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8" r:id="rId3"/>
    <p:sldId id="259" r:id="rId4"/>
    <p:sldId id="385" r:id="rId5"/>
    <p:sldId id="260" r:id="rId6"/>
    <p:sldId id="386" r:id="rId7"/>
    <p:sldId id="387" r:id="rId8"/>
    <p:sldId id="388" r:id="rId9"/>
    <p:sldId id="389" r:id="rId10"/>
    <p:sldId id="390" r:id="rId11"/>
    <p:sldId id="391" r:id="rId12"/>
    <p:sldId id="392" r:id="rId13"/>
    <p:sldId id="393" r:id="rId14"/>
    <p:sldId id="394" r:id="rId15"/>
    <p:sldId id="395" r:id="rId16"/>
    <p:sldId id="396" r:id="rId17"/>
    <p:sldId id="268" r:id="rId18"/>
    <p:sldId id="269" r:id="rId19"/>
    <p:sldId id="270" r:id="rId20"/>
    <p:sldId id="271" r:id="rId21"/>
    <p:sldId id="272" r:id="rId22"/>
    <p:sldId id="273" r:id="rId23"/>
    <p:sldId id="274" r:id="rId24"/>
    <p:sldId id="605" r:id="rId25"/>
    <p:sldId id="607" r:id="rId26"/>
    <p:sldId id="608" r:id="rId27"/>
    <p:sldId id="606" r:id="rId28"/>
    <p:sldId id="610" r:id="rId29"/>
    <p:sldId id="612" r:id="rId30"/>
    <p:sldId id="611" r:id="rId31"/>
    <p:sldId id="613" r:id="rId32"/>
    <p:sldId id="614" r:id="rId33"/>
    <p:sldId id="615" r:id="rId34"/>
    <p:sldId id="617" r:id="rId35"/>
    <p:sldId id="618" r:id="rId36"/>
    <p:sldId id="616" r:id="rId37"/>
    <p:sldId id="619" r:id="rId38"/>
    <p:sldId id="620" r:id="rId39"/>
    <p:sldId id="621" r:id="rId40"/>
    <p:sldId id="623" r:id="rId41"/>
    <p:sldId id="622" r:id="rId42"/>
    <p:sldId id="624" r:id="rId43"/>
    <p:sldId id="626" r:id="rId44"/>
    <p:sldId id="627" r:id="rId45"/>
    <p:sldId id="630" r:id="rId46"/>
    <p:sldId id="628" r:id="rId47"/>
    <p:sldId id="631" r:id="rId48"/>
    <p:sldId id="629" r:id="rId49"/>
    <p:sldId id="632" r:id="rId50"/>
    <p:sldId id="633" r:id="rId51"/>
    <p:sldId id="634" r:id="rId52"/>
    <p:sldId id="635" r:id="rId53"/>
    <p:sldId id="636" r:id="rId54"/>
    <p:sldId id="637" r:id="rId55"/>
    <p:sldId id="303" r:id="rId56"/>
    <p:sldId id="304" r:id="rId57"/>
    <p:sldId id="638" r:id="rId58"/>
    <p:sldId id="639" r:id="rId59"/>
    <p:sldId id="645" r:id="rId60"/>
    <p:sldId id="646" r:id="rId61"/>
    <p:sldId id="305" r:id="rId62"/>
    <p:sldId id="647" r:id="rId63"/>
    <p:sldId id="648" r:id="rId64"/>
    <p:sldId id="306" r:id="rId65"/>
    <p:sldId id="307" r:id="rId66"/>
    <p:sldId id="649" r:id="rId67"/>
    <p:sldId id="650" r:id="rId68"/>
    <p:sldId id="308" r:id="rId69"/>
    <p:sldId id="651" r:id="rId70"/>
    <p:sldId id="652" r:id="rId71"/>
    <p:sldId id="309" r:id="rId72"/>
    <p:sldId id="653" r:id="rId73"/>
    <p:sldId id="310" r:id="rId74"/>
    <p:sldId id="655" r:id="rId75"/>
    <p:sldId id="654" r:id="rId76"/>
    <p:sldId id="311" r:id="rId77"/>
    <p:sldId id="656" r:id="rId78"/>
    <p:sldId id="657" r:id="rId79"/>
    <p:sldId id="658" r:id="rId80"/>
    <p:sldId id="663" r:id="rId81"/>
    <p:sldId id="664" r:id="rId82"/>
    <p:sldId id="659" r:id="rId83"/>
    <p:sldId id="660" r:id="rId84"/>
    <p:sldId id="312" r:id="rId85"/>
    <p:sldId id="313" r:id="rId86"/>
    <p:sldId id="314" r:id="rId87"/>
    <p:sldId id="315" r:id="rId88"/>
    <p:sldId id="661" r:id="rId89"/>
    <p:sldId id="316" r:id="rId90"/>
    <p:sldId id="317" r:id="rId91"/>
    <p:sldId id="318" r:id="rId92"/>
    <p:sldId id="662" r:id="rId93"/>
    <p:sldId id="339" r:id="rId94"/>
    <p:sldId id="340" r:id="rId95"/>
    <p:sldId id="341" r:id="rId96"/>
    <p:sldId id="342" r:id="rId97"/>
    <p:sldId id="343" r:id="rId98"/>
    <p:sldId id="344" r:id="rId99"/>
    <p:sldId id="345" r:id="rId100"/>
    <p:sldId id="346" r:id="rId101"/>
    <p:sldId id="347" r:id="rId102"/>
    <p:sldId id="348" r:id="rId103"/>
    <p:sldId id="349" r:id="rId104"/>
    <p:sldId id="350" r:id="rId105"/>
    <p:sldId id="351" r:id="rId106"/>
    <p:sldId id="352" r:id="rId107"/>
    <p:sldId id="353" r:id="rId108"/>
    <p:sldId id="354" r:id="rId109"/>
    <p:sldId id="355" r:id="rId110"/>
    <p:sldId id="356" r:id="rId111"/>
    <p:sldId id="357" r:id="rId112"/>
    <p:sldId id="358" r:id="rId113"/>
    <p:sldId id="359" r:id="rId114"/>
    <p:sldId id="360" r:id="rId115"/>
    <p:sldId id="361" r:id="rId116"/>
    <p:sldId id="362" r:id="rId117"/>
    <p:sldId id="363" r:id="rId118"/>
    <p:sldId id="364" r:id="rId119"/>
    <p:sldId id="365" r:id="rId120"/>
    <p:sldId id="366" r:id="rId121"/>
    <p:sldId id="367" r:id="rId122"/>
    <p:sldId id="368" r:id="rId123"/>
    <p:sldId id="369" r:id="rId124"/>
    <p:sldId id="370" r:id="rId125"/>
    <p:sldId id="644" r:id="rId126"/>
    <p:sldId id="371" r:id="rId127"/>
    <p:sldId id="372" r:id="rId128"/>
    <p:sldId id="373" r:id="rId129"/>
    <p:sldId id="374" r:id="rId130"/>
    <p:sldId id="375" r:id="rId131"/>
    <p:sldId id="376" r:id="rId132"/>
    <p:sldId id="377" r:id="rId133"/>
    <p:sldId id="378" r:id="rId134"/>
    <p:sldId id="379" r:id="rId135"/>
    <p:sldId id="380" r:id="rId136"/>
    <p:sldId id="381" r:id="rId137"/>
    <p:sldId id="640" r:id="rId138"/>
    <p:sldId id="641" r:id="rId139"/>
    <p:sldId id="642" r:id="rId140"/>
    <p:sldId id="382" r:id="rId141"/>
    <p:sldId id="383" r:id="rId142"/>
    <p:sldId id="384"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 id="436" r:id="rId183"/>
    <p:sldId id="437" r:id="rId184"/>
    <p:sldId id="438" r:id="rId185"/>
    <p:sldId id="439" r:id="rId186"/>
    <p:sldId id="440" r:id="rId187"/>
    <p:sldId id="441" r:id="rId188"/>
    <p:sldId id="442" r:id="rId189"/>
    <p:sldId id="443" r:id="rId190"/>
    <p:sldId id="444" r:id="rId191"/>
    <p:sldId id="445" r:id="rId192"/>
    <p:sldId id="446" r:id="rId193"/>
    <p:sldId id="447" r:id="rId194"/>
    <p:sldId id="448" r:id="rId195"/>
    <p:sldId id="449" r:id="rId196"/>
    <p:sldId id="450" r:id="rId197"/>
    <p:sldId id="451" r:id="rId198"/>
    <p:sldId id="452" r:id="rId199"/>
    <p:sldId id="453" r:id="rId200"/>
    <p:sldId id="454" r:id="rId201"/>
    <p:sldId id="455" r:id="rId202"/>
    <p:sldId id="456" r:id="rId203"/>
    <p:sldId id="457" r:id="rId204"/>
    <p:sldId id="458" r:id="rId205"/>
    <p:sldId id="459" r:id="rId206"/>
    <p:sldId id="460" r:id="rId207"/>
    <p:sldId id="461" r:id="rId208"/>
    <p:sldId id="462" r:id="rId209"/>
    <p:sldId id="463" r:id="rId210"/>
    <p:sldId id="464" r:id="rId211"/>
    <p:sldId id="465" r:id="rId212"/>
    <p:sldId id="466" r:id="rId213"/>
    <p:sldId id="467" r:id="rId214"/>
    <p:sldId id="468" r:id="rId215"/>
    <p:sldId id="469" r:id="rId216"/>
    <p:sldId id="470" r:id="rId217"/>
    <p:sldId id="471" r:id="rId218"/>
    <p:sldId id="472" r:id="rId219"/>
    <p:sldId id="473" r:id="rId220"/>
    <p:sldId id="474" r:id="rId221"/>
    <p:sldId id="475" r:id="rId222"/>
    <p:sldId id="476" r:id="rId223"/>
    <p:sldId id="477" r:id="rId224"/>
    <p:sldId id="478" r:id="rId225"/>
    <p:sldId id="479" r:id="rId226"/>
    <p:sldId id="480" r:id="rId227"/>
    <p:sldId id="481" r:id="rId228"/>
    <p:sldId id="482" r:id="rId229"/>
    <p:sldId id="483" r:id="rId230"/>
    <p:sldId id="484" r:id="rId231"/>
    <p:sldId id="485" r:id="rId232"/>
    <p:sldId id="486" r:id="rId233"/>
    <p:sldId id="487" r:id="rId234"/>
    <p:sldId id="488" r:id="rId235"/>
    <p:sldId id="489" r:id="rId236"/>
    <p:sldId id="490" r:id="rId237"/>
    <p:sldId id="491" r:id="rId238"/>
    <p:sldId id="492" r:id="rId239"/>
    <p:sldId id="493" r:id="rId240"/>
    <p:sldId id="494" r:id="rId241"/>
    <p:sldId id="495" r:id="rId242"/>
    <p:sldId id="496" r:id="rId243"/>
    <p:sldId id="497" r:id="rId244"/>
    <p:sldId id="498" r:id="rId245"/>
    <p:sldId id="499" r:id="rId246"/>
    <p:sldId id="500" r:id="rId247"/>
    <p:sldId id="501" r:id="rId248"/>
    <p:sldId id="502" r:id="rId249"/>
    <p:sldId id="503" r:id="rId250"/>
    <p:sldId id="504" r:id="rId251"/>
    <p:sldId id="505" r:id="rId252"/>
    <p:sldId id="506" r:id="rId253"/>
    <p:sldId id="507" r:id="rId254"/>
    <p:sldId id="508" r:id="rId255"/>
    <p:sldId id="509" r:id="rId256"/>
    <p:sldId id="510" r:id="rId257"/>
    <p:sldId id="511" r:id="rId258"/>
    <p:sldId id="512" r:id="rId259"/>
    <p:sldId id="513" r:id="rId260"/>
    <p:sldId id="514" r:id="rId261"/>
    <p:sldId id="515" r:id="rId262"/>
    <p:sldId id="516" r:id="rId263"/>
    <p:sldId id="517" r:id="rId264"/>
    <p:sldId id="518" r:id="rId265"/>
    <p:sldId id="519" r:id="rId266"/>
    <p:sldId id="520" r:id="rId267"/>
    <p:sldId id="521" r:id="rId268"/>
    <p:sldId id="522" r:id="rId269"/>
    <p:sldId id="523" r:id="rId270"/>
    <p:sldId id="524" r:id="rId271"/>
    <p:sldId id="525" r:id="rId272"/>
    <p:sldId id="526" r:id="rId273"/>
    <p:sldId id="527" r:id="rId274"/>
    <p:sldId id="528" r:id="rId275"/>
    <p:sldId id="529" r:id="rId276"/>
    <p:sldId id="530" r:id="rId277"/>
    <p:sldId id="531" r:id="rId278"/>
    <p:sldId id="532" r:id="rId279"/>
    <p:sldId id="533" r:id="rId280"/>
    <p:sldId id="534" r:id="rId281"/>
    <p:sldId id="535" r:id="rId282"/>
    <p:sldId id="536" r:id="rId283"/>
    <p:sldId id="537" r:id="rId284"/>
    <p:sldId id="538" r:id="rId285"/>
    <p:sldId id="539" r:id="rId286"/>
    <p:sldId id="540" r:id="rId287"/>
    <p:sldId id="541" r:id="rId288"/>
    <p:sldId id="542" r:id="rId289"/>
    <p:sldId id="543" r:id="rId290"/>
    <p:sldId id="544" r:id="rId291"/>
    <p:sldId id="545" r:id="rId292"/>
    <p:sldId id="546" r:id="rId293"/>
    <p:sldId id="547" r:id="rId294"/>
    <p:sldId id="548" r:id="rId295"/>
    <p:sldId id="549" r:id="rId296"/>
    <p:sldId id="550" r:id="rId297"/>
    <p:sldId id="551" r:id="rId298"/>
    <p:sldId id="552" r:id="rId299"/>
    <p:sldId id="553" r:id="rId300"/>
    <p:sldId id="554" r:id="rId301"/>
    <p:sldId id="555" r:id="rId302"/>
    <p:sldId id="556" r:id="rId303"/>
    <p:sldId id="557" r:id="rId304"/>
    <p:sldId id="558" r:id="rId305"/>
    <p:sldId id="559" r:id="rId306"/>
    <p:sldId id="560" r:id="rId307"/>
    <p:sldId id="561" r:id="rId308"/>
    <p:sldId id="562" r:id="rId309"/>
    <p:sldId id="563" r:id="rId310"/>
    <p:sldId id="564" r:id="rId311"/>
    <p:sldId id="565" r:id="rId312"/>
    <p:sldId id="566" r:id="rId313"/>
    <p:sldId id="567" r:id="rId314"/>
    <p:sldId id="568" r:id="rId315"/>
    <p:sldId id="569" r:id="rId316"/>
    <p:sldId id="570" r:id="rId317"/>
    <p:sldId id="571" r:id="rId318"/>
    <p:sldId id="572" r:id="rId319"/>
    <p:sldId id="573" r:id="rId320"/>
    <p:sldId id="574" r:id="rId321"/>
    <p:sldId id="575" r:id="rId322"/>
    <p:sldId id="576" r:id="rId323"/>
    <p:sldId id="577" r:id="rId324"/>
    <p:sldId id="578" r:id="rId325"/>
    <p:sldId id="579" r:id="rId326"/>
    <p:sldId id="580" r:id="rId327"/>
    <p:sldId id="581" r:id="rId328"/>
    <p:sldId id="582" r:id="rId329"/>
    <p:sldId id="583" r:id="rId330"/>
    <p:sldId id="584" r:id="rId331"/>
    <p:sldId id="585" r:id="rId332"/>
    <p:sldId id="586" r:id="rId333"/>
    <p:sldId id="587" r:id="rId334"/>
    <p:sldId id="588" r:id="rId335"/>
    <p:sldId id="589" r:id="rId336"/>
    <p:sldId id="590" r:id="rId337"/>
    <p:sldId id="591" r:id="rId338"/>
    <p:sldId id="592" r:id="rId339"/>
    <p:sldId id="593" r:id="rId340"/>
    <p:sldId id="594" r:id="rId341"/>
    <p:sldId id="595" r:id="rId342"/>
    <p:sldId id="596" r:id="rId343"/>
    <p:sldId id="597" r:id="rId344"/>
    <p:sldId id="598" r:id="rId345"/>
    <p:sldId id="599" r:id="rId346"/>
    <p:sldId id="600" r:id="rId347"/>
    <p:sldId id="601" r:id="rId348"/>
    <p:sldId id="602" r:id="rId349"/>
    <p:sldId id="603" r:id="rId350"/>
    <p:sldId id="604" r:id="rId351"/>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3842" autoAdjust="0"/>
  </p:normalViewPr>
  <p:slideViewPr>
    <p:cSldViewPr>
      <p:cViewPr varScale="1">
        <p:scale>
          <a:sx n="89" d="100"/>
          <a:sy n="89" d="100"/>
        </p:scale>
        <p:origin x="403" y="5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324" Type="http://schemas.openxmlformats.org/officeDocument/2006/relationships/slide" Target="slides/slide323.xml"/><Relationship Id="rId345" Type="http://schemas.openxmlformats.org/officeDocument/2006/relationships/slide" Target="slides/slide344.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335" Type="http://schemas.openxmlformats.org/officeDocument/2006/relationships/slide" Target="slides/slide334.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346" Type="http://schemas.openxmlformats.org/officeDocument/2006/relationships/slide" Target="slides/slide345.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slide" Target="slides/slide346.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348" Type="http://schemas.openxmlformats.org/officeDocument/2006/relationships/slide" Target="slides/slide347.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313" Type="http://schemas.openxmlformats.org/officeDocument/2006/relationships/slide" Target="slides/slide312.xml"/><Relationship Id="rId318" Type="http://schemas.openxmlformats.org/officeDocument/2006/relationships/slide" Target="slides/slide317.xml"/><Relationship Id="rId339" Type="http://schemas.openxmlformats.org/officeDocument/2006/relationships/slide" Target="slides/slide338.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334" Type="http://schemas.openxmlformats.org/officeDocument/2006/relationships/slide" Target="slides/slide333.xml"/><Relationship Id="rId350" Type="http://schemas.openxmlformats.org/officeDocument/2006/relationships/slide" Target="slides/slide349.xml"/><Relationship Id="rId35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presProps" Target="presProps.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viewProps" Target="viewProps.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theme" Target="theme/theme1.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3/22/2024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3/22/2024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3/22/2024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3/22/2024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3/22/2024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C71CCC-CB8B-59E2-25C0-B054EC5EE1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 xmlns:a16="http://schemas.microsoft.com/office/drawing/2014/main" id="{FB89A4BE-B07A-C9DA-24DD-B013AEEFB9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 xmlns:a16="http://schemas.microsoft.com/office/drawing/2014/main" id="{0E902391-772F-6F64-A060-A76FF4C8F367}"/>
              </a:ext>
            </a:extLst>
          </p:cNvPr>
          <p:cNvSpPr>
            <a:spLocks noGrp="1"/>
          </p:cNvSpPr>
          <p:nvPr>
            <p:ph type="dt" sz="half" idx="10"/>
          </p:nvPr>
        </p:nvSpPr>
        <p:spPr/>
        <p:txBody>
          <a:bodyPr/>
          <a:lstStyle/>
          <a:p>
            <a:fld id="{870C7B3C-DEEA-481F-BD30-3255ED934C1C}" type="datetimeFigureOut">
              <a:rPr lang="en-IN" smtClean="0"/>
              <a:pPr/>
              <a:t>22-03-2024</a:t>
            </a:fld>
            <a:endParaRPr lang="en-IN"/>
          </a:p>
        </p:txBody>
      </p:sp>
      <p:sp>
        <p:nvSpPr>
          <p:cNvPr id="5" name="Footer Placeholder 4">
            <a:extLst>
              <a:ext uri="{FF2B5EF4-FFF2-40B4-BE49-F238E27FC236}">
                <a16:creationId xmlns="" xmlns:a16="http://schemas.microsoft.com/office/drawing/2014/main" id="{2DA17758-45B5-AE4B-89CF-6E47306626F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70CCBEA2-A370-071E-CD15-AB35573D4A3E}"/>
              </a:ext>
            </a:extLst>
          </p:cNvPr>
          <p:cNvSpPr>
            <a:spLocks noGrp="1"/>
          </p:cNvSpPr>
          <p:nvPr>
            <p:ph type="sldNum" sz="quarter" idx="12"/>
          </p:nvPr>
        </p:nvSpPr>
        <p:spPr/>
        <p:txBody>
          <a:bodyPr/>
          <a:lstStyle/>
          <a:p>
            <a:fld id="{0D1CBD66-7FFD-411C-9C8E-104B042FF340}" type="slidenum">
              <a:rPr lang="en-IN" smtClean="0"/>
              <a:pPr/>
              <a:t>‹#›</a:t>
            </a:fld>
            <a:endParaRPr lang="en-IN"/>
          </a:p>
        </p:txBody>
      </p:sp>
    </p:spTree>
    <p:extLst>
      <p:ext uri="{BB962C8B-B14F-4D97-AF65-F5344CB8AC3E}">
        <p14:creationId xmlns:p14="http://schemas.microsoft.com/office/powerpoint/2010/main" val="3049054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67616" cy="835151"/>
          </a:xfrm>
          <a:prstGeom prst="rect">
            <a:avLst/>
          </a:prstGeom>
          <a:blipFill>
            <a:blip r:embed="rId8" cstate="print"/>
            <a:stretch>
              <a:fillRect/>
            </a:stretch>
          </a:blipFill>
        </p:spPr>
        <p:txBody>
          <a:bodyPr wrap="square" lIns="0" tIns="0" rIns="0" bIns="0" rtlCol="0"/>
          <a:lstStyle/>
          <a:p>
            <a:endParaRPr/>
          </a:p>
        </p:txBody>
      </p:sp>
      <p:sp>
        <p:nvSpPr>
          <p:cNvPr id="2" name="Holder 2"/>
          <p:cNvSpPr>
            <a:spLocks noGrp="1"/>
          </p:cNvSpPr>
          <p:nvPr>
            <p:ph type="title"/>
          </p:nvPr>
        </p:nvSpPr>
        <p:spPr>
          <a:xfrm>
            <a:off x="3847465" y="1075385"/>
            <a:ext cx="4497069" cy="391794"/>
          </a:xfrm>
          <a:prstGeom prst="rect">
            <a:avLst/>
          </a:prstGeom>
        </p:spPr>
        <p:txBody>
          <a:bodyPr wrap="square" lIns="0" tIns="0" rIns="0" bIns="0">
            <a:spAutoFit/>
          </a:bodyPr>
          <a:lstStyle>
            <a:lvl1pPr>
              <a:defRPr sz="2400" b="1" i="0">
                <a:solidFill>
                  <a:schemeClr val="tx1"/>
                </a:solidFill>
                <a:latin typeface="Arial"/>
                <a:cs typeface="Arial"/>
              </a:defRPr>
            </a:lvl1pPr>
          </a:lstStyle>
          <a:p>
            <a:endParaRPr/>
          </a:p>
        </p:txBody>
      </p:sp>
      <p:sp>
        <p:nvSpPr>
          <p:cNvPr id="3" name="Holder 3"/>
          <p:cNvSpPr>
            <a:spLocks noGrp="1"/>
          </p:cNvSpPr>
          <p:nvPr>
            <p:ph type="body" idx="1"/>
          </p:nvPr>
        </p:nvSpPr>
        <p:spPr>
          <a:xfrm>
            <a:off x="597408" y="1877567"/>
            <a:ext cx="5652770" cy="278765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3/22/2024</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jpeg"/><Relationship Id="rId1" Type="http://schemas.openxmlformats.org/officeDocument/2006/relationships/slideLayout" Target="../slideLayouts/slideLayout3.xml"/><Relationship Id="rId5" Type="http://schemas.openxmlformats.org/officeDocument/2006/relationships/image" Target="../media/image29.jpeg"/><Relationship Id="rId4" Type="http://schemas.openxmlformats.org/officeDocument/2006/relationships/image" Target="../media/image28.png"/></Relationships>
</file>

<file path=ppt/slides/_rels/slide6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jpe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jpeg"/><Relationship Id="rId4" Type="http://schemas.openxmlformats.org/officeDocument/2006/relationships/image" Target="../media/image36.jpeg"/><Relationship Id="rId9" Type="http://schemas.openxmlformats.org/officeDocument/2006/relationships/image" Target="../media/image41.png"/></Relationships>
</file>

<file path=ppt/slides/_rels/slide65.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png"/><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png"/><Relationship Id="rId4" Type="http://schemas.openxmlformats.org/officeDocument/2006/relationships/image" Target="../media/image45.png"/></Relationships>
</file>

<file path=ppt/slides/_rels/slide6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3.xml"/><Relationship Id="rId5" Type="http://schemas.openxmlformats.org/officeDocument/2006/relationships/image" Target="../media/image68.jpeg"/><Relationship Id="rId4" Type="http://schemas.openxmlformats.org/officeDocument/2006/relationships/image" Target="../media/image67.png"/></Relationships>
</file>

<file path=ppt/slides/_rels/slide8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5.xml"/><Relationship Id="rId5" Type="http://schemas.openxmlformats.org/officeDocument/2006/relationships/image" Target="../media/image72.jpeg"/><Relationship Id="rId4" Type="http://schemas.openxmlformats.org/officeDocument/2006/relationships/image" Target="../media/image71.jpeg"/></Relationships>
</file>

<file path=ppt/slides/_rels/slide8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eg"/><Relationship Id="rId1" Type="http://schemas.openxmlformats.org/officeDocument/2006/relationships/slideLayout" Target="../slideLayouts/slideLayout3.xml"/><Relationship Id="rId5" Type="http://schemas.openxmlformats.org/officeDocument/2006/relationships/image" Target="../media/image77.png"/><Relationship Id="rId4" Type="http://schemas.openxmlformats.org/officeDocument/2006/relationships/image" Target="../media/image76.jpeg"/></Relationships>
</file>

<file path=ppt/slides/_rels/slide91.xml.rels><?xml version="1.0" encoding="UTF-8" standalone="yes"?>
<Relationships xmlns="http://schemas.openxmlformats.org/package/2006/relationships"><Relationship Id="rId3" Type="http://schemas.openxmlformats.org/officeDocument/2006/relationships/image" Target="../media/image79.jpeg"/><Relationship Id="rId7" Type="http://schemas.openxmlformats.org/officeDocument/2006/relationships/image" Target="../media/image83.jpeg"/><Relationship Id="rId2"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jpeg"/></Relationships>
</file>

<file path=ppt/slides/_rels/slide9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jpeg"/><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3.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png"/></Relationships>
</file>

<file path=ppt/slides/_rels/slide110.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_rels/slide12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 Id="rId4" Type="http://schemas.openxmlformats.org/officeDocument/2006/relationships/image" Target="../media/image119.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4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xml"/><Relationship Id="rId4" Type="http://schemas.openxmlformats.org/officeDocument/2006/relationships/image" Target="../media/image127.png"/></Relationships>
</file>

<file path=ppt/slides/_rels/slide14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4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4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xml"/><Relationship Id="rId4" Type="http://schemas.openxmlformats.org/officeDocument/2006/relationships/image" Target="../media/image127.png"/></Relationships>
</file>

<file path=ppt/slides/_rels/slide148.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5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5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31.png"/><Relationship Id="rId5" Type="http://schemas.openxmlformats.org/officeDocument/2006/relationships/image" Target="../media/image125.png"/><Relationship Id="rId4"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132.png"/><Relationship Id="rId5" Type="http://schemas.openxmlformats.org/officeDocument/2006/relationships/image" Target="../media/image125.png"/><Relationship Id="rId4"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33.png"/><Relationship Id="rId5" Type="http://schemas.openxmlformats.org/officeDocument/2006/relationships/image" Target="../media/image125.png"/><Relationship Id="rId4"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125.png"/><Relationship Id="rId4"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6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76.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image" Target="../media/image125.png"/></Relationships>
</file>

<file path=ppt/slides/_rels/slide18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image" Target="https://atechdaily.com/resources/images/posts/2021/5/521/img1.PNG" TargetMode="External"/><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25.png"/><Relationship Id="rId1" Type="http://schemas.openxmlformats.org/officeDocument/2006/relationships/slideLayout" Target="../slideLayouts/slideLayout2.xml"/><Relationship Id="rId5" Type="http://schemas.openxmlformats.org/officeDocument/2006/relationships/image" Target="../media/image140.png"/><Relationship Id="rId4" Type="http://schemas.openxmlformats.org/officeDocument/2006/relationships/image" Target="../media/image139.png"/></Relationships>
</file>

<file path=ppt/slides/_rels/slide193.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25.png"/><Relationship Id="rId1" Type="http://schemas.openxmlformats.org/officeDocument/2006/relationships/slideLayout" Target="../slideLayouts/slideLayout2.xml"/><Relationship Id="rId5" Type="http://schemas.openxmlformats.org/officeDocument/2006/relationships/image" Target="../media/image138.png"/><Relationship Id="rId4" Type="http://schemas.openxmlformats.org/officeDocument/2006/relationships/image" Target="../media/image140.png"/></Relationships>
</file>

<file path=ppt/slides/_rels/slide19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7.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25.png"/><Relationship Id="rId1" Type="http://schemas.openxmlformats.org/officeDocument/2006/relationships/slideLayout" Target="../slideLayouts/slideLayout2.xml"/><Relationship Id="rId6" Type="http://schemas.openxmlformats.org/officeDocument/2006/relationships/hyperlink" Target="https://en.wikipedia.org/wiki/Binomial_coefficient" TargetMode="External"/><Relationship Id="rId5" Type="http://schemas.openxmlformats.org/officeDocument/2006/relationships/hyperlink" Target="https://en.wikipedia.org/wiki/Triangular_array" TargetMode="External"/><Relationship Id="rId4" Type="http://schemas.openxmlformats.org/officeDocument/2006/relationships/image" Target="../media/image143.png"/></Relationships>
</file>

<file path=ppt/slides/_rels/slide21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15.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25.png"/><Relationship Id="rId1" Type="http://schemas.openxmlformats.org/officeDocument/2006/relationships/slideLayout" Target="../slideLayouts/slideLayout2.xml"/><Relationship Id="rId5" Type="http://schemas.openxmlformats.org/officeDocument/2006/relationships/image" Target="../media/image146.png"/><Relationship Id="rId4" Type="http://schemas.openxmlformats.org/officeDocument/2006/relationships/image" Target="../media/image145.png"/></Relationships>
</file>

<file path=ppt/slides/_rels/slide21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25.png"/><Relationship Id="rId1" Type="http://schemas.openxmlformats.org/officeDocument/2006/relationships/slideLayout" Target="../slideLayouts/slideLayout2.xml"/><Relationship Id="rId6" Type="http://schemas.openxmlformats.org/officeDocument/2006/relationships/image" Target="../media/image150.png"/><Relationship Id="rId5" Type="http://schemas.openxmlformats.org/officeDocument/2006/relationships/image" Target="../media/image149.png"/><Relationship Id="rId4" Type="http://schemas.openxmlformats.org/officeDocument/2006/relationships/image" Target="../media/image148.png"/></Relationships>
</file>

<file path=ppt/slides/_rels/slide21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18.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2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30.xml.rels><?xml version="1.0" encoding="UTF-8" standalone="yes"?>
<Relationships xmlns="http://schemas.openxmlformats.org/package/2006/relationships"><Relationship Id="rId8" Type="http://schemas.openxmlformats.org/officeDocument/2006/relationships/image" Target="../media/image157.png"/><Relationship Id="rId3" Type="http://schemas.openxmlformats.org/officeDocument/2006/relationships/image" Target="../media/image152.png"/><Relationship Id="rId7" Type="http://schemas.openxmlformats.org/officeDocument/2006/relationships/image" Target="../media/image156.png"/><Relationship Id="rId2" Type="http://schemas.openxmlformats.org/officeDocument/2006/relationships/image" Target="../media/image125.png"/><Relationship Id="rId1" Type="http://schemas.openxmlformats.org/officeDocument/2006/relationships/slideLayout" Target="../slideLayouts/slideLayout2.xml"/><Relationship Id="rId6" Type="http://schemas.openxmlformats.org/officeDocument/2006/relationships/image" Target="../media/image155.png"/><Relationship Id="rId5" Type="http://schemas.openxmlformats.org/officeDocument/2006/relationships/image" Target="../media/image154.png"/><Relationship Id="rId4" Type="http://schemas.openxmlformats.org/officeDocument/2006/relationships/image" Target="../media/image153.png"/></Relationships>
</file>

<file path=ppt/slides/_rels/slide23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37.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4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162.png"/></Relationships>
</file>

<file path=ppt/slides/_rels/slide245.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25.png"/><Relationship Id="rId1" Type="http://schemas.openxmlformats.org/officeDocument/2006/relationships/slideLayout" Target="../slideLayouts/slideLayout2.xml"/><Relationship Id="rId4" Type="http://schemas.openxmlformats.org/officeDocument/2006/relationships/image" Target="../media/image151.png"/></Relationships>
</file>

<file path=ppt/slides/_rels/slide24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24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248.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25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26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278.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25.png"/><Relationship Id="rId1" Type="http://schemas.openxmlformats.org/officeDocument/2006/relationships/slideLayout" Target="../slideLayouts/slideLayout2.xml"/><Relationship Id="rId4" Type="http://schemas.openxmlformats.org/officeDocument/2006/relationships/image" Target="../media/image165.png"/></Relationships>
</file>

<file path=ppt/slides/_rels/slide279.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280.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2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tags" Target="../tags/tag36.xml"/><Relationship Id="rId4" Type="http://schemas.openxmlformats.org/officeDocument/2006/relationships/image" Target="../media/image125.png"/></Relationships>
</file>

<file path=ppt/slides/_rels/slide28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28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28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28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28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28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43.xml"/><Relationship Id="rId5" Type="http://schemas.openxmlformats.org/officeDocument/2006/relationships/image" Target="../media/image167.png"/><Relationship Id="rId4" Type="http://schemas.openxmlformats.org/officeDocument/2006/relationships/image" Target="../media/image166.png"/></Relationships>
</file>

<file path=ppt/slides/_rels/slide2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5.xml"/><Relationship Id="rId1" Type="http://schemas.openxmlformats.org/officeDocument/2006/relationships/tags" Target="../tags/tag44.xml"/><Relationship Id="rId4" Type="http://schemas.openxmlformats.org/officeDocument/2006/relationships/image" Target="../media/image125.png"/></Relationships>
</file>

<file path=ppt/slides/_rels/slide290.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46.xml"/><Relationship Id="rId4" Type="http://schemas.openxmlformats.org/officeDocument/2006/relationships/image" Target="../media/image168.png"/></Relationships>
</file>

<file path=ppt/slides/_rels/slide296.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29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25.png"/><Relationship Id="rId1" Type="http://schemas.openxmlformats.org/officeDocument/2006/relationships/slideLayout" Target="../slideLayouts/slideLayout2.xml"/><Relationship Id="rId6" Type="http://schemas.openxmlformats.org/officeDocument/2006/relationships/image" Target="../media/image172.png"/><Relationship Id="rId5" Type="http://schemas.openxmlformats.org/officeDocument/2006/relationships/image" Target="../media/image171.png"/><Relationship Id="rId4" Type="http://schemas.openxmlformats.org/officeDocument/2006/relationships/image" Target="../media/image170.png"/></Relationships>
</file>

<file path=ppt/slides/_rels/slide30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304.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image" Target="../media/image125.png"/><Relationship Id="rId4"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52.xml"/></Relationships>
</file>

<file path=ppt/slides/_rels/slide30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4.xml"/><Relationship Id="rId1" Type="http://schemas.openxmlformats.org/officeDocument/2006/relationships/tags" Target="../tags/tag53.xml"/><Relationship Id="rId4" Type="http://schemas.openxmlformats.org/officeDocument/2006/relationships/image" Target="../media/image125.png"/></Relationships>
</file>

<file path=ppt/slides/_rels/slide307.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image" Target="../media/image125.png"/><Relationship Id="rId4"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58.xml"/></Relationships>
</file>

<file path=ppt/slides/_rels/slide30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59.xml"/><Relationship Id="rId4" Type="http://schemas.openxmlformats.org/officeDocument/2006/relationships/image" Target="../media/image173.png"/></Relationships>
</file>

<file path=ppt/slides/_rels/slide32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60.xml"/></Relationships>
</file>

<file path=ppt/slides/_rels/slide34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61.xml"/><Relationship Id="rId4" Type="http://schemas.openxmlformats.org/officeDocument/2006/relationships/image" Target="../media/image175.png"/></Relationships>
</file>

<file path=ppt/slides/_rels/slide34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62.xml"/><Relationship Id="rId4" Type="http://schemas.openxmlformats.org/officeDocument/2006/relationships/image" Target="../media/image176.png"/></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63.xml"/><Relationship Id="rId4" Type="http://schemas.openxmlformats.org/officeDocument/2006/relationships/image" Target="../media/image177.png"/></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64.xml"/><Relationship Id="rId4" Type="http://schemas.openxmlformats.org/officeDocument/2006/relationships/image" Target="../media/image178.png"/></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2.xml"/><Relationship Id="rId1" Type="http://schemas.openxmlformats.org/officeDocument/2006/relationships/tags" Target="../tags/tag65.xml"/><Relationship Id="rId4" Type="http://schemas.openxmlformats.org/officeDocument/2006/relationships/image" Target="../media/image179.png"/></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27882" y="2401265"/>
            <a:ext cx="1477518" cy="300723"/>
          </a:xfrm>
          <a:prstGeom prst="rect">
            <a:avLst/>
          </a:prstGeom>
        </p:spPr>
        <p:txBody>
          <a:bodyPr vert="horz" wrap="square" lIns="0" tIns="15875" rIns="0" bIns="0" rtlCol="0">
            <a:spAutoFit/>
          </a:bodyPr>
          <a:lstStyle/>
          <a:p>
            <a:pPr marL="12700">
              <a:lnSpc>
                <a:spcPct val="100000"/>
              </a:lnSpc>
              <a:spcBef>
                <a:spcPts val="125"/>
              </a:spcBef>
            </a:pPr>
            <a:r>
              <a:rPr lang="en-US" sz="1850" b="1" spc="10" smtClean="0">
                <a:latin typeface="Times New Roman"/>
                <a:cs typeface="Times New Roman"/>
              </a:rPr>
              <a:t>BPOPS20</a:t>
            </a:r>
            <a:r>
              <a:rPr sz="1850" b="1" spc="10" smtClean="0">
                <a:latin typeface="Times New Roman"/>
                <a:cs typeface="Times New Roman"/>
              </a:rPr>
              <a:t>3</a:t>
            </a:r>
            <a:endParaRPr sz="1850" dirty="0">
              <a:latin typeface="Times New Roman"/>
              <a:cs typeface="Times New Roman"/>
            </a:endParaRPr>
          </a:p>
        </p:txBody>
      </p:sp>
      <p:sp>
        <p:nvSpPr>
          <p:cNvPr id="3" name="object 3"/>
          <p:cNvSpPr/>
          <p:nvPr/>
        </p:nvSpPr>
        <p:spPr>
          <a:xfrm>
            <a:off x="457200" y="1431036"/>
            <a:ext cx="2908300" cy="416559"/>
          </a:xfrm>
          <a:custGeom>
            <a:avLst/>
            <a:gdLst/>
            <a:ahLst/>
            <a:cxnLst/>
            <a:rect l="l" t="t" r="r" b="b"/>
            <a:pathLst>
              <a:path w="2908300" h="416560">
                <a:moveTo>
                  <a:pt x="2699766" y="0"/>
                </a:moveTo>
                <a:lnTo>
                  <a:pt x="0" y="0"/>
                </a:lnTo>
                <a:lnTo>
                  <a:pt x="0" y="416051"/>
                </a:lnTo>
                <a:lnTo>
                  <a:pt x="2699766" y="416051"/>
                </a:lnTo>
                <a:lnTo>
                  <a:pt x="2907791" y="208025"/>
                </a:lnTo>
                <a:lnTo>
                  <a:pt x="2699766" y="0"/>
                </a:lnTo>
                <a:close/>
              </a:path>
            </a:pathLst>
          </a:custGeom>
          <a:solidFill>
            <a:srgbClr val="42C3C8"/>
          </a:solidFill>
        </p:spPr>
        <p:txBody>
          <a:bodyPr wrap="square" lIns="0" tIns="0" rIns="0" bIns="0" rtlCol="0"/>
          <a:lstStyle/>
          <a:p>
            <a:endParaRPr/>
          </a:p>
        </p:txBody>
      </p:sp>
      <p:sp>
        <p:nvSpPr>
          <p:cNvPr id="4" name="object 4"/>
          <p:cNvSpPr txBox="1"/>
          <p:nvPr/>
        </p:nvSpPr>
        <p:spPr>
          <a:xfrm>
            <a:off x="1113231" y="1476832"/>
            <a:ext cx="1490980" cy="311150"/>
          </a:xfrm>
          <a:prstGeom prst="rect">
            <a:avLst/>
          </a:prstGeom>
        </p:spPr>
        <p:txBody>
          <a:bodyPr vert="horz" wrap="square" lIns="0" tIns="15875" rIns="0" bIns="0" rtlCol="0">
            <a:spAutoFit/>
          </a:bodyPr>
          <a:lstStyle/>
          <a:p>
            <a:pPr marL="12700">
              <a:lnSpc>
                <a:spcPct val="100000"/>
              </a:lnSpc>
              <a:spcBef>
                <a:spcPts val="125"/>
              </a:spcBef>
            </a:pPr>
            <a:r>
              <a:rPr sz="1850" spc="10" dirty="0">
                <a:solidFill>
                  <a:srgbClr val="FFFFFF"/>
                </a:solidFill>
                <a:latin typeface="Arial"/>
                <a:cs typeface="Arial"/>
              </a:rPr>
              <a:t>Course</a:t>
            </a:r>
            <a:r>
              <a:rPr sz="1850" spc="-90" dirty="0">
                <a:solidFill>
                  <a:srgbClr val="FFFFFF"/>
                </a:solidFill>
                <a:latin typeface="Arial"/>
                <a:cs typeface="Arial"/>
              </a:rPr>
              <a:t> </a:t>
            </a:r>
            <a:r>
              <a:rPr sz="1850" spc="15" dirty="0">
                <a:solidFill>
                  <a:srgbClr val="FFFFFF"/>
                </a:solidFill>
                <a:latin typeface="Arial"/>
                <a:cs typeface="Arial"/>
              </a:rPr>
              <a:t>Name</a:t>
            </a:r>
            <a:endParaRPr sz="1850">
              <a:latin typeface="Arial"/>
              <a:cs typeface="Arial"/>
            </a:endParaRPr>
          </a:p>
        </p:txBody>
      </p:sp>
      <p:sp>
        <p:nvSpPr>
          <p:cNvPr id="5" name="object 5"/>
          <p:cNvSpPr/>
          <p:nvPr/>
        </p:nvSpPr>
        <p:spPr>
          <a:xfrm>
            <a:off x="457200" y="2360676"/>
            <a:ext cx="2908300" cy="414655"/>
          </a:xfrm>
          <a:custGeom>
            <a:avLst/>
            <a:gdLst/>
            <a:ahLst/>
            <a:cxnLst/>
            <a:rect l="l" t="t" r="r" b="b"/>
            <a:pathLst>
              <a:path w="2908300" h="414655">
                <a:moveTo>
                  <a:pt x="2700528" y="0"/>
                </a:moveTo>
                <a:lnTo>
                  <a:pt x="0" y="0"/>
                </a:lnTo>
                <a:lnTo>
                  <a:pt x="0" y="414527"/>
                </a:lnTo>
                <a:lnTo>
                  <a:pt x="2700528" y="414527"/>
                </a:lnTo>
                <a:lnTo>
                  <a:pt x="2907791" y="207263"/>
                </a:lnTo>
                <a:lnTo>
                  <a:pt x="2700528" y="0"/>
                </a:lnTo>
                <a:close/>
              </a:path>
            </a:pathLst>
          </a:custGeom>
          <a:solidFill>
            <a:srgbClr val="42C3C8"/>
          </a:solidFill>
        </p:spPr>
        <p:txBody>
          <a:bodyPr wrap="square" lIns="0" tIns="0" rIns="0" bIns="0" rtlCol="0"/>
          <a:lstStyle/>
          <a:p>
            <a:endParaRPr/>
          </a:p>
        </p:txBody>
      </p:sp>
      <p:sp>
        <p:nvSpPr>
          <p:cNvPr id="6" name="object 6"/>
          <p:cNvSpPr txBox="1"/>
          <p:nvPr/>
        </p:nvSpPr>
        <p:spPr>
          <a:xfrm>
            <a:off x="1146759" y="2405888"/>
            <a:ext cx="1424940" cy="311150"/>
          </a:xfrm>
          <a:prstGeom prst="rect">
            <a:avLst/>
          </a:prstGeom>
        </p:spPr>
        <p:txBody>
          <a:bodyPr vert="horz" wrap="square" lIns="0" tIns="15240" rIns="0" bIns="0" rtlCol="0">
            <a:spAutoFit/>
          </a:bodyPr>
          <a:lstStyle/>
          <a:p>
            <a:pPr marL="12700">
              <a:lnSpc>
                <a:spcPct val="100000"/>
              </a:lnSpc>
              <a:spcBef>
                <a:spcPts val="120"/>
              </a:spcBef>
            </a:pPr>
            <a:r>
              <a:rPr sz="1850" spc="10" dirty="0">
                <a:solidFill>
                  <a:srgbClr val="FFFFFF"/>
                </a:solidFill>
                <a:latin typeface="Arial"/>
                <a:cs typeface="Arial"/>
              </a:rPr>
              <a:t>Course</a:t>
            </a:r>
            <a:r>
              <a:rPr sz="1850" spc="-80" dirty="0">
                <a:solidFill>
                  <a:srgbClr val="FFFFFF"/>
                </a:solidFill>
                <a:latin typeface="Arial"/>
                <a:cs typeface="Arial"/>
              </a:rPr>
              <a:t> </a:t>
            </a:r>
            <a:r>
              <a:rPr sz="1850" spc="10" dirty="0">
                <a:solidFill>
                  <a:srgbClr val="FFFFFF"/>
                </a:solidFill>
                <a:latin typeface="Arial"/>
                <a:cs typeface="Arial"/>
              </a:rPr>
              <a:t>Code</a:t>
            </a:r>
            <a:endParaRPr sz="1850">
              <a:latin typeface="Arial"/>
              <a:cs typeface="Arial"/>
            </a:endParaRPr>
          </a:p>
        </p:txBody>
      </p:sp>
      <p:sp>
        <p:nvSpPr>
          <p:cNvPr id="7" name="object 7"/>
          <p:cNvSpPr/>
          <p:nvPr/>
        </p:nvSpPr>
        <p:spPr>
          <a:xfrm>
            <a:off x="457200" y="3287267"/>
            <a:ext cx="2908300" cy="414655"/>
          </a:xfrm>
          <a:custGeom>
            <a:avLst/>
            <a:gdLst/>
            <a:ahLst/>
            <a:cxnLst/>
            <a:rect l="l" t="t" r="r" b="b"/>
            <a:pathLst>
              <a:path w="2908300" h="414654">
                <a:moveTo>
                  <a:pt x="2700528" y="0"/>
                </a:moveTo>
                <a:lnTo>
                  <a:pt x="0" y="0"/>
                </a:lnTo>
                <a:lnTo>
                  <a:pt x="0" y="414528"/>
                </a:lnTo>
                <a:lnTo>
                  <a:pt x="2700528" y="414528"/>
                </a:lnTo>
                <a:lnTo>
                  <a:pt x="2907791" y="207264"/>
                </a:lnTo>
                <a:lnTo>
                  <a:pt x="2700528" y="0"/>
                </a:lnTo>
                <a:close/>
              </a:path>
            </a:pathLst>
          </a:custGeom>
          <a:solidFill>
            <a:srgbClr val="42C3C8"/>
          </a:solidFill>
        </p:spPr>
        <p:txBody>
          <a:bodyPr wrap="square" lIns="0" tIns="0" rIns="0" bIns="0" rtlCol="0"/>
          <a:lstStyle/>
          <a:p>
            <a:endParaRPr/>
          </a:p>
        </p:txBody>
      </p:sp>
      <p:sp>
        <p:nvSpPr>
          <p:cNvPr id="8" name="object 8"/>
          <p:cNvSpPr txBox="1"/>
          <p:nvPr/>
        </p:nvSpPr>
        <p:spPr>
          <a:xfrm>
            <a:off x="1088847" y="3332175"/>
            <a:ext cx="1541780" cy="311150"/>
          </a:xfrm>
          <a:prstGeom prst="rect">
            <a:avLst/>
          </a:prstGeom>
        </p:spPr>
        <p:txBody>
          <a:bodyPr vert="horz" wrap="square" lIns="0" tIns="15875" rIns="0" bIns="0" rtlCol="0">
            <a:spAutoFit/>
          </a:bodyPr>
          <a:lstStyle/>
          <a:p>
            <a:pPr marL="12700">
              <a:lnSpc>
                <a:spcPct val="100000"/>
              </a:lnSpc>
              <a:spcBef>
                <a:spcPts val="125"/>
              </a:spcBef>
            </a:pPr>
            <a:r>
              <a:rPr sz="1850" spc="10" dirty="0">
                <a:solidFill>
                  <a:srgbClr val="FFFFFF"/>
                </a:solidFill>
                <a:latin typeface="Arial"/>
                <a:cs typeface="Arial"/>
              </a:rPr>
              <a:t>Contact</a:t>
            </a:r>
            <a:r>
              <a:rPr sz="1850" spc="-105" dirty="0">
                <a:solidFill>
                  <a:srgbClr val="FFFFFF"/>
                </a:solidFill>
                <a:latin typeface="Arial"/>
                <a:cs typeface="Arial"/>
              </a:rPr>
              <a:t> </a:t>
            </a:r>
            <a:r>
              <a:rPr sz="1850" spc="10" dirty="0">
                <a:solidFill>
                  <a:srgbClr val="FFFFFF"/>
                </a:solidFill>
                <a:latin typeface="Arial"/>
                <a:cs typeface="Arial"/>
              </a:rPr>
              <a:t>Hours</a:t>
            </a:r>
            <a:endParaRPr sz="1850">
              <a:latin typeface="Arial"/>
              <a:cs typeface="Arial"/>
            </a:endParaRPr>
          </a:p>
        </p:txBody>
      </p:sp>
      <p:sp>
        <p:nvSpPr>
          <p:cNvPr id="9" name="object 9"/>
          <p:cNvSpPr txBox="1"/>
          <p:nvPr/>
        </p:nvSpPr>
        <p:spPr>
          <a:xfrm>
            <a:off x="3645534" y="3256534"/>
            <a:ext cx="263525" cy="311150"/>
          </a:xfrm>
          <a:prstGeom prst="rect">
            <a:avLst/>
          </a:prstGeom>
        </p:spPr>
        <p:txBody>
          <a:bodyPr vert="horz" wrap="square" lIns="0" tIns="15240" rIns="0" bIns="0" rtlCol="0">
            <a:spAutoFit/>
          </a:bodyPr>
          <a:lstStyle/>
          <a:p>
            <a:pPr marL="12700">
              <a:lnSpc>
                <a:spcPct val="100000"/>
              </a:lnSpc>
              <a:spcBef>
                <a:spcPts val="120"/>
              </a:spcBef>
            </a:pPr>
            <a:r>
              <a:rPr sz="1850" b="1" spc="10" dirty="0">
                <a:latin typeface="Times New Roman"/>
                <a:cs typeface="Times New Roman"/>
              </a:rPr>
              <a:t>40</a:t>
            </a:r>
            <a:endParaRPr sz="1850">
              <a:latin typeface="Times New Roman"/>
              <a:cs typeface="Times New Roman"/>
            </a:endParaRPr>
          </a:p>
        </p:txBody>
      </p:sp>
      <p:sp>
        <p:nvSpPr>
          <p:cNvPr id="10" name="object 10"/>
          <p:cNvSpPr/>
          <p:nvPr/>
        </p:nvSpPr>
        <p:spPr>
          <a:xfrm>
            <a:off x="457200" y="4213859"/>
            <a:ext cx="2908300" cy="416559"/>
          </a:xfrm>
          <a:custGeom>
            <a:avLst/>
            <a:gdLst/>
            <a:ahLst/>
            <a:cxnLst/>
            <a:rect l="l" t="t" r="r" b="b"/>
            <a:pathLst>
              <a:path w="2908300" h="416560">
                <a:moveTo>
                  <a:pt x="2699766" y="0"/>
                </a:moveTo>
                <a:lnTo>
                  <a:pt x="0" y="0"/>
                </a:lnTo>
                <a:lnTo>
                  <a:pt x="0" y="416051"/>
                </a:lnTo>
                <a:lnTo>
                  <a:pt x="2699766" y="416051"/>
                </a:lnTo>
                <a:lnTo>
                  <a:pt x="2907791" y="208025"/>
                </a:lnTo>
                <a:lnTo>
                  <a:pt x="2699766" y="0"/>
                </a:lnTo>
                <a:close/>
              </a:path>
            </a:pathLst>
          </a:custGeom>
          <a:solidFill>
            <a:srgbClr val="42C3C8"/>
          </a:solidFill>
        </p:spPr>
        <p:txBody>
          <a:bodyPr wrap="square" lIns="0" tIns="0" rIns="0" bIns="0" rtlCol="0"/>
          <a:lstStyle/>
          <a:p>
            <a:endParaRPr/>
          </a:p>
        </p:txBody>
      </p:sp>
      <p:sp>
        <p:nvSpPr>
          <p:cNvPr id="11" name="object 11"/>
          <p:cNvSpPr txBox="1"/>
          <p:nvPr/>
        </p:nvSpPr>
        <p:spPr>
          <a:xfrm>
            <a:off x="1293113" y="4260596"/>
            <a:ext cx="1132840" cy="311150"/>
          </a:xfrm>
          <a:prstGeom prst="rect">
            <a:avLst/>
          </a:prstGeom>
        </p:spPr>
        <p:txBody>
          <a:bodyPr vert="horz" wrap="square" lIns="0" tIns="15240" rIns="0" bIns="0" rtlCol="0">
            <a:spAutoFit/>
          </a:bodyPr>
          <a:lstStyle/>
          <a:p>
            <a:pPr marL="12700">
              <a:lnSpc>
                <a:spcPct val="100000"/>
              </a:lnSpc>
              <a:spcBef>
                <a:spcPts val="120"/>
              </a:spcBef>
            </a:pPr>
            <a:r>
              <a:rPr sz="1850" spc="10" dirty="0">
                <a:solidFill>
                  <a:srgbClr val="FFFFFF"/>
                </a:solidFill>
                <a:latin typeface="Arial"/>
                <a:cs typeface="Arial"/>
              </a:rPr>
              <a:t>CIE</a:t>
            </a:r>
            <a:r>
              <a:rPr sz="1850" spc="-85" dirty="0">
                <a:solidFill>
                  <a:srgbClr val="FFFFFF"/>
                </a:solidFill>
                <a:latin typeface="Arial"/>
                <a:cs typeface="Arial"/>
              </a:rPr>
              <a:t> </a:t>
            </a:r>
            <a:r>
              <a:rPr sz="1850" spc="10" dirty="0">
                <a:solidFill>
                  <a:srgbClr val="FFFFFF"/>
                </a:solidFill>
                <a:latin typeface="Arial"/>
                <a:cs typeface="Arial"/>
              </a:rPr>
              <a:t>Marks</a:t>
            </a:r>
            <a:endParaRPr sz="1850">
              <a:latin typeface="Arial"/>
              <a:cs typeface="Arial"/>
            </a:endParaRPr>
          </a:p>
        </p:txBody>
      </p:sp>
      <p:sp>
        <p:nvSpPr>
          <p:cNvPr id="12" name="object 12"/>
          <p:cNvSpPr/>
          <p:nvPr/>
        </p:nvSpPr>
        <p:spPr>
          <a:xfrm>
            <a:off x="457200" y="5141976"/>
            <a:ext cx="2908300" cy="414655"/>
          </a:xfrm>
          <a:custGeom>
            <a:avLst/>
            <a:gdLst/>
            <a:ahLst/>
            <a:cxnLst/>
            <a:rect l="l" t="t" r="r" b="b"/>
            <a:pathLst>
              <a:path w="2908300" h="414654">
                <a:moveTo>
                  <a:pt x="2700528" y="0"/>
                </a:moveTo>
                <a:lnTo>
                  <a:pt x="0" y="0"/>
                </a:lnTo>
                <a:lnTo>
                  <a:pt x="0" y="414528"/>
                </a:lnTo>
                <a:lnTo>
                  <a:pt x="2700528" y="414528"/>
                </a:lnTo>
                <a:lnTo>
                  <a:pt x="2907791" y="207264"/>
                </a:lnTo>
                <a:lnTo>
                  <a:pt x="2700528" y="0"/>
                </a:lnTo>
                <a:close/>
              </a:path>
            </a:pathLst>
          </a:custGeom>
          <a:solidFill>
            <a:srgbClr val="42C3C8"/>
          </a:solidFill>
        </p:spPr>
        <p:txBody>
          <a:bodyPr wrap="square" lIns="0" tIns="0" rIns="0" bIns="0" rtlCol="0"/>
          <a:lstStyle/>
          <a:p>
            <a:endParaRPr/>
          </a:p>
        </p:txBody>
      </p:sp>
      <p:sp>
        <p:nvSpPr>
          <p:cNvPr id="13" name="object 13"/>
          <p:cNvSpPr txBox="1"/>
          <p:nvPr/>
        </p:nvSpPr>
        <p:spPr>
          <a:xfrm>
            <a:off x="1251915" y="5187518"/>
            <a:ext cx="1214755" cy="311150"/>
          </a:xfrm>
          <a:prstGeom prst="rect">
            <a:avLst/>
          </a:prstGeom>
        </p:spPr>
        <p:txBody>
          <a:bodyPr vert="horz" wrap="square" lIns="0" tIns="15875" rIns="0" bIns="0" rtlCol="0">
            <a:spAutoFit/>
          </a:bodyPr>
          <a:lstStyle/>
          <a:p>
            <a:pPr marL="12700">
              <a:lnSpc>
                <a:spcPct val="100000"/>
              </a:lnSpc>
              <a:spcBef>
                <a:spcPts val="125"/>
              </a:spcBef>
            </a:pPr>
            <a:r>
              <a:rPr sz="1850" spc="15" dirty="0">
                <a:solidFill>
                  <a:srgbClr val="FFFFFF"/>
                </a:solidFill>
                <a:latin typeface="Arial"/>
                <a:cs typeface="Arial"/>
              </a:rPr>
              <a:t>SEE</a:t>
            </a:r>
            <a:r>
              <a:rPr sz="1850" spc="-80" dirty="0">
                <a:solidFill>
                  <a:srgbClr val="FFFFFF"/>
                </a:solidFill>
                <a:latin typeface="Arial"/>
                <a:cs typeface="Arial"/>
              </a:rPr>
              <a:t> </a:t>
            </a:r>
            <a:r>
              <a:rPr sz="1850" spc="10" dirty="0">
                <a:solidFill>
                  <a:srgbClr val="FFFFFF"/>
                </a:solidFill>
                <a:latin typeface="Arial"/>
                <a:cs typeface="Arial"/>
              </a:rPr>
              <a:t>Marks</a:t>
            </a:r>
            <a:endParaRPr sz="1850">
              <a:latin typeface="Arial"/>
              <a:cs typeface="Arial"/>
            </a:endParaRPr>
          </a:p>
        </p:txBody>
      </p:sp>
      <p:sp>
        <p:nvSpPr>
          <p:cNvPr id="14" name="object 14"/>
          <p:cNvSpPr/>
          <p:nvPr/>
        </p:nvSpPr>
        <p:spPr>
          <a:xfrm>
            <a:off x="8622792" y="2542032"/>
            <a:ext cx="2769235" cy="414655"/>
          </a:xfrm>
          <a:custGeom>
            <a:avLst/>
            <a:gdLst/>
            <a:ahLst/>
            <a:cxnLst/>
            <a:rect l="l" t="t" r="r" b="b"/>
            <a:pathLst>
              <a:path w="2769234" h="414655">
                <a:moveTo>
                  <a:pt x="2561843" y="0"/>
                </a:moveTo>
                <a:lnTo>
                  <a:pt x="0" y="0"/>
                </a:lnTo>
                <a:lnTo>
                  <a:pt x="0" y="414527"/>
                </a:lnTo>
                <a:lnTo>
                  <a:pt x="2561843" y="414527"/>
                </a:lnTo>
                <a:lnTo>
                  <a:pt x="2769107" y="207263"/>
                </a:lnTo>
                <a:lnTo>
                  <a:pt x="2561843" y="0"/>
                </a:lnTo>
                <a:close/>
              </a:path>
            </a:pathLst>
          </a:custGeom>
          <a:solidFill>
            <a:srgbClr val="42C3C8"/>
          </a:solidFill>
        </p:spPr>
        <p:txBody>
          <a:bodyPr wrap="square" lIns="0" tIns="0" rIns="0" bIns="0" rtlCol="0"/>
          <a:lstStyle/>
          <a:p>
            <a:endParaRPr/>
          </a:p>
        </p:txBody>
      </p:sp>
      <p:sp>
        <p:nvSpPr>
          <p:cNvPr id="15" name="object 15"/>
          <p:cNvSpPr txBox="1"/>
          <p:nvPr/>
        </p:nvSpPr>
        <p:spPr>
          <a:xfrm>
            <a:off x="8907018" y="2587244"/>
            <a:ext cx="2097405" cy="311150"/>
          </a:xfrm>
          <a:prstGeom prst="rect">
            <a:avLst/>
          </a:prstGeom>
        </p:spPr>
        <p:txBody>
          <a:bodyPr vert="horz" wrap="square" lIns="0" tIns="15240" rIns="0" bIns="0" rtlCol="0">
            <a:spAutoFit/>
          </a:bodyPr>
          <a:lstStyle/>
          <a:p>
            <a:pPr marL="12700">
              <a:lnSpc>
                <a:spcPct val="100000"/>
              </a:lnSpc>
              <a:spcBef>
                <a:spcPts val="120"/>
              </a:spcBef>
            </a:pPr>
            <a:r>
              <a:rPr sz="1850" spc="10" dirty="0">
                <a:solidFill>
                  <a:srgbClr val="FFFFFF"/>
                </a:solidFill>
                <a:latin typeface="Arial"/>
                <a:cs typeface="Arial"/>
              </a:rPr>
              <a:t>Course</a:t>
            </a:r>
            <a:r>
              <a:rPr sz="1850" spc="-55" dirty="0">
                <a:solidFill>
                  <a:srgbClr val="FFFFFF"/>
                </a:solidFill>
                <a:latin typeface="Arial"/>
                <a:cs typeface="Arial"/>
              </a:rPr>
              <a:t> </a:t>
            </a:r>
            <a:r>
              <a:rPr sz="1850" spc="5" dirty="0">
                <a:solidFill>
                  <a:srgbClr val="FFFFFF"/>
                </a:solidFill>
                <a:latin typeface="Arial"/>
                <a:cs typeface="Arial"/>
              </a:rPr>
              <a:t>Coordinator</a:t>
            </a:r>
            <a:endParaRPr sz="1850">
              <a:latin typeface="Arial"/>
              <a:cs typeface="Arial"/>
            </a:endParaRPr>
          </a:p>
        </p:txBody>
      </p:sp>
      <p:sp>
        <p:nvSpPr>
          <p:cNvPr id="16" name="object 16"/>
          <p:cNvSpPr txBox="1"/>
          <p:nvPr/>
        </p:nvSpPr>
        <p:spPr>
          <a:xfrm>
            <a:off x="8649716" y="2954578"/>
            <a:ext cx="2267585" cy="1744452"/>
          </a:xfrm>
          <a:prstGeom prst="rect">
            <a:avLst/>
          </a:prstGeom>
        </p:spPr>
        <p:txBody>
          <a:bodyPr vert="horz" wrap="square" lIns="0" tIns="12065" rIns="0" bIns="0" rtlCol="0">
            <a:spAutoFit/>
          </a:bodyPr>
          <a:lstStyle/>
          <a:p>
            <a:pPr marL="12700" marR="5080">
              <a:lnSpc>
                <a:spcPct val="151400"/>
              </a:lnSpc>
              <a:spcBef>
                <a:spcPts val="95"/>
              </a:spcBef>
            </a:pPr>
            <a:r>
              <a:rPr lang="en-US" sz="1850" b="1" spc="15" dirty="0" smtClean="0">
                <a:latin typeface="Arial"/>
                <a:cs typeface="Arial"/>
              </a:rPr>
              <a:t>Darshini Y</a:t>
            </a:r>
          </a:p>
          <a:p>
            <a:pPr marL="12700" marR="5080">
              <a:lnSpc>
                <a:spcPct val="151400"/>
              </a:lnSpc>
              <a:spcBef>
                <a:spcPts val="95"/>
              </a:spcBef>
            </a:pPr>
            <a:r>
              <a:rPr sz="1850" b="1" spc="10" dirty="0" smtClean="0">
                <a:latin typeface="Arial"/>
                <a:cs typeface="Arial"/>
              </a:rPr>
              <a:t>Assistant</a:t>
            </a:r>
            <a:r>
              <a:rPr sz="1850" b="1" spc="-114" dirty="0" smtClean="0">
                <a:latin typeface="Arial"/>
                <a:cs typeface="Arial"/>
              </a:rPr>
              <a:t> </a:t>
            </a:r>
            <a:r>
              <a:rPr sz="1850" b="1" spc="10" dirty="0">
                <a:latin typeface="Arial"/>
                <a:cs typeface="Arial"/>
              </a:rPr>
              <a:t>Professor  Dept of </a:t>
            </a:r>
            <a:r>
              <a:rPr lang="en-US" sz="1850" b="1" spc="15" dirty="0" smtClean="0">
                <a:latin typeface="Arial"/>
                <a:cs typeface="Arial"/>
              </a:rPr>
              <a:t>CSD </a:t>
            </a:r>
            <a:r>
              <a:rPr sz="1850" b="1" spc="10" dirty="0" smtClean="0">
                <a:latin typeface="Arial"/>
                <a:cs typeface="Arial"/>
              </a:rPr>
              <a:t>ATMECE</a:t>
            </a:r>
            <a:r>
              <a:rPr sz="1850" b="1" spc="10" dirty="0">
                <a:latin typeface="Arial"/>
                <a:cs typeface="Arial"/>
              </a:rPr>
              <a:t>,</a:t>
            </a:r>
            <a:r>
              <a:rPr sz="1850" b="1" spc="-40" dirty="0">
                <a:latin typeface="Arial"/>
                <a:cs typeface="Arial"/>
              </a:rPr>
              <a:t> </a:t>
            </a:r>
            <a:r>
              <a:rPr sz="1850" b="1" spc="10" dirty="0">
                <a:latin typeface="Arial"/>
                <a:cs typeface="Arial"/>
              </a:rPr>
              <a:t>Mysuru</a:t>
            </a:r>
            <a:endParaRPr sz="1850" dirty="0">
              <a:latin typeface="Arial"/>
              <a:cs typeface="Arial"/>
            </a:endParaRPr>
          </a:p>
        </p:txBody>
      </p:sp>
      <p:sp>
        <p:nvSpPr>
          <p:cNvPr id="17" name="object 17"/>
          <p:cNvSpPr/>
          <p:nvPr/>
        </p:nvSpPr>
        <p:spPr>
          <a:xfrm>
            <a:off x="0" y="0"/>
            <a:ext cx="12192000" cy="835151"/>
          </a:xfrm>
          <a:prstGeom prst="rect">
            <a:avLst/>
          </a:prstGeom>
          <a:blipFill>
            <a:blip r:embed="rId2" cstate="print"/>
            <a:stretch>
              <a:fillRect/>
            </a:stretch>
          </a:blipFill>
        </p:spPr>
        <p:txBody>
          <a:bodyPr wrap="square" lIns="0" tIns="0" rIns="0" bIns="0" rtlCol="0"/>
          <a:lstStyle/>
          <a:p>
            <a:endParaRPr/>
          </a:p>
        </p:txBody>
      </p:sp>
      <p:sp>
        <p:nvSpPr>
          <p:cNvPr id="18" name="object 18"/>
          <p:cNvSpPr txBox="1">
            <a:spLocks noGrp="1"/>
          </p:cNvSpPr>
          <p:nvPr>
            <p:ph type="title"/>
          </p:nvPr>
        </p:nvSpPr>
        <p:spPr>
          <a:xfrm>
            <a:off x="3590925" y="1456182"/>
            <a:ext cx="5682615" cy="311150"/>
          </a:xfrm>
          <a:prstGeom prst="rect">
            <a:avLst/>
          </a:prstGeom>
        </p:spPr>
        <p:txBody>
          <a:bodyPr vert="horz" wrap="square" lIns="0" tIns="15240" rIns="0" bIns="0" rtlCol="0">
            <a:spAutoFit/>
          </a:bodyPr>
          <a:lstStyle/>
          <a:p>
            <a:pPr marL="12700">
              <a:lnSpc>
                <a:spcPct val="100000"/>
              </a:lnSpc>
              <a:spcBef>
                <a:spcPts val="120"/>
              </a:spcBef>
            </a:pPr>
            <a:r>
              <a:rPr sz="1850" spc="10" dirty="0">
                <a:latin typeface="Times New Roman"/>
                <a:cs typeface="Times New Roman"/>
              </a:rPr>
              <a:t>PROBLEM-SOLVING </a:t>
            </a:r>
            <a:r>
              <a:rPr sz="1850" spc="15" dirty="0">
                <a:latin typeface="Times New Roman"/>
                <a:cs typeface="Times New Roman"/>
              </a:rPr>
              <a:t>THROUGH</a:t>
            </a:r>
            <a:r>
              <a:rPr sz="1850" spc="-105" dirty="0">
                <a:latin typeface="Times New Roman"/>
                <a:cs typeface="Times New Roman"/>
              </a:rPr>
              <a:t> </a:t>
            </a:r>
            <a:r>
              <a:rPr sz="1850" spc="15" dirty="0">
                <a:latin typeface="Times New Roman"/>
                <a:cs typeface="Times New Roman"/>
              </a:rPr>
              <a:t>PROGRAMMING</a:t>
            </a:r>
            <a:endParaRPr sz="1850">
              <a:latin typeface="Times New Roman"/>
              <a:cs typeface="Times New Roman"/>
            </a:endParaRPr>
          </a:p>
        </p:txBody>
      </p:sp>
      <p:sp>
        <p:nvSpPr>
          <p:cNvPr id="19" name="object 19"/>
          <p:cNvSpPr txBox="1"/>
          <p:nvPr/>
        </p:nvSpPr>
        <p:spPr>
          <a:xfrm>
            <a:off x="3645534" y="4259072"/>
            <a:ext cx="263525" cy="311150"/>
          </a:xfrm>
          <a:prstGeom prst="rect">
            <a:avLst/>
          </a:prstGeom>
        </p:spPr>
        <p:txBody>
          <a:bodyPr vert="horz" wrap="square" lIns="0" tIns="15240" rIns="0" bIns="0" rtlCol="0">
            <a:spAutoFit/>
          </a:bodyPr>
          <a:lstStyle/>
          <a:p>
            <a:pPr marL="12700">
              <a:lnSpc>
                <a:spcPct val="100000"/>
              </a:lnSpc>
              <a:spcBef>
                <a:spcPts val="120"/>
              </a:spcBef>
            </a:pPr>
            <a:r>
              <a:rPr sz="1850" b="1" spc="10" dirty="0">
                <a:latin typeface="Times New Roman"/>
                <a:cs typeface="Times New Roman"/>
              </a:rPr>
              <a:t>50</a:t>
            </a:r>
            <a:endParaRPr sz="1850">
              <a:latin typeface="Times New Roman"/>
              <a:cs typeface="Times New Roman"/>
            </a:endParaRPr>
          </a:p>
        </p:txBody>
      </p:sp>
      <p:sp>
        <p:nvSpPr>
          <p:cNvPr id="20" name="object 20"/>
          <p:cNvSpPr txBox="1"/>
          <p:nvPr/>
        </p:nvSpPr>
        <p:spPr>
          <a:xfrm>
            <a:off x="3645534" y="5209794"/>
            <a:ext cx="263525" cy="311150"/>
          </a:xfrm>
          <a:prstGeom prst="rect">
            <a:avLst/>
          </a:prstGeom>
        </p:spPr>
        <p:txBody>
          <a:bodyPr vert="horz" wrap="square" lIns="0" tIns="15240" rIns="0" bIns="0" rtlCol="0">
            <a:spAutoFit/>
          </a:bodyPr>
          <a:lstStyle/>
          <a:p>
            <a:pPr marL="12700">
              <a:lnSpc>
                <a:spcPct val="100000"/>
              </a:lnSpc>
              <a:spcBef>
                <a:spcPts val="120"/>
              </a:spcBef>
            </a:pPr>
            <a:r>
              <a:rPr sz="1850" b="1" spc="10" dirty="0">
                <a:latin typeface="Times New Roman"/>
                <a:cs typeface="Times New Roman"/>
              </a:rPr>
              <a:t>50</a:t>
            </a:r>
            <a:endParaRPr sz="1850">
              <a:latin typeface="Times New Roman"/>
              <a:cs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338072"/>
            <a:ext cx="3365500" cy="416559"/>
          </a:xfrm>
          <a:custGeom>
            <a:avLst/>
            <a:gdLst/>
            <a:ahLst/>
            <a:cxnLst/>
            <a:rect l="l" t="t" r="r" b="b"/>
            <a:pathLst>
              <a:path w="3365500" h="416560">
                <a:moveTo>
                  <a:pt x="3156966" y="0"/>
                </a:moveTo>
                <a:lnTo>
                  <a:pt x="0" y="0"/>
                </a:lnTo>
                <a:lnTo>
                  <a:pt x="0" y="416051"/>
                </a:lnTo>
                <a:lnTo>
                  <a:pt x="3156966" y="416051"/>
                </a:lnTo>
                <a:lnTo>
                  <a:pt x="3364991" y="208025"/>
                </a:lnTo>
                <a:lnTo>
                  <a:pt x="3156966" y="0"/>
                </a:lnTo>
                <a:close/>
              </a:path>
            </a:pathLst>
          </a:custGeom>
          <a:solidFill>
            <a:srgbClr val="42C3C8"/>
          </a:solidFill>
        </p:spPr>
        <p:txBody>
          <a:bodyPr wrap="square" lIns="0" tIns="0" rIns="0" bIns="0" rtlCol="0"/>
          <a:lstStyle/>
          <a:p>
            <a:endParaRPr/>
          </a:p>
        </p:txBody>
      </p:sp>
      <p:sp>
        <p:nvSpPr>
          <p:cNvPr id="3" name="object 3"/>
          <p:cNvSpPr txBox="1">
            <a:spLocks noGrp="1"/>
          </p:cNvSpPr>
          <p:nvPr>
            <p:ph type="title"/>
          </p:nvPr>
        </p:nvSpPr>
        <p:spPr>
          <a:xfrm>
            <a:off x="660603" y="1383919"/>
            <a:ext cx="1939289" cy="311150"/>
          </a:xfrm>
          <a:prstGeom prst="rect">
            <a:avLst/>
          </a:prstGeom>
        </p:spPr>
        <p:txBody>
          <a:bodyPr vert="horz" wrap="square" lIns="0" tIns="15240" rIns="0" bIns="0" rtlCol="0">
            <a:spAutoFit/>
          </a:bodyPr>
          <a:lstStyle/>
          <a:p>
            <a:pPr marL="12700">
              <a:lnSpc>
                <a:spcPct val="100000"/>
              </a:lnSpc>
              <a:spcBef>
                <a:spcPts val="120"/>
              </a:spcBef>
            </a:pPr>
            <a:r>
              <a:rPr sz="1850" b="0" spc="10" dirty="0">
                <a:solidFill>
                  <a:srgbClr val="FFFFFF"/>
                </a:solidFill>
                <a:latin typeface="Arial"/>
                <a:cs typeface="Arial"/>
              </a:rPr>
              <a:t>Course</a:t>
            </a:r>
            <a:r>
              <a:rPr sz="1850" b="0" spc="-80" dirty="0">
                <a:solidFill>
                  <a:srgbClr val="FFFFFF"/>
                </a:solidFill>
                <a:latin typeface="Arial"/>
                <a:cs typeface="Arial"/>
              </a:rPr>
              <a:t> </a:t>
            </a:r>
            <a:r>
              <a:rPr sz="1850" b="0" spc="10" dirty="0">
                <a:solidFill>
                  <a:srgbClr val="FFFFFF"/>
                </a:solidFill>
                <a:latin typeface="Arial"/>
                <a:cs typeface="Arial"/>
              </a:rPr>
              <a:t>Outcomes</a:t>
            </a:r>
            <a:endParaRPr sz="1850">
              <a:latin typeface="Arial"/>
              <a:cs typeface="Arial"/>
            </a:endParaRPr>
          </a:p>
        </p:txBody>
      </p:sp>
      <p:sp>
        <p:nvSpPr>
          <p:cNvPr id="4" name="object 4"/>
          <p:cNvSpPr/>
          <p:nvPr/>
        </p:nvSpPr>
        <p:spPr>
          <a:xfrm>
            <a:off x="0" y="0"/>
            <a:ext cx="12192000" cy="835151"/>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1094943" y="1978913"/>
            <a:ext cx="9662795" cy="3862917"/>
          </a:xfrm>
          <a:prstGeom prst="rect">
            <a:avLst/>
          </a:prstGeom>
        </p:spPr>
        <p:txBody>
          <a:bodyPr vert="horz" wrap="square" lIns="0" tIns="12700" rIns="0" bIns="0" rtlCol="0">
            <a:spAutoFit/>
          </a:bodyPr>
          <a:lstStyle/>
          <a:p>
            <a:pPr marL="469900" marR="354330" indent="-457834" algn="just">
              <a:lnSpc>
                <a:spcPct val="150000"/>
              </a:lnSpc>
              <a:spcBef>
                <a:spcPts val="100"/>
              </a:spcBef>
              <a:buClr>
                <a:srgbClr val="42C3C8"/>
              </a:buClr>
              <a:buAutoNum type="arabicPeriod"/>
              <a:tabLst>
                <a:tab pos="469265" algn="l"/>
                <a:tab pos="470534" algn="l"/>
              </a:tabLst>
            </a:pPr>
            <a:r>
              <a:rPr lang="en-US" sz="2400" dirty="0">
                <a:latin typeface="Times New Roman" panose="02020603050405020304" pitchFamily="18" charset="0"/>
                <a:cs typeface="Times New Roman" panose="02020603050405020304" pitchFamily="18" charset="0"/>
              </a:rPr>
              <a:t>Elucidate the basic architecture and functionalities of a Computer CLO</a:t>
            </a:r>
          </a:p>
          <a:p>
            <a:pPr marL="469900" marR="354330" indent="-457834" algn="just">
              <a:lnSpc>
                <a:spcPct val="150000"/>
              </a:lnSpc>
              <a:spcBef>
                <a:spcPts val="100"/>
              </a:spcBef>
              <a:buClr>
                <a:srgbClr val="42C3C8"/>
              </a:buClr>
              <a:buAutoNum type="arabicPeriod"/>
              <a:tabLst>
                <a:tab pos="469265" algn="l"/>
                <a:tab pos="470534" algn="l"/>
              </a:tabLst>
            </a:pPr>
            <a:r>
              <a:rPr lang="en-US" sz="2400" dirty="0">
                <a:latin typeface="Times New Roman" panose="02020603050405020304" pitchFamily="18" charset="0"/>
                <a:cs typeface="Times New Roman" panose="02020603050405020304" pitchFamily="18" charset="0"/>
              </a:rPr>
              <a:t>Apply programming constructs of C language to solve the real-world problems </a:t>
            </a:r>
          </a:p>
          <a:p>
            <a:pPr marL="469900" marR="354330" indent="-457834" algn="just">
              <a:lnSpc>
                <a:spcPct val="150000"/>
              </a:lnSpc>
              <a:spcBef>
                <a:spcPts val="100"/>
              </a:spcBef>
              <a:buClr>
                <a:srgbClr val="42C3C8"/>
              </a:buClr>
              <a:buAutoNum type="arabicPeriod"/>
              <a:tabLst>
                <a:tab pos="469265" algn="l"/>
                <a:tab pos="470534" algn="l"/>
              </a:tabLst>
            </a:pPr>
            <a:r>
              <a:rPr lang="en-US" sz="2400" dirty="0">
                <a:latin typeface="Times New Roman" panose="02020603050405020304" pitchFamily="18" charset="0"/>
                <a:cs typeface="Times New Roman" panose="02020603050405020304" pitchFamily="18" charset="0"/>
              </a:rPr>
              <a:t>Explore user-defined data structures like arrays, structures and pointers in implementing solutions to problems </a:t>
            </a:r>
          </a:p>
          <a:p>
            <a:pPr marL="469900" marR="354330" indent="-457834" algn="just">
              <a:lnSpc>
                <a:spcPct val="150000"/>
              </a:lnSpc>
              <a:spcBef>
                <a:spcPts val="100"/>
              </a:spcBef>
              <a:buClr>
                <a:srgbClr val="42C3C8"/>
              </a:buClr>
              <a:buAutoNum type="arabicPeriod"/>
              <a:tabLst>
                <a:tab pos="469265" algn="l"/>
                <a:tab pos="470534" algn="l"/>
              </a:tabLst>
            </a:pPr>
            <a:r>
              <a:rPr lang="en-US" sz="2400" dirty="0">
                <a:latin typeface="Times New Roman" panose="02020603050405020304" pitchFamily="18" charset="0"/>
                <a:cs typeface="Times New Roman" panose="02020603050405020304" pitchFamily="18" charset="0"/>
              </a:rPr>
              <a:t>Design and Develop Solutions to problems using structured programming constructs such as functions and procedures</a:t>
            </a:r>
            <a:endParaRPr sz="21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336547"/>
            <a:ext cx="3870960" cy="416559"/>
          </a:xfrm>
          <a:custGeom>
            <a:avLst/>
            <a:gdLst/>
            <a:ahLst/>
            <a:cxnLst/>
            <a:rect l="l" t="t" r="r" b="b"/>
            <a:pathLst>
              <a:path w="3870960" h="416560">
                <a:moveTo>
                  <a:pt x="3662934" y="0"/>
                </a:moveTo>
                <a:lnTo>
                  <a:pt x="0" y="0"/>
                </a:lnTo>
                <a:lnTo>
                  <a:pt x="0" y="416051"/>
                </a:lnTo>
                <a:lnTo>
                  <a:pt x="3662934" y="416051"/>
                </a:lnTo>
                <a:lnTo>
                  <a:pt x="3870960" y="208025"/>
                </a:lnTo>
                <a:lnTo>
                  <a:pt x="3662934" y="0"/>
                </a:lnTo>
                <a:close/>
              </a:path>
            </a:pathLst>
          </a:custGeom>
          <a:solidFill>
            <a:srgbClr val="42C3C8"/>
          </a:solidFill>
        </p:spPr>
        <p:txBody>
          <a:bodyPr wrap="square" lIns="0" tIns="0" rIns="0" bIns="0" rtlCol="0"/>
          <a:lstStyle/>
          <a:p>
            <a:endParaRPr/>
          </a:p>
        </p:txBody>
      </p:sp>
      <p:sp>
        <p:nvSpPr>
          <p:cNvPr id="3" name="object 3"/>
          <p:cNvSpPr txBox="1">
            <a:spLocks noGrp="1"/>
          </p:cNvSpPr>
          <p:nvPr>
            <p:ph type="title"/>
          </p:nvPr>
        </p:nvSpPr>
        <p:spPr>
          <a:xfrm>
            <a:off x="114401" y="1382344"/>
            <a:ext cx="1171575" cy="311150"/>
          </a:xfrm>
          <a:prstGeom prst="rect">
            <a:avLst/>
          </a:prstGeom>
        </p:spPr>
        <p:txBody>
          <a:bodyPr vert="horz" wrap="square" lIns="0" tIns="15875" rIns="0" bIns="0" rtlCol="0">
            <a:spAutoFit/>
          </a:bodyPr>
          <a:lstStyle/>
          <a:p>
            <a:pPr marL="12700">
              <a:lnSpc>
                <a:spcPct val="100000"/>
              </a:lnSpc>
              <a:spcBef>
                <a:spcPts val="125"/>
              </a:spcBef>
            </a:pPr>
            <a:r>
              <a:rPr sz="1850" spc="10" dirty="0">
                <a:solidFill>
                  <a:srgbClr val="FFFFFF"/>
                </a:solidFill>
              </a:rPr>
              <a:t>Text</a:t>
            </a:r>
            <a:r>
              <a:rPr sz="1850" spc="-90" dirty="0">
                <a:solidFill>
                  <a:srgbClr val="FFFFFF"/>
                </a:solidFill>
              </a:rPr>
              <a:t> </a:t>
            </a:r>
            <a:r>
              <a:rPr sz="1850" spc="10" dirty="0">
                <a:solidFill>
                  <a:srgbClr val="FFFFFF"/>
                </a:solidFill>
              </a:rPr>
              <a:t>Book</a:t>
            </a:r>
            <a:endParaRPr sz="1850"/>
          </a:p>
        </p:txBody>
      </p:sp>
      <p:sp>
        <p:nvSpPr>
          <p:cNvPr id="4" name="object 4"/>
          <p:cNvSpPr/>
          <p:nvPr/>
        </p:nvSpPr>
        <p:spPr>
          <a:xfrm>
            <a:off x="0" y="0"/>
            <a:ext cx="12192000" cy="835151"/>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1094943" y="1778355"/>
            <a:ext cx="10335057" cy="4879156"/>
          </a:xfrm>
          <a:prstGeom prst="rect">
            <a:avLst/>
          </a:prstGeom>
        </p:spPr>
        <p:txBody>
          <a:bodyPr vert="horz" wrap="square" lIns="0" tIns="163195" rIns="0" bIns="0" rtlCol="0">
            <a:spAutoFit/>
          </a:bodyPr>
          <a:lstStyle/>
          <a:p>
            <a:pPr marL="12066">
              <a:lnSpc>
                <a:spcPct val="150000"/>
              </a:lnSpc>
              <a:spcBef>
                <a:spcPts val="1285"/>
              </a:spcBef>
              <a:buClr>
                <a:srgbClr val="42C3C8"/>
              </a:buClr>
              <a:tabLst>
                <a:tab pos="469265" algn="l"/>
                <a:tab pos="470534" algn="l"/>
              </a:tabLst>
            </a:pPr>
            <a:r>
              <a:rPr sz="1700" dirty="0">
                <a:latin typeface="Arial"/>
                <a:cs typeface="Arial"/>
              </a:rPr>
              <a:t>1. E. </a:t>
            </a:r>
            <a:r>
              <a:rPr sz="1700" spc="-5" dirty="0">
                <a:latin typeface="Arial"/>
                <a:cs typeface="Arial"/>
              </a:rPr>
              <a:t>Balaguruswamy, </a:t>
            </a:r>
            <a:r>
              <a:rPr sz="1700" dirty="0">
                <a:latin typeface="Arial"/>
                <a:cs typeface="Arial"/>
              </a:rPr>
              <a:t>Programming in ANSI C, </a:t>
            </a:r>
            <a:r>
              <a:rPr sz="1700" spc="-5" dirty="0">
                <a:latin typeface="Arial"/>
                <a:cs typeface="Arial"/>
              </a:rPr>
              <a:t>7th </a:t>
            </a:r>
            <a:r>
              <a:rPr sz="1700" dirty="0">
                <a:latin typeface="Arial"/>
                <a:cs typeface="Arial"/>
              </a:rPr>
              <a:t>Edition, Tata</a:t>
            </a:r>
            <a:r>
              <a:rPr sz="1700" spc="30" dirty="0">
                <a:latin typeface="Arial"/>
                <a:cs typeface="Arial"/>
              </a:rPr>
              <a:t> </a:t>
            </a:r>
            <a:r>
              <a:rPr sz="1700" dirty="0">
                <a:latin typeface="Arial"/>
                <a:cs typeface="Arial"/>
              </a:rPr>
              <a:t>McGraw-Hill</a:t>
            </a:r>
          </a:p>
          <a:p>
            <a:pPr marL="12066">
              <a:lnSpc>
                <a:spcPct val="150000"/>
              </a:lnSpc>
              <a:spcBef>
                <a:spcPts val="1190"/>
              </a:spcBef>
              <a:buClr>
                <a:srgbClr val="42C3C8"/>
              </a:buClr>
              <a:tabLst>
                <a:tab pos="469265" algn="l"/>
                <a:tab pos="470534" algn="l"/>
              </a:tabLst>
            </a:pPr>
            <a:r>
              <a:rPr sz="1700" spc="-5" dirty="0">
                <a:latin typeface="Arial"/>
                <a:cs typeface="Arial"/>
              </a:rPr>
              <a:t>2. </a:t>
            </a:r>
            <a:r>
              <a:rPr sz="1700" dirty="0">
                <a:latin typeface="Arial"/>
                <a:cs typeface="Arial"/>
              </a:rPr>
              <a:t>Brian </a:t>
            </a:r>
            <a:r>
              <a:rPr sz="1700" spc="-5" dirty="0">
                <a:latin typeface="Arial"/>
                <a:cs typeface="Arial"/>
              </a:rPr>
              <a:t>W. </a:t>
            </a:r>
            <a:r>
              <a:rPr sz="1700" dirty="0">
                <a:latin typeface="Arial"/>
                <a:cs typeface="Arial"/>
              </a:rPr>
              <a:t>Kernighan </a:t>
            </a:r>
            <a:r>
              <a:rPr sz="1700" spc="-5" dirty="0">
                <a:latin typeface="Arial"/>
                <a:cs typeface="Arial"/>
              </a:rPr>
              <a:t>and </a:t>
            </a:r>
            <a:r>
              <a:rPr sz="1700" dirty="0">
                <a:latin typeface="Arial"/>
                <a:cs typeface="Arial"/>
              </a:rPr>
              <a:t>Dennis M. Ritchie, The ‘C’ Programming </a:t>
            </a:r>
            <a:r>
              <a:rPr sz="1700" spc="-5" dirty="0">
                <a:latin typeface="Arial"/>
                <a:cs typeface="Arial"/>
              </a:rPr>
              <a:t>Language,</a:t>
            </a:r>
            <a:r>
              <a:rPr sz="1700" spc="-10" dirty="0">
                <a:latin typeface="Arial"/>
                <a:cs typeface="Arial"/>
              </a:rPr>
              <a:t> </a:t>
            </a:r>
            <a:r>
              <a:rPr sz="1700" dirty="0">
                <a:latin typeface="Arial"/>
                <a:cs typeface="Arial"/>
              </a:rPr>
              <a:t>Prentice</a:t>
            </a:r>
            <a:r>
              <a:rPr lang="en-US" sz="1700" dirty="0">
                <a:latin typeface="Arial"/>
                <a:cs typeface="Arial"/>
              </a:rPr>
              <a:t> </a:t>
            </a:r>
            <a:r>
              <a:rPr sz="1700" dirty="0">
                <a:latin typeface="Arial"/>
                <a:cs typeface="Arial"/>
              </a:rPr>
              <a:t>Hall of</a:t>
            </a:r>
            <a:r>
              <a:rPr sz="1700" spc="-25" dirty="0">
                <a:latin typeface="Arial"/>
                <a:cs typeface="Arial"/>
              </a:rPr>
              <a:t> </a:t>
            </a:r>
            <a:r>
              <a:rPr sz="1700" dirty="0">
                <a:latin typeface="Arial"/>
                <a:cs typeface="Arial"/>
              </a:rPr>
              <a:t>India.</a:t>
            </a:r>
          </a:p>
          <a:p>
            <a:pPr marL="12066">
              <a:lnSpc>
                <a:spcPct val="150000"/>
              </a:lnSpc>
              <a:spcBef>
                <a:spcPts val="1205"/>
              </a:spcBef>
              <a:buClr>
                <a:srgbClr val="42C3C8"/>
              </a:buClr>
              <a:tabLst>
                <a:tab pos="469265" algn="l"/>
                <a:tab pos="470534" algn="l"/>
              </a:tabLst>
            </a:pPr>
            <a:r>
              <a:rPr sz="1700" b="1" dirty="0">
                <a:latin typeface="Arial"/>
                <a:cs typeface="Arial"/>
              </a:rPr>
              <a:t>Reference:</a:t>
            </a:r>
            <a:endParaRPr sz="1700" dirty="0">
              <a:latin typeface="Arial"/>
              <a:cs typeface="Arial"/>
            </a:endParaRPr>
          </a:p>
          <a:p>
            <a:pPr marL="469900" indent="-457834">
              <a:lnSpc>
                <a:spcPct val="150000"/>
              </a:lnSpc>
              <a:spcBef>
                <a:spcPts val="1185"/>
              </a:spcBef>
              <a:buClr>
                <a:srgbClr val="42C3C8"/>
              </a:buClr>
              <a:buChar char="•"/>
              <a:tabLst>
                <a:tab pos="469265" algn="l"/>
                <a:tab pos="470534" algn="l"/>
              </a:tabLst>
            </a:pPr>
            <a:r>
              <a:rPr sz="1700" dirty="0">
                <a:latin typeface="Arial"/>
                <a:cs typeface="Arial"/>
              </a:rPr>
              <a:t>1. Reema Thereja , Programming in C , Cengage</a:t>
            </a:r>
            <a:r>
              <a:rPr sz="1700" spc="-35" dirty="0">
                <a:latin typeface="Arial"/>
                <a:cs typeface="Arial"/>
              </a:rPr>
              <a:t> </a:t>
            </a:r>
            <a:r>
              <a:rPr sz="1700" dirty="0">
                <a:latin typeface="Arial"/>
                <a:cs typeface="Arial"/>
              </a:rPr>
              <a:t>publication,</a:t>
            </a:r>
          </a:p>
          <a:p>
            <a:pPr marL="12066">
              <a:lnSpc>
                <a:spcPct val="150000"/>
              </a:lnSpc>
              <a:spcBef>
                <a:spcPts val="1190"/>
              </a:spcBef>
              <a:buClr>
                <a:srgbClr val="42C3C8"/>
              </a:buClr>
              <a:tabLst>
                <a:tab pos="469265" algn="l"/>
                <a:tab pos="470534" algn="l"/>
              </a:tabLst>
            </a:pPr>
            <a:r>
              <a:rPr sz="1700" b="1" dirty="0">
                <a:latin typeface="Arial"/>
                <a:cs typeface="Arial"/>
              </a:rPr>
              <a:t>Web </a:t>
            </a:r>
            <a:r>
              <a:rPr sz="1700" b="1" spc="-5" dirty="0">
                <a:latin typeface="Arial"/>
                <a:cs typeface="Arial"/>
              </a:rPr>
              <a:t>links </a:t>
            </a:r>
            <a:r>
              <a:rPr sz="1700" b="1" dirty="0">
                <a:latin typeface="Arial"/>
                <a:cs typeface="Arial"/>
              </a:rPr>
              <a:t>and Video Lectures</a:t>
            </a:r>
            <a:r>
              <a:rPr sz="1700" b="1" spc="-10" dirty="0">
                <a:latin typeface="Arial"/>
                <a:cs typeface="Arial"/>
              </a:rPr>
              <a:t> </a:t>
            </a:r>
            <a:r>
              <a:rPr sz="1700" b="1" dirty="0">
                <a:latin typeface="Arial"/>
                <a:cs typeface="Arial"/>
              </a:rPr>
              <a:t>(e-Resources):</a:t>
            </a:r>
            <a:endParaRPr sz="1700" dirty="0">
              <a:latin typeface="Arial"/>
              <a:cs typeface="Arial"/>
            </a:endParaRPr>
          </a:p>
          <a:p>
            <a:pPr marL="12066">
              <a:lnSpc>
                <a:spcPct val="150000"/>
              </a:lnSpc>
              <a:spcBef>
                <a:spcPts val="1200"/>
              </a:spcBef>
              <a:buClr>
                <a:srgbClr val="42C3C8"/>
              </a:buClr>
              <a:tabLst>
                <a:tab pos="469265" algn="l"/>
                <a:tab pos="470534" algn="l"/>
              </a:tabLst>
            </a:pPr>
            <a:r>
              <a:rPr lang="en-IN" sz="1700" dirty="0">
                <a:latin typeface="Arial"/>
                <a:cs typeface="Arial"/>
              </a:rPr>
              <a:t>1.</a:t>
            </a:r>
            <a:r>
              <a:rPr sz="1700" spc="-5" dirty="0">
                <a:latin typeface="Arial"/>
                <a:cs typeface="Arial"/>
              </a:rPr>
              <a:t> </a:t>
            </a:r>
            <a:r>
              <a:rPr sz="1700" dirty="0">
                <a:latin typeface="Arial"/>
                <a:cs typeface="Arial"/>
              </a:rPr>
              <a:t>elearning.vtu.ac.in/econtent/courses/video/BS/15PCD23.html</a:t>
            </a:r>
          </a:p>
          <a:p>
            <a:pPr marL="12066">
              <a:lnSpc>
                <a:spcPct val="150000"/>
              </a:lnSpc>
              <a:spcBef>
                <a:spcPts val="1190"/>
              </a:spcBef>
              <a:buClr>
                <a:srgbClr val="42C3C8"/>
              </a:buClr>
              <a:tabLst>
                <a:tab pos="469265" algn="l"/>
                <a:tab pos="470534" algn="l"/>
              </a:tabLst>
            </a:pPr>
            <a:r>
              <a:rPr sz="1700" dirty="0">
                <a:latin typeface="Arial"/>
                <a:cs typeface="Arial"/>
              </a:rPr>
              <a:t>2.</a:t>
            </a:r>
            <a:r>
              <a:rPr sz="1700" spc="-5" dirty="0">
                <a:latin typeface="Arial"/>
                <a:cs typeface="Arial"/>
              </a:rPr>
              <a:t> </a:t>
            </a:r>
            <a:r>
              <a:rPr sz="1700" dirty="0">
                <a:latin typeface="Arial"/>
                <a:cs typeface="Arial"/>
              </a:rPr>
              <a:t>https://nptel.ac.in/courses/106/105/106105171/</a:t>
            </a:r>
          </a:p>
          <a:p>
            <a:pPr marL="12066">
              <a:lnSpc>
                <a:spcPct val="150000"/>
              </a:lnSpc>
              <a:spcBef>
                <a:spcPts val="1190"/>
              </a:spcBef>
              <a:buClr>
                <a:srgbClr val="42C3C8"/>
              </a:buClr>
              <a:tabLst>
                <a:tab pos="469265" algn="l"/>
                <a:tab pos="470534" algn="l"/>
              </a:tabLst>
            </a:pPr>
            <a:r>
              <a:rPr lang="en-US" sz="1700" spc="-5" dirty="0">
                <a:latin typeface="Arial"/>
                <a:cs typeface="Arial"/>
              </a:rPr>
              <a:t>3. </a:t>
            </a:r>
            <a:r>
              <a:rPr sz="1700" spc="-5" dirty="0">
                <a:latin typeface="Arial"/>
                <a:cs typeface="Arial"/>
              </a:rPr>
              <a:t>MOOC </a:t>
            </a:r>
            <a:r>
              <a:rPr sz="1700" dirty="0">
                <a:latin typeface="Arial"/>
                <a:cs typeface="Arial"/>
              </a:rPr>
              <a:t>courses can be adopted </a:t>
            </a:r>
            <a:r>
              <a:rPr sz="1700" spc="-5" dirty="0">
                <a:latin typeface="Arial"/>
                <a:cs typeface="Arial"/>
              </a:rPr>
              <a:t>for </a:t>
            </a:r>
            <a:r>
              <a:rPr sz="1700" dirty="0">
                <a:latin typeface="Arial"/>
                <a:cs typeface="Arial"/>
              </a:rPr>
              <a:t>more clarity in understanding </a:t>
            </a:r>
            <a:r>
              <a:rPr sz="1700" spc="-5" dirty="0">
                <a:latin typeface="Arial"/>
                <a:cs typeface="Arial"/>
              </a:rPr>
              <a:t>the </a:t>
            </a:r>
            <a:r>
              <a:rPr sz="1700" dirty="0">
                <a:latin typeface="Arial"/>
                <a:cs typeface="Arial"/>
              </a:rPr>
              <a:t>topics</a:t>
            </a:r>
            <a:r>
              <a:rPr sz="1700" spc="40" dirty="0">
                <a:latin typeface="Arial"/>
                <a:cs typeface="Arial"/>
              </a:rPr>
              <a:t> </a:t>
            </a:r>
            <a:r>
              <a:rPr sz="1700" dirty="0">
                <a:latin typeface="Arial"/>
                <a:cs typeface="Arial"/>
              </a:rPr>
              <a:t>and</a:t>
            </a:r>
          </a:p>
          <a:p>
            <a:pPr marL="12066">
              <a:lnSpc>
                <a:spcPct val="150000"/>
              </a:lnSpc>
              <a:spcBef>
                <a:spcPts val="1200"/>
              </a:spcBef>
              <a:buClr>
                <a:srgbClr val="42C3C8"/>
              </a:buClr>
              <a:tabLst>
                <a:tab pos="469265" algn="l"/>
                <a:tab pos="470534" algn="l"/>
              </a:tabLst>
            </a:pPr>
            <a:r>
              <a:rPr lang="en-US" sz="1700" dirty="0">
                <a:latin typeface="Arial"/>
                <a:cs typeface="Arial"/>
              </a:rPr>
              <a:t>    </a:t>
            </a:r>
            <a:r>
              <a:rPr sz="1700" dirty="0">
                <a:latin typeface="Arial"/>
                <a:cs typeface="Arial"/>
              </a:rPr>
              <a:t>verities of problem solving</a:t>
            </a:r>
            <a:r>
              <a:rPr sz="1700" spc="-30" dirty="0">
                <a:latin typeface="Arial"/>
                <a:cs typeface="Arial"/>
              </a:rPr>
              <a:t> </a:t>
            </a:r>
            <a:r>
              <a:rPr sz="1700" dirty="0">
                <a:latin typeface="Arial"/>
                <a:cs typeface="Arial"/>
              </a:rPr>
              <a:t>methods.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71B1E6-C1ED-0B71-3627-F86A43D92DCD}"/>
              </a:ext>
            </a:extLst>
          </p:cNvPr>
          <p:cNvSpPr>
            <a:spLocks noGrp="1"/>
          </p:cNvSpPr>
          <p:nvPr>
            <p:ph type="ctrTitle"/>
          </p:nvPr>
        </p:nvSpPr>
        <p:spPr>
          <a:xfrm>
            <a:off x="1524000" y="1905000"/>
            <a:ext cx="9144000" cy="1846659"/>
          </a:xfrm>
        </p:spPr>
        <p:txBody>
          <a:bodyPr/>
          <a:lstStyle/>
          <a:p>
            <a:r>
              <a:rPr lang="en-IN" dirty="0">
                <a:latin typeface="Times New Roman" pitchFamily="18" charset="0"/>
                <a:cs typeface="Times New Roman" pitchFamily="18" charset="0"/>
              </a:rPr>
              <a:t>Principles of  Programming</a:t>
            </a:r>
            <a:br>
              <a:rPr lang="en-IN" dirty="0">
                <a:latin typeface="Times New Roman" pitchFamily="18" charset="0"/>
                <a:cs typeface="Times New Roman" pitchFamily="18" charset="0"/>
              </a:rPr>
            </a:br>
            <a:r>
              <a:rPr lang="en-IN" dirty="0">
                <a:latin typeface="Times New Roman" pitchFamily="18" charset="0"/>
                <a:cs typeface="Times New Roman" pitchFamily="18" charset="0"/>
              </a:rPr>
              <a:t>Using C</a:t>
            </a:r>
          </a:p>
        </p:txBody>
      </p:sp>
    </p:spTree>
    <p:extLst>
      <p:ext uri="{BB962C8B-B14F-4D97-AF65-F5344CB8AC3E}">
        <p14:creationId xmlns:p14="http://schemas.microsoft.com/office/powerpoint/2010/main" val="3845122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193291"/>
            <a:ext cx="4387850" cy="457200"/>
          </a:xfrm>
          <a:custGeom>
            <a:avLst/>
            <a:gdLst/>
            <a:ahLst/>
            <a:cxnLst/>
            <a:rect l="l" t="t" r="r" b="b"/>
            <a:pathLst>
              <a:path w="4387850" h="457200">
                <a:moveTo>
                  <a:pt x="4158996" y="0"/>
                </a:moveTo>
                <a:lnTo>
                  <a:pt x="0" y="0"/>
                </a:lnTo>
                <a:lnTo>
                  <a:pt x="0" y="457200"/>
                </a:lnTo>
                <a:lnTo>
                  <a:pt x="4158996" y="457200"/>
                </a:lnTo>
                <a:lnTo>
                  <a:pt x="4387596" y="228600"/>
                </a:lnTo>
                <a:lnTo>
                  <a:pt x="4158996" y="0"/>
                </a:lnTo>
                <a:close/>
              </a:path>
            </a:pathLst>
          </a:custGeom>
          <a:solidFill>
            <a:srgbClr val="42C3C8"/>
          </a:solidFill>
        </p:spPr>
        <p:txBody>
          <a:bodyPr wrap="square" lIns="0" tIns="0" rIns="0" bIns="0" rtlCol="0"/>
          <a:lstStyle/>
          <a:p>
            <a:endParaRPr/>
          </a:p>
        </p:txBody>
      </p:sp>
      <p:sp>
        <p:nvSpPr>
          <p:cNvPr id="3" name="object 3"/>
          <p:cNvSpPr txBox="1">
            <a:spLocks noGrp="1"/>
          </p:cNvSpPr>
          <p:nvPr>
            <p:ph type="title"/>
          </p:nvPr>
        </p:nvSpPr>
        <p:spPr>
          <a:xfrm>
            <a:off x="101295" y="1228724"/>
            <a:ext cx="2792730" cy="351155"/>
          </a:xfrm>
          <a:prstGeom prst="rect">
            <a:avLst/>
          </a:prstGeom>
        </p:spPr>
        <p:txBody>
          <a:bodyPr vert="horz" wrap="square" lIns="0" tIns="17145" rIns="0" bIns="0" rtlCol="0">
            <a:spAutoFit/>
          </a:bodyPr>
          <a:lstStyle/>
          <a:p>
            <a:pPr marL="12700">
              <a:lnSpc>
                <a:spcPct val="100000"/>
              </a:lnSpc>
              <a:spcBef>
                <a:spcPts val="135"/>
              </a:spcBef>
            </a:pPr>
            <a:r>
              <a:rPr sz="2100" spc="15" dirty="0">
                <a:solidFill>
                  <a:srgbClr val="FFFFFF"/>
                </a:solidFill>
                <a:latin typeface="Carlito"/>
                <a:cs typeface="Carlito"/>
              </a:rPr>
              <a:t>Programming</a:t>
            </a:r>
            <a:r>
              <a:rPr sz="2100" spc="-45" dirty="0">
                <a:solidFill>
                  <a:srgbClr val="FFFFFF"/>
                </a:solidFill>
                <a:latin typeface="Carlito"/>
                <a:cs typeface="Carlito"/>
              </a:rPr>
              <a:t> </a:t>
            </a:r>
            <a:r>
              <a:rPr sz="2100" spc="15" dirty="0">
                <a:solidFill>
                  <a:srgbClr val="FFFFFF"/>
                </a:solidFill>
                <a:latin typeface="Carlito"/>
                <a:cs typeface="Carlito"/>
              </a:rPr>
              <a:t>Languages</a:t>
            </a:r>
            <a:endParaRPr sz="2100">
              <a:latin typeface="Carlito"/>
              <a:cs typeface="Carlito"/>
            </a:endParaRPr>
          </a:p>
        </p:txBody>
      </p:sp>
      <p:sp>
        <p:nvSpPr>
          <p:cNvPr id="4" name="object 4"/>
          <p:cNvSpPr txBox="1"/>
          <p:nvPr/>
        </p:nvSpPr>
        <p:spPr>
          <a:xfrm>
            <a:off x="114401" y="1828800"/>
            <a:ext cx="10553599" cy="754053"/>
          </a:xfrm>
          <a:prstGeom prst="rect">
            <a:avLst/>
          </a:prstGeom>
        </p:spPr>
        <p:txBody>
          <a:bodyPr vert="horz" wrap="square" lIns="0" tIns="15240" rIns="0" bIns="0" rtlCol="0">
            <a:spAutoFit/>
          </a:bodyPr>
          <a:lstStyle/>
          <a:p>
            <a:pPr marL="12700" algn="just">
              <a:lnSpc>
                <a:spcPct val="100000"/>
              </a:lnSpc>
              <a:spcBef>
                <a:spcPts val="120"/>
              </a:spcBef>
              <a:buFont typeface="Wingdings" pitchFamily="2" charset="2"/>
              <a:buChar char="Ø"/>
            </a:pPr>
            <a:r>
              <a:rPr sz="2400" b="1" spc="5" dirty="0">
                <a:latin typeface="Times New Roman" pitchFamily="18" charset="0"/>
                <a:cs typeface="Times New Roman" pitchFamily="18" charset="0"/>
              </a:rPr>
              <a:t>Programming </a:t>
            </a:r>
            <a:r>
              <a:rPr sz="2400" b="1" spc="10" dirty="0">
                <a:latin typeface="Times New Roman" pitchFamily="18" charset="0"/>
                <a:cs typeface="Times New Roman" pitchFamily="18" charset="0"/>
              </a:rPr>
              <a:t>Languages </a:t>
            </a:r>
            <a:r>
              <a:rPr sz="2400" b="1" spc="5" dirty="0">
                <a:latin typeface="Times New Roman" pitchFamily="18" charset="0"/>
                <a:cs typeface="Times New Roman" pitchFamily="18" charset="0"/>
              </a:rPr>
              <a:t>is </a:t>
            </a:r>
            <a:r>
              <a:rPr sz="2400" b="1" spc="10" dirty="0">
                <a:latin typeface="Times New Roman" pitchFamily="18" charset="0"/>
                <a:cs typeface="Times New Roman" pitchFamily="18" charset="0"/>
              </a:rPr>
              <a:t>the </a:t>
            </a:r>
            <a:r>
              <a:rPr sz="2400" b="1" spc="5" dirty="0">
                <a:latin typeface="Times New Roman" pitchFamily="18" charset="0"/>
                <a:cs typeface="Times New Roman" pitchFamily="18" charset="0"/>
              </a:rPr>
              <a:t>main </a:t>
            </a:r>
            <a:r>
              <a:rPr sz="2400" b="1" spc="10" dirty="0">
                <a:latin typeface="Times New Roman" pitchFamily="18" charset="0"/>
                <a:cs typeface="Times New Roman" pitchFamily="18" charset="0"/>
              </a:rPr>
              <a:t>medium </a:t>
            </a:r>
            <a:r>
              <a:rPr sz="2400" b="1" spc="5" dirty="0">
                <a:latin typeface="Times New Roman" pitchFamily="18" charset="0"/>
                <a:cs typeface="Times New Roman" pitchFamily="18" charset="0"/>
              </a:rPr>
              <a:t>for communicating </a:t>
            </a:r>
            <a:r>
              <a:rPr sz="2400" b="1" spc="10" dirty="0">
                <a:latin typeface="Times New Roman" pitchFamily="18" charset="0"/>
                <a:cs typeface="Times New Roman" pitchFamily="18" charset="0"/>
              </a:rPr>
              <a:t>between </a:t>
            </a:r>
            <a:r>
              <a:rPr sz="2400" b="1" spc="10">
                <a:latin typeface="Times New Roman" pitchFamily="18" charset="0"/>
                <a:cs typeface="Times New Roman" pitchFamily="18" charset="0"/>
              </a:rPr>
              <a:t>the </a:t>
            </a:r>
            <a:r>
              <a:rPr sz="2400" b="1" spc="5" smtClean="0">
                <a:latin typeface="Times New Roman" pitchFamily="18" charset="0"/>
                <a:cs typeface="Times New Roman" pitchFamily="18" charset="0"/>
              </a:rPr>
              <a:t>compute</a:t>
            </a:r>
            <a:r>
              <a:rPr lang="en-US" sz="2400" b="1" spc="5" dirty="0" smtClean="0">
                <a:latin typeface="Times New Roman" pitchFamily="18" charset="0"/>
                <a:cs typeface="Times New Roman" pitchFamily="18" charset="0"/>
              </a:rPr>
              <a:t>r</a:t>
            </a:r>
            <a:r>
              <a:rPr sz="2400" b="1" spc="-105" smtClean="0">
                <a:latin typeface="Times New Roman" pitchFamily="18" charset="0"/>
                <a:cs typeface="Times New Roman" pitchFamily="18" charset="0"/>
              </a:rPr>
              <a:t> </a:t>
            </a:r>
            <a:r>
              <a:rPr sz="2400" b="1" spc="5" dirty="0">
                <a:latin typeface="Times New Roman" pitchFamily="18" charset="0"/>
                <a:cs typeface="Times New Roman" pitchFamily="18" charset="0"/>
              </a:rPr>
              <a:t>systems.</a:t>
            </a:r>
            <a:endParaRPr sz="2400">
              <a:latin typeface="Times New Roman" pitchFamily="18" charset="0"/>
              <a:cs typeface="Times New Roman" pitchFamily="18" charset="0"/>
            </a:endParaRPr>
          </a:p>
        </p:txBody>
      </p:sp>
      <p:sp>
        <p:nvSpPr>
          <p:cNvPr id="5" name="object 5"/>
          <p:cNvSpPr txBox="1"/>
          <p:nvPr/>
        </p:nvSpPr>
        <p:spPr>
          <a:xfrm>
            <a:off x="152400" y="5105400"/>
            <a:ext cx="10744200" cy="1492716"/>
          </a:xfrm>
          <a:prstGeom prst="rect">
            <a:avLst/>
          </a:prstGeom>
        </p:spPr>
        <p:txBody>
          <a:bodyPr vert="horz" wrap="square" lIns="0" tIns="15240" rIns="0" bIns="0" rtlCol="0">
            <a:spAutoFit/>
          </a:bodyPr>
          <a:lstStyle/>
          <a:p>
            <a:pPr marL="12700" algn="just">
              <a:lnSpc>
                <a:spcPct val="100000"/>
              </a:lnSpc>
              <a:spcBef>
                <a:spcPts val="120"/>
              </a:spcBef>
              <a:buFont typeface="Wingdings" pitchFamily="2" charset="2"/>
              <a:buChar char="Ø"/>
            </a:pPr>
            <a:r>
              <a:rPr sz="2400" b="1" spc="10" dirty="0">
                <a:latin typeface="Times New Roman" pitchFamily="18" charset="0"/>
                <a:cs typeface="Times New Roman" pitchFamily="18" charset="0"/>
              </a:rPr>
              <a:t>A program </a:t>
            </a:r>
            <a:r>
              <a:rPr sz="2400" b="1" dirty="0">
                <a:latin typeface="Times New Roman" pitchFamily="18" charset="0"/>
                <a:cs typeface="Times New Roman" pitchFamily="18" charset="0"/>
              </a:rPr>
              <a:t>is </a:t>
            </a:r>
            <a:r>
              <a:rPr sz="2400" b="1" spc="10" dirty="0">
                <a:latin typeface="Times New Roman" pitchFamily="18" charset="0"/>
                <a:cs typeface="Times New Roman" pitchFamily="18" charset="0"/>
              </a:rPr>
              <a:t>a </a:t>
            </a:r>
            <a:r>
              <a:rPr sz="2400" b="1" spc="5" dirty="0">
                <a:latin typeface="Times New Roman" pitchFamily="18" charset="0"/>
                <a:cs typeface="Times New Roman" pitchFamily="18" charset="0"/>
              </a:rPr>
              <a:t>collection of instructions that can </a:t>
            </a:r>
            <a:r>
              <a:rPr sz="2400" b="1" spc="10" dirty="0">
                <a:latin typeface="Times New Roman" pitchFamily="18" charset="0"/>
                <a:cs typeface="Times New Roman" pitchFamily="18" charset="0"/>
              </a:rPr>
              <a:t>be </a:t>
            </a:r>
            <a:r>
              <a:rPr sz="2400" b="1" spc="5" dirty="0">
                <a:latin typeface="Times New Roman" pitchFamily="18" charset="0"/>
                <a:cs typeface="Times New Roman" pitchFamily="18" charset="0"/>
              </a:rPr>
              <a:t>executed </a:t>
            </a:r>
            <a:r>
              <a:rPr sz="2400" b="1" spc="10">
                <a:latin typeface="Times New Roman" pitchFamily="18" charset="0"/>
                <a:cs typeface="Times New Roman" pitchFamily="18" charset="0"/>
              </a:rPr>
              <a:t>by </a:t>
            </a:r>
            <a:r>
              <a:rPr lang="en-US" sz="2400" b="1" spc="10" dirty="0" smtClean="0">
                <a:latin typeface="Times New Roman" pitchFamily="18" charset="0"/>
                <a:cs typeface="Times New Roman" pitchFamily="18" charset="0"/>
              </a:rPr>
              <a:t> </a:t>
            </a:r>
            <a:r>
              <a:rPr sz="2400" b="1" spc="5" smtClean="0">
                <a:latin typeface="Times New Roman" pitchFamily="18" charset="0"/>
                <a:cs typeface="Times New Roman" pitchFamily="18" charset="0"/>
              </a:rPr>
              <a:t>computer </a:t>
            </a:r>
            <a:r>
              <a:rPr sz="2400" b="1" spc="5" dirty="0">
                <a:latin typeface="Times New Roman" pitchFamily="18" charset="0"/>
                <a:cs typeface="Times New Roman" pitchFamily="18" charset="0"/>
              </a:rPr>
              <a:t>to perform </a:t>
            </a:r>
            <a:r>
              <a:rPr sz="2400" b="1" spc="10" dirty="0">
                <a:latin typeface="Times New Roman" pitchFamily="18" charset="0"/>
                <a:cs typeface="Times New Roman" pitchFamily="18" charset="0"/>
              </a:rPr>
              <a:t>a </a:t>
            </a:r>
            <a:r>
              <a:rPr sz="2400" b="1" dirty="0">
                <a:latin typeface="Times New Roman" pitchFamily="18" charset="0"/>
                <a:cs typeface="Times New Roman" pitchFamily="18" charset="0"/>
              </a:rPr>
              <a:t>specific</a:t>
            </a:r>
            <a:r>
              <a:rPr sz="2400" b="1" spc="35" dirty="0">
                <a:latin typeface="Times New Roman" pitchFamily="18" charset="0"/>
                <a:cs typeface="Times New Roman" pitchFamily="18" charset="0"/>
              </a:rPr>
              <a:t> </a:t>
            </a:r>
            <a:r>
              <a:rPr sz="2400" b="1" spc="5">
                <a:latin typeface="Times New Roman" pitchFamily="18" charset="0"/>
                <a:cs typeface="Times New Roman" pitchFamily="18" charset="0"/>
              </a:rPr>
              <a:t>task</a:t>
            </a:r>
            <a:r>
              <a:rPr sz="2400" b="1" spc="5" smtClean="0">
                <a:latin typeface="Times New Roman" pitchFamily="18" charset="0"/>
                <a:cs typeface="Times New Roman" pitchFamily="18" charset="0"/>
              </a:rPr>
              <a:t>.</a:t>
            </a:r>
            <a:endParaRPr sz="2800">
              <a:latin typeface="Times New Roman" pitchFamily="18" charset="0"/>
              <a:cs typeface="Times New Roman" pitchFamily="18" charset="0"/>
            </a:endParaRPr>
          </a:p>
          <a:p>
            <a:pPr marL="12700" algn="just">
              <a:lnSpc>
                <a:spcPct val="100000"/>
              </a:lnSpc>
              <a:buFont typeface="Wingdings" pitchFamily="2" charset="2"/>
              <a:buChar char="Ø"/>
            </a:pPr>
            <a:r>
              <a:rPr sz="2400" b="1" spc="5" dirty="0">
                <a:latin typeface="Times New Roman" pitchFamily="18" charset="0"/>
                <a:cs typeface="Times New Roman" pitchFamily="18" charset="0"/>
              </a:rPr>
              <a:t>There were several </a:t>
            </a:r>
            <a:r>
              <a:rPr sz="2400" b="1" spc="10" dirty="0">
                <a:latin typeface="Times New Roman" pitchFamily="18" charset="0"/>
                <a:cs typeface="Times New Roman" pitchFamily="18" charset="0"/>
              </a:rPr>
              <a:t>programming languages used </a:t>
            </a:r>
            <a:r>
              <a:rPr sz="2400" b="1" spc="5" dirty="0">
                <a:latin typeface="Times New Roman" pitchFamily="18" charset="0"/>
                <a:cs typeface="Times New Roman" pitchFamily="18" charset="0"/>
              </a:rPr>
              <a:t>to </a:t>
            </a:r>
            <a:r>
              <a:rPr sz="2400" b="1" spc="10" dirty="0">
                <a:latin typeface="Times New Roman" pitchFamily="18" charset="0"/>
                <a:cs typeface="Times New Roman" pitchFamily="18" charset="0"/>
              </a:rPr>
              <a:t>communicate </a:t>
            </a:r>
            <a:r>
              <a:rPr sz="2400" b="1" spc="5" dirty="0">
                <a:latin typeface="Times New Roman" pitchFamily="18" charset="0"/>
                <a:cs typeface="Times New Roman" pitchFamily="18" charset="0"/>
              </a:rPr>
              <a:t>with </a:t>
            </a:r>
            <a:r>
              <a:rPr sz="2400" b="1" spc="10" dirty="0">
                <a:latin typeface="Times New Roman" pitchFamily="18" charset="0"/>
                <a:cs typeface="Times New Roman" pitchFamily="18" charset="0"/>
              </a:rPr>
              <a:t>the</a:t>
            </a:r>
            <a:r>
              <a:rPr sz="2400" b="1" spc="-140" dirty="0">
                <a:latin typeface="Times New Roman" pitchFamily="18" charset="0"/>
                <a:cs typeface="Times New Roman" pitchFamily="18" charset="0"/>
              </a:rPr>
              <a:t> </a:t>
            </a:r>
            <a:r>
              <a:rPr sz="2400" b="1" spc="10" dirty="0">
                <a:latin typeface="Times New Roman" pitchFamily="18" charset="0"/>
                <a:cs typeface="Times New Roman" pitchFamily="18" charset="0"/>
              </a:rPr>
              <a:t>Computer.</a:t>
            </a:r>
            <a:endParaRPr sz="2400">
              <a:latin typeface="Times New Roman" pitchFamily="18" charset="0"/>
              <a:cs typeface="Times New Roman" pitchFamily="18" charset="0"/>
            </a:endParaRPr>
          </a:p>
        </p:txBody>
      </p:sp>
      <p:sp>
        <p:nvSpPr>
          <p:cNvPr id="6" name="object 6"/>
          <p:cNvSpPr/>
          <p:nvPr/>
        </p:nvSpPr>
        <p:spPr>
          <a:xfrm>
            <a:off x="1066800" y="2720339"/>
            <a:ext cx="3810000" cy="2133600"/>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5743955" y="2846832"/>
            <a:ext cx="4318000" cy="1879600"/>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0" y="0"/>
            <a:ext cx="12167616" cy="835151"/>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756475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5DCE3EB-3DF5-EACB-DE90-A3B9D1B6C597}"/>
              </a:ext>
            </a:extLst>
          </p:cNvPr>
          <p:cNvSpPr>
            <a:spLocks noGrp="1"/>
          </p:cNvSpPr>
          <p:nvPr>
            <p:ph idx="1"/>
          </p:nvPr>
        </p:nvSpPr>
        <p:spPr>
          <a:xfrm>
            <a:off x="838200" y="2286001"/>
            <a:ext cx="10515600" cy="2215991"/>
          </a:xfrm>
        </p:spPr>
        <p:txBody>
          <a:bodyPr/>
          <a:lstStyle/>
          <a:p>
            <a:pPr marL="457200" indent="-457200" algn="just">
              <a:lnSpc>
                <a:spcPct val="150000"/>
              </a:lnSpc>
              <a:buFont typeface="Wingdings" pitchFamily="2" charset="2"/>
              <a:buChar char="Ø"/>
            </a:pPr>
            <a:r>
              <a:rPr lang="en-US" sz="2400" b="1" i="0" dirty="0">
                <a:solidFill>
                  <a:srgbClr val="000000"/>
                </a:solidFill>
                <a:effectLst/>
                <a:latin typeface="Times New Roman" panose="02020603050405020304" pitchFamily="18" charset="0"/>
                <a:cs typeface="Times New Roman" panose="02020603050405020304" pitchFamily="18" charset="0"/>
              </a:rPr>
              <a:t>C programming</a:t>
            </a:r>
            <a:r>
              <a:rPr lang="en-US" sz="2400" b="0" i="0" dirty="0">
                <a:solidFill>
                  <a:srgbClr val="000000"/>
                </a:solidFill>
                <a:effectLst/>
                <a:latin typeface="Times New Roman" panose="02020603050405020304" pitchFamily="18" charset="0"/>
                <a:cs typeface="Times New Roman" panose="02020603050405020304" pitchFamily="18" charset="0"/>
              </a:rPr>
              <a:t> is a general-purpose, procedural, computer programming language developed in 1972 by Dennis M. Ritchie at the Bell Telephone Laboratories to develop the UNIX operating </a:t>
            </a:r>
            <a:r>
              <a:rPr lang="en-US" sz="2400" b="0" i="0" dirty="0" smtClean="0">
                <a:solidFill>
                  <a:srgbClr val="000000"/>
                </a:solidFill>
                <a:effectLst/>
                <a:latin typeface="Times New Roman" panose="02020603050405020304" pitchFamily="18" charset="0"/>
                <a:cs typeface="Times New Roman" panose="02020603050405020304" pitchFamily="18" charset="0"/>
              </a:rPr>
              <a:t>system.</a:t>
            </a:r>
          </a:p>
          <a:p>
            <a:pPr marL="457200" indent="-457200" algn="just">
              <a:lnSpc>
                <a:spcPct val="150000"/>
              </a:lnSpc>
              <a:buFont typeface="Wingdings" pitchFamily="2" charset="2"/>
              <a:buChar char="Ø"/>
            </a:pPr>
            <a:r>
              <a:rPr lang="en-US" sz="2400" b="0" i="0" dirty="0" smtClean="0">
                <a:solidFill>
                  <a:srgbClr val="000000"/>
                </a:solidFill>
                <a:effectLst/>
                <a:latin typeface="Times New Roman" panose="02020603050405020304" pitchFamily="18" charset="0"/>
                <a:cs typeface="Times New Roman" panose="02020603050405020304" pitchFamily="18" charset="0"/>
              </a:rPr>
              <a:t>C </a:t>
            </a:r>
            <a:r>
              <a:rPr lang="en-US" sz="2400" b="0" i="0" dirty="0">
                <a:solidFill>
                  <a:srgbClr val="000000"/>
                </a:solidFill>
                <a:effectLst/>
                <a:latin typeface="Times New Roman" panose="02020603050405020304" pitchFamily="18" charset="0"/>
                <a:cs typeface="Times New Roman" panose="02020603050405020304" pitchFamily="18" charset="0"/>
              </a:rPr>
              <a:t>is the most widely used computer language.</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2619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7ED6357F-C390-D920-9ECA-BF3296A62B96}"/>
              </a:ext>
            </a:extLst>
          </p:cNvPr>
          <p:cNvSpPr>
            <a:spLocks noGrp="1"/>
          </p:cNvSpPr>
          <p:nvPr>
            <p:ph idx="1"/>
          </p:nvPr>
        </p:nvSpPr>
        <p:spPr>
          <a:xfrm>
            <a:off x="990600" y="1066800"/>
            <a:ext cx="10515600" cy="4649821"/>
          </a:xfrm>
        </p:spPr>
        <p:txBody>
          <a:bodyPr/>
          <a:lstStyle/>
          <a:p>
            <a:pPr marL="0" indent="0" algn="just">
              <a:lnSpc>
                <a:spcPct val="150000"/>
              </a:lnSpc>
              <a:buNone/>
            </a:pPr>
            <a:r>
              <a:rPr lang="en-US" sz="2400" b="1" dirty="0">
                <a:solidFill>
                  <a:srgbClr val="000000"/>
                </a:solidFill>
                <a:latin typeface="Times New Roman" panose="02020603050405020304" pitchFamily="18" charset="0"/>
                <a:cs typeface="Times New Roman" panose="02020603050405020304" pitchFamily="18" charset="0"/>
              </a:rPr>
              <a:t>S</a:t>
            </a:r>
            <a:r>
              <a:rPr lang="en-US" sz="2400" b="1" i="0" dirty="0">
                <a:solidFill>
                  <a:srgbClr val="000000"/>
                </a:solidFill>
                <a:effectLst/>
                <a:latin typeface="Times New Roman" panose="02020603050405020304" pitchFamily="18" charset="0"/>
                <a:cs typeface="Times New Roman" panose="02020603050405020304" pitchFamily="18" charset="0"/>
              </a:rPr>
              <a:t>ome of the key advantages of learning C Programming</a:t>
            </a:r>
            <a:r>
              <a:rPr lang="en-US" sz="2400" b="0" i="0" dirty="0">
                <a:solidFill>
                  <a:srgbClr val="000000"/>
                </a:solidFill>
                <a:effectLst/>
                <a:latin typeface="Times New Roman" panose="02020603050405020304" pitchFamily="18" charset="0"/>
                <a:cs typeface="Times New Roman" panose="02020603050405020304" pitchFamily="18" charset="0"/>
              </a:rPr>
              <a:t>:</a:t>
            </a:r>
          </a:p>
          <a:p>
            <a:pPr algn="just">
              <a:lnSpc>
                <a:spcPct val="150000"/>
              </a:lnSpc>
              <a:buFont typeface="Arial" panose="020B0604020202020204" pitchFamily="34" charset="0"/>
              <a:buChar char="•"/>
            </a:pPr>
            <a:r>
              <a:rPr lang="en-US" sz="2400" b="0" i="0" dirty="0">
                <a:solidFill>
                  <a:srgbClr val="000000"/>
                </a:solidFill>
                <a:effectLst/>
                <a:latin typeface="Times New Roman" panose="02020603050405020304" pitchFamily="18" charset="0"/>
                <a:cs typeface="Times New Roman" panose="02020603050405020304" pitchFamily="18" charset="0"/>
              </a:rPr>
              <a:t>Easy to learn</a:t>
            </a:r>
          </a:p>
          <a:p>
            <a:pPr algn="just">
              <a:lnSpc>
                <a:spcPct val="150000"/>
              </a:lnSpc>
              <a:buFont typeface="Arial" panose="020B0604020202020204" pitchFamily="34" charset="0"/>
              <a:buChar char="•"/>
            </a:pPr>
            <a:r>
              <a:rPr lang="en-US" sz="2400" b="0" i="0" dirty="0">
                <a:solidFill>
                  <a:srgbClr val="000000"/>
                </a:solidFill>
                <a:effectLst/>
                <a:latin typeface="Times New Roman" panose="02020603050405020304" pitchFamily="18" charset="0"/>
                <a:cs typeface="Times New Roman" panose="02020603050405020304" pitchFamily="18" charset="0"/>
              </a:rPr>
              <a:t>Structured language</a:t>
            </a:r>
          </a:p>
          <a:p>
            <a:pPr algn="just">
              <a:lnSpc>
                <a:spcPct val="150000"/>
              </a:lnSpc>
              <a:buFont typeface="Arial" panose="020B0604020202020204" pitchFamily="34" charset="0"/>
              <a:buChar char="•"/>
            </a:pPr>
            <a:r>
              <a:rPr lang="en-US" sz="2400" b="0" i="0" dirty="0">
                <a:solidFill>
                  <a:srgbClr val="000000"/>
                </a:solidFill>
                <a:effectLst/>
                <a:latin typeface="Times New Roman" panose="02020603050405020304" pitchFamily="18" charset="0"/>
                <a:cs typeface="Times New Roman" panose="02020603050405020304" pitchFamily="18" charset="0"/>
              </a:rPr>
              <a:t>It produces efficient programs</a:t>
            </a:r>
          </a:p>
          <a:p>
            <a:pPr algn="just">
              <a:lnSpc>
                <a:spcPct val="150000"/>
              </a:lnSpc>
              <a:buFont typeface="Arial" panose="020B0604020202020204" pitchFamily="34" charset="0"/>
              <a:buChar char="•"/>
            </a:pPr>
            <a:r>
              <a:rPr lang="en-US" sz="2400" b="0" i="0" dirty="0">
                <a:solidFill>
                  <a:srgbClr val="000000"/>
                </a:solidFill>
                <a:effectLst/>
                <a:latin typeface="Times New Roman" panose="02020603050405020304" pitchFamily="18" charset="0"/>
                <a:cs typeface="Times New Roman" panose="02020603050405020304" pitchFamily="18" charset="0"/>
              </a:rPr>
              <a:t>It can handle low-level activities</a:t>
            </a:r>
          </a:p>
          <a:p>
            <a:pPr algn="just">
              <a:lnSpc>
                <a:spcPct val="150000"/>
              </a:lnSpc>
              <a:buFont typeface="Arial" panose="020B0604020202020204" pitchFamily="34" charset="0"/>
              <a:buChar char="•"/>
            </a:pPr>
            <a:r>
              <a:rPr lang="en-US" sz="2400" b="0" i="0" dirty="0">
                <a:solidFill>
                  <a:srgbClr val="000000"/>
                </a:solidFill>
                <a:effectLst/>
                <a:latin typeface="Times New Roman" panose="02020603050405020304" pitchFamily="18" charset="0"/>
                <a:cs typeface="Times New Roman" panose="02020603050405020304" pitchFamily="18" charset="0"/>
              </a:rPr>
              <a:t>It can be compiled on a variety of computer platforms</a:t>
            </a:r>
          </a:p>
          <a:p>
            <a:pPr>
              <a:lnSpc>
                <a:spcPct val="150000"/>
              </a:lnSpc>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8390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330AF6-77CC-E8A0-1059-EE080EB6F7F9}"/>
              </a:ext>
            </a:extLst>
          </p:cNvPr>
          <p:cNvSpPr>
            <a:spLocks noGrp="1"/>
          </p:cNvSpPr>
          <p:nvPr>
            <p:ph type="title"/>
          </p:nvPr>
        </p:nvSpPr>
        <p:spPr>
          <a:xfrm>
            <a:off x="3847465" y="1075385"/>
            <a:ext cx="4497069" cy="800219"/>
          </a:xfrm>
        </p:spPr>
        <p:txBody>
          <a:bodyPr/>
          <a:lstStyle/>
          <a:p>
            <a:pPr algn="ctr"/>
            <a:r>
              <a:rPr lang="en-US" sz="2800" i="0" dirty="0">
                <a:solidFill>
                  <a:srgbClr val="303030"/>
                </a:solidFill>
                <a:effectLst/>
                <a:latin typeface="Times New Roman" panose="02020603050405020304" pitchFamily="18" charset="0"/>
                <a:cs typeface="Times New Roman" panose="02020603050405020304" pitchFamily="18" charset="0"/>
              </a:rPr>
              <a:t>Facts about C</a:t>
            </a:r>
            <a:r>
              <a:rPr lang="en-US" b="0" i="0" dirty="0">
                <a:solidFill>
                  <a:srgbClr val="303030"/>
                </a:solidFill>
                <a:effectLst/>
                <a:latin typeface="Heebo" panose="020B0604020202020204" pitchFamily="2" charset="-79"/>
                <a:cs typeface="Heebo" panose="020B0604020202020204" pitchFamily="2" charset="-79"/>
              </a:rPr>
              <a:t/>
            </a:r>
            <a:br>
              <a:rPr lang="en-US" b="0" i="0" dirty="0">
                <a:solidFill>
                  <a:srgbClr val="303030"/>
                </a:solidFill>
                <a:effectLst/>
                <a:latin typeface="Heebo" panose="020B0604020202020204" pitchFamily="2" charset="-79"/>
                <a:cs typeface="Heebo" panose="020B0604020202020204" pitchFamily="2" charset="-79"/>
              </a:rPr>
            </a:br>
            <a:endParaRPr lang="en-IN" dirty="0"/>
          </a:p>
        </p:txBody>
      </p:sp>
      <p:sp>
        <p:nvSpPr>
          <p:cNvPr id="3" name="Content Placeholder 2">
            <a:extLst>
              <a:ext uri="{FF2B5EF4-FFF2-40B4-BE49-F238E27FC236}">
                <a16:creationId xmlns="" xmlns:a16="http://schemas.microsoft.com/office/drawing/2014/main" id="{F5F073C0-5BCD-AA2A-D221-7141388A9AB9}"/>
              </a:ext>
            </a:extLst>
          </p:cNvPr>
          <p:cNvSpPr>
            <a:spLocks noGrp="1"/>
          </p:cNvSpPr>
          <p:nvPr>
            <p:ph idx="1"/>
          </p:nvPr>
        </p:nvSpPr>
        <p:spPr>
          <a:xfrm>
            <a:off x="838200" y="1428060"/>
            <a:ext cx="10515600" cy="4351338"/>
          </a:xfrm>
        </p:spPr>
        <p:txBody>
          <a:bodyPr>
            <a:normAutofit/>
          </a:bodyPr>
          <a:lstStyle/>
          <a:p>
            <a:pPr algn="just">
              <a:lnSpc>
                <a:spcPct val="150000"/>
              </a:lnSpc>
              <a:buFont typeface="Arial" panose="020B0604020202020204" pitchFamily="34" charset="0"/>
              <a:buChar char="•"/>
            </a:pPr>
            <a:r>
              <a:rPr lang="en-US" sz="2600" b="0" i="0" dirty="0">
                <a:solidFill>
                  <a:srgbClr val="000000"/>
                </a:solidFill>
                <a:effectLst/>
                <a:latin typeface="Times New Roman" panose="02020603050405020304" pitchFamily="18" charset="0"/>
                <a:cs typeface="Times New Roman" panose="02020603050405020304" pitchFamily="18" charset="0"/>
              </a:rPr>
              <a:t>C was invented to write an operating system called UNIX.</a:t>
            </a:r>
          </a:p>
          <a:p>
            <a:pPr algn="just">
              <a:lnSpc>
                <a:spcPct val="150000"/>
              </a:lnSpc>
              <a:buFont typeface="Arial" panose="020B0604020202020204" pitchFamily="34" charset="0"/>
              <a:buChar char="•"/>
            </a:pPr>
            <a:r>
              <a:rPr lang="en-US" sz="2600" b="0" i="0" dirty="0">
                <a:solidFill>
                  <a:srgbClr val="000000"/>
                </a:solidFill>
                <a:effectLst/>
                <a:latin typeface="Times New Roman" panose="02020603050405020304" pitchFamily="18" charset="0"/>
                <a:cs typeface="Times New Roman" panose="02020603050405020304" pitchFamily="18" charset="0"/>
              </a:rPr>
              <a:t>C is a successor of B language which was introduced around the early 1970s.</a:t>
            </a:r>
          </a:p>
          <a:p>
            <a:pPr algn="just">
              <a:lnSpc>
                <a:spcPct val="150000"/>
              </a:lnSpc>
              <a:buFont typeface="Arial" panose="020B0604020202020204" pitchFamily="34" charset="0"/>
              <a:buChar char="•"/>
            </a:pPr>
            <a:r>
              <a:rPr lang="en-US" sz="2600" b="0" i="0" dirty="0">
                <a:solidFill>
                  <a:srgbClr val="000000"/>
                </a:solidFill>
                <a:effectLst/>
                <a:latin typeface="Times New Roman" panose="02020603050405020304" pitchFamily="18" charset="0"/>
                <a:cs typeface="Times New Roman" panose="02020603050405020304" pitchFamily="18" charset="0"/>
              </a:rPr>
              <a:t>The language was formalized in 1988 by the American National Standard Institute (ANSI).</a:t>
            </a:r>
          </a:p>
          <a:p>
            <a:pPr algn="just">
              <a:lnSpc>
                <a:spcPct val="150000"/>
              </a:lnSpc>
              <a:buFont typeface="Arial" panose="020B0604020202020204" pitchFamily="34" charset="0"/>
              <a:buChar char="•"/>
            </a:pPr>
            <a:r>
              <a:rPr lang="en-US" sz="2600" b="0" i="0" dirty="0">
                <a:solidFill>
                  <a:srgbClr val="000000"/>
                </a:solidFill>
                <a:effectLst/>
                <a:latin typeface="Times New Roman" panose="02020603050405020304" pitchFamily="18" charset="0"/>
                <a:cs typeface="Times New Roman" panose="02020603050405020304" pitchFamily="18" charset="0"/>
              </a:rPr>
              <a:t>The UNIX OS was totally written in C.</a:t>
            </a:r>
          </a:p>
          <a:p>
            <a:pPr algn="just">
              <a:lnSpc>
                <a:spcPct val="150000"/>
              </a:lnSpc>
              <a:buFont typeface="Arial" panose="020B0604020202020204" pitchFamily="34" charset="0"/>
              <a:buChar char="•"/>
            </a:pPr>
            <a:r>
              <a:rPr lang="en-US" sz="2600" b="0" i="0" dirty="0">
                <a:solidFill>
                  <a:srgbClr val="000000"/>
                </a:solidFill>
                <a:effectLst/>
                <a:latin typeface="Times New Roman" panose="02020603050405020304" pitchFamily="18" charset="0"/>
                <a:cs typeface="Times New Roman" panose="02020603050405020304" pitchFamily="18" charset="0"/>
              </a:rPr>
              <a:t>Today C is the most widely used and popular System Programming Language.</a:t>
            </a:r>
          </a:p>
          <a:p>
            <a:pPr algn="just">
              <a:lnSpc>
                <a:spcPct val="150000"/>
              </a:lnSpc>
              <a:buFont typeface="Arial" panose="020B0604020202020204" pitchFamily="34" charset="0"/>
              <a:buChar char="•"/>
            </a:pPr>
            <a:r>
              <a:rPr lang="en-US" sz="2600" b="0" i="0" dirty="0">
                <a:solidFill>
                  <a:srgbClr val="000000"/>
                </a:solidFill>
                <a:effectLst/>
                <a:latin typeface="Times New Roman" panose="02020603050405020304" pitchFamily="18" charset="0"/>
                <a:cs typeface="Times New Roman" panose="02020603050405020304" pitchFamily="18" charset="0"/>
              </a:rPr>
              <a:t>Most of the state-of-the-art software have been implemented using C.</a:t>
            </a:r>
          </a:p>
          <a:p>
            <a:pPr>
              <a:lnSpc>
                <a:spcPct val="150000"/>
              </a:lnSpc>
            </a:pP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7214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D2BAB2D0-A796-108E-027A-08FFADB9A123}"/>
              </a:ext>
            </a:extLst>
          </p:cNvPr>
          <p:cNvPicPr>
            <a:picLocks noGrp="1" noChangeAspect="1"/>
          </p:cNvPicPr>
          <p:nvPr>
            <p:ph idx="1"/>
          </p:nvPr>
        </p:nvPicPr>
        <p:blipFill>
          <a:blip r:embed="rId2"/>
          <a:stretch>
            <a:fillRect/>
          </a:stretch>
        </p:blipFill>
        <p:spPr>
          <a:xfrm>
            <a:off x="1580322" y="805070"/>
            <a:ext cx="8746435" cy="5371893"/>
          </a:xfrm>
        </p:spPr>
      </p:pic>
    </p:spTree>
    <p:extLst>
      <p:ext uri="{BB962C8B-B14F-4D97-AF65-F5344CB8AC3E}">
        <p14:creationId xmlns:p14="http://schemas.microsoft.com/office/powerpoint/2010/main" val="2698876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 xmlns:a16="http://schemas.microsoft.com/office/drawing/2014/main" id="{BE422EAB-73BF-B53A-0CC4-577AB4A4FB24}"/>
              </a:ext>
            </a:extLst>
          </p:cNvPr>
          <p:cNvSpPr>
            <a:spLocks noGrp="1" noChangeArrowheads="1"/>
          </p:cNvSpPr>
          <p:nvPr>
            <p:ph idx="1"/>
          </p:nvPr>
        </p:nvSpPr>
        <p:spPr bwMode="auto">
          <a:xfrm>
            <a:off x="1676400" y="1828800"/>
            <a:ext cx="8610600" cy="3846694"/>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800" b="0" i="0" u="none" strike="noStrike" cap="none" normalizeH="0" baseline="0" dirty="0">
                <a:ln>
                  <a:noFill/>
                </a:ln>
                <a:solidFill>
                  <a:srgbClr val="880000"/>
                </a:solidFill>
                <a:effectLst/>
                <a:latin typeface="Times New Roman" panose="02020603050405020304" pitchFamily="18" charset="0"/>
                <a:cs typeface="Times New Roman" panose="02020603050405020304" pitchFamily="18" charset="0"/>
              </a:rPr>
              <a:t>#include</a:t>
            </a:r>
            <a:r>
              <a:rPr kumimoji="0" lang="en-US" altLang="en-US"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en-US" altLang="en-US" sz="2800" b="0" i="0" u="none" strike="noStrike" cap="none" normalizeH="0" baseline="0" dirty="0">
                <a:ln>
                  <a:noFill/>
                </a:ln>
                <a:solidFill>
                  <a:srgbClr val="008800"/>
                </a:solidFill>
                <a:effectLst/>
                <a:latin typeface="Times New Roman" panose="02020603050405020304" pitchFamily="18" charset="0"/>
                <a:cs typeface="Times New Roman" panose="02020603050405020304" pitchFamily="18" charset="0"/>
              </a:rPr>
              <a:t>&lt;</a:t>
            </a:r>
            <a:r>
              <a:rPr kumimoji="0" lang="en-US" altLang="en-US" sz="2800" b="0" i="0" u="none" strike="noStrike" cap="none" normalizeH="0" baseline="0" dirty="0" err="1">
                <a:ln>
                  <a:noFill/>
                </a:ln>
                <a:solidFill>
                  <a:srgbClr val="008800"/>
                </a:solidFill>
                <a:effectLst/>
                <a:latin typeface="Times New Roman" panose="02020603050405020304" pitchFamily="18" charset="0"/>
                <a:cs typeface="Times New Roman" panose="02020603050405020304" pitchFamily="18" charset="0"/>
              </a:rPr>
              <a:t>stdio.h</a:t>
            </a:r>
            <a:r>
              <a:rPr kumimoji="0" lang="en-US" altLang="en-US" sz="2800" b="0" i="0" u="none" strike="noStrike" cap="none" normalizeH="0" baseline="0" dirty="0">
                <a:ln>
                  <a:noFill/>
                </a:ln>
                <a:solidFill>
                  <a:srgbClr val="008800"/>
                </a:solidFill>
                <a:effectLst/>
                <a:latin typeface="Times New Roman" panose="02020603050405020304" pitchFamily="18" charset="0"/>
                <a:cs typeface="Times New Roman" panose="02020603050405020304" pitchFamily="18" charset="0"/>
              </a:rPr>
              <a:t>&gt;</a:t>
            </a:r>
            <a:r>
              <a:rPr kumimoji="0" lang="en-US" altLang="en-US"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800" b="0" i="0" u="none" strike="noStrike" cap="none" normalizeH="0" baseline="0" dirty="0">
                <a:ln>
                  <a:noFill/>
                </a:ln>
                <a:solidFill>
                  <a:srgbClr val="000088"/>
                </a:solidFill>
                <a:effectLst/>
                <a:latin typeface="Times New Roman" panose="02020603050405020304" pitchFamily="18" charset="0"/>
                <a:cs typeface="Times New Roman" panose="02020603050405020304" pitchFamily="18" charset="0"/>
              </a:rPr>
              <a:t>int</a:t>
            </a:r>
            <a:r>
              <a:rPr kumimoji="0" lang="en-US" altLang="en-US"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main</a:t>
            </a:r>
            <a:r>
              <a:rPr kumimoji="0" lang="en-US" altLang="en-US" sz="2800" b="0" i="0" u="none" strike="noStrike" cap="none" normalizeH="0" baseline="0" dirty="0">
                <a:ln>
                  <a:noFill/>
                </a:ln>
                <a:solidFill>
                  <a:srgbClr val="666600"/>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en-US" altLang="en-US" sz="2800" b="0" i="0" u="none" strike="noStrike" cap="none" normalizeH="0" baseline="0" dirty="0">
                <a:ln>
                  <a:noFill/>
                </a:ln>
                <a:solidFill>
                  <a:srgbClr val="666600"/>
                </a:solidFill>
                <a:effectLst/>
                <a:latin typeface="Times New Roman" panose="02020603050405020304" pitchFamily="18" charset="0"/>
                <a:cs typeface="Times New Roman" panose="02020603050405020304" pitchFamily="18" charset="0"/>
              </a:rPr>
              <a:t>{</a:t>
            </a:r>
            <a:r>
              <a:rPr kumimoji="0" lang="en-US" altLang="en-US"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en-US" altLang="en-US" sz="2800" b="0" i="0" u="none" strike="noStrike" cap="none" normalizeH="0" baseline="0" dirty="0">
                <a:ln>
                  <a:noFill/>
                </a:ln>
                <a:solidFill>
                  <a:srgbClr val="880000"/>
                </a:solidFill>
                <a:effectLst/>
                <a:latin typeface="Times New Roman" panose="02020603050405020304" pitchFamily="18" charset="0"/>
                <a:cs typeface="Times New Roman" panose="02020603050405020304" pitchFamily="18" charset="0"/>
              </a:rPr>
              <a:t>/* my first program in C */</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printf</a:t>
            </a:r>
            <a:r>
              <a:rPr kumimoji="0" lang="en-US" altLang="en-US" sz="2800" b="0" i="0" u="none" strike="noStrike" cap="none" normalizeH="0" baseline="0" dirty="0">
                <a:ln>
                  <a:noFill/>
                </a:ln>
                <a:solidFill>
                  <a:srgbClr val="666600"/>
                </a:solidFill>
                <a:effectLst/>
                <a:latin typeface="Times New Roman" panose="02020603050405020304" pitchFamily="18" charset="0"/>
                <a:cs typeface="Times New Roman" panose="02020603050405020304" pitchFamily="18" charset="0"/>
              </a:rPr>
              <a:t>(</a:t>
            </a:r>
            <a:r>
              <a:rPr kumimoji="0" lang="en-US" altLang="en-US" sz="2800" b="0" i="0" u="none" strike="noStrike" cap="none" normalizeH="0" baseline="0" dirty="0">
                <a:ln>
                  <a:noFill/>
                </a:ln>
                <a:solidFill>
                  <a:srgbClr val="008800"/>
                </a:solidFill>
                <a:effectLst/>
                <a:latin typeface="Times New Roman" panose="02020603050405020304" pitchFamily="18" charset="0"/>
                <a:cs typeface="Times New Roman" panose="02020603050405020304" pitchFamily="18" charset="0"/>
              </a:rPr>
              <a:t>"Hello, World! \n"</a:t>
            </a:r>
            <a:r>
              <a:rPr kumimoji="0" lang="en-US" altLang="en-US" sz="2800" b="0" i="0" u="none" strike="noStrike" cap="none" normalizeH="0" baseline="0" dirty="0">
                <a:ln>
                  <a:noFill/>
                </a:ln>
                <a:solidFill>
                  <a:srgbClr val="666600"/>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en-US" altLang="en-US" sz="2800" b="0" i="0" u="none" strike="noStrike" cap="none" normalizeH="0" baseline="0" dirty="0">
                <a:ln>
                  <a:noFill/>
                </a:ln>
                <a:solidFill>
                  <a:srgbClr val="000088"/>
                </a:solidFill>
                <a:effectLst/>
                <a:latin typeface="Times New Roman" panose="02020603050405020304" pitchFamily="18" charset="0"/>
                <a:cs typeface="Times New Roman" panose="02020603050405020304" pitchFamily="18" charset="0"/>
              </a:rPr>
              <a:t>return</a:t>
            </a:r>
            <a:r>
              <a:rPr kumimoji="0" lang="en-US" altLang="en-US"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en-US" altLang="en-US" sz="2800" b="0" i="0" u="none" strike="noStrike" cap="none" normalizeH="0" baseline="0" dirty="0">
                <a:ln>
                  <a:noFill/>
                </a:ln>
                <a:solidFill>
                  <a:srgbClr val="006666"/>
                </a:solidFill>
                <a:effectLst/>
                <a:latin typeface="Times New Roman" panose="02020603050405020304" pitchFamily="18" charset="0"/>
                <a:cs typeface="Times New Roman" panose="02020603050405020304" pitchFamily="18" charset="0"/>
              </a:rPr>
              <a:t>0</a:t>
            </a:r>
            <a:r>
              <a:rPr kumimoji="0" lang="en-US" altLang="en-US" sz="2800" b="0" i="0" u="none" strike="noStrike" cap="none" normalizeH="0" baseline="0" dirty="0">
                <a:ln>
                  <a:noFill/>
                </a:ln>
                <a:solidFill>
                  <a:srgbClr val="666600"/>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en-US" altLang="en-US" sz="2800" b="0" i="0" u="none" strike="noStrike" cap="none" normalizeH="0" baseline="0" dirty="0">
                <a:ln>
                  <a:noFill/>
                </a:ln>
                <a:solidFill>
                  <a:srgbClr val="666600"/>
                </a:solidFill>
                <a:effectLst/>
                <a:latin typeface="Times New Roman" panose="02020603050405020304" pitchFamily="18" charset="0"/>
                <a:cs typeface="Times New Roman" panose="02020603050405020304" pitchFamily="18" charset="0"/>
              </a:rPr>
              <a:t>}</a:t>
            </a:r>
            <a: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230451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 xmlns:a16="http://schemas.microsoft.com/office/drawing/2014/main" id="{80F8D7A9-B646-67D0-E57D-5B1CA086EC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066800"/>
            <a:ext cx="8001000" cy="5067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9734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4CD5B01F-3BFF-BA4F-8F47-2D813EF6FEC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11356" y="566530"/>
            <a:ext cx="7643191" cy="5913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253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0332E2-D670-566E-AB98-DE71C5BA0071}"/>
              </a:ext>
            </a:extLst>
          </p:cNvPr>
          <p:cNvSpPr>
            <a:spLocks noGrp="1"/>
          </p:cNvSpPr>
          <p:nvPr>
            <p:ph type="title"/>
          </p:nvPr>
        </p:nvSpPr>
        <p:spPr>
          <a:xfrm>
            <a:off x="838200" y="762000"/>
            <a:ext cx="10515600" cy="741780"/>
          </a:xfrm>
        </p:spPr>
        <p:txBody>
          <a:bodyPr/>
          <a:lstStyle/>
          <a:p>
            <a:r>
              <a:rPr lang="en-IN" b="1" dirty="0"/>
              <a:t>Characteristics of Computer</a:t>
            </a:r>
          </a:p>
        </p:txBody>
      </p:sp>
      <p:pic>
        <p:nvPicPr>
          <p:cNvPr id="5" name="Content Placeholder 4">
            <a:extLst>
              <a:ext uri="{FF2B5EF4-FFF2-40B4-BE49-F238E27FC236}">
                <a16:creationId xmlns="" xmlns:a16="http://schemas.microsoft.com/office/drawing/2014/main" id="{9704E1C9-B804-97D0-3BAB-533464F58057}"/>
              </a:ext>
            </a:extLst>
          </p:cNvPr>
          <p:cNvPicPr>
            <a:picLocks noGrp="1" noChangeAspect="1"/>
          </p:cNvPicPr>
          <p:nvPr>
            <p:ph idx="1"/>
          </p:nvPr>
        </p:nvPicPr>
        <p:blipFill>
          <a:blip r:embed="rId2"/>
          <a:stretch>
            <a:fillRect/>
          </a:stretch>
        </p:blipFill>
        <p:spPr>
          <a:xfrm>
            <a:off x="695740" y="1318661"/>
            <a:ext cx="10515600" cy="5370374"/>
          </a:xfrm>
        </p:spPr>
      </p:pic>
    </p:spTree>
    <p:extLst>
      <p:ext uri="{BB962C8B-B14F-4D97-AF65-F5344CB8AC3E}">
        <p14:creationId xmlns:p14="http://schemas.microsoft.com/office/powerpoint/2010/main" val="38530946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B26A5D6-3AE3-E2E9-061B-2A6FEC6D78B6}"/>
              </a:ext>
            </a:extLst>
          </p:cNvPr>
          <p:cNvSpPr>
            <a:spLocks noGrp="1"/>
          </p:cNvSpPr>
          <p:nvPr>
            <p:ph idx="1"/>
          </p:nvPr>
        </p:nvSpPr>
        <p:spPr>
          <a:xfrm>
            <a:off x="304800" y="990600"/>
            <a:ext cx="10744200" cy="5692378"/>
          </a:xfrm>
        </p:spPr>
        <p:txBody>
          <a:bodyPr/>
          <a:lstStyle/>
          <a:p>
            <a:pPr marL="457200" indent="-457200" algn="l">
              <a:lnSpc>
                <a:spcPct val="150000"/>
              </a:lnSpc>
            </a:pPr>
            <a:r>
              <a:rPr lang="en-US" sz="2400" b="1" i="0" dirty="0" smtClean="0">
                <a:solidFill>
                  <a:srgbClr val="000000"/>
                </a:solidFill>
                <a:effectLst/>
                <a:latin typeface="Times New Roman" panose="02020603050405020304" pitchFamily="18" charset="0"/>
                <a:cs typeface="Times New Roman" panose="02020603050405020304" pitchFamily="18" charset="0"/>
              </a:rPr>
              <a:t>1.Speed</a:t>
            </a:r>
            <a:endParaRPr lang="en-US" sz="2400" b="1" i="0" dirty="0">
              <a:solidFill>
                <a:srgbClr val="000000"/>
              </a:solidFill>
              <a:effectLst/>
              <a:latin typeface="Times New Roman" panose="02020603050405020304" pitchFamily="18" charset="0"/>
              <a:cs typeface="Times New Roman" panose="02020603050405020304" pitchFamily="18" charset="0"/>
            </a:endParaRPr>
          </a:p>
          <a:p>
            <a:pPr algn="just">
              <a:lnSpc>
                <a:spcPct val="150000"/>
              </a:lnSpc>
            </a:pPr>
            <a:r>
              <a:rPr lang="en-US" sz="2400" b="0" i="0" dirty="0">
                <a:solidFill>
                  <a:srgbClr val="000000"/>
                </a:solidFill>
                <a:effectLst/>
                <a:latin typeface="Times New Roman" panose="02020603050405020304" pitchFamily="18" charset="0"/>
                <a:cs typeface="Times New Roman" panose="02020603050405020304" pitchFamily="18" charset="0"/>
              </a:rPr>
              <a:t>A computer works with much higher speed and accuracy compared to humans while performing mathematical calculations. </a:t>
            </a:r>
            <a:endParaRPr lang="en-US" sz="2400" b="0" i="0" dirty="0" smtClean="0">
              <a:solidFill>
                <a:srgbClr val="000000"/>
              </a:solidFill>
              <a:effectLst/>
              <a:latin typeface="Times New Roman" panose="02020603050405020304" pitchFamily="18" charset="0"/>
              <a:cs typeface="Times New Roman" panose="02020603050405020304" pitchFamily="18" charset="0"/>
            </a:endParaRPr>
          </a:p>
          <a:p>
            <a:pPr algn="just">
              <a:lnSpc>
                <a:spcPct val="150000"/>
              </a:lnSpc>
            </a:pPr>
            <a:r>
              <a:rPr lang="en-US" sz="2400" b="0" i="0" dirty="0" smtClean="0">
                <a:solidFill>
                  <a:srgbClr val="000000"/>
                </a:solidFill>
                <a:effectLst/>
                <a:latin typeface="Times New Roman" panose="02020603050405020304" pitchFamily="18" charset="0"/>
                <a:cs typeface="Times New Roman" panose="02020603050405020304" pitchFamily="18" charset="0"/>
              </a:rPr>
              <a:t>Computers </a:t>
            </a:r>
            <a:r>
              <a:rPr lang="en-US" sz="2400" b="0" i="0" dirty="0">
                <a:solidFill>
                  <a:srgbClr val="000000"/>
                </a:solidFill>
                <a:effectLst/>
                <a:latin typeface="Times New Roman" panose="02020603050405020304" pitchFamily="18" charset="0"/>
                <a:cs typeface="Times New Roman" panose="02020603050405020304" pitchFamily="18" charset="0"/>
              </a:rPr>
              <a:t>can process millions (1,000,000) of instructions per </a:t>
            </a:r>
            <a:r>
              <a:rPr lang="en-US" sz="2400" b="0" i="0" dirty="0" smtClean="0">
                <a:solidFill>
                  <a:srgbClr val="000000"/>
                </a:solidFill>
                <a:effectLst/>
                <a:latin typeface="Times New Roman" panose="02020603050405020304" pitchFamily="18" charset="0"/>
                <a:cs typeface="Times New Roman" panose="02020603050405020304" pitchFamily="18" charset="0"/>
              </a:rPr>
              <a:t>second.</a:t>
            </a:r>
          </a:p>
          <a:p>
            <a:pPr algn="just">
              <a:lnSpc>
                <a:spcPct val="150000"/>
              </a:lnSpc>
            </a:pPr>
            <a:r>
              <a:rPr lang="en-US" sz="2400" b="0" i="0" dirty="0" smtClean="0">
                <a:solidFill>
                  <a:srgbClr val="000000"/>
                </a:solidFill>
                <a:effectLst/>
                <a:latin typeface="Times New Roman" panose="02020603050405020304" pitchFamily="18" charset="0"/>
                <a:cs typeface="Times New Roman" panose="02020603050405020304" pitchFamily="18" charset="0"/>
              </a:rPr>
              <a:t>The </a:t>
            </a:r>
            <a:r>
              <a:rPr lang="en-US" sz="2400" b="0" i="0" dirty="0">
                <a:solidFill>
                  <a:srgbClr val="000000"/>
                </a:solidFill>
                <a:effectLst/>
                <a:latin typeface="Times New Roman" panose="02020603050405020304" pitchFamily="18" charset="0"/>
                <a:cs typeface="Times New Roman" panose="02020603050405020304" pitchFamily="18" charset="0"/>
              </a:rPr>
              <a:t>time taken by computers for their operations is microseconds and nanoseconds.</a:t>
            </a:r>
          </a:p>
          <a:p>
            <a:pPr marL="457200" indent="-457200" algn="just">
              <a:lnSpc>
                <a:spcPct val="150000"/>
              </a:lnSpc>
            </a:pPr>
            <a:r>
              <a:rPr lang="en-US" sz="2400" b="1" i="0" dirty="0" smtClean="0">
                <a:solidFill>
                  <a:srgbClr val="000000"/>
                </a:solidFill>
                <a:effectLst/>
                <a:latin typeface="Times New Roman" panose="02020603050405020304" pitchFamily="18" charset="0"/>
                <a:cs typeface="Times New Roman" panose="02020603050405020304" pitchFamily="18" charset="0"/>
              </a:rPr>
              <a:t>2.Accuracy</a:t>
            </a:r>
            <a:endParaRPr lang="en-US" sz="2400" b="1" i="0" dirty="0">
              <a:solidFill>
                <a:srgbClr val="000000"/>
              </a:solidFill>
              <a:effectLst/>
              <a:latin typeface="Times New Roman" panose="02020603050405020304" pitchFamily="18" charset="0"/>
              <a:cs typeface="Times New Roman" panose="02020603050405020304" pitchFamily="18" charset="0"/>
            </a:endParaRPr>
          </a:p>
          <a:p>
            <a:pPr algn="just">
              <a:lnSpc>
                <a:spcPct val="150000"/>
              </a:lnSpc>
            </a:pPr>
            <a:r>
              <a:rPr lang="en-US" sz="2400" b="0" i="0" dirty="0">
                <a:solidFill>
                  <a:srgbClr val="000000"/>
                </a:solidFill>
                <a:effectLst/>
                <a:latin typeface="Times New Roman" panose="02020603050405020304" pitchFamily="18" charset="0"/>
                <a:cs typeface="Times New Roman" panose="02020603050405020304" pitchFamily="18" charset="0"/>
              </a:rPr>
              <a:t>Computers perform calculations with 100% accuracy. </a:t>
            </a:r>
          </a:p>
          <a:p>
            <a:pPr algn="just">
              <a:lnSpc>
                <a:spcPct val="150000"/>
              </a:lnSpc>
            </a:pPr>
            <a:r>
              <a:rPr lang="en-US" sz="2400" dirty="0">
                <a:solidFill>
                  <a:srgbClr val="000000"/>
                </a:solidFill>
                <a:latin typeface="Times New Roman" panose="02020603050405020304" pitchFamily="18" charset="0"/>
                <a:cs typeface="Times New Roman" panose="02020603050405020304" pitchFamily="18" charset="0"/>
              </a:rPr>
              <a:t>In case of errors user who fed wrong input will be responsible </a:t>
            </a:r>
            <a:r>
              <a:rPr lang="en-US" sz="2400" dirty="0" err="1">
                <a:solidFill>
                  <a:srgbClr val="000000"/>
                </a:solidFill>
                <a:latin typeface="Times New Roman" panose="02020603050405020304" pitchFamily="18" charset="0"/>
                <a:cs typeface="Times New Roman" panose="02020603050405020304" pitchFamily="18" charset="0"/>
              </a:rPr>
              <a:t>i.e</a:t>
            </a:r>
            <a:r>
              <a:rPr lang="en-US" sz="2400" dirty="0">
                <a:solidFill>
                  <a:srgbClr val="000000"/>
                </a:solidFill>
                <a:latin typeface="Times New Roman" panose="02020603050405020304" pitchFamily="18" charset="0"/>
                <a:cs typeface="Times New Roman" panose="02020603050405020304" pitchFamily="18" charset="0"/>
              </a:rPr>
              <a:t> garbage-in, garbage-out(GIGO)</a:t>
            </a:r>
            <a:endParaRPr lang="en-US" sz="2400" b="0" i="0" dirty="0">
              <a:solidFill>
                <a:srgbClr val="000000"/>
              </a:solidFill>
              <a:effectLst/>
              <a:latin typeface="Times New Roman" panose="02020603050405020304" pitchFamily="18" charset="0"/>
              <a:cs typeface="Times New Roman" panose="02020603050405020304" pitchFamily="18" charset="0"/>
            </a:endParaRPr>
          </a:p>
          <a:p>
            <a:pPr algn="just">
              <a:lnSpc>
                <a:spcPct val="150000"/>
              </a:lnSpc>
            </a:pPr>
            <a:endParaRPr lang="en-IN" sz="2400" dirty="0"/>
          </a:p>
        </p:txBody>
      </p:sp>
    </p:spTree>
    <p:extLst>
      <p:ext uri="{BB962C8B-B14F-4D97-AF65-F5344CB8AC3E}">
        <p14:creationId xmlns:p14="http://schemas.microsoft.com/office/powerpoint/2010/main" val="3283410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8C7DD165-F2BF-86A5-F5D8-18C2705EF71B}"/>
              </a:ext>
            </a:extLst>
          </p:cNvPr>
          <p:cNvSpPr>
            <a:spLocks noGrp="1"/>
          </p:cNvSpPr>
          <p:nvPr>
            <p:ph idx="1"/>
          </p:nvPr>
        </p:nvSpPr>
        <p:spPr>
          <a:xfrm>
            <a:off x="838200" y="838200"/>
            <a:ext cx="10515600" cy="5898667"/>
          </a:xfrm>
        </p:spPr>
        <p:txBody>
          <a:bodyPr>
            <a:normAutofit fontScale="92500" lnSpcReduction="20000"/>
          </a:bodyPr>
          <a:lstStyle/>
          <a:p>
            <a:pPr marL="0" indent="0">
              <a:lnSpc>
                <a:spcPct val="150000"/>
              </a:lnSpc>
              <a:buNone/>
            </a:pPr>
            <a:r>
              <a:rPr lang="en-IN" sz="2400" b="1" dirty="0">
                <a:latin typeface="Times New Roman" panose="02020603050405020304" pitchFamily="18" charset="0"/>
                <a:cs typeface="Times New Roman" panose="02020603050405020304" pitchFamily="18" charset="0"/>
              </a:rPr>
              <a:t>Automation</a:t>
            </a:r>
          </a:p>
          <a:p>
            <a:pPr>
              <a:lnSpc>
                <a:spcPct val="150000"/>
              </a:lnSpc>
            </a:pPr>
            <a:r>
              <a:rPr lang="en-IN" sz="2400" dirty="0">
                <a:latin typeface="Times New Roman" panose="02020603050405020304" pitchFamily="18" charset="0"/>
                <a:cs typeface="Times New Roman" panose="02020603050405020304" pitchFamily="18" charset="0"/>
              </a:rPr>
              <a:t>Computers are </a:t>
            </a:r>
            <a:r>
              <a:rPr lang="en-IN" sz="2400" dirty="0" err="1">
                <a:latin typeface="Times New Roman" panose="02020603050405020304" pitchFamily="18" charset="0"/>
                <a:cs typeface="Times New Roman" panose="02020603050405020304" pitchFamily="18" charset="0"/>
              </a:rPr>
              <a:t>automable</a:t>
            </a:r>
            <a:r>
              <a:rPr lang="en-IN" sz="2400" dirty="0">
                <a:latin typeface="Times New Roman" panose="02020603050405020304" pitchFamily="18" charset="0"/>
                <a:cs typeface="Times New Roman" panose="02020603050405020304" pitchFamily="18" charset="0"/>
              </a:rPr>
              <a:t> devices </a:t>
            </a:r>
            <a:r>
              <a:rPr lang="en-IN" sz="2400" dirty="0" err="1">
                <a:latin typeface="Times New Roman" panose="02020603050405020304" pitchFamily="18" charset="0"/>
                <a:cs typeface="Times New Roman" panose="02020603050405020304" pitchFamily="18" charset="0"/>
              </a:rPr>
              <a:t>i.e</a:t>
            </a:r>
            <a:r>
              <a:rPr lang="en-IN" sz="2400" dirty="0">
                <a:latin typeface="Times New Roman" panose="02020603050405020304" pitchFamily="18" charset="0"/>
                <a:cs typeface="Times New Roman" panose="02020603050405020304" pitchFamily="18" charset="0"/>
              </a:rPr>
              <a:t> it can perform task without any user intervention</a:t>
            </a:r>
          </a:p>
          <a:p>
            <a:pPr>
              <a:lnSpc>
                <a:spcPct val="150000"/>
              </a:lnSpc>
            </a:pPr>
            <a:r>
              <a:rPr lang="en-IN" sz="2400" dirty="0">
                <a:latin typeface="Times New Roman" panose="02020603050405020304" pitchFamily="18" charset="0"/>
                <a:cs typeface="Times New Roman" panose="02020603050405020304" pitchFamily="18" charset="0"/>
              </a:rPr>
              <a:t>User just need to </a:t>
            </a:r>
            <a:r>
              <a:rPr lang="en-IN" sz="2400" dirty="0" err="1">
                <a:latin typeface="Times New Roman" panose="02020603050405020304" pitchFamily="18" charset="0"/>
                <a:cs typeface="Times New Roman" panose="02020603050405020304" pitchFamily="18" charset="0"/>
              </a:rPr>
              <a:t>sasign</a:t>
            </a:r>
            <a:r>
              <a:rPr lang="en-IN" sz="2400" dirty="0">
                <a:latin typeface="Times New Roman" panose="02020603050405020304" pitchFamily="18" charset="0"/>
                <a:cs typeface="Times New Roman" panose="02020603050405020304" pitchFamily="18" charset="0"/>
              </a:rPr>
              <a:t> task, after which it automatically control different devices attached to it and execute program instructions</a:t>
            </a:r>
          </a:p>
          <a:p>
            <a:pPr marL="0" indent="0" algn="l">
              <a:lnSpc>
                <a:spcPct val="150000"/>
              </a:lnSpc>
              <a:buNone/>
            </a:pPr>
            <a:r>
              <a:rPr lang="en-US" sz="2400" b="1" i="0" dirty="0">
                <a:solidFill>
                  <a:srgbClr val="000000"/>
                </a:solidFill>
                <a:effectLst/>
                <a:latin typeface="Times New Roman" panose="02020603050405020304" pitchFamily="18" charset="0"/>
                <a:cs typeface="Times New Roman" panose="02020603050405020304" pitchFamily="18" charset="0"/>
              </a:rPr>
              <a:t>Diligence</a:t>
            </a:r>
          </a:p>
          <a:p>
            <a:pPr algn="just">
              <a:lnSpc>
                <a:spcPct val="150000"/>
              </a:lnSpc>
            </a:pPr>
            <a:r>
              <a:rPr lang="en-US" sz="2400" b="0" i="0" dirty="0">
                <a:solidFill>
                  <a:srgbClr val="000000"/>
                </a:solidFill>
                <a:effectLst/>
                <a:latin typeface="Times New Roman" panose="02020603050405020304" pitchFamily="18" charset="0"/>
                <a:cs typeface="Times New Roman" panose="02020603050405020304" pitchFamily="18" charset="0"/>
              </a:rPr>
              <a:t>A computer can perform millions of tasks or calculations with the same consistency and accuracy. It doesn’t feel any fatigue or lack of concentration. Its memory also makes it superior to that of human beings.</a:t>
            </a:r>
          </a:p>
          <a:p>
            <a:pPr marL="0" indent="0" algn="l">
              <a:lnSpc>
                <a:spcPct val="150000"/>
              </a:lnSpc>
              <a:buNone/>
            </a:pPr>
            <a:r>
              <a:rPr lang="en-US" sz="2400" b="1" dirty="0">
                <a:solidFill>
                  <a:srgbClr val="000000"/>
                </a:solidFill>
                <a:latin typeface="Times New Roman" panose="02020603050405020304" pitchFamily="18" charset="0"/>
                <a:cs typeface="Times New Roman" panose="02020603050405020304" pitchFamily="18" charset="0"/>
              </a:rPr>
              <a:t>V</a:t>
            </a:r>
            <a:r>
              <a:rPr lang="en-US" sz="2400" b="1" i="0" dirty="0">
                <a:solidFill>
                  <a:srgbClr val="000000"/>
                </a:solidFill>
                <a:effectLst/>
                <a:latin typeface="Times New Roman" panose="02020603050405020304" pitchFamily="18" charset="0"/>
                <a:cs typeface="Times New Roman" panose="02020603050405020304" pitchFamily="18" charset="0"/>
              </a:rPr>
              <a:t>ersatility</a:t>
            </a:r>
          </a:p>
          <a:p>
            <a:pPr>
              <a:lnSpc>
                <a:spcPct val="150000"/>
              </a:lnSpc>
            </a:pPr>
            <a:r>
              <a:rPr lang="en-US" sz="2400" dirty="0">
                <a:solidFill>
                  <a:srgbClr val="000000"/>
                </a:solidFill>
                <a:latin typeface="Times New Roman" panose="02020603050405020304" pitchFamily="18" charset="0"/>
                <a:cs typeface="Times New Roman" panose="02020603050405020304" pitchFamily="18" charset="0"/>
              </a:rPr>
              <a:t>Quality of being flexible</a:t>
            </a:r>
            <a:endParaRPr lang="en-US" sz="2400" i="0" dirty="0">
              <a:solidFill>
                <a:srgbClr val="000000"/>
              </a:solidFill>
              <a:effectLst/>
              <a:latin typeface="Times New Roman" panose="02020603050405020304" pitchFamily="18" charset="0"/>
              <a:cs typeface="Times New Roman" panose="02020603050405020304" pitchFamily="18" charset="0"/>
            </a:endParaRPr>
          </a:p>
          <a:p>
            <a:pPr algn="just">
              <a:lnSpc>
                <a:spcPct val="150000"/>
              </a:lnSpc>
            </a:pPr>
            <a:r>
              <a:rPr lang="en-US" sz="2400" b="0" i="0" dirty="0">
                <a:solidFill>
                  <a:srgbClr val="000000"/>
                </a:solidFill>
                <a:effectLst/>
                <a:latin typeface="Times New Roman" panose="02020603050405020304" pitchFamily="18" charset="0"/>
                <a:cs typeface="Times New Roman" panose="02020603050405020304" pitchFamily="18" charset="0"/>
              </a:rPr>
              <a:t>Versatility refers to the capability of a computer to perform different kinds of works with same accuracy and efficiency.(at same time)</a:t>
            </a:r>
          </a:p>
          <a:p>
            <a:pPr algn="just">
              <a:lnSpc>
                <a:spcPct val="150000"/>
              </a:lnSpc>
            </a:pPr>
            <a:r>
              <a:rPr lang="en-US" sz="2400" dirty="0">
                <a:solidFill>
                  <a:srgbClr val="000000"/>
                </a:solidFill>
                <a:latin typeface="Times New Roman" panose="02020603050405020304" pitchFamily="18" charset="0"/>
                <a:cs typeface="Times New Roman" panose="02020603050405020304" pitchFamily="18" charset="0"/>
              </a:rPr>
              <a:t>PC at home(play games, send emails)</a:t>
            </a:r>
            <a:endParaRPr lang="en-US" sz="2400" b="0" i="0" dirty="0">
              <a:solidFill>
                <a:srgbClr val="000000"/>
              </a:solidFill>
              <a:effectLst/>
              <a:latin typeface="Times New Roman" panose="02020603050405020304" pitchFamily="18" charset="0"/>
              <a:cs typeface="Times New Roman" panose="02020603050405020304" pitchFamily="18" charset="0"/>
            </a:endParaRPr>
          </a:p>
          <a:p>
            <a:pPr>
              <a:lnSpc>
                <a:spcPct val="150000"/>
              </a:lnSpc>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9046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3F4E6754-6D4B-0B82-1904-105AF7CBE443}"/>
              </a:ext>
            </a:extLst>
          </p:cNvPr>
          <p:cNvSpPr>
            <a:spLocks noGrp="1"/>
          </p:cNvSpPr>
          <p:nvPr>
            <p:ph idx="1"/>
          </p:nvPr>
        </p:nvSpPr>
        <p:spPr>
          <a:xfrm>
            <a:off x="609600" y="990600"/>
            <a:ext cx="10363200" cy="5715000"/>
          </a:xfrm>
        </p:spPr>
        <p:txBody>
          <a:bodyPr>
            <a:noAutofit/>
          </a:bodyPr>
          <a:lstStyle/>
          <a:p>
            <a:pPr marL="0" indent="0" algn="l">
              <a:lnSpc>
                <a:spcPct val="150000"/>
              </a:lnSpc>
              <a:buNone/>
            </a:pPr>
            <a:r>
              <a:rPr lang="en-US" b="1" dirty="0" smtClean="0">
                <a:solidFill>
                  <a:srgbClr val="000000"/>
                </a:solidFill>
                <a:latin typeface="Times New Roman" panose="02020603050405020304" pitchFamily="18" charset="0"/>
                <a:cs typeface="Times New Roman" panose="02020603050405020304" pitchFamily="18" charset="0"/>
              </a:rPr>
              <a:t>3.</a:t>
            </a:r>
            <a:r>
              <a:rPr lang="en-US" b="1" i="0" dirty="0" smtClean="0">
                <a:solidFill>
                  <a:srgbClr val="000000"/>
                </a:solidFill>
                <a:effectLst/>
                <a:latin typeface="Times New Roman" panose="02020603050405020304" pitchFamily="18" charset="0"/>
                <a:cs typeface="Times New Roman" panose="02020603050405020304" pitchFamily="18" charset="0"/>
              </a:rPr>
              <a:t>Memory </a:t>
            </a:r>
            <a:endParaRPr lang="en-US" b="1" i="0" dirty="0">
              <a:solidFill>
                <a:srgbClr val="000000"/>
              </a:solidFill>
              <a:effectLst/>
              <a:latin typeface="Times New Roman" panose="02020603050405020304" pitchFamily="18" charset="0"/>
              <a:cs typeface="Times New Roman" panose="02020603050405020304" pitchFamily="18" charset="0"/>
            </a:endParaRPr>
          </a:p>
          <a:p>
            <a:pPr algn="l">
              <a:lnSpc>
                <a:spcPct val="150000"/>
              </a:lnSpc>
            </a:pPr>
            <a:r>
              <a:rPr lang="en-US" dirty="0">
                <a:solidFill>
                  <a:srgbClr val="000000"/>
                </a:solidFill>
                <a:latin typeface="Times New Roman" panose="02020603050405020304" pitchFamily="18" charset="0"/>
                <a:cs typeface="Times New Roman" panose="02020603050405020304" pitchFamily="18" charset="0"/>
              </a:rPr>
              <a:t>Just </a:t>
            </a:r>
            <a:r>
              <a:rPr lang="en-US" b="0" i="0" dirty="0">
                <a:solidFill>
                  <a:srgbClr val="000000"/>
                </a:solidFill>
                <a:effectLst/>
                <a:latin typeface="Times New Roman" panose="02020603050405020304" pitchFamily="18" charset="0"/>
                <a:cs typeface="Times New Roman" panose="02020603050405020304" pitchFamily="18" charset="0"/>
              </a:rPr>
              <a:t>like we use notebook to store data ,computer has built-in memory called </a:t>
            </a:r>
            <a:r>
              <a:rPr lang="en-US" b="1" i="0" dirty="0">
                <a:solidFill>
                  <a:srgbClr val="000000"/>
                </a:solidFill>
                <a:effectLst/>
                <a:latin typeface="Times New Roman" panose="02020603050405020304" pitchFamily="18" charset="0"/>
                <a:cs typeface="Times New Roman" panose="02020603050405020304" pitchFamily="18" charset="0"/>
              </a:rPr>
              <a:t>primary memory (internal)</a:t>
            </a:r>
            <a:r>
              <a:rPr lang="en-US" b="0" i="0" dirty="0">
                <a:solidFill>
                  <a:srgbClr val="000000"/>
                </a:solidFill>
                <a:effectLst/>
                <a:latin typeface="Times New Roman" panose="02020603050405020304" pitchFamily="18" charset="0"/>
                <a:cs typeface="Times New Roman" panose="02020603050405020304" pitchFamily="18" charset="0"/>
              </a:rPr>
              <a:t>where it stores data. </a:t>
            </a:r>
          </a:p>
          <a:p>
            <a:pPr algn="l">
              <a:lnSpc>
                <a:spcPct val="150000"/>
              </a:lnSpc>
            </a:pPr>
            <a:r>
              <a:rPr lang="en-US" b="1" i="0" dirty="0">
                <a:solidFill>
                  <a:srgbClr val="000000"/>
                </a:solidFill>
                <a:effectLst/>
                <a:latin typeface="Times New Roman" panose="02020603050405020304" pitchFamily="18" charset="0"/>
                <a:cs typeface="Times New Roman" panose="02020603050405020304" pitchFamily="18" charset="0"/>
              </a:rPr>
              <a:t>Secondary storage(external)</a:t>
            </a:r>
            <a:r>
              <a:rPr lang="en-US" b="0" i="0" dirty="0">
                <a:solidFill>
                  <a:srgbClr val="000000"/>
                </a:solidFill>
                <a:effectLst/>
                <a:latin typeface="Times New Roman" panose="02020603050405020304" pitchFamily="18" charset="0"/>
                <a:cs typeface="Times New Roman" panose="02020603050405020304" pitchFamily="18" charset="0"/>
              </a:rPr>
              <a:t>  are removable devices such as CDs, pen drives, etc., which are also used to store data .</a:t>
            </a:r>
          </a:p>
          <a:p>
            <a:pPr algn="l">
              <a:lnSpc>
                <a:spcPct val="150000"/>
              </a:lnSpc>
            </a:pPr>
            <a:r>
              <a:rPr lang="en-US" dirty="0">
                <a:solidFill>
                  <a:srgbClr val="000000"/>
                </a:solidFill>
                <a:latin typeface="Times New Roman" panose="02020603050405020304" pitchFamily="18" charset="0"/>
                <a:cs typeface="Times New Roman" panose="02020603050405020304" pitchFamily="18" charset="0"/>
              </a:rPr>
              <a:t>When data is to be used, they are copied from secondary memory into internal memory often known as random access memory</a:t>
            </a:r>
          </a:p>
          <a:p>
            <a:pPr marL="0" indent="0">
              <a:lnSpc>
                <a:spcPct val="150000"/>
              </a:lnSpc>
              <a:buNone/>
            </a:pPr>
            <a:r>
              <a:rPr lang="en-US" b="1" i="0" dirty="0" smtClean="0">
                <a:solidFill>
                  <a:srgbClr val="000000"/>
                </a:solidFill>
                <a:effectLst/>
                <a:latin typeface="Times New Roman" panose="02020603050405020304" pitchFamily="18" charset="0"/>
                <a:cs typeface="Times New Roman" panose="02020603050405020304" pitchFamily="18" charset="0"/>
              </a:rPr>
              <a:t>4.NO </a:t>
            </a:r>
            <a:r>
              <a:rPr lang="en-US" b="1" i="0" dirty="0">
                <a:solidFill>
                  <a:srgbClr val="000000"/>
                </a:solidFill>
                <a:effectLst/>
                <a:latin typeface="Times New Roman" panose="02020603050405020304" pitchFamily="18" charset="0"/>
                <a:cs typeface="Times New Roman" panose="02020603050405020304" pitchFamily="18" charset="0"/>
              </a:rPr>
              <a:t>IQ</a:t>
            </a:r>
          </a:p>
          <a:p>
            <a:pPr algn="l">
              <a:lnSpc>
                <a:spcPct val="150000"/>
              </a:lnSpc>
            </a:pPr>
            <a:r>
              <a:rPr lang="en-US" dirty="0">
                <a:solidFill>
                  <a:srgbClr val="000000"/>
                </a:solidFill>
                <a:latin typeface="Times New Roman" panose="02020603050405020304" pitchFamily="18" charset="0"/>
                <a:cs typeface="Times New Roman" panose="02020603050405020304" pitchFamily="18" charset="0"/>
              </a:rPr>
              <a:t>Now </a:t>
            </a:r>
            <a:r>
              <a:rPr lang="en-US" b="0" i="0" dirty="0">
                <a:solidFill>
                  <a:srgbClr val="000000"/>
                </a:solidFill>
                <a:effectLst/>
                <a:latin typeface="Times New Roman" panose="02020603050405020304" pitchFamily="18" charset="0"/>
                <a:cs typeface="Times New Roman" panose="02020603050405020304" pitchFamily="18" charset="0"/>
              </a:rPr>
              <a:t>trend is to induce AI in them , so they do not have decision making ability of their own, hence IQ level is zero</a:t>
            </a:r>
          </a:p>
          <a:p>
            <a:pPr marL="0" indent="0">
              <a:lnSpc>
                <a:spcPct val="150000"/>
              </a:lnSpc>
              <a:buNone/>
            </a:pPr>
            <a:r>
              <a:rPr lang="en-IN" b="1" dirty="0" smtClean="0">
                <a:latin typeface="Times New Roman" panose="02020603050405020304" pitchFamily="18" charset="0"/>
                <a:cs typeface="Times New Roman" panose="02020603050405020304" pitchFamily="18" charset="0"/>
              </a:rPr>
              <a:t>5.Economical</a:t>
            </a:r>
            <a:endParaRPr lang="en-IN" b="1" dirty="0">
              <a:latin typeface="Times New Roman" panose="02020603050405020304" pitchFamily="18" charset="0"/>
              <a:cs typeface="Times New Roman" panose="02020603050405020304" pitchFamily="18" charset="0"/>
            </a:endParaRPr>
          </a:p>
          <a:p>
            <a:pPr>
              <a:lnSpc>
                <a:spcPct val="150000"/>
              </a:lnSpc>
            </a:pPr>
            <a:r>
              <a:rPr lang="en-IN" dirty="0">
                <a:latin typeface="Times New Roman" panose="02020603050405020304" pitchFamily="18" charset="0"/>
                <a:cs typeface="Times New Roman" panose="02020603050405020304" pitchFamily="18" charset="0"/>
              </a:rPr>
              <a:t>Reduces man power</a:t>
            </a:r>
          </a:p>
          <a:p>
            <a:pPr>
              <a:lnSpc>
                <a:spcPct val="150000"/>
              </a:lnSpc>
            </a:pPr>
            <a:r>
              <a:rPr lang="en-IN" dirty="0">
                <a:latin typeface="Times New Roman" panose="02020603050405020304" pitchFamily="18" charset="0"/>
                <a:cs typeface="Times New Roman" panose="02020603050405020304" pitchFamily="18" charset="0"/>
              </a:rPr>
              <a:t>It saves time, energy and money</a:t>
            </a:r>
          </a:p>
          <a:p>
            <a:pPr>
              <a:lnSpc>
                <a:spcPct val="150000"/>
              </a:lnSpc>
            </a:pPr>
            <a:r>
              <a:rPr lang="en-IN" dirty="0">
                <a:latin typeface="Times New Roman" panose="02020603050405020304" pitchFamily="18" charset="0"/>
                <a:cs typeface="Times New Roman" panose="02020603050405020304" pitchFamily="18" charset="0"/>
              </a:rPr>
              <a:t>computers can do work in less time</a:t>
            </a:r>
          </a:p>
        </p:txBody>
      </p:sp>
    </p:spTree>
    <p:extLst>
      <p:ext uri="{BB962C8B-B14F-4D97-AF65-F5344CB8AC3E}">
        <p14:creationId xmlns:p14="http://schemas.microsoft.com/office/powerpoint/2010/main" val="1791456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57200" y="0"/>
            <a:ext cx="11188700" cy="1461770"/>
            <a:chOff x="457200" y="0"/>
            <a:chExt cx="11188700" cy="1461770"/>
          </a:xfrm>
        </p:grpSpPr>
        <p:sp>
          <p:nvSpPr>
            <p:cNvPr id="3" name="object 3"/>
            <p:cNvSpPr/>
            <p:nvPr/>
          </p:nvSpPr>
          <p:spPr>
            <a:xfrm>
              <a:off x="457200" y="0"/>
              <a:ext cx="11188700" cy="121920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4479035" y="964691"/>
              <a:ext cx="3234055" cy="497205"/>
            </a:xfrm>
            <a:custGeom>
              <a:avLst/>
              <a:gdLst/>
              <a:ahLst/>
              <a:cxnLst/>
              <a:rect l="l" t="t" r="r" b="b"/>
              <a:pathLst>
                <a:path w="3234054" h="497205">
                  <a:moveTo>
                    <a:pt x="2985516" y="0"/>
                  </a:moveTo>
                  <a:lnTo>
                    <a:pt x="0" y="0"/>
                  </a:lnTo>
                  <a:lnTo>
                    <a:pt x="0" y="496824"/>
                  </a:lnTo>
                  <a:lnTo>
                    <a:pt x="2985516" y="496824"/>
                  </a:lnTo>
                  <a:lnTo>
                    <a:pt x="3233928" y="248412"/>
                  </a:lnTo>
                  <a:lnTo>
                    <a:pt x="2985516" y="0"/>
                  </a:lnTo>
                  <a:close/>
                </a:path>
              </a:pathLst>
            </a:custGeom>
            <a:solidFill>
              <a:srgbClr val="42C3C8"/>
            </a:solidFill>
          </p:spPr>
          <p:txBody>
            <a:bodyPr wrap="square" lIns="0" tIns="0" rIns="0" bIns="0" rtlCol="0"/>
            <a:lstStyle/>
            <a:p>
              <a:endParaRPr/>
            </a:p>
          </p:txBody>
        </p:sp>
      </p:grpSp>
      <p:sp>
        <p:nvSpPr>
          <p:cNvPr id="5" name="object 5"/>
          <p:cNvSpPr txBox="1">
            <a:spLocks noGrp="1"/>
          </p:cNvSpPr>
          <p:nvPr>
            <p:ph type="title"/>
          </p:nvPr>
        </p:nvSpPr>
        <p:spPr>
          <a:xfrm>
            <a:off x="4820792" y="1010539"/>
            <a:ext cx="2426335" cy="391160"/>
          </a:xfrm>
          <a:prstGeom prst="rect">
            <a:avLst/>
          </a:prstGeom>
        </p:spPr>
        <p:txBody>
          <a:bodyPr vert="horz" wrap="square" lIns="0" tIns="12700" rIns="0" bIns="0" rtlCol="0">
            <a:spAutoFit/>
          </a:bodyPr>
          <a:lstStyle/>
          <a:p>
            <a:pPr marL="12700">
              <a:lnSpc>
                <a:spcPct val="100000"/>
              </a:lnSpc>
              <a:spcBef>
                <a:spcPts val="100"/>
              </a:spcBef>
            </a:pPr>
            <a:r>
              <a:rPr spc="-5" dirty="0">
                <a:solidFill>
                  <a:srgbClr val="FFFFFF"/>
                </a:solidFill>
              </a:rPr>
              <a:t>Computer</a:t>
            </a:r>
            <a:r>
              <a:rPr spc="-40" dirty="0">
                <a:solidFill>
                  <a:srgbClr val="FFFFFF"/>
                </a:solidFill>
              </a:rPr>
              <a:t> </a:t>
            </a:r>
            <a:r>
              <a:rPr spc="-10" dirty="0">
                <a:solidFill>
                  <a:srgbClr val="FFFFFF"/>
                </a:solidFill>
              </a:rPr>
              <a:t>Types</a:t>
            </a:r>
          </a:p>
        </p:txBody>
      </p:sp>
      <p:sp>
        <p:nvSpPr>
          <p:cNvPr id="6" name="object 6"/>
          <p:cNvSpPr/>
          <p:nvPr/>
        </p:nvSpPr>
        <p:spPr>
          <a:xfrm>
            <a:off x="1344167" y="1761744"/>
            <a:ext cx="9505188" cy="4803648"/>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375700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823586" y="1066546"/>
            <a:ext cx="1670685" cy="311150"/>
          </a:xfrm>
          <a:prstGeom prst="rect">
            <a:avLst/>
          </a:prstGeom>
        </p:spPr>
        <p:txBody>
          <a:bodyPr vert="horz" wrap="square" lIns="0" tIns="15240" rIns="0" bIns="0" rtlCol="0">
            <a:spAutoFit/>
          </a:bodyPr>
          <a:lstStyle/>
          <a:p>
            <a:pPr marL="12700">
              <a:lnSpc>
                <a:spcPct val="100000"/>
              </a:lnSpc>
              <a:spcBef>
                <a:spcPts val="120"/>
              </a:spcBef>
            </a:pPr>
            <a:r>
              <a:rPr sz="1850" spc="10" dirty="0"/>
              <a:t>Based </a:t>
            </a:r>
            <a:r>
              <a:rPr sz="1850" spc="15" dirty="0"/>
              <a:t>On</a:t>
            </a:r>
            <a:r>
              <a:rPr sz="1850" spc="-114" dirty="0"/>
              <a:t> </a:t>
            </a:r>
            <a:r>
              <a:rPr sz="1850" spc="5" dirty="0"/>
              <a:t>Size</a:t>
            </a:r>
            <a:endParaRPr sz="1850"/>
          </a:p>
        </p:txBody>
      </p:sp>
      <p:sp>
        <p:nvSpPr>
          <p:cNvPr id="3" name="object 3"/>
          <p:cNvSpPr/>
          <p:nvPr/>
        </p:nvSpPr>
        <p:spPr>
          <a:xfrm>
            <a:off x="7391400" y="1752600"/>
            <a:ext cx="3492500" cy="2324100"/>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14401" y="1663700"/>
            <a:ext cx="11381740" cy="4606389"/>
          </a:xfrm>
          <a:prstGeom prst="rect">
            <a:avLst/>
          </a:prstGeom>
        </p:spPr>
        <p:txBody>
          <a:bodyPr vert="horz" wrap="square" lIns="0" tIns="15240" rIns="0" bIns="0" rtlCol="0">
            <a:spAutoFit/>
          </a:bodyPr>
          <a:lstStyle/>
          <a:p>
            <a:pPr marL="12700">
              <a:lnSpc>
                <a:spcPct val="100000"/>
              </a:lnSpc>
              <a:spcBef>
                <a:spcPts val="120"/>
              </a:spcBef>
            </a:pPr>
            <a:r>
              <a:rPr sz="1850" b="1" spc="5" dirty="0">
                <a:latin typeface="Caladea"/>
                <a:cs typeface="Caladea"/>
              </a:rPr>
              <a:t>Super</a:t>
            </a:r>
            <a:r>
              <a:rPr sz="1850" b="1" spc="-20" dirty="0">
                <a:latin typeface="Caladea"/>
                <a:cs typeface="Caladea"/>
              </a:rPr>
              <a:t> </a:t>
            </a:r>
            <a:r>
              <a:rPr sz="1850" b="1" spc="5" dirty="0">
                <a:latin typeface="Caladea"/>
                <a:cs typeface="Caladea"/>
              </a:rPr>
              <a:t>Computers</a:t>
            </a:r>
            <a:endParaRPr sz="1850">
              <a:latin typeface="Caladea"/>
              <a:cs typeface="Caladea"/>
            </a:endParaRPr>
          </a:p>
          <a:p>
            <a:pPr marL="12700" marR="3413125">
              <a:lnSpc>
                <a:spcPct val="200000"/>
              </a:lnSpc>
              <a:spcBef>
                <a:spcPts val="940"/>
              </a:spcBef>
              <a:buFont typeface="Wingdings" pitchFamily="2" charset="2"/>
              <a:buChar char="ü"/>
            </a:pPr>
            <a:r>
              <a:rPr sz="1850" spc="10" dirty="0">
                <a:latin typeface="Arial"/>
                <a:cs typeface="Arial"/>
              </a:rPr>
              <a:t>These are huge machines having the most </a:t>
            </a:r>
            <a:r>
              <a:rPr sz="1850" spc="5" dirty="0">
                <a:latin typeface="Arial"/>
                <a:cs typeface="Arial"/>
              </a:rPr>
              <a:t>powerful </a:t>
            </a:r>
            <a:r>
              <a:rPr sz="1850" spc="10" dirty="0">
                <a:latin typeface="Arial"/>
                <a:cs typeface="Arial"/>
              </a:rPr>
              <a:t>and </a:t>
            </a:r>
            <a:r>
              <a:rPr sz="1850" spc="5" dirty="0">
                <a:latin typeface="Arial"/>
                <a:cs typeface="Arial"/>
              </a:rPr>
              <a:t>fastest</a:t>
            </a:r>
            <a:r>
              <a:rPr sz="1850" spc="-315" dirty="0">
                <a:latin typeface="Arial"/>
                <a:cs typeface="Arial"/>
              </a:rPr>
              <a:t> </a:t>
            </a:r>
            <a:r>
              <a:rPr sz="1850" spc="10" dirty="0">
                <a:latin typeface="Arial"/>
                <a:cs typeface="Arial"/>
              </a:rPr>
              <a:t>processors.  A supercomputer uses </a:t>
            </a:r>
            <a:r>
              <a:rPr sz="1850" spc="5" dirty="0">
                <a:latin typeface="Arial"/>
                <a:cs typeface="Arial"/>
              </a:rPr>
              <a:t>multiple </a:t>
            </a:r>
            <a:r>
              <a:rPr sz="1850" spc="15" dirty="0">
                <a:latin typeface="Arial"/>
                <a:cs typeface="Arial"/>
              </a:rPr>
              <a:t>CPUs </a:t>
            </a:r>
            <a:r>
              <a:rPr sz="1850" spc="5" dirty="0">
                <a:latin typeface="Arial"/>
                <a:cs typeface="Arial"/>
              </a:rPr>
              <a:t>for parallel </a:t>
            </a:r>
            <a:r>
              <a:rPr sz="1850" spc="10" dirty="0">
                <a:latin typeface="Arial"/>
                <a:cs typeface="Arial"/>
              </a:rPr>
              <a:t>data</a:t>
            </a:r>
            <a:r>
              <a:rPr sz="1850" spc="-240" dirty="0">
                <a:latin typeface="Arial"/>
                <a:cs typeface="Arial"/>
              </a:rPr>
              <a:t> </a:t>
            </a:r>
            <a:r>
              <a:rPr sz="1850" spc="10" dirty="0">
                <a:latin typeface="Arial"/>
                <a:cs typeface="Arial"/>
              </a:rPr>
              <a:t>processing.</a:t>
            </a:r>
            <a:endParaRPr sz="1850">
              <a:latin typeface="Arial"/>
              <a:cs typeface="Arial"/>
            </a:endParaRPr>
          </a:p>
          <a:p>
            <a:pPr>
              <a:lnSpc>
                <a:spcPct val="100000"/>
              </a:lnSpc>
              <a:spcBef>
                <a:spcPts val="55"/>
              </a:spcBef>
              <a:buFont typeface="Wingdings" pitchFamily="2" charset="2"/>
              <a:buChar char="ü"/>
            </a:pPr>
            <a:endParaRPr sz="1950">
              <a:latin typeface="Arial"/>
              <a:cs typeface="Arial"/>
            </a:endParaRPr>
          </a:p>
          <a:p>
            <a:pPr marL="12700">
              <a:lnSpc>
                <a:spcPct val="100000"/>
              </a:lnSpc>
              <a:buFont typeface="Wingdings" pitchFamily="2" charset="2"/>
              <a:buChar char="ü"/>
            </a:pPr>
            <a:r>
              <a:rPr sz="1850" spc="10" dirty="0">
                <a:latin typeface="Arial"/>
                <a:cs typeface="Arial"/>
              </a:rPr>
              <a:t>Supercomputers are too </a:t>
            </a:r>
            <a:r>
              <a:rPr sz="1850" spc="5" dirty="0">
                <a:latin typeface="Arial"/>
                <a:cs typeface="Arial"/>
              </a:rPr>
              <a:t>powerful </a:t>
            </a:r>
            <a:r>
              <a:rPr sz="1850" spc="10" dirty="0">
                <a:latin typeface="Arial"/>
                <a:cs typeface="Arial"/>
              </a:rPr>
              <a:t>to be used </a:t>
            </a:r>
            <a:r>
              <a:rPr sz="1850" spc="5" dirty="0">
                <a:latin typeface="Arial"/>
                <a:cs typeface="Arial"/>
              </a:rPr>
              <a:t>for transaction</a:t>
            </a:r>
            <a:r>
              <a:rPr sz="1850" spc="-265" dirty="0">
                <a:latin typeface="Arial"/>
                <a:cs typeface="Arial"/>
              </a:rPr>
              <a:t> </a:t>
            </a:r>
            <a:r>
              <a:rPr sz="1850" spc="10" dirty="0">
                <a:latin typeface="Arial"/>
                <a:cs typeface="Arial"/>
              </a:rPr>
              <a:t>processing.</a:t>
            </a:r>
            <a:endParaRPr sz="1850">
              <a:latin typeface="Arial"/>
              <a:cs typeface="Arial"/>
            </a:endParaRPr>
          </a:p>
          <a:p>
            <a:pPr>
              <a:lnSpc>
                <a:spcPct val="100000"/>
              </a:lnSpc>
              <a:buFont typeface="Wingdings" pitchFamily="2" charset="2"/>
              <a:buChar char="ü"/>
            </a:pPr>
            <a:endParaRPr sz="3000">
              <a:latin typeface="Arial"/>
              <a:cs typeface="Arial"/>
            </a:endParaRPr>
          </a:p>
          <a:p>
            <a:pPr marL="12700">
              <a:lnSpc>
                <a:spcPct val="100000"/>
              </a:lnSpc>
              <a:buFont typeface="Wingdings" pitchFamily="2" charset="2"/>
              <a:buChar char="ü"/>
            </a:pPr>
            <a:r>
              <a:rPr sz="1850" spc="10" dirty="0">
                <a:latin typeface="Arial"/>
                <a:cs typeface="Arial"/>
              </a:rPr>
              <a:t>They are also used </a:t>
            </a:r>
            <a:r>
              <a:rPr sz="1850" spc="5" dirty="0">
                <a:latin typeface="Arial"/>
                <a:cs typeface="Arial"/>
              </a:rPr>
              <a:t>to </a:t>
            </a:r>
            <a:r>
              <a:rPr sz="1850" spc="10" dirty="0">
                <a:latin typeface="Arial"/>
                <a:cs typeface="Arial"/>
              </a:rPr>
              <a:t>solve complex </a:t>
            </a:r>
            <a:r>
              <a:rPr sz="1850" spc="5" dirty="0">
                <a:latin typeface="Arial"/>
                <a:cs typeface="Arial"/>
              </a:rPr>
              <a:t>scientific </a:t>
            </a:r>
            <a:r>
              <a:rPr sz="1850" spc="10" dirty="0">
                <a:latin typeface="Arial"/>
                <a:cs typeface="Arial"/>
              </a:rPr>
              <a:t>problems, used </a:t>
            </a:r>
            <a:r>
              <a:rPr sz="1850" spc="5" dirty="0">
                <a:latin typeface="Arial"/>
                <a:cs typeface="Arial"/>
              </a:rPr>
              <a:t>for weather forecasting, analysis of</a:t>
            </a:r>
            <a:r>
              <a:rPr sz="1850" spc="-295" dirty="0">
                <a:latin typeface="Arial"/>
                <a:cs typeface="Arial"/>
              </a:rPr>
              <a:t> </a:t>
            </a:r>
            <a:r>
              <a:rPr sz="1850" spc="5" dirty="0">
                <a:latin typeface="Arial"/>
                <a:cs typeface="Arial"/>
              </a:rPr>
              <a:t>geological</a:t>
            </a:r>
            <a:endParaRPr sz="1850">
              <a:latin typeface="Arial"/>
              <a:cs typeface="Arial"/>
            </a:endParaRPr>
          </a:p>
          <a:p>
            <a:pPr marL="12700">
              <a:lnSpc>
                <a:spcPct val="100000"/>
              </a:lnSpc>
              <a:spcBef>
                <a:spcPts val="25"/>
              </a:spcBef>
              <a:buFont typeface="Wingdings" pitchFamily="2" charset="2"/>
              <a:buChar char="ü"/>
            </a:pPr>
            <a:r>
              <a:rPr sz="1850" spc="10" dirty="0">
                <a:latin typeface="Arial"/>
                <a:cs typeface="Arial"/>
              </a:rPr>
              <a:t>data, nuclear </a:t>
            </a:r>
            <a:r>
              <a:rPr sz="1850" spc="5" dirty="0">
                <a:latin typeface="Arial"/>
                <a:cs typeface="Arial"/>
              </a:rPr>
              <a:t>simulation </a:t>
            </a:r>
            <a:r>
              <a:rPr sz="1850" spc="10" dirty="0">
                <a:latin typeface="Arial"/>
                <a:cs typeface="Arial"/>
              </a:rPr>
              <a:t>and space</a:t>
            </a:r>
            <a:r>
              <a:rPr sz="1850" spc="-170" dirty="0">
                <a:latin typeface="Arial"/>
                <a:cs typeface="Arial"/>
              </a:rPr>
              <a:t> </a:t>
            </a:r>
            <a:r>
              <a:rPr sz="1850" spc="5">
                <a:latin typeface="Arial"/>
                <a:cs typeface="Arial"/>
              </a:rPr>
              <a:t>exploration</a:t>
            </a:r>
            <a:r>
              <a:rPr sz="1850" spc="5" smtClean="0">
                <a:latin typeface="Arial"/>
                <a:cs typeface="Arial"/>
              </a:rPr>
              <a:t>.</a:t>
            </a:r>
            <a:endParaRPr sz="2100">
              <a:latin typeface="Arial"/>
              <a:cs typeface="Arial"/>
            </a:endParaRPr>
          </a:p>
          <a:p>
            <a:pPr>
              <a:lnSpc>
                <a:spcPct val="100000"/>
              </a:lnSpc>
              <a:spcBef>
                <a:spcPts val="25"/>
              </a:spcBef>
              <a:buFont typeface="Wingdings" pitchFamily="2" charset="2"/>
              <a:buChar char="ü"/>
            </a:pPr>
            <a:endParaRPr sz="1850">
              <a:latin typeface="Arial"/>
              <a:cs typeface="Arial"/>
            </a:endParaRPr>
          </a:p>
          <a:p>
            <a:pPr marL="12700">
              <a:lnSpc>
                <a:spcPct val="100000"/>
              </a:lnSpc>
              <a:buFont typeface="Wingdings" pitchFamily="2" charset="2"/>
              <a:buChar char="ü"/>
            </a:pPr>
            <a:r>
              <a:rPr sz="1850" spc="10" dirty="0">
                <a:latin typeface="Arial"/>
                <a:cs typeface="Arial"/>
              </a:rPr>
              <a:t>Because </a:t>
            </a:r>
            <a:r>
              <a:rPr sz="1850" spc="5" dirty="0">
                <a:latin typeface="Arial"/>
                <a:cs typeface="Arial"/>
              </a:rPr>
              <a:t>of their exorbitant cost, </a:t>
            </a:r>
            <a:r>
              <a:rPr sz="1850" spc="10" dirty="0">
                <a:latin typeface="Arial"/>
                <a:cs typeface="Arial"/>
              </a:rPr>
              <a:t>they are mainly used by government</a:t>
            </a:r>
            <a:r>
              <a:rPr sz="1850" spc="-325" dirty="0">
                <a:latin typeface="Arial"/>
                <a:cs typeface="Arial"/>
              </a:rPr>
              <a:t> </a:t>
            </a:r>
            <a:r>
              <a:rPr sz="1850" spc="10" dirty="0">
                <a:latin typeface="Arial"/>
                <a:cs typeface="Arial"/>
              </a:rPr>
              <a:t>agencies.</a:t>
            </a:r>
            <a:endParaRPr sz="1850">
              <a:latin typeface="Arial"/>
              <a:cs typeface="Arial"/>
            </a:endParaRPr>
          </a:p>
        </p:txBody>
      </p:sp>
      <p:sp>
        <p:nvSpPr>
          <p:cNvPr id="5" name="object 5"/>
          <p:cNvSpPr/>
          <p:nvPr/>
        </p:nvSpPr>
        <p:spPr>
          <a:xfrm>
            <a:off x="0" y="0"/>
            <a:ext cx="12167616" cy="835151"/>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364682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990600"/>
            <a:ext cx="3771799" cy="446276"/>
          </a:xfrm>
          <a:prstGeom prst="rect">
            <a:avLst/>
          </a:prstGeom>
        </p:spPr>
        <p:txBody>
          <a:bodyPr vert="horz" wrap="square" lIns="0" tIns="15240" rIns="0" bIns="0" rtlCol="0">
            <a:spAutoFit/>
          </a:bodyPr>
          <a:lstStyle/>
          <a:p>
            <a:pPr marL="12700">
              <a:lnSpc>
                <a:spcPct val="100000"/>
              </a:lnSpc>
              <a:spcBef>
                <a:spcPts val="120"/>
              </a:spcBef>
            </a:pPr>
            <a:r>
              <a:rPr sz="2800" spc="5" smtClean="0">
                <a:latin typeface="Times New Roman" pitchFamily="18" charset="0"/>
                <a:cs typeface="Times New Roman" pitchFamily="18" charset="0"/>
              </a:rPr>
              <a:t>Mainframe</a:t>
            </a:r>
            <a:r>
              <a:rPr lang="en-US" sz="1850" spc="5" dirty="0" smtClean="0">
                <a:latin typeface="Times New Roman" pitchFamily="18" charset="0"/>
                <a:cs typeface="Times New Roman" pitchFamily="18" charset="0"/>
              </a:rPr>
              <a:t> </a:t>
            </a:r>
            <a:r>
              <a:rPr lang="en-US" sz="2800" spc="5" dirty="0" smtClean="0">
                <a:latin typeface="Times New Roman" pitchFamily="18" charset="0"/>
                <a:cs typeface="Times New Roman" pitchFamily="18" charset="0"/>
              </a:rPr>
              <a:t>Computers</a:t>
            </a:r>
            <a:endParaRPr sz="1850">
              <a:latin typeface="Times New Roman" pitchFamily="18" charset="0"/>
              <a:cs typeface="Times New Roman" pitchFamily="18" charset="0"/>
            </a:endParaRPr>
          </a:p>
        </p:txBody>
      </p:sp>
      <p:sp>
        <p:nvSpPr>
          <p:cNvPr id="3" name="object 3"/>
          <p:cNvSpPr/>
          <p:nvPr/>
        </p:nvSpPr>
        <p:spPr>
          <a:xfrm>
            <a:off x="8729471" y="1571244"/>
            <a:ext cx="3377183" cy="5064252"/>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52400" y="1600201"/>
            <a:ext cx="8424341" cy="4843249"/>
          </a:xfrm>
          <a:prstGeom prst="rect">
            <a:avLst/>
          </a:prstGeom>
        </p:spPr>
        <p:txBody>
          <a:bodyPr vert="horz" wrap="square" lIns="0" tIns="12065" rIns="0" bIns="0" rtlCol="0">
            <a:spAutoFit/>
          </a:bodyPr>
          <a:lstStyle/>
          <a:p>
            <a:pPr marL="35560" marR="666750">
              <a:lnSpc>
                <a:spcPct val="101099"/>
              </a:lnSpc>
              <a:spcBef>
                <a:spcPts val="95"/>
              </a:spcBef>
              <a:buFont typeface="Wingdings" pitchFamily="2" charset="2"/>
              <a:buChar char="v"/>
            </a:pPr>
            <a:r>
              <a:rPr sz="2400" spc="10" smtClean="0">
                <a:latin typeface="Times New Roman" pitchFamily="18" charset="0"/>
                <a:cs typeface="Times New Roman" pitchFamily="18" charset="0"/>
              </a:rPr>
              <a:t>These are multi-user machines that can support hundreds </a:t>
            </a:r>
            <a:r>
              <a:rPr sz="2400" spc="5" smtClean="0">
                <a:latin typeface="Times New Roman" pitchFamily="18" charset="0"/>
                <a:cs typeface="Times New Roman" pitchFamily="18" charset="0"/>
              </a:rPr>
              <a:t>or </a:t>
            </a:r>
            <a:r>
              <a:rPr sz="2400" spc="10" smtClean="0">
                <a:latin typeface="Times New Roman" pitchFamily="18" charset="0"/>
                <a:cs typeface="Times New Roman" pitchFamily="18" charset="0"/>
              </a:rPr>
              <a:t>thousands</a:t>
            </a:r>
            <a:r>
              <a:rPr sz="2400" spc="-295" smtClean="0">
                <a:latin typeface="Times New Roman" pitchFamily="18" charset="0"/>
                <a:cs typeface="Times New Roman" pitchFamily="18" charset="0"/>
              </a:rPr>
              <a:t> </a:t>
            </a:r>
            <a:r>
              <a:rPr sz="2400" spc="5" smtClean="0">
                <a:latin typeface="Times New Roman" pitchFamily="18" charset="0"/>
                <a:cs typeface="Times New Roman" pitchFamily="18" charset="0"/>
              </a:rPr>
              <a:t>of  </a:t>
            </a:r>
            <a:r>
              <a:rPr sz="2400" spc="10" smtClean="0">
                <a:latin typeface="Times New Roman" pitchFamily="18" charset="0"/>
                <a:cs typeface="Times New Roman" pitchFamily="18" charset="0"/>
              </a:rPr>
              <a:t>users using the </a:t>
            </a:r>
            <a:r>
              <a:rPr sz="2400" spc="5" smtClean="0">
                <a:latin typeface="Times New Roman" pitchFamily="18" charset="0"/>
                <a:cs typeface="Times New Roman" pitchFamily="18" charset="0"/>
              </a:rPr>
              <a:t>feature of </a:t>
            </a:r>
            <a:r>
              <a:rPr sz="2400" spc="10" smtClean="0">
                <a:latin typeface="Times New Roman" pitchFamily="18" charset="0"/>
                <a:cs typeface="Times New Roman" pitchFamily="18" charset="0"/>
              </a:rPr>
              <a:t>time sharing supported by </a:t>
            </a:r>
            <a:r>
              <a:rPr sz="2400" spc="5" smtClean="0">
                <a:latin typeface="Times New Roman" pitchFamily="18" charset="0"/>
                <a:cs typeface="Times New Roman" pitchFamily="18" charset="0"/>
              </a:rPr>
              <a:t>systems like</a:t>
            </a:r>
            <a:r>
              <a:rPr sz="2400" spc="-290" smtClean="0">
                <a:latin typeface="Times New Roman" pitchFamily="18" charset="0"/>
                <a:cs typeface="Times New Roman" pitchFamily="18" charset="0"/>
              </a:rPr>
              <a:t> </a:t>
            </a:r>
            <a:r>
              <a:rPr sz="2400" spc="5" smtClean="0">
                <a:latin typeface="Times New Roman" pitchFamily="18" charset="0"/>
                <a:cs typeface="Times New Roman" pitchFamily="18" charset="0"/>
              </a:rPr>
              <a:t>Linux.</a:t>
            </a:r>
            <a:endParaRPr sz="3200" smtClean="0">
              <a:latin typeface="Times New Roman" pitchFamily="18" charset="0"/>
              <a:cs typeface="Times New Roman" pitchFamily="18" charset="0"/>
            </a:endParaRPr>
          </a:p>
          <a:p>
            <a:pPr marL="35560" marR="23495">
              <a:lnSpc>
                <a:spcPct val="101099"/>
              </a:lnSpc>
              <a:buFont typeface="Wingdings" pitchFamily="2" charset="2"/>
              <a:buChar char="v"/>
            </a:pPr>
            <a:r>
              <a:rPr sz="2400" spc="10" smtClean="0">
                <a:latin typeface="Times New Roman" pitchFamily="18" charset="0"/>
                <a:cs typeface="Times New Roman" pitchFamily="18" charset="0"/>
              </a:rPr>
              <a:t>Users </a:t>
            </a:r>
            <a:r>
              <a:rPr sz="2400" spc="5" smtClean="0">
                <a:latin typeface="Times New Roman" pitchFamily="18" charset="0"/>
                <a:cs typeface="Times New Roman" pitchFamily="18" charset="0"/>
              </a:rPr>
              <a:t>interact </a:t>
            </a:r>
            <a:r>
              <a:rPr sz="2400" smtClean="0">
                <a:latin typeface="Times New Roman" pitchFamily="18" charset="0"/>
                <a:cs typeface="Times New Roman" pitchFamily="18" charset="0"/>
              </a:rPr>
              <a:t>with </a:t>
            </a:r>
            <a:r>
              <a:rPr sz="2400" spc="5" smtClean="0">
                <a:latin typeface="Times New Roman" pitchFamily="18" charset="0"/>
                <a:cs typeface="Times New Roman" pitchFamily="18" charset="0"/>
              </a:rPr>
              <a:t>this system </a:t>
            </a:r>
            <a:r>
              <a:rPr sz="2400" spc="10" smtClean="0">
                <a:latin typeface="Times New Roman" pitchFamily="18" charset="0"/>
                <a:cs typeface="Times New Roman" pitchFamily="18" charset="0"/>
              </a:rPr>
              <a:t>using a terminal and keyboard, </a:t>
            </a:r>
            <a:r>
              <a:rPr sz="2400" spc="5" smtClean="0">
                <a:latin typeface="Times New Roman" pitchFamily="18" charset="0"/>
                <a:cs typeface="Times New Roman" pitchFamily="18" charset="0"/>
              </a:rPr>
              <a:t>which is </a:t>
            </a:r>
            <a:r>
              <a:rPr sz="2400" spc="10" smtClean="0">
                <a:latin typeface="Times New Roman" pitchFamily="18" charset="0"/>
                <a:cs typeface="Times New Roman" pitchFamily="18" charset="0"/>
              </a:rPr>
              <a:t>similar</a:t>
            </a:r>
            <a:r>
              <a:rPr sz="2400" spc="-285" smtClean="0">
                <a:latin typeface="Times New Roman" pitchFamily="18" charset="0"/>
                <a:cs typeface="Times New Roman" pitchFamily="18" charset="0"/>
              </a:rPr>
              <a:t> </a:t>
            </a:r>
            <a:r>
              <a:rPr sz="2400" spc="5" smtClean="0">
                <a:latin typeface="Times New Roman" pitchFamily="18" charset="0"/>
                <a:cs typeface="Times New Roman" pitchFamily="18" charset="0"/>
              </a:rPr>
              <a:t>to  </a:t>
            </a:r>
            <a:r>
              <a:rPr sz="2400" spc="10" smtClean="0">
                <a:latin typeface="Times New Roman" pitchFamily="18" charset="0"/>
                <a:cs typeface="Times New Roman" pitchFamily="18" charset="0"/>
              </a:rPr>
              <a:t>the </a:t>
            </a:r>
            <a:r>
              <a:rPr sz="2400" spc="5" smtClean="0">
                <a:latin typeface="Times New Roman" pitchFamily="18" charset="0"/>
                <a:cs typeface="Times New Roman" pitchFamily="18" charset="0"/>
              </a:rPr>
              <a:t>way </a:t>
            </a:r>
            <a:r>
              <a:rPr sz="2400" smtClean="0">
                <a:latin typeface="Times New Roman" pitchFamily="18" charset="0"/>
                <a:cs typeface="Times New Roman" pitchFamily="18" charset="0"/>
              </a:rPr>
              <a:t>we </a:t>
            </a:r>
            <a:r>
              <a:rPr sz="2400" spc="10" smtClean="0">
                <a:latin typeface="Times New Roman" pitchFamily="18" charset="0"/>
                <a:cs typeface="Times New Roman" pitchFamily="18" charset="0"/>
              </a:rPr>
              <a:t>use</a:t>
            </a:r>
            <a:r>
              <a:rPr sz="2400" spc="-25" smtClean="0">
                <a:latin typeface="Times New Roman" pitchFamily="18" charset="0"/>
                <a:cs typeface="Times New Roman" pitchFamily="18" charset="0"/>
              </a:rPr>
              <a:t> </a:t>
            </a:r>
            <a:r>
              <a:rPr sz="2400" spc="10" smtClean="0">
                <a:latin typeface="Times New Roman" pitchFamily="18" charset="0"/>
                <a:cs typeface="Times New Roman" pitchFamily="18" charset="0"/>
              </a:rPr>
              <a:t>PCs.</a:t>
            </a:r>
            <a:endParaRPr sz="2800" smtClean="0">
              <a:latin typeface="Times New Roman" pitchFamily="18" charset="0"/>
              <a:cs typeface="Times New Roman" pitchFamily="18" charset="0"/>
            </a:endParaRPr>
          </a:p>
          <a:p>
            <a:pPr marL="35560">
              <a:lnSpc>
                <a:spcPct val="100000"/>
              </a:lnSpc>
              <a:buFont typeface="Wingdings" pitchFamily="2" charset="2"/>
              <a:buChar char="v"/>
            </a:pPr>
            <a:r>
              <a:rPr sz="2400" spc="5" smtClean="0">
                <a:latin typeface="Times New Roman" pitchFamily="18" charset="0"/>
                <a:cs typeface="Times New Roman" pitchFamily="18" charset="0"/>
              </a:rPr>
              <a:t>Mainframes </a:t>
            </a:r>
            <a:r>
              <a:rPr sz="2400" spc="10" smtClean="0">
                <a:latin typeface="Times New Roman" pitchFamily="18" charset="0"/>
                <a:cs typeface="Times New Roman" pitchFamily="18" charset="0"/>
              </a:rPr>
              <a:t>can concurrently run multiple programs </a:t>
            </a:r>
            <a:r>
              <a:rPr sz="2400" spc="15" smtClean="0">
                <a:latin typeface="Times New Roman" pitchFamily="18" charset="0"/>
                <a:cs typeface="Times New Roman" pitchFamily="18" charset="0"/>
              </a:rPr>
              <a:t>even </a:t>
            </a:r>
            <a:r>
              <a:rPr sz="2400" smtClean="0">
                <a:latin typeface="Times New Roman" pitchFamily="18" charset="0"/>
                <a:cs typeface="Times New Roman" pitchFamily="18" charset="0"/>
              </a:rPr>
              <a:t>with </a:t>
            </a:r>
            <a:r>
              <a:rPr sz="2400" spc="10" smtClean="0">
                <a:latin typeface="Times New Roman" pitchFamily="18" charset="0"/>
                <a:cs typeface="Times New Roman" pitchFamily="18" charset="0"/>
              </a:rPr>
              <a:t>a single</a:t>
            </a:r>
            <a:r>
              <a:rPr sz="2400" spc="-335" smtClean="0">
                <a:latin typeface="Times New Roman" pitchFamily="18" charset="0"/>
                <a:cs typeface="Times New Roman" pitchFamily="18" charset="0"/>
              </a:rPr>
              <a:t> </a:t>
            </a:r>
            <a:r>
              <a:rPr sz="2400" spc="10" smtClean="0">
                <a:latin typeface="Times New Roman" pitchFamily="18" charset="0"/>
                <a:cs typeface="Times New Roman" pitchFamily="18" charset="0"/>
              </a:rPr>
              <a:t>CPU.</a:t>
            </a:r>
            <a:endParaRPr sz="3200" smtClean="0">
              <a:latin typeface="Times New Roman" pitchFamily="18" charset="0"/>
              <a:cs typeface="Times New Roman" pitchFamily="18" charset="0"/>
            </a:endParaRPr>
          </a:p>
          <a:p>
            <a:pPr marL="12700">
              <a:lnSpc>
                <a:spcPct val="100000"/>
              </a:lnSpc>
              <a:buFont typeface="Wingdings" pitchFamily="2" charset="2"/>
              <a:buChar char="v"/>
            </a:pPr>
            <a:r>
              <a:rPr sz="2400" spc="10" smtClean="0">
                <a:latin typeface="Times New Roman" pitchFamily="18" charset="0"/>
                <a:cs typeface="Times New Roman" pitchFamily="18" charset="0"/>
              </a:rPr>
              <a:t>The processor speed </a:t>
            </a:r>
            <a:r>
              <a:rPr sz="2400" spc="5" smtClean="0">
                <a:latin typeface="Times New Roman" pitchFamily="18" charset="0"/>
                <a:cs typeface="Times New Roman" pitchFamily="18" charset="0"/>
              </a:rPr>
              <a:t>in </a:t>
            </a:r>
            <a:r>
              <a:rPr sz="2400" spc="10" smtClean="0">
                <a:latin typeface="Times New Roman" pitchFamily="18" charset="0"/>
                <a:cs typeface="Times New Roman" pitchFamily="18" charset="0"/>
              </a:rPr>
              <a:t>a mainframe </a:t>
            </a:r>
            <a:r>
              <a:rPr sz="2400" spc="5" smtClean="0">
                <a:latin typeface="Times New Roman" pitchFamily="18" charset="0"/>
                <a:cs typeface="Times New Roman" pitchFamily="18" charset="0"/>
              </a:rPr>
              <a:t>is </a:t>
            </a:r>
            <a:r>
              <a:rPr sz="2400" spc="10" smtClean="0">
                <a:latin typeface="Times New Roman" pitchFamily="18" charset="0"/>
                <a:cs typeface="Times New Roman" pitchFamily="18" charset="0"/>
              </a:rPr>
              <a:t>measured </a:t>
            </a:r>
            <a:r>
              <a:rPr sz="2400" spc="5" smtClean="0">
                <a:latin typeface="Times New Roman" pitchFamily="18" charset="0"/>
                <a:cs typeface="Times New Roman" pitchFamily="18" charset="0"/>
              </a:rPr>
              <a:t>in </a:t>
            </a:r>
            <a:r>
              <a:rPr sz="2400" spc="10" smtClean="0">
                <a:latin typeface="Times New Roman" pitchFamily="18" charset="0"/>
                <a:cs typeface="Times New Roman" pitchFamily="18" charset="0"/>
              </a:rPr>
              <a:t>mip </a:t>
            </a:r>
            <a:r>
              <a:rPr sz="2400" spc="5" smtClean="0">
                <a:latin typeface="Times New Roman" pitchFamily="18" charset="0"/>
                <a:cs typeface="Times New Roman" pitchFamily="18" charset="0"/>
              </a:rPr>
              <a:t>(million instructions</a:t>
            </a:r>
            <a:r>
              <a:rPr sz="2400" spc="235" smtClean="0">
                <a:latin typeface="Times New Roman" pitchFamily="18" charset="0"/>
                <a:cs typeface="Times New Roman" pitchFamily="18" charset="0"/>
              </a:rPr>
              <a:t> </a:t>
            </a:r>
            <a:r>
              <a:rPr sz="2400" spc="10" smtClean="0">
                <a:latin typeface="Times New Roman" pitchFamily="18" charset="0"/>
                <a:cs typeface="Times New Roman" pitchFamily="18" charset="0"/>
              </a:rPr>
              <a:t>per</a:t>
            </a:r>
            <a:endParaRPr sz="2400" smtClean="0">
              <a:latin typeface="Times New Roman" pitchFamily="18" charset="0"/>
              <a:cs typeface="Times New Roman" pitchFamily="18" charset="0"/>
            </a:endParaRPr>
          </a:p>
          <a:p>
            <a:pPr marL="12700">
              <a:lnSpc>
                <a:spcPct val="100000"/>
              </a:lnSpc>
              <a:spcBef>
                <a:spcPts val="25"/>
              </a:spcBef>
              <a:buFont typeface="Wingdings" pitchFamily="2" charset="2"/>
              <a:buChar char="v"/>
            </a:pPr>
            <a:r>
              <a:rPr sz="2400" spc="10" smtClean="0">
                <a:latin typeface="Times New Roman" pitchFamily="18" charset="0"/>
                <a:cs typeface="Times New Roman" pitchFamily="18" charset="0"/>
              </a:rPr>
              <a:t>second).</a:t>
            </a:r>
            <a:endParaRPr sz="2000" smtClean="0">
              <a:latin typeface="Times New Roman" pitchFamily="18" charset="0"/>
              <a:cs typeface="Times New Roman" pitchFamily="18" charset="0"/>
            </a:endParaRPr>
          </a:p>
          <a:p>
            <a:pPr marL="35560" marR="191770">
              <a:lnSpc>
                <a:spcPct val="101099"/>
              </a:lnSpc>
              <a:buFont typeface="Wingdings" pitchFamily="2" charset="2"/>
              <a:buChar char="v"/>
              <a:tabLst>
                <a:tab pos="6910070" algn="l"/>
              </a:tabLst>
            </a:pPr>
            <a:r>
              <a:rPr sz="2400" spc="10" smtClean="0">
                <a:latin typeface="Times New Roman" pitchFamily="18" charset="0"/>
                <a:cs typeface="Times New Roman" pitchFamily="18" charset="0"/>
              </a:rPr>
              <a:t>The </a:t>
            </a:r>
            <a:r>
              <a:rPr sz="2400" spc="5" smtClean="0">
                <a:latin typeface="Times New Roman" pitchFamily="18" charset="0"/>
                <a:cs typeface="Times New Roman" pitchFamily="18" charset="0"/>
              </a:rPr>
              <a:t>capability to </a:t>
            </a:r>
            <a:r>
              <a:rPr sz="2400" spc="10" smtClean="0">
                <a:latin typeface="Times New Roman" pitchFamily="18" charset="0"/>
                <a:cs typeface="Times New Roman" pitchFamily="18" charset="0"/>
              </a:rPr>
              <a:t>handle large amounts </a:t>
            </a:r>
            <a:r>
              <a:rPr sz="2400" spc="5" smtClean="0">
                <a:latin typeface="Times New Roman" pitchFamily="18" charset="0"/>
                <a:cs typeface="Times New Roman" pitchFamily="18" charset="0"/>
              </a:rPr>
              <a:t>of </a:t>
            </a:r>
            <a:r>
              <a:rPr sz="2400" spc="10" smtClean="0">
                <a:latin typeface="Times New Roman" pitchFamily="18" charset="0"/>
                <a:cs typeface="Times New Roman" pitchFamily="18" charset="0"/>
              </a:rPr>
              <a:t>data makes the mainframe </a:t>
            </a:r>
            <a:r>
              <a:rPr sz="2400" spc="5" smtClean="0">
                <a:latin typeface="Times New Roman" pitchFamily="18" charset="0"/>
                <a:cs typeface="Times New Roman" pitchFamily="18" charset="0"/>
              </a:rPr>
              <a:t>suitable  for</a:t>
            </a:r>
            <a:r>
              <a:rPr sz="2400" spc="-15" smtClean="0">
                <a:latin typeface="Times New Roman" pitchFamily="18" charset="0"/>
                <a:cs typeface="Times New Roman" pitchFamily="18" charset="0"/>
              </a:rPr>
              <a:t> </a:t>
            </a:r>
            <a:r>
              <a:rPr sz="2400" spc="10" smtClean="0">
                <a:latin typeface="Times New Roman" pitchFamily="18" charset="0"/>
                <a:cs typeface="Times New Roman" pitchFamily="18" charset="0"/>
              </a:rPr>
              <a:t>use</a:t>
            </a:r>
            <a:r>
              <a:rPr sz="2400" spc="-10" smtClean="0">
                <a:latin typeface="Times New Roman" pitchFamily="18" charset="0"/>
                <a:cs typeface="Times New Roman" pitchFamily="18" charset="0"/>
              </a:rPr>
              <a:t> </a:t>
            </a:r>
            <a:r>
              <a:rPr sz="2400" spc="5" smtClean="0">
                <a:latin typeface="Times New Roman" pitchFamily="18" charset="0"/>
                <a:cs typeface="Times New Roman" pitchFamily="18" charset="0"/>
              </a:rPr>
              <a:t>in</a:t>
            </a:r>
            <a:r>
              <a:rPr sz="2400" spc="-20" smtClean="0">
                <a:latin typeface="Times New Roman" pitchFamily="18" charset="0"/>
                <a:cs typeface="Times New Roman" pitchFamily="18" charset="0"/>
              </a:rPr>
              <a:t> </a:t>
            </a:r>
            <a:r>
              <a:rPr sz="2400" spc="10" smtClean="0">
                <a:latin typeface="Times New Roman" pitchFamily="18" charset="0"/>
                <a:cs typeface="Times New Roman" pitchFamily="18" charset="0"/>
              </a:rPr>
              <a:t>go</a:t>
            </a:r>
            <a:r>
              <a:rPr sz="2400" spc="15" smtClean="0">
                <a:latin typeface="Times New Roman" pitchFamily="18" charset="0"/>
                <a:cs typeface="Times New Roman" pitchFamily="18" charset="0"/>
              </a:rPr>
              <a:t>v</a:t>
            </a:r>
            <a:r>
              <a:rPr sz="2400" spc="5" smtClean="0">
                <a:latin typeface="Times New Roman" pitchFamily="18" charset="0"/>
                <a:cs typeface="Times New Roman" pitchFamily="18" charset="0"/>
              </a:rPr>
              <a:t>er</a:t>
            </a:r>
            <a:r>
              <a:rPr sz="2400" spc="15" smtClean="0">
                <a:latin typeface="Times New Roman" pitchFamily="18" charset="0"/>
                <a:cs typeface="Times New Roman" pitchFamily="18" charset="0"/>
              </a:rPr>
              <a:t>n</a:t>
            </a:r>
            <a:r>
              <a:rPr sz="2400" smtClean="0">
                <a:latin typeface="Times New Roman" pitchFamily="18" charset="0"/>
                <a:cs typeface="Times New Roman" pitchFamily="18" charset="0"/>
              </a:rPr>
              <a:t>m</a:t>
            </a:r>
            <a:r>
              <a:rPr sz="2400" spc="10" smtClean="0">
                <a:latin typeface="Times New Roman" pitchFamily="18" charset="0"/>
                <a:cs typeface="Times New Roman" pitchFamily="18" charset="0"/>
              </a:rPr>
              <a:t>e</a:t>
            </a:r>
            <a:r>
              <a:rPr sz="2400" smtClean="0">
                <a:latin typeface="Times New Roman" pitchFamily="18" charset="0"/>
                <a:cs typeface="Times New Roman" pitchFamily="18" charset="0"/>
              </a:rPr>
              <a:t>n</a:t>
            </a:r>
            <a:r>
              <a:rPr sz="2400" spc="5" smtClean="0">
                <a:latin typeface="Times New Roman" pitchFamily="18" charset="0"/>
                <a:cs typeface="Times New Roman" pitchFamily="18" charset="0"/>
              </a:rPr>
              <a:t>t,</a:t>
            </a:r>
            <a:r>
              <a:rPr sz="2400" spc="-45" smtClean="0">
                <a:latin typeface="Times New Roman" pitchFamily="18" charset="0"/>
                <a:cs typeface="Times New Roman" pitchFamily="18" charset="0"/>
              </a:rPr>
              <a:t> </a:t>
            </a:r>
            <a:r>
              <a:rPr sz="2400" spc="10" smtClean="0">
                <a:latin typeface="Times New Roman" pitchFamily="18" charset="0"/>
                <a:cs typeface="Times New Roman" pitchFamily="18" charset="0"/>
              </a:rPr>
              <a:t>banks</a:t>
            </a:r>
            <a:r>
              <a:rPr sz="2400" spc="-20" smtClean="0">
                <a:latin typeface="Times New Roman" pitchFamily="18" charset="0"/>
                <a:cs typeface="Times New Roman" pitchFamily="18" charset="0"/>
              </a:rPr>
              <a:t> </a:t>
            </a:r>
            <a:r>
              <a:rPr sz="2400" spc="10" smtClean="0">
                <a:latin typeface="Times New Roman" pitchFamily="18" charset="0"/>
                <a:cs typeface="Times New Roman" pitchFamily="18" charset="0"/>
              </a:rPr>
              <a:t>and</a:t>
            </a:r>
            <a:r>
              <a:rPr sz="2400" spc="-20" smtClean="0">
                <a:latin typeface="Times New Roman" pitchFamily="18" charset="0"/>
                <a:cs typeface="Times New Roman" pitchFamily="18" charset="0"/>
              </a:rPr>
              <a:t> </a:t>
            </a:r>
            <a:r>
              <a:rPr sz="2400" spc="5" smtClean="0">
                <a:latin typeface="Times New Roman" pitchFamily="18" charset="0"/>
                <a:cs typeface="Times New Roman" pitchFamily="18" charset="0"/>
              </a:rPr>
              <a:t>financi</a:t>
            </a:r>
            <a:r>
              <a:rPr sz="2400" smtClean="0">
                <a:latin typeface="Times New Roman" pitchFamily="18" charset="0"/>
                <a:cs typeface="Times New Roman" pitchFamily="18" charset="0"/>
              </a:rPr>
              <a:t>al</a:t>
            </a:r>
            <a:r>
              <a:rPr sz="2400" spc="-45" smtClean="0">
                <a:latin typeface="Times New Roman" pitchFamily="18" charset="0"/>
                <a:cs typeface="Times New Roman" pitchFamily="18" charset="0"/>
              </a:rPr>
              <a:t> </a:t>
            </a:r>
            <a:r>
              <a:rPr sz="2400" smtClean="0">
                <a:latin typeface="Times New Roman" pitchFamily="18" charset="0"/>
                <a:cs typeface="Times New Roman" pitchFamily="18" charset="0"/>
              </a:rPr>
              <a:t>i</a:t>
            </a:r>
            <a:r>
              <a:rPr sz="2400" spc="15" smtClean="0">
                <a:latin typeface="Times New Roman" pitchFamily="18" charset="0"/>
                <a:cs typeface="Times New Roman" pitchFamily="18" charset="0"/>
              </a:rPr>
              <a:t>n</a:t>
            </a:r>
            <a:r>
              <a:rPr sz="2400" spc="5" smtClean="0">
                <a:latin typeface="Times New Roman" pitchFamily="18" charset="0"/>
                <a:cs typeface="Times New Roman" pitchFamily="18" charset="0"/>
              </a:rPr>
              <a:t>stitu</a:t>
            </a:r>
            <a:r>
              <a:rPr sz="2400" spc="-5" smtClean="0">
                <a:latin typeface="Times New Roman" pitchFamily="18" charset="0"/>
                <a:cs typeface="Times New Roman" pitchFamily="18" charset="0"/>
              </a:rPr>
              <a:t>t</a:t>
            </a:r>
            <a:r>
              <a:rPr sz="2400" spc="5" smtClean="0">
                <a:latin typeface="Times New Roman" pitchFamily="18" charset="0"/>
                <a:cs typeface="Times New Roman" pitchFamily="18" charset="0"/>
              </a:rPr>
              <a:t>ions,</a:t>
            </a:r>
            <a:r>
              <a:rPr sz="2400" spc="-55" smtClean="0">
                <a:latin typeface="Times New Roman" pitchFamily="18" charset="0"/>
                <a:cs typeface="Times New Roman" pitchFamily="18" charset="0"/>
              </a:rPr>
              <a:t> </a:t>
            </a:r>
            <a:r>
              <a:rPr sz="2400" spc="10" smtClean="0">
                <a:latin typeface="Times New Roman" pitchFamily="18" charset="0"/>
                <a:cs typeface="Times New Roman" pitchFamily="18" charset="0"/>
              </a:rPr>
              <a:t>and</a:t>
            </a:r>
            <a:r>
              <a:rPr sz="2400" spc="-20" smtClean="0">
                <a:latin typeface="Times New Roman" pitchFamily="18" charset="0"/>
                <a:cs typeface="Times New Roman" pitchFamily="18" charset="0"/>
              </a:rPr>
              <a:t> </a:t>
            </a:r>
            <a:r>
              <a:rPr sz="2400" smtClean="0">
                <a:latin typeface="Times New Roman" pitchFamily="18" charset="0"/>
                <a:cs typeface="Times New Roman" pitchFamily="18" charset="0"/>
              </a:rPr>
              <a:t>l</a:t>
            </a:r>
            <a:r>
              <a:rPr sz="2400" spc="15" smtClean="0">
                <a:latin typeface="Times New Roman" pitchFamily="18" charset="0"/>
                <a:cs typeface="Times New Roman" pitchFamily="18" charset="0"/>
              </a:rPr>
              <a:t>a</a:t>
            </a:r>
            <a:r>
              <a:rPr sz="2400" spc="10" smtClean="0">
                <a:latin typeface="Times New Roman" pitchFamily="18" charset="0"/>
                <a:cs typeface="Times New Roman" pitchFamily="18" charset="0"/>
              </a:rPr>
              <a:t>rge</a:t>
            </a:r>
            <a:r>
              <a:rPr lang="en-US" sz="2400" spc="10" dirty="0" smtClean="0">
                <a:latin typeface="Times New Roman" pitchFamily="18" charset="0"/>
                <a:cs typeface="Times New Roman" pitchFamily="18" charset="0"/>
              </a:rPr>
              <a:t> </a:t>
            </a:r>
            <a:r>
              <a:rPr sz="2400" spc="10" smtClean="0">
                <a:latin typeface="Times New Roman" pitchFamily="18" charset="0"/>
                <a:cs typeface="Times New Roman" pitchFamily="18" charset="0"/>
              </a:rPr>
              <a:t>corpo</a:t>
            </a:r>
            <a:r>
              <a:rPr sz="2400" spc="5" smtClean="0">
                <a:latin typeface="Times New Roman" pitchFamily="18" charset="0"/>
                <a:cs typeface="Times New Roman" pitchFamily="18" charset="0"/>
              </a:rPr>
              <a:t>rations</a:t>
            </a:r>
            <a:r>
              <a:rPr sz="2000" spc="5" smtClean="0">
                <a:latin typeface="Arial"/>
                <a:cs typeface="Arial"/>
              </a:rPr>
              <a:t>.</a:t>
            </a:r>
            <a:endParaRPr sz="2000">
              <a:latin typeface="Arial"/>
              <a:cs typeface="Arial"/>
            </a:endParaRPr>
          </a:p>
        </p:txBody>
      </p:sp>
      <p:sp>
        <p:nvSpPr>
          <p:cNvPr id="5" name="object 5"/>
          <p:cNvSpPr/>
          <p:nvPr/>
        </p:nvSpPr>
        <p:spPr>
          <a:xfrm>
            <a:off x="0" y="0"/>
            <a:ext cx="12167616" cy="835151"/>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622522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 y="1143000"/>
            <a:ext cx="2758439" cy="446276"/>
          </a:xfrm>
          <a:prstGeom prst="rect">
            <a:avLst/>
          </a:prstGeom>
        </p:spPr>
        <p:txBody>
          <a:bodyPr vert="horz" wrap="square" lIns="0" tIns="15240" rIns="0" bIns="0" rtlCol="0">
            <a:spAutoFit/>
          </a:bodyPr>
          <a:lstStyle/>
          <a:p>
            <a:pPr marL="12700">
              <a:lnSpc>
                <a:spcPct val="100000"/>
              </a:lnSpc>
              <a:spcBef>
                <a:spcPts val="120"/>
              </a:spcBef>
            </a:pPr>
            <a:r>
              <a:rPr sz="2800" spc="5" dirty="0">
                <a:latin typeface="Times New Roman" pitchFamily="18" charset="0"/>
                <a:cs typeface="Times New Roman" pitchFamily="18" charset="0"/>
              </a:rPr>
              <a:t>Mini</a:t>
            </a:r>
            <a:r>
              <a:rPr sz="2800" spc="-65" dirty="0">
                <a:latin typeface="Times New Roman" pitchFamily="18" charset="0"/>
                <a:cs typeface="Times New Roman" pitchFamily="18" charset="0"/>
              </a:rPr>
              <a:t> </a:t>
            </a:r>
            <a:r>
              <a:rPr sz="2800" spc="5" dirty="0">
                <a:latin typeface="Times New Roman" pitchFamily="18" charset="0"/>
                <a:cs typeface="Times New Roman" pitchFamily="18" charset="0"/>
              </a:rPr>
              <a:t>Computers</a:t>
            </a:r>
            <a:endParaRPr sz="2800">
              <a:latin typeface="Times New Roman" pitchFamily="18" charset="0"/>
              <a:cs typeface="Times New Roman" pitchFamily="18" charset="0"/>
            </a:endParaRPr>
          </a:p>
        </p:txBody>
      </p:sp>
      <p:sp>
        <p:nvSpPr>
          <p:cNvPr id="3" name="object 3"/>
          <p:cNvSpPr txBox="1"/>
          <p:nvPr/>
        </p:nvSpPr>
        <p:spPr>
          <a:xfrm>
            <a:off x="152400" y="1905000"/>
            <a:ext cx="8382000" cy="1131335"/>
          </a:xfrm>
          <a:prstGeom prst="rect">
            <a:avLst/>
          </a:prstGeom>
        </p:spPr>
        <p:txBody>
          <a:bodyPr vert="horz" wrap="square" lIns="0" tIns="12065" rIns="0" bIns="0" rtlCol="0">
            <a:spAutoFit/>
          </a:bodyPr>
          <a:lstStyle/>
          <a:p>
            <a:pPr marL="12700" marR="5080">
              <a:lnSpc>
                <a:spcPct val="101099"/>
              </a:lnSpc>
              <a:spcBef>
                <a:spcPts val="95"/>
              </a:spcBef>
              <a:buFont typeface="Wingdings" pitchFamily="2" charset="2"/>
              <a:buChar char="q"/>
              <a:tabLst>
                <a:tab pos="4669790" algn="l"/>
                <a:tab pos="5788660" algn="l"/>
              </a:tabLst>
            </a:pPr>
            <a:r>
              <a:rPr sz="2400" spc="5" dirty="0">
                <a:latin typeface="Times New Roman" pitchFamily="18" charset="0"/>
                <a:cs typeface="Times New Roman" pitchFamily="18" charset="0"/>
              </a:rPr>
              <a:t>Minicomputers or </a:t>
            </a:r>
            <a:r>
              <a:rPr sz="2400" spc="10" dirty="0">
                <a:latin typeface="Times New Roman" pitchFamily="18" charset="0"/>
                <a:cs typeface="Times New Roman" pitchFamily="18" charset="0"/>
              </a:rPr>
              <a:t>midrange computers as they</a:t>
            </a:r>
            <a:r>
              <a:rPr sz="2400" spc="-90" dirty="0">
                <a:latin typeface="Times New Roman" pitchFamily="18" charset="0"/>
                <a:cs typeface="Times New Roman" pitchFamily="18" charset="0"/>
              </a:rPr>
              <a:t> </a:t>
            </a:r>
            <a:r>
              <a:rPr sz="2400" spc="10">
                <a:latin typeface="Times New Roman" pitchFamily="18" charset="0"/>
                <a:cs typeface="Times New Roman" pitchFamily="18" charset="0"/>
              </a:rPr>
              <a:t>can</a:t>
            </a:r>
            <a:r>
              <a:rPr sz="2400" spc="-10">
                <a:latin typeface="Times New Roman" pitchFamily="18" charset="0"/>
                <a:cs typeface="Times New Roman" pitchFamily="18" charset="0"/>
              </a:rPr>
              <a:t> </a:t>
            </a:r>
            <a:r>
              <a:rPr sz="2400" spc="10" smtClean="0">
                <a:latin typeface="Times New Roman" pitchFamily="18" charset="0"/>
                <a:cs typeface="Times New Roman" pitchFamily="18" charset="0"/>
              </a:rPr>
              <a:t>be</a:t>
            </a:r>
            <a:r>
              <a:rPr lang="en-US" sz="2400" spc="10" dirty="0" smtClean="0">
                <a:latin typeface="Times New Roman" pitchFamily="18" charset="0"/>
                <a:cs typeface="Times New Roman" pitchFamily="18" charset="0"/>
              </a:rPr>
              <a:t> </a:t>
            </a:r>
            <a:r>
              <a:rPr sz="2400" spc="10" smtClean="0">
                <a:latin typeface="Times New Roman" pitchFamily="18" charset="0"/>
                <a:cs typeface="Times New Roman" pitchFamily="18" charset="0"/>
              </a:rPr>
              <a:t>considered </a:t>
            </a:r>
            <a:r>
              <a:rPr sz="2400" spc="10" dirty="0">
                <a:latin typeface="Times New Roman" pitchFamily="18" charset="0"/>
                <a:cs typeface="Times New Roman" pitchFamily="18" charset="0"/>
              </a:rPr>
              <a:t>as  </a:t>
            </a:r>
            <a:r>
              <a:rPr sz="2400" spc="5" dirty="0">
                <a:latin typeface="Times New Roman" pitchFamily="18" charset="0"/>
                <a:cs typeface="Times New Roman" pitchFamily="18" charset="0"/>
              </a:rPr>
              <a:t>downsized mainframes </a:t>
            </a:r>
            <a:r>
              <a:rPr sz="2400" spc="10" dirty="0">
                <a:latin typeface="Times New Roman" pitchFamily="18" charset="0"/>
                <a:cs typeface="Times New Roman" pitchFamily="18" charset="0"/>
              </a:rPr>
              <a:t>since they</a:t>
            </a:r>
            <a:r>
              <a:rPr sz="2400" spc="-45" dirty="0">
                <a:latin typeface="Times New Roman" pitchFamily="18" charset="0"/>
                <a:cs typeface="Times New Roman" pitchFamily="18" charset="0"/>
              </a:rPr>
              <a:t> </a:t>
            </a:r>
            <a:r>
              <a:rPr sz="2400" spc="10" dirty="0">
                <a:latin typeface="Times New Roman" pitchFamily="18" charset="0"/>
                <a:cs typeface="Times New Roman" pitchFamily="18" charset="0"/>
              </a:rPr>
              <a:t>have</a:t>
            </a:r>
            <a:r>
              <a:rPr sz="2400" spc="-20" dirty="0">
                <a:latin typeface="Times New Roman" pitchFamily="18" charset="0"/>
                <a:cs typeface="Times New Roman" pitchFamily="18" charset="0"/>
              </a:rPr>
              <a:t> </a:t>
            </a:r>
            <a:r>
              <a:rPr sz="2400" spc="10" dirty="0">
                <a:latin typeface="Times New Roman" pitchFamily="18" charset="0"/>
                <a:cs typeface="Times New Roman" pitchFamily="18" charset="0"/>
              </a:rPr>
              <a:t>the	</a:t>
            </a:r>
            <a:r>
              <a:rPr sz="2400" spc="5" dirty="0">
                <a:latin typeface="Times New Roman" pitchFamily="18" charset="0"/>
                <a:cs typeface="Times New Roman" pitchFamily="18" charset="0"/>
              </a:rPr>
              <a:t>essential features of</a:t>
            </a:r>
            <a:r>
              <a:rPr sz="2400" spc="-60" dirty="0">
                <a:latin typeface="Times New Roman" pitchFamily="18" charset="0"/>
                <a:cs typeface="Times New Roman" pitchFamily="18" charset="0"/>
              </a:rPr>
              <a:t> </a:t>
            </a:r>
            <a:r>
              <a:rPr sz="2400" spc="5" dirty="0">
                <a:latin typeface="Times New Roman" pitchFamily="18" charset="0"/>
                <a:cs typeface="Times New Roman" pitchFamily="18" charset="0"/>
              </a:rPr>
              <a:t>mainframes.</a:t>
            </a:r>
            <a:endParaRPr sz="2400">
              <a:latin typeface="Times New Roman" pitchFamily="18" charset="0"/>
              <a:cs typeface="Times New Roman" pitchFamily="18" charset="0"/>
            </a:endParaRPr>
          </a:p>
        </p:txBody>
      </p:sp>
      <p:sp>
        <p:nvSpPr>
          <p:cNvPr id="4" name="object 4"/>
          <p:cNvSpPr/>
          <p:nvPr/>
        </p:nvSpPr>
        <p:spPr>
          <a:xfrm>
            <a:off x="8770619" y="2249423"/>
            <a:ext cx="2964179" cy="3947160"/>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152400" y="3048000"/>
            <a:ext cx="8133181" cy="2619820"/>
          </a:xfrm>
          <a:prstGeom prst="rect">
            <a:avLst/>
          </a:prstGeom>
        </p:spPr>
        <p:txBody>
          <a:bodyPr vert="horz" wrap="square" lIns="0" tIns="12065" rIns="0" bIns="0" rtlCol="0">
            <a:spAutoFit/>
          </a:bodyPr>
          <a:lstStyle/>
          <a:p>
            <a:pPr marL="12700" marR="5080" algn="just">
              <a:lnSpc>
                <a:spcPct val="101099"/>
              </a:lnSpc>
              <a:spcBef>
                <a:spcPts val="95"/>
              </a:spcBef>
              <a:buFont typeface="Wingdings" pitchFamily="2" charset="2"/>
              <a:buChar char="q"/>
              <a:tabLst>
                <a:tab pos="3496945" algn="l"/>
                <a:tab pos="6221730" algn="l"/>
              </a:tabLst>
            </a:pPr>
            <a:r>
              <a:rPr sz="1850" spc="5" dirty="0">
                <a:latin typeface="Arial"/>
                <a:cs typeface="Arial"/>
              </a:rPr>
              <a:t>M</a:t>
            </a:r>
            <a:r>
              <a:rPr sz="2400" spc="5" dirty="0">
                <a:latin typeface="Times New Roman" pitchFamily="18" charset="0"/>
                <a:cs typeface="Times New Roman" pitchFamily="18" charset="0"/>
              </a:rPr>
              <a:t>inicomputers </a:t>
            </a:r>
            <a:r>
              <a:rPr sz="2400" spc="10" dirty="0">
                <a:latin typeface="Times New Roman" pitchFamily="18" charset="0"/>
                <a:cs typeface="Times New Roman" pitchFamily="18" charset="0"/>
              </a:rPr>
              <a:t>can serve hundreds </a:t>
            </a:r>
            <a:r>
              <a:rPr sz="2400" spc="5" dirty="0">
                <a:latin typeface="Times New Roman" pitchFamily="18" charset="0"/>
                <a:cs typeface="Times New Roman" pitchFamily="18" charset="0"/>
              </a:rPr>
              <a:t>of </a:t>
            </a:r>
            <a:r>
              <a:rPr sz="2400" spc="10" dirty="0">
                <a:latin typeface="Times New Roman" pitchFamily="18" charset="0"/>
                <a:cs typeface="Times New Roman" pitchFamily="18" charset="0"/>
              </a:rPr>
              <a:t>users and</a:t>
            </a:r>
            <a:r>
              <a:rPr sz="2400" spc="-125" dirty="0">
                <a:latin typeface="Times New Roman" pitchFamily="18" charset="0"/>
                <a:cs typeface="Times New Roman" pitchFamily="18" charset="0"/>
              </a:rPr>
              <a:t> </a:t>
            </a:r>
            <a:r>
              <a:rPr sz="2400" spc="10">
                <a:latin typeface="Times New Roman" pitchFamily="18" charset="0"/>
                <a:cs typeface="Times New Roman" pitchFamily="18" charset="0"/>
              </a:rPr>
              <a:t>are</a:t>
            </a:r>
            <a:r>
              <a:rPr sz="2400" spc="5">
                <a:latin typeface="Times New Roman" pitchFamily="18" charset="0"/>
                <a:cs typeface="Times New Roman" pitchFamily="18" charset="0"/>
              </a:rPr>
              <a:t> </a:t>
            </a:r>
            <a:r>
              <a:rPr sz="2400" spc="10" smtClean="0">
                <a:latin typeface="Times New Roman" pitchFamily="18" charset="0"/>
                <a:cs typeface="Times New Roman" pitchFamily="18" charset="0"/>
              </a:rPr>
              <a:t>small</a:t>
            </a:r>
            <a:r>
              <a:rPr lang="en-US" sz="2400" spc="10" dirty="0" smtClean="0">
                <a:latin typeface="Times New Roman" pitchFamily="18" charset="0"/>
                <a:cs typeface="Times New Roman" pitchFamily="18" charset="0"/>
              </a:rPr>
              <a:t> </a:t>
            </a:r>
            <a:r>
              <a:rPr sz="2400" spc="10" smtClean="0">
                <a:latin typeface="Times New Roman" pitchFamily="18" charset="0"/>
                <a:cs typeface="Times New Roman" pitchFamily="18" charset="0"/>
              </a:rPr>
              <a:t>enough </a:t>
            </a:r>
            <a:r>
              <a:rPr sz="2400" spc="5" dirty="0">
                <a:latin typeface="Times New Roman" pitchFamily="18" charset="0"/>
                <a:cs typeface="Times New Roman" pitchFamily="18" charset="0"/>
              </a:rPr>
              <a:t>to</a:t>
            </a:r>
            <a:r>
              <a:rPr sz="2400" spc="-110" dirty="0">
                <a:latin typeface="Times New Roman" pitchFamily="18" charset="0"/>
                <a:cs typeface="Times New Roman" pitchFamily="18" charset="0"/>
              </a:rPr>
              <a:t> </a:t>
            </a:r>
            <a:r>
              <a:rPr sz="2400" spc="5" dirty="0">
                <a:latin typeface="Times New Roman" pitchFamily="18" charset="0"/>
                <a:cs typeface="Times New Roman" pitchFamily="18" charset="0"/>
              </a:rPr>
              <a:t>partially  </a:t>
            </a:r>
            <a:r>
              <a:rPr sz="2400" spc="10" dirty="0">
                <a:latin typeface="Times New Roman" pitchFamily="18" charset="0"/>
                <a:cs typeface="Times New Roman" pitchFamily="18" charset="0"/>
              </a:rPr>
              <a:t>occupy a room. But they</a:t>
            </a:r>
            <a:r>
              <a:rPr sz="2400" spc="-105" dirty="0">
                <a:latin typeface="Times New Roman" pitchFamily="18" charset="0"/>
                <a:cs typeface="Times New Roman" pitchFamily="18" charset="0"/>
              </a:rPr>
              <a:t> </a:t>
            </a:r>
            <a:r>
              <a:rPr sz="2400" spc="10">
                <a:latin typeface="Times New Roman" pitchFamily="18" charset="0"/>
                <a:cs typeface="Times New Roman" pitchFamily="18" charset="0"/>
              </a:rPr>
              <a:t>are</a:t>
            </a:r>
            <a:r>
              <a:rPr sz="2400" spc="-15">
                <a:latin typeface="Times New Roman" pitchFamily="18" charset="0"/>
                <a:cs typeface="Times New Roman" pitchFamily="18" charset="0"/>
              </a:rPr>
              <a:t> </a:t>
            </a:r>
            <a:r>
              <a:rPr sz="2400" spc="10" smtClean="0">
                <a:latin typeface="Times New Roman" pitchFamily="18" charset="0"/>
                <a:cs typeface="Times New Roman" pitchFamily="18" charset="0"/>
              </a:rPr>
              <a:t>not</a:t>
            </a:r>
            <a:r>
              <a:rPr lang="en-US" sz="2400" spc="10" dirty="0" smtClean="0">
                <a:latin typeface="Times New Roman" pitchFamily="18" charset="0"/>
                <a:cs typeface="Times New Roman" pitchFamily="18" charset="0"/>
              </a:rPr>
              <a:t> </a:t>
            </a:r>
            <a:r>
              <a:rPr sz="2400" spc="5" smtClean="0">
                <a:latin typeface="Times New Roman" pitchFamily="18" charset="0"/>
                <a:cs typeface="Times New Roman" pitchFamily="18" charset="0"/>
              </a:rPr>
              <a:t>affordable </a:t>
            </a:r>
            <a:r>
              <a:rPr sz="2400" spc="10" dirty="0">
                <a:latin typeface="Times New Roman" pitchFamily="18" charset="0"/>
                <a:cs typeface="Times New Roman" pitchFamily="18" charset="0"/>
              </a:rPr>
              <a:t>enough </a:t>
            </a:r>
            <a:r>
              <a:rPr sz="2400" spc="5" dirty="0">
                <a:latin typeface="Times New Roman" pitchFamily="18" charset="0"/>
                <a:cs typeface="Times New Roman" pitchFamily="18" charset="0"/>
              </a:rPr>
              <a:t>to </a:t>
            </a:r>
            <a:r>
              <a:rPr sz="2400" spc="10" dirty="0">
                <a:latin typeface="Times New Roman" pitchFamily="18" charset="0"/>
                <a:cs typeface="Times New Roman" pitchFamily="18" charset="0"/>
              </a:rPr>
              <a:t>be used </a:t>
            </a:r>
            <a:r>
              <a:rPr sz="2400" spc="5" dirty="0">
                <a:latin typeface="Times New Roman" pitchFamily="18" charset="0"/>
                <a:cs typeface="Times New Roman" pitchFamily="18" charset="0"/>
              </a:rPr>
              <a:t>in </a:t>
            </a:r>
            <a:r>
              <a:rPr sz="2400" spc="10" dirty="0">
                <a:latin typeface="Times New Roman" pitchFamily="18" charset="0"/>
                <a:cs typeface="Times New Roman" pitchFamily="18" charset="0"/>
              </a:rPr>
              <a:t>the</a:t>
            </a:r>
            <a:r>
              <a:rPr sz="2400" spc="-215" dirty="0">
                <a:latin typeface="Times New Roman" pitchFamily="18" charset="0"/>
                <a:cs typeface="Times New Roman" pitchFamily="18" charset="0"/>
              </a:rPr>
              <a:t> </a:t>
            </a:r>
            <a:r>
              <a:rPr sz="2400" spc="10">
                <a:latin typeface="Times New Roman" pitchFamily="18" charset="0"/>
                <a:cs typeface="Times New Roman" pitchFamily="18" charset="0"/>
              </a:rPr>
              <a:t>home</a:t>
            </a:r>
            <a:r>
              <a:rPr sz="2400" spc="10" smtClean="0">
                <a:latin typeface="Times New Roman" pitchFamily="18" charset="0"/>
                <a:cs typeface="Times New Roman" pitchFamily="18" charset="0"/>
              </a:rPr>
              <a:t>.</a:t>
            </a:r>
            <a:endParaRPr sz="2400">
              <a:latin typeface="Times New Roman" pitchFamily="18" charset="0"/>
              <a:cs typeface="Times New Roman" pitchFamily="18" charset="0"/>
            </a:endParaRPr>
          </a:p>
          <a:p>
            <a:pPr marL="12700" marR="87630" algn="just">
              <a:lnSpc>
                <a:spcPct val="101099"/>
              </a:lnSpc>
              <a:buFont typeface="Wingdings" pitchFamily="2" charset="2"/>
              <a:buChar char="q"/>
            </a:pPr>
            <a:r>
              <a:rPr sz="2400" spc="10" dirty="0">
                <a:latin typeface="Times New Roman" pitchFamily="18" charset="0"/>
                <a:cs typeface="Times New Roman" pitchFamily="18" charset="0"/>
              </a:rPr>
              <a:t>The </a:t>
            </a:r>
            <a:r>
              <a:rPr sz="2400" spc="5" dirty="0">
                <a:latin typeface="Times New Roman" pitchFamily="18" charset="0"/>
                <a:cs typeface="Times New Roman" pitchFamily="18" charset="0"/>
              </a:rPr>
              <a:t>minicomputer, which </a:t>
            </a:r>
            <a:r>
              <a:rPr sz="2400" spc="10" dirty="0">
                <a:latin typeface="Times New Roman" pitchFamily="18" charset="0"/>
                <a:cs typeface="Times New Roman" pitchFamily="18" charset="0"/>
              </a:rPr>
              <a:t>Digital Equipment Corporation (DEC) introduced </a:t>
            </a:r>
            <a:r>
              <a:rPr sz="2400" spc="5" dirty="0">
                <a:latin typeface="Times New Roman" pitchFamily="18" charset="0"/>
                <a:cs typeface="Times New Roman" pitchFamily="18" charset="0"/>
              </a:rPr>
              <a:t>in  </a:t>
            </a:r>
            <a:r>
              <a:rPr sz="2400" spc="10" dirty="0">
                <a:latin typeface="Times New Roman" pitchFamily="18" charset="0"/>
                <a:cs typeface="Times New Roman" pitchFamily="18" charset="0"/>
              </a:rPr>
              <a:t>the 1970s, </a:t>
            </a:r>
            <a:r>
              <a:rPr sz="2400" spc="5" dirty="0">
                <a:latin typeface="Times New Roman" pitchFamily="18" charset="0"/>
                <a:cs typeface="Times New Roman" pitchFamily="18" charset="0"/>
              </a:rPr>
              <a:t>is </a:t>
            </a:r>
            <a:r>
              <a:rPr sz="2400" spc="10" dirty="0">
                <a:latin typeface="Times New Roman" pitchFamily="18" charset="0"/>
                <a:cs typeface="Times New Roman" pitchFamily="18" charset="0"/>
              </a:rPr>
              <a:t>thus </a:t>
            </a:r>
            <a:r>
              <a:rPr sz="2400" spc="5" dirty="0">
                <a:latin typeface="Times New Roman" pitchFamily="18" charset="0"/>
                <a:cs typeface="Times New Roman" pitchFamily="18" charset="0"/>
              </a:rPr>
              <a:t>rightly positioned between </a:t>
            </a:r>
            <a:r>
              <a:rPr sz="2400" spc="10" dirty="0">
                <a:latin typeface="Times New Roman" pitchFamily="18" charset="0"/>
                <a:cs typeface="Times New Roman" pitchFamily="18" charset="0"/>
              </a:rPr>
              <a:t>a mainframe and a </a:t>
            </a:r>
            <a:r>
              <a:rPr sz="2400" spc="15">
                <a:latin typeface="Times New Roman" pitchFamily="18" charset="0"/>
                <a:cs typeface="Times New Roman" pitchFamily="18" charset="0"/>
              </a:rPr>
              <a:t>micro-  </a:t>
            </a:r>
            <a:r>
              <a:rPr sz="2400" spc="10" smtClean="0">
                <a:latin typeface="Times New Roman" pitchFamily="18" charset="0"/>
                <a:cs typeface="Times New Roman" pitchFamily="18" charset="0"/>
              </a:rPr>
              <a:t>computer.</a:t>
            </a:r>
            <a:endParaRPr lang="en-US" sz="2400" spc="10" dirty="0" smtClean="0">
              <a:latin typeface="Times New Roman" pitchFamily="18" charset="0"/>
              <a:cs typeface="Times New Roman" pitchFamily="18" charset="0"/>
            </a:endParaRPr>
          </a:p>
          <a:p>
            <a:pPr marL="12700" marR="87630" algn="just">
              <a:lnSpc>
                <a:spcPct val="101099"/>
              </a:lnSpc>
              <a:buFont typeface="Wingdings" pitchFamily="2" charset="2"/>
              <a:buChar char="q"/>
            </a:pPr>
            <a:r>
              <a:rPr sz="2400" spc="5" smtClean="0">
                <a:latin typeface="Times New Roman" pitchFamily="18" charset="0"/>
                <a:cs typeface="Times New Roman" pitchFamily="18" charset="0"/>
              </a:rPr>
              <a:t>Minicomputers </a:t>
            </a:r>
            <a:r>
              <a:rPr sz="2400" spc="10" smtClean="0">
                <a:latin typeface="Times New Roman" pitchFamily="18" charset="0"/>
                <a:cs typeface="Times New Roman" pitchFamily="18" charset="0"/>
              </a:rPr>
              <a:t>are used </a:t>
            </a:r>
            <a:r>
              <a:rPr sz="2400" spc="5" smtClean="0">
                <a:latin typeface="Times New Roman" pitchFamily="18" charset="0"/>
                <a:cs typeface="Times New Roman" pitchFamily="18" charset="0"/>
              </a:rPr>
              <a:t>in </a:t>
            </a:r>
            <a:r>
              <a:rPr sz="2400" spc="10" smtClean="0">
                <a:latin typeface="Times New Roman" pitchFamily="18" charset="0"/>
                <a:cs typeface="Times New Roman" pitchFamily="18" charset="0"/>
              </a:rPr>
              <a:t>smaller</a:t>
            </a:r>
            <a:r>
              <a:rPr sz="2400" spc="-145" smtClean="0">
                <a:latin typeface="Times New Roman" pitchFamily="18" charset="0"/>
                <a:cs typeface="Times New Roman" pitchFamily="18" charset="0"/>
              </a:rPr>
              <a:t> </a:t>
            </a:r>
            <a:r>
              <a:rPr sz="2400" spc="5" smtClean="0">
                <a:latin typeface="Times New Roman" pitchFamily="18" charset="0"/>
                <a:cs typeface="Times New Roman" pitchFamily="18" charset="0"/>
              </a:rPr>
              <a:t>organizations.</a:t>
            </a:r>
            <a:endParaRPr sz="2400">
              <a:latin typeface="Times New Roman" pitchFamily="18" charset="0"/>
              <a:cs typeface="Times New Roman" pitchFamily="18" charset="0"/>
            </a:endParaRPr>
          </a:p>
        </p:txBody>
      </p:sp>
      <p:sp>
        <p:nvSpPr>
          <p:cNvPr id="6" name="object 6"/>
          <p:cNvSpPr/>
          <p:nvPr/>
        </p:nvSpPr>
        <p:spPr>
          <a:xfrm>
            <a:off x="0" y="0"/>
            <a:ext cx="12167616" cy="835151"/>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3288166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086600" y="838200"/>
            <a:ext cx="4403364" cy="2391559"/>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152399" y="990600"/>
            <a:ext cx="11791417" cy="5547801"/>
          </a:xfrm>
          <a:prstGeom prst="rect">
            <a:avLst/>
          </a:prstGeom>
        </p:spPr>
        <p:txBody>
          <a:bodyPr vert="horz" wrap="square" lIns="0" tIns="15875" rIns="0" bIns="0" rtlCol="0">
            <a:spAutoFit/>
          </a:bodyPr>
          <a:lstStyle/>
          <a:p>
            <a:pPr marL="12700" algn="just">
              <a:lnSpc>
                <a:spcPct val="100000"/>
              </a:lnSpc>
              <a:spcBef>
                <a:spcPts val="125"/>
              </a:spcBef>
            </a:pPr>
            <a:r>
              <a:rPr sz="2800" b="1" spc="5" dirty="0">
                <a:latin typeface="Times New Roman" pitchFamily="18" charset="0"/>
                <a:cs typeface="Times New Roman" pitchFamily="18" charset="0"/>
              </a:rPr>
              <a:t>Micro</a:t>
            </a:r>
            <a:r>
              <a:rPr sz="2800" b="1" spc="-25" dirty="0">
                <a:latin typeface="Times New Roman" pitchFamily="18" charset="0"/>
                <a:cs typeface="Times New Roman" pitchFamily="18" charset="0"/>
              </a:rPr>
              <a:t> </a:t>
            </a:r>
            <a:r>
              <a:rPr sz="2800" b="1" spc="5" dirty="0">
                <a:latin typeface="Times New Roman" pitchFamily="18" charset="0"/>
                <a:cs typeface="Times New Roman" pitchFamily="18" charset="0"/>
              </a:rPr>
              <a:t>Computers</a:t>
            </a:r>
            <a:endParaRPr sz="2800">
              <a:latin typeface="Times New Roman" pitchFamily="18" charset="0"/>
              <a:cs typeface="Times New Roman" pitchFamily="18" charset="0"/>
            </a:endParaRPr>
          </a:p>
          <a:p>
            <a:pPr algn="just">
              <a:lnSpc>
                <a:spcPct val="100000"/>
              </a:lnSpc>
              <a:spcBef>
                <a:spcPts val="45"/>
              </a:spcBef>
              <a:buFont typeface="Wingdings" pitchFamily="2" charset="2"/>
              <a:buChar char="v"/>
            </a:pPr>
            <a:endParaRPr sz="1850">
              <a:latin typeface="Times New Roman" pitchFamily="18" charset="0"/>
              <a:cs typeface="Times New Roman" pitchFamily="18" charset="0"/>
            </a:endParaRPr>
          </a:p>
          <a:p>
            <a:pPr marL="12700" algn="just">
              <a:lnSpc>
                <a:spcPct val="100000"/>
              </a:lnSpc>
              <a:spcBef>
                <a:spcPts val="5"/>
              </a:spcBef>
              <a:buFont typeface="Wingdings" pitchFamily="2" charset="2"/>
              <a:buChar char="v"/>
            </a:pPr>
            <a:r>
              <a:rPr sz="2400" spc="10" dirty="0">
                <a:latin typeface="Times New Roman" pitchFamily="18" charset="0"/>
                <a:cs typeface="Times New Roman" pitchFamily="18" charset="0"/>
              </a:rPr>
              <a:t>The microcomputer or personal computer (PC) introduced by</a:t>
            </a:r>
            <a:r>
              <a:rPr sz="2400" spc="-265" dirty="0">
                <a:latin typeface="Times New Roman" pitchFamily="18" charset="0"/>
                <a:cs typeface="Times New Roman" pitchFamily="18" charset="0"/>
              </a:rPr>
              <a:t> </a:t>
            </a:r>
            <a:r>
              <a:rPr sz="2400" spc="10" dirty="0">
                <a:latin typeface="Times New Roman" pitchFamily="18" charset="0"/>
                <a:cs typeface="Times New Roman" pitchFamily="18" charset="0"/>
              </a:rPr>
              <a:t>Apple</a:t>
            </a:r>
            <a:endParaRPr sz="2400">
              <a:latin typeface="Times New Roman" pitchFamily="18" charset="0"/>
              <a:cs typeface="Times New Roman" pitchFamily="18" charset="0"/>
            </a:endParaRPr>
          </a:p>
          <a:p>
            <a:pPr marL="12700" algn="just">
              <a:lnSpc>
                <a:spcPct val="100000"/>
              </a:lnSpc>
              <a:spcBef>
                <a:spcPts val="25"/>
              </a:spcBef>
            </a:pPr>
            <a:r>
              <a:rPr sz="2400" spc="10" dirty="0">
                <a:latin typeface="Times New Roman" pitchFamily="18" charset="0"/>
                <a:cs typeface="Times New Roman" pitchFamily="18" charset="0"/>
              </a:rPr>
              <a:t>and </a:t>
            </a:r>
            <a:r>
              <a:rPr sz="2400" spc="5" dirty="0">
                <a:latin typeface="Times New Roman" pitchFamily="18" charset="0"/>
                <a:cs typeface="Times New Roman" pitchFamily="18" charset="0"/>
              </a:rPr>
              <a:t>later </a:t>
            </a:r>
            <a:r>
              <a:rPr sz="2400" spc="10" dirty="0">
                <a:latin typeface="Times New Roman" pitchFamily="18" charset="0"/>
                <a:cs typeface="Times New Roman" pitchFamily="18" charset="0"/>
              </a:rPr>
              <a:t>endorsed by</a:t>
            </a:r>
            <a:r>
              <a:rPr sz="2400" spc="-110" dirty="0">
                <a:latin typeface="Times New Roman" pitchFamily="18" charset="0"/>
                <a:cs typeface="Times New Roman" pitchFamily="18" charset="0"/>
              </a:rPr>
              <a:t> </a:t>
            </a:r>
            <a:r>
              <a:rPr sz="2400" spc="5">
                <a:latin typeface="Times New Roman" pitchFamily="18" charset="0"/>
                <a:cs typeface="Times New Roman" pitchFamily="18" charset="0"/>
              </a:rPr>
              <a:t>IBM</a:t>
            </a:r>
            <a:r>
              <a:rPr sz="2400" spc="5" smtClean="0">
                <a:latin typeface="Times New Roman" pitchFamily="18" charset="0"/>
                <a:cs typeface="Times New Roman" pitchFamily="18" charset="0"/>
              </a:rPr>
              <a:t>.</a:t>
            </a:r>
            <a:endParaRPr sz="2000">
              <a:latin typeface="Times New Roman" pitchFamily="18" charset="0"/>
              <a:cs typeface="Times New Roman" pitchFamily="18" charset="0"/>
            </a:endParaRPr>
          </a:p>
          <a:p>
            <a:pPr marL="12700" marR="5514975" algn="just">
              <a:lnSpc>
                <a:spcPct val="101099"/>
              </a:lnSpc>
              <a:spcBef>
                <a:spcPts val="5"/>
              </a:spcBef>
              <a:buFont typeface="Wingdings" pitchFamily="2" charset="2"/>
              <a:buChar char="v"/>
            </a:pPr>
            <a:r>
              <a:rPr sz="2400" spc="10" dirty="0">
                <a:latin typeface="Times New Roman" pitchFamily="18" charset="0"/>
                <a:cs typeface="Times New Roman" pitchFamily="18" charset="0"/>
              </a:rPr>
              <a:t>This computer </a:t>
            </a:r>
            <a:r>
              <a:rPr sz="2400" spc="5" dirty="0">
                <a:latin typeface="Times New Roman" pitchFamily="18" charset="0"/>
                <a:cs typeface="Times New Roman" pitchFamily="18" charset="0"/>
              </a:rPr>
              <a:t>is </a:t>
            </a:r>
            <a:r>
              <a:rPr sz="2400" spc="10" dirty="0">
                <a:latin typeface="Times New Roman" pitchFamily="18" charset="0"/>
                <a:cs typeface="Times New Roman" pitchFamily="18" charset="0"/>
              </a:rPr>
              <a:t>a single-user machine </a:t>
            </a:r>
            <a:r>
              <a:rPr sz="2400" spc="5" dirty="0">
                <a:latin typeface="Times New Roman" pitchFamily="18" charset="0"/>
                <a:cs typeface="Times New Roman" pitchFamily="18" charset="0"/>
              </a:rPr>
              <a:t>powered </a:t>
            </a:r>
            <a:r>
              <a:rPr sz="2400" spc="10">
                <a:latin typeface="Times New Roman" pitchFamily="18" charset="0"/>
                <a:cs typeface="Times New Roman" pitchFamily="18" charset="0"/>
              </a:rPr>
              <a:t>by </a:t>
            </a:r>
            <a:r>
              <a:rPr sz="2400" spc="10" smtClean="0">
                <a:latin typeface="Times New Roman" pitchFamily="18" charset="0"/>
                <a:cs typeface="Times New Roman" pitchFamily="18" charset="0"/>
              </a:rPr>
              <a:t>a</a:t>
            </a:r>
            <a:r>
              <a:rPr lang="en-US" sz="2400" spc="-250" dirty="0" smtClean="0">
                <a:latin typeface="Times New Roman" pitchFamily="18" charset="0"/>
                <a:cs typeface="Times New Roman" pitchFamily="18" charset="0"/>
              </a:rPr>
              <a:t> </a:t>
            </a:r>
            <a:r>
              <a:rPr sz="2400" spc="10" smtClean="0">
                <a:latin typeface="Times New Roman" pitchFamily="18" charset="0"/>
                <a:cs typeface="Times New Roman" pitchFamily="18" charset="0"/>
              </a:rPr>
              <a:t>single  </a:t>
            </a:r>
            <a:r>
              <a:rPr sz="2400" spc="10">
                <a:latin typeface="Times New Roman" pitchFamily="18" charset="0"/>
                <a:cs typeface="Times New Roman" pitchFamily="18" charset="0"/>
              </a:rPr>
              <a:t>microprocessor</a:t>
            </a:r>
            <a:r>
              <a:rPr sz="2400" spc="10" smtClean="0">
                <a:latin typeface="Times New Roman" pitchFamily="18" charset="0"/>
                <a:cs typeface="Times New Roman" pitchFamily="18" charset="0"/>
              </a:rPr>
              <a:t>.</a:t>
            </a:r>
            <a:endParaRPr sz="2400">
              <a:latin typeface="Times New Roman" pitchFamily="18" charset="0"/>
              <a:cs typeface="Times New Roman" pitchFamily="18" charset="0"/>
            </a:endParaRPr>
          </a:p>
          <a:p>
            <a:pPr marL="12700" marR="4655820" algn="just">
              <a:lnSpc>
                <a:spcPct val="101099"/>
              </a:lnSpc>
              <a:buFont typeface="Wingdings" pitchFamily="2" charset="2"/>
              <a:buChar char="v"/>
              <a:tabLst>
                <a:tab pos="1894205" algn="l"/>
              </a:tabLst>
            </a:pPr>
            <a:r>
              <a:rPr sz="2400" spc="10" dirty="0">
                <a:latin typeface="Times New Roman" pitchFamily="18" charset="0"/>
                <a:cs typeface="Times New Roman" pitchFamily="18" charset="0"/>
              </a:rPr>
              <a:t>A </a:t>
            </a:r>
            <a:r>
              <a:rPr sz="2400" spc="5" dirty="0">
                <a:latin typeface="Times New Roman" pitchFamily="18" charset="0"/>
                <a:cs typeface="Times New Roman" pitchFamily="18" charset="0"/>
              </a:rPr>
              <a:t>microcomputer </a:t>
            </a:r>
            <a:r>
              <a:rPr sz="2400" spc="10" dirty="0">
                <a:latin typeface="Times New Roman" pitchFamily="18" charset="0"/>
                <a:cs typeface="Times New Roman" pitchFamily="18" charset="0"/>
              </a:rPr>
              <a:t>takes the form </a:t>
            </a:r>
            <a:r>
              <a:rPr sz="2400" spc="5" dirty="0">
                <a:latin typeface="Times New Roman" pitchFamily="18" charset="0"/>
                <a:cs typeface="Times New Roman" pitchFamily="18" charset="0"/>
              </a:rPr>
              <a:t>of </a:t>
            </a:r>
            <a:r>
              <a:rPr sz="2400" spc="10" dirty="0">
                <a:latin typeface="Times New Roman" pitchFamily="18" charset="0"/>
                <a:cs typeface="Times New Roman" pitchFamily="18" charset="0"/>
              </a:rPr>
              <a:t>a desktop, notebook </a:t>
            </a:r>
            <a:r>
              <a:rPr sz="2400" spc="5" dirty="0">
                <a:latin typeface="Times New Roman" pitchFamily="18" charset="0"/>
                <a:cs typeface="Times New Roman" pitchFamily="18" charset="0"/>
              </a:rPr>
              <a:t>(laptop) or</a:t>
            </a:r>
            <a:r>
              <a:rPr sz="2400" spc="-280" dirty="0">
                <a:latin typeface="Times New Roman" pitchFamily="18" charset="0"/>
                <a:cs typeface="Times New Roman" pitchFamily="18" charset="0"/>
              </a:rPr>
              <a:t> </a:t>
            </a:r>
            <a:r>
              <a:rPr sz="2400" spc="10" dirty="0">
                <a:latin typeface="Times New Roman" pitchFamily="18" charset="0"/>
                <a:cs typeface="Times New Roman" pitchFamily="18" charset="0"/>
              </a:rPr>
              <a:t>a  netbook</a:t>
            </a:r>
            <a:r>
              <a:rPr sz="2400" spc="-30" dirty="0">
                <a:latin typeface="Times New Roman" pitchFamily="18" charset="0"/>
                <a:cs typeface="Times New Roman" pitchFamily="18" charset="0"/>
              </a:rPr>
              <a:t> </a:t>
            </a:r>
            <a:r>
              <a:rPr sz="2400" spc="10">
                <a:latin typeface="Times New Roman" pitchFamily="18" charset="0"/>
                <a:cs typeface="Times New Roman" pitchFamily="18" charset="0"/>
              </a:rPr>
              <a:t>(</a:t>
            </a:r>
            <a:r>
              <a:rPr sz="2400" spc="10" smtClean="0">
                <a:latin typeface="Times New Roman" pitchFamily="18" charset="0"/>
                <a:cs typeface="Times New Roman" pitchFamily="18" charset="0"/>
              </a:rPr>
              <a:t>smaller</a:t>
            </a:r>
            <a:r>
              <a:rPr lang="en-US" sz="2400" spc="10" dirty="0" smtClean="0">
                <a:latin typeface="Times New Roman" pitchFamily="18" charset="0"/>
                <a:cs typeface="Times New Roman" pitchFamily="18" charset="0"/>
              </a:rPr>
              <a:t> </a:t>
            </a:r>
            <a:r>
              <a:rPr sz="2400" spc="10" smtClean="0">
                <a:latin typeface="Times New Roman" pitchFamily="18" charset="0"/>
                <a:cs typeface="Times New Roman" pitchFamily="18" charset="0"/>
              </a:rPr>
              <a:t>Laptop).</a:t>
            </a:r>
            <a:endParaRPr sz="2800">
              <a:latin typeface="Times New Roman" pitchFamily="18" charset="0"/>
              <a:cs typeface="Times New Roman" pitchFamily="18" charset="0"/>
            </a:endParaRPr>
          </a:p>
          <a:p>
            <a:pPr marL="12700" algn="just">
              <a:lnSpc>
                <a:spcPct val="100000"/>
              </a:lnSpc>
              <a:spcBef>
                <a:spcPts val="5"/>
              </a:spcBef>
              <a:buFont typeface="Wingdings" pitchFamily="2" charset="2"/>
              <a:buChar char="v"/>
            </a:pPr>
            <a:r>
              <a:rPr sz="2400" spc="10" dirty="0">
                <a:latin typeface="Times New Roman" pitchFamily="18" charset="0"/>
                <a:cs typeface="Times New Roman" pitchFamily="18" charset="0"/>
              </a:rPr>
              <a:t>They</a:t>
            </a:r>
            <a:r>
              <a:rPr sz="2400" spc="-10" dirty="0">
                <a:latin typeface="Times New Roman" pitchFamily="18" charset="0"/>
                <a:cs typeface="Times New Roman" pitchFamily="18" charset="0"/>
              </a:rPr>
              <a:t> </a:t>
            </a:r>
            <a:r>
              <a:rPr sz="2400" spc="10" dirty="0">
                <a:latin typeface="Times New Roman" pitchFamily="18" charset="0"/>
                <a:cs typeface="Times New Roman" pitchFamily="18" charset="0"/>
              </a:rPr>
              <a:t>are</a:t>
            </a:r>
            <a:r>
              <a:rPr sz="2400" spc="-25" dirty="0">
                <a:latin typeface="Times New Roman" pitchFamily="18" charset="0"/>
                <a:cs typeface="Times New Roman" pitchFamily="18" charset="0"/>
              </a:rPr>
              <a:t> </a:t>
            </a:r>
            <a:r>
              <a:rPr sz="2400" spc="10" dirty="0">
                <a:latin typeface="Times New Roman" pitchFamily="18" charset="0"/>
                <a:cs typeface="Times New Roman" pitchFamily="18" charset="0"/>
              </a:rPr>
              <a:t>used</a:t>
            </a:r>
            <a:r>
              <a:rPr sz="2400" spc="-20" dirty="0">
                <a:latin typeface="Times New Roman" pitchFamily="18" charset="0"/>
                <a:cs typeface="Times New Roman" pitchFamily="18" charset="0"/>
              </a:rPr>
              <a:t> </a:t>
            </a:r>
            <a:r>
              <a:rPr sz="2400" spc="10" dirty="0">
                <a:latin typeface="Times New Roman" pitchFamily="18" charset="0"/>
                <a:cs typeface="Times New Roman" pitchFamily="18" charset="0"/>
              </a:rPr>
              <a:t>both</a:t>
            </a:r>
            <a:r>
              <a:rPr sz="2400" spc="-25" dirty="0">
                <a:latin typeface="Times New Roman" pitchFamily="18" charset="0"/>
                <a:cs typeface="Times New Roman" pitchFamily="18" charset="0"/>
              </a:rPr>
              <a:t> </a:t>
            </a:r>
            <a:r>
              <a:rPr sz="2400" spc="5" dirty="0">
                <a:latin typeface="Times New Roman" pitchFamily="18" charset="0"/>
                <a:cs typeface="Times New Roman" pitchFamily="18" charset="0"/>
              </a:rPr>
              <a:t>in</a:t>
            </a:r>
            <a:r>
              <a:rPr sz="2400" spc="-10" dirty="0">
                <a:latin typeface="Times New Roman" pitchFamily="18" charset="0"/>
                <a:cs typeface="Times New Roman" pitchFamily="18" charset="0"/>
              </a:rPr>
              <a:t> </a:t>
            </a:r>
            <a:r>
              <a:rPr sz="2400" spc="10" dirty="0">
                <a:latin typeface="Times New Roman" pitchFamily="18" charset="0"/>
                <a:cs typeface="Times New Roman" pitchFamily="18" charset="0"/>
              </a:rPr>
              <a:t>the</a:t>
            </a:r>
            <a:r>
              <a:rPr sz="2400" spc="-20" dirty="0">
                <a:latin typeface="Times New Roman" pitchFamily="18" charset="0"/>
                <a:cs typeface="Times New Roman" pitchFamily="18" charset="0"/>
              </a:rPr>
              <a:t> </a:t>
            </a:r>
            <a:r>
              <a:rPr sz="2400" spc="10" dirty="0">
                <a:latin typeface="Times New Roman" pitchFamily="18" charset="0"/>
                <a:cs typeface="Times New Roman" pitchFamily="18" charset="0"/>
              </a:rPr>
              <a:t>standalone</a:t>
            </a:r>
            <a:r>
              <a:rPr sz="2400" spc="-45" dirty="0">
                <a:latin typeface="Times New Roman" pitchFamily="18" charset="0"/>
                <a:cs typeface="Times New Roman" pitchFamily="18" charset="0"/>
              </a:rPr>
              <a:t> </a:t>
            </a:r>
            <a:r>
              <a:rPr sz="2400" spc="15" dirty="0">
                <a:latin typeface="Times New Roman" pitchFamily="18" charset="0"/>
                <a:cs typeface="Times New Roman" pitchFamily="18" charset="0"/>
              </a:rPr>
              <a:t>mode</a:t>
            </a:r>
            <a:r>
              <a:rPr sz="2400" spc="-20" dirty="0">
                <a:latin typeface="Times New Roman" pitchFamily="18" charset="0"/>
                <a:cs typeface="Times New Roman" pitchFamily="18" charset="0"/>
              </a:rPr>
              <a:t> </a:t>
            </a:r>
            <a:r>
              <a:rPr sz="2400" spc="5" dirty="0">
                <a:latin typeface="Times New Roman" pitchFamily="18" charset="0"/>
                <a:cs typeface="Times New Roman" pitchFamily="18" charset="0"/>
              </a:rPr>
              <a:t>(at</a:t>
            </a:r>
            <a:r>
              <a:rPr sz="2400" spc="-25" dirty="0">
                <a:latin typeface="Times New Roman" pitchFamily="18" charset="0"/>
                <a:cs typeface="Times New Roman" pitchFamily="18" charset="0"/>
              </a:rPr>
              <a:t> </a:t>
            </a:r>
            <a:r>
              <a:rPr sz="2400" spc="10" dirty="0">
                <a:latin typeface="Times New Roman" pitchFamily="18" charset="0"/>
                <a:cs typeface="Times New Roman" pitchFamily="18" charset="0"/>
              </a:rPr>
              <a:t>home)</a:t>
            </a:r>
            <a:r>
              <a:rPr sz="2400" spc="-20" dirty="0">
                <a:latin typeface="Times New Roman" pitchFamily="18" charset="0"/>
                <a:cs typeface="Times New Roman" pitchFamily="18" charset="0"/>
              </a:rPr>
              <a:t> </a:t>
            </a:r>
            <a:r>
              <a:rPr sz="2400" spc="10" dirty="0">
                <a:latin typeface="Times New Roman" pitchFamily="18" charset="0"/>
                <a:cs typeface="Times New Roman" pitchFamily="18" charset="0"/>
              </a:rPr>
              <a:t>and</a:t>
            </a:r>
            <a:r>
              <a:rPr sz="2400" spc="-20" dirty="0">
                <a:latin typeface="Times New Roman" pitchFamily="18" charset="0"/>
                <a:cs typeface="Times New Roman" pitchFamily="18" charset="0"/>
              </a:rPr>
              <a:t> </a:t>
            </a:r>
            <a:r>
              <a:rPr sz="2400" spc="5" dirty="0">
                <a:latin typeface="Times New Roman" pitchFamily="18" charset="0"/>
                <a:cs typeface="Times New Roman" pitchFamily="18" charset="0"/>
              </a:rPr>
              <a:t>in</a:t>
            </a:r>
            <a:r>
              <a:rPr sz="2400" spc="-15" dirty="0">
                <a:latin typeface="Times New Roman" pitchFamily="18" charset="0"/>
                <a:cs typeface="Times New Roman" pitchFamily="18" charset="0"/>
              </a:rPr>
              <a:t> </a:t>
            </a:r>
            <a:r>
              <a:rPr sz="2400" spc="10" dirty="0">
                <a:latin typeface="Times New Roman" pitchFamily="18" charset="0"/>
                <a:cs typeface="Times New Roman" pitchFamily="18" charset="0"/>
              </a:rPr>
              <a:t>a</a:t>
            </a:r>
            <a:r>
              <a:rPr sz="2400" spc="5" dirty="0">
                <a:latin typeface="Times New Roman" pitchFamily="18" charset="0"/>
                <a:cs typeface="Times New Roman" pitchFamily="18" charset="0"/>
              </a:rPr>
              <a:t> network</a:t>
            </a:r>
            <a:r>
              <a:rPr sz="2400" spc="-10" dirty="0">
                <a:latin typeface="Times New Roman" pitchFamily="18" charset="0"/>
                <a:cs typeface="Times New Roman" pitchFamily="18" charset="0"/>
              </a:rPr>
              <a:t> </a:t>
            </a:r>
            <a:r>
              <a:rPr sz="2400" spc="5" dirty="0">
                <a:latin typeface="Times New Roman" pitchFamily="18" charset="0"/>
                <a:cs typeface="Times New Roman" pitchFamily="18" charset="0"/>
              </a:rPr>
              <a:t>(in</a:t>
            </a:r>
            <a:r>
              <a:rPr sz="2400" spc="-5" dirty="0">
                <a:latin typeface="Times New Roman" pitchFamily="18" charset="0"/>
                <a:cs typeface="Times New Roman" pitchFamily="18" charset="0"/>
              </a:rPr>
              <a:t> </a:t>
            </a:r>
            <a:r>
              <a:rPr sz="2400" spc="5">
                <a:latin typeface="Times New Roman" pitchFamily="18" charset="0"/>
                <a:cs typeface="Times New Roman" pitchFamily="18" charset="0"/>
              </a:rPr>
              <a:t>office</a:t>
            </a:r>
            <a:r>
              <a:rPr sz="2400" spc="5" smtClean="0">
                <a:latin typeface="Times New Roman" pitchFamily="18" charset="0"/>
                <a:cs typeface="Times New Roman" pitchFamily="18" charset="0"/>
              </a:rPr>
              <a:t>).</a:t>
            </a:r>
            <a:endParaRPr lang="en-US" sz="2400" spc="5" dirty="0" smtClean="0">
              <a:latin typeface="Times New Roman" pitchFamily="18" charset="0"/>
              <a:cs typeface="Times New Roman" pitchFamily="18" charset="0"/>
            </a:endParaRPr>
          </a:p>
          <a:p>
            <a:pPr marL="12700" algn="just">
              <a:lnSpc>
                <a:spcPct val="100000"/>
              </a:lnSpc>
              <a:spcBef>
                <a:spcPts val="5"/>
              </a:spcBef>
              <a:buFont typeface="Wingdings" pitchFamily="2" charset="2"/>
              <a:buChar char="v"/>
            </a:pPr>
            <a:r>
              <a:rPr sz="2400" spc="10" smtClean="0">
                <a:latin typeface="Times New Roman" pitchFamily="18" charset="0"/>
                <a:cs typeface="Times New Roman" pitchFamily="18" charset="0"/>
              </a:rPr>
              <a:t>PCs </a:t>
            </a:r>
            <a:r>
              <a:rPr sz="2400" spc="10" dirty="0">
                <a:latin typeface="Times New Roman" pitchFamily="18" charset="0"/>
                <a:cs typeface="Times New Roman" pitchFamily="18" charset="0"/>
              </a:rPr>
              <a:t>today are </a:t>
            </a:r>
            <a:r>
              <a:rPr sz="2400" spc="5" dirty="0">
                <a:latin typeface="Times New Roman" pitchFamily="18" charset="0"/>
                <a:cs typeface="Times New Roman" pitchFamily="18" charset="0"/>
              </a:rPr>
              <a:t>powered </a:t>
            </a:r>
            <a:r>
              <a:rPr sz="2400" spc="10" dirty="0">
                <a:latin typeface="Times New Roman" pitchFamily="18" charset="0"/>
                <a:cs typeface="Times New Roman" pitchFamily="18" charset="0"/>
              </a:rPr>
              <a:t>by </a:t>
            </a:r>
            <a:r>
              <a:rPr sz="2400" spc="5" dirty="0">
                <a:latin typeface="Times New Roman" pitchFamily="18" charset="0"/>
                <a:cs typeface="Times New Roman" pitchFamily="18" charset="0"/>
              </a:rPr>
              <a:t>three types of </a:t>
            </a:r>
            <a:r>
              <a:rPr sz="2400" spc="10" dirty="0">
                <a:latin typeface="Times New Roman" pitchFamily="18" charset="0"/>
                <a:cs typeface="Times New Roman" pitchFamily="18" charset="0"/>
              </a:rPr>
              <a:t>operating </a:t>
            </a:r>
            <a:r>
              <a:rPr sz="2400" spc="5" dirty="0">
                <a:latin typeface="Times New Roman" pitchFamily="18" charset="0"/>
                <a:cs typeface="Times New Roman" pitchFamily="18" charset="0"/>
              </a:rPr>
              <a:t>systems Windows, </a:t>
            </a:r>
            <a:r>
              <a:rPr sz="2400" spc="10" dirty="0">
                <a:latin typeface="Times New Roman" pitchFamily="18" charset="0"/>
                <a:cs typeface="Times New Roman" pitchFamily="18" charset="0"/>
              </a:rPr>
              <a:t>Mac </a:t>
            </a:r>
            <a:r>
              <a:rPr sz="2400" spc="15" dirty="0">
                <a:latin typeface="Times New Roman" pitchFamily="18" charset="0"/>
                <a:cs typeface="Times New Roman" pitchFamily="18" charset="0"/>
              </a:rPr>
              <a:t>OS </a:t>
            </a:r>
            <a:r>
              <a:rPr sz="2400" spc="10" dirty="0">
                <a:latin typeface="Times New Roman" pitchFamily="18" charset="0"/>
                <a:cs typeface="Times New Roman" pitchFamily="18" charset="0"/>
              </a:rPr>
              <a:t>and</a:t>
            </a:r>
            <a:r>
              <a:rPr sz="2400" spc="-300" dirty="0">
                <a:latin typeface="Times New Roman" pitchFamily="18" charset="0"/>
                <a:cs typeface="Times New Roman" pitchFamily="18" charset="0"/>
              </a:rPr>
              <a:t> </a:t>
            </a:r>
            <a:r>
              <a:rPr sz="2400" spc="5">
                <a:latin typeface="Times New Roman" pitchFamily="18" charset="0"/>
                <a:cs typeface="Times New Roman" pitchFamily="18" charset="0"/>
              </a:rPr>
              <a:t>Linux</a:t>
            </a:r>
            <a:r>
              <a:rPr sz="2400" spc="5" smtClean="0">
                <a:latin typeface="Times New Roman" pitchFamily="18" charset="0"/>
                <a:cs typeface="Times New Roman" pitchFamily="18" charset="0"/>
              </a:rPr>
              <a:t>.</a:t>
            </a:r>
            <a:endParaRPr sz="2800">
              <a:latin typeface="Times New Roman" pitchFamily="18" charset="0"/>
              <a:cs typeface="Times New Roman" pitchFamily="18" charset="0"/>
            </a:endParaRPr>
          </a:p>
          <a:p>
            <a:pPr marL="12700" algn="just">
              <a:lnSpc>
                <a:spcPct val="100000"/>
              </a:lnSpc>
              <a:buFont typeface="Wingdings" pitchFamily="2" charset="2"/>
              <a:buChar char="v"/>
              <a:tabLst>
                <a:tab pos="9277985" algn="l"/>
              </a:tabLst>
            </a:pPr>
            <a:r>
              <a:rPr sz="2400" spc="10" dirty="0">
                <a:latin typeface="Times New Roman" pitchFamily="18" charset="0"/>
                <a:cs typeface="Times New Roman" pitchFamily="18" charset="0"/>
              </a:rPr>
              <a:t>Businesses and </a:t>
            </a:r>
            <a:r>
              <a:rPr sz="2400" spc="5" dirty="0">
                <a:latin typeface="Times New Roman" pitchFamily="18" charset="0"/>
                <a:cs typeface="Times New Roman" pitchFamily="18" charset="0"/>
              </a:rPr>
              <a:t>individuals </a:t>
            </a:r>
            <a:r>
              <a:rPr sz="2400" spc="10" dirty="0">
                <a:latin typeface="Times New Roman" pitchFamily="18" charset="0"/>
                <a:cs typeface="Times New Roman" pitchFamily="18" charset="0"/>
              </a:rPr>
              <a:t>use the </a:t>
            </a:r>
            <a:r>
              <a:rPr sz="2400" spc="15" dirty="0">
                <a:latin typeface="Times New Roman" pitchFamily="18" charset="0"/>
                <a:cs typeface="Times New Roman" pitchFamily="18" charset="0"/>
              </a:rPr>
              <a:t>PC </a:t>
            </a:r>
            <a:r>
              <a:rPr sz="2400" spc="5" dirty="0">
                <a:latin typeface="Times New Roman" pitchFamily="18" charset="0"/>
                <a:cs typeface="Times New Roman" pitchFamily="18" charset="0"/>
              </a:rPr>
              <a:t>for word </a:t>
            </a:r>
            <a:r>
              <a:rPr sz="2400" spc="10" dirty="0">
                <a:latin typeface="Times New Roman" pitchFamily="18" charset="0"/>
                <a:cs typeface="Times New Roman" pitchFamily="18" charset="0"/>
              </a:rPr>
              <a:t>processing, spread sheet</a:t>
            </a:r>
            <a:r>
              <a:rPr sz="2400" spc="-190" dirty="0">
                <a:latin typeface="Times New Roman" pitchFamily="18" charset="0"/>
                <a:cs typeface="Times New Roman" pitchFamily="18" charset="0"/>
              </a:rPr>
              <a:t> </a:t>
            </a:r>
            <a:r>
              <a:rPr sz="2400" spc="5">
                <a:latin typeface="Times New Roman" pitchFamily="18" charset="0"/>
                <a:cs typeface="Times New Roman" pitchFamily="18" charset="0"/>
              </a:rPr>
              <a:t>handling</a:t>
            </a:r>
            <a:r>
              <a:rPr sz="2400" spc="-35">
                <a:latin typeface="Times New Roman" pitchFamily="18" charset="0"/>
                <a:cs typeface="Times New Roman" pitchFamily="18" charset="0"/>
              </a:rPr>
              <a:t> </a:t>
            </a:r>
            <a:r>
              <a:rPr sz="2400" spc="10" smtClean="0">
                <a:latin typeface="Times New Roman" pitchFamily="18" charset="0"/>
                <a:cs typeface="Times New Roman" pitchFamily="18" charset="0"/>
              </a:rPr>
              <a:t>and</a:t>
            </a:r>
            <a:r>
              <a:rPr lang="en-US" sz="2400" spc="10" dirty="0" smtClean="0">
                <a:latin typeface="Times New Roman" pitchFamily="18" charset="0"/>
                <a:cs typeface="Times New Roman" pitchFamily="18" charset="0"/>
              </a:rPr>
              <a:t> </a:t>
            </a:r>
            <a:r>
              <a:rPr sz="2400" spc="10" smtClean="0">
                <a:latin typeface="Times New Roman" pitchFamily="18" charset="0"/>
                <a:cs typeface="Times New Roman" pitchFamily="18" charset="0"/>
              </a:rPr>
              <a:t>desktop </a:t>
            </a:r>
            <a:r>
              <a:rPr sz="2400" spc="5" dirty="0">
                <a:latin typeface="Times New Roman" pitchFamily="18" charset="0"/>
                <a:cs typeface="Times New Roman" pitchFamily="18" charset="0"/>
              </a:rPr>
              <a:t>publishing</a:t>
            </a:r>
            <a:r>
              <a:rPr sz="2400" spc="5">
                <a:latin typeface="Times New Roman" pitchFamily="18" charset="0"/>
                <a:cs typeface="Times New Roman" pitchFamily="18" charset="0"/>
              </a:rPr>
              <a:t>;</a:t>
            </a:r>
            <a:r>
              <a:rPr sz="2400" spc="-130">
                <a:latin typeface="Times New Roman" pitchFamily="18" charset="0"/>
                <a:cs typeface="Times New Roman" pitchFamily="18" charset="0"/>
              </a:rPr>
              <a:t> </a:t>
            </a:r>
            <a:r>
              <a:rPr sz="2400" spc="10" smtClean="0">
                <a:latin typeface="Times New Roman" pitchFamily="18" charset="0"/>
                <a:cs typeface="Times New Roman" pitchFamily="18" charset="0"/>
              </a:rPr>
              <a:t>PCs</a:t>
            </a:r>
            <a:r>
              <a:rPr lang="en-US" sz="2400" spc="10" dirty="0" smtClean="0">
                <a:latin typeface="Times New Roman" pitchFamily="18" charset="0"/>
                <a:cs typeface="Times New Roman" pitchFamily="18" charset="0"/>
              </a:rPr>
              <a:t> </a:t>
            </a:r>
            <a:r>
              <a:rPr sz="2400" spc="10" smtClean="0">
                <a:latin typeface="Times New Roman" pitchFamily="18" charset="0"/>
                <a:cs typeface="Times New Roman" pitchFamily="18" charset="0"/>
              </a:rPr>
              <a:t>also </a:t>
            </a:r>
            <a:r>
              <a:rPr sz="2400" spc="10" dirty="0">
                <a:latin typeface="Times New Roman" pitchFamily="18" charset="0"/>
                <a:cs typeface="Times New Roman" pitchFamily="18" charset="0"/>
              </a:rPr>
              <a:t>support </a:t>
            </a:r>
            <a:r>
              <a:rPr sz="2400" spc="5" dirty="0">
                <a:latin typeface="Times New Roman" pitchFamily="18" charset="0"/>
                <a:cs typeface="Times New Roman" pitchFamily="18" charset="0"/>
              </a:rPr>
              <a:t>Internet browsing software </a:t>
            </a:r>
            <a:r>
              <a:rPr sz="2400" spc="10" dirty="0">
                <a:latin typeface="Times New Roman" pitchFamily="18" charset="0"/>
                <a:cs typeface="Times New Roman" pitchFamily="18" charset="0"/>
              </a:rPr>
              <a:t>like Firefox</a:t>
            </a:r>
            <a:r>
              <a:rPr sz="2400" spc="-140" dirty="0">
                <a:latin typeface="Times New Roman" pitchFamily="18" charset="0"/>
                <a:cs typeface="Times New Roman" pitchFamily="18" charset="0"/>
              </a:rPr>
              <a:t> </a:t>
            </a:r>
            <a:r>
              <a:rPr sz="2400" spc="10">
                <a:latin typeface="Times New Roman" pitchFamily="18" charset="0"/>
                <a:cs typeface="Times New Roman" pitchFamily="18" charset="0"/>
              </a:rPr>
              <a:t>and</a:t>
            </a:r>
            <a:r>
              <a:rPr sz="2400" spc="-5">
                <a:latin typeface="Times New Roman" pitchFamily="18" charset="0"/>
                <a:cs typeface="Times New Roman" pitchFamily="18" charset="0"/>
              </a:rPr>
              <a:t> </a:t>
            </a:r>
            <a:r>
              <a:rPr sz="2400" spc="10" smtClean="0">
                <a:latin typeface="Times New Roman" pitchFamily="18" charset="0"/>
                <a:cs typeface="Times New Roman" pitchFamily="18" charset="0"/>
              </a:rPr>
              <a:t>Google</a:t>
            </a:r>
            <a:r>
              <a:rPr lang="en-US" sz="2400" spc="10" dirty="0" smtClean="0">
                <a:latin typeface="Times New Roman" pitchFamily="18" charset="0"/>
                <a:cs typeface="Times New Roman" pitchFamily="18" charset="0"/>
              </a:rPr>
              <a:t> </a:t>
            </a:r>
            <a:r>
              <a:rPr sz="2400" spc="10" smtClean="0">
                <a:latin typeface="Times New Roman" pitchFamily="18" charset="0"/>
                <a:cs typeface="Times New Roman" pitchFamily="18" charset="0"/>
              </a:rPr>
              <a:t>Chrome.</a:t>
            </a:r>
            <a:endParaRPr sz="2400">
              <a:latin typeface="Times New Roman" pitchFamily="18" charset="0"/>
              <a:cs typeface="Times New Roman" pitchFamily="18" charset="0"/>
            </a:endParaRPr>
          </a:p>
          <a:p>
            <a:pPr marL="12700" algn="just">
              <a:lnSpc>
                <a:spcPct val="100000"/>
              </a:lnSpc>
              <a:buFont typeface="Wingdings" pitchFamily="2" charset="2"/>
              <a:buChar char="v"/>
            </a:pPr>
            <a:r>
              <a:rPr sz="2400" spc="5" dirty="0">
                <a:latin typeface="Times New Roman" pitchFamily="18" charset="0"/>
                <a:cs typeface="Times New Roman" pitchFamily="18" charset="0"/>
              </a:rPr>
              <a:t>All</a:t>
            </a:r>
            <a:r>
              <a:rPr sz="2400" spc="-5" dirty="0">
                <a:latin typeface="Times New Roman" pitchFamily="18" charset="0"/>
                <a:cs typeface="Times New Roman" pitchFamily="18" charset="0"/>
              </a:rPr>
              <a:t> </a:t>
            </a:r>
            <a:r>
              <a:rPr sz="2400" spc="10" dirty="0">
                <a:latin typeface="Times New Roman" pitchFamily="18" charset="0"/>
                <a:cs typeface="Times New Roman" pitchFamily="18" charset="0"/>
              </a:rPr>
              <a:t>PCs</a:t>
            </a:r>
            <a:r>
              <a:rPr sz="2400" spc="-5" dirty="0">
                <a:latin typeface="Times New Roman" pitchFamily="18" charset="0"/>
                <a:cs typeface="Times New Roman" pitchFamily="18" charset="0"/>
              </a:rPr>
              <a:t> </a:t>
            </a:r>
            <a:r>
              <a:rPr sz="2400" spc="10" dirty="0">
                <a:latin typeface="Times New Roman" pitchFamily="18" charset="0"/>
                <a:cs typeface="Times New Roman" pitchFamily="18" charset="0"/>
              </a:rPr>
              <a:t>are</a:t>
            </a:r>
            <a:r>
              <a:rPr sz="2400" dirty="0">
                <a:latin typeface="Times New Roman" pitchFamily="18" charset="0"/>
                <a:cs typeface="Times New Roman" pitchFamily="18" charset="0"/>
              </a:rPr>
              <a:t> </a:t>
            </a:r>
            <a:r>
              <a:rPr sz="2400" spc="5" dirty="0">
                <a:latin typeface="Times New Roman" pitchFamily="18" charset="0"/>
                <a:cs typeface="Times New Roman" pitchFamily="18" charset="0"/>
              </a:rPr>
              <a:t>multimedia</a:t>
            </a:r>
            <a:r>
              <a:rPr sz="2400" spc="-30" dirty="0">
                <a:latin typeface="Times New Roman" pitchFamily="18" charset="0"/>
                <a:cs typeface="Times New Roman" pitchFamily="18" charset="0"/>
              </a:rPr>
              <a:t> </a:t>
            </a:r>
            <a:r>
              <a:rPr sz="2400" spc="5" dirty="0">
                <a:latin typeface="Times New Roman" pitchFamily="18" charset="0"/>
                <a:cs typeface="Times New Roman" pitchFamily="18" charset="0"/>
              </a:rPr>
              <a:t>ready,</a:t>
            </a:r>
            <a:r>
              <a:rPr sz="2400" spc="-10" dirty="0">
                <a:latin typeface="Times New Roman" pitchFamily="18" charset="0"/>
                <a:cs typeface="Times New Roman" pitchFamily="18" charset="0"/>
              </a:rPr>
              <a:t> </a:t>
            </a:r>
            <a:r>
              <a:rPr sz="2400" spc="10" dirty="0">
                <a:latin typeface="Times New Roman" pitchFamily="18" charset="0"/>
                <a:cs typeface="Times New Roman" pitchFamily="18" charset="0"/>
              </a:rPr>
              <a:t>they</a:t>
            </a:r>
            <a:r>
              <a:rPr sz="2400" spc="-20" dirty="0">
                <a:latin typeface="Times New Roman" pitchFamily="18" charset="0"/>
                <a:cs typeface="Times New Roman" pitchFamily="18" charset="0"/>
              </a:rPr>
              <a:t> </a:t>
            </a:r>
            <a:r>
              <a:rPr sz="2400" spc="10" dirty="0">
                <a:latin typeface="Times New Roman" pitchFamily="18" charset="0"/>
                <a:cs typeface="Times New Roman" pitchFamily="18" charset="0"/>
              </a:rPr>
              <a:t>can</a:t>
            </a:r>
            <a:r>
              <a:rPr sz="2400" spc="-5" dirty="0">
                <a:latin typeface="Times New Roman" pitchFamily="18" charset="0"/>
                <a:cs typeface="Times New Roman" pitchFamily="18" charset="0"/>
              </a:rPr>
              <a:t> </a:t>
            </a:r>
            <a:r>
              <a:rPr sz="2400" spc="10" dirty="0">
                <a:latin typeface="Times New Roman" pitchFamily="18" charset="0"/>
                <a:cs typeface="Times New Roman" pitchFamily="18" charset="0"/>
              </a:rPr>
              <a:t>handle</a:t>
            </a:r>
            <a:r>
              <a:rPr sz="2400" spc="-35" dirty="0">
                <a:latin typeface="Times New Roman" pitchFamily="18" charset="0"/>
                <a:cs typeface="Times New Roman" pitchFamily="18" charset="0"/>
              </a:rPr>
              <a:t> </a:t>
            </a:r>
            <a:r>
              <a:rPr sz="2400" spc="10" dirty="0">
                <a:latin typeface="Times New Roman" pitchFamily="18" charset="0"/>
                <a:cs typeface="Times New Roman" pitchFamily="18" charset="0"/>
              </a:rPr>
              <a:t>images,</a:t>
            </a:r>
            <a:r>
              <a:rPr sz="2400" spc="-35" dirty="0">
                <a:latin typeface="Times New Roman" pitchFamily="18" charset="0"/>
                <a:cs typeface="Times New Roman" pitchFamily="18" charset="0"/>
              </a:rPr>
              <a:t> </a:t>
            </a:r>
            <a:r>
              <a:rPr sz="2400" spc="10" dirty="0">
                <a:latin typeface="Times New Roman" pitchFamily="18" charset="0"/>
                <a:cs typeface="Times New Roman" pitchFamily="18" charset="0"/>
              </a:rPr>
              <a:t>audio</a:t>
            </a:r>
            <a:r>
              <a:rPr sz="2400" spc="-35" dirty="0">
                <a:latin typeface="Times New Roman" pitchFamily="18" charset="0"/>
                <a:cs typeface="Times New Roman" pitchFamily="18" charset="0"/>
              </a:rPr>
              <a:t> </a:t>
            </a:r>
            <a:r>
              <a:rPr sz="2400" spc="10" dirty="0">
                <a:latin typeface="Times New Roman" pitchFamily="18" charset="0"/>
                <a:cs typeface="Times New Roman" pitchFamily="18" charset="0"/>
              </a:rPr>
              <a:t>&amp;</a:t>
            </a:r>
            <a:r>
              <a:rPr sz="2400" spc="-10" dirty="0">
                <a:latin typeface="Times New Roman" pitchFamily="18" charset="0"/>
                <a:cs typeface="Times New Roman" pitchFamily="18" charset="0"/>
              </a:rPr>
              <a:t> </a:t>
            </a:r>
            <a:r>
              <a:rPr sz="2400" spc="10" dirty="0">
                <a:latin typeface="Times New Roman" pitchFamily="18" charset="0"/>
                <a:cs typeface="Times New Roman" pitchFamily="18" charset="0"/>
              </a:rPr>
              <a:t>video</a:t>
            </a:r>
            <a:r>
              <a:rPr sz="2400" spc="-30" dirty="0">
                <a:latin typeface="Times New Roman" pitchFamily="18" charset="0"/>
                <a:cs typeface="Times New Roman" pitchFamily="18" charset="0"/>
              </a:rPr>
              <a:t> </a:t>
            </a:r>
            <a:r>
              <a:rPr sz="2400" spc="5" dirty="0">
                <a:latin typeface="Times New Roman" pitchFamily="18" charset="0"/>
                <a:cs typeface="Times New Roman" pitchFamily="18" charset="0"/>
              </a:rPr>
              <a:t>files.</a:t>
            </a:r>
            <a:r>
              <a:rPr sz="2400" spc="-35" dirty="0">
                <a:latin typeface="Times New Roman" pitchFamily="18" charset="0"/>
                <a:cs typeface="Times New Roman" pitchFamily="18" charset="0"/>
              </a:rPr>
              <a:t> </a:t>
            </a:r>
            <a:r>
              <a:rPr sz="2400" spc="15" dirty="0">
                <a:latin typeface="Times New Roman" pitchFamily="18" charset="0"/>
                <a:cs typeface="Times New Roman" pitchFamily="18" charset="0"/>
              </a:rPr>
              <a:t>PC</a:t>
            </a:r>
            <a:r>
              <a:rPr sz="2400" spc="10" dirty="0">
                <a:latin typeface="Times New Roman" pitchFamily="18" charset="0"/>
                <a:cs typeface="Times New Roman" pitchFamily="18" charset="0"/>
              </a:rPr>
              <a:t> </a:t>
            </a:r>
            <a:r>
              <a:rPr sz="2400" spc="5" dirty="0">
                <a:latin typeface="Times New Roman" pitchFamily="18" charset="0"/>
                <a:cs typeface="Times New Roman" pitchFamily="18" charset="0"/>
              </a:rPr>
              <a:t>is</a:t>
            </a:r>
            <a:r>
              <a:rPr sz="2400" spc="-10" dirty="0">
                <a:latin typeface="Times New Roman" pitchFamily="18" charset="0"/>
                <a:cs typeface="Times New Roman" pitchFamily="18" charset="0"/>
              </a:rPr>
              <a:t> </a:t>
            </a:r>
            <a:r>
              <a:rPr sz="2400" spc="10" dirty="0">
                <a:latin typeface="Times New Roman" pitchFamily="18" charset="0"/>
                <a:cs typeface="Times New Roman" pitchFamily="18" charset="0"/>
              </a:rPr>
              <a:t>now</a:t>
            </a:r>
            <a:r>
              <a:rPr sz="2400" spc="-10" dirty="0">
                <a:latin typeface="Times New Roman" pitchFamily="18" charset="0"/>
                <a:cs typeface="Times New Roman" pitchFamily="18" charset="0"/>
              </a:rPr>
              <a:t> </a:t>
            </a:r>
            <a:r>
              <a:rPr sz="2400" spc="5" dirty="0">
                <a:latin typeface="Times New Roman" pitchFamily="18" charset="0"/>
                <a:cs typeface="Times New Roman" pitchFamily="18" charset="0"/>
              </a:rPr>
              <a:t>entertainment</a:t>
            </a:r>
            <a:r>
              <a:rPr sz="2400" spc="-35" dirty="0">
                <a:latin typeface="Times New Roman" pitchFamily="18" charset="0"/>
                <a:cs typeface="Times New Roman" pitchFamily="18" charset="0"/>
              </a:rPr>
              <a:t> </a:t>
            </a:r>
            <a:r>
              <a:rPr sz="2400" spc="10" dirty="0">
                <a:latin typeface="Times New Roman" pitchFamily="18" charset="0"/>
                <a:cs typeface="Times New Roman" pitchFamily="18" charset="0"/>
              </a:rPr>
              <a:t>device.</a:t>
            </a:r>
            <a:endParaRPr sz="2400">
              <a:latin typeface="Times New Roman" pitchFamily="18" charset="0"/>
              <a:cs typeface="Times New Roman" pitchFamily="18" charset="0"/>
            </a:endParaRPr>
          </a:p>
        </p:txBody>
      </p:sp>
      <p:sp>
        <p:nvSpPr>
          <p:cNvPr id="4" name="object 4"/>
          <p:cNvSpPr/>
          <p:nvPr/>
        </p:nvSpPr>
        <p:spPr>
          <a:xfrm>
            <a:off x="0" y="0"/>
            <a:ext cx="12167616" cy="835151"/>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3926914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851653" y="1291590"/>
            <a:ext cx="2489200" cy="311150"/>
          </a:xfrm>
          <a:prstGeom prst="rect">
            <a:avLst/>
          </a:prstGeom>
        </p:spPr>
        <p:txBody>
          <a:bodyPr vert="horz" wrap="square" lIns="0" tIns="15240" rIns="0" bIns="0" rtlCol="0">
            <a:spAutoFit/>
          </a:bodyPr>
          <a:lstStyle/>
          <a:p>
            <a:pPr marL="12700">
              <a:lnSpc>
                <a:spcPct val="100000"/>
              </a:lnSpc>
              <a:spcBef>
                <a:spcPts val="120"/>
              </a:spcBef>
            </a:pPr>
            <a:r>
              <a:rPr sz="1850" spc="10" dirty="0"/>
              <a:t>Based </a:t>
            </a:r>
            <a:r>
              <a:rPr sz="1850" spc="15" dirty="0"/>
              <a:t>On</a:t>
            </a:r>
            <a:r>
              <a:rPr sz="1850" spc="-120" dirty="0"/>
              <a:t> </a:t>
            </a:r>
            <a:r>
              <a:rPr sz="1850" spc="10" dirty="0"/>
              <a:t>Mechanism</a:t>
            </a:r>
            <a:endParaRPr sz="1850"/>
          </a:p>
        </p:txBody>
      </p:sp>
      <p:sp>
        <p:nvSpPr>
          <p:cNvPr id="3" name="object 3"/>
          <p:cNvSpPr/>
          <p:nvPr/>
        </p:nvSpPr>
        <p:spPr>
          <a:xfrm>
            <a:off x="8197595" y="1804416"/>
            <a:ext cx="3246120" cy="215646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8197595" y="4123944"/>
            <a:ext cx="3435096" cy="2232315"/>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114401" y="1982215"/>
            <a:ext cx="7752080" cy="4504055"/>
          </a:xfrm>
          <a:prstGeom prst="rect">
            <a:avLst/>
          </a:prstGeom>
        </p:spPr>
        <p:txBody>
          <a:bodyPr vert="horz" wrap="square" lIns="0" tIns="15240" rIns="0" bIns="0" rtlCol="0">
            <a:spAutoFit/>
          </a:bodyPr>
          <a:lstStyle/>
          <a:p>
            <a:pPr marL="12700">
              <a:lnSpc>
                <a:spcPct val="100000"/>
              </a:lnSpc>
              <a:spcBef>
                <a:spcPts val="120"/>
              </a:spcBef>
            </a:pPr>
            <a:r>
              <a:rPr sz="1850" b="1" spc="10" dirty="0">
                <a:latin typeface="Arial"/>
                <a:cs typeface="Arial"/>
              </a:rPr>
              <a:t>Analog</a:t>
            </a:r>
            <a:r>
              <a:rPr sz="1850" b="1" spc="-35" dirty="0">
                <a:latin typeface="Arial"/>
                <a:cs typeface="Arial"/>
              </a:rPr>
              <a:t> </a:t>
            </a:r>
            <a:r>
              <a:rPr sz="1850" b="1" spc="10" dirty="0">
                <a:latin typeface="Arial"/>
                <a:cs typeface="Arial"/>
              </a:rPr>
              <a:t>Computer</a:t>
            </a:r>
            <a:endParaRPr sz="1850">
              <a:latin typeface="Arial"/>
              <a:cs typeface="Arial"/>
            </a:endParaRPr>
          </a:p>
          <a:p>
            <a:pPr>
              <a:lnSpc>
                <a:spcPct val="100000"/>
              </a:lnSpc>
              <a:spcBef>
                <a:spcPts val="25"/>
              </a:spcBef>
            </a:pPr>
            <a:endParaRPr sz="2500">
              <a:latin typeface="Arial"/>
              <a:cs typeface="Arial"/>
            </a:endParaRPr>
          </a:p>
          <a:p>
            <a:pPr marL="12700" marR="5080">
              <a:lnSpc>
                <a:spcPct val="101099"/>
              </a:lnSpc>
            </a:pPr>
            <a:r>
              <a:rPr sz="1850" spc="10" dirty="0">
                <a:latin typeface="Arial"/>
                <a:cs typeface="Arial"/>
              </a:rPr>
              <a:t>Accept input data </a:t>
            </a:r>
            <a:r>
              <a:rPr sz="1850" spc="5" dirty="0">
                <a:latin typeface="Arial"/>
                <a:cs typeface="Arial"/>
              </a:rPr>
              <a:t>in continuous form </a:t>
            </a:r>
            <a:r>
              <a:rPr sz="1850" spc="10" dirty="0">
                <a:latin typeface="Arial"/>
                <a:cs typeface="Arial"/>
              </a:rPr>
              <a:t>and output </a:t>
            </a:r>
            <a:r>
              <a:rPr sz="1850" spc="5" dirty="0">
                <a:latin typeface="Arial"/>
                <a:cs typeface="Arial"/>
              </a:rPr>
              <a:t>is </a:t>
            </a:r>
            <a:r>
              <a:rPr sz="1850" spc="10" dirty="0">
                <a:latin typeface="Arial"/>
                <a:cs typeface="Arial"/>
              </a:rPr>
              <a:t>obtained </a:t>
            </a:r>
            <a:r>
              <a:rPr sz="1850" spc="5" dirty="0">
                <a:latin typeface="Arial"/>
                <a:cs typeface="Arial"/>
              </a:rPr>
              <a:t>in </a:t>
            </a:r>
            <a:r>
              <a:rPr sz="1850" spc="10" dirty="0">
                <a:latin typeface="Arial"/>
                <a:cs typeface="Arial"/>
              </a:rPr>
              <a:t>the form </a:t>
            </a:r>
            <a:r>
              <a:rPr sz="1850" spc="5" dirty="0">
                <a:latin typeface="Arial"/>
                <a:cs typeface="Arial"/>
              </a:rPr>
              <a:t>of  </a:t>
            </a:r>
            <a:r>
              <a:rPr sz="1850" spc="10" dirty="0">
                <a:latin typeface="Arial"/>
                <a:cs typeface="Arial"/>
              </a:rPr>
              <a:t>graphs.</a:t>
            </a:r>
            <a:endParaRPr sz="1850">
              <a:latin typeface="Arial"/>
              <a:cs typeface="Arial"/>
            </a:endParaRPr>
          </a:p>
          <a:p>
            <a:pPr>
              <a:lnSpc>
                <a:spcPct val="100000"/>
              </a:lnSpc>
              <a:spcBef>
                <a:spcPts val="35"/>
              </a:spcBef>
            </a:pPr>
            <a:endParaRPr sz="2550">
              <a:latin typeface="Arial"/>
              <a:cs typeface="Arial"/>
            </a:endParaRPr>
          </a:p>
          <a:p>
            <a:pPr marL="12700">
              <a:lnSpc>
                <a:spcPct val="100000"/>
              </a:lnSpc>
            </a:pPr>
            <a:r>
              <a:rPr sz="1850" b="1" spc="5" dirty="0">
                <a:latin typeface="Arial"/>
                <a:cs typeface="Arial"/>
              </a:rPr>
              <a:t>Digital</a:t>
            </a:r>
            <a:r>
              <a:rPr sz="1850" b="1" spc="-30" dirty="0">
                <a:latin typeface="Arial"/>
                <a:cs typeface="Arial"/>
              </a:rPr>
              <a:t> </a:t>
            </a:r>
            <a:r>
              <a:rPr sz="1850" b="1" spc="10" dirty="0">
                <a:latin typeface="Arial"/>
                <a:cs typeface="Arial"/>
              </a:rPr>
              <a:t>Computer</a:t>
            </a:r>
            <a:endParaRPr sz="1850">
              <a:latin typeface="Arial"/>
              <a:cs typeface="Arial"/>
            </a:endParaRPr>
          </a:p>
          <a:p>
            <a:pPr>
              <a:lnSpc>
                <a:spcPct val="100000"/>
              </a:lnSpc>
            </a:pPr>
            <a:endParaRPr sz="2100">
              <a:latin typeface="Arial"/>
              <a:cs typeface="Arial"/>
            </a:endParaRPr>
          </a:p>
          <a:p>
            <a:pPr marL="12700">
              <a:lnSpc>
                <a:spcPct val="100000"/>
              </a:lnSpc>
              <a:spcBef>
                <a:spcPts val="1680"/>
              </a:spcBef>
            </a:pPr>
            <a:r>
              <a:rPr sz="1850" spc="10" dirty="0">
                <a:latin typeface="Arial"/>
                <a:cs typeface="Arial"/>
              </a:rPr>
              <a:t>Operates</a:t>
            </a:r>
            <a:r>
              <a:rPr sz="1850" spc="-40" dirty="0">
                <a:latin typeface="Arial"/>
                <a:cs typeface="Arial"/>
              </a:rPr>
              <a:t> </a:t>
            </a:r>
            <a:r>
              <a:rPr sz="1850" spc="10" dirty="0">
                <a:latin typeface="Arial"/>
                <a:cs typeface="Arial"/>
              </a:rPr>
              <a:t>by</a:t>
            </a:r>
            <a:r>
              <a:rPr sz="1850" dirty="0">
                <a:latin typeface="Arial"/>
                <a:cs typeface="Arial"/>
              </a:rPr>
              <a:t> </a:t>
            </a:r>
            <a:r>
              <a:rPr sz="1850" spc="10" dirty="0">
                <a:latin typeface="Arial"/>
                <a:cs typeface="Arial"/>
              </a:rPr>
              <a:t>counting</a:t>
            </a:r>
            <a:r>
              <a:rPr sz="1850" spc="-45" dirty="0">
                <a:latin typeface="Arial"/>
                <a:cs typeface="Arial"/>
              </a:rPr>
              <a:t> </a:t>
            </a:r>
            <a:r>
              <a:rPr sz="1850" spc="10" dirty="0">
                <a:latin typeface="Arial"/>
                <a:cs typeface="Arial"/>
              </a:rPr>
              <a:t>numbers</a:t>
            </a:r>
            <a:r>
              <a:rPr sz="1850" spc="-35" dirty="0">
                <a:latin typeface="Arial"/>
                <a:cs typeface="Arial"/>
              </a:rPr>
              <a:t> </a:t>
            </a:r>
            <a:r>
              <a:rPr sz="1850" spc="5" dirty="0">
                <a:latin typeface="Arial"/>
                <a:cs typeface="Arial"/>
              </a:rPr>
              <a:t>or</a:t>
            </a:r>
            <a:r>
              <a:rPr sz="1850" spc="-10" dirty="0">
                <a:latin typeface="Arial"/>
                <a:cs typeface="Arial"/>
              </a:rPr>
              <a:t> </a:t>
            </a:r>
            <a:r>
              <a:rPr sz="1850" spc="10" dirty="0">
                <a:latin typeface="Arial"/>
                <a:cs typeface="Arial"/>
              </a:rPr>
              <a:t>digits</a:t>
            </a:r>
            <a:r>
              <a:rPr sz="1850" spc="-40" dirty="0">
                <a:latin typeface="Arial"/>
                <a:cs typeface="Arial"/>
              </a:rPr>
              <a:t> </a:t>
            </a:r>
            <a:r>
              <a:rPr sz="1850" spc="10" dirty="0">
                <a:latin typeface="Arial"/>
                <a:cs typeface="Arial"/>
              </a:rPr>
              <a:t>and</a:t>
            </a:r>
            <a:r>
              <a:rPr sz="1850" spc="-20" dirty="0">
                <a:latin typeface="Arial"/>
                <a:cs typeface="Arial"/>
              </a:rPr>
              <a:t> </a:t>
            </a:r>
            <a:r>
              <a:rPr sz="1850" spc="10" dirty="0">
                <a:latin typeface="Arial"/>
                <a:cs typeface="Arial"/>
              </a:rPr>
              <a:t>gives</a:t>
            </a:r>
            <a:r>
              <a:rPr sz="1850" spc="-20" dirty="0">
                <a:latin typeface="Arial"/>
                <a:cs typeface="Arial"/>
              </a:rPr>
              <a:t> </a:t>
            </a:r>
            <a:r>
              <a:rPr sz="1850" spc="10" dirty="0">
                <a:latin typeface="Arial"/>
                <a:cs typeface="Arial"/>
              </a:rPr>
              <a:t>output</a:t>
            </a:r>
            <a:r>
              <a:rPr sz="1850" spc="-50" dirty="0">
                <a:latin typeface="Arial"/>
                <a:cs typeface="Arial"/>
              </a:rPr>
              <a:t> </a:t>
            </a:r>
            <a:r>
              <a:rPr sz="1850" spc="5" dirty="0">
                <a:latin typeface="Arial"/>
                <a:cs typeface="Arial"/>
              </a:rPr>
              <a:t>in</a:t>
            </a:r>
            <a:r>
              <a:rPr sz="1850" spc="-5" dirty="0">
                <a:latin typeface="Arial"/>
                <a:cs typeface="Arial"/>
              </a:rPr>
              <a:t> </a:t>
            </a:r>
            <a:r>
              <a:rPr sz="1850" spc="5" dirty="0">
                <a:latin typeface="Arial"/>
                <a:cs typeface="Arial"/>
              </a:rPr>
              <a:t>digital</a:t>
            </a:r>
            <a:r>
              <a:rPr sz="1850" spc="-45" dirty="0">
                <a:latin typeface="Arial"/>
                <a:cs typeface="Arial"/>
              </a:rPr>
              <a:t> </a:t>
            </a:r>
            <a:r>
              <a:rPr sz="1850" spc="10" dirty="0">
                <a:latin typeface="Arial"/>
                <a:cs typeface="Arial"/>
              </a:rPr>
              <a:t>form.</a:t>
            </a:r>
            <a:endParaRPr sz="1850">
              <a:latin typeface="Arial"/>
              <a:cs typeface="Arial"/>
            </a:endParaRPr>
          </a:p>
          <a:p>
            <a:pPr>
              <a:lnSpc>
                <a:spcPct val="100000"/>
              </a:lnSpc>
            </a:pPr>
            <a:endParaRPr sz="2100">
              <a:latin typeface="Arial"/>
              <a:cs typeface="Arial"/>
            </a:endParaRPr>
          </a:p>
          <a:p>
            <a:pPr>
              <a:lnSpc>
                <a:spcPct val="100000"/>
              </a:lnSpc>
              <a:spcBef>
                <a:spcPts val="5"/>
              </a:spcBef>
            </a:pPr>
            <a:endParaRPr sz="1800">
              <a:latin typeface="Arial"/>
              <a:cs typeface="Arial"/>
            </a:endParaRPr>
          </a:p>
          <a:p>
            <a:pPr marL="12700">
              <a:lnSpc>
                <a:spcPct val="100000"/>
              </a:lnSpc>
            </a:pPr>
            <a:r>
              <a:rPr sz="1850" b="1" spc="5" dirty="0">
                <a:latin typeface="Arial"/>
                <a:cs typeface="Arial"/>
              </a:rPr>
              <a:t>Hybrid</a:t>
            </a:r>
            <a:r>
              <a:rPr sz="1850" b="1" spc="-35" dirty="0">
                <a:latin typeface="Arial"/>
                <a:cs typeface="Arial"/>
              </a:rPr>
              <a:t> </a:t>
            </a:r>
            <a:r>
              <a:rPr sz="1850" b="1" spc="10" dirty="0">
                <a:latin typeface="Arial"/>
                <a:cs typeface="Arial"/>
              </a:rPr>
              <a:t>Computer</a:t>
            </a:r>
            <a:endParaRPr sz="1850">
              <a:latin typeface="Arial"/>
              <a:cs typeface="Arial"/>
            </a:endParaRPr>
          </a:p>
          <a:p>
            <a:pPr>
              <a:lnSpc>
                <a:spcPct val="100000"/>
              </a:lnSpc>
              <a:spcBef>
                <a:spcPts val="55"/>
              </a:spcBef>
            </a:pPr>
            <a:endParaRPr sz="2500">
              <a:latin typeface="Arial"/>
              <a:cs typeface="Arial"/>
            </a:endParaRPr>
          </a:p>
          <a:p>
            <a:pPr marL="12700" marR="406400">
              <a:lnSpc>
                <a:spcPct val="101099"/>
              </a:lnSpc>
            </a:pPr>
            <a:r>
              <a:rPr sz="1850" spc="10" dirty="0">
                <a:latin typeface="Arial"/>
                <a:cs typeface="Arial"/>
              </a:rPr>
              <a:t>The user can process both the </a:t>
            </a:r>
            <a:r>
              <a:rPr sz="1850" spc="5" dirty="0">
                <a:latin typeface="Arial"/>
                <a:cs typeface="Arial"/>
              </a:rPr>
              <a:t>continuous </a:t>
            </a:r>
            <a:r>
              <a:rPr sz="1850" spc="10" dirty="0">
                <a:latin typeface="Arial"/>
                <a:cs typeface="Arial"/>
              </a:rPr>
              <a:t>(analog) and</a:t>
            </a:r>
            <a:r>
              <a:rPr sz="1850" spc="-210" dirty="0">
                <a:latin typeface="Arial"/>
                <a:cs typeface="Arial"/>
              </a:rPr>
              <a:t> </a:t>
            </a:r>
            <a:r>
              <a:rPr sz="1850" spc="5" dirty="0">
                <a:latin typeface="Arial"/>
                <a:cs typeface="Arial"/>
              </a:rPr>
              <a:t>discontinuous  (digital)</a:t>
            </a:r>
            <a:r>
              <a:rPr sz="1850" spc="-40" dirty="0">
                <a:latin typeface="Arial"/>
                <a:cs typeface="Arial"/>
              </a:rPr>
              <a:t> </a:t>
            </a:r>
            <a:r>
              <a:rPr sz="1850" spc="5" dirty="0">
                <a:latin typeface="Arial"/>
                <a:cs typeface="Arial"/>
              </a:rPr>
              <a:t>data.</a:t>
            </a:r>
            <a:endParaRPr sz="1850">
              <a:latin typeface="Arial"/>
              <a:cs typeface="Arial"/>
            </a:endParaRPr>
          </a:p>
        </p:txBody>
      </p:sp>
      <p:sp>
        <p:nvSpPr>
          <p:cNvPr id="6" name="object 6"/>
          <p:cNvSpPr/>
          <p:nvPr/>
        </p:nvSpPr>
        <p:spPr>
          <a:xfrm>
            <a:off x="0" y="0"/>
            <a:ext cx="12167616" cy="835151"/>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6999716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022340" y="1219200"/>
            <a:ext cx="2750059" cy="385362"/>
          </a:xfrm>
          <a:prstGeom prst="rect">
            <a:avLst/>
          </a:prstGeom>
        </p:spPr>
        <p:txBody>
          <a:bodyPr vert="horz" wrap="square" lIns="0" tIns="15875" rIns="0" bIns="0" rtlCol="0">
            <a:spAutoFit/>
          </a:bodyPr>
          <a:lstStyle/>
          <a:p>
            <a:pPr marL="12700">
              <a:lnSpc>
                <a:spcPct val="100000"/>
              </a:lnSpc>
              <a:spcBef>
                <a:spcPts val="125"/>
              </a:spcBef>
            </a:pPr>
            <a:r>
              <a:rPr spc="10" dirty="0">
                <a:latin typeface="Times New Roman" pitchFamily="18" charset="0"/>
                <a:cs typeface="Times New Roman" pitchFamily="18" charset="0"/>
              </a:rPr>
              <a:t>Based On</a:t>
            </a:r>
            <a:r>
              <a:rPr spc="-114" dirty="0">
                <a:latin typeface="Times New Roman" pitchFamily="18" charset="0"/>
                <a:cs typeface="Times New Roman" pitchFamily="18" charset="0"/>
              </a:rPr>
              <a:t> </a:t>
            </a:r>
            <a:r>
              <a:rPr spc="10" dirty="0">
                <a:latin typeface="Times New Roman" pitchFamily="18" charset="0"/>
                <a:cs typeface="Times New Roman" pitchFamily="18" charset="0"/>
              </a:rPr>
              <a:t>Purpose</a:t>
            </a:r>
            <a:endParaRPr>
              <a:latin typeface="Times New Roman" pitchFamily="18" charset="0"/>
              <a:cs typeface="Times New Roman" pitchFamily="18" charset="0"/>
            </a:endParaRPr>
          </a:p>
        </p:txBody>
      </p:sp>
      <p:sp>
        <p:nvSpPr>
          <p:cNvPr id="3" name="object 3"/>
          <p:cNvSpPr txBox="1"/>
          <p:nvPr/>
        </p:nvSpPr>
        <p:spPr>
          <a:xfrm>
            <a:off x="114401" y="1981200"/>
            <a:ext cx="11759565" cy="3973395"/>
          </a:xfrm>
          <a:prstGeom prst="rect">
            <a:avLst/>
          </a:prstGeom>
        </p:spPr>
        <p:txBody>
          <a:bodyPr vert="horz" wrap="square" lIns="0" tIns="15240" rIns="0" bIns="0" rtlCol="0">
            <a:spAutoFit/>
          </a:bodyPr>
          <a:lstStyle/>
          <a:p>
            <a:pPr marL="12700">
              <a:lnSpc>
                <a:spcPct val="100000"/>
              </a:lnSpc>
              <a:spcBef>
                <a:spcPts val="120"/>
              </a:spcBef>
            </a:pPr>
            <a:r>
              <a:rPr sz="1850" b="1" spc="10" dirty="0">
                <a:latin typeface="Arial"/>
                <a:cs typeface="Arial"/>
              </a:rPr>
              <a:t>Special Purpose</a:t>
            </a:r>
            <a:r>
              <a:rPr sz="1850" b="1" spc="-75" dirty="0">
                <a:latin typeface="Arial"/>
                <a:cs typeface="Arial"/>
              </a:rPr>
              <a:t> </a:t>
            </a:r>
            <a:r>
              <a:rPr sz="1850" b="1" spc="10" dirty="0">
                <a:latin typeface="Arial"/>
                <a:cs typeface="Arial"/>
              </a:rPr>
              <a:t>Computer</a:t>
            </a:r>
            <a:endParaRPr sz="1850">
              <a:latin typeface="Arial"/>
              <a:cs typeface="Arial"/>
            </a:endParaRPr>
          </a:p>
          <a:p>
            <a:pPr>
              <a:lnSpc>
                <a:spcPct val="100000"/>
              </a:lnSpc>
              <a:spcBef>
                <a:spcPts val="40"/>
              </a:spcBef>
            </a:pPr>
            <a:endParaRPr sz="2350">
              <a:latin typeface="Arial"/>
              <a:cs typeface="Arial"/>
            </a:endParaRPr>
          </a:p>
          <a:p>
            <a:pPr marL="12700">
              <a:lnSpc>
                <a:spcPct val="100000"/>
              </a:lnSpc>
            </a:pPr>
            <a:r>
              <a:rPr sz="1850" spc="10" dirty="0">
                <a:latin typeface="Arial"/>
                <a:cs typeface="Arial"/>
              </a:rPr>
              <a:t>These are designed </a:t>
            </a:r>
            <a:r>
              <a:rPr sz="1850" spc="5" dirty="0">
                <a:latin typeface="Arial"/>
                <a:cs typeface="Arial"/>
              </a:rPr>
              <a:t>to </a:t>
            </a:r>
            <a:r>
              <a:rPr sz="1850" spc="10" dirty="0">
                <a:latin typeface="Arial"/>
                <a:cs typeface="Arial"/>
              </a:rPr>
              <a:t>perform a </a:t>
            </a:r>
            <a:r>
              <a:rPr sz="1850" spc="5" dirty="0">
                <a:latin typeface="Arial"/>
                <a:cs typeface="Arial"/>
              </a:rPr>
              <a:t>specific</a:t>
            </a:r>
            <a:r>
              <a:rPr sz="1850" spc="-210" dirty="0">
                <a:latin typeface="Arial"/>
                <a:cs typeface="Arial"/>
              </a:rPr>
              <a:t> </a:t>
            </a:r>
            <a:r>
              <a:rPr sz="1850" spc="5" dirty="0">
                <a:latin typeface="Arial"/>
                <a:cs typeface="Arial"/>
              </a:rPr>
              <a:t>task.</a:t>
            </a:r>
            <a:endParaRPr sz="1850">
              <a:latin typeface="Arial"/>
              <a:cs typeface="Arial"/>
            </a:endParaRPr>
          </a:p>
          <a:p>
            <a:pPr>
              <a:lnSpc>
                <a:spcPct val="100000"/>
              </a:lnSpc>
              <a:spcBef>
                <a:spcPts val="55"/>
              </a:spcBef>
            </a:pPr>
            <a:endParaRPr sz="2100">
              <a:latin typeface="Arial"/>
              <a:cs typeface="Arial"/>
            </a:endParaRPr>
          </a:p>
          <a:p>
            <a:pPr marL="12700" marR="5080">
              <a:lnSpc>
                <a:spcPct val="101099"/>
              </a:lnSpc>
              <a:tabLst>
                <a:tab pos="7034530" algn="l"/>
              </a:tabLst>
            </a:pPr>
            <a:r>
              <a:rPr sz="1850" spc="10" dirty="0">
                <a:latin typeface="Arial"/>
                <a:cs typeface="Arial"/>
              </a:rPr>
              <a:t>They perform the task </a:t>
            </a:r>
            <a:r>
              <a:rPr sz="1850" spc="5" dirty="0">
                <a:latin typeface="Arial"/>
                <a:cs typeface="Arial"/>
              </a:rPr>
              <a:t>for which they </a:t>
            </a:r>
            <a:r>
              <a:rPr sz="1850" spc="10" dirty="0">
                <a:latin typeface="Arial"/>
                <a:cs typeface="Arial"/>
              </a:rPr>
              <a:t>are designed</a:t>
            </a:r>
            <a:r>
              <a:rPr sz="1850" spc="-175" dirty="0">
                <a:latin typeface="Arial"/>
                <a:cs typeface="Arial"/>
              </a:rPr>
              <a:t> </a:t>
            </a:r>
            <a:r>
              <a:rPr sz="1850" spc="10" dirty="0">
                <a:latin typeface="Arial"/>
                <a:cs typeface="Arial"/>
              </a:rPr>
              <a:t>very</a:t>
            </a:r>
            <a:r>
              <a:rPr sz="1850" spc="-10" dirty="0">
                <a:latin typeface="Arial"/>
                <a:cs typeface="Arial"/>
              </a:rPr>
              <a:t> </a:t>
            </a:r>
            <a:r>
              <a:rPr sz="1850" spc="5" dirty="0">
                <a:latin typeface="Arial"/>
                <a:cs typeface="Arial"/>
              </a:rPr>
              <a:t>efficiently.	</a:t>
            </a:r>
            <a:r>
              <a:rPr sz="1850" spc="10" dirty="0">
                <a:latin typeface="Arial"/>
                <a:cs typeface="Arial"/>
              </a:rPr>
              <a:t>Eg: </a:t>
            </a:r>
            <a:r>
              <a:rPr sz="1850" spc="5" dirty="0">
                <a:latin typeface="Arial"/>
                <a:cs typeface="Arial"/>
              </a:rPr>
              <a:t>Air craft control system, </a:t>
            </a:r>
            <a:r>
              <a:rPr sz="1850" spc="10" dirty="0">
                <a:latin typeface="Arial"/>
                <a:cs typeface="Arial"/>
              </a:rPr>
              <a:t>missile</a:t>
            </a:r>
            <a:r>
              <a:rPr sz="1850" spc="-160" dirty="0">
                <a:latin typeface="Arial"/>
                <a:cs typeface="Arial"/>
              </a:rPr>
              <a:t> </a:t>
            </a:r>
            <a:r>
              <a:rPr sz="1850" spc="10" dirty="0">
                <a:latin typeface="Arial"/>
                <a:cs typeface="Arial"/>
              </a:rPr>
              <a:t>guidance  </a:t>
            </a:r>
            <a:r>
              <a:rPr sz="1850" spc="5" dirty="0">
                <a:latin typeface="Arial"/>
                <a:cs typeface="Arial"/>
              </a:rPr>
              <a:t>system</a:t>
            </a:r>
            <a:r>
              <a:rPr sz="1850" spc="-20" dirty="0">
                <a:latin typeface="Arial"/>
                <a:cs typeface="Arial"/>
              </a:rPr>
              <a:t> </a:t>
            </a:r>
            <a:r>
              <a:rPr sz="1850" spc="5" dirty="0">
                <a:latin typeface="Arial"/>
                <a:cs typeface="Arial"/>
              </a:rPr>
              <a:t>etc.</a:t>
            </a:r>
            <a:endParaRPr sz="1850">
              <a:latin typeface="Arial"/>
              <a:cs typeface="Arial"/>
            </a:endParaRPr>
          </a:p>
          <a:p>
            <a:pPr>
              <a:lnSpc>
                <a:spcPct val="100000"/>
              </a:lnSpc>
              <a:spcBef>
                <a:spcPts val="5"/>
              </a:spcBef>
            </a:pPr>
            <a:endParaRPr sz="2850">
              <a:latin typeface="Arial"/>
              <a:cs typeface="Arial"/>
            </a:endParaRPr>
          </a:p>
          <a:p>
            <a:pPr marL="12700">
              <a:lnSpc>
                <a:spcPct val="100000"/>
              </a:lnSpc>
            </a:pPr>
            <a:r>
              <a:rPr sz="1850" b="1" spc="10" dirty="0">
                <a:latin typeface="Arial"/>
                <a:cs typeface="Arial"/>
              </a:rPr>
              <a:t>General Purpose</a:t>
            </a:r>
            <a:r>
              <a:rPr sz="1850" b="1" spc="-85" dirty="0">
                <a:latin typeface="Arial"/>
                <a:cs typeface="Arial"/>
              </a:rPr>
              <a:t> </a:t>
            </a:r>
            <a:r>
              <a:rPr sz="1850" b="1" spc="10" dirty="0">
                <a:latin typeface="Arial"/>
                <a:cs typeface="Arial"/>
              </a:rPr>
              <a:t>Computer</a:t>
            </a:r>
            <a:endParaRPr sz="1850">
              <a:latin typeface="Arial"/>
              <a:cs typeface="Arial"/>
            </a:endParaRPr>
          </a:p>
          <a:p>
            <a:pPr>
              <a:lnSpc>
                <a:spcPct val="100000"/>
              </a:lnSpc>
              <a:spcBef>
                <a:spcPts val="20"/>
              </a:spcBef>
            </a:pPr>
            <a:endParaRPr sz="2700">
              <a:latin typeface="Arial"/>
              <a:cs typeface="Arial"/>
            </a:endParaRPr>
          </a:p>
          <a:p>
            <a:pPr marL="12700">
              <a:lnSpc>
                <a:spcPct val="100000"/>
              </a:lnSpc>
            </a:pPr>
            <a:r>
              <a:rPr sz="1850" spc="10" dirty="0">
                <a:latin typeface="Arial"/>
                <a:cs typeface="Arial"/>
              </a:rPr>
              <a:t>General purpose computers </a:t>
            </a:r>
            <a:r>
              <a:rPr sz="1850" spc="5" dirty="0">
                <a:latin typeface="Arial"/>
                <a:cs typeface="Arial"/>
              </a:rPr>
              <a:t>is </a:t>
            </a:r>
            <a:r>
              <a:rPr sz="1850" spc="10" dirty="0">
                <a:latin typeface="Arial"/>
                <a:cs typeface="Arial"/>
              </a:rPr>
              <a:t>one </a:t>
            </a:r>
            <a:r>
              <a:rPr sz="1850" spc="5" dirty="0">
                <a:latin typeface="Arial"/>
                <a:cs typeface="Arial"/>
              </a:rPr>
              <a:t>that </a:t>
            </a:r>
            <a:r>
              <a:rPr sz="1850" spc="10" dirty="0">
                <a:latin typeface="Arial"/>
                <a:cs typeface="Arial"/>
              </a:rPr>
              <a:t>can be used </a:t>
            </a:r>
            <a:r>
              <a:rPr sz="1850" spc="5" dirty="0">
                <a:latin typeface="Arial"/>
                <a:cs typeface="Arial"/>
              </a:rPr>
              <a:t>for </a:t>
            </a:r>
            <a:r>
              <a:rPr sz="1850" spc="10" dirty="0">
                <a:latin typeface="Arial"/>
                <a:cs typeface="Arial"/>
              </a:rPr>
              <a:t>a variety</a:t>
            </a:r>
            <a:r>
              <a:rPr sz="1850" spc="-365" dirty="0">
                <a:latin typeface="Arial"/>
                <a:cs typeface="Arial"/>
              </a:rPr>
              <a:t> </a:t>
            </a:r>
            <a:r>
              <a:rPr sz="1850" spc="5" dirty="0">
                <a:latin typeface="Arial"/>
                <a:cs typeface="Arial"/>
              </a:rPr>
              <a:t>of applications.</a:t>
            </a:r>
            <a:endParaRPr sz="1850">
              <a:latin typeface="Arial"/>
              <a:cs typeface="Arial"/>
            </a:endParaRPr>
          </a:p>
          <a:p>
            <a:pPr>
              <a:lnSpc>
                <a:spcPct val="100000"/>
              </a:lnSpc>
              <a:spcBef>
                <a:spcPts val="35"/>
              </a:spcBef>
            </a:pPr>
            <a:endParaRPr sz="2650">
              <a:latin typeface="Arial"/>
              <a:cs typeface="Arial"/>
            </a:endParaRPr>
          </a:p>
          <a:p>
            <a:pPr marL="12700">
              <a:lnSpc>
                <a:spcPct val="100000"/>
              </a:lnSpc>
            </a:pPr>
            <a:r>
              <a:rPr sz="1850" dirty="0">
                <a:latin typeface="Arial"/>
                <a:cs typeface="Arial"/>
              </a:rPr>
              <a:t>Its</a:t>
            </a:r>
            <a:r>
              <a:rPr sz="1850" spc="-15" dirty="0">
                <a:latin typeface="Arial"/>
                <a:cs typeface="Arial"/>
              </a:rPr>
              <a:t> </a:t>
            </a:r>
            <a:r>
              <a:rPr sz="1850" spc="5" dirty="0">
                <a:latin typeface="Arial"/>
                <a:cs typeface="Arial"/>
              </a:rPr>
              <a:t>creativity</a:t>
            </a:r>
            <a:r>
              <a:rPr sz="1850" spc="-45" dirty="0">
                <a:latin typeface="Arial"/>
                <a:cs typeface="Arial"/>
              </a:rPr>
              <a:t> </a:t>
            </a:r>
            <a:r>
              <a:rPr sz="1850" spc="10" dirty="0">
                <a:latin typeface="Arial"/>
                <a:cs typeface="Arial"/>
              </a:rPr>
              <a:t>enables</a:t>
            </a:r>
            <a:r>
              <a:rPr sz="1850" spc="-30" dirty="0">
                <a:latin typeface="Arial"/>
                <a:cs typeface="Arial"/>
              </a:rPr>
              <a:t> </a:t>
            </a:r>
            <a:r>
              <a:rPr sz="1850" spc="5" dirty="0">
                <a:latin typeface="Arial"/>
                <a:cs typeface="Arial"/>
              </a:rPr>
              <a:t>execution</a:t>
            </a:r>
            <a:r>
              <a:rPr sz="1850" spc="-30" dirty="0">
                <a:latin typeface="Arial"/>
                <a:cs typeface="Arial"/>
              </a:rPr>
              <a:t> </a:t>
            </a:r>
            <a:r>
              <a:rPr sz="1850" spc="5" dirty="0">
                <a:latin typeface="Arial"/>
                <a:cs typeface="Arial"/>
              </a:rPr>
              <a:t>of</a:t>
            </a:r>
            <a:r>
              <a:rPr sz="1850" spc="-10" dirty="0">
                <a:latin typeface="Arial"/>
                <a:cs typeface="Arial"/>
              </a:rPr>
              <a:t> </a:t>
            </a:r>
            <a:r>
              <a:rPr sz="1850" spc="10" dirty="0">
                <a:latin typeface="Arial"/>
                <a:cs typeface="Arial"/>
              </a:rPr>
              <a:t>programs</a:t>
            </a:r>
            <a:r>
              <a:rPr sz="1850" spc="-30" dirty="0">
                <a:latin typeface="Arial"/>
                <a:cs typeface="Arial"/>
              </a:rPr>
              <a:t> </a:t>
            </a:r>
            <a:r>
              <a:rPr sz="1850" spc="5" dirty="0">
                <a:latin typeface="Arial"/>
                <a:cs typeface="Arial"/>
              </a:rPr>
              <a:t>of</a:t>
            </a:r>
            <a:r>
              <a:rPr sz="1850" spc="-10" dirty="0">
                <a:latin typeface="Arial"/>
                <a:cs typeface="Arial"/>
              </a:rPr>
              <a:t> </a:t>
            </a:r>
            <a:r>
              <a:rPr sz="1850" spc="10" dirty="0">
                <a:latin typeface="Arial"/>
                <a:cs typeface="Arial"/>
              </a:rPr>
              <a:t>almost</a:t>
            </a:r>
            <a:r>
              <a:rPr sz="1850" spc="-30" dirty="0">
                <a:latin typeface="Arial"/>
                <a:cs typeface="Arial"/>
              </a:rPr>
              <a:t> </a:t>
            </a:r>
            <a:r>
              <a:rPr sz="1850" spc="10" dirty="0">
                <a:latin typeface="Arial"/>
                <a:cs typeface="Arial"/>
              </a:rPr>
              <a:t>any</a:t>
            </a:r>
            <a:r>
              <a:rPr sz="1850" dirty="0">
                <a:latin typeface="Arial"/>
                <a:cs typeface="Arial"/>
              </a:rPr>
              <a:t> </a:t>
            </a:r>
            <a:r>
              <a:rPr sz="1850" spc="5" dirty="0">
                <a:latin typeface="Arial"/>
                <a:cs typeface="Arial"/>
              </a:rPr>
              <a:t>time.</a:t>
            </a:r>
            <a:r>
              <a:rPr sz="1850" spc="-35" dirty="0">
                <a:latin typeface="Arial"/>
                <a:cs typeface="Arial"/>
              </a:rPr>
              <a:t> </a:t>
            </a:r>
            <a:r>
              <a:rPr sz="1850" spc="10" dirty="0">
                <a:latin typeface="Arial"/>
                <a:cs typeface="Arial"/>
              </a:rPr>
              <a:t>These</a:t>
            </a:r>
            <a:r>
              <a:rPr sz="1850" spc="-15" dirty="0">
                <a:latin typeface="Arial"/>
                <a:cs typeface="Arial"/>
              </a:rPr>
              <a:t> </a:t>
            </a:r>
            <a:r>
              <a:rPr sz="1850" spc="10" dirty="0">
                <a:latin typeface="Arial"/>
                <a:cs typeface="Arial"/>
              </a:rPr>
              <a:t>are</a:t>
            </a:r>
            <a:r>
              <a:rPr sz="1850" dirty="0">
                <a:latin typeface="Arial"/>
                <a:cs typeface="Arial"/>
              </a:rPr>
              <a:t> </a:t>
            </a:r>
            <a:r>
              <a:rPr sz="1850" spc="10" dirty="0">
                <a:latin typeface="Arial"/>
                <a:cs typeface="Arial"/>
              </a:rPr>
              <a:t>used</a:t>
            </a:r>
            <a:r>
              <a:rPr sz="1850" spc="-15" dirty="0">
                <a:latin typeface="Arial"/>
                <a:cs typeface="Arial"/>
              </a:rPr>
              <a:t> </a:t>
            </a:r>
            <a:r>
              <a:rPr sz="1850" spc="5" dirty="0">
                <a:latin typeface="Arial"/>
                <a:cs typeface="Arial"/>
              </a:rPr>
              <a:t>in</a:t>
            </a:r>
            <a:r>
              <a:rPr sz="1850" spc="-15" dirty="0">
                <a:latin typeface="Arial"/>
                <a:cs typeface="Arial"/>
              </a:rPr>
              <a:t> </a:t>
            </a:r>
            <a:r>
              <a:rPr sz="1850" spc="10" dirty="0">
                <a:latin typeface="Arial"/>
                <a:cs typeface="Arial"/>
              </a:rPr>
              <a:t>business</a:t>
            </a:r>
            <a:r>
              <a:rPr sz="1850" spc="-15" dirty="0">
                <a:latin typeface="Arial"/>
                <a:cs typeface="Arial"/>
              </a:rPr>
              <a:t> </a:t>
            </a:r>
            <a:r>
              <a:rPr sz="1850" spc="5" dirty="0">
                <a:latin typeface="Arial"/>
                <a:cs typeface="Arial"/>
              </a:rPr>
              <a:t>application.</a:t>
            </a:r>
            <a:endParaRPr sz="1850">
              <a:latin typeface="Arial"/>
              <a:cs typeface="Arial"/>
            </a:endParaRPr>
          </a:p>
        </p:txBody>
      </p:sp>
      <p:sp>
        <p:nvSpPr>
          <p:cNvPr id="4" name="object 4"/>
          <p:cNvSpPr/>
          <p:nvPr/>
        </p:nvSpPr>
        <p:spPr>
          <a:xfrm>
            <a:off x="0" y="0"/>
            <a:ext cx="12167616" cy="835151"/>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9803379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7EA2CEB9-D5A8-CA82-D202-B8A693A359BF}"/>
              </a:ext>
            </a:extLst>
          </p:cNvPr>
          <p:cNvPicPr>
            <a:picLocks noGrp="1" noChangeAspect="1"/>
          </p:cNvPicPr>
          <p:nvPr>
            <p:ph idx="1"/>
          </p:nvPr>
        </p:nvPicPr>
        <p:blipFill>
          <a:blip r:embed="rId2"/>
          <a:stretch>
            <a:fillRect/>
          </a:stretch>
        </p:blipFill>
        <p:spPr>
          <a:xfrm>
            <a:off x="203200" y="990601"/>
            <a:ext cx="11988800" cy="4510268"/>
          </a:xfrm>
        </p:spPr>
      </p:pic>
    </p:spTree>
    <p:extLst>
      <p:ext uri="{BB962C8B-B14F-4D97-AF65-F5344CB8AC3E}">
        <p14:creationId xmlns:p14="http://schemas.microsoft.com/office/powerpoint/2010/main" val="41395740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C431255A-29A1-B6C5-A3C4-FACF0A53AD5E}"/>
              </a:ext>
            </a:extLst>
          </p:cNvPr>
          <p:cNvSpPr>
            <a:spLocks noGrp="1"/>
          </p:cNvSpPr>
          <p:nvPr>
            <p:ph idx="1"/>
          </p:nvPr>
        </p:nvSpPr>
        <p:spPr>
          <a:xfrm>
            <a:off x="203200" y="1447800"/>
            <a:ext cx="11887200" cy="5410200"/>
          </a:xfrm>
        </p:spPr>
        <p:txBody>
          <a:bodyPr>
            <a:noAutofit/>
          </a:bodyPr>
          <a:lstStyle/>
          <a:p>
            <a:pPr marL="0" indent="0">
              <a:lnSpc>
                <a:spcPct val="150000"/>
              </a:lnSpc>
              <a:buNone/>
            </a:pPr>
            <a:r>
              <a:rPr lang="en-IN" sz="2400" b="1" dirty="0">
                <a:solidFill>
                  <a:srgbClr val="000000"/>
                </a:solidFill>
                <a:latin typeface="Times New Roman" panose="02020603050405020304" pitchFamily="18" charset="0"/>
                <a:cs typeface="Times New Roman" panose="02020603050405020304" pitchFamily="18" charset="0"/>
              </a:rPr>
              <a:t>Desktop PCs</a:t>
            </a:r>
          </a:p>
          <a:p>
            <a:pPr marL="0" indent="0">
              <a:lnSpc>
                <a:spcPct val="150000"/>
              </a:lnSpc>
              <a:buNone/>
            </a:pPr>
            <a:r>
              <a:rPr lang="en-US" sz="2400" dirty="0">
                <a:solidFill>
                  <a:srgbClr val="000000"/>
                </a:solidFill>
                <a:latin typeface="Times New Roman" panose="02020603050405020304" pitchFamily="18" charset="0"/>
                <a:cs typeface="Times New Roman" panose="02020603050405020304" pitchFamily="18" charset="0"/>
              </a:rPr>
              <a:t>A desktop PC is the most popular model of PCs.  It is widely used in homes and offices.</a:t>
            </a:r>
          </a:p>
          <a:p>
            <a:pPr marL="0" indent="0">
              <a:lnSpc>
                <a:spcPct val="150000"/>
              </a:lnSpc>
              <a:buNone/>
            </a:pPr>
            <a:r>
              <a:rPr lang="en-IN" sz="2400" b="1" dirty="0">
                <a:solidFill>
                  <a:srgbClr val="000000"/>
                </a:solidFill>
                <a:latin typeface="Times New Roman" panose="02020603050405020304" pitchFamily="18" charset="0"/>
                <a:cs typeface="Times New Roman" panose="02020603050405020304" pitchFamily="18" charset="0"/>
              </a:rPr>
              <a:t>Laptops</a:t>
            </a:r>
          </a:p>
          <a:p>
            <a:pPr marL="342900" indent="-342900">
              <a:lnSpc>
                <a:spcPct val="150000"/>
              </a:lnSpc>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Laptops (Figure ) are small microcomputers that can easily fit inside a briefcase. </a:t>
            </a:r>
          </a:p>
          <a:p>
            <a:pPr marL="342900" indent="-342900">
              <a:lnSpc>
                <a:spcPct val="150000"/>
              </a:lnSpc>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They are very handy and can easily be carried from one place to another. </a:t>
            </a:r>
          </a:p>
          <a:p>
            <a:pPr marL="342900" indent="-342900">
              <a:lnSpc>
                <a:spcPct val="150000"/>
              </a:lnSpc>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They may also be placed on the user’s lap (thus the name). Hence, laptops are very useful, especially when going on long journeys.</a:t>
            </a:r>
          </a:p>
          <a:p>
            <a:pPr marL="342900" indent="-342900">
              <a:lnSpc>
                <a:spcPct val="150000"/>
              </a:lnSpc>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Laptops operate on a battery and do not always have to be</a:t>
            </a:r>
          </a:p>
          <a:p>
            <a:pPr marL="342900" indent="-342900">
              <a:lnSpc>
                <a:spcPct val="150000"/>
              </a:lnSpc>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      plugged in like desktop computers.</a:t>
            </a:r>
          </a:p>
          <a:p>
            <a:pPr marL="0" indent="0">
              <a:lnSpc>
                <a:spcPct val="150000"/>
              </a:lnSpc>
              <a:buNone/>
            </a:pPr>
            <a:endParaRPr lang="en-IN" sz="2400" dirty="0">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 xmlns:a16="http://schemas.microsoft.com/office/drawing/2014/main" id="{6B0253A6-90E4-66DA-479A-439B9D35A406}"/>
              </a:ext>
            </a:extLst>
          </p:cNvPr>
          <p:cNvPicPr>
            <a:picLocks noChangeAspect="1"/>
          </p:cNvPicPr>
          <p:nvPr/>
        </p:nvPicPr>
        <p:blipFill>
          <a:blip r:embed="rId2"/>
          <a:stretch>
            <a:fillRect/>
          </a:stretch>
        </p:blipFill>
        <p:spPr>
          <a:xfrm>
            <a:off x="8636001" y="3937000"/>
            <a:ext cx="3148313" cy="2060293"/>
          </a:xfrm>
          <a:prstGeom prst="rect">
            <a:avLst/>
          </a:prstGeom>
        </p:spPr>
      </p:pic>
    </p:spTree>
    <p:extLst>
      <p:ext uri="{BB962C8B-B14F-4D97-AF65-F5344CB8AC3E}">
        <p14:creationId xmlns:p14="http://schemas.microsoft.com/office/powerpoint/2010/main" val="40369197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EAF5D66-9B74-1973-3B66-09D7587EDF30}"/>
              </a:ext>
            </a:extLst>
          </p:cNvPr>
          <p:cNvSpPr>
            <a:spLocks noGrp="1"/>
          </p:cNvSpPr>
          <p:nvPr>
            <p:ph idx="1"/>
          </p:nvPr>
        </p:nvSpPr>
        <p:spPr>
          <a:xfrm>
            <a:off x="838200" y="1295400"/>
            <a:ext cx="10160000" cy="4064000"/>
          </a:xfrm>
        </p:spPr>
        <p:txBody>
          <a:bodyPr>
            <a:noAutofit/>
          </a:bodyPr>
          <a:lstStyle/>
          <a:p>
            <a:pPr marL="342900" indent="-342900">
              <a:lnSpc>
                <a:spcPct val="150000"/>
              </a:lnSpc>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The memory and storage capacity of a laptop is almost equivalent to that of a desktop computer. </a:t>
            </a:r>
          </a:p>
          <a:p>
            <a:pPr marL="342900" indent="-342900">
              <a:lnSpc>
                <a:spcPct val="150000"/>
              </a:lnSpc>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As with desktop computers, laptops also have hard disk drives, USB drives,</a:t>
            </a:r>
          </a:p>
          <a:p>
            <a:pPr marL="342900" indent="-342900">
              <a:lnSpc>
                <a:spcPct val="150000"/>
              </a:lnSpc>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      etc. </a:t>
            </a:r>
          </a:p>
          <a:p>
            <a:pPr marL="342900" indent="-342900">
              <a:lnSpc>
                <a:spcPct val="150000"/>
              </a:lnSpc>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For input, laptops have a built-in keyboard and a trackball/touchpad, which is used as a pointing device (as a mouse is used for a desktop PC).</a:t>
            </a:r>
          </a:p>
          <a:p>
            <a:pPr marL="342900" indent="-342900">
              <a:lnSpc>
                <a:spcPct val="150000"/>
              </a:lnSpc>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However, a drawback is that laptops are generally more expensive than desktop computers. </a:t>
            </a:r>
          </a:p>
          <a:p>
            <a:pPr marL="342900" indent="-342900">
              <a:lnSpc>
                <a:spcPct val="150000"/>
              </a:lnSpc>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These computers are very popular among </a:t>
            </a:r>
            <a:r>
              <a:rPr lang="en-IN" sz="2400" dirty="0">
                <a:solidFill>
                  <a:srgbClr val="000000"/>
                </a:solidFill>
                <a:latin typeface="Times New Roman" panose="02020603050405020304" pitchFamily="18" charset="0"/>
                <a:cs typeface="Times New Roman" panose="02020603050405020304" pitchFamily="18" charset="0"/>
              </a:rPr>
              <a:t>business travellers.</a:t>
            </a:r>
          </a:p>
          <a:p>
            <a:pPr>
              <a:lnSpc>
                <a:spcPct val="150000"/>
              </a:lnSpc>
            </a:pPr>
            <a:endParaRPr lang="en-IN" sz="2400" dirty="0"/>
          </a:p>
        </p:txBody>
      </p:sp>
    </p:spTree>
    <p:extLst>
      <p:ext uri="{BB962C8B-B14F-4D97-AF65-F5344CB8AC3E}">
        <p14:creationId xmlns:p14="http://schemas.microsoft.com/office/powerpoint/2010/main" val="41534320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4E2071E-56F2-98DF-56D1-7448932E5B79}"/>
              </a:ext>
            </a:extLst>
          </p:cNvPr>
          <p:cNvSpPr>
            <a:spLocks noGrp="1"/>
          </p:cNvSpPr>
          <p:nvPr>
            <p:ph idx="1"/>
          </p:nvPr>
        </p:nvSpPr>
        <p:spPr>
          <a:xfrm>
            <a:off x="685800" y="1066800"/>
            <a:ext cx="11074400" cy="4064000"/>
          </a:xfrm>
        </p:spPr>
        <p:txBody>
          <a:bodyPr>
            <a:noAutofit/>
          </a:bodyPr>
          <a:lstStyle/>
          <a:p>
            <a:pPr marL="0" indent="0">
              <a:lnSpc>
                <a:spcPct val="150000"/>
              </a:lnSpc>
              <a:buNone/>
            </a:pPr>
            <a:r>
              <a:rPr lang="en-IN" sz="2667" b="1" i="1" dirty="0">
                <a:solidFill>
                  <a:srgbClr val="000000"/>
                </a:solidFill>
                <a:latin typeface="Calibri-BoldItalic"/>
              </a:rPr>
              <a:t>Workstations</a:t>
            </a:r>
          </a:p>
          <a:p>
            <a:pPr algn="l">
              <a:lnSpc>
                <a:spcPct val="150000"/>
              </a:lnSpc>
              <a:buFont typeface="Wingdings" panose="05000000000000000000" pitchFamily="2" charset="2"/>
              <a:buChar char="§"/>
            </a:pPr>
            <a:r>
              <a:rPr lang="en-US" sz="2667" dirty="0">
                <a:solidFill>
                  <a:srgbClr val="000000"/>
                </a:solidFill>
                <a:latin typeface="TimesLTStd-Roman"/>
              </a:rPr>
              <a:t>Workstations are single-user computers that have the same features as PCs, but their processing speed matches that of a minicomputer or mainframe computer. </a:t>
            </a:r>
          </a:p>
          <a:p>
            <a:pPr algn="l">
              <a:lnSpc>
                <a:spcPct val="150000"/>
              </a:lnSpc>
              <a:buFont typeface="Wingdings" panose="05000000000000000000" pitchFamily="2" charset="2"/>
              <a:buChar char="§"/>
            </a:pPr>
            <a:r>
              <a:rPr lang="en-US" sz="2667" dirty="0">
                <a:solidFill>
                  <a:srgbClr val="000000"/>
                </a:solidFill>
                <a:latin typeface="TimesLTStd-Roman"/>
              </a:rPr>
              <a:t>Workstation computers have advanced processors, more RAM and storage capacity than PCs. Therefore, they are more expensive and powerful than a normal desktop computer.</a:t>
            </a:r>
          </a:p>
          <a:p>
            <a:pPr marL="0" indent="0">
              <a:lnSpc>
                <a:spcPct val="150000"/>
              </a:lnSpc>
              <a:buNone/>
            </a:pPr>
            <a:r>
              <a:rPr lang="en-IN" sz="2667" b="1" i="1" dirty="0">
                <a:solidFill>
                  <a:srgbClr val="000000"/>
                </a:solidFill>
                <a:latin typeface="Calibri-BoldItalic"/>
              </a:rPr>
              <a:t>Network Computers</a:t>
            </a:r>
          </a:p>
          <a:p>
            <a:pPr marL="0" indent="0">
              <a:lnSpc>
                <a:spcPct val="150000"/>
              </a:lnSpc>
              <a:buNone/>
            </a:pPr>
            <a:r>
              <a:rPr lang="en-US" sz="2667" dirty="0">
                <a:solidFill>
                  <a:srgbClr val="000000"/>
                </a:solidFill>
                <a:latin typeface="TimesLTStd-Roman"/>
              </a:rPr>
              <a:t>Network computers have less processing power, memory, and storage than a desktop computer. </a:t>
            </a:r>
          </a:p>
          <a:p>
            <a:pPr marL="0" indent="0">
              <a:lnSpc>
                <a:spcPct val="150000"/>
              </a:lnSpc>
              <a:buNone/>
            </a:pPr>
            <a:r>
              <a:rPr lang="en-US" sz="2667" dirty="0">
                <a:solidFill>
                  <a:srgbClr val="808080"/>
                </a:solidFill>
                <a:latin typeface="Calibri-Light"/>
              </a:rPr>
              <a:t>.</a:t>
            </a:r>
            <a:endParaRPr lang="en-IN" sz="2667" dirty="0"/>
          </a:p>
        </p:txBody>
      </p:sp>
    </p:spTree>
    <p:extLst>
      <p:ext uri="{BB962C8B-B14F-4D97-AF65-F5344CB8AC3E}">
        <p14:creationId xmlns:p14="http://schemas.microsoft.com/office/powerpoint/2010/main" val="15218341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E4B2859-C99E-D391-85F1-E02B547473C3}"/>
              </a:ext>
            </a:extLst>
          </p:cNvPr>
          <p:cNvSpPr>
            <a:spLocks noGrp="1"/>
          </p:cNvSpPr>
          <p:nvPr>
            <p:ph idx="1"/>
          </p:nvPr>
        </p:nvSpPr>
        <p:spPr>
          <a:xfrm>
            <a:off x="914400" y="914400"/>
            <a:ext cx="10160000" cy="5689600"/>
          </a:xfrm>
        </p:spPr>
        <p:txBody>
          <a:bodyPr>
            <a:noAutofit/>
          </a:bodyPr>
          <a:lstStyle/>
          <a:p>
            <a:pPr marL="457200" indent="-457200">
              <a:buFont typeface="Arial" panose="020B0604020202020204" pitchFamily="34" charset="0"/>
              <a:buChar char="•"/>
            </a:pPr>
            <a:r>
              <a:rPr lang="en-US" sz="2667" dirty="0">
                <a:solidFill>
                  <a:srgbClr val="000000"/>
                </a:solidFill>
                <a:latin typeface="Times New Roman" panose="02020603050405020304" pitchFamily="18" charset="0"/>
                <a:cs typeface="Times New Roman" panose="02020603050405020304" pitchFamily="18" charset="0"/>
              </a:rPr>
              <a:t>These are specially designed to be used as terminals in a networked environment. </a:t>
            </a:r>
          </a:p>
          <a:p>
            <a:pPr marL="457200" indent="-457200">
              <a:buFont typeface="Arial" panose="020B0604020202020204" pitchFamily="34" charset="0"/>
              <a:buChar char="•"/>
            </a:pPr>
            <a:r>
              <a:rPr lang="en-US" sz="2667" dirty="0">
                <a:solidFill>
                  <a:srgbClr val="000000"/>
                </a:solidFill>
                <a:latin typeface="Times New Roman" panose="02020603050405020304" pitchFamily="18" charset="0"/>
                <a:cs typeface="Times New Roman" panose="02020603050405020304" pitchFamily="18" charset="0"/>
              </a:rPr>
              <a:t>For example, some network computers are specifically designed to access data stored on a network (including the Internet and intranet).</a:t>
            </a:r>
          </a:p>
          <a:p>
            <a:pPr marL="457200" indent="-457200">
              <a:buFont typeface="Arial" panose="020B0604020202020204" pitchFamily="34" charset="0"/>
              <a:buChar char="•"/>
            </a:pPr>
            <a:r>
              <a:rPr lang="en-US" sz="2667" dirty="0">
                <a:solidFill>
                  <a:srgbClr val="000000"/>
                </a:solidFill>
                <a:latin typeface="Times New Roman" panose="02020603050405020304" pitchFamily="18" charset="0"/>
                <a:cs typeface="Times New Roman" panose="02020603050405020304" pitchFamily="18" charset="0"/>
              </a:rPr>
              <a:t>Some network computers do not have any storage space and merely rely on the network’s server for data storage and processing tasks. </a:t>
            </a:r>
          </a:p>
          <a:p>
            <a:pPr marL="457200" indent="-457200">
              <a:buFont typeface="Arial" panose="020B0604020202020204" pitchFamily="34" charset="0"/>
              <a:buChar char="•"/>
            </a:pPr>
            <a:r>
              <a:rPr lang="en-US" sz="2667" dirty="0">
                <a:solidFill>
                  <a:srgbClr val="000000"/>
                </a:solidFill>
                <a:latin typeface="Times New Roman" panose="02020603050405020304" pitchFamily="18" charset="0"/>
                <a:cs typeface="Times New Roman" panose="02020603050405020304" pitchFamily="18" charset="0"/>
              </a:rPr>
              <a:t>Network computers that are specifically designed to access only the Internet or intranet are often known as Internet PCs or Internet boxes.</a:t>
            </a:r>
          </a:p>
          <a:p>
            <a:pPr marL="457200" indent="-457200">
              <a:buFont typeface="Arial" panose="020B0604020202020204" pitchFamily="34" charset="0"/>
              <a:buChar char="•"/>
            </a:pPr>
            <a:r>
              <a:rPr lang="en-US" sz="2667" dirty="0">
                <a:solidFill>
                  <a:srgbClr val="000000"/>
                </a:solidFill>
                <a:latin typeface="Times New Roman" panose="02020603050405020304" pitchFamily="18" charset="0"/>
                <a:cs typeface="Times New Roman" panose="02020603050405020304" pitchFamily="18" charset="0"/>
              </a:rPr>
              <a:t>Some network computers used in homes do not even have a monitor. Such computers may be connected to a television, which serves as the output device. </a:t>
            </a:r>
          </a:p>
          <a:p>
            <a:pPr marL="457200" indent="-457200">
              <a:buFont typeface="Arial" panose="020B0604020202020204" pitchFamily="34" charset="0"/>
              <a:buChar char="•"/>
            </a:pPr>
            <a:r>
              <a:rPr lang="en-US" sz="2667" dirty="0">
                <a:solidFill>
                  <a:srgbClr val="000000"/>
                </a:solidFill>
                <a:latin typeface="Times New Roman" panose="02020603050405020304" pitchFamily="18" charset="0"/>
                <a:cs typeface="Times New Roman" panose="02020603050405020304" pitchFamily="18" charset="0"/>
              </a:rPr>
              <a:t>The most common example of a home-based network computer is Web TV, which enables the user to connect a television to the Internet</a:t>
            </a:r>
          </a:p>
        </p:txBody>
      </p:sp>
    </p:spTree>
    <p:extLst>
      <p:ext uri="{BB962C8B-B14F-4D97-AF65-F5344CB8AC3E}">
        <p14:creationId xmlns:p14="http://schemas.microsoft.com/office/powerpoint/2010/main" val="31882924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F5C00649-97F2-ED1E-AF0F-8329018FE9E9}"/>
              </a:ext>
            </a:extLst>
          </p:cNvPr>
          <p:cNvSpPr>
            <a:spLocks noGrp="1"/>
          </p:cNvSpPr>
          <p:nvPr>
            <p:ph idx="1"/>
          </p:nvPr>
        </p:nvSpPr>
        <p:spPr>
          <a:xfrm>
            <a:off x="457200" y="1295400"/>
            <a:ext cx="11582400" cy="4064000"/>
          </a:xfrm>
        </p:spPr>
        <p:txBody>
          <a:bodyPr>
            <a:noAutofit/>
          </a:bodyPr>
          <a:lstStyle/>
          <a:p>
            <a:pPr marL="457200" indent="-457200">
              <a:buFont typeface="Arial" panose="020B0604020202020204" pitchFamily="34" charset="0"/>
              <a:buChar char="•"/>
            </a:pPr>
            <a:r>
              <a:rPr lang="en-US" sz="2667" dirty="0">
                <a:solidFill>
                  <a:srgbClr val="000000"/>
                </a:solidFill>
                <a:latin typeface="Times New Roman" panose="02020603050405020304" pitchFamily="18" charset="0"/>
                <a:cs typeface="Times New Roman" panose="02020603050405020304" pitchFamily="18" charset="0"/>
              </a:rPr>
              <a:t>The Web TV is equipped with a special set-top box that is used to connect to the Internet. </a:t>
            </a:r>
          </a:p>
          <a:p>
            <a:pPr marL="457200" indent="-457200">
              <a:buFont typeface="Arial" panose="020B0604020202020204" pitchFamily="34" charset="0"/>
              <a:buChar char="•"/>
            </a:pPr>
            <a:r>
              <a:rPr lang="en-US" sz="2667" dirty="0">
                <a:solidFill>
                  <a:srgbClr val="000000"/>
                </a:solidFill>
                <a:latin typeface="Times New Roman" panose="02020603050405020304" pitchFamily="18" charset="0"/>
                <a:cs typeface="Times New Roman" panose="02020603050405020304" pitchFamily="18" charset="0"/>
              </a:rPr>
              <a:t>The set-top box also provides controls to enable the user to navigate the Internet, send and receive e-mails, and to perform other tasks on the network while watching television. </a:t>
            </a:r>
          </a:p>
          <a:p>
            <a:pPr marL="457200" indent="-457200">
              <a:buFont typeface="Arial" panose="020B0604020202020204" pitchFamily="34" charset="0"/>
              <a:buChar char="•"/>
            </a:pPr>
            <a:r>
              <a:rPr lang="en-US" sz="2667" dirty="0">
                <a:solidFill>
                  <a:srgbClr val="000000"/>
                </a:solidFill>
                <a:latin typeface="Times New Roman" panose="02020603050405020304" pitchFamily="18" charset="0"/>
                <a:cs typeface="Times New Roman" panose="02020603050405020304" pitchFamily="18" charset="0"/>
              </a:rPr>
              <a:t>The other reason for the popularity of network computers is that they are cheaper to purchase and maintain than PCs</a:t>
            </a:r>
            <a:endParaRPr lang="en-IN" sz="2667" dirty="0"/>
          </a:p>
        </p:txBody>
      </p:sp>
    </p:spTree>
    <p:extLst>
      <p:ext uri="{BB962C8B-B14F-4D97-AF65-F5344CB8AC3E}">
        <p14:creationId xmlns:p14="http://schemas.microsoft.com/office/powerpoint/2010/main" val="9262493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FCC941DE-5056-2F9F-539B-8AE301B823BF}"/>
              </a:ext>
            </a:extLst>
          </p:cNvPr>
          <p:cNvSpPr>
            <a:spLocks noGrp="1"/>
          </p:cNvSpPr>
          <p:nvPr>
            <p:ph idx="1"/>
          </p:nvPr>
        </p:nvSpPr>
        <p:spPr>
          <a:xfrm>
            <a:off x="457200" y="914400"/>
            <a:ext cx="10160000" cy="4064000"/>
          </a:xfrm>
        </p:spPr>
        <p:txBody>
          <a:bodyPr>
            <a:noAutofit/>
          </a:bodyPr>
          <a:lstStyle/>
          <a:p>
            <a:pPr marL="0" indent="0">
              <a:buNone/>
            </a:pPr>
            <a:r>
              <a:rPr lang="en-IN" sz="3200" b="1" i="1" dirty="0">
                <a:latin typeface="Calibri-BoldItalic"/>
              </a:rPr>
              <a:t>Handheld Computers</a:t>
            </a:r>
          </a:p>
          <a:p>
            <a:pPr marL="457200" indent="-457200" algn="l">
              <a:buFont typeface="Arial" panose="020B0604020202020204" pitchFamily="34" charset="0"/>
              <a:buChar char="•"/>
            </a:pPr>
            <a:r>
              <a:rPr lang="en-US" sz="2667" dirty="0">
                <a:latin typeface="TimesLTStd-Roman"/>
              </a:rPr>
              <a:t>The mid-1990s witnessed a range of small personal computing devices that are commonly known as handheld computers, or mobile computers. </a:t>
            </a:r>
          </a:p>
          <a:p>
            <a:pPr marL="457200" indent="-457200" algn="l">
              <a:buFont typeface="Arial" panose="020B0604020202020204" pitchFamily="34" charset="0"/>
              <a:buChar char="•"/>
            </a:pPr>
            <a:r>
              <a:rPr lang="en-US" sz="2667" dirty="0">
                <a:latin typeface="TimesLTStd-Roman"/>
              </a:rPr>
              <a:t>These computers are called handheld computers because they can fit in one hand, while users can use the other hand to operate them.</a:t>
            </a:r>
          </a:p>
          <a:p>
            <a:pPr marL="457200" indent="-457200" algn="l">
              <a:buFont typeface="Arial" panose="020B0604020202020204" pitchFamily="34" charset="0"/>
              <a:buChar char="•"/>
            </a:pPr>
            <a:r>
              <a:rPr lang="en-US" sz="2667" dirty="0">
                <a:latin typeface="TimesLTStd-Roman"/>
              </a:rPr>
              <a:t>Handheld computers are very small in size, and hence they have small-sized screens and keyboards. </a:t>
            </a:r>
          </a:p>
          <a:p>
            <a:pPr marL="457200" indent="-457200" algn="l">
              <a:buFont typeface="Arial" panose="020B0604020202020204" pitchFamily="34" charset="0"/>
              <a:buChar char="•"/>
            </a:pPr>
            <a:r>
              <a:rPr lang="en-US" sz="2667" dirty="0">
                <a:latin typeface="TimesLTStd-Roman"/>
              </a:rPr>
              <a:t>These </a:t>
            </a:r>
            <a:r>
              <a:rPr lang="en-US" sz="2667" dirty="0" err="1">
                <a:latin typeface="TimesLTStd-Roman"/>
              </a:rPr>
              <a:t>computersare</a:t>
            </a:r>
            <a:r>
              <a:rPr lang="en-US" sz="2667" dirty="0">
                <a:latin typeface="TimesLTStd-Roman"/>
              </a:rPr>
              <a:t> preferred by business </a:t>
            </a:r>
            <a:r>
              <a:rPr lang="en-US" sz="2667" dirty="0" err="1">
                <a:latin typeface="TimesLTStd-Roman"/>
              </a:rPr>
              <a:t>travellers</a:t>
            </a:r>
            <a:r>
              <a:rPr lang="en-US" sz="2667" dirty="0">
                <a:latin typeface="TimesLTStd-Roman"/>
              </a:rPr>
              <a:t> and mobile employees whose jobs require them to move from place to place.</a:t>
            </a:r>
          </a:p>
          <a:p>
            <a:pPr marL="457200" indent="-457200" algn="l">
              <a:buFont typeface="Arial" panose="020B0604020202020204" pitchFamily="34" charset="0"/>
              <a:buChar char="•"/>
            </a:pPr>
            <a:r>
              <a:rPr lang="en-US" sz="2667" dirty="0">
                <a:latin typeface="TimesLTStd-Roman"/>
              </a:rPr>
              <a:t>Some examples of handheld computers are as follows:</a:t>
            </a:r>
          </a:p>
          <a:p>
            <a:pPr algn="l"/>
            <a:r>
              <a:rPr lang="en-IN" sz="2667" dirty="0">
                <a:latin typeface="TimesLTStd-Roman"/>
              </a:rPr>
              <a:t>      Smartphones</a:t>
            </a:r>
          </a:p>
          <a:p>
            <a:pPr algn="l"/>
            <a:r>
              <a:rPr lang="en-IN" sz="2667" dirty="0">
                <a:latin typeface="TimesLTStd-Roman"/>
              </a:rPr>
              <a:t>      Tablet PCs</a:t>
            </a:r>
          </a:p>
        </p:txBody>
      </p:sp>
    </p:spTree>
    <p:extLst>
      <p:ext uri="{BB962C8B-B14F-4D97-AF65-F5344CB8AC3E}">
        <p14:creationId xmlns:p14="http://schemas.microsoft.com/office/powerpoint/2010/main" val="30788834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43F0964-189F-CABD-D0E9-CBEC0D35928B}"/>
              </a:ext>
            </a:extLst>
          </p:cNvPr>
          <p:cNvSpPr>
            <a:spLocks noGrp="1"/>
          </p:cNvSpPr>
          <p:nvPr>
            <p:ph idx="1"/>
          </p:nvPr>
        </p:nvSpPr>
        <p:spPr>
          <a:xfrm>
            <a:off x="1143000" y="1371600"/>
            <a:ext cx="10160000" cy="4648200"/>
          </a:xfrm>
        </p:spPr>
        <p:txBody>
          <a:bodyPr>
            <a:normAutofit/>
          </a:bodyPr>
          <a:lstStyle/>
          <a:p>
            <a:r>
              <a:rPr lang="en-US" sz="2400" b="1" dirty="0">
                <a:latin typeface="Times New Roman" panose="02020603050405020304" pitchFamily="18" charset="0"/>
                <a:cs typeface="Times New Roman" panose="02020603050405020304" pitchFamily="18" charset="0"/>
              </a:rPr>
              <a:t>Smartphones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cellular phones are web-enabled telephones.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Such phones are also known as smartphones because, in addition to basic phone capabilities, they also facilitate the users to access the Internet and send e-mails, edit Word documents, generate an Excel sheet, create a presentation, and lots more.</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Smartphones run an advanced mobile operating system that enables it to run various applications.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four major mobile operating systems are iOS, Android, </a:t>
            </a:r>
            <a:r>
              <a:rPr lang="en-US" sz="2400" dirty="0" err="1">
                <a:latin typeface="Times New Roman" panose="02020603050405020304" pitchFamily="18" charset="0"/>
                <a:cs typeface="Times New Roman" panose="02020603050405020304" pitchFamily="18" charset="0"/>
              </a:rPr>
              <a:t>BlackBerryOS</a:t>
            </a:r>
            <a:r>
              <a:rPr lang="en-US" sz="2400" dirty="0">
                <a:latin typeface="Times New Roman" panose="02020603050405020304" pitchFamily="18" charset="0"/>
                <a:cs typeface="Times New Roman" panose="02020603050405020304" pitchFamily="18" charset="0"/>
              </a:rPr>
              <a:t>, and Windows Mobile. </a:t>
            </a:r>
          </a:p>
        </p:txBody>
      </p:sp>
    </p:spTree>
    <p:extLst>
      <p:ext uri="{BB962C8B-B14F-4D97-AF65-F5344CB8AC3E}">
        <p14:creationId xmlns:p14="http://schemas.microsoft.com/office/powerpoint/2010/main" val="12658624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6BF649BD-F4ED-D606-FBFD-566C584A9F4E}"/>
              </a:ext>
            </a:extLst>
          </p:cNvPr>
          <p:cNvSpPr>
            <a:spLocks noGrp="1"/>
          </p:cNvSpPr>
          <p:nvPr>
            <p:ph idx="1"/>
          </p:nvPr>
        </p:nvSpPr>
        <p:spPr>
          <a:xfrm>
            <a:off x="542723" y="990600"/>
            <a:ext cx="6096000" cy="5130800"/>
          </a:xfrm>
        </p:spPr>
        <p:txBody>
          <a:bodyPr>
            <a:normAutofit lnSpcReduction="10000"/>
          </a:bodyPr>
          <a:lstStyle/>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A tablet PC</a:t>
            </a:r>
            <a:r>
              <a:rPr lang="en-US" sz="2400" dirty="0">
                <a:latin typeface="Times New Roman" panose="02020603050405020304" pitchFamily="18" charset="0"/>
                <a:cs typeface="Times New Roman" panose="02020603050405020304" pitchFamily="18" charset="0"/>
              </a:rPr>
              <a:t>is a computing device that is smaller than a laptop, but bigger than a smartphone.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Features such as user-friendly interface, portability, and touch screen have made them very popular in the last few years.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While all of them look similar from outside, they may differ in features such as operating system, speed of data connectivity, camera specifications, size of the screen, processing power, battery life, and storage capability.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Some operating systems that are used in tablets are Android Jellybean (an open-source operating system built by Google), Windows 8, and iOS (developed by Apple). </a:t>
            </a:r>
          </a:p>
          <a:p>
            <a:pPr marL="342900" indent="-34290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 xmlns:a16="http://schemas.microsoft.com/office/drawing/2014/main" id="{D0EFE28F-CD97-E542-A1D5-B9C517BED2DF}"/>
              </a:ext>
            </a:extLst>
          </p:cNvPr>
          <p:cNvPicPr>
            <a:picLocks noChangeAspect="1"/>
          </p:cNvPicPr>
          <p:nvPr/>
        </p:nvPicPr>
        <p:blipFill>
          <a:blip r:embed="rId2"/>
          <a:stretch>
            <a:fillRect/>
          </a:stretch>
        </p:blipFill>
        <p:spPr>
          <a:xfrm>
            <a:off x="7098749" y="1027043"/>
            <a:ext cx="4537276" cy="5378369"/>
          </a:xfrm>
          <a:prstGeom prst="rect">
            <a:avLst/>
          </a:prstGeom>
        </p:spPr>
      </p:pic>
    </p:spTree>
    <p:extLst>
      <p:ext uri="{BB962C8B-B14F-4D97-AF65-F5344CB8AC3E}">
        <p14:creationId xmlns:p14="http://schemas.microsoft.com/office/powerpoint/2010/main" val="12973510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62AB0BB9-7F67-321B-A2B5-1672E0CE3BCA}"/>
              </a:ext>
            </a:extLst>
          </p:cNvPr>
          <p:cNvSpPr>
            <a:spLocks noGrp="1"/>
          </p:cNvSpPr>
          <p:nvPr>
            <p:ph idx="1"/>
          </p:nvPr>
        </p:nvSpPr>
        <p:spPr>
          <a:xfrm>
            <a:off x="508000" y="1676400"/>
            <a:ext cx="5283200" cy="5003800"/>
          </a:xfrm>
        </p:spPr>
        <p:txBody>
          <a:bodyPr>
            <a:noAutofit/>
          </a:bodyPr>
          <a:lstStyle/>
          <a:p>
            <a:pPr marL="0" indent="0">
              <a:buNone/>
            </a:pPr>
            <a:r>
              <a:rPr lang="en-US" sz="2400" dirty="0">
                <a:latin typeface="Times New Roman" panose="02020603050405020304" pitchFamily="18" charset="0"/>
                <a:cs typeface="Times New Roman" panose="02020603050405020304" pitchFamily="18" charset="0"/>
              </a:rPr>
              <a:t>• View presentations </a:t>
            </a:r>
          </a:p>
          <a:p>
            <a:pPr marL="0" indent="0">
              <a:buNone/>
            </a:pPr>
            <a:r>
              <a:rPr lang="en-US" sz="2400" dirty="0">
                <a:latin typeface="Times New Roman" panose="02020603050405020304" pitchFamily="18" charset="0"/>
                <a:cs typeface="Times New Roman" panose="02020603050405020304" pitchFamily="18" charset="0"/>
              </a:rPr>
              <a:t>• Videoconferencing </a:t>
            </a:r>
          </a:p>
          <a:p>
            <a:pPr marL="0" indent="0">
              <a:buNone/>
            </a:pPr>
            <a:r>
              <a:rPr lang="en-US" sz="2400" dirty="0">
                <a:latin typeface="Times New Roman" panose="02020603050405020304" pitchFamily="18" charset="0"/>
                <a:cs typeface="Times New Roman" panose="02020603050405020304" pitchFamily="18" charset="0"/>
              </a:rPr>
              <a:t>• Reading e-books, e-newspaper</a:t>
            </a:r>
          </a:p>
          <a:p>
            <a:pPr marL="0" indent="0">
              <a:buNone/>
            </a:pPr>
            <a:r>
              <a:rPr lang="en-US" sz="2400" dirty="0">
                <a:latin typeface="Times New Roman" panose="02020603050405020304" pitchFamily="18" charset="0"/>
                <a:cs typeface="Times New Roman" panose="02020603050405020304" pitchFamily="18" charset="0"/>
              </a:rPr>
              <a:t> • Watching movies</a:t>
            </a:r>
          </a:p>
          <a:p>
            <a:pPr marL="0" indent="0">
              <a:buNone/>
            </a:pPr>
            <a:r>
              <a:rPr lang="en-US" sz="2400" dirty="0">
                <a:latin typeface="Times New Roman" panose="02020603050405020304" pitchFamily="18" charset="0"/>
                <a:cs typeface="Times New Roman" panose="02020603050405020304" pitchFamily="18" charset="0"/>
              </a:rPr>
              <a:t> • Playing games</a:t>
            </a:r>
          </a:p>
          <a:p>
            <a:pPr marL="0" indent="0">
              <a:buNone/>
            </a:pPr>
            <a:r>
              <a:rPr lang="en-US" sz="2400" dirty="0">
                <a:latin typeface="Times New Roman" panose="02020603050405020304" pitchFamily="18" charset="0"/>
                <a:cs typeface="Times New Roman" panose="02020603050405020304" pitchFamily="18" charset="0"/>
              </a:rPr>
              <a:t> • Sharing pictures, video, songs, documents, etc. </a:t>
            </a:r>
          </a:p>
          <a:p>
            <a:pPr marL="0" indent="0">
              <a:buNone/>
            </a:pPr>
            <a:endParaRPr lang="en-IN" sz="24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7D0D9F26-4E14-A7BC-F2D0-0EA20B851432}"/>
              </a:ext>
            </a:extLst>
          </p:cNvPr>
          <p:cNvSpPr txBox="1"/>
          <p:nvPr/>
        </p:nvSpPr>
        <p:spPr>
          <a:xfrm>
            <a:off x="5867400" y="1600200"/>
            <a:ext cx="5283200" cy="4524315"/>
          </a:xfrm>
          <a:prstGeom prst="rect">
            <a:avLst/>
          </a:prstGeom>
          <a:noFill/>
        </p:spPr>
        <p:txBody>
          <a:bodyPr wrap="square" rtlCol="0">
            <a:spAutoFit/>
          </a:bodyPr>
          <a:lstStyle/>
          <a:p>
            <a:pPr marL="380990" indent="-38099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Browsing the Internet </a:t>
            </a:r>
          </a:p>
          <a:p>
            <a:r>
              <a:rPr lang="en-US" sz="2400" dirty="0">
                <a:latin typeface="Times New Roman" panose="02020603050405020304" pitchFamily="18" charset="0"/>
                <a:cs typeface="Times New Roman" panose="02020603050405020304" pitchFamily="18" charset="0"/>
              </a:rPr>
              <a:t>• Keeping in touch with friends and family on popular social networks, sending emails </a:t>
            </a:r>
          </a:p>
          <a:p>
            <a:r>
              <a:rPr lang="en-US" sz="2400" dirty="0">
                <a:latin typeface="Times New Roman" panose="02020603050405020304" pitchFamily="18" charset="0"/>
                <a:cs typeface="Times New Roman" panose="02020603050405020304" pitchFamily="18" charset="0"/>
              </a:rPr>
              <a:t>• Business people use them to perform tasks such as editing a document, exchanging documents, taking notes, and giving presentations</a:t>
            </a:r>
          </a:p>
          <a:p>
            <a:r>
              <a:rPr lang="en-US" sz="2400" dirty="0">
                <a:latin typeface="Times New Roman" panose="02020603050405020304" pitchFamily="18" charset="0"/>
                <a:cs typeface="Times New Roman" panose="02020603050405020304" pitchFamily="18" charset="0"/>
              </a:rPr>
              <a:t> • Tablets are best used in crowded places such as airports and coffee shops, where size and portability become more important</a:t>
            </a:r>
            <a:endParaRPr lang="en-IN" sz="24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 xmlns:a16="http://schemas.microsoft.com/office/drawing/2014/main" id="{42471624-1335-6502-96EB-9C46C899696E}"/>
              </a:ext>
            </a:extLst>
          </p:cNvPr>
          <p:cNvSpPr txBox="1"/>
          <p:nvPr/>
        </p:nvSpPr>
        <p:spPr>
          <a:xfrm>
            <a:off x="826287" y="1011055"/>
            <a:ext cx="8012913"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Following are the uses of Tablet PCs: </a:t>
            </a:r>
          </a:p>
        </p:txBody>
      </p:sp>
    </p:spTree>
    <p:extLst>
      <p:ext uri="{BB962C8B-B14F-4D97-AF65-F5344CB8AC3E}">
        <p14:creationId xmlns:p14="http://schemas.microsoft.com/office/powerpoint/2010/main" val="17797229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95DC5B0-CA31-A7DD-091A-1F4B7D77B41B}"/>
              </a:ext>
            </a:extLst>
          </p:cNvPr>
          <p:cNvSpPr>
            <a:spLocks noGrp="1"/>
          </p:cNvSpPr>
          <p:nvPr>
            <p:ph idx="1"/>
          </p:nvPr>
        </p:nvSpPr>
        <p:spPr>
          <a:xfrm>
            <a:off x="1219200" y="1219200"/>
            <a:ext cx="10160000" cy="4724400"/>
          </a:xfrm>
        </p:spPr>
        <p:txBody>
          <a:bodyPr>
            <a:noAutofit/>
          </a:bodyPr>
          <a:lstStyle/>
          <a:p>
            <a:pPr marL="0" indent="0">
              <a:buNone/>
            </a:pPr>
            <a:r>
              <a:rPr lang="en-IN" sz="2667" b="1" dirty="0">
                <a:latin typeface="Times New Roman" panose="02020603050405020304" pitchFamily="18" charset="0"/>
                <a:cs typeface="Times New Roman" panose="02020603050405020304" pitchFamily="18" charset="0"/>
              </a:rPr>
              <a:t>APPLICATIONS OF COMPUTERS</a:t>
            </a:r>
          </a:p>
          <a:p>
            <a:pPr marL="457200" indent="-457200" algn="l">
              <a:buFont typeface="Arial" panose="020B0604020202020204" pitchFamily="34" charset="0"/>
              <a:buChar char="•"/>
            </a:pPr>
            <a:r>
              <a:rPr lang="en-US" sz="2667" dirty="0">
                <a:latin typeface="Times New Roman" panose="02020603050405020304" pitchFamily="18" charset="0"/>
                <a:cs typeface="Times New Roman" panose="02020603050405020304" pitchFamily="18" charset="0"/>
              </a:rPr>
              <a:t>When the first computers were developed, they were used only in the fields of mathematics and science. </a:t>
            </a:r>
          </a:p>
          <a:p>
            <a:pPr marL="457200" indent="-457200" algn="l">
              <a:buFont typeface="Arial" panose="020B0604020202020204" pitchFamily="34" charset="0"/>
              <a:buChar char="•"/>
            </a:pPr>
            <a:r>
              <a:rPr lang="en-US" sz="2667" dirty="0">
                <a:latin typeface="Times New Roman" panose="02020603050405020304" pitchFamily="18" charset="0"/>
                <a:cs typeface="Times New Roman" panose="02020603050405020304" pitchFamily="18" charset="0"/>
              </a:rPr>
              <a:t>In fact, the first effective utilization of computers was for decoding messages in military applications. </a:t>
            </a:r>
          </a:p>
          <a:p>
            <a:pPr marL="457200" indent="-457200" algn="l">
              <a:buFont typeface="Arial" panose="020B0604020202020204" pitchFamily="34" charset="0"/>
              <a:buChar char="•"/>
            </a:pPr>
            <a:r>
              <a:rPr lang="en-US" sz="2667" dirty="0">
                <a:latin typeface="Times New Roman" panose="02020603050405020304" pitchFamily="18" charset="0"/>
                <a:cs typeface="Times New Roman" panose="02020603050405020304" pitchFamily="18" charset="0"/>
              </a:rPr>
              <a:t>Later on, computers were used in real-time control systems, like for landing on the moon. </a:t>
            </a:r>
          </a:p>
          <a:p>
            <a:pPr marL="457200" indent="-457200" algn="l">
              <a:buFont typeface="Arial" panose="020B0604020202020204" pitchFamily="34" charset="0"/>
              <a:buChar char="•"/>
            </a:pPr>
            <a:r>
              <a:rPr lang="en-US" sz="2667" dirty="0">
                <a:latin typeface="Times New Roman" panose="02020603050405020304" pitchFamily="18" charset="0"/>
                <a:cs typeface="Times New Roman" panose="02020603050405020304" pitchFamily="18" charset="0"/>
              </a:rPr>
              <a:t>Today, computers are widely used in fields such as engineering, health care, banking, </a:t>
            </a:r>
            <a:r>
              <a:rPr lang="en-US" sz="2667" dirty="0" err="1">
                <a:latin typeface="Times New Roman" panose="02020603050405020304" pitchFamily="18" charset="0"/>
                <a:cs typeface="Times New Roman" panose="02020603050405020304" pitchFamily="18" charset="0"/>
              </a:rPr>
              <a:t>education,etc</a:t>
            </a:r>
            <a:r>
              <a:rPr lang="en-US" sz="2667" dirty="0">
                <a:latin typeface="Times New Roman" panose="02020603050405020304" pitchFamily="18" charset="0"/>
                <a:cs typeface="Times New Roman" panose="02020603050405020304" pitchFamily="18" charset="0"/>
              </a:rPr>
              <a:t>. </a:t>
            </a:r>
            <a:endParaRPr lang="en-IN" sz="2667"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88891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964EABB-83C7-A2F9-EC52-9B91CD5249B6}"/>
              </a:ext>
            </a:extLst>
          </p:cNvPr>
          <p:cNvSpPr>
            <a:spLocks noGrp="1"/>
          </p:cNvSpPr>
          <p:nvPr>
            <p:ph idx="1"/>
          </p:nvPr>
        </p:nvSpPr>
        <p:spPr>
          <a:xfrm>
            <a:off x="685800" y="1219200"/>
            <a:ext cx="10160000" cy="3251200"/>
          </a:xfrm>
        </p:spPr>
        <p:txBody>
          <a:bodyPr>
            <a:normAutofit/>
          </a:bodyPr>
          <a:lstStyle/>
          <a:p>
            <a:pPr algn="l"/>
            <a:r>
              <a:rPr lang="en-US" sz="2667" b="1" dirty="0">
                <a:latin typeface="Times New Roman" panose="02020603050405020304" pitchFamily="18" charset="0"/>
                <a:cs typeface="Times New Roman" panose="02020603050405020304" pitchFamily="18" charset="0"/>
              </a:rPr>
              <a:t>Word processing </a:t>
            </a:r>
          </a:p>
          <a:p>
            <a:pPr marL="457200" indent="-457200" algn="l">
              <a:buFont typeface="Arial" panose="020B0604020202020204" pitchFamily="34" charset="0"/>
              <a:buChar char="•"/>
            </a:pPr>
            <a:r>
              <a:rPr lang="en-US" sz="2667" dirty="0">
                <a:latin typeface="Times New Roman" panose="02020603050405020304" pitchFamily="18" charset="0"/>
                <a:cs typeface="Times New Roman" panose="02020603050405020304" pitchFamily="18" charset="0"/>
              </a:rPr>
              <a:t>enables users to read and write documents. </a:t>
            </a:r>
          </a:p>
          <a:p>
            <a:pPr marL="457200" indent="-457200" algn="l">
              <a:buFont typeface="Arial" panose="020B0604020202020204" pitchFamily="34" charset="0"/>
              <a:buChar char="•"/>
            </a:pPr>
            <a:r>
              <a:rPr lang="en-US" sz="2667" dirty="0">
                <a:latin typeface="Times New Roman" panose="02020603050405020304" pitchFamily="18" charset="0"/>
                <a:cs typeface="Times New Roman" panose="02020603050405020304" pitchFamily="18" charset="0"/>
              </a:rPr>
              <a:t>Users can also add images, tables, and graphs for illustrating a concept. </a:t>
            </a:r>
          </a:p>
          <a:p>
            <a:pPr marL="457200" indent="-457200" algn="l">
              <a:buFont typeface="Arial" panose="020B0604020202020204" pitchFamily="34" charset="0"/>
              <a:buChar char="•"/>
            </a:pPr>
            <a:r>
              <a:rPr lang="en-US" sz="2667" dirty="0">
                <a:latin typeface="Times New Roman" panose="02020603050405020304" pitchFamily="18" charset="0"/>
                <a:cs typeface="Times New Roman" panose="02020603050405020304" pitchFamily="18" charset="0"/>
              </a:rPr>
              <a:t>The software automatically corrects spelling mistakes and includes copy–paste features (which is very useful where the same text has to be repeated several times).</a:t>
            </a:r>
            <a:endParaRPr lang="en-IN" sz="2667"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6449050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 xmlns:a16="http://schemas.microsoft.com/office/drawing/2014/main" id="{C8D7E900-78E8-E171-187A-3AEF0639820D}"/>
              </a:ext>
            </a:extLst>
          </p:cNvPr>
          <p:cNvSpPr txBox="1">
            <a:spLocks noGrp="1"/>
          </p:cNvSpPr>
          <p:nvPr>
            <p:ph idx="1"/>
          </p:nvPr>
        </p:nvSpPr>
        <p:spPr>
          <a:xfrm>
            <a:off x="914400" y="1371600"/>
            <a:ext cx="10160000" cy="3323987"/>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Internet </a:t>
            </a:r>
          </a:p>
          <a:p>
            <a:pPr marL="342900" indent="-342900" algn="l">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Internet is a network of networks that connects computers all over the world. </a:t>
            </a:r>
          </a:p>
          <a:p>
            <a:pPr marL="342900" indent="-342900" algn="l">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Using e-mail, the user can communicate in seconds with a person who is located thousands of miles away. </a:t>
            </a:r>
          </a:p>
          <a:p>
            <a:pPr marL="342900" indent="-342900" algn="l">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Chat software enables users to chat with another person in real-time (irrespective of the physical location of that person). </a:t>
            </a:r>
          </a:p>
          <a:p>
            <a:pPr marL="342900" indent="-342900" algn="l">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Video conferencing tools are becoming popular for conducting meetings with people who are unable to be present at a particular place.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99651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C4B0DB8-DD3A-74AD-331D-996183D54D28}"/>
              </a:ext>
            </a:extLst>
          </p:cNvPr>
          <p:cNvSpPr>
            <a:spLocks noGrp="1"/>
          </p:cNvSpPr>
          <p:nvPr>
            <p:ph idx="1"/>
          </p:nvPr>
        </p:nvSpPr>
        <p:spPr>
          <a:xfrm>
            <a:off x="914400" y="1447800"/>
            <a:ext cx="10160000" cy="4064000"/>
          </a:xfrm>
        </p:spPr>
        <p:txBody>
          <a:bodyPr>
            <a:noAutofit/>
          </a:bodyPr>
          <a:lstStyle/>
          <a:p>
            <a:pPr marL="0" indent="0">
              <a:buNone/>
            </a:pPr>
            <a:r>
              <a:rPr lang="en-US" sz="2667" b="1" dirty="0">
                <a:latin typeface="Times New Roman" panose="02020603050405020304" pitchFamily="18" charset="0"/>
                <a:cs typeface="Times New Roman" panose="02020603050405020304" pitchFamily="18" charset="0"/>
              </a:rPr>
              <a:t>Digital video or audio composition </a:t>
            </a:r>
          </a:p>
          <a:p>
            <a:pPr algn="l"/>
            <a:r>
              <a:rPr lang="en-US" sz="2667" dirty="0">
                <a:latin typeface="Times New Roman" panose="02020603050405020304" pitchFamily="18" charset="0"/>
                <a:cs typeface="Times New Roman" panose="02020603050405020304" pitchFamily="18" charset="0"/>
              </a:rPr>
              <a:t>Computers make audio or video composition and editing very simple. </a:t>
            </a:r>
          </a:p>
          <a:p>
            <a:pPr algn="l"/>
            <a:r>
              <a:rPr lang="en-US" sz="2667" dirty="0">
                <a:latin typeface="Times New Roman" panose="02020603050405020304" pitchFamily="18" charset="0"/>
                <a:cs typeface="Times New Roman" panose="02020603050405020304" pitchFamily="18" charset="0"/>
              </a:rPr>
              <a:t>This has drastically reduced the cost of equipment to compose music or make a film. </a:t>
            </a:r>
          </a:p>
          <a:p>
            <a:pPr algn="l"/>
            <a:endParaRPr lang="en-US" sz="2667" dirty="0">
              <a:latin typeface="Times New Roman" panose="02020603050405020304" pitchFamily="18" charset="0"/>
              <a:cs typeface="Times New Roman" panose="02020603050405020304" pitchFamily="18" charset="0"/>
            </a:endParaRPr>
          </a:p>
          <a:p>
            <a:pPr algn="l"/>
            <a:r>
              <a:rPr lang="en-US" sz="2667" b="1" dirty="0">
                <a:latin typeface="Times New Roman" panose="02020603050405020304" pitchFamily="18" charset="0"/>
                <a:cs typeface="Times New Roman" panose="02020603050405020304" pitchFamily="18" charset="0"/>
              </a:rPr>
              <a:t>Desktop publishing</a:t>
            </a:r>
          </a:p>
          <a:p>
            <a:pPr algn="l"/>
            <a:r>
              <a:rPr lang="en-US" sz="2667" b="1" dirty="0">
                <a:latin typeface="Times New Roman" panose="02020603050405020304" pitchFamily="18" charset="0"/>
                <a:cs typeface="Times New Roman" panose="02020603050405020304" pitchFamily="18" charset="0"/>
              </a:rPr>
              <a:t> </a:t>
            </a:r>
            <a:r>
              <a:rPr lang="en-US" sz="2667" dirty="0">
                <a:latin typeface="Times New Roman" panose="02020603050405020304" pitchFamily="18" charset="0"/>
                <a:cs typeface="Times New Roman" panose="02020603050405020304" pitchFamily="18" charset="0"/>
              </a:rPr>
              <a:t>Desktop publishing software enables us to create page layouts for entire books.</a:t>
            </a:r>
          </a:p>
          <a:p>
            <a:pPr marL="0" indent="0">
              <a:buNone/>
            </a:pPr>
            <a:endParaRPr lang="en-US" sz="2667"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29499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2602B92-A39E-4335-2FDF-68A9A7E2182A}"/>
              </a:ext>
            </a:extLst>
          </p:cNvPr>
          <p:cNvSpPr>
            <a:spLocks noGrp="1"/>
          </p:cNvSpPr>
          <p:nvPr>
            <p:ph idx="1"/>
          </p:nvPr>
        </p:nvSpPr>
        <p:spPr>
          <a:xfrm>
            <a:off x="1016000" y="1219200"/>
            <a:ext cx="10160000" cy="5257800"/>
          </a:xfrm>
        </p:spPr>
        <p:txBody>
          <a:bodyPr>
            <a:noAutofit/>
          </a:bodyPr>
          <a:lstStyle/>
          <a:p>
            <a:pPr marL="457200" indent="-457200">
              <a:buFont typeface="Arial" panose="020B0604020202020204" pitchFamily="34" charset="0"/>
              <a:buChar char="•"/>
            </a:pPr>
            <a:r>
              <a:rPr lang="en-US" sz="2667" dirty="0">
                <a:latin typeface="Times New Roman" panose="02020603050405020304" pitchFamily="18" charset="0"/>
                <a:cs typeface="Times New Roman" panose="02020603050405020304" pitchFamily="18" charset="0"/>
              </a:rPr>
              <a:t>After discussing how computers are used in today’s scenario, let us now have a look at the different areas where computers are being widely utilized.</a:t>
            </a:r>
          </a:p>
          <a:p>
            <a:r>
              <a:rPr lang="en-IN" sz="2667" b="1" i="1" dirty="0">
                <a:latin typeface="Times New Roman" panose="02020603050405020304" pitchFamily="18" charset="0"/>
                <a:cs typeface="Times New Roman" panose="02020603050405020304" pitchFamily="18" charset="0"/>
              </a:rPr>
              <a:t>e-Business</a:t>
            </a:r>
          </a:p>
          <a:p>
            <a:pPr marL="457200" indent="-457200" algn="l">
              <a:buFont typeface="Arial" panose="020B0604020202020204" pitchFamily="34" charset="0"/>
              <a:buChar char="•"/>
            </a:pPr>
            <a:r>
              <a:rPr lang="en-US" sz="2667" dirty="0">
                <a:latin typeface="Times New Roman" panose="02020603050405020304" pitchFamily="18" charset="0"/>
                <a:cs typeface="Times New Roman" panose="02020603050405020304" pitchFamily="18" charset="0"/>
              </a:rPr>
              <a:t>e-Business or electronic business is the process of conducting business via the Internet. </a:t>
            </a:r>
          </a:p>
          <a:p>
            <a:pPr marL="457200" indent="-457200" algn="l">
              <a:buFont typeface="Arial" panose="020B0604020202020204" pitchFamily="34" charset="0"/>
              <a:buChar char="•"/>
            </a:pPr>
            <a:r>
              <a:rPr lang="en-US" sz="2667" dirty="0">
                <a:latin typeface="Times New Roman" panose="02020603050405020304" pitchFamily="18" charset="0"/>
                <a:cs typeface="Times New Roman" panose="02020603050405020304" pitchFamily="18" charset="0"/>
              </a:rPr>
              <a:t>This may include buying and selling of goods and services using computers and the Internet. </a:t>
            </a:r>
          </a:p>
          <a:p>
            <a:pPr marL="457200" indent="-457200" algn="l">
              <a:buFont typeface="Arial" panose="020B0604020202020204" pitchFamily="34" charset="0"/>
              <a:buChar char="•"/>
            </a:pPr>
            <a:r>
              <a:rPr lang="en-US" sz="2667" dirty="0">
                <a:latin typeface="Times New Roman" panose="02020603050405020304" pitchFamily="18" charset="0"/>
                <a:cs typeface="Times New Roman" panose="02020603050405020304" pitchFamily="18" charset="0"/>
              </a:rPr>
              <a:t>Use of email and videoconferencing technology has revolutionized the way business is being </a:t>
            </a:r>
            <a:r>
              <a:rPr lang="en-IN" sz="2667" dirty="0">
                <a:latin typeface="Times New Roman" panose="02020603050405020304" pitchFamily="18" charset="0"/>
                <a:cs typeface="Times New Roman" panose="02020603050405020304" pitchFamily="18" charset="0"/>
              </a:rPr>
              <a:t>conducted these days.</a:t>
            </a:r>
          </a:p>
        </p:txBody>
      </p:sp>
    </p:spTree>
    <p:extLst>
      <p:ext uri="{BB962C8B-B14F-4D97-AF65-F5344CB8AC3E}">
        <p14:creationId xmlns:p14="http://schemas.microsoft.com/office/powerpoint/2010/main" val="31655168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49F4500D-B748-7DD2-3E47-00B378EF8986}"/>
              </a:ext>
            </a:extLst>
          </p:cNvPr>
          <p:cNvSpPr>
            <a:spLocks noGrp="1"/>
          </p:cNvSpPr>
          <p:nvPr>
            <p:ph idx="1"/>
          </p:nvPr>
        </p:nvSpPr>
        <p:spPr>
          <a:xfrm>
            <a:off x="1016000" y="1498600"/>
            <a:ext cx="10160000" cy="4470400"/>
          </a:xfrm>
        </p:spPr>
        <p:txBody>
          <a:bodyPr>
            <a:noAutofit/>
          </a:bodyPr>
          <a:lstStyle/>
          <a:p>
            <a:pPr marL="342900" indent="-342900" algn="l">
              <a:buFont typeface="Arial" panose="020B0604020202020204" pitchFamily="34" charset="0"/>
              <a:buChar char="•"/>
            </a:pPr>
            <a:r>
              <a:rPr lang="en-US" sz="2400" dirty="0">
                <a:latin typeface="TimesLTStd-Roman"/>
              </a:rPr>
              <a:t>The following are techniques in which e-commerce helps users to conduct business transactions.</a:t>
            </a:r>
          </a:p>
          <a:p>
            <a:r>
              <a:rPr lang="en-US" sz="2400" b="1" dirty="0">
                <a:latin typeface="Calibri-Bold"/>
              </a:rPr>
              <a:t>Business-to-consumer or B2C </a:t>
            </a:r>
          </a:p>
          <a:p>
            <a:pPr marL="342900" indent="-342900">
              <a:buFont typeface="Arial" panose="020B0604020202020204" pitchFamily="34" charset="0"/>
              <a:buChar char="•"/>
            </a:pPr>
            <a:r>
              <a:rPr lang="en-US" sz="2400" dirty="0">
                <a:latin typeface="TimesLTStd-Roman"/>
              </a:rPr>
              <a:t>In this form of electronic commerce, business companies deploy their websites on the Internet to sell their products and services to the customers. </a:t>
            </a:r>
          </a:p>
          <a:p>
            <a:pPr marL="342900" indent="-342900">
              <a:buFont typeface="Arial" panose="020B0604020202020204" pitchFamily="34" charset="0"/>
              <a:buChar char="•"/>
            </a:pPr>
            <a:r>
              <a:rPr lang="en-US" sz="2400" dirty="0">
                <a:latin typeface="TimesLTStd-Roman"/>
              </a:rPr>
              <a:t>On their websites, they provide features such </a:t>
            </a:r>
            <a:r>
              <a:rPr lang="en-IN" sz="2400" dirty="0">
                <a:latin typeface="TimesLTStd-Roman"/>
              </a:rPr>
              <a:t>as catalogues, interactive order processing system, secure </a:t>
            </a:r>
            <a:r>
              <a:rPr lang="en-US" sz="2400" dirty="0">
                <a:latin typeface="TimesLTStd-Roman"/>
              </a:rPr>
              <a:t>electronic payment system, and online customer support.</a:t>
            </a:r>
          </a:p>
          <a:p>
            <a:endParaRPr lang="en-IN" sz="2400" dirty="0"/>
          </a:p>
        </p:txBody>
      </p:sp>
    </p:spTree>
    <p:extLst>
      <p:ext uri="{BB962C8B-B14F-4D97-AF65-F5344CB8AC3E}">
        <p14:creationId xmlns:p14="http://schemas.microsoft.com/office/powerpoint/2010/main" val="8353541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C1AC5B45-5DB6-46E3-80A4-31B174010381}"/>
              </a:ext>
            </a:extLst>
          </p:cNvPr>
          <p:cNvSpPr>
            <a:spLocks noGrp="1"/>
          </p:cNvSpPr>
          <p:nvPr>
            <p:ph idx="1"/>
          </p:nvPr>
        </p:nvSpPr>
        <p:spPr>
          <a:xfrm>
            <a:off x="1016000" y="1600200"/>
            <a:ext cx="10160000" cy="4368800"/>
          </a:xfrm>
        </p:spPr>
        <p:txBody>
          <a:bodyPr>
            <a:normAutofit/>
          </a:bodyPr>
          <a:lstStyle/>
          <a:p>
            <a:pPr marL="0" indent="0">
              <a:buNone/>
            </a:pPr>
            <a:r>
              <a:rPr lang="en-US" sz="2133" b="1" dirty="0">
                <a:latin typeface="Times New Roman" panose="02020603050405020304" pitchFamily="18" charset="0"/>
                <a:cs typeface="Times New Roman" panose="02020603050405020304" pitchFamily="18" charset="0"/>
              </a:rPr>
              <a:t>Business-to-business or B2B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This type of electronic commerce involves business transactions performed between business partners (customers are not involved).</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For example, companies use computers and networks (in the form of extranets) to order raw materials from their suppliers.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Companies can also use extranets to supply their products to their dealers.</a:t>
            </a:r>
          </a:p>
          <a:p>
            <a:endParaRPr lang="en-IN" dirty="0"/>
          </a:p>
        </p:txBody>
      </p:sp>
    </p:spTree>
    <p:extLst>
      <p:ext uri="{BB962C8B-B14F-4D97-AF65-F5344CB8AC3E}">
        <p14:creationId xmlns:p14="http://schemas.microsoft.com/office/powerpoint/2010/main" val="33323926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8E855673-340B-7DBB-B1F1-EB58BD643154}"/>
              </a:ext>
            </a:extLst>
          </p:cNvPr>
          <p:cNvSpPr>
            <a:spLocks noGrp="1"/>
          </p:cNvSpPr>
          <p:nvPr>
            <p:ph idx="1"/>
          </p:nvPr>
        </p:nvSpPr>
        <p:spPr>
          <a:xfrm>
            <a:off x="1016000" y="609600"/>
            <a:ext cx="10160000" cy="5359400"/>
          </a:xfrm>
        </p:spPr>
        <p:txBody>
          <a:bodyPr>
            <a:noAutofit/>
          </a:bodyPr>
          <a:lstStyle/>
          <a:p>
            <a:pPr marL="0" indent="0">
              <a:buNone/>
            </a:pPr>
            <a:r>
              <a:rPr lang="en-US" sz="2400" b="1" dirty="0">
                <a:latin typeface="Times New Roman" panose="02020603050405020304" pitchFamily="18" charset="0"/>
                <a:cs typeface="Times New Roman" panose="02020603050405020304" pitchFamily="18" charset="0"/>
              </a:rPr>
              <a:t>Consumer-to-consumer or C2C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This type of electronic commerce enables customers to carry business transactions among themselves.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For example, on auction websites, a customer sells his/her product which is purchased by </a:t>
            </a:r>
            <a:r>
              <a:rPr lang="en-IN" sz="2400" dirty="0">
                <a:latin typeface="Times New Roman" panose="02020603050405020304" pitchFamily="18" charset="0"/>
                <a:cs typeface="Times New Roman" panose="02020603050405020304" pitchFamily="18" charset="0"/>
              </a:rPr>
              <a:t>another customer.</a:t>
            </a:r>
          </a:p>
          <a:p>
            <a:pPr marL="0" indent="0">
              <a:buNone/>
            </a:pPr>
            <a:r>
              <a:rPr lang="en-US" sz="2400" b="1" dirty="0">
                <a:latin typeface="Times New Roman" panose="02020603050405020304" pitchFamily="18" charset="0"/>
                <a:cs typeface="Times New Roman" panose="02020603050405020304" pitchFamily="18" charset="0"/>
              </a:rPr>
              <a:t>Electronic banking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Electronic banking, also known as cyberbanking or online banking, supports various banking activities conducted from home, a business, or on the road instead of a physical bank location.</a:t>
            </a:r>
            <a:endParaRPr lang="en-IN" sz="24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 xmlns:a16="http://schemas.microsoft.com/office/drawing/2014/main" id="{F2142B63-6C0D-D19A-C03A-635D2A3A1072}"/>
              </a:ext>
            </a:extLst>
          </p:cNvPr>
          <p:cNvSpPr txBox="1"/>
          <p:nvPr/>
        </p:nvSpPr>
        <p:spPr>
          <a:xfrm>
            <a:off x="1016000" y="4040373"/>
            <a:ext cx="9909545" cy="2677656"/>
          </a:xfrm>
          <a:prstGeom prst="rect">
            <a:avLst/>
          </a:prstGeom>
          <a:noFill/>
        </p:spPr>
        <p:txBody>
          <a:bodyPr wrap="square" rtlCol="0">
            <a:spAutoFit/>
          </a:bodyPr>
          <a:lstStyle/>
          <a:p>
            <a:pPr marL="0" indent="0">
              <a:buNone/>
            </a:pPr>
            <a:r>
              <a:rPr lang="en-IN" sz="2400" b="1" i="1" dirty="0">
                <a:latin typeface="Times New Roman" panose="02020603050405020304" pitchFamily="18" charset="0"/>
                <a:cs typeface="Times New Roman" panose="02020603050405020304" pitchFamily="18" charset="0"/>
              </a:rPr>
              <a:t>Bioinformatics</a:t>
            </a:r>
          </a:p>
          <a:p>
            <a:pPr marL="457200" indent="-457200" algn="l">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Bioinformatics is the application of computer technology to manage large amount of biological information.</a:t>
            </a:r>
          </a:p>
          <a:p>
            <a:pPr marL="457200" indent="-457200" algn="l">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Computers are used to collect, store, </a:t>
            </a:r>
            <a:r>
              <a:rPr lang="en-US" sz="2400" dirty="0" err="1">
                <a:latin typeface="Times New Roman" panose="02020603050405020304" pitchFamily="18" charset="0"/>
                <a:cs typeface="Times New Roman" panose="02020603050405020304" pitchFamily="18" charset="0"/>
              </a:rPr>
              <a:t>analyse</a:t>
            </a:r>
            <a:r>
              <a:rPr lang="en-US" sz="2400" dirty="0">
                <a:latin typeface="Times New Roman" panose="02020603050405020304" pitchFamily="18" charset="0"/>
                <a:cs typeface="Times New Roman" panose="02020603050405020304" pitchFamily="18" charset="0"/>
              </a:rPr>
              <a:t>, and integrate biological and genetic information to facilitate gene-based </a:t>
            </a:r>
            <a:r>
              <a:rPr lang="en-IN" sz="2400" dirty="0">
                <a:latin typeface="Times New Roman" panose="02020603050405020304" pitchFamily="18" charset="0"/>
                <a:cs typeface="Times New Roman" panose="02020603050405020304" pitchFamily="18" charset="0"/>
              </a:rPr>
              <a:t>drug discovery and development</a:t>
            </a:r>
          </a:p>
          <a:p>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58475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4E7FA03D-DA96-0AF7-CD01-165475BB5758}"/>
              </a:ext>
            </a:extLst>
          </p:cNvPr>
          <p:cNvSpPr>
            <a:spLocks noGrp="1"/>
          </p:cNvSpPr>
          <p:nvPr>
            <p:ph idx="1"/>
          </p:nvPr>
        </p:nvSpPr>
        <p:spPr>
          <a:xfrm>
            <a:off x="1016000" y="1143000"/>
            <a:ext cx="10160000" cy="1846659"/>
          </a:xfrm>
        </p:spPr>
        <p:txBody>
          <a:bodyPr/>
          <a:lstStyle/>
          <a:p>
            <a:pPr marL="0" indent="0">
              <a:buNone/>
            </a:pPr>
            <a:r>
              <a:rPr lang="en-IN" sz="2400" b="1" i="1" dirty="0">
                <a:latin typeface="Calibri-BoldItalic"/>
              </a:rPr>
              <a:t>Bioinformatics</a:t>
            </a:r>
          </a:p>
          <a:p>
            <a:pPr marL="342900" indent="-342900" algn="l">
              <a:buFont typeface="Arial" panose="020B0604020202020204" pitchFamily="34" charset="0"/>
              <a:buChar char="•"/>
            </a:pPr>
            <a:r>
              <a:rPr lang="en-US" sz="2400" dirty="0">
                <a:latin typeface="TimesLTStd-Roman"/>
              </a:rPr>
              <a:t>Bioinformatics is the application of computer technology to manage large amount of biological information.</a:t>
            </a:r>
          </a:p>
          <a:p>
            <a:pPr marL="342900" indent="-342900" algn="l">
              <a:buFont typeface="Arial" panose="020B0604020202020204" pitchFamily="34" charset="0"/>
              <a:buChar char="•"/>
            </a:pPr>
            <a:r>
              <a:rPr lang="en-US" sz="2400" dirty="0">
                <a:latin typeface="TimesLTStd-Roman"/>
              </a:rPr>
              <a:t>Computers are used to collect, store, </a:t>
            </a:r>
            <a:r>
              <a:rPr lang="en-US" sz="2400" dirty="0" err="1">
                <a:latin typeface="TimesLTStd-Roman"/>
              </a:rPr>
              <a:t>analyse</a:t>
            </a:r>
            <a:r>
              <a:rPr lang="en-US" sz="2400" dirty="0">
                <a:latin typeface="TimesLTStd-Roman"/>
              </a:rPr>
              <a:t>, and integrate biological and genetic information to facilitate gene-based </a:t>
            </a:r>
            <a:r>
              <a:rPr lang="en-IN" sz="2400" dirty="0">
                <a:latin typeface="TimesLTStd-Roman"/>
              </a:rPr>
              <a:t>drug discovery and development</a:t>
            </a:r>
            <a:endParaRPr lang="en-IN" dirty="0"/>
          </a:p>
        </p:txBody>
      </p:sp>
    </p:spTree>
    <p:extLst>
      <p:ext uri="{BB962C8B-B14F-4D97-AF65-F5344CB8AC3E}">
        <p14:creationId xmlns:p14="http://schemas.microsoft.com/office/powerpoint/2010/main" val="32797855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4C1B4BF7-3813-EC3B-E14A-8F4D289E41EB}"/>
              </a:ext>
            </a:extLst>
          </p:cNvPr>
          <p:cNvSpPr>
            <a:spLocks noGrp="1"/>
          </p:cNvSpPr>
          <p:nvPr>
            <p:ph idx="1"/>
          </p:nvPr>
        </p:nvSpPr>
        <p:spPr>
          <a:xfrm>
            <a:off x="616225" y="1447800"/>
            <a:ext cx="10306879" cy="5257800"/>
          </a:xfrm>
        </p:spPr>
        <p:txBody>
          <a:bodyPr/>
          <a:lstStyle/>
          <a:p>
            <a:r>
              <a:rPr lang="en-US" sz="2200" b="1" dirty="0">
                <a:latin typeface="Times New Roman" panose="02020603050405020304" pitchFamily="18" charset="0"/>
                <a:cs typeface="Times New Roman" panose="02020603050405020304" pitchFamily="18" charset="0"/>
              </a:rPr>
              <a:t>Government</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To keep records on legislative actions, internal revenue service records </a:t>
            </a:r>
          </a:p>
          <a:p>
            <a:r>
              <a:rPr lang="en-US" sz="2200" b="1" dirty="0">
                <a:latin typeface="Times New Roman" panose="02020603050405020304" pitchFamily="18" charset="0"/>
                <a:cs typeface="Times New Roman" panose="02020603050405020304" pitchFamily="18" charset="0"/>
              </a:rPr>
              <a:t>Traffic control</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IN USA computers are used by government for city planning and traffic control</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To eliminate problem of gridlock(when traffic is stuck for 15 min)</a:t>
            </a:r>
          </a:p>
          <a:p>
            <a:r>
              <a:rPr lang="en-US" sz="2200" b="1" dirty="0">
                <a:latin typeface="Times New Roman" panose="02020603050405020304" pitchFamily="18" charset="0"/>
                <a:cs typeface="Times New Roman" panose="02020603050405020304" pitchFamily="18" charset="0"/>
              </a:rPr>
              <a:t>Legal System </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Computers are used by lawyers to shorten the time required to conduct legal precedent and case research.</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Lawyers use computers to look through millions of individual cases and find whether similar or parallel cases have been approved, denied, criticized, or overruled in the past. </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This enables the lawyers to formulate strategies based on past case decisions. </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Moreover, computers are also used to keep track of appointments and prepare legal documents and briefs in time for filling cases.</a:t>
            </a:r>
            <a:endParaRPr lang="en-IN" sz="22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6283FEE1-E475-8DA2-2CAC-6E6D944F85B0}"/>
              </a:ext>
            </a:extLst>
          </p:cNvPr>
          <p:cNvSpPr txBox="1"/>
          <p:nvPr/>
        </p:nvSpPr>
        <p:spPr>
          <a:xfrm>
            <a:off x="616225" y="457200"/>
            <a:ext cx="10306879" cy="523220"/>
          </a:xfrm>
          <a:prstGeom prst="rect">
            <a:avLst/>
          </a:prstGeom>
          <a:noFill/>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Applications of Computer</a:t>
            </a:r>
            <a:endParaRPr lang="en-IN"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87728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DD7E990-08D3-43A7-DC56-B5F1EB8B2981}"/>
              </a:ext>
            </a:extLst>
          </p:cNvPr>
          <p:cNvSpPr>
            <a:spLocks noGrp="1"/>
          </p:cNvSpPr>
          <p:nvPr>
            <p:ph idx="1"/>
          </p:nvPr>
        </p:nvSpPr>
        <p:spPr>
          <a:xfrm>
            <a:off x="838200" y="824948"/>
            <a:ext cx="10515600" cy="5652052"/>
          </a:xfrm>
        </p:spPr>
        <p:txBody>
          <a:bodyPr/>
          <a:lstStyle/>
          <a:p>
            <a:r>
              <a:rPr lang="en-US" sz="2200" b="1" dirty="0">
                <a:latin typeface="Times New Roman" panose="02020603050405020304" pitchFamily="18" charset="0"/>
                <a:cs typeface="Times New Roman" panose="02020603050405020304" pitchFamily="18" charset="0"/>
              </a:rPr>
              <a:t>Retail Business </a:t>
            </a:r>
          </a:p>
          <a:p>
            <a:pPr marL="342900" indent="-342900">
              <a:buFont typeface="Arial" panose="020B0604020202020204" pitchFamily="34" charset="0"/>
              <a:buChar char="•"/>
            </a:pPr>
            <a:r>
              <a:rPr lang="en-US" sz="2200" b="1"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Computers are used in retail shops to enter orders, calculate costs, and print receipts. </a:t>
            </a:r>
          </a:p>
          <a:p>
            <a:r>
              <a:rPr lang="en-US" sz="2200" b="1" dirty="0">
                <a:latin typeface="Times New Roman" panose="02020603050405020304" pitchFamily="18" charset="0"/>
                <a:cs typeface="Times New Roman" panose="02020603050405020304" pitchFamily="18" charset="0"/>
              </a:rPr>
              <a:t>Travel and Tourism </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Computers are used to prepare tickets, monitor the train’s or airplane’s route, and guide the plane to a safe landing. They are also used to research about hotels in an area, reserve rooms, or to rent a car.</a:t>
            </a:r>
          </a:p>
          <a:p>
            <a:r>
              <a:rPr lang="en-US" sz="2200" b="1" dirty="0">
                <a:latin typeface="Times New Roman" panose="02020603050405020304" pitchFamily="18" charset="0"/>
                <a:cs typeface="Times New Roman" panose="02020603050405020304" pitchFamily="18" charset="0"/>
              </a:rPr>
              <a:t>Sports</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 computers are used to compile statistics, identify weak players and strong players by </a:t>
            </a:r>
            <a:r>
              <a:rPr lang="en-US" sz="2200" dirty="0" err="1">
                <a:latin typeface="Times New Roman" panose="02020603050405020304" pitchFamily="18" charset="0"/>
                <a:cs typeface="Times New Roman" panose="02020603050405020304" pitchFamily="18" charset="0"/>
              </a:rPr>
              <a:t>analysing</a:t>
            </a:r>
            <a:r>
              <a:rPr lang="en-US" sz="2200" dirty="0">
                <a:latin typeface="Times New Roman" panose="02020603050405020304" pitchFamily="18" charset="0"/>
                <a:cs typeface="Times New Roman" panose="02020603050405020304" pitchFamily="18" charset="0"/>
              </a:rPr>
              <a:t> statistics, sell tickets, create training programs and diets for athletes, and suggest game plan strategies based on the competitor’s past performance. </a:t>
            </a:r>
          </a:p>
          <a:p>
            <a:r>
              <a:rPr lang="en-US" sz="2200" b="1" dirty="0">
                <a:latin typeface="Times New Roman" panose="02020603050405020304" pitchFamily="18" charset="0"/>
                <a:cs typeface="Times New Roman" panose="02020603050405020304" pitchFamily="18" charset="0"/>
              </a:rPr>
              <a:t>Music</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All computers have MIDI(musical </a:t>
            </a:r>
            <a:r>
              <a:rPr lang="en-US" sz="2200" dirty="0" err="1">
                <a:latin typeface="Times New Roman" panose="02020603050405020304" pitchFamily="18" charset="0"/>
                <a:cs typeface="Times New Roman" panose="02020603050405020304" pitchFamily="18" charset="0"/>
              </a:rPr>
              <a:t>insatrument</a:t>
            </a:r>
            <a:r>
              <a:rPr lang="en-US" sz="2200" dirty="0">
                <a:latin typeface="Times New Roman" panose="02020603050405020304" pitchFamily="18" charset="0"/>
                <a:cs typeface="Times New Roman" panose="02020603050405020304" pitchFamily="18" charset="0"/>
              </a:rPr>
              <a:t> digital interface) facility which links musical instrument to PC(enabling computer to generate variety of sounds)</a:t>
            </a:r>
          </a:p>
          <a:p>
            <a:r>
              <a:rPr lang="en-US" sz="2200" b="1" dirty="0">
                <a:latin typeface="Times New Roman" panose="02020603050405020304" pitchFamily="18" charset="0"/>
                <a:cs typeface="Times New Roman" panose="02020603050405020304" pitchFamily="18" charset="0"/>
              </a:rPr>
              <a:t>Movies</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For creating special effects, animations, cartoons, videos</a:t>
            </a:r>
          </a:p>
        </p:txBody>
      </p:sp>
    </p:spTree>
    <p:extLst>
      <p:ext uri="{BB962C8B-B14F-4D97-AF65-F5344CB8AC3E}">
        <p14:creationId xmlns:p14="http://schemas.microsoft.com/office/powerpoint/2010/main" val="28009173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F79FB0F9-F2F9-7E8E-F011-86906C2AD433}"/>
              </a:ext>
            </a:extLst>
          </p:cNvPr>
          <p:cNvSpPr>
            <a:spLocks noGrp="1"/>
          </p:cNvSpPr>
          <p:nvPr>
            <p:ph idx="1"/>
          </p:nvPr>
        </p:nvSpPr>
        <p:spPr>
          <a:xfrm>
            <a:off x="838200" y="1028343"/>
            <a:ext cx="10515600" cy="5220057"/>
          </a:xfrm>
        </p:spPr>
        <p:txBody>
          <a:bodyPr/>
          <a:lstStyle/>
          <a:p>
            <a:r>
              <a:rPr lang="en-US" sz="2200" b="1" dirty="0">
                <a:latin typeface="Times New Roman" panose="02020603050405020304" pitchFamily="18" charset="0"/>
                <a:cs typeface="Times New Roman" panose="02020603050405020304" pitchFamily="18" charset="0"/>
              </a:rPr>
              <a:t>Business and Industry</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Computers are used for data processing, which includes task such as word processing </a:t>
            </a:r>
            <a:r>
              <a:rPr lang="en-US" sz="2200" dirty="0" err="1">
                <a:latin typeface="Times New Roman" panose="02020603050405020304" pitchFamily="18" charset="0"/>
                <a:cs typeface="Times New Roman" panose="02020603050405020304" pitchFamily="18" charset="0"/>
              </a:rPr>
              <a:t>analysing</a:t>
            </a:r>
            <a:r>
              <a:rPr lang="en-US" sz="2200" dirty="0">
                <a:latin typeface="Times New Roman" panose="02020603050405020304" pitchFamily="18" charset="0"/>
                <a:cs typeface="Times New Roman" panose="02020603050405020304" pitchFamily="18" charset="0"/>
              </a:rPr>
              <a:t> data, entering records</a:t>
            </a:r>
          </a:p>
          <a:p>
            <a:r>
              <a:rPr lang="en-US" sz="2200" b="1" dirty="0">
                <a:latin typeface="Times New Roman" panose="02020603050405020304" pitchFamily="18" charset="0"/>
                <a:cs typeface="Times New Roman" panose="02020603050405020304" pitchFamily="18" charset="0"/>
              </a:rPr>
              <a:t>Hospitals</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To record information about patients, admission bill at exit time</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To aid physically handicapped people</a:t>
            </a:r>
          </a:p>
          <a:p>
            <a:r>
              <a:rPr lang="en-US" sz="2200" b="1" dirty="0">
                <a:latin typeface="Times New Roman" panose="02020603050405020304" pitchFamily="18" charset="0"/>
                <a:cs typeface="Times New Roman" panose="02020603050405020304" pitchFamily="18" charset="0"/>
              </a:rPr>
              <a:t>Simulation </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Supercomputers that can process enormous amount of data are widely used in simulation tests. </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Simulation of automobile crashes or airplane emergency landings is done to identify potential weaknesses in designs without risking human lives. </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Supercomputers also enable engineers to design aircraft models and simulate the effects that winds and other environmental forces have on those designs.</a:t>
            </a:r>
            <a:endParaRPr lang="en-IN"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2843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CD59E214-57DB-072F-7B13-0CB79B72D670}"/>
              </a:ext>
            </a:extLst>
          </p:cNvPr>
          <p:cNvSpPr>
            <a:spLocks noGrp="1"/>
          </p:cNvSpPr>
          <p:nvPr>
            <p:ph idx="1"/>
          </p:nvPr>
        </p:nvSpPr>
        <p:spPr>
          <a:xfrm>
            <a:off x="838200" y="990600"/>
            <a:ext cx="10515600" cy="5691809"/>
          </a:xfrm>
        </p:spPr>
        <p:txBody>
          <a:bodyPr>
            <a:noAutofit/>
          </a:bodyPr>
          <a:lstStyle/>
          <a:p>
            <a:pPr marL="0" indent="0">
              <a:buNone/>
            </a:pPr>
            <a:r>
              <a:rPr lang="en-US" sz="2400" b="1" dirty="0">
                <a:latin typeface="Times New Roman" panose="02020603050405020304" pitchFamily="18" charset="0"/>
                <a:cs typeface="Times New Roman" panose="02020603050405020304" pitchFamily="18" charset="0"/>
              </a:rPr>
              <a:t>Astronomy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Spacecrafts are usually monitored using computers that not only keep a continuous record of the voyage and of the speed, direction, fuel, and temperature, but also suggest corrective action if the vehicle makes a mistake.</a:t>
            </a:r>
          </a:p>
          <a:p>
            <a:r>
              <a:rPr lang="en-US" sz="2400" b="1" dirty="0">
                <a:latin typeface="Times New Roman" panose="02020603050405020304" pitchFamily="18" charset="0"/>
                <a:cs typeface="Times New Roman" panose="02020603050405020304" pitchFamily="18" charset="0"/>
              </a:rPr>
              <a:t>Education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 computer is a powerful teaching aid and can act as another teacher in the classroom.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Teachers use computers to develop instructional material. </a:t>
            </a:r>
          </a:p>
          <a:p>
            <a:r>
              <a:rPr lang="en-US" sz="2400" dirty="0">
                <a:latin typeface="Times New Roman" panose="02020603050405020304" pitchFamily="18" charset="0"/>
                <a:cs typeface="Times New Roman" panose="02020603050405020304" pitchFamily="18" charset="0"/>
              </a:rPr>
              <a:t> Moreover, teachers at all levels can use computers to administer assignments and keep track of grades.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Students can also give exams online and get instant results.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Industry and Engineering Computers are found in all kinds of industries, such as thermal power plants, oil refineries, and chemical industries, for process control, computer-aided designing (CAD), and computer-aided manufacturing (CAM). </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40639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0E17CBB3-DAC8-2A98-09B4-3DD2E5C73BB6}"/>
              </a:ext>
            </a:extLst>
          </p:cNvPr>
          <p:cNvSpPr>
            <a:spLocks noGrp="1"/>
          </p:cNvSpPr>
          <p:nvPr>
            <p:ph type="body" idx="1"/>
          </p:nvPr>
        </p:nvSpPr>
        <p:spPr>
          <a:xfrm>
            <a:off x="902208" y="990600"/>
            <a:ext cx="11289792" cy="5562600"/>
          </a:xfrm>
        </p:spPr>
        <p:txBody>
          <a:bodyPr/>
          <a:lstStyle/>
          <a:p>
            <a:r>
              <a:rPr lang="en-US" sz="2000" b="1" dirty="0">
                <a:latin typeface="Times New Roman" panose="02020603050405020304" pitchFamily="18" charset="0"/>
                <a:cs typeface="Times New Roman" panose="02020603050405020304" pitchFamily="18" charset="0"/>
              </a:rPr>
              <a:t>Geology</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Civil engineers use computers to evaluate effects of earthquake on structure of building</a:t>
            </a:r>
          </a:p>
          <a:p>
            <a:r>
              <a:rPr lang="en-IN" sz="2000" b="1" dirty="0">
                <a:latin typeface="Times New Roman" panose="02020603050405020304" pitchFamily="18" charset="0"/>
                <a:cs typeface="Times New Roman" panose="02020603050405020304" pitchFamily="18" charset="0"/>
              </a:rPr>
              <a:t>Weather Forecasting</a:t>
            </a:r>
          </a:p>
          <a:p>
            <a:pPr marL="342900" indent="-34290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When computers are fed with mathematical equations along with data about air pressure, temperature and humidity solution of these equations gives accurate prediction of  weather of particular area.</a:t>
            </a:r>
          </a:p>
          <a:p>
            <a:r>
              <a:rPr lang="en-IN" sz="2000" b="1" dirty="0">
                <a:latin typeface="Times New Roman" panose="02020603050405020304" pitchFamily="18" charset="0"/>
                <a:cs typeface="Times New Roman" panose="02020603050405020304" pitchFamily="18" charset="0"/>
              </a:rPr>
              <a:t>Online Banking</a:t>
            </a:r>
          </a:p>
          <a:p>
            <a:pPr marL="342900" indent="-34290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Moving towards cashless society where </a:t>
            </a:r>
            <a:r>
              <a:rPr lang="en-IN" sz="2000" dirty="0" err="1">
                <a:latin typeface="Times New Roman" panose="02020603050405020304" pitchFamily="18" charset="0"/>
                <a:cs typeface="Times New Roman" panose="02020603050405020304" pitchFamily="18" charset="0"/>
              </a:rPr>
              <a:t>yu</a:t>
            </a:r>
            <a:r>
              <a:rPr lang="en-IN" sz="2000" dirty="0">
                <a:latin typeface="Times New Roman" panose="02020603050405020304" pitchFamily="18" charset="0"/>
                <a:cs typeface="Times New Roman" panose="02020603050405020304" pitchFamily="18" charset="0"/>
              </a:rPr>
              <a:t> need not have money in your pocket</a:t>
            </a:r>
          </a:p>
          <a:p>
            <a:pPr marL="342900" indent="-342900">
              <a:buFont typeface="Wingdings" panose="05000000000000000000" pitchFamily="2" charset="2"/>
              <a:buChar char="§"/>
            </a:pPr>
            <a:r>
              <a:rPr lang="en-IN" sz="2000" dirty="0">
                <a:latin typeface="Times New Roman" panose="02020603050405020304" pitchFamily="18" charset="0"/>
                <a:cs typeface="Times New Roman" panose="02020603050405020304" pitchFamily="18" charset="0"/>
              </a:rPr>
              <a:t>Just have credit card/debit card</a:t>
            </a:r>
          </a:p>
          <a:p>
            <a:r>
              <a:rPr lang="en-IN" sz="2000" b="1" dirty="0">
                <a:latin typeface="Times New Roman" panose="02020603050405020304" pitchFamily="18" charset="0"/>
                <a:cs typeface="Times New Roman" panose="02020603050405020304" pitchFamily="18" charset="0"/>
              </a:rPr>
              <a:t>Industry and Engineering</a:t>
            </a:r>
          </a:p>
          <a:p>
            <a:pPr marL="342900" indent="-34290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Computers are found in all industries</a:t>
            </a:r>
          </a:p>
          <a:p>
            <a:pPr marL="1257300" lvl="2" indent="-34290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Thermal power plants</a:t>
            </a:r>
          </a:p>
          <a:p>
            <a:pPr marL="1714500" lvl="3" indent="-34290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Oil refineries</a:t>
            </a:r>
          </a:p>
          <a:p>
            <a:pPr marL="1714500" lvl="3" indent="-34290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Chemical industries</a:t>
            </a:r>
          </a:p>
          <a:p>
            <a:pPr marL="1714500" lvl="3" indent="-34290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CAD</a:t>
            </a:r>
          </a:p>
          <a:p>
            <a:pPr marL="1714500" lvl="3" indent="-34290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CAM(Computer aided manufacturing)</a:t>
            </a:r>
          </a:p>
          <a:p>
            <a:pPr marL="342900" indent="-34290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CAM phase begins when CAD phase ends</a:t>
            </a:r>
          </a:p>
          <a:p>
            <a:pPr marL="342900" indent="-34290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In this phase metal or  other materials are manufactured while complying with their specifications</a:t>
            </a:r>
          </a:p>
        </p:txBody>
      </p:sp>
    </p:spTree>
    <p:extLst>
      <p:ext uri="{BB962C8B-B14F-4D97-AF65-F5344CB8AC3E}">
        <p14:creationId xmlns:p14="http://schemas.microsoft.com/office/powerpoint/2010/main" val="3013964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C791DA61-A5C2-C6CA-6EBF-E5469CF1C640}"/>
              </a:ext>
            </a:extLst>
          </p:cNvPr>
          <p:cNvSpPr>
            <a:spLocks noGrp="1"/>
          </p:cNvSpPr>
          <p:nvPr>
            <p:ph idx="1"/>
          </p:nvPr>
        </p:nvSpPr>
        <p:spPr>
          <a:xfrm>
            <a:off x="990600" y="457200"/>
            <a:ext cx="10515600" cy="4729163"/>
          </a:xfrm>
        </p:spPr>
        <p:txBody>
          <a:bodyPr>
            <a:noAutofit/>
          </a:bodyPr>
          <a:lstStyle/>
          <a:p>
            <a:pPr marL="0" indent="0">
              <a:buNone/>
            </a:pPr>
            <a:r>
              <a:rPr lang="en-US" sz="2000" b="1" dirty="0">
                <a:latin typeface="Times New Roman" panose="02020603050405020304" pitchFamily="18" charset="0"/>
                <a:cs typeface="Times New Roman" panose="02020603050405020304" pitchFamily="18" charset="0"/>
              </a:rPr>
              <a:t>Robotics </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Robots are computer-controlled machines mainly used in the manufacturing process in extreme conditions where humans cannot work.</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For example, in high temperature, high pressure conditions or in processes that demand very high levels of accuracy. </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main distinguishing feature between a robot and other automated machines is that a robot can be programmed to carry out a complex task and then reprogrammed to carry out another complex tasks. </a:t>
            </a:r>
          </a:p>
          <a:p>
            <a:r>
              <a:rPr lang="en-US" sz="2000" b="1" dirty="0">
                <a:latin typeface="Times New Roman" panose="02020603050405020304" pitchFamily="18" charset="0"/>
                <a:cs typeface="Times New Roman" panose="02020603050405020304" pitchFamily="18" charset="0"/>
              </a:rPr>
              <a:t>Decision Support Systems </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Managers also use decision support systems to </a:t>
            </a:r>
            <a:r>
              <a:rPr lang="en-US" sz="2000" dirty="0" err="1">
                <a:latin typeface="Times New Roman" panose="02020603050405020304" pitchFamily="18" charset="0"/>
                <a:cs typeface="Times New Roman" panose="02020603050405020304" pitchFamily="18" charset="0"/>
              </a:rPr>
              <a:t>analyse</a:t>
            </a:r>
            <a:r>
              <a:rPr lang="en-US" sz="2000" dirty="0">
                <a:latin typeface="Times New Roman" panose="02020603050405020304" pitchFamily="18" charset="0"/>
                <a:cs typeface="Times New Roman" panose="02020603050405020304" pitchFamily="18" charset="0"/>
              </a:rPr>
              <a:t> market research data, to size up the competition, and to plan effective strategies for penetrating their markets. </a:t>
            </a:r>
          </a:p>
          <a:p>
            <a:r>
              <a:rPr lang="en-US" sz="2000" b="1" dirty="0">
                <a:latin typeface="Times New Roman" panose="02020603050405020304" pitchFamily="18" charset="0"/>
                <a:cs typeface="Times New Roman" panose="02020603050405020304" pitchFamily="18" charset="0"/>
              </a:rPr>
              <a:t>Expert Systems</a:t>
            </a: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Expert systems are used to automate the decision-making process in a specific area, such as </a:t>
            </a:r>
            <a:r>
              <a:rPr lang="en-US" sz="2000" dirty="0" err="1">
                <a:latin typeface="Times New Roman" panose="02020603050405020304" pitchFamily="18" charset="0"/>
                <a:cs typeface="Times New Roman" panose="02020603050405020304" pitchFamily="18" charset="0"/>
              </a:rPr>
              <a:t>analysing</a:t>
            </a:r>
            <a:r>
              <a:rPr lang="en-US" sz="2000" dirty="0">
                <a:latin typeface="Times New Roman" panose="02020603050405020304" pitchFamily="18" charset="0"/>
                <a:cs typeface="Times New Roman" panose="02020603050405020304" pitchFamily="18" charset="0"/>
              </a:rPr>
              <a:t> the credit histories for loan approval and diagnosing a patient’s condition for prescribing an appropriate treatment. </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To create an expert system, an extensive amount of human expertise in a specific area is collected and stored in a database, also known as a knowledge base.</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A software called an interface engine analyses the data available in the knowledge base and selects the most appropriate response. </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Adding more to it, in today’s scenario, computers are used to find jobs on the Internet, read news and articles online, find your batchmates, send and receive greetings pertaining to different occasions, etc. </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37961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33B25157-1F0C-BB23-1B07-84E42B6A4075}"/>
              </a:ext>
            </a:extLst>
          </p:cNvPr>
          <p:cNvSpPr>
            <a:spLocks noGrp="1"/>
          </p:cNvSpPr>
          <p:nvPr>
            <p:ph type="body" idx="1"/>
          </p:nvPr>
        </p:nvSpPr>
        <p:spPr>
          <a:xfrm>
            <a:off x="832104" y="762000"/>
            <a:ext cx="10527792" cy="2462213"/>
          </a:xfrm>
        </p:spPr>
        <p:txBody>
          <a:bodyPr/>
          <a:lstStyle/>
          <a:p>
            <a:r>
              <a:rPr lang="en-US" sz="2000" dirty="0">
                <a:latin typeface="Times New Roman" panose="02020603050405020304" pitchFamily="18" charset="0"/>
                <a:cs typeface="Times New Roman" panose="02020603050405020304" pitchFamily="18" charset="0"/>
              </a:rPr>
              <a:t>A computer is an electronic device that performs five major operations: </a:t>
            </a:r>
          </a:p>
          <a:p>
            <a:r>
              <a:rPr lang="en-US" sz="2000" dirty="0">
                <a:latin typeface="Times New Roman" panose="02020603050405020304" pitchFamily="18" charset="0"/>
                <a:cs typeface="Times New Roman" panose="02020603050405020304" pitchFamily="18" charset="0"/>
              </a:rPr>
              <a:t>• Accepting data or instructions (input)</a:t>
            </a:r>
          </a:p>
          <a:p>
            <a:r>
              <a:rPr lang="en-US" sz="2000" dirty="0">
                <a:latin typeface="Times New Roman" panose="02020603050405020304" pitchFamily="18" charset="0"/>
                <a:cs typeface="Times New Roman" panose="02020603050405020304" pitchFamily="18" charset="0"/>
              </a:rPr>
              <a:t> • Storing data </a:t>
            </a:r>
          </a:p>
          <a:p>
            <a:r>
              <a:rPr lang="en-US" sz="2000" dirty="0">
                <a:latin typeface="Times New Roman" panose="02020603050405020304" pitchFamily="18" charset="0"/>
                <a:cs typeface="Times New Roman" panose="02020603050405020304" pitchFamily="18" charset="0"/>
              </a:rPr>
              <a:t>• Processing data </a:t>
            </a:r>
          </a:p>
          <a:p>
            <a:r>
              <a:rPr lang="en-US" sz="2000" dirty="0">
                <a:latin typeface="Times New Roman" panose="02020603050405020304" pitchFamily="18" charset="0"/>
                <a:cs typeface="Times New Roman" panose="02020603050405020304" pitchFamily="18" charset="0"/>
              </a:rPr>
              <a:t>• Displaying results (output)</a:t>
            </a:r>
          </a:p>
          <a:p>
            <a:r>
              <a:rPr lang="en-US" sz="2000" dirty="0">
                <a:latin typeface="Times New Roman" panose="02020603050405020304" pitchFamily="18" charset="0"/>
                <a:cs typeface="Times New Roman" panose="02020603050405020304" pitchFamily="18" charset="0"/>
              </a:rPr>
              <a:t> • Controlling and coordinating all operations inside a computer </a:t>
            </a:r>
          </a:p>
          <a:p>
            <a:r>
              <a:rPr lang="en-US" sz="2000" dirty="0">
                <a:latin typeface="Times New Roman" panose="02020603050405020304" pitchFamily="18" charset="0"/>
                <a:cs typeface="Times New Roman" panose="02020603050405020304" pitchFamily="18" charset="0"/>
              </a:rPr>
              <a:t> interaction between the different units of a computer system is shown below</a:t>
            </a:r>
          </a:p>
          <a:p>
            <a:endParaRPr lang="en-IN" sz="20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 xmlns:a16="http://schemas.microsoft.com/office/drawing/2014/main" id="{D76909FA-DB27-5AED-A033-D2C4B86A07AA}"/>
              </a:ext>
            </a:extLst>
          </p:cNvPr>
          <p:cNvPicPr>
            <a:picLocks noChangeAspect="1"/>
          </p:cNvPicPr>
          <p:nvPr/>
        </p:nvPicPr>
        <p:blipFill>
          <a:blip r:embed="rId2"/>
          <a:stretch>
            <a:fillRect/>
          </a:stretch>
        </p:blipFill>
        <p:spPr>
          <a:xfrm>
            <a:off x="1219200" y="3048000"/>
            <a:ext cx="9677400" cy="3581400"/>
          </a:xfrm>
          <a:prstGeom prst="rect">
            <a:avLst/>
          </a:prstGeom>
        </p:spPr>
      </p:pic>
    </p:spTree>
    <p:extLst>
      <p:ext uri="{BB962C8B-B14F-4D97-AF65-F5344CB8AC3E}">
        <p14:creationId xmlns:p14="http://schemas.microsoft.com/office/powerpoint/2010/main" val="20564937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EEAF8DC4-0672-9DE7-6D64-2193EB8B6273}"/>
              </a:ext>
            </a:extLst>
          </p:cNvPr>
          <p:cNvSpPr>
            <a:spLocks noGrp="1"/>
          </p:cNvSpPr>
          <p:nvPr>
            <p:ph type="body" idx="1"/>
          </p:nvPr>
        </p:nvSpPr>
        <p:spPr>
          <a:xfrm>
            <a:off x="838200" y="914400"/>
            <a:ext cx="10680192" cy="4801314"/>
          </a:xfrm>
        </p:spPr>
        <p:txBody>
          <a:bodyPr/>
          <a:lstStyle/>
          <a:p>
            <a:r>
              <a:rPr lang="en-US" sz="2400" b="1" dirty="0">
                <a:latin typeface="Times New Roman" panose="02020603050405020304" pitchFamily="18" charset="0"/>
                <a:cs typeface="Times New Roman" panose="02020603050405020304" pitchFamily="18" charset="0"/>
              </a:rPr>
              <a:t>Input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This is the process of entering data and instructions (also known as programs ) into the computer system.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data and instructions can be entered by using different input devices such as keyboard, mouse, scanner, and trackball.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Note that computers understand binary language, which consists of only two symbols (0 and 1), so it is the responsibility of the input devices to convert the input data into binary codes. </a:t>
            </a:r>
          </a:p>
          <a:p>
            <a:r>
              <a:rPr lang="en-US" sz="2400" b="1" dirty="0">
                <a:latin typeface="Times New Roman" panose="02020603050405020304" pitchFamily="18" charset="0"/>
                <a:cs typeface="Times New Roman" panose="02020603050405020304" pitchFamily="18" charset="0"/>
              </a:rPr>
              <a:t>Storage</a:t>
            </a:r>
            <a:r>
              <a:rPr lang="en-US" sz="2400" dirty="0">
                <a:latin typeface="Times New Roman" panose="02020603050405020304" pitchFamily="18" charset="0"/>
                <a:cs typeface="Times New Roman" panose="02020603050405020304" pitchFamily="18" charset="0"/>
              </a:rPr>
              <a:t>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Storage is the process of saving data and instructions permanently in the computer so that they can be used for processing.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computer storage space not only stores the data and programs that operate on that data but also stores the intermediate results and the final results of processing. </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36784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A60C2D28-0199-7FDB-EA33-A1ABD61D64BD}"/>
              </a:ext>
            </a:extLst>
          </p:cNvPr>
          <p:cNvSpPr>
            <a:spLocks noGrp="1"/>
          </p:cNvSpPr>
          <p:nvPr>
            <p:ph type="body" idx="1"/>
          </p:nvPr>
        </p:nvSpPr>
        <p:spPr>
          <a:xfrm>
            <a:off x="762000" y="812899"/>
            <a:ext cx="11289792" cy="5539978"/>
          </a:xfrm>
        </p:spPr>
        <p:txBody>
          <a:bodyPr/>
          <a:lstStyle/>
          <a:p>
            <a:r>
              <a:rPr lang="en-US" sz="2000" dirty="0">
                <a:latin typeface="Times New Roman" panose="02020603050405020304" pitchFamily="18" charset="0"/>
                <a:cs typeface="Times New Roman" panose="02020603050405020304" pitchFamily="18" charset="0"/>
              </a:rPr>
              <a:t>A computer has two types of storage areas: </a:t>
            </a:r>
          </a:p>
          <a:p>
            <a:r>
              <a:rPr lang="en-US" sz="2000" b="1" dirty="0">
                <a:latin typeface="Times New Roman" panose="02020603050405020304" pitchFamily="18" charset="0"/>
                <a:cs typeface="Times New Roman" panose="02020603050405020304" pitchFamily="18" charset="0"/>
              </a:rPr>
              <a:t>Primary storage </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Primary storage, also known as the </a:t>
            </a:r>
            <a:r>
              <a:rPr lang="en-US" sz="2000" b="1" dirty="0">
                <a:latin typeface="Times New Roman" panose="02020603050405020304" pitchFamily="18" charset="0"/>
                <a:cs typeface="Times New Roman" panose="02020603050405020304" pitchFamily="18" charset="0"/>
              </a:rPr>
              <a:t>main memory </a:t>
            </a:r>
            <a:r>
              <a:rPr lang="en-US" sz="2000" dirty="0">
                <a:latin typeface="Times New Roman" panose="02020603050405020304" pitchFamily="18" charset="0"/>
                <a:cs typeface="Times New Roman" panose="02020603050405020304" pitchFamily="18" charset="0"/>
              </a:rPr>
              <a:t>, is the storage area that is directly accessible by the CPU at very high speeds. </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It is used to store the data and parts of programs, the intermediate results of processing, and the recently generated results of jobs that are currently being worked on by the computer. </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Primary storage space is very expensive and therefore limited in capacity. </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Another drawback of main memory is that it is volatile in nature; that is, as soon as the computer is switched off, the information stored gets erased.</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Hence, it cannot be used as a permanent storage of useful data and programs for future use. </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An example of primary storage is random access memory (RAM). </a:t>
            </a:r>
          </a:p>
          <a:p>
            <a:r>
              <a:rPr lang="en-US" sz="2000" b="1" dirty="0">
                <a:latin typeface="Times New Roman" panose="02020603050405020304" pitchFamily="18" charset="0"/>
                <a:cs typeface="Times New Roman" panose="02020603050405020304" pitchFamily="18" charset="0"/>
              </a:rPr>
              <a:t>Secondary storage </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Also known </a:t>
            </a:r>
            <a:r>
              <a:rPr lang="en-US" sz="2000" b="1" dirty="0">
                <a:latin typeface="Times New Roman" panose="02020603050405020304" pitchFamily="18" charset="0"/>
                <a:cs typeface="Times New Roman" panose="02020603050405020304" pitchFamily="18" charset="0"/>
              </a:rPr>
              <a:t>as auxiliary memory</a:t>
            </a:r>
            <a:r>
              <a:rPr lang="en-US" sz="2000" dirty="0">
                <a:latin typeface="Times New Roman" panose="02020603050405020304" pitchFamily="18" charset="0"/>
                <a:cs typeface="Times New Roman" panose="02020603050405020304" pitchFamily="18" charset="0"/>
              </a:rPr>
              <a:t>, this memory is just the opposite of primary memory.</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It overcomes all the drawbacks of the primary storage area.</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It is cheaper, non-volatile, and used to permanently store data and programs of those jobs that are not being currently executed by the CPU. </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Secondary memory supplements the limited storage capacity of the primary memory.</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An example is the magnetic disk used to store data, such as C and D drives, for future use.</a:t>
            </a:r>
            <a:endParaRPr lang="en-IN" sz="2000" dirty="0"/>
          </a:p>
        </p:txBody>
      </p:sp>
    </p:spTree>
    <p:extLst>
      <p:ext uri="{BB962C8B-B14F-4D97-AF65-F5344CB8AC3E}">
        <p14:creationId xmlns:p14="http://schemas.microsoft.com/office/powerpoint/2010/main" val="13771980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26A5617A-69DF-C900-B6D7-5E0D226B7BF5}"/>
              </a:ext>
            </a:extLst>
          </p:cNvPr>
          <p:cNvSpPr>
            <a:spLocks noGrp="1"/>
          </p:cNvSpPr>
          <p:nvPr>
            <p:ph type="body" idx="1"/>
          </p:nvPr>
        </p:nvSpPr>
        <p:spPr>
          <a:xfrm>
            <a:off x="609600" y="685800"/>
            <a:ext cx="11442192" cy="6093976"/>
          </a:xfrm>
        </p:spPr>
        <p:txBody>
          <a:bodyPr/>
          <a:lstStyle/>
          <a:p>
            <a:r>
              <a:rPr lang="en-US" sz="2200" b="1" dirty="0">
                <a:latin typeface="Times New Roman" panose="02020603050405020304" pitchFamily="18" charset="0"/>
                <a:cs typeface="Times New Roman" panose="02020603050405020304" pitchFamily="18" charset="0"/>
              </a:rPr>
              <a:t>Output </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Output is the process of giving the result of data processing to the outside world (external to the computer system). </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The results are given through output devices such as monitor, and printer. </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Since the computer accepts data only in binary form and the result of processing is also in binary form, the result cannot be directly given to the user. </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The output devices, therefore, convert the results available in binary codes into a human-readable language before displaying it to the user. </a:t>
            </a:r>
          </a:p>
          <a:p>
            <a:r>
              <a:rPr lang="en-US" sz="2200" b="1" dirty="0">
                <a:latin typeface="Times New Roman" panose="02020603050405020304" pitchFamily="18" charset="0"/>
                <a:cs typeface="Times New Roman" panose="02020603050405020304" pitchFamily="18" charset="0"/>
              </a:rPr>
              <a:t>Control</a:t>
            </a:r>
            <a:r>
              <a:rPr lang="en-US" sz="2200" dirty="0">
                <a:latin typeface="Times New Roman" panose="02020603050405020304" pitchFamily="18" charset="0"/>
                <a:cs typeface="Times New Roman" panose="02020603050405020304" pitchFamily="18" charset="0"/>
              </a:rPr>
              <a:t> </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The control unit (CU) is the central nervous system of the entire computer system. </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It manages and controls all the components of the computer system. </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It is the CU that decides the manner in which instructions will be executed and operations performed. It takes care of the step-by-step processing of all operations that are performed in the computer. </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Note that the CPU is a combination of the arithmetic logic unit (ALU) and the CU. </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The CPU is better known as the </a:t>
            </a:r>
            <a:r>
              <a:rPr lang="en-US" sz="2200" b="1" dirty="0">
                <a:latin typeface="Times New Roman" panose="02020603050405020304" pitchFamily="18" charset="0"/>
                <a:cs typeface="Times New Roman" panose="02020603050405020304" pitchFamily="18" charset="0"/>
              </a:rPr>
              <a:t>brain of the computer system </a:t>
            </a:r>
            <a:r>
              <a:rPr lang="en-US" sz="2200" dirty="0">
                <a:latin typeface="Times New Roman" panose="02020603050405020304" pitchFamily="18" charset="0"/>
                <a:cs typeface="Times New Roman" panose="02020603050405020304" pitchFamily="18" charset="0"/>
              </a:rPr>
              <a:t>because the entire processing of data is done in the ALU, and the CU activates and monitors the operations of other units (such as input, output, and storage) of the computer system. </a:t>
            </a:r>
            <a:endParaRPr lang="en-IN"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47700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FFFBA47D-DE80-C9F8-2808-09FC2741CD92}"/>
              </a:ext>
            </a:extLst>
          </p:cNvPr>
          <p:cNvSpPr>
            <a:spLocks noGrp="1"/>
          </p:cNvSpPr>
          <p:nvPr>
            <p:ph type="body" idx="1"/>
          </p:nvPr>
        </p:nvSpPr>
        <p:spPr>
          <a:xfrm>
            <a:off x="685800" y="990600"/>
            <a:ext cx="10744200" cy="3693319"/>
          </a:xfrm>
        </p:spPr>
        <p:txBody>
          <a:bodyPr/>
          <a:lstStyle/>
          <a:p>
            <a:r>
              <a:rPr lang="en-US" sz="2400" b="1" dirty="0">
                <a:latin typeface="Times New Roman" panose="02020603050405020304" pitchFamily="18" charset="0"/>
                <a:cs typeface="Times New Roman" panose="02020603050405020304" pitchFamily="18" charset="0"/>
              </a:rPr>
              <a:t>Processing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process of performing operations on the data as per the instructions specified by the user (program) is called processing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Data and instructions are taken from the primary memory and transferred to the ALU, which performs all sorts of calculations.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intermediate results of processing may be stored in the main memory, as they might be required again.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When the processing completes, the final result is then transferred to the main memory. Hence, the data may move from main memory to the ALU multiple times before the processing is over.</a:t>
            </a:r>
            <a:endParaRPr lang="en-IN" sz="2400" dirty="0"/>
          </a:p>
        </p:txBody>
      </p:sp>
    </p:spTree>
    <p:extLst>
      <p:ext uri="{BB962C8B-B14F-4D97-AF65-F5344CB8AC3E}">
        <p14:creationId xmlns:p14="http://schemas.microsoft.com/office/powerpoint/2010/main" val="13211446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8EA69F0C-622C-8FA2-00E0-DE6C85AA299F}"/>
              </a:ext>
            </a:extLst>
          </p:cNvPr>
          <p:cNvPicPr>
            <a:picLocks noChangeAspect="1"/>
          </p:cNvPicPr>
          <p:nvPr/>
        </p:nvPicPr>
        <p:blipFill>
          <a:blip r:embed="rId2"/>
          <a:stretch>
            <a:fillRect/>
          </a:stretch>
        </p:blipFill>
        <p:spPr>
          <a:xfrm>
            <a:off x="285749" y="2438400"/>
            <a:ext cx="11620500" cy="3848100"/>
          </a:xfrm>
          <a:prstGeom prst="rect">
            <a:avLst/>
          </a:prstGeom>
        </p:spPr>
      </p:pic>
      <p:sp>
        <p:nvSpPr>
          <p:cNvPr id="6" name="object 3">
            <a:extLst>
              <a:ext uri="{FF2B5EF4-FFF2-40B4-BE49-F238E27FC236}">
                <a16:creationId xmlns="" xmlns:a16="http://schemas.microsoft.com/office/drawing/2014/main" id="{452A327E-C113-C73A-8D95-159DA7B8A4A9}"/>
              </a:ext>
            </a:extLst>
          </p:cNvPr>
          <p:cNvSpPr>
            <a:spLocks noGrp="1"/>
          </p:cNvSpPr>
          <p:nvPr>
            <p:ph type="title"/>
          </p:nvPr>
        </p:nvSpPr>
        <p:spPr>
          <a:xfrm>
            <a:off x="3848100" y="1074738"/>
            <a:ext cx="4495800" cy="369332"/>
          </a:xfrm>
          <a:custGeom>
            <a:avLst/>
            <a:gdLst/>
            <a:ahLst/>
            <a:cxnLst/>
            <a:rect l="l" t="t" r="r" b="b"/>
            <a:pathLst>
              <a:path w="4251959" h="414655">
                <a:moveTo>
                  <a:pt x="4044696" y="0"/>
                </a:moveTo>
                <a:lnTo>
                  <a:pt x="0" y="0"/>
                </a:lnTo>
                <a:lnTo>
                  <a:pt x="0" y="414527"/>
                </a:lnTo>
                <a:lnTo>
                  <a:pt x="4044696" y="414527"/>
                </a:lnTo>
                <a:lnTo>
                  <a:pt x="4251959" y="207263"/>
                </a:lnTo>
                <a:lnTo>
                  <a:pt x="4044696" y="0"/>
                </a:lnTo>
                <a:close/>
              </a:path>
            </a:pathLst>
          </a:custGeom>
          <a:solidFill>
            <a:srgbClr val="42C3C8"/>
          </a:solidFill>
        </p:spPr>
        <p:txBody>
          <a:bodyPr wrap="square" lIns="0" tIns="0" rIns="0" bIns="0" rtlCol="0"/>
          <a:lstStyle/>
          <a:p>
            <a:pPr algn="ctr"/>
            <a:r>
              <a:rPr lang="en-IN" dirty="0"/>
              <a:t>Categories of Input devices</a:t>
            </a:r>
          </a:p>
        </p:txBody>
      </p:sp>
    </p:spTree>
    <p:extLst>
      <p:ext uri="{BB962C8B-B14F-4D97-AF65-F5344CB8AC3E}">
        <p14:creationId xmlns:p14="http://schemas.microsoft.com/office/powerpoint/2010/main" val="124619615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80915" y="1959864"/>
            <a:ext cx="7632700" cy="40767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970020" y="990600"/>
            <a:ext cx="4251960" cy="414655"/>
          </a:xfrm>
          <a:custGeom>
            <a:avLst/>
            <a:gdLst/>
            <a:ahLst/>
            <a:cxnLst/>
            <a:rect l="l" t="t" r="r" b="b"/>
            <a:pathLst>
              <a:path w="4251959" h="414655">
                <a:moveTo>
                  <a:pt x="4044696" y="0"/>
                </a:moveTo>
                <a:lnTo>
                  <a:pt x="0" y="0"/>
                </a:lnTo>
                <a:lnTo>
                  <a:pt x="0" y="414527"/>
                </a:lnTo>
                <a:lnTo>
                  <a:pt x="4044696" y="414527"/>
                </a:lnTo>
                <a:lnTo>
                  <a:pt x="4251959" y="207263"/>
                </a:lnTo>
                <a:lnTo>
                  <a:pt x="4044696" y="0"/>
                </a:lnTo>
                <a:close/>
              </a:path>
            </a:pathLst>
          </a:custGeom>
          <a:solidFill>
            <a:srgbClr val="42C3C8"/>
          </a:solidFill>
        </p:spPr>
        <p:txBody>
          <a:bodyPr wrap="square" lIns="0" tIns="0" rIns="0" bIns="0" rtlCol="0"/>
          <a:lstStyle/>
          <a:p>
            <a:endParaRPr/>
          </a:p>
        </p:txBody>
      </p:sp>
      <p:sp>
        <p:nvSpPr>
          <p:cNvPr id="4" name="object 4"/>
          <p:cNvSpPr txBox="1">
            <a:spLocks noGrp="1"/>
          </p:cNvSpPr>
          <p:nvPr>
            <p:ph type="title"/>
          </p:nvPr>
        </p:nvSpPr>
        <p:spPr>
          <a:xfrm>
            <a:off x="5261609" y="1035811"/>
            <a:ext cx="1564005" cy="311150"/>
          </a:xfrm>
          <a:prstGeom prst="rect">
            <a:avLst/>
          </a:prstGeom>
        </p:spPr>
        <p:txBody>
          <a:bodyPr vert="horz" wrap="square" lIns="0" tIns="15240" rIns="0" bIns="0" rtlCol="0">
            <a:spAutoFit/>
          </a:bodyPr>
          <a:lstStyle/>
          <a:p>
            <a:pPr marL="12700">
              <a:lnSpc>
                <a:spcPct val="100000"/>
              </a:lnSpc>
              <a:spcBef>
                <a:spcPts val="120"/>
              </a:spcBef>
            </a:pPr>
            <a:r>
              <a:rPr sz="1850" spc="5" dirty="0">
                <a:solidFill>
                  <a:srgbClr val="FFFFFF"/>
                </a:solidFill>
              </a:rPr>
              <a:t>Input</a:t>
            </a:r>
            <a:r>
              <a:rPr sz="1850" spc="-75" dirty="0">
                <a:solidFill>
                  <a:srgbClr val="FFFFFF"/>
                </a:solidFill>
              </a:rPr>
              <a:t> </a:t>
            </a:r>
            <a:r>
              <a:rPr sz="1850" spc="5" dirty="0">
                <a:solidFill>
                  <a:srgbClr val="FFFFFF"/>
                </a:solidFill>
              </a:rPr>
              <a:t>Devices</a:t>
            </a:r>
            <a:endParaRPr sz="1850" dirty="0"/>
          </a:p>
        </p:txBody>
      </p:sp>
      <p:sp>
        <p:nvSpPr>
          <p:cNvPr id="5" name="object 5"/>
          <p:cNvSpPr/>
          <p:nvPr/>
        </p:nvSpPr>
        <p:spPr>
          <a:xfrm>
            <a:off x="103631" y="2211323"/>
            <a:ext cx="4005072" cy="3575304"/>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103631" y="2211323"/>
            <a:ext cx="4005579" cy="3575685"/>
          </a:xfrm>
          <a:prstGeom prst="rect">
            <a:avLst/>
          </a:prstGeom>
          <a:ln w="9144">
            <a:solidFill>
              <a:srgbClr val="3CC2C7"/>
            </a:solidFill>
          </a:ln>
        </p:spPr>
        <p:txBody>
          <a:bodyPr vert="horz" wrap="square" lIns="0" tIns="59055" rIns="0" bIns="0" rtlCol="0">
            <a:spAutoFit/>
          </a:bodyPr>
          <a:lstStyle/>
          <a:p>
            <a:pPr marL="210820" indent="-84455">
              <a:lnSpc>
                <a:spcPct val="100000"/>
              </a:lnSpc>
              <a:spcBef>
                <a:spcPts val="465"/>
              </a:spcBef>
              <a:buSzPct val="94594"/>
              <a:buChar char="•"/>
              <a:tabLst>
                <a:tab pos="211454" algn="l"/>
              </a:tabLst>
            </a:pPr>
            <a:r>
              <a:rPr sz="1850" spc="10" dirty="0">
                <a:latin typeface="Arial"/>
                <a:cs typeface="Arial"/>
              </a:rPr>
              <a:t>Keyboard</a:t>
            </a:r>
            <a:endParaRPr sz="1850">
              <a:latin typeface="Arial"/>
              <a:cs typeface="Arial"/>
            </a:endParaRPr>
          </a:p>
          <a:p>
            <a:pPr marL="210820" indent="-84455">
              <a:lnSpc>
                <a:spcPct val="100000"/>
              </a:lnSpc>
              <a:spcBef>
                <a:spcPts val="25"/>
              </a:spcBef>
              <a:buSzPct val="94594"/>
              <a:buChar char="•"/>
              <a:tabLst>
                <a:tab pos="211454" algn="l"/>
              </a:tabLst>
            </a:pPr>
            <a:r>
              <a:rPr sz="1850" spc="10" dirty="0">
                <a:latin typeface="Arial"/>
                <a:cs typeface="Arial"/>
              </a:rPr>
              <a:t>Mouse</a:t>
            </a:r>
            <a:endParaRPr sz="1850">
              <a:latin typeface="Arial"/>
              <a:cs typeface="Arial"/>
            </a:endParaRPr>
          </a:p>
          <a:p>
            <a:pPr marL="210820" indent="-84455">
              <a:lnSpc>
                <a:spcPct val="100000"/>
              </a:lnSpc>
              <a:spcBef>
                <a:spcPts val="25"/>
              </a:spcBef>
              <a:buSzPct val="94594"/>
              <a:buChar char="•"/>
              <a:tabLst>
                <a:tab pos="211454" algn="l"/>
              </a:tabLst>
            </a:pPr>
            <a:r>
              <a:rPr sz="1850" spc="10" dirty="0">
                <a:latin typeface="Arial"/>
                <a:cs typeface="Arial"/>
              </a:rPr>
              <a:t>Joy</a:t>
            </a:r>
            <a:r>
              <a:rPr sz="1850" spc="-90" dirty="0">
                <a:latin typeface="Arial"/>
                <a:cs typeface="Arial"/>
              </a:rPr>
              <a:t> </a:t>
            </a:r>
            <a:r>
              <a:rPr sz="1850" spc="5" dirty="0">
                <a:latin typeface="Arial"/>
                <a:cs typeface="Arial"/>
              </a:rPr>
              <a:t>Stick</a:t>
            </a:r>
            <a:endParaRPr sz="1850">
              <a:latin typeface="Arial"/>
              <a:cs typeface="Arial"/>
            </a:endParaRPr>
          </a:p>
          <a:p>
            <a:pPr marL="210820" indent="-84455">
              <a:lnSpc>
                <a:spcPct val="100000"/>
              </a:lnSpc>
              <a:spcBef>
                <a:spcPts val="15"/>
              </a:spcBef>
              <a:buSzPct val="94594"/>
              <a:buChar char="•"/>
              <a:tabLst>
                <a:tab pos="211454" algn="l"/>
              </a:tabLst>
            </a:pPr>
            <a:r>
              <a:rPr sz="1850" spc="10" dirty="0">
                <a:latin typeface="Arial"/>
                <a:cs typeface="Arial"/>
              </a:rPr>
              <a:t>Light</a:t>
            </a:r>
            <a:r>
              <a:rPr sz="1850" spc="-135" dirty="0">
                <a:latin typeface="Arial"/>
                <a:cs typeface="Arial"/>
              </a:rPr>
              <a:t> </a:t>
            </a:r>
            <a:r>
              <a:rPr sz="1850" spc="10" dirty="0">
                <a:latin typeface="Arial"/>
                <a:cs typeface="Arial"/>
              </a:rPr>
              <a:t>pen</a:t>
            </a:r>
            <a:endParaRPr sz="1850">
              <a:latin typeface="Arial"/>
              <a:cs typeface="Arial"/>
            </a:endParaRPr>
          </a:p>
          <a:p>
            <a:pPr marL="210820" indent="-84455">
              <a:lnSpc>
                <a:spcPct val="100000"/>
              </a:lnSpc>
              <a:spcBef>
                <a:spcPts val="25"/>
              </a:spcBef>
              <a:buSzPct val="94594"/>
              <a:buChar char="•"/>
              <a:tabLst>
                <a:tab pos="211454" algn="l"/>
              </a:tabLst>
            </a:pPr>
            <a:r>
              <a:rPr sz="1850" spc="10" dirty="0">
                <a:latin typeface="Arial"/>
                <a:cs typeface="Arial"/>
              </a:rPr>
              <a:t>Track</a:t>
            </a:r>
            <a:r>
              <a:rPr sz="1850" spc="-20" dirty="0">
                <a:latin typeface="Arial"/>
                <a:cs typeface="Arial"/>
              </a:rPr>
              <a:t> </a:t>
            </a:r>
            <a:r>
              <a:rPr sz="1850" spc="10" dirty="0">
                <a:latin typeface="Arial"/>
                <a:cs typeface="Arial"/>
              </a:rPr>
              <a:t>Ball</a:t>
            </a:r>
            <a:endParaRPr sz="1850">
              <a:latin typeface="Arial"/>
              <a:cs typeface="Arial"/>
            </a:endParaRPr>
          </a:p>
          <a:p>
            <a:pPr marL="210820" indent="-84455">
              <a:lnSpc>
                <a:spcPct val="100000"/>
              </a:lnSpc>
              <a:spcBef>
                <a:spcPts val="25"/>
              </a:spcBef>
              <a:buSzPct val="94594"/>
              <a:buChar char="•"/>
              <a:tabLst>
                <a:tab pos="211454" algn="l"/>
              </a:tabLst>
            </a:pPr>
            <a:r>
              <a:rPr sz="1850" spc="10" dirty="0">
                <a:latin typeface="Arial"/>
                <a:cs typeface="Arial"/>
              </a:rPr>
              <a:t>Scanner</a:t>
            </a:r>
            <a:endParaRPr sz="1850">
              <a:latin typeface="Arial"/>
              <a:cs typeface="Arial"/>
            </a:endParaRPr>
          </a:p>
          <a:p>
            <a:pPr marL="210820" indent="-84455">
              <a:lnSpc>
                <a:spcPct val="100000"/>
              </a:lnSpc>
              <a:spcBef>
                <a:spcPts val="25"/>
              </a:spcBef>
              <a:buSzPct val="94594"/>
              <a:buChar char="•"/>
              <a:tabLst>
                <a:tab pos="211454" algn="l"/>
              </a:tabLst>
            </a:pPr>
            <a:r>
              <a:rPr sz="1850" spc="10" dirty="0">
                <a:latin typeface="Arial"/>
                <a:cs typeface="Arial"/>
              </a:rPr>
              <a:t>Graphic</a:t>
            </a:r>
            <a:r>
              <a:rPr sz="1850" spc="-35" dirty="0">
                <a:latin typeface="Arial"/>
                <a:cs typeface="Arial"/>
              </a:rPr>
              <a:t> </a:t>
            </a:r>
            <a:r>
              <a:rPr sz="1850" spc="10" dirty="0">
                <a:latin typeface="Arial"/>
                <a:cs typeface="Arial"/>
              </a:rPr>
              <a:t>Tablet</a:t>
            </a:r>
            <a:endParaRPr sz="1850">
              <a:latin typeface="Arial"/>
              <a:cs typeface="Arial"/>
            </a:endParaRPr>
          </a:p>
          <a:p>
            <a:pPr marL="210820" indent="-84455">
              <a:lnSpc>
                <a:spcPct val="100000"/>
              </a:lnSpc>
              <a:spcBef>
                <a:spcPts val="10"/>
              </a:spcBef>
              <a:buSzPct val="94594"/>
              <a:buChar char="•"/>
              <a:tabLst>
                <a:tab pos="211454" algn="l"/>
              </a:tabLst>
            </a:pPr>
            <a:r>
              <a:rPr sz="1850" spc="10" dirty="0">
                <a:latin typeface="Arial"/>
                <a:cs typeface="Arial"/>
              </a:rPr>
              <a:t>Microphone</a:t>
            </a:r>
            <a:endParaRPr sz="1850">
              <a:latin typeface="Arial"/>
              <a:cs typeface="Arial"/>
            </a:endParaRPr>
          </a:p>
          <a:p>
            <a:pPr marL="210820" indent="-84455">
              <a:lnSpc>
                <a:spcPct val="100000"/>
              </a:lnSpc>
              <a:spcBef>
                <a:spcPts val="25"/>
              </a:spcBef>
              <a:buSzPct val="94594"/>
              <a:buChar char="•"/>
              <a:tabLst>
                <a:tab pos="211454" algn="l"/>
              </a:tabLst>
            </a:pPr>
            <a:r>
              <a:rPr sz="1850" spc="5" dirty="0">
                <a:latin typeface="Arial"/>
                <a:cs typeface="Arial"/>
              </a:rPr>
              <a:t>Magnetic Ink </a:t>
            </a:r>
            <a:r>
              <a:rPr sz="1850" spc="10" dirty="0">
                <a:latin typeface="Arial"/>
                <a:cs typeface="Arial"/>
              </a:rPr>
              <a:t>Card</a:t>
            </a:r>
            <a:r>
              <a:rPr sz="1850" spc="-85" dirty="0">
                <a:latin typeface="Arial"/>
                <a:cs typeface="Arial"/>
              </a:rPr>
              <a:t> </a:t>
            </a:r>
            <a:r>
              <a:rPr sz="1850" spc="10" dirty="0">
                <a:latin typeface="Arial"/>
                <a:cs typeface="Arial"/>
              </a:rPr>
              <a:t>Reader(MICR)</a:t>
            </a:r>
            <a:endParaRPr sz="1850">
              <a:latin typeface="Arial"/>
              <a:cs typeface="Arial"/>
            </a:endParaRPr>
          </a:p>
          <a:p>
            <a:pPr marL="210820" indent="-84455">
              <a:lnSpc>
                <a:spcPct val="100000"/>
              </a:lnSpc>
              <a:spcBef>
                <a:spcPts val="25"/>
              </a:spcBef>
              <a:buSzPct val="94594"/>
              <a:buChar char="•"/>
              <a:tabLst>
                <a:tab pos="211454" algn="l"/>
              </a:tabLst>
            </a:pPr>
            <a:r>
              <a:rPr sz="1850" spc="5" dirty="0">
                <a:latin typeface="Arial"/>
                <a:cs typeface="Arial"/>
              </a:rPr>
              <a:t>Optical </a:t>
            </a:r>
            <a:r>
              <a:rPr sz="1850" spc="10" dirty="0">
                <a:latin typeface="Arial"/>
                <a:cs typeface="Arial"/>
              </a:rPr>
              <a:t>Character</a:t>
            </a:r>
            <a:r>
              <a:rPr sz="1850" spc="-80" dirty="0">
                <a:latin typeface="Arial"/>
                <a:cs typeface="Arial"/>
              </a:rPr>
              <a:t> </a:t>
            </a:r>
            <a:r>
              <a:rPr sz="1850" spc="10" dirty="0">
                <a:latin typeface="Arial"/>
                <a:cs typeface="Arial"/>
              </a:rPr>
              <a:t>Reader(OCR)</a:t>
            </a:r>
            <a:endParaRPr sz="1850">
              <a:latin typeface="Arial"/>
              <a:cs typeface="Arial"/>
            </a:endParaRPr>
          </a:p>
          <a:p>
            <a:pPr marL="210820" indent="-84455">
              <a:lnSpc>
                <a:spcPct val="100000"/>
              </a:lnSpc>
              <a:spcBef>
                <a:spcPts val="10"/>
              </a:spcBef>
              <a:buSzPct val="94594"/>
              <a:buChar char="•"/>
              <a:tabLst>
                <a:tab pos="211454" algn="l"/>
              </a:tabLst>
            </a:pPr>
            <a:r>
              <a:rPr sz="1850" spc="10" dirty="0">
                <a:latin typeface="Arial"/>
                <a:cs typeface="Arial"/>
              </a:rPr>
              <a:t>Bar Code</a:t>
            </a:r>
            <a:r>
              <a:rPr sz="1850" spc="-50" dirty="0">
                <a:latin typeface="Arial"/>
                <a:cs typeface="Arial"/>
              </a:rPr>
              <a:t> </a:t>
            </a:r>
            <a:r>
              <a:rPr sz="1850" spc="10" dirty="0">
                <a:latin typeface="Arial"/>
                <a:cs typeface="Arial"/>
              </a:rPr>
              <a:t>Reader</a:t>
            </a:r>
            <a:endParaRPr sz="1850">
              <a:latin typeface="Arial"/>
              <a:cs typeface="Arial"/>
            </a:endParaRPr>
          </a:p>
          <a:p>
            <a:pPr marL="210820" indent="-84455">
              <a:lnSpc>
                <a:spcPct val="100000"/>
              </a:lnSpc>
              <a:spcBef>
                <a:spcPts val="25"/>
              </a:spcBef>
              <a:buSzPct val="94594"/>
              <a:buChar char="•"/>
              <a:tabLst>
                <a:tab pos="211454" algn="l"/>
              </a:tabLst>
            </a:pPr>
            <a:r>
              <a:rPr sz="1850" spc="5" dirty="0">
                <a:latin typeface="Arial"/>
                <a:cs typeface="Arial"/>
              </a:rPr>
              <a:t>Optical </a:t>
            </a:r>
            <a:r>
              <a:rPr sz="1850" spc="10" dirty="0">
                <a:latin typeface="Arial"/>
                <a:cs typeface="Arial"/>
              </a:rPr>
              <a:t>Mark</a:t>
            </a:r>
            <a:r>
              <a:rPr sz="1850" spc="-45" dirty="0">
                <a:latin typeface="Arial"/>
                <a:cs typeface="Arial"/>
              </a:rPr>
              <a:t> </a:t>
            </a:r>
            <a:r>
              <a:rPr sz="1850" spc="10" dirty="0">
                <a:latin typeface="Arial"/>
                <a:cs typeface="Arial"/>
              </a:rPr>
              <a:t>Reader(OMR)</a:t>
            </a:r>
            <a:endParaRPr sz="1850">
              <a:latin typeface="Arial"/>
              <a:cs typeface="Aria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085076" y="2612135"/>
            <a:ext cx="4953000" cy="16383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11480" y="1332948"/>
            <a:ext cx="6326124" cy="5448852"/>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8707628" y="1812163"/>
            <a:ext cx="1121410" cy="311150"/>
          </a:xfrm>
          <a:prstGeom prst="rect">
            <a:avLst/>
          </a:prstGeom>
        </p:spPr>
        <p:txBody>
          <a:bodyPr vert="horz" wrap="square" lIns="0" tIns="15240" rIns="0" bIns="0" rtlCol="0">
            <a:spAutoFit/>
          </a:bodyPr>
          <a:lstStyle/>
          <a:p>
            <a:pPr marL="12700">
              <a:lnSpc>
                <a:spcPct val="100000"/>
              </a:lnSpc>
              <a:spcBef>
                <a:spcPts val="120"/>
              </a:spcBef>
            </a:pPr>
            <a:r>
              <a:rPr sz="1850" b="1" spc="15" dirty="0">
                <a:latin typeface="Arial"/>
                <a:cs typeface="Arial"/>
              </a:rPr>
              <a:t>Ke</a:t>
            </a:r>
            <a:r>
              <a:rPr sz="1850" b="1" dirty="0">
                <a:latin typeface="Arial"/>
                <a:cs typeface="Arial"/>
              </a:rPr>
              <a:t>y</a:t>
            </a:r>
            <a:r>
              <a:rPr sz="1850" b="1" spc="10" dirty="0">
                <a:latin typeface="Arial"/>
                <a:cs typeface="Arial"/>
              </a:rPr>
              <a:t>b</a:t>
            </a:r>
            <a:r>
              <a:rPr sz="1850" b="1" dirty="0">
                <a:latin typeface="Arial"/>
                <a:cs typeface="Arial"/>
              </a:rPr>
              <a:t>o</a:t>
            </a:r>
            <a:r>
              <a:rPr sz="1850" b="1" spc="10" dirty="0">
                <a:latin typeface="Arial"/>
                <a:cs typeface="Arial"/>
              </a:rPr>
              <a:t>ard</a:t>
            </a:r>
            <a:endParaRPr sz="1850">
              <a:latin typeface="Arial"/>
              <a:cs typeface="Aria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6205F6A5-3A3E-5E3A-C39B-3CD79B4DE3B1}"/>
              </a:ext>
            </a:extLst>
          </p:cNvPr>
          <p:cNvSpPr txBox="1"/>
          <p:nvPr/>
        </p:nvSpPr>
        <p:spPr>
          <a:xfrm>
            <a:off x="2171700" y="990600"/>
            <a:ext cx="7848600" cy="830997"/>
          </a:xfrm>
          <a:prstGeom prst="rect">
            <a:avLst/>
          </a:prstGeom>
          <a:noFill/>
        </p:spPr>
        <p:txBody>
          <a:bodyPr wrap="square" rtlCol="0">
            <a:spAutoFit/>
          </a:bodyPr>
          <a:lstStyle/>
          <a:p>
            <a:pPr algn="ctr"/>
            <a:r>
              <a:rPr lang="en-IN" sz="2400" b="1" dirty="0">
                <a:latin typeface="Times New Roman" panose="02020603050405020304" pitchFamily="18" charset="0"/>
                <a:cs typeface="Times New Roman" panose="02020603050405020304" pitchFamily="18" charset="0"/>
              </a:rPr>
              <a:t>Inside Computer</a:t>
            </a:r>
          </a:p>
          <a:p>
            <a:pPr algn="ctr"/>
            <a:endParaRPr lang="en-IN" sz="2400" b="1"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8EB792B9-72A5-B9ED-C0E8-7B247A1AB59A}"/>
              </a:ext>
            </a:extLst>
          </p:cNvPr>
          <p:cNvSpPr txBox="1"/>
          <p:nvPr/>
        </p:nvSpPr>
        <p:spPr>
          <a:xfrm>
            <a:off x="1104900" y="1447800"/>
            <a:ext cx="9982200" cy="5170646"/>
          </a:xfrm>
          <a:prstGeom prst="rect">
            <a:avLst/>
          </a:prstGeom>
          <a:noFill/>
        </p:spPr>
        <p:txBody>
          <a:bodyPr wrap="square" rtlCol="0">
            <a:spAutoFit/>
          </a:bodyPr>
          <a:lstStyle/>
          <a:p>
            <a:pPr marL="342900" indent="-342900">
              <a:buFont typeface="Arial" panose="020B0604020202020204" pitchFamily="34" charset="0"/>
              <a:buChar char="•"/>
            </a:pPr>
            <a:r>
              <a:rPr lang="en-IN" sz="2200" dirty="0">
                <a:latin typeface="Times New Roman" panose="02020603050405020304" pitchFamily="18" charset="0"/>
                <a:cs typeface="Times New Roman" panose="02020603050405020304" pitchFamily="18" charset="0"/>
              </a:rPr>
              <a:t>Keyboard has its own processor and </a:t>
            </a:r>
            <a:r>
              <a:rPr lang="en-IN" sz="2200" dirty="0" smtClean="0">
                <a:latin typeface="Times New Roman" panose="02020603050405020304" pitchFamily="18" charset="0"/>
                <a:cs typeface="Times New Roman" panose="02020603050405020304" pitchFamily="18" charset="0"/>
              </a:rPr>
              <a:t>circuitry </a:t>
            </a:r>
            <a:r>
              <a:rPr lang="en-IN" sz="2200" dirty="0">
                <a:latin typeface="Times New Roman" panose="02020603050405020304" pitchFamily="18" charset="0"/>
                <a:cs typeface="Times New Roman" panose="02020603050405020304" pitchFamily="18" charset="0"/>
              </a:rPr>
              <a:t>to carry information to </a:t>
            </a:r>
            <a:r>
              <a:rPr lang="en-IN" sz="2200" dirty="0" smtClean="0">
                <a:latin typeface="Times New Roman" panose="02020603050405020304" pitchFamily="18" charset="0"/>
                <a:cs typeface="Times New Roman" panose="02020603050405020304" pitchFamily="18" charset="0"/>
              </a:rPr>
              <a:t>and </a:t>
            </a:r>
            <a:r>
              <a:rPr lang="en-IN" sz="2200" dirty="0">
                <a:latin typeface="Times New Roman" panose="02020603050405020304" pitchFamily="18" charset="0"/>
                <a:cs typeface="Times New Roman" panose="02020603050405020304" pitchFamily="18" charset="0"/>
              </a:rPr>
              <a:t>from that processor</a:t>
            </a:r>
          </a:p>
          <a:p>
            <a:pPr marL="342900" indent="-342900">
              <a:buFont typeface="Arial" panose="020B0604020202020204" pitchFamily="34" charset="0"/>
              <a:buChar char="•"/>
            </a:pPr>
            <a:r>
              <a:rPr lang="en-IN" sz="2200" dirty="0">
                <a:latin typeface="Times New Roman" panose="02020603050405020304" pitchFamily="18" charset="0"/>
                <a:cs typeface="Times New Roman" panose="02020603050405020304" pitchFamily="18" charset="0"/>
              </a:rPr>
              <a:t>It has key matrix, which is a grid of circuits </a:t>
            </a:r>
            <a:r>
              <a:rPr lang="en-IN" sz="2200" dirty="0" smtClean="0">
                <a:latin typeface="Times New Roman" panose="02020603050405020304" pitchFamily="18" charset="0"/>
                <a:cs typeface="Times New Roman" panose="02020603050405020304" pitchFamily="18" charset="0"/>
              </a:rPr>
              <a:t>underneath </a:t>
            </a:r>
            <a:r>
              <a:rPr lang="en-IN" sz="2200" dirty="0">
                <a:latin typeface="Times New Roman" panose="02020603050405020304" pitchFamily="18" charset="0"/>
                <a:cs typeface="Times New Roman" panose="02020603050405020304" pitchFamily="18" charset="0"/>
              </a:rPr>
              <a:t>the keys</a:t>
            </a:r>
          </a:p>
          <a:p>
            <a:pPr marL="342900" indent="-342900">
              <a:buFont typeface="Arial" panose="020B0604020202020204" pitchFamily="34" charset="0"/>
              <a:buChar char="•"/>
            </a:pPr>
            <a:r>
              <a:rPr lang="en-IN" sz="2200" dirty="0">
                <a:latin typeface="Times New Roman" panose="02020603050405020304" pitchFamily="18" charset="0"/>
                <a:cs typeface="Times New Roman" panose="02020603050405020304" pitchFamily="18" charset="0"/>
              </a:rPr>
              <a:t>When key is pressed it corresponds to pressing a switch thereby completing the circuit</a:t>
            </a:r>
          </a:p>
          <a:p>
            <a:pPr marL="342900" indent="-342900">
              <a:buFont typeface="Arial" panose="020B0604020202020204" pitchFamily="34" charset="0"/>
              <a:buChar char="•"/>
            </a:pPr>
            <a:r>
              <a:rPr lang="en-IN" sz="2200" dirty="0">
                <a:latin typeface="Times New Roman" panose="02020603050405020304" pitchFamily="18" charset="0"/>
                <a:cs typeface="Times New Roman" panose="02020603050405020304" pitchFamily="18" charset="0"/>
              </a:rPr>
              <a:t>When processor finds closed circuit , it compares the location of circuit on key matrix to character map in its ROM</a:t>
            </a:r>
          </a:p>
          <a:p>
            <a:pPr marL="342900" indent="-342900">
              <a:buFont typeface="Arial" panose="020B0604020202020204" pitchFamily="34" charset="0"/>
              <a:buChar char="•"/>
            </a:pPr>
            <a:r>
              <a:rPr lang="en-IN" sz="2200" dirty="0">
                <a:latin typeface="Times New Roman" panose="02020603050405020304" pitchFamily="18" charset="0"/>
                <a:cs typeface="Times New Roman" panose="02020603050405020304" pitchFamily="18" charset="0"/>
              </a:rPr>
              <a:t>Character map is a lookup </a:t>
            </a:r>
            <a:r>
              <a:rPr lang="en-IN" sz="2200" dirty="0" smtClean="0">
                <a:latin typeface="Times New Roman" panose="02020603050405020304" pitchFamily="18" charset="0"/>
                <a:cs typeface="Times New Roman" panose="02020603050405020304" pitchFamily="18" charset="0"/>
              </a:rPr>
              <a:t>table </a:t>
            </a:r>
            <a:r>
              <a:rPr lang="en-IN" sz="2200" dirty="0">
                <a:latin typeface="Times New Roman" panose="02020603050405020304" pitchFamily="18" charset="0"/>
                <a:cs typeface="Times New Roman" panose="02020603050405020304" pitchFamily="18" charset="0"/>
              </a:rPr>
              <a:t>that tells processor what each keystroke represents</a:t>
            </a:r>
          </a:p>
          <a:p>
            <a:pPr marL="342900" indent="-342900">
              <a:buFont typeface="Arial" panose="020B0604020202020204" pitchFamily="34" charset="0"/>
              <a:buChar char="•"/>
            </a:pPr>
            <a:r>
              <a:rPr lang="en-IN" sz="2200" dirty="0">
                <a:latin typeface="Times New Roman" panose="02020603050405020304" pitchFamily="18" charset="0"/>
                <a:cs typeface="Times New Roman" panose="02020603050405020304" pitchFamily="18" charset="0"/>
              </a:rPr>
              <a:t>Example: </a:t>
            </a:r>
            <a:r>
              <a:rPr lang="en-IN" sz="2200" dirty="0" smtClean="0">
                <a:latin typeface="Times New Roman" panose="02020603050405020304" pitchFamily="18" charset="0"/>
                <a:cs typeface="Times New Roman" panose="02020603050405020304" pitchFamily="18" charset="0"/>
              </a:rPr>
              <a:t>pressing </a:t>
            </a:r>
            <a:r>
              <a:rPr lang="en-IN" sz="2200" dirty="0">
                <a:latin typeface="Times New Roman" panose="02020603050405020304" pitchFamily="18" charset="0"/>
                <a:cs typeface="Times New Roman" panose="02020603050405020304" pitchFamily="18" charset="0"/>
              </a:rPr>
              <a:t>key ‘c’ corresponds to small c</a:t>
            </a:r>
          </a:p>
          <a:p>
            <a:pPr marL="342900" indent="-342900">
              <a:buFont typeface="Arial" panose="020B0604020202020204" pitchFamily="34" charset="0"/>
              <a:buChar char="•"/>
            </a:pPr>
            <a:r>
              <a:rPr lang="en-IN" sz="2200" dirty="0">
                <a:latin typeface="Times New Roman" panose="02020603050405020304" pitchFamily="18" charset="0"/>
                <a:cs typeface="Times New Roman" panose="02020603050405020304" pitchFamily="18" charset="0"/>
              </a:rPr>
              <a:t>But shift + ‘c’ = ‘C’</a:t>
            </a:r>
          </a:p>
          <a:p>
            <a:r>
              <a:rPr lang="en-IN" sz="2200" b="1" dirty="0">
                <a:latin typeface="Times New Roman" panose="02020603050405020304" pitchFamily="18" charset="0"/>
                <a:cs typeface="Times New Roman" panose="02020603050405020304" pitchFamily="18" charset="0"/>
              </a:rPr>
              <a:t>Adv</a:t>
            </a:r>
          </a:p>
          <a:p>
            <a:pPr marL="342900" indent="-342900">
              <a:buFont typeface="Arial" panose="020B0604020202020204" pitchFamily="34" charset="0"/>
              <a:buChar char="•"/>
            </a:pPr>
            <a:r>
              <a:rPr lang="en-IN" sz="2200" dirty="0">
                <a:latin typeface="Times New Roman" panose="02020603050405020304" pitchFamily="18" charset="0"/>
                <a:cs typeface="Times New Roman" panose="02020603050405020304" pitchFamily="18" charset="0"/>
              </a:rPr>
              <a:t>Easy to use and cheap</a:t>
            </a:r>
          </a:p>
          <a:p>
            <a:r>
              <a:rPr lang="en-IN" sz="2200" b="1" dirty="0" err="1">
                <a:latin typeface="Times New Roman" panose="02020603050405020304" pitchFamily="18" charset="0"/>
                <a:cs typeface="Times New Roman" panose="02020603050405020304" pitchFamily="18" charset="0"/>
              </a:rPr>
              <a:t>Disadv</a:t>
            </a:r>
            <a:endParaRPr lang="en-IN" sz="22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sz="2200" dirty="0">
                <a:latin typeface="Times New Roman" panose="02020603050405020304" pitchFamily="18" charset="0"/>
                <a:cs typeface="Times New Roman" panose="02020603050405020304" pitchFamily="18" charset="0"/>
              </a:rPr>
              <a:t>Cannot be used to draw figure</a:t>
            </a:r>
          </a:p>
          <a:p>
            <a:pPr marL="342900" indent="-342900">
              <a:buFont typeface="Arial" panose="020B0604020202020204" pitchFamily="34" charset="0"/>
              <a:buChar char="•"/>
            </a:pPr>
            <a:r>
              <a:rPr lang="en-IN" sz="2200" dirty="0">
                <a:latin typeface="Times New Roman" panose="02020603050405020304" pitchFamily="18" charset="0"/>
                <a:cs typeface="Times New Roman" panose="02020603050405020304" pitchFamily="18" charset="0"/>
              </a:rPr>
              <a:t>Moving cursor from one position to other is slow</a:t>
            </a:r>
          </a:p>
        </p:txBody>
      </p:sp>
    </p:spTree>
    <p:extLst>
      <p:ext uri="{BB962C8B-B14F-4D97-AF65-F5344CB8AC3E}">
        <p14:creationId xmlns:p14="http://schemas.microsoft.com/office/powerpoint/2010/main" val="157127173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2AAF922C-DAF9-CB11-B546-1D34A2E39602}"/>
              </a:ext>
            </a:extLst>
          </p:cNvPr>
          <p:cNvSpPr txBox="1"/>
          <p:nvPr/>
        </p:nvSpPr>
        <p:spPr>
          <a:xfrm>
            <a:off x="1447800" y="723395"/>
            <a:ext cx="8534400" cy="461665"/>
          </a:xfrm>
          <a:prstGeom prst="rect">
            <a:avLst/>
          </a:prstGeom>
          <a:noFill/>
        </p:spPr>
        <p:txBody>
          <a:bodyPr wrap="square" rtlCol="0">
            <a:spAutoFit/>
          </a:bodyPr>
          <a:lstStyle/>
          <a:p>
            <a:pPr algn="ctr"/>
            <a:r>
              <a:rPr lang="en-IN" sz="2400" b="1" dirty="0"/>
              <a:t>POINTING DEVICES</a:t>
            </a:r>
          </a:p>
        </p:txBody>
      </p:sp>
      <p:sp>
        <p:nvSpPr>
          <p:cNvPr id="6" name="TextBox 5">
            <a:extLst>
              <a:ext uri="{FF2B5EF4-FFF2-40B4-BE49-F238E27FC236}">
                <a16:creationId xmlns="" xmlns:a16="http://schemas.microsoft.com/office/drawing/2014/main" id="{F0AB409A-EC00-285C-3283-D8D92ED734ED}"/>
              </a:ext>
            </a:extLst>
          </p:cNvPr>
          <p:cNvSpPr txBox="1"/>
          <p:nvPr/>
        </p:nvSpPr>
        <p:spPr>
          <a:xfrm>
            <a:off x="838200" y="1185060"/>
            <a:ext cx="5801139" cy="5632311"/>
          </a:xfrm>
          <a:prstGeom prst="rect">
            <a:avLst/>
          </a:prstGeom>
          <a:noFill/>
        </p:spPr>
        <p:txBody>
          <a:bodyPr wrap="square" rtlCol="0">
            <a:spAutoFit/>
          </a:bodyPr>
          <a:lstStyle/>
          <a:p>
            <a:pPr marL="342900" indent="-342900">
              <a:buFont typeface="Arial" panose="020B0604020202020204" pitchFamily="34" charset="0"/>
              <a:buChar char="•"/>
            </a:pPr>
            <a:r>
              <a:rPr lang="en-IN" b="1" dirty="0">
                <a:latin typeface="Times New Roman" panose="02020603050405020304" pitchFamily="18" charset="0"/>
                <a:cs typeface="Times New Roman" panose="02020603050405020304" pitchFamily="18" charset="0"/>
              </a:rPr>
              <a:t>Mouse</a:t>
            </a:r>
          </a:p>
          <a:p>
            <a:pPr marL="800100" lvl="1"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Point</a:t>
            </a:r>
          </a:p>
          <a:p>
            <a:pPr marL="800100" lvl="1"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Click</a:t>
            </a:r>
          </a:p>
          <a:p>
            <a:pPr marL="800100" lvl="1"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Drag</a:t>
            </a:r>
          </a:p>
          <a:p>
            <a:pPr marL="800100" lvl="1"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Scroll</a:t>
            </a:r>
          </a:p>
          <a:p>
            <a:pPr marL="342900" indent="-342900">
              <a:buFont typeface="Arial" panose="020B0604020202020204" pitchFamily="34" charset="0"/>
              <a:buChar char="•"/>
            </a:pPr>
            <a:r>
              <a:rPr lang="en-IN" b="1" dirty="0">
                <a:latin typeface="Times New Roman" panose="02020603050405020304" pitchFamily="18" charset="0"/>
                <a:cs typeface="Times New Roman" panose="02020603050405020304" pitchFamily="18" charset="0"/>
              </a:rPr>
              <a:t>Mechanical mouse</a:t>
            </a:r>
          </a:p>
          <a:p>
            <a:pPr marL="800100" lvl="1"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    rubber or metal ball is places at its bottom and electronic circuit containing sensors</a:t>
            </a:r>
          </a:p>
          <a:p>
            <a:pPr marL="800100" lvl="1"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Sensors detect the direction of movement of ball</a:t>
            </a:r>
          </a:p>
          <a:p>
            <a:pPr marL="800100" lvl="1"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Electronic circuit translates movement into signals and feed it as input to computer</a:t>
            </a:r>
          </a:p>
          <a:p>
            <a:pPr marL="342900" indent="-342900">
              <a:buFont typeface="Arial" panose="020B0604020202020204" pitchFamily="34" charset="0"/>
              <a:buChar char="•"/>
            </a:pPr>
            <a:r>
              <a:rPr lang="en-IN" b="1" dirty="0">
                <a:latin typeface="Times New Roman" panose="02020603050405020304" pitchFamily="18" charset="0"/>
                <a:cs typeface="Times New Roman" panose="02020603050405020304" pitchFamily="18" charset="0"/>
              </a:rPr>
              <a:t>Optical mouse</a:t>
            </a:r>
          </a:p>
          <a:p>
            <a:pPr marL="800100" lvl="1"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More advanced</a:t>
            </a:r>
          </a:p>
          <a:p>
            <a:pPr marL="800100" lvl="1"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Contains ball inside</a:t>
            </a:r>
          </a:p>
          <a:p>
            <a:pPr marL="800100" lvl="1"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Movement is detected using laser technology, by using optical sensors</a:t>
            </a:r>
          </a:p>
          <a:p>
            <a:pPr marL="342900" indent="-342900">
              <a:buFont typeface="Arial" panose="020B0604020202020204" pitchFamily="34" charset="0"/>
              <a:buChar char="•"/>
            </a:pPr>
            <a:r>
              <a:rPr lang="en-IN" b="1" dirty="0">
                <a:latin typeface="Times New Roman" panose="02020603050405020304" pitchFamily="18" charset="0"/>
                <a:cs typeface="Times New Roman" panose="02020603050405020304" pitchFamily="18" charset="0"/>
              </a:rPr>
              <a:t>Cordless mouse</a:t>
            </a:r>
          </a:p>
          <a:p>
            <a:pPr marL="800100" lvl="1"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 wireless mouse</a:t>
            </a:r>
          </a:p>
          <a:p>
            <a:pPr marL="800100" lvl="1"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Movement is detected using infrared </a:t>
            </a:r>
            <a:r>
              <a:rPr lang="en-IN" dirty="0" err="1">
                <a:latin typeface="Times New Roman" panose="02020603050405020304" pitchFamily="18" charset="0"/>
                <a:cs typeface="Times New Roman" panose="02020603050405020304" pitchFamily="18" charset="0"/>
              </a:rPr>
              <a:t>llight</a:t>
            </a:r>
            <a:r>
              <a:rPr lang="en-IN" dirty="0">
                <a:latin typeface="Times New Roman" panose="02020603050405020304" pitchFamily="18" charset="0"/>
                <a:cs typeface="Times New Roman" panose="02020603050405020304" pitchFamily="18" charset="0"/>
              </a:rPr>
              <a:t> waves</a:t>
            </a:r>
          </a:p>
          <a:p>
            <a:pPr marL="342900" indent="-342900">
              <a:buFont typeface="Arial" panose="020B0604020202020204" pitchFamily="34" charset="0"/>
              <a:buChar char="•"/>
            </a:pPr>
            <a:endParaRPr lang="en-IN" dirty="0">
              <a:latin typeface="Times New Roman" panose="02020603050405020304" pitchFamily="18" charset="0"/>
              <a:cs typeface="Times New Roman" panose="02020603050405020304" pitchFamily="18" charset="0"/>
            </a:endParaRPr>
          </a:p>
        </p:txBody>
      </p:sp>
      <p:sp>
        <p:nvSpPr>
          <p:cNvPr id="5" name="object 5">
            <a:extLst>
              <a:ext uri="{FF2B5EF4-FFF2-40B4-BE49-F238E27FC236}">
                <a16:creationId xmlns="" xmlns:a16="http://schemas.microsoft.com/office/drawing/2014/main" id="{34A79A4B-B9FC-99ED-7472-0FDF5D315064}"/>
              </a:ext>
            </a:extLst>
          </p:cNvPr>
          <p:cNvSpPr/>
          <p:nvPr/>
        </p:nvSpPr>
        <p:spPr>
          <a:xfrm>
            <a:off x="6602896" y="1371600"/>
            <a:ext cx="4204716" cy="3319272"/>
          </a:xfrm>
          <a:prstGeom prst="rect">
            <a:avLst/>
          </a:prstGeom>
          <a:blipFill>
            <a:blip r:embed="rId2" cstate="print"/>
            <a:stretch>
              <a:fillRect/>
            </a:stretch>
          </a:blipFill>
        </p:spPr>
        <p:txBody>
          <a:bodyPr wrap="square" lIns="0" tIns="0" rIns="0" bIns="0" rtlCol="0"/>
          <a:lstStyle/>
          <a:p>
            <a:pPr marL="125730" marR="167640">
              <a:lnSpc>
                <a:spcPct val="100000"/>
              </a:lnSpc>
              <a:spcBef>
                <a:spcPts val="455"/>
              </a:spcBef>
              <a:buChar char="-"/>
              <a:tabLst>
                <a:tab pos="251460" algn="l"/>
              </a:tabLst>
            </a:pPr>
            <a:r>
              <a:rPr lang="en-US" sz="1800" spc="-5">
                <a:latin typeface="Arial"/>
                <a:cs typeface="Arial"/>
              </a:rPr>
              <a:t>It is a very famous cursor-control device  having a small palm size box </a:t>
            </a:r>
            <a:r>
              <a:rPr lang="en-US" sz="1800" spc="-10">
                <a:latin typeface="Arial"/>
                <a:cs typeface="Arial"/>
              </a:rPr>
              <a:t>with </a:t>
            </a:r>
            <a:r>
              <a:rPr lang="en-US" sz="1800" spc="-5">
                <a:latin typeface="Arial"/>
                <a:cs typeface="Arial"/>
              </a:rPr>
              <a:t>a round  ball at its base, </a:t>
            </a:r>
            <a:r>
              <a:rPr lang="en-US" sz="1800" spc="-10">
                <a:latin typeface="Arial"/>
                <a:cs typeface="Arial"/>
              </a:rPr>
              <a:t>which </a:t>
            </a:r>
            <a:r>
              <a:rPr lang="en-US" sz="1800" spc="-5">
                <a:latin typeface="Arial"/>
                <a:cs typeface="Arial"/>
              </a:rPr>
              <a:t>senses the  movement of the mouse and sends  corresponding signals to the CPU </a:t>
            </a:r>
            <a:r>
              <a:rPr lang="en-US" sz="1800" spc="-10">
                <a:latin typeface="Arial"/>
                <a:cs typeface="Arial"/>
              </a:rPr>
              <a:t>when </a:t>
            </a:r>
            <a:r>
              <a:rPr lang="en-US" sz="1800" spc="-5">
                <a:latin typeface="Arial"/>
                <a:cs typeface="Arial"/>
              </a:rPr>
              <a:t>the  mouse buttons are</a:t>
            </a:r>
            <a:r>
              <a:rPr lang="en-US" sz="1800" spc="30">
                <a:latin typeface="Arial"/>
                <a:cs typeface="Arial"/>
              </a:rPr>
              <a:t> </a:t>
            </a:r>
            <a:r>
              <a:rPr lang="en-US" sz="1800" spc="-5">
                <a:latin typeface="Arial"/>
                <a:cs typeface="Arial"/>
              </a:rPr>
              <a:t>pressed.</a:t>
            </a:r>
            <a:endParaRPr lang="en-US" sz="1800">
              <a:latin typeface="Arial"/>
              <a:cs typeface="Arial"/>
            </a:endParaRPr>
          </a:p>
          <a:p>
            <a:pPr>
              <a:lnSpc>
                <a:spcPct val="100000"/>
              </a:lnSpc>
              <a:spcBef>
                <a:spcPts val="25"/>
              </a:spcBef>
              <a:buFont typeface="Arial"/>
              <a:buChar char="-"/>
            </a:pPr>
            <a:endParaRPr lang="en-US" sz="2000">
              <a:latin typeface="Arial"/>
              <a:cs typeface="Arial"/>
            </a:endParaRPr>
          </a:p>
          <a:p>
            <a:pPr marL="125730" marR="128270">
              <a:lnSpc>
                <a:spcPct val="100000"/>
              </a:lnSpc>
              <a:buChar char="-"/>
              <a:tabLst>
                <a:tab pos="251460" algn="l"/>
              </a:tabLst>
            </a:pPr>
            <a:r>
              <a:rPr lang="en-US" sz="1800" spc="-5">
                <a:latin typeface="Arial"/>
                <a:cs typeface="Arial"/>
              </a:rPr>
              <a:t>Generally, it has </a:t>
            </a:r>
            <a:r>
              <a:rPr lang="en-US" sz="1800" spc="-10">
                <a:latin typeface="Arial"/>
                <a:cs typeface="Arial"/>
              </a:rPr>
              <a:t>two </a:t>
            </a:r>
            <a:r>
              <a:rPr lang="en-US" sz="1800" spc="-5">
                <a:latin typeface="Arial"/>
                <a:cs typeface="Arial"/>
              </a:rPr>
              <a:t>buttons called the left  and the right button and a </a:t>
            </a:r>
            <a:r>
              <a:rPr lang="en-US" sz="1800" spc="-10">
                <a:latin typeface="Arial"/>
                <a:cs typeface="Arial"/>
              </a:rPr>
              <a:t>wheel </a:t>
            </a:r>
            <a:r>
              <a:rPr lang="en-US" sz="1800" spc="-5">
                <a:latin typeface="Arial"/>
                <a:cs typeface="Arial"/>
              </a:rPr>
              <a:t>is present  between the</a:t>
            </a:r>
            <a:r>
              <a:rPr lang="en-US" sz="1800" spc="30">
                <a:latin typeface="Arial"/>
                <a:cs typeface="Arial"/>
              </a:rPr>
              <a:t> </a:t>
            </a:r>
            <a:r>
              <a:rPr lang="en-US" sz="1800" spc="-5">
                <a:latin typeface="Arial"/>
                <a:cs typeface="Arial"/>
              </a:rPr>
              <a:t>buttons.</a:t>
            </a:r>
            <a:endParaRPr lang="en-US" sz="1800" dirty="0">
              <a:latin typeface="Arial"/>
              <a:cs typeface="Arial"/>
            </a:endParaRPr>
          </a:p>
        </p:txBody>
      </p:sp>
      <p:sp>
        <p:nvSpPr>
          <p:cNvPr id="8" name="object 2">
            <a:extLst>
              <a:ext uri="{FF2B5EF4-FFF2-40B4-BE49-F238E27FC236}">
                <a16:creationId xmlns="" xmlns:a16="http://schemas.microsoft.com/office/drawing/2014/main" id="{FB2BEF76-28AC-725A-BE9F-884D9A0CED3B}"/>
              </a:ext>
            </a:extLst>
          </p:cNvPr>
          <p:cNvSpPr/>
          <p:nvPr/>
        </p:nvSpPr>
        <p:spPr>
          <a:xfrm>
            <a:off x="7862371" y="4900603"/>
            <a:ext cx="3478177" cy="1613825"/>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98151716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 xmlns:a16="http://schemas.microsoft.com/office/drawing/2014/main" id="{B31F1C48-8436-5441-07BB-D2E9320C5F15}"/>
              </a:ext>
            </a:extLst>
          </p:cNvPr>
          <p:cNvSpPr/>
          <p:nvPr/>
        </p:nvSpPr>
        <p:spPr>
          <a:xfrm>
            <a:off x="7391400" y="1143000"/>
            <a:ext cx="4343400" cy="3657600"/>
          </a:xfrm>
          <a:prstGeom prst="rect">
            <a:avLst/>
          </a:prstGeom>
          <a:blipFill>
            <a:blip r:embed="rId2" cstate="print"/>
            <a:stretch>
              <a:fillRect/>
            </a:stretch>
          </a:blipFill>
        </p:spPr>
        <p:txBody>
          <a:bodyPr wrap="square" lIns="0" tIns="0" rIns="0" bIns="0" rtlCol="0"/>
          <a:lstStyle/>
          <a:p>
            <a:pPr marL="127000" marR="328930">
              <a:lnSpc>
                <a:spcPct val="100000"/>
              </a:lnSpc>
              <a:spcBef>
                <a:spcPts val="455"/>
              </a:spcBef>
              <a:buChar char="-"/>
              <a:tabLst>
                <a:tab pos="253365" algn="l"/>
              </a:tabLst>
            </a:pPr>
            <a:r>
              <a:rPr lang="en-US" sz="1800" spc="-5">
                <a:latin typeface="Arial"/>
                <a:cs typeface="Arial"/>
              </a:rPr>
              <a:t>Track ball is an input device that is  mostly used in notebook or laptop  computer, instead of a</a:t>
            </a:r>
            <a:r>
              <a:rPr lang="en-US" sz="1800" spc="30">
                <a:latin typeface="Arial"/>
                <a:cs typeface="Arial"/>
              </a:rPr>
              <a:t> </a:t>
            </a:r>
            <a:r>
              <a:rPr lang="en-US" sz="1800" spc="-5">
                <a:latin typeface="Arial"/>
                <a:cs typeface="Arial"/>
              </a:rPr>
              <a:t>mouse.</a:t>
            </a:r>
            <a:endParaRPr lang="en-US" sz="1800">
              <a:latin typeface="Arial"/>
              <a:cs typeface="Arial"/>
            </a:endParaRPr>
          </a:p>
          <a:p>
            <a:pPr>
              <a:lnSpc>
                <a:spcPct val="100000"/>
              </a:lnSpc>
              <a:spcBef>
                <a:spcPts val="25"/>
              </a:spcBef>
              <a:buFont typeface="Arial"/>
              <a:buChar char="-"/>
            </a:pPr>
            <a:endParaRPr lang="en-US" sz="2000">
              <a:latin typeface="Arial"/>
              <a:cs typeface="Arial"/>
            </a:endParaRPr>
          </a:p>
          <a:p>
            <a:pPr marL="127000" marR="178435">
              <a:lnSpc>
                <a:spcPct val="100000"/>
              </a:lnSpc>
              <a:buChar char="-"/>
              <a:tabLst>
                <a:tab pos="253365" algn="l"/>
              </a:tabLst>
            </a:pPr>
            <a:r>
              <a:rPr lang="en-US" sz="1800" spc="-5">
                <a:latin typeface="Arial"/>
                <a:cs typeface="Arial"/>
              </a:rPr>
              <a:t>This is a ball </a:t>
            </a:r>
            <a:r>
              <a:rPr lang="en-US" sz="1800" spc="-10">
                <a:latin typeface="Arial"/>
                <a:cs typeface="Arial"/>
              </a:rPr>
              <a:t>which </a:t>
            </a:r>
            <a:r>
              <a:rPr lang="en-US" sz="1800" spc="-5">
                <a:latin typeface="Arial"/>
                <a:cs typeface="Arial"/>
              </a:rPr>
              <a:t>is half inserted  and by moving fingers on the ball, the  pointer </a:t>
            </a:r>
            <a:r>
              <a:rPr lang="en-US" sz="1800">
                <a:latin typeface="Arial"/>
                <a:cs typeface="Arial"/>
              </a:rPr>
              <a:t>can </a:t>
            </a:r>
            <a:r>
              <a:rPr lang="en-US" sz="1800" spc="-5">
                <a:latin typeface="Arial"/>
                <a:cs typeface="Arial"/>
              </a:rPr>
              <a:t>be</a:t>
            </a:r>
            <a:r>
              <a:rPr lang="en-US" sz="1800">
                <a:latin typeface="Arial"/>
                <a:cs typeface="Arial"/>
              </a:rPr>
              <a:t> </a:t>
            </a:r>
            <a:r>
              <a:rPr lang="en-US" sz="1800" spc="-5">
                <a:latin typeface="Arial"/>
                <a:cs typeface="Arial"/>
              </a:rPr>
              <a:t>moved.</a:t>
            </a:r>
            <a:endParaRPr lang="en-US" sz="1800">
              <a:latin typeface="Arial"/>
              <a:cs typeface="Arial"/>
            </a:endParaRPr>
          </a:p>
          <a:p>
            <a:pPr>
              <a:lnSpc>
                <a:spcPct val="100000"/>
              </a:lnSpc>
              <a:spcBef>
                <a:spcPts val="25"/>
              </a:spcBef>
              <a:buFont typeface="Arial"/>
              <a:buChar char="-"/>
            </a:pPr>
            <a:endParaRPr lang="en-US" sz="2000">
              <a:latin typeface="Arial"/>
              <a:cs typeface="Arial"/>
            </a:endParaRPr>
          </a:p>
          <a:p>
            <a:pPr marL="127000" marR="640080">
              <a:lnSpc>
                <a:spcPct val="100000"/>
              </a:lnSpc>
              <a:buChar char="-"/>
              <a:tabLst>
                <a:tab pos="253365" algn="l"/>
              </a:tabLst>
            </a:pPr>
            <a:r>
              <a:rPr lang="en-US" sz="1800" spc="-5">
                <a:latin typeface="Arial"/>
                <a:cs typeface="Arial"/>
              </a:rPr>
              <a:t>Since the </a:t>
            </a:r>
            <a:r>
              <a:rPr lang="en-US" sz="1800" spc="-10">
                <a:latin typeface="Arial"/>
                <a:cs typeface="Arial"/>
              </a:rPr>
              <a:t>whole </a:t>
            </a:r>
            <a:r>
              <a:rPr lang="en-US" sz="1800" spc="-5">
                <a:latin typeface="Arial"/>
                <a:cs typeface="Arial"/>
              </a:rPr>
              <a:t>device is not  moved, a track ball requires less  space than a</a:t>
            </a:r>
            <a:r>
              <a:rPr lang="en-US" sz="1800" spc="10">
                <a:latin typeface="Arial"/>
                <a:cs typeface="Arial"/>
              </a:rPr>
              <a:t> </a:t>
            </a:r>
            <a:r>
              <a:rPr lang="en-US" sz="1800" spc="-5">
                <a:latin typeface="Arial"/>
                <a:cs typeface="Arial"/>
              </a:rPr>
              <a:t>mouse.</a:t>
            </a:r>
            <a:endParaRPr lang="en-US" sz="1800" dirty="0">
              <a:latin typeface="Arial"/>
              <a:cs typeface="Arial"/>
            </a:endParaRPr>
          </a:p>
        </p:txBody>
      </p:sp>
      <p:sp>
        <p:nvSpPr>
          <p:cNvPr id="5" name="object 4">
            <a:extLst>
              <a:ext uri="{FF2B5EF4-FFF2-40B4-BE49-F238E27FC236}">
                <a16:creationId xmlns="" xmlns:a16="http://schemas.microsoft.com/office/drawing/2014/main" id="{89F03B70-5922-A78B-30C3-36B50B4D9E64}"/>
              </a:ext>
            </a:extLst>
          </p:cNvPr>
          <p:cNvSpPr/>
          <p:nvPr/>
        </p:nvSpPr>
        <p:spPr>
          <a:xfrm>
            <a:off x="8382000" y="4974169"/>
            <a:ext cx="2580131" cy="1481661"/>
          </a:xfrm>
          <a:prstGeom prst="rect">
            <a:avLst/>
          </a:prstGeom>
          <a:blipFill>
            <a:blip r:embed="rId3" cstate="print"/>
            <a:stretch>
              <a:fillRect/>
            </a:stretch>
          </a:blipFill>
        </p:spPr>
        <p:txBody>
          <a:bodyPr wrap="square" lIns="0" tIns="0" rIns="0" bIns="0" rtlCol="0"/>
          <a:lstStyle/>
          <a:p>
            <a:endParaRPr/>
          </a:p>
        </p:txBody>
      </p:sp>
      <p:sp>
        <p:nvSpPr>
          <p:cNvPr id="6" name="TextBox 5">
            <a:extLst>
              <a:ext uri="{FF2B5EF4-FFF2-40B4-BE49-F238E27FC236}">
                <a16:creationId xmlns="" xmlns:a16="http://schemas.microsoft.com/office/drawing/2014/main" id="{6E8A94EF-983C-F602-C543-42F25BE8CBB8}"/>
              </a:ext>
            </a:extLst>
          </p:cNvPr>
          <p:cNvSpPr txBox="1"/>
          <p:nvPr/>
        </p:nvSpPr>
        <p:spPr>
          <a:xfrm>
            <a:off x="609600" y="1371600"/>
            <a:ext cx="6400800" cy="3416320"/>
          </a:xfrm>
          <a:prstGeom prst="rect">
            <a:avLst/>
          </a:prstGeom>
          <a:noFill/>
        </p:spPr>
        <p:txBody>
          <a:bodyPr wrap="square" rtlCol="0">
            <a:spAutoFit/>
          </a:bodyPr>
          <a:lstStyle/>
          <a:p>
            <a:r>
              <a:rPr lang="en-IN" sz="2400" b="1" dirty="0">
                <a:latin typeface="Times New Roman" panose="02020603050405020304" pitchFamily="18" charset="0"/>
                <a:cs typeface="Times New Roman" panose="02020603050405020304" pitchFamily="18" charset="0"/>
              </a:rPr>
              <a:t>Track ball</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Pointing device</a:t>
            </a:r>
          </a:p>
          <a:p>
            <a:r>
              <a:rPr lang="en-IN" sz="2400" b="1" dirty="0">
                <a:latin typeface="Times New Roman" panose="02020603050405020304" pitchFamily="18" charset="0"/>
                <a:cs typeface="Times New Roman" panose="02020603050405020304" pitchFamily="18" charset="0"/>
              </a:rPr>
              <a:t>Adv</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Better resolution</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Occupies less space</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Less hand and arm movements</a:t>
            </a:r>
          </a:p>
          <a:p>
            <a:r>
              <a:rPr lang="en-IN" sz="2400" b="1" dirty="0">
                <a:latin typeface="Times New Roman" panose="02020603050405020304" pitchFamily="18" charset="0"/>
                <a:cs typeface="Times New Roman" panose="02020603050405020304" pitchFamily="18" charset="0"/>
              </a:rPr>
              <a:t>Dis adv</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Often covered with dust so must be cleaned regularly</a:t>
            </a:r>
          </a:p>
        </p:txBody>
      </p:sp>
    </p:spTree>
    <p:extLst>
      <p:ext uri="{BB962C8B-B14F-4D97-AF65-F5344CB8AC3E}">
        <p14:creationId xmlns:p14="http://schemas.microsoft.com/office/powerpoint/2010/main" val="256515810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995E1690-2C9E-5282-F2E5-621BEF695E86}"/>
              </a:ext>
            </a:extLst>
          </p:cNvPr>
          <p:cNvPicPr>
            <a:picLocks noChangeAspect="1"/>
          </p:cNvPicPr>
          <p:nvPr/>
        </p:nvPicPr>
        <p:blipFill>
          <a:blip r:embed="rId2" cstate="print"/>
          <a:stretch>
            <a:fillRect/>
          </a:stretch>
        </p:blipFill>
        <p:spPr>
          <a:xfrm>
            <a:off x="7239000" y="1066800"/>
            <a:ext cx="4343400" cy="4343400"/>
          </a:xfrm>
          <a:prstGeom prst="rect">
            <a:avLst/>
          </a:prstGeom>
        </p:spPr>
      </p:pic>
      <p:sp>
        <p:nvSpPr>
          <p:cNvPr id="5" name="TextBox 4">
            <a:extLst>
              <a:ext uri="{FF2B5EF4-FFF2-40B4-BE49-F238E27FC236}">
                <a16:creationId xmlns="" xmlns:a16="http://schemas.microsoft.com/office/drawing/2014/main" id="{4FE4895C-2F9B-DAF0-CE88-819C8BB14242}"/>
              </a:ext>
            </a:extLst>
          </p:cNvPr>
          <p:cNvSpPr txBox="1"/>
          <p:nvPr/>
        </p:nvSpPr>
        <p:spPr>
          <a:xfrm>
            <a:off x="609600" y="1295400"/>
            <a:ext cx="6096000" cy="4524315"/>
          </a:xfrm>
          <a:prstGeom prst="rect">
            <a:avLst/>
          </a:prstGeom>
          <a:noFill/>
        </p:spPr>
        <p:txBody>
          <a:bodyPr wrap="square" rtlCol="0">
            <a:spAutoFit/>
          </a:bodyPr>
          <a:lstStyle/>
          <a:p>
            <a:r>
              <a:rPr lang="en-IN" sz="2400" b="1" dirty="0">
                <a:latin typeface="Times New Roman" panose="02020603050405020304" pitchFamily="18" charset="0"/>
                <a:cs typeface="Times New Roman" panose="02020603050405020304" pitchFamily="18" charset="0"/>
              </a:rPr>
              <a:t>Touch pad</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Pointing device</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Slide his/her </a:t>
            </a:r>
            <a:r>
              <a:rPr lang="en-IN" sz="2400" dirty="0" err="1">
                <a:latin typeface="Times New Roman" panose="02020603050405020304" pitchFamily="18" charset="0"/>
                <a:cs typeface="Times New Roman" panose="02020603050405020304" pitchFamily="18" charset="0"/>
              </a:rPr>
              <a:t>fingertrips</a:t>
            </a:r>
            <a:r>
              <a:rPr lang="en-IN" sz="2400" dirty="0">
                <a:latin typeface="Times New Roman" panose="02020603050405020304" pitchFamily="18" charset="0"/>
                <a:cs typeface="Times New Roman" panose="02020603050405020304" pitchFamily="18" charset="0"/>
              </a:rPr>
              <a:t> across the surface of pad</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Converts position of user finger to relative position on screen</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laptop</a:t>
            </a:r>
          </a:p>
          <a:p>
            <a:r>
              <a:rPr lang="en-IN" sz="2400" b="1" dirty="0">
                <a:latin typeface="Times New Roman" panose="02020603050405020304" pitchFamily="18" charset="0"/>
                <a:cs typeface="Times New Roman" panose="02020603050405020304" pitchFamily="18" charset="0"/>
              </a:rPr>
              <a:t>Advantages</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Less space</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Less hand and arm movements</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Inbuilt and no need to carry</a:t>
            </a:r>
          </a:p>
          <a:p>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652634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0942" y="5064451"/>
            <a:ext cx="3478177" cy="1613825"/>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85165" y="1433322"/>
            <a:ext cx="4204716" cy="3319272"/>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287019" y="1424391"/>
            <a:ext cx="4204970" cy="3319779"/>
          </a:xfrm>
          <a:prstGeom prst="rect">
            <a:avLst/>
          </a:prstGeom>
          <a:ln w="3175">
            <a:solidFill>
              <a:srgbClr val="3CC2C7"/>
            </a:solidFill>
          </a:ln>
        </p:spPr>
        <p:txBody>
          <a:bodyPr vert="horz" wrap="square" lIns="0" tIns="57785" rIns="0" bIns="0" rtlCol="0">
            <a:spAutoFit/>
          </a:bodyPr>
          <a:lstStyle/>
          <a:p>
            <a:pPr marL="125730" marR="167640">
              <a:lnSpc>
                <a:spcPct val="100000"/>
              </a:lnSpc>
              <a:spcBef>
                <a:spcPts val="455"/>
              </a:spcBef>
              <a:buChar char="-"/>
              <a:tabLst>
                <a:tab pos="251460" algn="l"/>
              </a:tabLst>
            </a:pPr>
            <a:r>
              <a:rPr sz="1600" spc="-5" dirty="0">
                <a:latin typeface="Arial"/>
                <a:cs typeface="Arial"/>
              </a:rPr>
              <a:t>It is a very famous cursor-control device  having a small palm size box </a:t>
            </a:r>
            <a:r>
              <a:rPr sz="1600" spc="-10" dirty="0">
                <a:latin typeface="Arial"/>
                <a:cs typeface="Arial"/>
              </a:rPr>
              <a:t>with </a:t>
            </a:r>
            <a:r>
              <a:rPr sz="1600" spc="-5" dirty="0">
                <a:latin typeface="Arial"/>
                <a:cs typeface="Arial"/>
              </a:rPr>
              <a:t>a round  ball at its base, </a:t>
            </a:r>
            <a:r>
              <a:rPr sz="1600" spc="-10" dirty="0">
                <a:latin typeface="Arial"/>
                <a:cs typeface="Arial"/>
              </a:rPr>
              <a:t>which </a:t>
            </a:r>
            <a:r>
              <a:rPr sz="1600" spc="-5" dirty="0">
                <a:latin typeface="Arial"/>
                <a:cs typeface="Arial"/>
              </a:rPr>
              <a:t>senses the  movement of the mouse and sends  corresponding signals to the CPU </a:t>
            </a:r>
            <a:r>
              <a:rPr sz="1600" spc="-10" dirty="0">
                <a:latin typeface="Arial"/>
                <a:cs typeface="Arial"/>
              </a:rPr>
              <a:t>when </a:t>
            </a:r>
            <a:r>
              <a:rPr sz="1600" spc="-5" dirty="0">
                <a:latin typeface="Arial"/>
                <a:cs typeface="Arial"/>
              </a:rPr>
              <a:t>the  mouse buttons are</a:t>
            </a:r>
            <a:r>
              <a:rPr sz="1600" spc="30" dirty="0">
                <a:latin typeface="Arial"/>
                <a:cs typeface="Arial"/>
              </a:rPr>
              <a:t> </a:t>
            </a:r>
            <a:r>
              <a:rPr sz="1600" spc="-5" dirty="0">
                <a:latin typeface="Arial"/>
                <a:cs typeface="Arial"/>
              </a:rPr>
              <a:t>pressed.</a:t>
            </a:r>
            <a:endParaRPr sz="1600" dirty="0">
              <a:latin typeface="Arial"/>
              <a:cs typeface="Arial"/>
            </a:endParaRPr>
          </a:p>
          <a:p>
            <a:pPr>
              <a:lnSpc>
                <a:spcPct val="100000"/>
              </a:lnSpc>
              <a:spcBef>
                <a:spcPts val="25"/>
              </a:spcBef>
              <a:buFont typeface="Arial"/>
              <a:buChar char="-"/>
            </a:pPr>
            <a:endParaRPr sz="1650" dirty="0">
              <a:latin typeface="Arial"/>
              <a:cs typeface="Arial"/>
            </a:endParaRPr>
          </a:p>
          <a:p>
            <a:pPr marL="125730" marR="128270">
              <a:lnSpc>
                <a:spcPct val="100000"/>
              </a:lnSpc>
              <a:buChar char="-"/>
              <a:tabLst>
                <a:tab pos="251460" algn="l"/>
              </a:tabLst>
            </a:pPr>
            <a:r>
              <a:rPr sz="1600" spc="-5" dirty="0">
                <a:latin typeface="Arial"/>
                <a:cs typeface="Arial"/>
              </a:rPr>
              <a:t>Generally, it has </a:t>
            </a:r>
            <a:r>
              <a:rPr sz="1600" spc="-10" dirty="0">
                <a:latin typeface="Arial"/>
                <a:cs typeface="Arial"/>
              </a:rPr>
              <a:t>two </a:t>
            </a:r>
            <a:r>
              <a:rPr sz="1600" spc="-5" dirty="0">
                <a:latin typeface="Arial"/>
                <a:cs typeface="Arial"/>
              </a:rPr>
              <a:t>buttons called the left  and the right button and a </a:t>
            </a:r>
            <a:r>
              <a:rPr sz="1600" spc="-10" dirty="0">
                <a:latin typeface="Arial"/>
                <a:cs typeface="Arial"/>
              </a:rPr>
              <a:t>wheel </a:t>
            </a:r>
            <a:r>
              <a:rPr sz="1600" spc="-5" dirty="0">
                <a:latin typeface="Arial"/>
                <a:cs typeface="Arial"/>
              </a:rPr>
              <a:t>is present  between the</a:t>
            </a:r>
            <a:r>
              <a:rPr sz="1600" spc="30" dirty="0">
                <a:latin typeface="Arial"/>
                <a:cs typeface="Arial"/>
              </a:rPr>
              <a:t> </a:t>
            </a:r>
            <a:r>
              <a:rPr sz="1600" spc="-5" dirty="0">
                <a:latin typeface="Arial"/>
                <a:cs typeface="Arial"/>
              </a:rPr>
              <a:t>buttons.</a:t>
            </a:r>
            <a:endParaRPr sz="1600" dirty="0">
              <a:latin typeface="Arial"/>
              <a:cs typeface="Arial"/>
            </a:endParaRPr>
          </a:p>
        </p:txBody>
      </p:sp>
      <p:sp>
        <p:nvSpPr>
          <p:cNvPr id="9" name="object 9"/>
          <p:cNvSpPr/>
          <p:nvPr/>
        </p:nvSpPr>
        <p:spPr>
          <a:xfrm>
            <a:off x="8245601" y="1348805"/>
            <a:ext cx="3694176" cy="3319272"/>
          </a:xfrm>
          <a:prstGeom prst="rect">
            <a:avLst/>
          </a:prstGeom>
          <a:blipFill>
            <a:blip r:embed="rId4" cstate="print"/>
            <a:stretch>
              <a:fillRect/>
            </a:stretch>
          </a:blipFill>
        </p:spPr>
        <p:txBody>
          <a:bodyPr wrap="square" lIns="0" tIns="0" rIns="0" bIns="0" rtlCol="0"/>
          <a:lstStyle/>
          <a:p>
            <a:endParaRPr/>
          </a:p>
        </p:txBody>
      </p:sp>
      <p:sp>
        <p:nvSpPr>
          <p:cNvPr id="10" name="object 10"/>
          <p:cNvSpPr txBox="1"/>
          <p:nvPr/>
        </p:nvSpPr>
        <p:spPr>
          <a:xfrm>
            <a:off x="8347709" y="1433322"/>
            <a:ext cx="3694429" cy="3028393"/>
          </a:xfrm>
          <a:prstGeom prst="rect">
            <a:avLst/>
          </a:prstGeom>
          <a:ln w="3175">
            <a:solidFill>
              <a:srgbClr val="3CC2C7"/>
            </a:solidFill>
          </a:ln>
        </p:spPr>
        <p:txBody>
          <a:bodyPr vert="horz" wrap="square" lIns="0" tIns="57785" rIns="0" bIns="0" rtlCol="0">
            <a:spAutoFit/>
          </a:bodyPr>
          <a:lstStyle/>
          <a:p>
            <a:pPr marL="127000" marR="328930">
              <a:lnSpc>
                <a:spcPct val="100000"/>
              </a:lnSpc>
              <a:spcBef>
                <a:spcPts val="455"/>
              </a:spcBef>
              <a:buChar char="-"/>
              <a:tabLst>
                <a:tab pos="253365" algn="l"/>
              </a:tabLst>
            </a:pPr>
            <a:r>
              <a:rPr sz="1600" spc="-5" dirty="0">
                <a:latin typeface="Arial"/>
                <a:cs typeface="Arial"/>
              </a:rPr>
              <a:t>Track ball is an input device</a:t>
            </a:r>
            <a:r>
              <a:rPr lang="en-IN" sz="1600" spc="-5" dirty="0">
                <a:latin typeface="Arial"/>
                <a:cs typeface="Arial"/>
              </a:rPr>
              <a:t>(pointing device)</a:t>
            </a:r>
            <a:r>
              <a:rPr sz="1600" spc="-5" dirty="0">
                <a:latin typeface="Arial"/>
                <a:cs typeface="Arial"/>
              </a:rPr>
              <a:t> that is  mostly used in notebook or laptop  computer, instead of a</a:t>
            </a:r>
            <a:r>
              <a:rPr sz="1600" spc="30" dirty="0">
                <a:latin typeface="Arial"/>
                <a:cs typeface="Arial"/>
              </a:rPr>
              <a:t> </a:t>
            </a:r>
            <a:r>
              <a:rPr sz="1600" spc="-5" dirty="0">
                <a:latin typeface="Arial"/>
                <a:cs typeface="Arial"/>
              </a:rPr>
              <a:t>mouse.</a:t>
            </a:r>
            <a:endParaRPr sz="1600" dirty="0">
              <a:latin typeface="Arial"/>
              <a:cs typeface="Arial"/>
            </a:endParaRPr>
          </a:p>
          <a:p>
            <a:pPr>
              <a:lnSpc>
                <a:spcPct val="100000"/>
              </a:lnSpc>
              <a:spcBef>
                <a:spcPts val="25"/>
              </a:spcBef>
              <a:buFont typeface="Arial"/>
              <a:buChar char="-"/>
            </a:pPr>
            <a:endParaRPr sz="1650" dirty="0">
              <a:latin typeface="Arial"/>
              <a:cs typeface="Arial"/>
            </a:endParaRPr>
          </a:p>
          <a:p>
            <a:pPr marL="127000" marR="178435">
              <a:lnSpc>
                <a:spcPct val="100000"/>
              </a:lnSpc>
              <a:buChar char="-"/>
              <a:tabLst>
                <a:tab pos="253365" algn="l"/>
              </a:tabLst>
            </a:pPr>
            <a:r>
              <a:rPr sz="1600" spc="-5" dirty="0">
                <a:latin typeface="Arial"/>
                <a:cs typeface="Arial"/>
              </a:rPr>
              <a:t>This is a ball </a:t>
            </a:r>
            <a:r>
              <a:rPr sz="1600" spc="-10" dirty="0">
                <a:latin typeface="Arial"/>
                <a:cs typeface="Arial"/>
              </a:rPr>
              <a:t>which </a:t>
            </a:r>
            <a:r>
              <a:rPr sz="1600" spc="-5" dirty="0">
                <a:latin typeface="Arial"/>
                <a:cs typeface="Arial"/>
              </a:rPr>
              <a:t>is half inserted  and by moving fingers on the ball, the  pointer </a:t>
            </a:r>
            <a:r>
              <a:rPr sz="1600" dirty="0">
                <a:latin typeface="Arial"/>
                <a:cs typeface="Arial"/>
              </a:rPr>
              <a:t>can </a:t>
            </a:r>
            <a:r>
              <a:rPr sz="1600" spc="-5" dirty="0">
                <a:latin typeface="Arial"/>
                <a:cs typeface="Arial"/>
              </a:rPr>
              <a:t>be</a:t>
            </a:r>
            <a:r>
              <a:rPr sz="1600" dirty="0">
                <a:latin typeface="Arial"/>
                <a:cs typeface="Arial"/>
              </a:rPr>
              <a:t> </a:t>
            </a:r>
            <a:r>
              <a:rPr sz="1600" spc="-5" dirty="0">
                <a:latin typeface="Arial"/>
                <a:cs typeface="Arial"/>
              </a:rPr>
              <a:t>moved.</a:t>
            </a:r>
            <a:endParaRPr sz="1600" dirty="0">
              <a:latin typeface="Arial"/>
              <a:cs typeface="Arial"/>
            </a:endParaRPr>
          </a:p>
          <a:p>
            <a:pPr>
              <a:lnSpc>
                <a:spcPct val="100000"/>
              </a:lnSpc>
              <a:spcBef>
                <a:spcPts val="25"/>
              </a:spcBef>
              <a:buFont typeface="Arial"/>
              <a:buChar char="-"/>
            </a:pPr>
            <a:endParaRPr sz="1650" dirty="0">
              <a:latin typeface="Arial"/>
              <a:cs typeface="Arial"/>
            </a:endParaRPr>
          </a:p>
          <a:p>
            <a:pPr marL="127000" marR="640080">
              <a:lnSpc>
                <a:spcPct val="100000"/>
              </a:lnSpc>
              <a:buChar char="-"/>
              <a:tabLst>
                <a:tab pos="253365" algn="l"/>
              </a:tabLst>
            </a:pPr>
            <a:r>
              <a:rPr sz="1600" spc="-5" dirty="0">
                <a:latin typeface="Arial"/>
                <a:cs typeface="Arial"/>
              </a:rPr>
              <a:t>Since the </a:t>
            </a:r>
            <a:r>
              <a:rPr sz="1600" spc="-10" dirty="0">
                <a:latin typeface="Arial"/>
                <a:cs typeface="Arial"/>
              </a:rPr>
              <a:t>whole </a:t>
            </a:r>
            <a:r>
              <a:rPr sz="1600" spc="-5" dirty="0">
                <a:latin typeface="Arial"/>
                <a:cs typeface="Arial"/>
              </a:rPr>
              <a:t>device is not  moved, a track ball requires less  space than a</a:t>
            </a:r>
            <a:r>
              <a:rPr sz="1600" spc="10" dirty="0">
                <a:latin typeface="Arial"/>
                <a:cs typeface="Arial"/>
              </a:rPr>
              <a:t> </a:t>
            </a:r>
            <a:r>
              <a:rPr sz="1600" spc="-5" dirty="0">
                <a:latin typeface="Arial"/>
                <a:cs typeface="Arial"/>
              </a:rPr>
              <a:t>mouse.</a:t>
            </a:r>
            <a:endParaRPr sz="1600" dirty="0">
              <a:latin typeface="Arial"/>
              <a:cs typeface="Arial"/>
            </a:endParaRPr>
          </a:p>
        </p:txBody>
      </p:sp>
      <p:sp>
        <p:nvSpPr>
          <p:cNvPr id="11" name="object 11"/>
          <p:cNvSpPr txBox="1">
            <a:spLocks noGrp="1"/>
          </p:cNvSpPr>
          <p:nvPr>
            <p:ph type="title"/>
          </p:nvPr>
        </p:nvSpPr>
        <p:spPr>
          <a:xfrm>
            <a:off x="2018792" y="920877"/>
            <a:ext cx="777875" cy="311150"/>
          </a:xfrm>
          <a:prstGeom prst="rect">
            <a:avLst/>
          </a:prstGeom>
        </p:spPr>
        <p:txBody>
          <a:bodyPr vert="horz" wrap="square" lIns="0" tIns="15240" rIns="0" bIns="0" rtlCol="0">
            <a:spAutoFit/>
          </a:bodyPr>
          <a:lstStyle/>
          <a:p>
            <a:pPr marL="12700">
              <a:lnSpc>
                <a:spcPct val="100000"/>
              </a:lnSpc>
              <a:spcBef>
                <a:spcPts val="120"/>
              </a:spcBef>
            </a:pPr>
            <a:r>
              <a:rPr sz="1850" spc="15" dirty="0"/>
              <a:t>Mo</a:t>
            </a:r>
            <a:r>
              <a:rPr sz="1850" dirty="0"/>
              <a:t>u</a:t>
            </a:r>
            <a:r>
              <a:rPr sz="1850" spc="10" dirty="0"/>
              <a:t>se</a:t>
            </a:r>
            <a:endParaRPr sz="1850"/>
          </a:p>
        </p:txBody>
      </p:sp>
      <p:sp>
        <p:nvSpPr>
          <p:cNvPr id="12" name="object 12"/>
          <p:cNvSpPr txBox="1"/>
          <p:nvPr/>
        </p:nvSpPr>
        <p:spPr>
          <a:xfrm>
            <a:off x="9510776" y="920877"/>
            <a:ext cx="1158875" cy="311150"/>
          </a:xfrm>
          <a:prstGeom prst="rect">
            <a:avLst/>
          </a:prstGeom>
        </p:spPr>
        <p:txBody>
          <a:bodyPr vert="horz" wrap="square" lIns="0" tIns="15240" rIns="0" bIns="0" rtlCol="0">
            <a:spAutoFit/>
          </a:bodyPr>
          <a:lstStyle/>
          <a:p>
            <a:pPr marL="12700">
              <a:lnSpc>
                <a:spcPct val="100000"/>
              </a:lnSpc>
              <a:spcBef>
                <a:spcPts val="120"/>
              </a:spcBef>
            </a:pPr>
            <a:r>
              <a:rPr sz="1850" b="1" spc="10" dirty="0">
                <a:latin typeface="Arial"/>
                <a:cs typeface="Arial"/>
              </a:rPr>
              <a:t>Track</a:t>
            </a:r>
            <a:r>
              <a:rPr sz="1850" b="1" spc="-110" dirty="0">
                <a:latin typeface="Arial"/>
                <a:cs typeface="Arial"/>
              </a:rPr>
              <a:t> </a:t>
            </a:r>
            <a:r>
              <a:rPr sz="1850" b="1" spc="10" dirty="0">
                <a:latin typeface="Arial"/>
                <a:cs typeface="Arial"/>
              </a:rPr>
              <a:t>Ball</a:t>
            </a:r>
            <a:endParaRPr sz="1850">
              <a:latin typeface="Arial"/>
              <a:cs typeface="Arial"/>
            </a:endParaRPr>
          </a:p>
        </p:txBody>
      </p:sp>
      <p:sp>
        <p:nvSpPr>
          <p:cNvPr id="14" name="object 4">
            <a:extLst>
              <a:ext uri="{FF2B5EF4-FFF2-40B4-BE49-F238E27FC236}">
                <a16:creationId xmlns="" xmlns:a16="http://schemas.microsoft.com/office/drawing/2014/main" id="{DB47225A-E1FE-2D08-E1CB-A0DE565FF092}"/>
              </a:ext>
            </a:extLst>
          </p:cNvPr>
          <p:cNvSpPr/>
          <p:nvPr/>
        </p:nvSpPr>
        <p:spPr>
          <a:xfrm>
            <a:off x="8382000" y="4974169"/>
            <a:ext cx="2580131" cy="1481661"/>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10CF4F-7ED2-83D3-308B-F73CD273B431}"/>
              </a:ext>
            </a:extLst>
          </p:cNvPr>
          <p:cNvSpPr>
            <a:spLocks noGrp="1"/>
          </p:cNvSpPr>
          <p:nvPr>
            <p:ph type="title"/>
          </p:nvPr>
        </p:nvSpPr>
        <p:spPr>
          <a:xfrm>
            <a:off x="3847465" y="1075385"/>
            <a:ext cx="4497069" cy="369332"/>
          </a:xfrm>
        </p:spPr>
        <p:txBody>
          <a:bodyPr/>
          <a:lstStyle/>
          <a:p>
            <a:pPr algn="ctr"/>
            <a:r>
              <a:rPr lang="en-IN" dirty="0"/>
              <a:t>Handheld devices</a:t>
            </a:r>
          </a:p>
        </p:txBody>
      </p:sp>
      <p:sp>
        <p:nvSpPr>
          <p:cNvPr id="3" name="Content Placeholder 2">
            <a:extLst>
              <a:ext uri="{FF2B5EF4-FFF2-40B4-BE49-F238E27FC236}">
                <a16:creationId xmlns="" xmlns:a16="http://schemas.microsoft.com/office/drawing/2014/main" id="{0A3E6A85-8299-457F-BCD7-312101B1AF80}"/>
              </a:ext>
            </a:extLst>
          </p:cNvPr>
          <p:cNvSpPr>
            <a:spLocks noGrp="1"/>
          </p:cNvSpPr>
          <p:nvPr>
            <p:ph sz="half" idx="2"/>
          </p:nvPr>
        </p:nvSpPr>
        <p:spPr>
          <a:xfrm>
            <a:off x="609600" y="1577340"/>
            <a:ext cx="5303520" cy="4431983"/>
          </a:xfrm>
        </p:spPr>
        <p:txBody>
          <a:bodyPr/>
          <a:lstStyle/>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Computing device with display screen and miniature keyboard</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Stylus(pen) and touchscreens are input data to handheld devices</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One or more push buttons, called switches whose position can be read by computer</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Pointer continues moving in direction in which joystick is moving</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To stop user must return joystick to upright position</a:t>
            </a:r>
          </a:p>
          <a:p>
            <a:endParaRPr lang="en-IN" sz="2400" dirty="0">
              <a:latin typeface="Times New Roman" panose="02020603050405020304" pitchFamily="18" charset="0"/>
              <a:cs typeface="Times New Roman" panose="02020603050405020304" pitchFamily="18" charset="0"/>
            </a:endParaRPr>
          </a:p>
        </p:txBody>
      </p:sp>
      <p:sp>
        <p:nvSpPr>
          <p:cNvPr id="5" name="object 7">
            <a:extLst>
              <a:ext uri="{FF2B5EF4-FFF2-40B4-BE49-F238E27FC236}">
                <a16:creationId xmlns="" xmlns:a16="http://schemas.microsoft.com/office/drawing/2014/main" id="{5AECECBF-E17D-2DCF-006F-6171083B1C8A}"/>
              </a:ext>
            </a:extLst>
          </p:cNvPr>
          <p:cNvSpPr>
            <a:spLocks noGrp="1"/>
          </p:cNvSpPr>
          <p:nvPr>
            <p:ph sz="half" idx="3"/>
          </p:nvPr>
        </p:nvSpPr>
        <p:spPr>
          <a:xfrm>
            <a:off x="6278563" y="1577974"/>
            <a:ext cx="5303837" cy="2523768"/>
          </a:xfrm>
          <a:prstGeom prst="rect">
            <a:avLst/>
          </a:prstGeom>
          <a:blipFill>
            <a:blip r:embed="rId2" cstate="print"/>
            <a:stretch>
              <a:fillRect/>
            </a:stretch>
          </a:blipFill>
        </p:spPr>
        <p:txBody>
          <a:bodyPr wrap="square" lIns="0" tIns="0" rIns="0" bIns="0" rtlCol="0"/>
          <a:lstStyle/>
          <a:p>
            <a:pPr marL="127000" marR="299085">
              <a:lnSpc>
                <a:spcPct val="100000"/>
              </a:lnSpc>
              <a:spcBef>
                <a:spcPts val="455"/>
              </a:spcBef>
            </a:pPr>
            <a:r>
              <a:rPr lang="en-US" sz="1800" spc="-5" dirty="0">
                <a:latin typeface="Arial"/>
                <a:cs typeface="Arial"/>
              </a:rPr>
              <a:t>- Joystick is a handheld devices,  which </a:t>
            </a:r>
            <a:r>
              <a:rPr lang="en-US" sz="1800" dirty="0">
                <a:latin typeface="Arial"/>
                <a:cs typeface="Arial"/>
              </a:rPr>
              <a:t>is </a:t>
            </a:r>
            <a:r>
              <a:rPr lang="en-US" sz="1800" spc="-5" dirty="0">
                <a:latin typeface="Arial"/>
                <a:cs typeface="Arial"/>
              </a:rPr>
              <a:t>used to move the cursor  position on a monitor</a:t>
            </a:r>
            <a:r>
              <a:rPr lang="en-US" sz="1800" spc="20" dirty="0">
                <a:latin typeface="Arial"/>
                <a:cs typeface="Arial"/>
              </a:rPr>
              <a:t> </a:t>
            </a:r>
            <a:r>
              <a:rPr lang="en-US" sz="1800" spc="-5" dirty="0">
                <a:latin typeface="Arial"/>
                <a:cs typeface="Arial"/>
              </a:rPr>
              <a:t>screen.</a:t>
            </a:r>
            <a:endParaRPr lang="en-US" sz="1800" dirty="0">
              <a:latin typeface="Arial"/>
              <a:cs typeface="Arial"/>
            </a:endParaRPr>
          </a:p>
          <a:p>
            <a:pPr>
              <a:lnSpc>
                <a:spcPct val="100000"/>
              </a:lnSpc>
              <a:spcBef>
                <a:spcPts val="25"/>
              </a:spcBef>
            </a:pPr>
            <a:endParaRPr lang="en-US" sz="2000" dirty="0">
              <a:latin typeface="Arial"/>
              <a:cs typeface="Arial"/>
            </a:endParaRPr>
          </a:p>
          <a:p>
            <a:pPr marL="127000" marR="589280">
              <a:lnSpc>
                <a:spcPct val="100000"/>
              </a:lnSpc>
            </a:pPr>
            <a:r>
              <a:rPr lang="en-US" sz="1800" spc="-5" dirty="0">
                <a:latin typeface="Arial"/>
                <a:cs typeface="Arial"/>
              </a:rPr>
              <a:t>-The function of the joystick is  similar to that of a mouse. It is  mainly used in Computer Aided  Designing (CAD) and playing  computer</a:t>
            </a:r>
            <a:r>
              <a:rPr lang="en-US" sz="1800" spc="15" dirty="0">
                <a:latin typeface="Arial"/>
                <a:cs typeface="Arial"/>
              </a:rPr>
              <a:t> </a:t>
            </a:r>
            <a:r>
              <a:rPr lang="en-US" sz="1800" spc="-5" dirty="0">
                <a:latin typeface="Arial"/>
                <a:cs typeface="Arial"/>
              </a:rPr>
              <a:t>games.</a:t>
            </a:r>
            <a:endParaRPr lang="en-US" sz="1800" dirty="0">
              <a:latin typeface="Arial"/>
              <a:cs typeface="Arial"/>
            </a:endParaRPr>
          </a:p>
          <a:p>
            <a:endParaRPr lang="en-IN" dirty="0"/>
          </a:p>
        </p:txBody>
      </p:sp>
      <p:sp>
        <p:nvSpPr>
          <p:cNvPr id="6" name="object 3">
            <a:extLst>
              <a:ext uri="{FF2B5EF4-FFF2-40B4-BE49-F238E27FC236}">
                <a16:creationId xmlns="" xmlns:a16="http://schemas.microsoft.com/office/drawing/2014/main" id="{28B5F9EF-080B-4A24-E012-66B9335DC7CF}"/>
              </a:ext>
            </a:extLst>
          </p:cNvPr>
          <p:cNvSpPr/>
          <p:nvPr/>
        </p:nvSpPr>
        <p:spPr>
          <a:xfrm>
            <a:off x="8341221" y="4648200"/>
            <a:ext cx="1433442" cy="1995184"/>
          </a:xfrm>
          <a:prstGeom prst="rect">
            <a:avLst/>
          </a:prstGeom>
          <a:blipFill>
            <a:blip r:embed="rId3" cstate="print"/>
            <a:stretch>
              <a:fillRect/>
            </a:stretch>
          </a:blipFill>
        </p:spPr>
        <p:txBody>
          <a:bodyPr wrap="square" lIns="0" tIns="0" rIns="0" bIns="0" rtlCol="0"/>
          <a:lstStyle/>
          <a:p>
            <a:endParaRPr/>
          </a:p>
        </p:txBody>
      </p:sp>
      <p:sp>
        <p:nvSpPr>
          <p:cNvPr id="7" name="object 13">
            <a:extLst>
              <a:ext uri="{FF2B5EF4-FFF2-40B4-BE49-F238E27FC236}">
                <a16:creationId xmlns="" xmlns:a16="http://schemas.microsoft.com/office/drawing/2014/main" id="{0AB47B91-09C9-F07A-2D86-CD5154D5E200}"/>
              </a:ext>
            </a:extLst>
          </p:cNvPr>
          <p:cNvSpPr txBox="1"/>
          <p:nvPr/>
        </p:nvSpPr>
        <p:spPr>
          <a:xfrm>
            <a:off x="8341221" y="1244024"/>
            <a:ext cx="975994" cy="311150"/>
          </a:xfrm>
          <a:prstGeom prst="rect">
            <a:avLst/>
          </a:prstGeom>
        </p:spPr>
        <p:txBody>
          <a:bodyPr vert="horz" wrap="square" lIns="0" tIns="15240" rIns="0" bIns="0" rtlCol="0">
            <a:spAutoFit/>
          </a:bodyPr>
          <a:lstStyle/>
          <a:p>
            <a:pPr marL="12700">
              <a:lnSpc>
                <a:spcPct val="100000"/>
              </a:lnSpc>
              <a:spcBef>
                <a:spcPts val="120"/>
              </a:spcBef>
            </a:pPr>
            <a:r>
              <a:rPr sz="1850" b="1" spc="5" dirty="0">
                <a:latin typeface="Arial"/>
                <a:cs typeface="Arial"/>
              </a:rPr>
              <a:t>Joystick</a:t>
            </a:r>
            <a:endParaRPr sz="1850" dirty="0">
              <a:latin typeface="Arial"/>
              <a:cs typeface="Arial"/>
            </a:endParaRPr>
          </a:p>
        </p:txBody>
      </p:sp>
    </p:spTree>
    <p:extLst>
      <p:ext uri="{BB962C8B-B14F-4D97-AF65-F5344CB8AC3E}">
        <p14:creationId xmlns:p14="http://schemas.microsoft.com/office/powerpoint/2010/main" val="376214834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0124E8-AD2D-E441-C916-DFD96F4B803E}"/>
              </a:ext>
            </a:extLst>
          </p:cNvPr>
          <p:cNvSpPr>
            <a:spLocks noGrp="1"/>
          </p:cNvSpPr>
          <p:nvPr>
            <p:ph type="title"/>
          </p:nvPr>
        </p:nvSpPr>
        <p:spPr>
          <a:xfrm>
            <a:off x="3847465" y="1075385"/>
            <a:ext cx="4497069" cy="369332"/>
          </a:xfrm>
        </p:spPr>
        <p:txBody>
          <a:bodyPr/>
          <a:lstStyle/>
          <a:p>
            <a:r>
              <a:rPr lang="en-IN" dirty="0"/>
              <a:t>Optical Devices</a:t>
            </a:r>
          </a:p>
        </p:txBody>
      </p:sp>
      <p:sp>
        <p:nvSpPr>
          <p:cNvPr id="3" name="Content Placeholder 2">
            <a:extLst>
              <a:ext uri="{FF2B5EF4-FFF2-40B4-BE49-F238E27FC236}">
                <a16:creationId xmlns="" xmlns:a16="http://schemas.microsoft.com/office/drawing/2014/main" id="{68D27131-C43D-5759-A08A-E2E5094D2FB1}"/>
              </a:ext>
            </a:extLst>
          </p:cNvPr>
          <p:cNvSpPr>
            <a:spLocks noGrp="1"/>
          </p:cNvSpPr>
          <p:nvPr>
            <p:ph sz="half" idx="2"/>
          </p:nvPr>
        </p:nvSpPr>
        <p:spPr>
          <a:xfrm>
            <a:off x="609600" y="1577340"/>
            <a:ext cx="10820400" cy="1477328"/>
          </a:xfrm>
        </p:spPr>
        <p:txBody>
          <a:bodyPr/>
          <a:lstStyle/>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Known as data scanning devices</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Use light as source of input for detecting and </a:t>
            </a:r>
            <a:r>
              <a:rPr lang="en-IN" sz="2400" dirty="0" err="1">
                <a:latin typeface="Times New Roman" panose="02020603050405020304" pitchFamily="18" charset="0"/>
                <a:cs typeface="Times New Roman" panose="02020603050405020304" pitchFamily="18" charset="0"/>
              </a:rPr>
              <a:t>recogonizing</a:t>
            </a:r>
            <a:r>
              <a:rPr lang="en-IN" sz="2400" dirty="0">
                <a:latin typeface="Times New Roman" panose="02020603050405020304" pitchFamily="18" charset="0"/>
                <a:cs typeface="Times New Roman" panose="02020603050405020304" pitchFamily="18" charset="0"/>
              </a:rPr>
              <a:t> different objects such as </a:t>
            </a:r>
            <a:r>
              <a:rPr lang="en-IN" sz="2400" dirty="0" err="1" smtClean="0">
                <a:latin typeface="Times New Roman" panose="02020603050405020304" pitchFamily="18" charset="0"/>
                <a:cs typeface="Times New Roman" panose="02020603050405020304" pitchFamily="18" charset="0"/>
              </a:rPr>
              <a:t>character,codes</a:t>
            </a:r>
            <a:r>
              <a:rPr lang="en-IN" sz="2400" dirty="0">
                <a:latin typeface="Times New Roman" panose="02020603050405020304" pitchFamily="18" charset="0"/>
                <a:cs typeface="Times New Roman" panose="02020603050405020304" pitchFamily="18" charset="0"/>
              </a:rPr>
              <a:t>….converts objects to digital data and sends to computer for processing</a:t>
            </a:r>
          </a:p>
        </p:txBody>
      </p:sp>
      <p:pic>
        <p:nvPicPr>
          <p:cNvPr id="7" name="Picture 6">
            <a:extLst>
              <a:ext uri="{FF2B5EF4-FFF2-40B4-BE49-F238E27FC236}">
                <a16:creationId xmlns="" xmlns:a16="http://schemas.microsoft.com/office/drawing/2014/main" id="{7FF03FEE-5F8F-5BD7-644B-6F9C3CBC1110}"/>
              </a:ext>
            </a:extLst>
          </p:cNvPr>
          <p:cNvPicPr>
            <a:picLocks noChangeAspect="1"/>
          </p:cNvPicPr>
          <p:nvPr/>
        </p:nvPicPr>
        <p:blipFill>
          <a:blip r:embed="rId2"/>
          <a:stretch>
            <a:fillRect/>
          </a:stretch>
        </p:blipFill>
        <p:spPr>
          <a:xfrm>
            <a:off x="4191000" y="3945503"/>
            <a:ext cx="4514850" cy="2133600"/>
          </a:xfrm>
          <a:prstGeom prst="rect">
            <a:avLst/>
          </a:prstGeom>
        </p:spPr>
      </p:pic>
    </p:spTree>
    <p:extLst>
      <p:ext uri="{BB962C8B-B14F-4D97-AF65-F5344CB8AC3E}">
        <p14:creationId xmlns:p14="http://schemas.microsoft.com/office/powerpoint/2010/main" val="28842102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83869" y="1942338"/>
            <a:ext cx="3477767" cy="2977896"/>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483869" y="1942338"/>
            <a:ext cx="3477895" cy="2978150"/>
          </a:xfrm>
          <a:prstGeom prst="rect">
            <a:avLst/>
          </a:prstGeom>
          <a:ln w="3175">
            <a:solidFill>
              <a:srgbClr val="3CC2C7"/>
            </a:solidFill>
          </a:ln>
        </p:spPr>
        <p:txBody>
          <a:bodyPr vert="horz" wrap="square" lIns="0" tIns="58419" rIns="0" bIns="0" rtlCol="0">
            <a:spAutoFit/>
          </a:bodyPr>
          <a:lstStyle/>
          <a:p>
            <a:pPr marL="125730" marR="236220">
              <a:lnSpc>
                <a:spcPct val="100000"/>
              </a:lnSpc>
              <a:spcBef>
                <a:spcPts val="459"/>
              </a:spcBef>
            </a:pPr>
            <a:r>
              <a:rPr sz="1600" spc="-5" dirty="0">
                <a:latin typeface="Arial"/>
                <a:cs typeface="Arial"/>
              </a:rPr>
              <a:t>- Microphone is an input device to  input sound that is then stored in a  digital</a:t>
            </a:r>
            <a:r>
              <a:rPr sz="1600" spc="-25" dirty="0">
                <a:latin typeface="Arial"/>
                <a:cs typeface="Arial"/>
              </a:rPr>
              <a:t> </a:t>
            </a:r>
            <a:r>
              <a:rPr sz="1600" spc="-5" dirty="0">
                <a:latin typeface="Arial"/>
                <a:cs typeface="Arial"/>
              </a:rPr>
              <a:t>form.</a:t>
            </a:r>
            <a:endParaRPr sz="1600">
              <a:latin typeface="Arial"/>
              <a:cs typeface="Arial"/>
            </a:endParaRPr>
          </a:p>
          <a:p>
            <a:pPr>
              <a:lnSpc>
                <a:spcPct val="100000"/>
              </a:lnSpc>
              <a:spcBef>
                <a:spcPts val="25"/>
              </a:spcBef>
            </a:pPr>
            <a:endParaRPr sz="1650">
              <a:latin typeface="Arial"/>
              <a:cs typeface="Arial"/>
            </a:endParaRPr>
          </a:p>
          <a:p>
            <a:pPr marL="125730" marR="140335">
              <a:lnSpc>
                <a:spcPct val="100000"/>
              </a:lnSpc>
            </a:pPr>
            <a:r>
              <a:rPr sz="1600" spc="-5" dirty="0">
                <a:latin typeface="Arial"/>
                <a:cs typeface="Arial"/>
              </a:rPr>
              <a:t>-The microphone is used for  various applications such as adding  sound to a multimedia presentation  or for mixing</a:t>
            </a:r>
            <a:r>
              <a:rPr sz="1600" spc="15" dirty="0">
                <a:latin typeface="Arial"/>
                <a:cs typeface="Arial"/>
              </a:rPr>
              <a:t> </a:t>
            </a:r>
            <a:r>
              <a:rPr sz="1600" spc="-5" dirty="0">
                <a:latin typeface="Arial"/>
                <a:cs typeface="Arial"/>
              </a:rPr>
              <a:t>music.</a:t>
            </a:r>
            <a:endParaRPr sz="1600">
              <a:latin typeface="Arial"/>
              <a:cs typeface="Arial"/>
            </a:endParaRPr>
          </a:p>
        </p:txBody>
      </p:sp>
      <p:sp>
        <p:nvSpPr>
          <p:cNvPr id="4" name="object 4"/>
          <p:cNvSpPr/>
          <p:nvPr/>
        </p:nvSpPr>
        <p:spPr>
          <a:xfrm>
            <a:off x="1219961" y="992886"/>
            <a:ext cx="1790700" cy="411479"/>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1219961" y="992886"/>
            <a:ext cx="1790700" cy="411480"/>
          </a:xfrm>
          <a:prstGeom prst="rect">
            <a:avLst/>
          </a:prstGeom>
          <a:ln w="3175">
            <a:solidFill>
              <a:srgbClr val="3CC2C7"/>
            </a:solidFill>
          </a:ln>
        </p:spPr>
        <p:txBody>
          <a:bodyPr vert="horz" wrap="square" lIns="0" tIns="58419" rIns="0" bIns="0" rtlCol="0">
            <a:spAutoFit/>
          </a:bodyPr>
          <a:lstStyle/>
          <a:p>
            <a:pPr marL="126364">
              <a:lnSpc>
                <a:spcPct val="100000"/>
              </a:lnSpc>
              <a:spcBef>
                <a:spcPts val="459"/>
              </a:spcBef>
            </a:pPr>
            <a:r>
              <a:rPr sz="1850" spc="10" dirty="0"/>
              <a:t>Microphone</a:t>
            </a:r>
            <a:endParaRPr sz="1850"/>
          </a:p>
        </p:txBody>
      </p:sp>
      <p:grpSp>
        <p:nvGrpSpPr>
          <p:cNvPr id="6" name="object 6"/>
          <p:cNvGrpSpPr/>
          <p:nvPr/>
        </p:nvGrpSpPr>
        <p:grpSpPr>
          <a:xfrm>
            <a:off x="4645914" y="1968245"/>
            <a:ext cx="3889375" cy="4886960"/>
            <a:chOff x="4645914" y="1968245"/>
            <a:chExt cx="3889375" cy="4886960"/>
          </a:xfrm>
        </p:grpSpPr>
        <p:sp>
          <p:nvSpPr>
            <p:cNvPr id="7" name="object 7"/>
            <p:cNvSpPr/>
            <p:nvPr/>
          </p:nvSpPr>
          <p:spPr>
            <a:xfrm>
              <a:off x="5571744" y="4826507"/>
              <a:ext cx="2054258" cy="2028444"/>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4645914" y="1968245"/>
              <a:ext cx="3889247" cy="2951987"/>
            </a:xfrm>
            <a:prstGeom prst="rect">
              <a:avLst/>
            </a:prstGeom>
            <a:blipFill>
              <a:blip r:embed="rId5" cstate="print"/>
              <a:stretch>
                <a:fillRect/>
              </a:stretch>
            </a:blipFill>
          </p:spPr>
          <p:txBody>
            <a:bodyPr wrap="square" lIns="0" tIns="0" rIns="0" bIns="0" rtlCol="0"/>
            <a:lstStyle/>
            <a:p>
              <a:endParaRPr/>
            </a:p>
          </p:txBody>
        </p:sp>
      </p:grpSp>
      <p:sp>
        <p:nvSpPr>
          <p:cNvPr id="9" name="object 9"/>
          <p:cNvSpPr/>
          <p:nvPr/>
        </p:nvSpPr>
        <p:spPr>
          <a:xfrm>
            <a:off x="4877561" y="992886"/>
            <a:ext cx="3086099" cy="696468"/>
          </a:xfrm>
          <a:prstGeom prst="rect">
            <a:avLst/>
          </a:prstGeom>
          <a:blipFill>
            <a:blip r:embed="rId6" cstate="print"/>
            <a:stretch>
              <a:fillRect/>
            </a:stretch>
          </a:blipFill>
        </p:spPr>
        <p:txBody>
          <a:bodyPr wrap="square" lIns="0" tIns="0" rIns="0" bIns="0" rtlCol="0"/>
          <a:lstStyle/>
          <a:p>
            <a:endParaRPr/>
          </a:p>
        </p:txBody>
      </p:sp>
      <p:sp>
        <p:nvSpPr>
          <p:cNvPr id="10" name="object 10"/>
          <p:cNvSpPr txBox="1"/>
          <p:nvPr/>
        </p:nvSpPr>
        <p:spPr>
          <a:xfrm>
            <a:off x="4877561" y="992886"/>
            <a:ext cx="3086100" cy="696595"/>
          </a:xfrm>
          <a:prstGeom prst="rect">
            <a:avLst/>
          </a:prstGeom>
          <a:ln w="3175">
            <a:solidFill>
              <a:srgbClr val="3CC2C7"/>
            </a:solidFill>
          </a:ln>
        </p:spPr>
        <p:txBody>
          <a:bodyPr vert="horz" wrap="square" lIns="0" tIns="54610" rIns="0" bIns="0" rtlCol="0">
            <a:spAutoFit/>
          </a:bodyPr>
          <a:lstStyle/>
          <a:p>
            <a:pPr marL="127000" marR="911860">
              <a:lnSpc>
                <a:spcPct val="101200"/>
              </a:lnSpc>
              <a:spcBef>
                <a:spcPts val="430"/>
              </a:spcBef>
            </a:pPr>
            <a:r>
              <a:rPr sz="1850" b="1" spc="10" dirty="0">
                <a:latin typeface="Arial"/>
                <a:cs typeface="Arial"/>
              </a:rPr>
              <a:t>Magnetic </a:t>
            </a:r>
            <a:r>
              <a:rPr sz="1850" b="1" spc="5" dirty="0">
                <a:latin typeface="Arial"/>
                <a:cs typeface="Arial"/>
              </a:rPr>
              <a:t>Ink</a:t>
            </a:r>
            <a:r>
              <a:rPr sz="1850" b="1" spc="-130" dirty="0">
                <a:latin typeface="Arial"/>
                <a:cs typeface="Arial"/>
              </a:rPr>
              <a:t> </a:t>
            </a:r>
            <a:r>
              <a:rPr sz="1850" b="1" spc="10" dirty="0">
                <a:latin typeface="Arial"/>
                <a:cs typeface="Arial"/>
              </a:rPr>
              <a:t>Card  Reader</a:t>
            </a:r>
            <a:r>
              <a:rPr sz="1850" b="1" spc="-45" dirty="0">
                <a:latin typeface="Arial"/>
                <a:cs typeface="Arial"/>
              </a:rPr>
              <a:t> </a:t>
            </a:r>
            <a:r>
              <a:rPr sz="1850" b="1" spc="10" dirty="0">
                <a:latin typeface="Arial"/>
                <a:cs typeface="Arial"/>
              </a:rPr>
              <a:t>(MICR)</a:t>
            </a:r>
            <a:endParaRPr sz="1850">
              <a:latin typeface="Arial"/>
              <a:cs typeface="Arial"/>
            </a:endParaRPr>
          </a:p>
        </p:txBody>
      </p:sp>
      <p:sp>
        <p:nvSpPr>
          <p:cNvPr id="11" name="object 11"/>
          <p:cNvSpPr txBox="1"/>
          <p:nvPr/>
        </p:nvSpPr>
        <p:spPr>
          <a:xfrm>
            <a:off x="4645914" y="1968245"/>
            <a:ext cx="3889375" cy="2952115"/>
          </a:xfrm>
          <a:prstGeom prst="rect">
            <a:avLst/>
          </a:prstGeom>
          <a:ln w="3175">
            <a:solidFill>
              <a:srgbClr val="3CC2C7"/>
            </a:solidFill>
          </a:ln>
        </p:spPr>
        <p:txBody>
          <a:bodyPr vert="horz" wrap="square" lIns="0" tIns="57785" rIns="0" bIns="0" rtlCol="0">
            <a:spAutoFit/>
          </a:bodyPr>
          <a:lstStyle/>
          <a:p>
            <a:pPr marL="127000" marR="175895">
              <a:lnSpc>
                <a:spcPct val="100000"/>
              </a:lnSpc>
              <a:spcBef>
                <a:spcPts val="455"/>
              </a:spcBef>
              <a:buChar char="-"/>
              <a:tabLst>
                <a:tab pos="252095" algn="l"/>
              </a:tabLst>
            </a:pPr>
            <a:r>
              <a:rPr sz="1600" spc="-5" dirty="0">
                <a:latin typeface="Arial"/>
                <a:cs typeface="Arial"/>
              </a:rPr>
              <a:t>MICR input device is generally used </a:t>
            </a:r>
            <a:r>
              <a:rPr sz="1600" dirty="0">
                <a:latin typeface="Arial"/>
                <a:cs typeface="Arial"/>
              </a:rPr>
              <a:t>in  </a:t>
            </a:r>
            <a:r>
              <a:rPr sz="1600" spc="-5" dirty="0">
                <a:latin typeface="Arial"/>
                <a:cs typeface="Arial"/>
              </a:rPr>
              <a:t>banks as there are large number of  cheques to be processed every</a:t>
            </a:r>
            <a:r>
              <a:rPr sz="1600" spc="25" dirty="0">
                <a:latin typeface="Arial"/>
                <a:cs typeface="Arial"/>
              </a:rPr>
              <a:t> </a:t>
            </a:r>
            <a:r>
              <a:rPr sz="1600" spc="-10" dirty="0">
                <a:latin typeface="Arial"/>
                <a:cs typeface="Arial"/>
              </a:rPr>
              <a:t>day.</a:t>
            </a:r>
            <a:endParaRPr sz="1600">
              <a:latin typeface="Arial"/>
              <a:cs typeface="Arial"/>
            </a:endParaRPr>
          </a:p>
          <a:p>
            <a:pPr>
              <a:lnSpc>
                <a:spcPct val="100000"/>
              </a:lnSpc>
              <a:spcBef>
                <a:spcPts val="25"/>
              </a:spcBef>
              <a:buFont typeface="Arial"/>
              <a:buChar char="-"/>
            </a:pPr>
            <a:endParaRPr sz="1650">
              <a:latin typeface="Arial"/>
              <a:cs typeface="Arial"/>
            </a:endParaRPr>
          </a:p>
          <a:p>
            <a:pPr marL="127000" marR="172720">
              <a:lnSpc>
                <a:spcPct val="100000"/>
              </a:lnSpc>
              <a:buChar char="-"/>
              <a:tabLst>
                <a:tab pos="309880" algn="l"/>
              </a:tabLst>
            </a:pPr>
            <a:r>
              <a:rPr sz="1600" spc="-5" dirty="0">
                <a:latin typeface="Arial"/>
                <a:cs typeface="Arial"/>
              </a:rPr>
              <a:t>The bank's code number and cheque  number are printed on the cheques </a:t>
            </a:r>
            <a:r>
              <a:rPr sz="1600" spc="-10" dirty="0">
                <a:latin typeface="Arial"/>
                <a:cs typeface="Arial"/>
              </a:rPr>
              <a:t>with  </a:t>
            </a:r>
            <a:r>
              <a:rPr sz="1600" spc="-5" dirty="0">
                <a:latin typeface="Arial"/>
                <a:cs typeface="Arial"/>
              </a:rPr>
              <a:t>a special </a:t>
            </a:r>
            <a:r>
              <a:rPr sz="1600" spc="-10" dirty="0">
                <a:latin typeface="Arial"/>
                <a:cs typeface="Arial"/>
              </a:rPr>
              <a:t>type </a:t>
            </a:r>
            <a:r>
              <a:rPr sz="1600" spc="-5" dirty="0">
                <a:latin typeface="Arial"/>
                <a:cs typeface="Arial"/>
              </a:rPr>
              <a:t>of ink that contains  particles of magnetic material that are  machine</a:t>
            </a:r>
            <a:r>
              <a:rPr sz="1600" spc="-10" dirty="0">
                <a:latin typeface="Arial"/>
                <a:cs typeface="Arial"/>
              </a:rPr>
              <a:t> </a:t>
            </a:r>
            <a:r>
              <a:rPr sz="1600" spc="-5" dirty="0">
                <a:latin typeface="Arial"/>
                <a:cs typeface="Arial"/>
              </a:rPr>
              <a:t>readable.</a:t>
            </a:r>
            <a:endParaRPr sz="1600">
              <a:latin typeface="Arial"/>
              <a:cs typeface="Arial"/>
            </a:endParaRPr>
          </a:p>
        </p:txBody>
      </p:sp>
      <p:sp>
        <p:nvSpPr>
          <p:cNvPr id="12" name="object 12"/>
          <p:cNvSpPr/>
          <p:nvPr/>
        </p:nvSpPr>
        <p:spPr>
          <a:xfrm>
            <a:off x="9459468" y="5027674"/>
            <a:ext cx="2298192" cy="1760220"/>
          </a:xfrm>
          <a:prstGeom prst="rect">
            <a:avLst/>
          </a:prstGeom>
          <a:blipFill>
            <a:blip r:embed="rId7" cstate="print"/>
            <a:stretch>
              <a:fillRect/>
            </a:stretch>
          </a:blipFill>
        </p:spPr>
        <p:txBody>
          <a:bodyPr wrap="square" lIns="0" tIns="0" rIns="0" bIns="0" rtlCol="0"/>
          <a:lstStyle/>
          <a:p>
            <a:endParaRPr/>
          </a:p>
        </p:txBody>
      </p:sp>
      <p:sp>
        <p:nvSpPr>
          <p:cNvPr id="13" name="object 13"/>
          <p:cNvSpPr/>
          <p:nvPr/>
        </p:nvSpPr>
        <p:spPr>
          <a:xfrm>
            <a:off x="9097518" y="992886"/>
            <a:ext cx="2540507" cy="696468"/>
          </a:xfrm>
          <a:prstGeom prst="rect">
            <a:avLst/>
          </a:prstGeom>
          <a:blipFill>
            <a:blip r:embed="rId8" cstate="print"/>
            <a:stretch>
              <a:fillRect/>
            </a:stretch>
          </a:blipFill>
        </p:spPr>
        <p:txBody>
          <a:bodyPr wrap="square" lIns="0" tIns="0" rIns="0" bIns="0" rtlCol="0"/>
          <a:lstStyle/>
          <a:p>
            <a:endParaRPr/>
          </a:p>
        </p:txBody>
      </p:sp>
      <p:sp>
        <p:nvSpPr>
          <p:cNvPr id="14" name="object 14"/>
          <p:cNvSpPr txBox="1"/>
          <p:nvPr/>
        </p:nvSpPr>
        <p:spPr>
          <a:xfrm>
            <a:off x="9097518" y="992886"/>
            <a:ext cx="2540635" cy="696595"/>
          </a:xfrm>
          <a:prstGeom prst="rect">
            <a:avLst/>
          </a:prstGeom>
          <a:ln w="3175">
            <a:solidFill>
              <a:srgbClr val="3CC2C7"/>
            </a:solidFill>
          </a:ln>
        </p:spPr>
        <p:txBody>
          <a:bodyPr vert="horz" wrap="square" lIns="0" tIns="54610" rIns="0" bIns="0" rtlCol="0">
            <a:spAutoFit/>
          </a:bodyPr>
          <a:lstStyle/>
          <a:p>
            <a:pPr marL="127635" marR="427355">
              <a:lnSpc>
                <a:spcPct val="101200"/>
              </a:lnSpc>
              <a:spcBef>
                <a:spcPts val="430"/>
              </a:spcBef>
            </a:pPr>
            <a:r>
              <a:rPr sz="1850" b="1" spc="5" dirty="0">
                <a:latin typeface="Arial"/>
                <a:cs typeface="Arial"/>
              </a:rPr>
              <a:t>Optical</a:t>
            </a:r>
            <a:r>
              <a:rPr sz="1850" b="1" spc="-90" dirty="0">
                <a:latin typeface="Arial"/>
                <a:cs typeface="Arial"/>
              </a:rPr>
              <a:t> </a:t>
            </a:r>
            <a:r>
              <a:rPr sz="1850" b="1" spc="10" dirty="0">
                <a:latin typeface="Arial"/>
                <a:cs typeface="Arial"/>
              </a:rPr>
              <a:t>Character  Reader</a:t>
            </a:r>
            <a:r>
              <a:rPr sz="1850" b="1" spc="-45" dirty="0">
                <a:latin typeface="Arial"/>
                <a:cs typeface="Arial"/>
              </a:rPr>
              <a:t> </a:t>
            </a:r>
            <a:r>
              <a:rPr sz="1850" b="1" spc="10" dirty="0">
                <a:latin typeface="Arial"/>
                <a:cs typeface="Arial"/>
              </a:rPr>
              <a:t>(OCR)</a:t>
            </a:r>
            <a:endParaRPr sz="1850">
              <a:latin typeface="Arial"/>
              <a:cs typeface="Arial"/>
            </a:endParaRPr>
          </a:p>
        </p:txBody>
      </p:sp>
      <p:sp>
        <p:nvSpPr>
          <p:cNvPr id="15" name="object 15"/>
          <p:cNvSpPr/>
          <p:nvPr/>
        </p:nvSpPr>
        <p:spPr>
          <a:xfrm>
            <a:off x="9147809" y="1942338"/>
            <a:ext cx="2849879" cy="2977896"/>
          </a:xfrm>
          <a:prstGeom prst="rect">
            <a:avLst/>
          </a:prstGeom>
          <a:blipFill>
            <a:blip r:embed="rId9" cstate="print"/>
            <a:stretch>
              <a:fillRect/>
            </a:stretch>
          </a:blipFill>
        </p:spPr>
        <p:txBody>
          <a:bodyPr wrap="square" lIns="0" tIns="0" rIns="0" bIns="0" rtlCol="0"/>
          <a:lstStyle/>
          <a:p>
            <a:endParaRPr/>
          </a:p>
        </p:txBody>
      </p:sp>
      <p:sp>
        <p:nvSpPr>
          <p:cNvPr id="16" name="object 16"/>
          <p:cNvSpPr txBox="1"/>
          <p:nvPr/>
        </p:nvSpPr>
        <p:spPr>
          <a:xfrm>
            <a:off x="9147809" y="1942338"/>
            <a:ext cx="2849880" cy="2978150"/>
          </a:xfrm>
          <a:prstGeom prst="rect">
            <a:avLst/>
          </a:prstGeom>
          <a:ln w="3175">
            <a:solidFill>
              <a:srgbClr val="3CC2C7"/>
            </a:solidFill>
          </a:ln>
        </p:spPr>
        <p:txBody>
          <a:bodyPr vert="horz" wrap="square" lIns="0" tIns="58419" rIns="0" bIns="0" rtlCol="0">
            <a:spAutoFit/>
          </a:bodyPr>
          <a:lstStyle/>
          <a:p>
            <a:pPr marL="127635" marR="203835">
              <a:lnSpc>
                <a:spcPct val="100000"/>
              </a:lnSpc>
              <a:spcBef>
                <a:spcPts val="459"/>
              </a:spcBef>
            </a:pPr>
            <a:r>
              <a:rPr sz="1600" spc="-5" dirty="0">
                <a:latin typeface="Arial"/>
                <a:cs typeface="Arial"/>
              </a:rPr>
              <a:t>- </a:t>
            </a:r>
            <a:r>
              <a:rPr sz="1600" spc="-10" dirty="0">
                <a:latin typeface="Arial"/>
                <a:cs typeface="Arial"/>
              </a:rPr>
              <a:t>OCR </a:t>
            </a:r>
            <a:r>
              <a:rPr sz="1600" spc="-5" dirty="0">
                <a:latin typeface="Arial"/>
                <a:cs typeface="Arial"/>
              </a:rPr>
              <a:t>is an input device  used to read a printed text.  </a:t>
            </a:r>
            <a:r>
              <a:rPr sz="1600" spc="-10" dirty="0">
                <a:latin typeface="Arial"/>
                <a:cs typeface="Arial"/>
              </a:rPr>
              <a:t>OCR </a:t>
            </a:r>
            <a:r>
              <a:rPr sz="1600" spc="-5" dirty="0">
                <a:latin typeface="Arial"/>
                <a:cs typeface="Arial"/>
              </a:rPr>
              <a:t>scans the text  optically, character by  character, converts them  into a machine readable  code, and stores the text on  the </a:t>
            </a:r>
            <a:r>
              <a:rPr sz="1600" spc="-10" dirty="0">
                <a:latin typeface="Arial"/>
                <a:cs typeface="Arial"/>
              </a:rPr>
              <a:t>system</a:t>
            </a:r>
            <a:r>
              <a:rPr sz="1600" spc="30" dirty="0">
                <a:latin typeface="Arial"/>
                <a:cs typeface="Arial"/>
              </a:rPr>
              <a:t> </a:t>
            </a:r>
            <a:r>
              <a:rPr sz="1600" spc="-10" dirty="0">
                <a:latin typeface="Arial"/>
                <a:cs typeface="Arial"/>
              </a:rPr>
              <a:t>memory.</a:t>
            </a:r>
            <a:endParaRPr sz="1600">
              <a:latin typeface="Arial"/>
              <a:cs typeface="Arial"/>
            </a:endParaRPr>
          </a:p>
        </p:txBody>
      </p:sp>
      <p:sp>
        <p:nvSpPr>
          <p:cNvPr id="17" name="object 17"/>
          <p:cNvSpPr/>
          <p:nvPr/>
        </p:nvSpPr>
        <p:spPr>
          <a:xfrm>
            <a:off x="1167383" y="4976869"/>
            <a:ext cx="1658112" cy="1434926"/>
          </a:xfrm>
          <a:prstGeom prst="rect">
            <a:avLst/>
          </a:prstGeom>
          <a:blipFill>
            <a:blip r:embed="rId10"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58646" y="4907279"/>
            <a:ext cx="2668245" cy="1808392"/>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950391" y="5123688"/>
            <a:ext cx="3698565" cy="1569720"/>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996492" y="1066546"/>
            <a:ext cx="2082164" cy="311150"/>
          </a:xfrm>
          <a:prstGeom prst="rect">
            <a:avLst/>
          </a:prstGeom>
        </p:spPr>
        <p:txBody>
          <a:bodyPr vert="horz" wrap="square" lIns="0" tIns="15240" rIns="0" bIns="0" rtlCol="0">
            <a:spAutoFit/>
          </a:bodyPr>
          <a:lstStyle/>
          <a:p>
            <a:pPr marL="12700">
              <a:lnSpc>
                <a:spcPct val="100000"/>
              </a:lnSpc>
              <a:spcBef>
                <a:spcPts val="120"/>
              </a:spcBef>
            </a:pPr>
            <a:r>
              <a:rPr sz="1850" spc="10" dirty="0"/>
              <a:t>Bar Code</a:t>
            </a:r>
            <a:r>
              <a:rPr sz="1850" spc="-105" dirty="0"/>
              <a:t> </a:t>
            </a:r>
            <a:r>
              <a:rPr sz="1850" spc="10" dirty="0"/>
              <a:t>Readers</a:t>
            </a:r>
            <a:endParaRPr sz="1850"/>
          </a:p>
        </p:txBody>
      </p:sp>
      <p:sp>
        <p:nvSpPr>
          <p:cNvPr id="5" name="object 5"/>
          <p:cNvSpPr/>
          <p:nvPr/>
        </p:nvSpPr>
        <p:spPr>
          <a:xfrm>
            <a:off x="204977" y="1625346"/>
            <a:ext cx="3499104" cy="3282696"/>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204977" y="1625346"/>
            <a:ext cx="3499485" cy="3282950"/>
          </a:xfrm>
          <a:prstGeom prst="rect">
            <a:avLst/>
          </a:prstGeom>
          <a:ln w="3175">
            <a:solidFill>
              <a:srgbClr val="3CC2C7"/>
            </a:solidFill>
          </a:ln>
        </p:spPr>
        <p:txBody>
          <a:bodyPr vert="horz" wrap="square" lIns="0" tIns="58419" rIns="0" bIns="0" rtlCol="0">
            <a:spAutoFit/>
          </a:bodyPr>
          <a:lstStyle/>
          <a:p>
            <a:pPr marL="125095" marR="148590">
              <a:lnSpc>
                <a:spcPct val="100000"/>
              </a:lnSpc>
              <a:spcBef>
                <a:spcPts val="459"/>
              </a:spcBef>
              <a:buChar char="-"/>
              <a:tabLst>
                <a:tab pos="250825" algn="l"/>
              </a:tabLst>
            </a:pPr>
            <a:r>
              <a:rPr sz="1600" spc="-5" dirty="0">
                <a:latin typeface="Arial"/>
                <a:cs typeface="Arial"/>
              </a:rPr>
              <a:t>Bar Code Reader is a device used  for reading bar coded data (data in  the form of light and dark</a:t>
            </a:r>
            <a:r>
              <a:rPr sz="1600" spc="65" dirty="0">
                <a:latin typeface="Arial"/>
                <a:cs typeface="Arial"/>
              </a:rPr>
              <a:t> </a:t>
            </a:r>
            <a:r>
              <a:rPr sz="1600" spc="-5" dirty="0">
                <a:latin typeface="Arial"/>
                <a:cs typeface="Arial"/>
              </a:rPr>
              <a:t>lines).</a:t>
            </a:r>
            <a:endParaRPr sz="1600">
              <a:latin typeface="Arial"/>
              <a:cs typeface="Arial"/>
            </a:endParaRPr>
          </a:p>
          <a:p>
            <a:pPr>
              <a:lnSpc>
                <a:spcPct val="100000"/>
              </a:lnSpc>
              <a:spcBef>
                <a:spcPts val="25"/>
              </a:spcBef>
              <a:buFont typeface="Arial"/>
              <a:buChar char="-"/>
            </a:pPr>
            <a:endParaRPr sz="1650">
              <a:latin typeface="Arial"/>
              <a:cs typeface="Arial"/>
            </a:endParaRPr>
          </a:p>
          <a:p>
            <a:pPr marL="125095" marR="284480">
              <a:lnSpc>
                <a:spcPct val="100000"/>
              </a:lnSpc>
              <a:buChar char="-"/>
              <a:tabLst>
                <a:tab pos="250825" algn="l"/>
              </a:tabLst>
            </a:pPr>
            <a:r>
              <a:rPr sz="1600" spc="-5" dirty="0">
                <a:latin typeface="Arial"/>
                <a:cs typeface="Arial"/>
              </a:rPr>
              <a:t>Bar coded data is generally used  in labelling goods, numbering the  </a:t>
            </a:r>
            <a:r>
              <a:rPr sz="1600" dirty="0">
                <a:latin typeface="Arial"/>
                <a:cs typeface="Arial"/>
              </a:rPr>
              <a:t>books,</a:t>
            </a:r>
            <a:r>
              <a:rPr sz="1600" spc="-10" dirty="0">
                <a:latin typeface="Arial"/>
                <a:cs typeface="Arial"/>
              </a:rPr>
              <a:t> </a:t>
            </a:r>
            <a:r>
              <a:rPr sz="1600" spc="-5" dirty="0">
                <a:latin typeface="Arial"/>
                <a:cs typeface="Arial"/>
              </a:rPr>
              <a:t>etc.</a:t>
            </a:r>
            <a:endParaRPr sz="1600">
              <a:latin typeface="Arial"/>
              <a:cs typeface="Arial"/>
            </a:endParaRPr>
          </a:p>
          <a:p>
            <a:pPr>
              <a:lnSpc>
                <a:spcPct val="100000"/>
              </a:lnSpc>
              <a:spcBef>
                <a:spcPts val="25"/>
              </a:spcBef>
              <a:buFont typeface="Arial"/>
              <a:buChar char="-"/>
            </a:pPr>
            <a:endParaRPr sz="1650">
              <a:latin typeface="Arial"/>
              <a:cs typeface="Arial"/>
            </a:endParaRPr>
          </a:p>
          <a:p>
            <a:pPr marL="125095" marR="325755" algn="just">
              <a:lnSpc>
                <a:spcPct val="100000"/>
              </a:lnSpc>
              <a:buChar char="-"/>
              <a:tabLst>
                <a:tab pos="250825" algn="l"/>
              </a:tabLst>
            </a:pPr>
            <a:r>
              <a:rPr sz="1600" spc="-5" dirty="0">
                <a:latin typeface="Arial"/>
                <a:cs typeface="Arial"/>
              </a:rPr>
              <a:t>It may be a handheld scanner or  may be embedded in a stationary  scanner.</a:t>
            </a:r>
            <a:endParaRPr sz="1600">
              <a:latin typeface="Arial"/>
              <a:cs typeface="Arial"/>
            </a:endParaRPr>
          </a:p>
        </p:txBody>
      </p:sp>
      <p:sp>
        <p:nvSpPr>
          <p:cNvPr id="7" name="object 7"/>
          <p:cNvSpPr txBox="1"/>
          <p:nvPr/>
        </p:nvSpPr>
        <p:spPr>
          <a:xfrm>
            <a:off x="4159758" y="1065987"/>
            <a:ext cx="3092450" cy="311150"/>
          </a:xfrm>
          <a:prstGeom prst="rect">
            <a:avLst/>
          </a:prstGeom>
        </p:spPr>
        <p:txBody>
          <a:bodyPr vert="horz" wrap="square" lIns="0" tIns="15875" rIns="0" bIns="0" rtlCol="0">
            <a:spAutoFit/>
          </a:bodyPr>
          <a:lstStyle/>
          <a:p>
            <a:pPr marL="12700">
              <a:lnSpc>
                <a:spcPct val="100000"/>
              </a:lnSpc>
              <a:spcBef>
                <a:spcPts val="125"/>
              </a:spcBef>
            </a:pPr>
            <a:r>
              <a:rPr sz="1850" b="1" spc="5" dirty="0">
                <a:latin typeface="Arial"/>
                <a:cs typeface="Arial"/>
              </a:rPr>
              <a:t>Optical </a:t>
            </a:r>
            <a:r>
              <a:rPr sz="1850" b="1" spc="10" dirty="0">
                <a:latin typeface="Arial"/>
                <a:cs typeface="Arial"/>
              </a:rPr>
              <a:t>Mark Reader</a:t>
            </a:r>
            <a:r>
              <a:rPr sz="1850" b="1" spc="-130" dirty="0">
                <a:latin typeface="Arial"/>
                <a:cs typeface="Arial"/>
              </a:rPr>
              <a:t> </a:t>
            </a:r>
            <a:r>
              <a:rPr sz="1850" b="1" spc="10" dirty="0">
                <a:latin typeface="Arial"/>
                <a:cs typeface="Arial"/>
              </a:rPr>
              <a:t>(OMR)</a:t>
            </a:r>
            <a:endParaRPr sz="1850">
              <a:latin typeface="Arial"/>
              <a:cs typeface="Arial"/>
            </a:endParaRPr>
          </a:p>
        </p:txBody>
      </p:sp>
      <p:sp>
        <p:nvSpPr>
          <p:cNvPr id="8" name="object 8"/>
          <p:cNvSpPr/>
          <p:nvPr/>
        </p:nvSpPr>
        <p:spPr>
          <a:xfrm>
            <a:off x="3888485" y="1610105"/>
            <a:ext cx="3796284" cy="3297936"/>
          </a:xfrm>
          <a:prstGeom prst="rect">
            <a:avLst/>
          </a:prstGeom>
          <a:blipFill>
            <a:blip r:embed="rId5" cstate="print"/>
            <a:stretch>
              <a:fillRect/>
            </a:stretch>
          </a:blipFill>
        </p:spPr>
        <p:txBody>
          <a:bodyPr wrap="square" lIns="0" tIns="0" rIns="0" bIns="0" rtlCol="0"/>
          <a:lstStyle/>
          <a:p>
            <a:endParaRPr/>
          </a:p>
        </p:txBody>
      </p:sp>
      <p:sp>
        <p:nvSpPr>
          <p:cNvPr id="9" name="object 9"/>
          <p:cNvSpPr txBox="1"/>
          <p:nvPr/>
        </p:nvSpPr>
        <p:spPr>
          <a:xfrm>
            <a:off x="3888485" y="1610105"/>
            <a:ext cx="3796665" cy="3298190"/>
          </a:xfrm>
          <a:prstGeom prst="rect">
            <a:avLst/>
          </a:prstGeom>
          <a:ln w="3175">
            <a:solidFill>
              <a:srgbClr val="3CC2C7"/>
            </a:solidFill>
          </a:ln>
        </p:spPr>
        <p:txBody>
          <a:bodyPr vert="horz" wrap="square" lIns="0" tIns="58419" rIns="0" bIns="0" rtlCol="0">
            <a:spAutoFit/>
          </a:bodyPr>
          <a:lstStyle/>
          <a:p>
            <a:pPr marL="126364" marR="272415">
              <a:lnSpc>
                <a:spcPct val="100000"/>
              </a:lnSpc>
              <a:spcBef>
                <a:spcPts val="459"/>
              </a:spcBef>
              <a:buChar char="-"/>
              <a:tabLst>
                <a:tab pos="252095" algn="l"/>
              </a:tabLst>
            </a:pPr>
            <a:r>
              <a:rPr sz="1600" spc="-10" dirty="0">
                <a:latin typeface="Arial"/>
                <a:cs typeface="Arial"/>
              </a:rPr>
              <a:t>OMR </a:t>
            </a:r>
            <a:r>
              <a:rPr sz="1600" spc="-5" dirty="0">
                <a:latin typeface="Arial"/>
                <a:cs typeface="Arial"/>
              </a:rPr>
              <a:t>is a </a:t>
            </a:r>
            <a:r>
              <a:rPr sz="1600" dirty="0">
                <a:latin typeface="Arial"/>
                <a:cs typeface="Arial"/>
              </a:rPr>
              <a:t>special </a:t>
            </a:r>
            <a:r>
              <a:rPr sz="1600" spc="-10" dirty="0">
                <a:latin typeface="Arial"/>
                <a:cs typeface="Arial"/>
              </a:rPr>
              <a:t>type </a:t>
            </a:r>
            <a:r>
              <a:rPr sz="1600" spc="-5" dirty="0">
                <a:latin typeface="Arial"/>
                <a:cs typeface="Arial"/>
              </a:rPr>
              <a:t>of optical  scanner used to recognize the </a:t>
            </a:r>
            <a:r>
              <a:rPr sz="1600" spc="-10" dirty="0">
                <a:latin typeface="Arial"/>
                <a:cs typeface="Arial"/>
              </a:rPr>
              <a:t>type </a:t>
            </a:r>
            <a:r>
              <a:rPr sz="1600" spc="-5" dirty="0">
                <a:latin typeface="Arial"/>
                <a:cs typeface="Arial"/>
              </a:rPr>
              <a:t>of  mark made by pen or</a:t>
            </a:r>
            <a:r>
              <a:rPr sz="1600" spc="50" dirty="0">
                <a:latin typeface="Arial"/>
                <a:cs typeface="Arial"/>
              </a:rPr>
              <a:t> </a:t>
            </a:r>
            <a:r>
              <a:rPr sz="1600" spc="-5" dirty="0">
                <a:latin typeface="Arial"/>
                <a:cs typeface="Arial"/>
              </a:rPr>
              <a:t>pencil.</a:t>
            </a:r>
            <a:endParaRPr sz="1600">
              <a:latin typeface="Arial"/>
              <a:cs typeface="Arial"/>
            </a:endParaRPr>
          </a:p>
          <a:p>
            <a:pPr>
              <a:lnSpc>
                <a:spcPct val="100000"/>
              </a:lnSpc>
              <a:spcBef>
                <a:spcPts val="25"/>
              </a:spcBef>
              <a:buFont typeface="Arial"/>
              <a:buChar char="-"/>
            </a:pPr>
            <a:endParaRPr sz="1650">
              <a:latin typeface="Arial"/>
              <a:cs typeface="Arial"/>
            </a:endParaRPr>
          </a:p>
          <a:p>
            <a:pPr marL="126364" marR="610235">
              <a:lnSpc>
                <a:spcPct val="100000"/>
              </a:lnSpc>
              <a:buChar char="-"/>
              <a:tabLst>
                <a:tab pos="252095" algn="l"/>
              </a:tabLst>
            </a:pPr>
            <a:r>
              <a:rPr sz="1600" spc="-5" dirty="0">
                <a:latin typeface="Arial"/>
                <a:cs typeface="Arial"/>
              </a:rPr>
              <a:t>It is used </a:t>
            </a:r>
            <a:r>
              <a:rPr sz="1600" spc="-10" dirty="0">
                <a:latin typeface="Arial"/>
                <a:cs typeface="Arial"/>
              </a:rPr>
              <a:t>where </a:t>
            </a:r>
            <a:r>
              <a:rPr sz="1600" spc="-5" dirty="0">
                <a:latin typeface="Arial"/>
                <a:cs typeface="Arial"/>
              </a:rPr>
              <a:t>one out of a few  alternatives is to be selected and  marked.</a:t>
            </a:r>
            <a:endParaRPr sz="1600">
              <a:latin typeface="Arial"/>
              <a:cs typeface="Arial"/>
            </a:endParaRPr>
          </a:p>
          <a:p>
            <a:pPr>
              <a:lnSpc>
                <a:spcPct val="100000"/>
              </a:lnSpc>
              <a:spcBef>
                <a:spcPts val="20"/>
              </a:spcBef>
              <a:buFont typeface="Arial"/>
              <a:buChar char="-"/>
            </a:pPr>
            <a:endParaRPr sz="1650">
              <a:latin typeface="Arial"/>
              <a:cs typeface="Arial"/>
            </a:endParaRPr>
          </a:p>
          <a:p>
            <a:pPr marL="126364" marR="217804">
              <a:lnSpc>
                <a:spcPct val="100000"/>
              </a:lnSpc>
              <a:buChar char="-"/>
              <a:tabLst>
                <a:tab pos="252095" algn="l"/>
              </a:tabLst>
            </a:pPr>
            <a:r>
              <a:rPr sz="1600" spc="-5" dirty="0">
                <a:latin typeface="Arial"/>
                <a:cs typeface="Arial"/>
              </a:rPr>
              <a:t>It is specially used for checking the  answer sheets of examinations having  multiple choice</a:t>
            </a:r>
            <a:r>
              <a:rPr sz="1600" spc="-30" dirty="0">
                <a:latin typeface="Arial"/>
                <a:cs typeface="Arial"/>
              </a:rPr>
              <a:t> </a:t>
            </a:r>
            <a:r>
              <a:rPr sz="1600" spc="-5" dirty="0">
                <a:latin typeface="Arial"/>
                <a:cs typeface="Arial"/>
              </a:rPr>
              <a:t>questions.</a:t>
            </a:r>
            <a:endParaRPr sz="1600">
              <a:latin typeface="Arial"/>
              <a:cs typeface="Arial"/>
            </a:endParaRPr>
          </a:p>
        </p:txBody>
      </p:sp>
      <p:sp>
        <p:nvSpPr>
          <p:cNvPr id="10" name="object 10"/>
          <p:cNvSpPr/>
          <p:nvPr/>
        </p:nvSpPr>
        <p:spPr>
          <a:xfrm>
            <a:off x="8875776" y="5134355"/>
            <a:ext cx="2540000" cy="1723642"/>
          </a:xfrm>
          <a:prstGeom prst="rect">
            <a:avLst/>
          </a:prstGeom>
          <a:blipFill>
            <a:blip r:embed="rId6" cstate="print"/>
            <a:stretch>
              <a:fillRect/>
            </a:stretch>
          </a:blipFill>
        </p:spPr>
        <p:txBody>
          <a:bodyPr wrap="square" lIns="0" tIns="0" rIns="0" bIns="0" rtlCol="0"/>
          <a:lstStyle/>
          <a:p>
            <a:endParaRPr/>
          </a:p>
        </p:txBody>
      </p:sp>
      <p:sp>
        <p:nvSpPr>
          <p:cNvPr id="11" name="object 11"/>
          <p:cNvSpPr txBox="1"/>
          <p:nvPr/>
        </p:nvSpPr>
        <p:spPr>
          <a:xfrm>
            <a:off x="9670542" y="1090625"/>
            <a:ext cx="1105535" cy="311150"/>
          </a:xfrm>
          <a:prstGeom prst="rect">
            <a:avLst/>
          </a:prstGeom>
        </p:spPr>
        <p:txBody>
          <a:bodyPr vert="horz" wrap="square" lIns="0" tIns="15875" rIns="0" bIns="0" rtlCol="0">
            <a:spAutoFit/>
          </a:bodyPr>
          <a:lstStyle/>
          <a:p>
            <a:pPr marL="12700">
              <a:lnSpc>
                <a:spcPct val="100000"/>
              </a:lnSpc>
              <a:spcBef>
                <a:spcPts val="125"/>
              </a:spcBef>
            </a:pPr>
            <a:r>
              <a:rPr sz="1850" b="1" spc="5" dirty="0">
                <a:latin typeface="Arial"/>
                <a:cs typeface="Arial"/>
              </a:rPr>
              <a:t>Light</a:t>
            </a:r>
            <a:r>
              <a:rPr sz="1850" b="1" spc="-75" dirty="0">
                <a:latin typeface="Arial"/>
                <a:cs typeface="Arial"/>
              </a:rPr>
              <a:t> </a:t>
            </a:r>
            <a:r>
              <a:rPr sz="1850" b="1" spc="10" dirty="0">
                <a:latin typeface="Arial"/>
                <a:cs typeface="Arial"/>
              </a:rPr>
              <a:t>Pen</a:t>
            </a:r>
            <a:endParaRPr sz="1850">
              <a:latin typeface="Arial"/>
              <a:cs typeface="Arial"/>
            </a:endParaRPr>
          </a:p>
        </p:txBody>
      </p:sp>
      <p:grpSp>
        <p:nvGrpSpPr>
          <p:cNvPr id="12" name="object 12"/>
          <p:cNvGrpSpPr/>
          <p:nvPr/>
        </p:nvGrpSpPr>
        <p:grpSpPr>
          <a:xfrm>
            <a:off x="7886572" y="1624457"/>
            <a:ext cx="4307205" cy="3284854"/>
            <a:chOff x="7886572" y="1624457"/>
            <a:chExt cx="4307205" cy="3284854"/>
          </a:xfrm>
        </p:grpSpPr>
        <p:sp>
          <p:nvSpPr>
            <p:cNvPr id="13" name="object 13"/>
            <p:cNvSpPr/>
            <p:nvPr/>
          </p:nvSpPr>
          <p:spPr>
            <a:xfrm>
              <a:off x="7887461" y="1625346"/>
              <a:ext cx="4305300" cy="3282696"/>
            </a:xfrm>
            <a:prstGeom prst="rect">
              <a:avLst/>
            </a:prstGeom>
            <a:blipFill>
              <a:blip r:embed="rId7" cstate="print"/>
              <a:stretch>
                <a:fillRect/>
              </a:stretch>
            </a:blipFill>
          </p:spPr>
          <p:txBody>
            <a:bodyPr wrap="square" lIns="0" tIns="0" rIns="0" bIns="0" rtlCol="0"/>
            <a:lstStyle/>
            <a:p>
              <a:endParaRPr/>
            </a:p>
          </p:txBody>
        </p:sp>
        <p:sp>
          <p:nvSpPr>
            <p:cNvPr id="14" name="object 14"/>
            <p:cNvSpPr/>
            <p:nvPr/>
          </p:nvSpPr>
          <p:spPr>
            <a:xfrm>
              <a:off x="7887461" y="1625346"/>
              <a:ext cx="4305300" cy="3282950"/>
            </a:xfrm>
            <a:custGeom>
              <a:avLst/>
              <a:gdLst/>
              <a:ahLst/>
              <a:cxnLst/>
              <a:rect l="l" t="t" r="r" b="b"/>
              <a:pathLst>
                <a:path w="4305300" h="3282950">
                  <a:moveTo>
                    <a:pt x="0" y="3282696"/>
                  </a:moveTo>
                  <a:lnTo>
                    <a:pt x="4305300" y="3282696"/>
                  </a:lnTo>
                  <a:lnTo>
                    <a:pt x="4305300" y="0"/>
                  </a:lnTo>
                  <a:lnTo>
                    <a:pt x="0" y="0"/>
                  </a:lnTo>
                  <a:lnTo>
                    <a:pt x="0" y="3282696"/>
                  </a:lnTo>
                  <a:close/>
                </a:path>
              </a:pathLst>
            </a:custGeom>
            <a:ln w="3175">
              <a:solidFill>
                <a:srgbClr val="3CC2C7"/>
              </a:solidFill>
            </a:ln>
          </p:spPr>
          <p:txBody>
            <a:bodyPr wrap="square" lIns="0" tIns="0" rIns="0" bIns="0" rtlCol="0"/>
            <a:lstStyle/>
            <a:p>
              <a:endParaRPr/>
            </a:p>
          </p:txBody>
        </p:sp>
      </p:grpSp>
      <p:sp>
        <p:nvSpPr>
          <p:cNvPr id="15" name="object 15"/>
          <p:cNvSpPr txBox="1"/>
          <p:nvPr/>
        </p:nvSpPr>
        <p:spPr>
          <a:xfrm>
            <a:off x="8001761" y="1671954"/>
            <a:ext cx="3992245" cy="756920"/>
          </a:xfrm>
          <a:prstGeom prst="rect">
            <a:avLst/>
          </a:prstGeom>
        </p:spPr>
        <p:txBody>
          <a:bodyPr vert="horz" wrap="square" lIns="0" tIns="12065" rIns="0" bIns="0" rtlCol="0">
            <a:spAutoFit/>
          </a:bodyPr>
          <a:lstStyle/>
          <a:p>
            <a:pPr marL="12700" marR="5080">
              <a:lnSpc>
                <a:spcPct val="100000"/>
              </a:lnSpc>
              <a:spcBef>
                <a:spcPts val="95"/>
              </a:spcBef>
            </a:pPr>
            <a:r>
              <a:rPr sz="1600" spc="-5" dirty="0">
                <a:latin typeface="Arial"/>
                <a:cs typeface="Arial"/>
              </a:rPr>
              <a:t>- Light pen is a pointing device similar to a  pen. It is used to </a:t>
            </a:r>
            <a:r>
              <a:rPr sz="1600" dirty="0">
                <a:latin typeface="Arial"/>
                <a:cs typeface="Arial"/>
              </a:rPr>
              <a:t>select </a:t>
            </a:r>
            <a:r>
              <a:rPr sz="1600" spc="-5" dirty="0">
                <a:latin typeface="Arial"/>
                <a:cs typeface="Arial"/>
              </a:rPr>
              <a:t>a displayed menu  item or draw pictures on the monitor</a:t>
            </a:r>
            <a:r>
              <a:rPr sz="1600" spc="80" dirty="0">
                <a:latin typeface="Arial"/>
                <a:cs typeface="Arial"/>
              </a:rPr>
              <a:t> </a:t>
            </a:r>
            <a:r>
              <a:rPr sz="1600" spc="-5" dirty="0">
                <a:latin typeface="Arial"/>
                <a:cs typeface="Arial"/>
              </a:rPr>
              <a:t>screen.</a:t>
            </a:r>
            <a:endParaRPr sz="1600">
              <a:latin typeface="Arial"/>
              <a:cs typeface="Arial"/>
            </a:endParaRPr>
          </a:p>
        </p:txBody>
      </p:sp>
      <p:sp>
        <p:nvSpPr>
          <p:cNvPr id="16" name="object 16"/>
          <p:cNvSpPr txBox="1"/>
          <p:nvPr/>
        </p:nvSpPr>
        <p:spPr>
          <a:xfrm>
            <a:off x="8001761" y="2647568"/>
            <a:ext cx="3642360" cy="513080"/>
          </a:xfrm>
          <a:prstGeom prst="rect">
            <a:avLst/>
          </a:prstGeom>
        </p:spPr>
        <p:txBody>
          <a:bodyPr vert="horz" wrap="square" lIns="0" tIns="12065" rIns="0" bIns="0" rtlCol="0">
            <a:spAutoFit/>
          </a:bodyPr>
          <a:lstStyle/>
          <a:p>
            <a:pPr marL="12700" marR="5080">
              <a:lnSpc>
                <a:spcPct val="100000"/>
              </a:lnSpc>
              <a:spcBef>
                <a:spcPts val="95"/>
              </a:spcBef>
            </a:pPr>
            <a:r>
              <a:rPr sz="1600" spc="-5" dirty="0">
                <a:latin typeface="Arial"/>
                <a:cs typeface="Arial"/>
              </a:rPr>
              <a:t>- It consists of a photocell and an optical  </a:t>
            </a:r>
            <a:r>
              <a:rPr sz="1600" spc="-10" dirty="0">
                <a:latin typeface="Arial"/>
                <a:cs typeface="Arial"/>
              </a:rPr>
              <a:t>system </a:t>
            </a:r>
            <a:r>
              <a:rPr sz="1600" spc="-5" dirty="0">
                <a:latin typeface="Arial"/>
                <a:cs typeface="Arial"/>
              </a:rPr>
              <a:t>placed </a:t>
            </a:r>
            <a:r>
              <a:rPr sz="1600" dirty="0">
                <a:latin typeface="Arial"/>
                <a:cs typeface="Arial"/>
              </a:rPr>
              <a:t>in </a:t>
            </a:r>
            <a:r>
              <a:rPr sz="1600" spc="-5" dirty="0">
                <a:latin typeface="Arial"/>
                <a:cs typeface="Arial"/>
              </a:rPr>
              <a:t>a small</a:t>
            </a:r>
            <a:r>
              <a:rPr sz="1600" spc="15" dirty="0">
                <a:latin typeface="Arial"/>
                <a:cs typeface="Arial"/>
              </a:rPr>
              <a:t> </a:t>
            </a:r>
            <a:r>
              <a:rPr sz="1600" spc="-5" dirty="0">
                <a:latin typeface="Arial"/>
                <a:cs typeface="Arial"/>
              </a:rPr>
              <a:t>tube.</a:t>
            </a:r>
            <a:endParaRPr sz="1600">
              <a:latin typeface="Arial"/>
              <a:cs typeface="Arial"/>
            </a:endParaRPr>
          </a:p>
        </p:txBody>
      </p:sp>
      <p:sp>
        <p:nvSpPr>
          <p:cNvPr id="17" name="object 17"/>
          <p:cNvSpPr txBox="1"/>
          <p:nvPr/>
        </p:nvSpPr>
        <p:spPr>
          <a:xfrm>
            <a:off x="8001761" y="3379470"/>
            <a:ext cx="3833495" cy="1244600"/>
          </a:xfrm>
          <a:prstGeom prst="rect">
            <a:avLst/>
          </a:prstGeom>
        </p:spPr>
        <p:txBody>
          <a:bodyPr vert="horz" wrap="square" lIns="0" tIns="12065" rIns="0" bIns="0" rtlCol="0">
            <a:spAutoFit/>
          </a:bodyPr>
          <a:lstStyle/>
          <a:p>
            <a:pPr marL="12700" marR="5080">
              <a:lnSpc>
                <a:spcPct val="100000"/>
              </a:lnSpc>
              <a:spcBef>
                <a:spcPts val="95"/>
              </a:spcBef>
            </a:pPr>
            <a:r>
              <a:rPr sz="1600" spc="-5" dirty="0">
                <a:latin typeface="Arial"/>
                <a:cs typeface="Arial"/>
              </a:rPr>
              <a:t>- When the tip of a light pen is moved over  the monitor screen and the pen button is  pressed, its photocell sensing element  detects the screen location and sends the  corresponding signal to the</a:t>
            </a:r>
            <a:r>
              <a:rPr sz="1600" spc="15" dirty="0">
                <a:latin typeface="Arial"/>
                <a:cs typeface="Arial"/>
              </a:rPr>
              <a:t> </a:t>
            </a:r>
            <a:r>
              <a:rPr sz="1600" spc="-5" dirty="0">
                <a:latin typeface="Arial"/>
                <a:cs typeface="Arial"/>
              </a:rPr>
              <a:t>CPU.</a:t>
            </a:r>
            <a:endParaRPr sz="1600">
              <a:latin typeface="Arial"/>
              <a:cs typeface="Aria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6732AF-0877-10A8-3283-5E463367E32B}"/>
              </a:ext>
            </a:extLst>
          </p:cNvPr>
          <p:cNvSpPr>
            <a:spLocks noGrp="1"/>
          </p:cNvSpPr>
          <p:nvPr>
            <p:ph type="title"/>
          </p:nvPr>
        </p:nvSpPr>
        <p:spPr>
          <a:xfrm>
            <a:off x="3847465" y="1075385"/>
            <a:ext cx="4497069" cy="369332"/>
          </a:xfrm>
        </p:spPr>
        <p:txBody>
          <a:bodyPr/>
          <a:lstStyle/>
          <a:p>
            <a:r>
              <a:rPr lang="en-IN" dirty="0"/>
              <a:t>Audio/Visual input devices</a:t>
            </a:r>
          </a:p>
        </p:txBody>
      </p:sp>
      <p:pic>
        <p:nvPicPr>
          <p:cNvPr id="5" name="Picture 4">
            <a:extLst>
              <a:ext uri="{FF2B5EF4-FFF2-40B4-BE49-F238E27FC236}">
                <a16:creationId xmlns="" xmlns:a16="http://schemas.microsoft.com/office/drawing/2014/main" id="{5F49AD54-BC82-8EC6-7239-1B34A8E889E3}"/>
              </a:ext>
            </a:extLst>
          </p:cNvPr>
          <p:cNvPicPr>
            <a:picLocks noChangeAspect="1"/>
          </p:cNvPicPr>
          <p:nvPr/>
        </p:nvPicPr>
        <p:blipFill>
          <a:blip r:embed="rId2"/>
          <a:stretch>
            <a:fillRect/>
          </a:stretch>
        </p:blipFill>
        <p:spPr>
          <a:xfrm>
            <a:off x="1676400" y="1524000"/>
            <a:ext cx="8667750" cy="3600450"/>
          </a:xfrm>
          <a:prstGeom prst="rect">
            <a:avLst/>
          </a:prstGeom>
        </p:spPr>
      </p:pic>
    </p:spTree>
    <p:extLst>
      <p:ext uri="{BB962C8B-B14F-4D97-AF65-F5344CB8AC3E}">
        <p14:creationId xmlns:p14="http://schemas.microsoft.com/office/powerpoint/2010/main" val="178984146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7ADE916-CAB6-80C3-F8B3-7A16FC4CEDDE}"/>
              </a:ext>
            </a:extLst>
          </p:cNvPr>
          <p:cNvSpPr>
            <a:spLocks noGrp="1"/>
          </p:cNvSpPr>
          <p:nvPr>
            <p:ph type="title"/>
          </p:nvPr>
        </p:nvSpPr>
        <p:spPr>
          <a:xfrm>
            <a:off x="3847465" y="1075385"/>
            <a:ext cx="5601335" cy="738664"/>
          </a:xfrm>
        </p:spPr>
        <p:txBody>
          <a:bodyPr/>
          <a:lstStyle/>
          <a:p>
            <a:r>
              <a:rPr lang="en-IN" dirty="0"/>
              <a:t>Recording and retrieving audio data</a:t>
            </a:r>
          </a:p>
        </p:txBody>
      </p:sp>
      <p:sp>
        <p:nvSpPr>
          <p:cNvPr id="3" name="Text Placeholder 2">
            <a:extLst>
              <a:ext uri="{FF2B5EF4-FFF2-40B4-BE49-F238E27FC236}">
                <a16:creationId xmlns="" xmlns:a16="http://schemas.microsoft.com/office/drawing/2014/main" id="{4E054123-8D57-BB99-EA13-3D5156FDF21F}"/>
              </a:ext>
            </a:extLst>
          </p:cNvPr>
          <p:cNvSpPr>
            <a:spLocks noGrp="1"/>
          </p:cNvSpPr>
          <p:nvPr>
            <p:ph type="body" idx="1"/>
          </p:nvPr>
        </p:nvSpPr>
        <p:spPr>
          <a:xfrm>
            <a:off x="597408" y="1877567"/>
            <a:ext cx="8851392" cy="369332"/>
          </a:xfrm>
        </p:spPr>
        <p:txBody>
          <a:bodyPr/>
          <a:lstStyle/>
          <a:p>
            <a:pPr algn="ctr"/>
            <a:r>
              <a:rPr lang="en-IN" sz="2400" dirty="0">
                <a:latin typeface="Times New Roman" panose="02020603050405020304" pitchFamily="18" charset="0"/>
                <a:cs typeface="Times New Roman" panose="02020603050405020304" pitchFamily="18" charset="0"/>
              </a:rPr>
              <a:t>Microphone -</a:t>
            </a:r>
            <a:r>
              <a:rPr lang="en-IN" sz="2400" dirty="0">
                <a:latin typeface="Times New Roman" panose="02020603050405020304" pitchFamily="18" charset="0"/>
                <a:cs typeface="Times New Roman" panose="02020603050405020304" pitchFamily="18" charset="0"/>
                <a:sym typeface="Wingdings" panose="05000000000000000000" pitchFamily="2" charset="2"/>
              </a:rPr>
              <a:t> sound card     sound card  speakers</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990294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80915" y="1377696"/>
            <a:ext cx="4253865" cy="414655"/>
          </a:xfrm>
          <a:custGeom>
            <a:avLst/>
            <a:gdLst/>
            <a:ahLst/>
            <a:cxnLst/>
            <a:rect l="l" t="t" r="r" b="b"/>
            <a:pathLst>
              <a:path w="4253865" h="414655">
                <a:moveTo>
                  <a:pt x="4046219" y="0"/>
                </a:moveTo>
                <a:lnTo>
                  <a:pt x="0" y="0"/>
                </a:lnTo>
                <a:lnTo>
                  <a:pt x="0" y="414527"/>
                </a:lnTo>
                <a:lnTo>
                  <a:pt x="4046219" y="414527"/>
                </a:lnTo>
                <a:lnTo>
                  <a:pt x="4253484" y="207263"/>
                </a:lnTo>
                <a:lnTo>
                  <a:pt x="4046219" y="0"/>
                </a:lnTo>
                <a:close/>
              </a:path>
            </a:pathLst>
          </a:custGeom>
          <a:solidFill>
            <a:srgbClr val="42C3C8"/>
          </a:solidFill>
        </p:spPr>
        <p:txBody>
          <a:bodyPr wrap="square" lIns="0" tIns="0" rIns="0" bIns="0" rtlCol="0"/>
          <a:lstStyle/>
          <a:p>
            <a:endParaRPr/>
          </a:p>
        </p:txBody>
      </p:sp>
      <p:sp>
        <p:nvSpPr>
          <p:cNvPr id="3" name="object 3"/>
          <p:cNvSpPr txBox="1">
            <a:spLocks noGrp="1"/>
          </p:cNvSpPr>
          <p:nvPr>
            <p:ph type="title"/>
          </p:nvPr>
        </p:nvSpPr>
        <p:spPr>
          <a:xfrm>
            <a:off x="5474589" y="1422908"/>
            <a:ext cx="1762125" cy="311150"/>
          </a:xfrm>
          <a:prstGeom prst="rect">
            <a:avLst/>
          </a:prstGeom>
        </p:spPr>
        <p:txBody>
          <a:bodyPr vert="horz" wrap="square" lIns="0" tIns="15240" rIns="0" bIns="0" rtlCol="0">
            <a:spAutoFit/>
          </a:bodyPr>
          <a:lstStyle/>
          <a:p>
            <a:pPr marL="12700">
              <a:lnSpc>
                <a:spcPct val="100000"/>
              </a:lnSpc>
              <a:spcBef>
                <a:spcPts val="120"/>
              </a:spcBef>
            </a:pPr>
            <a:r>
              <a:rPr sz="1850" spc="5" dirty="0">
                <a:solidFill>
                  <a:srgbClr val="FFFFFF"/>
                </a:solidFill>
              </a:rPr>
              <a:t>Output</a:t>
            </a:r>
            <a:r>
              <a:rPr sz="1850" spc="-60" dirty="0">
                <a:solidFill>
                  <a:srgbClr val="FFFFFF"/>
                </a:solidFill>
              </a:rPr>
              <a:t> </a:t>
            </a:r>
            <a:r>
              <a:rPr sz="1850" spc="5" dirty="0">
                <a:solidFill>
                  <a:srgbClr val="FFFFFF"/>
                </a:solidFill>
              </a:rPr>
              <a:t>Devices</a:t>
            </a:r>
            <a:endParaRPr sz="1850"/>
          </a:p>
        </p:txBody>
      </p:sp>
      <p:sp>
        <p:nvSpPr>
          <p:cNvPr id="4" name="object 4"/>
          <p:cNvSpPr/>
          <p:nvPr/>
        </p:nvSpPr>
        <p:spPr>
          <a:xfrm>
            <a:off x="6096000" y="2238755"/>
            <a:ext cx="4781226" cy="3630167"/>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117853" y="2731770"/>
            <a:ext cx="2540508" cy="1918715"/>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1117853" y="2731770"/>
            <a:ext cx="2540635" cy="1918970"/>
          </a:xfrm>
          <a:prstGeom prst="rect">
            <a:avLst/>
          </a:prstGeom>
          <a:ln w="3175">
            <a:solidFill>
              <a:srgbClr val="3CC2C7"/>
            </a:solidFill>
          </a:ln>
        </p:spPr>
        <p:txBody>
          <a:bodyPr vert="horz" wrap="square" lIns="0" tIns="59055" rIns="0" bIns="0" rtlCol="0">
            <a:spAutoFit/>
          </a:bodyPr>
          <a:lstStyle/>
          <a:p>
            <a:pPr marL="210820" indent="-84455">
              <a:lnSpc>
                <a:spcPct val="100000"/>
              </a:lnSpc>
              <a:spcBef>
                <a:spcPts val="465"/>
              </a:spcBef>
              <a:buSzPct val="94594"/>
              <a:buChar char="•"/>
              <a:tabLst>
                <a:tab pos="210820" algn="l"/>
              </a:tabLst>
            </a:pPr>
            <a:r>
              <a:rPr sz="1850" spc="10" dirty="0">
                <a:latin typeface="Arial"/>
                <a:cs typeface="Arial"/>
              </a:rPr>
              <a:t>Monitors</a:t>
            </a:r>
            <a:endParaRPr sz="1850">
              <a:latin typeface="Arial"/>
              <a:cs typeface="Arial"/>
            </a:endParaRPr>
          </a:p>
          <a:p>
            <a:pPr marL="210820" indent="-84455">
              <a:lnSpc>
                <a:spcPct val="100000"/>
              </a:lnSpc>
              <a:spcBef>
                <a:spcPts val="25"/>
              </a:spcBef>
              <a:buSzPct val="94594"/>
              <a:buChar char="•"/>
              <a:tabLst>
                <a:tab pos="210820" algn="l"/>
              </a:tabLst>
            </a:pPr>
            <a:r>
              <a:rPr sz="1850" spc="10" dirty="0">
                <a:latin typeface="Arial"/>
                <a:cs typeface="Arial"/>
              </a:rPr>
              <a:t>Printers</a:t>
            </a:r>
            <a:endParaRPr sz="1850">
              <a:latin typeface="Arial"/>
              <a:cs typeface="Arial"/>
            </a:endParaRPr>
          </a:p>
          <a:p>
            <a:pPr marL="210820" indent="-85090">
              <a:lnSpc>
                <a:spcPct val="100000"/>
              </a:lnSpc>
              <a:spcBef>
                <a:spcPts val="25"/>
              </a:spcBef>
              <a:buSzPct val="94594"/>
              <a:buChar char="•"/>
              <a:tabLst>
                <a:tab pos="211454" algn="l"/>
              </a:tabLst>
            </a:pPr>
            <a:r>
              <a:rPr sz="1850" spc="5" dirty="0">
                <a:latin typeface="Arial"/>
                <a:cs typeface="Arial"/>
              </a:rPr>
              <a:t>Plotters</a:t>
            </a:r>
            <a:endParaRPr sz="1850">
              <a:latin typeface="Arial"/>
              <a:cs typeface="Arial"/>
            </a:endParaRPr>
          </a:p>
          <a:p>
            <a:pPr marL="210820" indent="-84455">
              <a:lnSpc>
                <a:spcPct val="100000"/>
              </a:lnSpc>
              <a:spcBef>
                <a:spcPts val="15"/>
              </a:spcBef>
              <a:buSzPct val="94594"/>
              <a:buChar char="•"/>
              <a:tabLst>
                <a:tab pos="210820" algn="l"/>
              </a:tabLst>
            </a:pPr>
            <a:r>
              <a:rPr sz="1850" spc="10" dirty="0">
                <a:latin typeface="Arial"/>
                <a:cs typeface="Arial"/>
              </a:rPr>
              <a:t>Projectors</a:t>
            </a:r>
            <a:endParaRPr sz="1850">
              <a:latin typeface="Arial"/>
              <a:cs typeface="Arial"/>
            </a:endParaRPr>
          </a:p>
          <a:p>
            <a:pPr marL="210820" indent="-84455">
              <a:lnSpc>
                <a:spcPct val="100000"/>
              </a:lnSpc>
              <a:spcBef>
                <a:spcPts val="25"/>
              </a:spcBef>
              <a:buSzPct val="94594"/>
              <a:buChar char="•"/>
              <a:tabLst>
                <a:tab pos="210820" algn="l"/>
              </a:tabLst>
            </a:pPr>
            <a:r>
              <a:rPr sz="1850" spc="10" dirty="0">
                <a:latin typeface="Arial"/>
                <a:cs typeface="Arial"/>
              </a:rPr>
              <a:t>Speakers</a:t>
            </a:r>
            <a:endParaRPr sz="1850">
              <a:latin typeface="Arial"/>
              <a:cs typeface="Aria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548EC9-CBFE-EAEC-AC97-37CEAECC5D7A}"/>
              </a:ext>
            </a:extLst>
          </p:cNvPr>
          <p:cNvSpPr>
            <a:spLocks noGrp="1"/>
          </p:cNvSpPr>
          <p:nvPr>
            <p:ph type="title"/>
          </p:nvPr>
        </p:nvSpPr>
        <p:spPr>
          <a:xfrm>
            <a:off x="3847465" y="1075385"/>
            <a:ext cx="4991735" cy="738664"/>
          </a:xfrm>
        </p:spPr>
        <p:txBody>
          <a:bodyPr/>
          <a:lstStyle/>
          <a:p>
            <a:r>
              <a:rPr lang="en-IN" dirty="0"/>
              <a:t>Classification of output devices</a:t>
            </a:r>
          </a:p>
        </p:txBody>
      </p:sp>
      <p:pic>
        <p:nvPicPr>
          <p:cNvPr id="5" name="Picture 4">
            <a:extLst>
              <a:ext uri="{FF2B5EF4-FFF2-40B4-BE49-F238E27FC236}">
                <a16:creationId xmlns="" xmlns:a16="http://schemas.microsoft.com/office/drawing/2014/main" id="{1B1B049B-D487-3D72-FF37-7851F3F159A9}"/>
              </a:ext>
            </a:extLst>
          </p:cNvPr>
          <p:cNvPicPr>
            <a:picLocks noChangeAspect="1"/>
          </p:cNvPicPr>
          <p:nvPr/>
        </p:nvPicPr>
        <p:blipFill>
          <a:blip r:embed="rId2"/>
          <a:stretch>
            <a:fillRect/>
          </a:stretch>
        </p:blipFill>
        <p:spPr>
          <a:xfrm>
            <a:off x="1600200" y="2457449"/>
            <a:ext cx="8534399" cy="3790951"/>
          </a:xfrm>
          <a:prstGeom prst="rect">
            <a:avLst/>
          </a:prstGeom>
        </p:spPr>
      </p:pic>
    </p:spTree>
    <p:extLst>
      <p:ext uri="{BB962C8B-B14F-4D97-AF65-F5344CB8AC3E}">
        <p14:creationId xmlns:p14="http://schemas.microsoft.com/office/powerpoint/2010/main" val="191782140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1D69C2-8468-AF81-9F45-84E1F1A221E4}"/>
              </a:ext>
            </a:extLst>
          </p:cNvPr>
          <p:cNvSpPr>
            <a:spLocks noGrp="1"/>
          </p:cNvSpPr>
          <p:nvPr>
            <p:ph type="title"/>
          </p:nvPr>
        </p:nvSpPr>
        <p:spPr>
          <a:xfrm>
            <a:off x="3847465" y="1075385"/>
            <a:ext cx="4497069" cy="369332"/>
          </a:xfrm>
        </p:spPr>
        <p:txBody>
          <a:bodyPr/>
          <a:lstStyle/>
          <a:p>
            <a:r>
              <a:rPr lang="en-IN" dirty="0"/>
              <a:t>Soft Copy Devices</a:t>
            </a:r>
          </a:p>
        </p:txBody>
      </p:sp>
      <p:sp>
        <p:nvSpPr>
          <p:cNvPr id="3" name="Text Placeholder 2">
            <a:extLst>
              <a:ext uri="{FF2B5EF4-FFF2-40B4-BE49-F238E27FC236}">
                <a16:creationId xmlns="" xmlns:a16="http://schemas.microsoft.com/office/drawing/2014/main" id="{71D03C31-F40C-CB2B-2CE1-62411DBC34C2}"/>
              </a:ext>
            </a:extLst>
          </p:cNvPr>
          <p:cNvSpPr>
            <a:spLocks noGrp="1"/>
          </p:cNvSpPr>
          <p:nvPr>
            <p:ph type="body" idx="1"/>
          </p:nvPr>
        </p:nvSpPr>
        <p:spPr>
          <a:xfrm>
            <a:off x="597408" y="1877567"/>
            <a:ext cx="9613392" cy="4447033"/>
          </a:xfrm>
        </p:spPr>
        <p:txBody>
          <a:bodyPr/>
          <a:lstStyle/>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Produce electronic version of output</a:t>
            </a:r>
          </a:p>
          <a:p>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Eg</a:t>
            </a:r>
            <a:r>
              <a:rPr lang="en-IN" sz="2400" dirty="0">
                <a:latin typeface="Times New Roman" panose="02020603050405020304" pitchFamily="18" charset="0"/>
                <a:cs typeface="Times New Roman" panose="02020603050405020304" pitchFamily="18" charset="0"/>
              </a:rPr>
              <a:t> file stored on hard disk or pen drive</a:t>
            </a:r>
          </a:p>
          <a:p>
            <a:r>
              <a:rPr lang="en-IN" sz="2400" b="1" dirty="0">
                <a:latin typeface="Times New Roman" panose="02020603050405020304" pitchFamily="18" charset="0"/>
                <a:cs typeface="Times New Roman" panose="02020603050405020304" pitchFamily="18" charset="0"/>
              </a:rPr>
              <a:t>Features</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Output can be viewed only when computer is on</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Edit soft copy output</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Cannot be use </a:t>
            </a:r>
            <a:r>
              <a:rPr lang="en-IN" sz="2400" dirty="0" err="1">
                <a:latin typeface="Times New Roman" panose="02020603050405020304" pitchFamily="18" charset="0"/>
                <a:cs typeface="Times New Roman" panose="02020603050405020304" pitchFamily="18" charset="0"/>
              </a:rPr>
              <a:t>dby</a:t>
            </a:r>
            <a:r>
              <a:rPr lang="en-IN" sz="2400" dirty="0">
                <a:latin typeface="Times New Roman" panose="02020603050405020304" pitchFamily="18" charset="0"/>
                <a:cs typeface="Times New Roman" panose="02020603050405020304" pitchFamily="18" charset="0"/>
              </a:rPr>
              <a:t> people who do not have computer</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Easy, fast and cheaper</a:t>
            </a:r>
          </a:p>
        </p:txBody>
      </p:sp>
    </p:spTree>
    <p:extLst>
      <p:ext uri="{BB962C8B-B14F-4D97-AF65-F5344CB8AC3E}">
        <p14:creationId xmlns:p14="http://schemas.microsoft.com/office/powerpoint/2010/main" val="171862751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4401" y="2287015"/>
            <a:ext cx="10561320" cy="311150"/>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Monitors,</a:t>
            </a:r>
            <a:r>
              <a:rPr sz="1850" spc="-50" dirty="0">
                <a:latin typeface="Arial"/>
                <a:cs typeface="Arial"/>
              </a:rPr>
              <a:t> </a:t>
            </a:r>
            <a:r>
              <a:rPr sz="1850" spc="10" dirty="0">
                <a:latin typeface="Arial"/>
                <a:cs typeface="Arial"/>
              </a:rPr>
              <a:t>commonly</a:t>
            </a:r>
            <a:r>
              <a:rPr sz="1850" spc="-40" dirty="0">
                <a:latin typeface="Arial"/>
                <a:cs typeface="Arial"/>
              </a:rPr>
              <a:t> </a:t>
            </a:r>
            <a:r>
              <a:rPr sz="1850" spc="10" dirty="0">
                <a:latin typeface="Arial"/>
                <a:cs typeface="Arial"/>
              </a:rPr>
              <a:t>called</a:t>
            </a:r>
            <a:r>
              <a:rPr sz="1850" spc="-30" dirty="0">
                <a:latin typeface="Arial"/>
                <a:cs typeface="Arial"/>
              </a:rPr>
              <a:t> </a:t>
            </a:r>
            <a:r>
              <a:rPr sz="1850" spc="10" dirty="0">
                <a:latin typeface="Arial"/>
                <a:cs typeface="Arial"/>
              </a:rPr>
              <a:t>as </a:t>
            </a:r>
            <a:r>
              <a:rPr sz="1850" b="1" spc="5" dirty="0">
                <a:latin typeface="Arial"/>
                <a:cs typeface="Arial"/>
              </a:rPr>
              <a:t>Visual</a:t>
            </a:r>
            <a:r>
              <a:rPr sz="1850" b="1" spc="-25" dirty="0">
                <a:latin typeface="Arial"/>
                <a:cs typeface="Arial"/>
              </a:rPr>
              <a:t> </a:t>
            </a:r>
            <a:r>
              <a:rPr sz="1850" b="1" spc="10" dirty="0">
                <a:latin typeface="Arial"/>
                <a:cs typeface="Arial"/>
              </a:rPr>
              <a:t>Display</a:t>
            </a:r>
            <a:r>
              <a:rPr sz="1850" b="1" spc="-45" dirty="0">
                <a:latin typeface="Arial"/>
                <a:cs typeface="Arial"/>
              </a:rPr>
              <a:t> </a:t>
            </a:r>
            <a:r>
              <a:rPr sz="1850" b="1" spc="10" dirty="0">
                <a:latin typeface="Arial"/>
                <a:cs typeface="Arial"/>
              </a:rPr>
              <a:t>Unit</a:t>
            </a:r>
            <a:r>
              <a:rPr sz="1850" b="1" spc="-10" dirty="0">
                <a:latin typeface="Arial"/>
                <a:cs typeface="Arial"/>
              </a:rPr>
              <a:t> </a:t>
            </a:r>
            <a:r>
              <a:rPr sz="1850" spc="10" dirty="0">
                <a:latin typeface="Arial"/>
                <a:cs typeface="Arial"/>
              </a:rPr>
              <a:t>(VDU),</a:t>
            </a:r>
            <a:r>
              <a:rPr sz="1850" spc="-10" dirty="0">
                <a:latin typeface="Arial"/>
                <a:cs typeface="Arial"/>
              </a:rPr>
              <a:t> </a:t>
            </a:r>
            <a:r>
              <a:rPr sz="1850" spc="10" dirty="0">
                <a:latin typeface="Arial"/>
                <a:cs typeface="Arial"/>
              </a:rPr>
              <a:t>are</a:t>
            </a:r>
            <a:r>
              <a:rPr sz="1850" spc="-5" dirty="0">
                <a:latin typeface="Arial"/>
                <a:cs typeface="Arial"/>
              </a:rPr>
              <a:t> </a:t>
            </a:r>
            <a:r>
              <a:rPr sz="1850" spc="10" dirty="0">
                <a:latin typeface="Arial"/>
                <a:cs typeface="Arial"/>
              </a:rPr>
              <a:t>the</a:t>
            </a:r>
            <a:r>
              <a:rPr sz="1850" spc="-20" dirty="0">
                <a:latin typeface="Arial"/>
                <a:cs typeface="Arial"/>
              </a:rPr>
              <a:t> </a:t>
            </a:r>
            <a:r>
              <a:rPr sz="1850" spc="10" dirty="0">
                <a:latin typeface="Arial"/>
                <a:cs typeface="Arial"/>
              </a:rPr>
              <a:t>main</a:t>
            </a:r>
            <a:r>
              <a:rPr sz="1850" spc="-30" dirty="0">
                <a:latin typeface="Arial"/>
                <a:cs typeface="Arial"/>
              </a:rPr>
              <a:t> </a:t>
            </a:r>
            <a:r>
              <a:rPr sz="1850" spc="10" dirty="0">
                <a:latin typeface="Arial"/>
                <a:cs typeface="Arial"/>
              </a:rPr>
              <a:t>output</a:t>
            </a:r>
            <a:r>
              <a:rPr sz="1850" spc="-40" dirty="0">
                <a:latin typeface="Arial"/>
                <a:cs typeface="Arial"/>
              </a:rPr>
              <a:t> </a:t>
            </a:r>
            <a:r>
              <a:rPr sz="1850" spc="10" dirty="0">
                <a:latin typeface="Arial"/>
                <a:cs typeface="Arial"/>
              </a:rPr>
              <a:t>device</a:t>
            </a:r>
            <a:r>
              <a:rPr sz="1850" spc="-25" dirty="0">
                <a:latin typeface="Arial"/>
                <a:cs typeface="Arial"/>
              </a:rPr>
              <a:t> </a:t>
            </a:r>
            <a:r>
              <a:rPr sz="1850" spc="5" dirty="0">
                <a:latin typeface="Arial"/>
                <a:cs typeface="Arial"/>
              </a:rPr>
              <a:t>of</a:t>
            </a:r>
            <a:r>
              <a:rPr sz="1850" spc="-15" dirty="0">
                <a:latin typeface="Arial"/>
                <a:cs typeface="Arial"/>
              </a:rPr>
              <a:t> </a:t>
            </a:r>
            <a:r>
              <a:rPr sz="1850" spc="10" dirty="0">
                <a:latin typeface="Arial"/>
                <a:cs typeface="Arial"/>
              </a:rPr>
              <a:t>a</a:t>
            </a:r>
            <a:r>
              <a:rPr sz="1850" spc="-10" dirty="0">
                <a:latin typeface="Arial"/>
                <a:cs typeface="Arial"/>
              </a:rPr>
              <a:t> </a:t>
            </a:r>
            <a:r>
              <a:rPr sz="1850" spc="10" dirty="0">
                <a:latin typeface="Arial"/>
                <a:cs typeface="Arial"/>
              </a:rPr>
              <a:t>computer.</a:t>
            </a:r>
            <a:endParaRPr sz="1850">
              <a:latin typeface="Arial"/>
              <a:cs typeface="Arial"/>
            </a:endParaRPr>
          </a:p>
        </p:txBody>
      </p:sp>
      <p:sp>
        <p:nvSpPr>
          <p:cNvPr id="3" name="object 3"/>
          <p:cNvSpPr txBox="1"/>
          <p:nvPr/>
        </p:nvSpPr>
        <p:spPr>
          <a:xfrm>
            <a:off x="114401" y="3377565"/>
            <a:ext cx="11725910" cy="596265"/>
          </a:xfrm>
          <a:prstGeom prst="rect">
            <a:avLst/>
          </a:prstGeom>
        </p:spPr>
        <p:txBody>
          <a:bodyPr vert="horz" wrap="square" lIns="0" tIns="15240" rIns="0" bIns="0" rtlCol="0">
            <a:spAutoFit/>
          </a:bodyPr>
          <a:lstStyle/>
          <a:p>
            <a:pPr marL="12700">
              <a:lnSpc>
                <a:spcPct val="100000"/>
              </a:lnSpc>
              <a:spcBef>
                <a:spcPts val="120"/>
              </a:spcBef>
            </a:pPr>
            <a:r>
              <a:rPr sz="1850" spc="5" dirty="0">
                <a:latin typeface="Arial"/>
                <a:cs typeface="Arial"/>
              </a:rPr>
              <a:t>It</a:t>
            </a:r>
            <a:r>
              <a:rPr sz="1850" spc="-20" dirty="0">
                <a:latin typeface="Arial"/>
                <a:cs typeface="Arial"/>
              </a:rPr>
              <a:t> </a:t>
            </a:r>
            <a:r>
              <a:rPr sz="1850" spc="10" dirty="0">
                <a:latin typeface="Arial"/>
                <a:cs typeface="Arial"/>
              </a:rPr>
              <a:t>forms</a:t>
            </a:r>
            <a:r>
              <a:rPr sz="1850" spc="-20" dirty="0">
                <a:latin typeface="Arial"/>
                <a:cs typeface="Arial"/>
              </a:rPr>
              <a:t> </a:t>
            </a:r>
            <a:r>
              <a:rPr sz="1850" spc="10" dirty="0">
                <a:latin typeface="Arial"/>
                <a:cs typeface="Arial"/>
              </a:rPr>
              <a:t>images</a:t>
            </a:r>
            <a:r>
              <a:rPr sz="1850" spc="-30" dirty="0">
                <a:latin typeface="Arial"/>
                <a:cs typeface="Arial"/>
              </a:rPr>
              <a:t> </a:t>
            </a:r>
            <a:r>
              <a:rPr sz="1850" spc="10" dirty="0">
                <a:latin typeface="Arial"/>
                <a:cs typeface="Arial"/>
              </a:rPr>
              <a:t>from</a:t>
            </a:r>
            <a:r>
              <a:rPr sz="1850" spc="-20" dirty="0">
                <a:latin typeface="Arial"/>
                <a:cs typeface="Arial"/>
              </a:rPr>
              <a:t> </a:t>
            </a:r>
            <a:r>
              <a:rPr sz="1850" spc="5" dirty="0">
                <a:latin typeface="Arial"/>
                <a:cs typeface="Arial"/>
              </a:rPr>
              <a:t>tiny</a:t>
            </a:r>
            <a:r>
              <a:rPr sz="1850" spc="-5" dirty="0">
                <a:latin typeface="Arial"/>
                <a:cs typeface="Arial"/>
              </a:rPr>
              <a:t> </a:t>
            </a:r>
            <a:r>
              <a:rPr sz="1850" spc="5" dirty="0">
                <a:latin typeface="Arial"/>
                <a:cs typeface="Arial"/>
              </a:rPr>
              <a:t>dots,</a:t>
            </a:r>
            <a:r>
              <a:rPr sz="1850" spc="-25" dirty="0">
                <a:latin typeface="Arial"/>
                <a:cs typeface="Arial"/>
              </a:rPr>
              <a:t> </a:t>
            </a:r>
            <a:r>
              <a:rPr sz="1850" spc="10" dirty="0">
                <a:latin typeface="Arial"/>
                <a:cs typeface="Arial"/>
              </a:rPr>
              <a:t>called</a:t>
            </a:r>
            <a:r>
              <a:rPr sz="1850" spc="-30" dirty="0">
                <a:latin typeface="Arial"/>
                <a:cs typeface="Arial"/>
              </a:rPr>
              <a:t> </a:t>
            </a:r>
            <a:r>
              <a:rPr sz="1850" spc="5" dirty="0">
                <a:latin typeface="Arial"/>
                <a:cs typeface="Arial"/>
              </a:rPr>
              <a:t>pixels</a:t>
            </a:r>
            <a:r>
              <a:rPr sz="1850" spc="-20" dirty="0">
                <a:latin typeface="Arial"/>
                <a:cs typeface="Arial"/>
              </a:rPr>
              <a:t> </a:t>
            </a:r>
            <a:r>
              <a:rPr sz="1850" spc="5" dirty="0">
                <a:latin typeface="Arial"/>
                <a:cs typeface="Arial"/>
              </a:rPr>
              <a:t>that</a:t>
            </a:r>
            <a:r>
              <a:rPr sz="1850" spc="-25" dirty="0">
                <a:latin typeface="Arial"/>
                <a:cs typeface="Arial"/>
              </a:rPr>
              <a:t> </a:t>
            </a:r>
            <a:r>
              <a:rPr sz="1850" spc="10" dirty="0">
                <a:latin typeface="Arial"/>
                <a:cs typeface="Arial"/>
              </a:rPr>
              <a:t>are</a:t>
            </a:r>
            <a:r>
              <a:rPr sz="1850" spc="-5" dirty="0">
                <a:latin typeface="Arial"/>
                <a:cs typeface="Arial"/>
              </a:rPr>
              <a:t> </a:t>
            </a:r>
            <a:r>
              <a:rPr sz="1850" spc="10" dirty="0">
                <a:latin typeface="Arial"/>
                <a:cs typeface="Arial"/>
              </a:rPr>
              <a:t>arranged</a:t>
            </a:r>
            <a:r>
              <a:rPr sz="1850" spc="-30" dirty="0">
                <a:latin typeface="Arial"/>
                <a:cs typeface="Arial"/>
              </a:rPr>
              <a:t> </a:t>
            </a:r>
            <a:r>
              <a:rPr sz="1850" spc="5" dirty="0">
                <a:latin typeface="Arial"/>
                <a:cs typeface="Arial"/>
              </a:rPr>
              <a:t>in</a:t>
            </a:r>
            <a:r>
              <a:rPr sz="1850" spc="-15" dirty="0">
                <a:latin typeface="Arial"/>
                <a:cs typeface="Arial"/>
              </a:rPr>
              <a:t> </a:t>
            </a:r>
            <a:r>
              <a:rPr sz="1850" spc="10" dirty="0">
                <a:latin typeface="Arial"/>
                <a:cs typeface="Arial"/>
              </a:rPr>
              <a:t>a</a:t>
            </a:r>
            <a:r>
              <a:rPr sz="1850" spc="-5" dirty="0">
                <a:latin typeface="Arial"/>
                <a:cs typeface="Arial"/>
              </a:rPr>
              <a:t> </a:t>
            </a:r>
            <a:r>
              <a:rPr sz="1850" spc="10" dirty="0">
                <a:latin typeface="Arial"/>
                <a:cs typeface="Arial"/>
              </a:rPr>
              <a:t>rectangular</a:t>
            </a:r>
            <a:r>
              <a:rPr sz="1850" spc="-45" dirty="0">
                <a:latin typeface="Arial"/>
                <a:cs typeface="Arial"/>
              </a:rPr>
              <a:t> </a:t>
            </a:r>
            <a:r>
              <a:rPr sz="1850" spc="10" dirty="0">
                <a:latin typeface="Arial"/>
                <a:cs typeface="Arial"/>
              </a:rPr>
              <a:t>form.</a:t>
            </a:r>
            <a:r>
              <a:rPr sz="1850" spc="-30" dirty="0">
                <a:latin typeface="Arial"/>
                <a:cs typeface="Arial"/>
              </a:rPr>
              <a:t> </a:t>
            </a:r>
            <a:r>
              <a:rPr sz="1850" spc="10" dirty="0">
                <a:latin typeface="Arial"/>
                <a:cs typeface="Arial"/>
              </a:rPr>
              <a:t>The</a:t>
            </a:r>
            <a:r>
              <a:rPr sz="1850" spc="-5" dirty="0">
                <a:latin typeface="Arial"/>
                <a:cs typeface="Arial"/>
              </a:rPr>
              <a:t> </a:t>
            </a:r>
            <a:r>
              <a:rPr sz="1850" spc="10" dirty="0">
                <a:latin typeface="Arial"/>
                <a:cs typeface="Arial"/>
              </a:rPr>
              <a:t>sharpness</a:t>
            </a:r>
            <a:r>
              <a:rPr sz="1850" spc="-30" dirty="0">
                <a:latin typeface="Arial"/>
                <a:cs typeface="Arial"/>
              </a:rPr>
              <a:t> </a:t>
            </a:r>
            <a:r>
              <a:rPr sz="1850" spc="5" dirty="0">
                <a:latin typeface="Arial"/>
                <a:cs typeface="Arial"/>
              </a:rPr>
              <a:t>of</a:t>
            </a:r>
            <a:r>
              <a:rPr sz="1850" spc="-10" dirty="0">
                <a:latin typeface="Arial"/>
                <a:cs typeface="Arial"/>
              </a:rPr>
              <a:t> </a:t>
            </a:r>
            <a:r>
              <a:rPr sz="1850" spc="10" dirty="0">
                <a:latin typeface="Arial"/>
                <a:cs typeface="Arial"/>
              </a:rPr>
              <a:t>the</a:t>
            </a:r>
            <a:r>
              <a:rPr sz="1850" spc="-15" dirty="0">
                <a:latin typeface="Arial"/>
                <a:cs typeface="Arial"/>
              </a:rPr>
              <a:t> </a:t>
            </a:r>
            <a:r>
              <a:rPr sz="1850" spc="10" dirty="0">
                <a:latin typeface="Arial"/>
                <a:cs typeface="Arial"/>
              </a:rPr>
              <a:t>image</a:t>
            </a:r>
            <a:endParaRPr sz="1850">
              <a:latin typeface="Arial"/>
              <a:cs typeface="Arial"/>
            </a:endParaRPr>
          </a:p>
          <a:p>
            <a:pPr marL="12700">
              <a:lnSpc>
                <a:spcPct val="100000"/>
              </a:lnSpc>
              <a:spcBef>
                <a:spcPts val="25"/>
              </a:spcBef>
            </a:pPr>
            <a:r>
              <a:rPr sz="1850" spc="10" dirty="0">
                <a:latin typeface="Arial"/>
                <a:cs typeface="Arial"/>
              </a:rPr>
              <a:t>depends upon the number of</a:t>
            </a:r>
            <a:r>
              <a:rPr sz="1850" spc="-185" dirty="0">
                <a:latin typeface="Arial"/>
                <a:cs typeface="Arial"/>
              </a:rPr>
              <a:t> </a:t>
            </a:r>
            <a:r>
              <a:rPr sz="1850" spc="5" dirty="0">
                <a:latin typeface="Arial"/>
                <a:cs typeface="Arial"/>
              </a:rPr>
              <a:t>pixels.</a:t>
            </a:r>
            <a:endParaRPr sz="1850">
              <a:latin typeface="Arial"/>
              <a:cs typeface="Arial"/>
            </a:endParaRPr>
          </a:p>
        </p:txBody>
      </p:sp>
      <p:sp>
        <p:nvSpPr>
          <p:cNvPr id="4" name="object 4"/>
          <p:cNvSpPr/>
          <p:nvPr/>
        </p:nvSpPr>
        <p:spPr>
          <a:xfrm>
            <a:off x="0" y="1455419"/>
            <a:ext cx="1778635" cy="414655"/>
          </a:xfrm>
          <a:custGeom>
            <a:avLst/>
            <a:gdLst/>
            <a:ahLst/>
            <a:cxnLst/>
            <a:rect l="l" t="t" r="r" b="b"/>
            <a:pathLst>
              <a:path w="1778635" h="414655">
                <a:moveTo>
                  <a:pt x="1571244" y="0"/>
                </a:moveTo>
                <a:lnTo>
                  <a:pt x="0" y="0"/>
                </a:lnTo>
                <a:lnTo>
                  <a:pt x="0" y="414527"/>
                </a:lnTo>
                <a:lnTo>
                  <a:pt x="1571244" y="414527"/>
                </a:lnTo>
                <a:lnTo>
                  <a:pt x="1778508" y="207263"/>
                </a:lnTo>
                <a:lnTo>
                  <a:pt x="1571244" y="0"/>
                </a:lnTo>
                <a:close/>
              </a:path>
            </a:pathLst>
          </a:custGeom>
          <a:solidFill>
            <a:srgbClr val="42C3C8"/>
          </a:solidFill>
        </p:spPr>
        <p:txBody>
          <a:bodyPr wrap="square" lIns="0" tIns="0" rIns="0" bIns="0" rtlCol="0"/>
          <a:lstStyle/>
          <a:p>
            <a:endParaRPr/>
          </a:p>
        </p:txBody>
      </p:sp>
      <p:sp>
        <p:nvSpPr>
          <p:cNvPr id="5" name="object 5"/>
          <p:cNvSpPr txBox="1">
            <a:spLocks noGrp="1"/>
          </p:cNvSpPr>
          <p:nvPr>
            <p:ph type="title"/>
          </p:nvPr>
        </p:nvSpPr>
        <p:spPr>
          <a:xfrm>
            <a:off x="321970" y="1500377"/>
            <a:ext cx="1027430" cy="311150"/>
          </a:xfrm>
          <a:prstGeom prst="rect">
            <a:avLst/>
          </a:prstGeom>
        </p:spPr>
        <p:txBody>
          <a:bodyPr vert="horz" wrap="square" lIns="0" tIns="15240" rIns="0" bIns="0" rtlCol="0">
            <a:spAutoFit/>
          </a:bodyPr>
          <a:lstStyle/>
          <a:p>
            <a:pPr marL="12700">
              <a:lnSpc>
                <a:spcPct val="100000"/>
              </a:lnSpc>
              <a:spcBef>
                <a:spcPts val="120"/>
              </a:spcBef>
            </a:pPr>
            <a:r>
              <a:rPr sz="1850" spc="5" dirty="0">
                <a:solidFill>
                  <a:srgbClr val="FFFFFF"/>
                </a:solidFill>
              </a:rPr>
              <a:t>Monitors</a:t>
            </a:r>
            <a:endParaRPr sz="1850"/>
          </a:p>
        </p:txBody>
      </p:sp>
      <p:sp>
        <p:nvSpPr>
          <p:cNvPr id="6" name="object 6"/>
          <p:cNvSpPr txBox="1"/>
          <p:nvPr/>
        </p:nvSpPr>
        <p:spPr>
          <a:xfrm>
            <a:off x="114401" y="4793056"/>
            <a:ext cx="5899150" cy="1154803"/>
          </a:xfrm>
          <a:prstGeom prst="rect">
            <a:avLst/>
          </a:prstGeom>
        </p:spPr>
        <p:txBody>
          <a:bodyPr vert="horz" wrap="square" lIns="0" tIns="15875" rIns="0" bIns="0" rtlCol="0">
            <a:spAutoFit/>
          </a:bodyPr>
          <a:lstStyle/>
          <a:p>
            <a:pPr marL="12700">
              <a:lnSpc>
                <a:spcPct val="100000"/>
              </a:lnSpc>
              <a:spcBef>
                <a:spcPts val="125"/>
              </a:spcBef>
            </a:pPr>
            <a:r>
              <a:rPr sz="1850" spc="10" dirty="0">
                <a:latin typeface="Arial"/>
                <a:cs typeface="Arial"/>
              </a:rPr>
              <a:t>There are </a:t>
            </a:r>
            <a:r>
              <a:rPr sz="1850" dirty="0">
                <a:latin typeface="Arial"/>
                <a:cs typeface="Arial"/>
              </a:rPr>
              <a:t>two </a:t>
            </a:r>
            <a:r>
              <a:rPr sz="1850" spc="10" dirty="0">
                <a:latin typeface="Arial"/>
                <a:cs typeface="Arial"/>
              </a:rPr>
              <a:t>kinds of </a:t>
            </a:r>
            <a:r>
              <a:rPr sz="1850" spc="5" dirty="0">
                <a:latin typeface="Arial"/>
                <a:cs typeface="Arial"/>
              </a:rPr>
              <a:t>viewing </a:t>
            </a:r>
            <a:r>
              <a:rPr sz="1850" spc="10" dirty="0">
                <a:latin typeface="Arial"/>
                <a:cs typeface="Arial"/>
              </a:rPr>
              <a:t>screen used </a:t>
            </a:r>
            <a:r>
              <a:rPr sz="1850" spc="5" dirty="0">
                <a:latin typeface="Arial"/>
                <a:cs typeface="Arial"/>
              </a:rPr>
              <a:t>for</a:t>
            </a:r>
            <a:r>
              <a:rPr sz="1850" spc="-210" dirty="0">
                <a:latin typeface="Arial"/>
                <a:cs typeface="Arial"/>
              </a:rPr>
              <a:t> </a:t>
            </a:r>
            <a:r>
              <a:rPr sz="1850" spc="10" dirty="0">
                <a:latin typeface="Arial"/>
                <a:cs typeface="Arial"/>
              </a:rPr>
              <a:t>monitors</a:t>
            </a:r>
            <a:endParaRPr sz="1850" dirty="0">
              <a:latin typeface="Arial"/>
              <a:cs typeface="Arial"/>
            </a:endParaRPr>
          </a:p>
          <a:p>
            <a:pPr marL="157480" indent="-144780">
              <a:lnSpc>
                <a:spcPct val="100000"/>
              </a:lnSpc>
              <a:spcBef>
                <a:spcPts val="25"/>
              </a:spcBef>
              <a:buChar char="-"/>
              <a:tabLst>
                <a:tab pos="157480" algn="l"/>
              </a:tabLst>
            </a:pPr>
            <a:r>
              <a:rPr sz="1850" spc="10" dirty="0">
                <a:latin typeface="Arial"/>
                <a:cs typeface="Arial"/>
              </a:rPr>
              <a:t>Cathode-Ray Tube</a:t>
            </a:r>
            <a:r>
              <a:rPr sz="1850" spc="-75" dirty="0">
                <a:latin typeface="Arial"/>
                <a:cs typeface="Arial"/>
              </a:rPr>
              <a:t> </a:t>
            </a:r>
            <a:r>
              <a:rPr sz="1850" spc="10" dirty="0">
                <a:latin typeface="Arial"/>
                <a:cs typeface="Arial"/>
              </a:rPr>
              <a:t>(CRT)</a:t>
            </a:r>
            <a:endParaRPr sz="1850" dirty="0">
              <a:latin typeface="Arial"/>
              <a:cs typeface="Arial"/>
            </a:endParaRPr>
          </a:p>
          <a:p>
            <a:pPr marL="157480" indent="-144780">
              <a:lnSpc>
                <a:spcPct val="100000"/>
              </a:lnSpc>
              <a:spcBef>
                <a:spcPts val="25"/>
              </a:spcBef>
              <a:buChar char="-"/>
              <a:tabLst>
                <a:tab pos="157480" algn="l"/>
              </a:tabLst>
            </a:pPr>
            <a:r>
              <a:rPr lang="en-IN" sz="1850" spc="5" dirty="0">
                <a:latin typeface="Arial"/>
                <a:cs typeface="Arial"/>
              </a:rPr>
              <a:t>Liquid crystal display(LCD)</a:t>
            </a:r>
          </a:p>
          <a:p>
            <a:pPr marL="157480" indent="-144780">
              <a:lnSpc>
                <a:spcPct val="100000"/>
              </a:lnSpc>
              <a:spcBef>
                <a:spcPts val="25"/>
              </a:spcBef>
              <a:buChar char="-"/>
              <a:tabLst>
                <a:tab pos="157480" algn="l"/>
              </a:tabLst>
            </a:pPr>
            <a:r>
              <a:rPr lang="en-IN" sz="1850" spc="5" dirty="0">
                <a:latin typeface="Arial"/>
                <a:cs typeface="Arial"/>
              </a:rPr>
              <a:t>Plasma</a:t>
            </a:r>
            <a:endParaRPr sz="1850" dirty="0">
              <a:latin typeface="Arial"/>
              <a:cs typeface="Aria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34A3E83D-FE82-D105-42D3-3E158D034420}"/>
              </a:ext>
            </a:extLst>
          </p:cNvPr>
          <p:cNvSpPr>
            <a:spLocks noGrp="1"/>
          </p:cNvSpPr>
          <p:nvPr>
            <p:ph type="body" idx="1"/>
          </p:nvPr>
        </p:nvSpPr>
        <p:spPr/>
        <p:txBody>
          <a:bodyPr/>
          <a:lstStyle/>
          <a:p>
            <a:endParaRPr lang="en-IN" dirty="0"/>
          </a:p>
        </p:txBody>
      </p:sp>
      <p:pic>
        <p:nvPicPr>
          <p:cNvPr id="5" name="Picture 4">
            <a:extLst>
              <a:ext uri="{FF2B5EF4-FFF2-40B4-BE49-F238E27FC236}">
                <a16:creationId xmlns="" xmlns:a16="http://schemas.microsoft.com/office/drawing/2014/main" id="{F789CE40-91D6-B634-F760-7F7A94906306}"/>
              </a:ext>
            </a:extLst>
          </p:cNvPr>
          <p:cNvPicPr>
            <a:picLocks noChangeAspect="1"/>
          </p:cNvPicPr>
          <p:nvPr/>
        </p:nvPicPr>
        <p:blipFill>
          <a:blip r:embed="rId2"/>
          <a:stretch>
            <a:fillRect/>
          </a:stretch>
        </p:blipFill>
        <p:spPr>
          <a:xfrm>
            <a:off x="381000" y="838201"/>
            <a:ext cx="11213592" cy="5655890"/>
          </a:xfrm>
          <a:prstGeom prst="rect">
            <a:avLst/>
          </a:prstGeom>
        </p:spPr>
      </p:pic>
    </p:spTree>
    <p:extLst>
      <p:ext uri="{BB962C8B-B14F-4D97-AF65-F5344CB8AC3E}">
        <p14:creationId xmlns:p14="http://schemas.microsoft.com/office/powerpoint/2010/main" val="306091052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9922" y="2711524"/>
            <a:ext cx="2658901" cy="2668717"/>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340258" y="1659763"/>
            <a:ext cx="3763010" cy="311150"/>
          </a:xfrm>
          <a:prstGeom prst="rect">
            <a:avLst/>
          </a:prstGeom>
        </p:spPr>
        <p:txBody>
          <a:bodyPr vert="horz" wrap="square" lIns="0" tIns="15240" rIns="0" bIns="0" rtlCol="0">
            <a:spAutoFit/>
          </a:bodyPr>
          <a:lstStyle/>
          <a:p>
            <a:pPr marL="12700">
              <a:lnSpc>
                <a:spcPct val="100000"/>
              </a:lnSpc>
              <a:spcBef>
                <a:spcPts val="120"/>
              </a:spcBef>
            </a:pPr>
            <a:r>
              <a:rPr sz="1850" spc="10" dirty="0"/>
              <a:t>Cathode-Ray Tube (CRT)</a:t>
            </a:r>
            <a:r>
              <a:rPr sz="1850" spc="-140" dirty="0"/>
              <a:t> </a:t>
            </a:r>
            <a:r>
              <a:rPr sz="1850" spc="5" dirty="0"/>
              <a:t>Monitor</a:t>
            </a:r>
            <a:endParaRPr sz="1850"/>
          </a:p>
        </p:txBody>
      </p:sp>
      <p:sp>
        <p:nvSpPr>
          <p:cNvPr id="4" name="object 4"/>
          <p:cNvSpPr txBox="1"/>
          <p:nvPr/>
        </p:nvSpPr>
        <p:spPr>
          <a:xfrm>
            <a:off x="114401" y="2601544"/>
            <a:ext cx="7587615" cy="596900"/>
          </a:xfrm>
          <a:prstGeom prst="rect">
            <a:avLst/>
          </a:prstGeom>
        </p:spPr>
        <p:txBody>
          <a:bodyPr vert="horz" wrap="square" lIns="0" tIns="15875" rIns="0" bIns="0" rtlCol="0">
            <a:spAutoFit/>
          </a:bodyPr>
          <a:lstStyle/>
          <a:p>
            <a:pPr marL="12700">
              <a:lnSpc>
                <a:spcPct val="100000"/>
              </a:lnSpc>
              <a:spcBef>
                <a:spcPts val="125"/>
              </a:spcBef>
            </a:pPr>
            <a:r>
              <a:rPr sz="1850" spc="10" dirty="0">
                <a:latin typeface="Arial"/>
                <a:cs typeface="Arial"/>
              </a:rPr>
              <a:t>The</a:t>
            </a:r>
            <a:r>
              <a:rPr sz="1850" spc="-25" dirty="0">
                <a:latin typeface="Arial"/>
                <a:cs typeface="Arial"/>
              </a:rPr>
              <a:t> </a:t>
            </a:r>
            <a:r>
              <a:rPr sz="1850" spc="15" dirty="0">
                <a:latin typeface="Arial"/>
                <a:cs typeface="Arial"/>
              </a:rPr>
              <a:t>CRT</a:t>
            </a:r>
            <a:r>
              <a:rPr sz="1850" spc="-10" dirty="0">
                <a:latin typeface="Arial"/>
                <a:cs typeface="Arial"/>
              </a:rPr>
              <a:t> </a:t>
            </a:r>
            <a:r>
              <a:rPr sz="1850" spc="10" dirty="0">
                <a:latin typeface="Arial"/>
                <a:cs typeface="Arial"/>
              </a:rPr>
              <a:t>display</a:t>
            </a:r>
            <a:r>
              <a:rPr sz="1850" spc="-40" dirty="0">
                <a:latin typeface="Arial"/>
                <a:cs typeface="Arial"/>
              </a:rPr>
              <a:t> </a:t>
            </a:r>
            <a:r>
              <a:rPr sz="1850" spc="5" dirty="0">
                <a:latin typeface="Arial"/>
                <a:cs typeface="Arial"/>
              </a:rPr>
              <a:t>is</a:t>
            </a:r>
            <a:r>
              <a:rPr sz="1850" spc="-10" dirty="0">
                <a:latin typeface="Arial"/>
                <a:cs typeface="Arial"/>
              </a:rPr>
              <a:t> </a:t>
            </a:r>
            <a:r>
              <a:rPr sz="1850" spc="15" dirty="0">
                <a:latin typeface="Arial"/>
                <a:cs typeface="Arial"/>
              </a:rPr>
              <a:t>made</a:t>
            </a:r>
            <a:r>
              <a:rPr sz="1850" spc="-30" dirty="0">
                <a:latin typeface="Arial"/>
                <a:cs typeface="Arial"/>
              </a:rPr>
              <a:t> </a:t>
            </a:r>
            <a:r>
              <a:rPr sz="1850" spc="10" dirty="0">
                <a:latin typeface="Arial"/>
                <a:cs typeface="Arial"/>
              </a:rPr>
              <a:t>up</a:t>
            </a:r>
            <a:r>
              <a:rPr sz="1850" spc="-10" dirty="0">
                <a:latin typeface="Arial"/>
                <a:cs typeface="Arial"/>
              </a:rPr>
              <a:t> </a:t>
            </a:r>
            <a:r>
              <a:rPr sz="1850" spc="10" dirty="0">
                <a:latin typeface="Arial"/>
                <a:cs typeface="Arial"/>
              </a:rPr>
              <a:t>of</a:t>
            </a:r>
            <a:r>
              <a:rPr sz="1850" spc="-15" dirty="0">
                <a:latin typeface="Arial"/>
                <a:cs typeface="Arial"/>
              </a:rPr>
              <a:t> </a:t>
            </a:r>
            <a:r>
              <a:rPr sz="1850" spc="10" dirty="0">
                <a:latin typeface="Arial"/>
                <a:cs typeface="Arial"/>
              </a:rPr>
              <a:t>small</a:t>
            </a:r>
            <a:r>
              <a:rPr sz="1850" spc="-30" dirty="0">
                <a:latin typeface="Arial"/>
                <a:cs typeface="Arial"/>
              </a:rPr>
              <a:t> </a:t>
            </a:r>
            <a:r>
              <a:rPr sz="1850" spc="5" dirty="0">
                <a:latin typeface="Arial"/>
                <a:cs typeface="Arial"/>
              </a:rPr>
              <a:t>picture</a:t>
            </a:r>
            <a:r>
              <a:rPr sz="1850" spc="-15" dirty="0">
                <a:latin typeface="Arial"/>
                <a:cs typeface="Arial"/>
              </a:rPr>
              <a:t> </a:t>
            </a:r>
            <a:r>
              <a:rPr sz="1850" spc="10" dirty="0">
                <a:latin typeface="Arial"/>
                <a:cs typeface="Arial"/>
              </a:rPr>
              <a:t>elements</a:t>
            </a:r>
            <a:r>
              <a:rPr sz="1850" spc="-55" dirty="0">
                <a:latin typeface="Arial"/>
                <a:cs typeface="Arial"/>
              </a:rPr>
              <a:t> </a:t>
            </a:r>
            <a:r>
              <a:rPr sz="1850" spc="10" dirty="0">
                <a:latin typeface="Arial"/>
                <a:cs typeface="Arial"/>
              </a:rPr>
              <a:t>called</a:t>
            </a:r>
            <a:r>
              <a:rPr sz="1850" spc="-35" dirty="0">
                <a:latin typeface="Arial"/>
                <a:cs typeface="Arial"/>
              </a:rPr>
              <a:t> </a:t>
            </a:r>
            <a:r>
              <a:rPr sz="1850" spc="5" dirty="0">
                <a:latin typeface="Arial"/>
                <a:cs typeface="Arial"/>
              </a:rPr>
              <a:t>pixels.</a:t>
            </a:r>
            <a:r>
              <a:rPr sz="1850" spc="-20" dirty="0">
                <a:latin typeface="Arial"/>
                <a:cs typeface="Arial"/>
              </a:rPr>
              <a:t> </a:t>
            </a:r>
            <a:r>
              <a:rPr sz="1850" spc="10" dirty="0">
                <a:latin typeface="Arial"/>
                <a:cs typeface="Arial"/>
              </a:rPr>
              <a:t>The</a:t>
            </a:r>
            <a:endParaRPr sz="1850">
              <a:latin typeface="Arial"/>
              <a:cs typeface="Arial"/>
            </a:endParaRPr>
          </a:p>
          <a:p>
            <a:pPr marL="12700">
              <a:lnSpc>
                <a:spcPct val="100000"/>
              </a:lnSpc>
              <a:spcBef>
                <a:spcPts val="25"/>
              </a:spcBef>
            </a:pPr>
            <a:r>
              <a:rPr sz="1850" spc="10" dirty="0">
                <a:latin typeface="Arial"/>
                <a:cs typeface="Arial"/>
              </a:rPr>
              <a:t>smaller the </a:t>
            </a:r>
            <a:r>
              <a:rPr sz="1850" spc="5" dirty="0">
                <a:latin typeface="Arial"/>
                <a:cs typeface="Arial"/>
              </a:rPr>
              <a:t>pixels, </a:t>
            </a:r>
            <a:r>
              <a:rPr sz="1850" spc="10" dirty="0">
                <a:latin typeface="Arial"/>
                <a:cs typeface="Arial"/>
              </a:rPr>
              <a:t>the </a:t>
            </a:r>
            <a:r>
              <a:rPr sz="1850" spc="5" dirty="0">
                <a:latin typeface="Arial"/>
                <a:cs typeface="Arial"/>
              </a:rPr>
              <a:t>better </a:t>
            </a:r>
            <a:r>
              <a:rPr sz="1850" spc="10" dirty="0">
                <a:latin typeface="Arial"/>
                <a:cs typeface="Arial"/>
              </a:rPr>
              <a:t>the image </a:t>
            </a:r>
            <a:r>
              <a:rPr sz="1850" spc="5" dirty="0">
                <a:latin typeface="Arial"/>
                <a:cs typeface="Arial"/>
              </a:rPr>
              <a:t>clarity or</a:t>
            </a:r>
            <a:r>
              <a:rPr sz="1850" spc="-265" dirty="0">
                <a:latin typeface="Arial"/>
                <a:cs typeface="Arial"/>
              </a:rPr>
              <a:t> </a:t>
            </a:r>
            <a:r>
              <a:rPr sz="1850" spc="5" dirty="0">
                <a:latin typeface="Arial"/>
                <a:cs typeface="Arial"/>
              </a:rPr>
              <a:t>resolution.</a:t>
            </a:r>
            <a:endParaRPr sz="1850">
              <a:latin typeface="Arial"/>
              <a:cs typeface="Arial"/>
            </a:endParaRPr>
          </a:p>
        </p:txBody>
      </p:sp>
      <p:sp>
        <p:nvSpPr>
          <p:cNvPr id="5" name="object 5"/>
          <p:cNvSpPr txBox="1"/>
          <p:nvPr/>
        </p:nvSpPr>
        <p:spPr>
          <a:xfrm>
            <a:off x="114401" y="4012184"/>
            <a:ext cx="8129905" cy="596265"/>
          </a:xfrm>
          <a:prstGeom prst="rect">
            <a:avLst/>
          </a:prstGeom>
        </p:spPr>
        <p:txBody>
          <a:bodyPr vert="horz" wrap="square" lIns="0" tIns="12065" rIns="0" bIns="0" rtlCol="0">
            <a:spAutoFit/>
          </a:bodyPr>
          <a:lstStyle/>
          <a:p>
            <a:pPr marL="12700" marR="5080">
              <a:lnSpc>
                <a:spcPct val="101099"/>
              </a:lnSpc>
              <a:spcBef>
                <a:spcPts val="95"/>
              </a:spcBef>
            </a:pPr>
            <a:r>
              <a:rPr sz="1850" spc="10" dirty="0">
                <a:latin typeface="Arial"/>
                <a:cs typeface="Arial"/>
              </a:rPr>
              <a:t>Most screens are capable </a:t>
            </a:r>
            <a:r>
              <a:rPr sz="1850" spc="5" dirty="0">
                <a:latin typeface="Arial"/>
                <a:cs typeface="Arial"/>
              </a:rPr>
              <a:t>of </a:t>
            </a:r>
            <a:r>
              <a:rPr sz="1850" spc="10" dirty="0">
                <a:latin typeface="Arial"/>
                <a:cs typeface="Arial"/>
              </a:rPr>
              <a:t>displaying 80 characters </a:t>
            </a:r>
            <a:r>
              <a:rPr sz="1850" spc="5" dirty="0">
                <a:latin typeface="Arial"/>
                <a:cs typeface="Arial"/>
              </a:rPr>
              <a:t>of </a:t>
            </a:r>
            <a:r>
              <a:rPr sz="1850" spc="10" dirty="0">
                <a:latin typeface="Arial"/>
                <a:cs typeface="Arial"/>
              </a:rPr>
              <a:t>data </a:t>
            </a:r>
            <a:r>
              <a:rPr sz="1850" spc="5" dirty="0">
                <a:latin typeface="Arial"/>
                <a:cs typeface="Arial"/>
              </a:rPr>
              <a:t>horizontally</a:t>
            </a:r>
            <a:r>
              <a:rPr sz="1850" spc="-360" dirty="0">
                <a:latin typeface="Arial"/>
                <a:cs typeface="Arial"/>
              </a:rPr>
              <a:t> </a:t>
            </a:r>
            <a:r>
              <a:rPr sz="1850" spc="10" dirty="0">
                <a:latin typeface="Arial"/>
                <a:cs typeface="Arial"/>
              </a:rPr>
              <a:t>and  25 </a:t>
            </a:r>
            <a:r>
              <a:rPr sz="1850" spc="5" dirty="0">
                <a:latin typeface="Arial"/>
                <a:cs typeface="Arial"/>
              </a:rPr>
              <a:t>lines</a:t>
            </a:r>
            <a:r>
              <a:rPr sz="1850" spc="-60" dirty="0">
                <a:latin typeface="Arial"/>
                <a:cs typeface="Arial"/>
              </a:rPr>
              <a:t> </a:t>
            </a:r>
            <a:r>
              <a:rPr sz="1850" spc="5" dirty="0">
                <a:latin typeface="Arial"/>
                <a:cs typeface="Arial"/>
              </a:rPr>
              <a:t>vertically.</a:t>
            </a:r>
            <a:endParaRPr sz="1850">
              <a:latin typeface="Arial"/>
              <a:cs typeface="Arial"/>
            </a:endParaRPr>
          </a:p>
        </p:txBody>
      </p:sp>
      <p:sp>
        <p:nvSpPr>
          <p:cNvPr id="6" name="object 6"/>
          <p:cNvSpPr txBox="1"/>
          <p:nvPr/>
        </p:nvSpPr>
        <p:spPr>
          <a:xfrm>
            <a:off x="114401" y="5452059"/>
            <a:ext cx="4308475" cy="880744"/>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There </a:t>
            </a:r>
            <a:r>
              <a:rPr sz="1850" spc="5" dirty="0">
                <a:latin typeface="Arial"/>
                <a:cs typeface="Arial"/>
              </a:rPr>
              <a:t>are </a:t>
            </a:r>
            <a:r>
              <a:rPr sz="1850" spc="10" dirty="0">
                <a:latin typeface="Arial"/>
                <a:cs typeface="Arial"/>
              </a:rPr>
              <a:t>some </a:t>
            </a:r>
            <a:r>
              <a:rPr sz="1850" spc="5" dirty="0">
                <a:latin typeface="Arial"/>
                <a:cs typeface="Arial"/>
              </a:rPr>
              <a:t>disadvantages of </a:t>
            </a:r>
            <a:r>
              <a:rPr sz="1850" spc="15" dirty="0">
                <a:latin typeface="Arial"/>
                <a:cs typeface="Arial"/>
              </a:rPr>
              <a:t>CRT</a:t>
            </a:r>
            <a:r>
              <a:rPr sz="1850" spc="-195" dirty="0">
                <a:latin typeface="Arial"/>
                <a:cs typeface="Arial"/>
              </a:rPr>
              <a:t> </a:t>
            </a:r>
            <a:r>
              <a:rPr sz="1850" spc="10" dirty="0">
                <a:latin typeface="Arial"/>
                <a:cs typeface="Arial"/>
              </a:rPr>
              <a:t>−</a:t>
            </a:r>
            <a:endParaRPr sz="1850">
              <a:latin typeface="Arial"/>
              <a:cs typeface="Arial"/>
            </a:endParaRPr>
          </a:p>
          <a:p>
            <a:pPr marL="157480" indent="-144780">
              <a:lnSpc>
                <a:spcPct val="100000"/>
              </a:lnSpc>
              <a:spcBef>
                <a:spcPts val="25"/>
              </a:spcBef>
              <a:buChar char="-"/>
              <a:tabLst>
                <a:tab pos="157480" algn="l"/>
              </a:tabLst>
            </a:pPr>
            <a:r>
              <a:rPr sz="1850" spc="10" dirty="0">
                <a:solidFill>
                  <a:srgbClr val="202020"/>
                </a:solidFill>
                <a:latin typeface="Arial"/>
                <a:cs typeface="Arial"/>
              </a:rPr>
              <a:t>Large </a:t>
            </a:r>
            <a:r>
              <a:rPr sz="1850" spc="5" dirty="0">
                <a:solidFill>
                  <a:srgbClr val="202020"/>
                </a:solidFill>
                <a:latin typeface="Arial"/>
                <a:cs typeface="Arial"/>
              </a:rPr>
              <a:t>in</a:t>
            </a:r>
            <a:r>
              <a:rPr sz="1850" spc="-50" dirty="0">
                <a:solidFill>
                  <a:srgbClr val="202020"/>
                </a:solidFill>
                <a:latin typeface="Arial"/>
                <a:cs typeface="Arial"/>
              </a:rPr>
              <a:t> </a:t>
            </a:r>
            <a:r>
              <a:rPr sz="1850" spc="10" dirty="0">
                <a:solidFill>
                  <a:srgbClr val="202020"/>
                </a:solidFill>
                <a:latin typeface="Arial"/>
                <a:cs typeface="Arial"/>
              </a:rPr>
              <a:t>Size</a:t>
            </a:r>
            <a:endParaRPr sz="1850">
              <a:latin typeface="Arial"/>
              <a:cs typeface="Arial"/>
            </a:endParaRPr>
          </a:p>
          <a:p>
            <a:pPr marL="157480" indent="-144780">
              <a:lnSpc>
                <a:spcPct val="100000"/>
              </a:lnSpc>
              <a:spcBef>
                <a:spcPts val="25"/>
              </a:spcBef>
              <a:buChar char="-"/>
              <a:tabLst>
                <a:tab pos="157480" algn="l"/>
              </a:tabLst>
            </a:pPr>
            <a:r>
              <a:rPr sz="1850" spc="10" dirty="0">
                <a:solidFill>
                  <a:srgbClr val="202020"/>
                </a:solidFill>
                <a:latin typeface="Arial"/>
                <a:cs typeface="Arial"/>
              </a:rPr>
              <a:t>High </a:t>
            </a:r>
            <a:r>
              <a:rPr sz="1850" spc="5" dirty="0">
                <a:solidFill>
                  <a:srgbClr val="202020"/>
                </a:solidFill>
                <a:latin typeface="Arial"/>
                <a:cs typeface="Arial"/>
              </a:rPr>
              <a:t>power</a:t>
            </a:r>
            <a:r>
              <a:rPr sz="1850" spc="-50" dirty="0">
                <a:solidFill>
                  <a:srgbClr val="202020"/>
                </a:solidFill>
                <a:latin typeface="Arial"/>
                <a:cs typeface="Arial"/>
              </a:rPr>
              <a:t> </a:t>
            </a:r>
            <a:r>
              <a:rPr sz="1850" spc="10" dirty="0">
                <a:solidFill>
                  <a:srgbClr val="202020"/>
                </a:solidFill>
                <a:latin typeface="Arial"/>
                <a:cs typeface="Arial"/>
              </a:rPr>
              <a:t>consumption</a:t>
            </a:r>
            <a:endParaRPr sz="1850">
              <a:latin typeface="Arial"/>
              <a:cs typeface="Aria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9928671A-FB2B-876D-B93C-81F83D0F9DBA}"/>
              </a:ext>
            </a:extLst>
          </p:cNvPr>
          <p:cNvPicPr>
            <a:picLocks noChangeAspect="1"/>
          </p:cNvPicPr>
          <p:nvPr/>
        </p:nvPicPr>
        <p:blipFill>
          <a:blip r:embed="rId2"/>
          <a:stretch>
            <a:fillRect/>
          </a:stretch>
        </p:blipFill>
        <p:spPr>
          <a:xfrm>
            <a:off x="1600200" y="1143001"/>
            <a:ext cx="8915400" cy="4419600"/>
          </a:xfrm>
          <a:prstGeom prst="rect">
            <a:avLst/>
          </a:prstGeom>
        </p:spPr>
      </p:pic>
    </p:spTree>
    <p:extLst>
      <p:ext uri="{BB962C8B-B14F-4D97-AF65-F5344CB8AC3E}">
        <p14:creationId xmlns:p14="http://schemas.microsoft.com/office/powerpoint/2010/main" val="395660083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E75324-6F72-BD38-CF36-4D1EB4262325}"/>
              </a:ext>
            </a:extLst>
          </p:cNvPr>
          <p:cNvSpPr>
            <a:spLocks noGrp="1"/>
          </p:cNvSpPr>
          <p:nvPr>
            <p:ph type="title"/>
          </p:nvPr>
        </p:nvSpPr>
        <p:spPr/>
        <p:txBody>
          <a:bodyPr/>
          <a:lstStyle/>
          <a:p>
            <a:endParaRPr lang="en-IN"/>
          </a:p>
        </p:txBody>
      </p:sp>
      <p:pic>
        <p:nvPicPr>
          <p:cNvPr id="1026" name="Picture 2">
            <a:extLst>
              <a:ext uri="{FF2B5EF4-FFF2-40B4-BE49-F238E27FC236}">
                <a16:creationId xmlns="" xmlns:a16="http://schemas.microsoft.com/office/drawing/2014/main" id="{91494FBE-72CF-224B-A216-9514D94992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990600"/>
            <a:ext cx="10363200" cy="586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70910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979291" y="2300382"/>
            <a:ext cx="2793120" cy="2727424"/>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329285" y="1103757"/>
            <a:ext cx="2998470" cy="311150"/>
          </a:xfrm>
          <a:prstGeom prst="rect">
            <a:avLst/>
          </a:prstGeom>
        </p:spPr>
        <p:txBody>
          <a:bodyPr vert="horz" wrap="square" lIns="0" tIns="15240" rIns="0" bIns="0" rtlCol="0">
            <a:spAutoFit/>
          </a:bodyPr>
          <a:lstStyle/>
          <a:p>
            <a:pPr marL="12700">
              <a:lnSpc>
                <a:spcPct val="100000"/>
              </a:lnSpc>
              <a:spcBef>
                <a:spcPts val="120"/>
              </a:spcBef>
            </a:pPr>
            <a:r>
              <a:rPr sz="1850" spc="5" dirty="0"/>
              <a:t>Flat-Panel </a:t>
            </a:r>
            <a:r>
              <a:rPr sz="1850" spc="10" dirty="0"/>
              <a:t>Display</a:t>
            </a:r>
            <a:r>
              <a:rPr sz="1850" spc="-100" dirty="0"/>
              <a:t> </a:t>
            </a:r>
            <a:r>
              <a:rPr sz="1850" spc="5" dirty="0"/>
              <a:t>Monitor</a:t>
            </a:r>
            <a:endParaRPr sz="1850"/>
          </a:p>
        </p:txBody>
      </p:sp>
      <p:sp>
        <p:nvSpPr>
          <p:cNvPr id="4" name="object 4"/>
          <p:cNvSpPr txBox="1"/>
          <p:nvPr/>
        </p:nvSpPr>
        <p:spPr>
          <a:xfrm>
            <a:off x="114401" y="1791461"/>
            <a:ext cx="8145145" cy="4503420"/>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The </a:t>
            </a:r>
            <a:r>
              <a:rPr sz="1850" spc="5" dirty="0">
                <a:latin typeface="Arial"/>
                <a:cs typeface="Arial"/>
              </a:rPr>
              <a:t>flat-panel </a:t>
            </a:r>
            <a:r>
              <a:rPr sz="1850" spc="10" dirty="0">
                <a:latin typeface="Arial"/>
                <a:cs typeface="Arial"/>
              </a:rPr>
              <a:t>display </a:t>
            </a:r>
            <a:r>
              <a:rPr sz="1850" spc="5" dirty="0">
                <a:latin typeface="Arial"/>
                <a:cs typeface="Arial"/>
              </a:rPr>
              <a:t>refers to </a:t>
            </a:r>
            <a:r>
              <a:rPr sz="1850" spc="10" dirty="0">
                <a:latin typeface="Arial"/>
                <a:cs typeface="Arial"/>
              </a:rPr>
              <a:t>a class </a:t>
            </a:r>
            <a:r>
              <a:rPr sz="1850" spc="5" dirty="0">
                <a:latin typeface="Arial"/>
                <a:cs typeface="Arial"/>
              </a:rPr>
              <a:t>of </a:t>
            </a:r>
            <a:r>
              <a:rPr sz="1850" spc="10" dirty="0">
                <a:latin typeface="Arial"/>
                <a:cs typeface="Arial"/>
              </a:rPr>
              <a:t>video devices </a:t>
            </a:r>
            <a:r>
              <a:rPr sz="1850" spc="5" dirty="0">
                <a:latin typeface="Arial"/>
                <a:cs typeface="Arial"/>
              </a:rPr>
              <a:t>that </a:t>
            </a:r>
            <a:r>
              <a:rPr sz="1850" spc="10" dirty="0">
                <a:latin typeface="Arial"/>
                <a:cs typeface="Arial"/>
              </a:rPr>
              <a:t>have</a:t>
            </a:r>
            <a:r>
              <a:rPr sz="1850" spc="-355" dirty="0">
                <a:latin typeface="Arial"/>
                <a:cs typeface="Arial"/>
              </a:rPr>
              <a:t> </a:t>
            </a:r>
            <a:r>
              <a:rPr sz="1850" spc="10" dirty="0">
                <a:latin typeface="Arial"/>
                <a:cs typeface="Arial"/>
              </a:rPr>
              <a:t>reduced</a:t>
            </a:r>
            <a:endParaRPr sz="1850">
              <a:latin typeface="Arial"/>
              <a:cs typeface="Arial"/>
            </a:endParaRPr>
          </a:p>
          <a:p>
            <a:pPr marL="12700">
              <a:lnSpc>
                <a:spcPct val="100000"/>
              </a:lnSpc>
              <a:spcBef>
                <a:spcPts val="25"/>
              </a:spcBef>
            </a:pPr>
            <a:r>
              <a:rPr sz="1850" spc="10" dirty="0">
                <a:latin typeface="Arial"/>
                <a:cs typeface="Arial"/>
              </a:rPr>
              <a:t>volume, </a:t>
            </a:r>
            <a:r>
              <a:rPr sz="1850" spc="5" dirty="0">
                <a:latin typeface="Arial"/>
                <a:cs typeface="Arial"/>
              </a:rPr>
              <a:t>weight </a:t>
            </a:r>
            <a:r>
              <a:rPr sz="1850" spc="10" dirty="0">
                <a:latin typeface="Arial"/>
                <a:cs typeface="Arial"/>
              </a:rPr>
              <a:t>and </a:t>
            </a:r>
            <a:r>
              <a:rPr sz="1850" spc="5" dirty="0">
                <a:latin typeface="Arial"/>
                <a:cs typeface="Arial"/>
              </a:rPr>
              <a:t>power requirement in </a:t>
            </a:r>
            <a:r>
              <a:rPr sz="1850" spc="10" dirty="0">
                <a:latin typeface="Arial"/>
                <a:cs typeface="Arial"/>
              </a:rPr>
              <a:t>comparison to the</a:t>
            </a:r>
            <a:r>
              <a:rPr sz="1850" spc="-275" dirty="0">
                <a:latin typeface="Arial"/>
                <a:cs typeface="Arial"/>
              </a:rPr>
              <a:t> </a:t>
            </a:r>
            <a:r>
              <a:rPr sz="1850" spc="10" dirty="0">
                <a:latin typeface="Arial"/>
                <a:cs typeface="Arial"/>
              </a:rPr>
              <a:t>CRT.</a:t>
            </a:r>
            <a:endParaRPr sz="1850">
              <a:latin typeface="Arial"/>
              <a:cs typeface="Arial"/>
            </a:endParaRPr>
          </a:p>
          <a:p>
            <a:pPr>
              <a:lnSpc>
                <a:spcPct val="100000"/>
              </a:lnSpc>
              <a:spcBef>
                <a:spcPts val="5"/>
              </a:spcBef>
            </a:pPr>
            <a:endParaRPr sz="2800">
              <a:latin typeface="Arial"/>
              <a:cs typeface="Arial"/>
            </a:endParaRPr>
          </a:p>
          <a:p>
            <a:pPr marL="12700">
              <a:lnSpc>
                <a:spcPct val="100000"/>
              </a:lnSpc>
            </a:pPr>
            <a:r>
              <a:rPr sz="1850" spc="10" dirty="0">
                <a:latin typeface="Arial"/>
                <a:cs typeface="Arial"/>
              </a:rPr>
              <a:t>Current uses of </a:t>
            </a:r>
            <a:r>
              <a:rPr sz="1850" spc="5" dirty="0">
                <a:latin typeface="Arial"/>
                <a:cs typeface="Arial"/>
              </a:rPr>
              <a:t>flat-panel displays </a:t>
            </a:r>
            <a:r>
              <a:rPr sz="1850" spc="10" dirty="0">
                <a:latin typeface="Arial"/>
                <a:cs typeface="Arial"/>
              </a:rPr>
              <a:t>include video games, </a:t>
            </a:r>
            <a:r>
              <a:rPr sz="1850" spc="5" dirty="0">
                <a:latin typeface="Arial"/>
                <a:cs typeface="Arial"/>
              </a:rPr>
              <a:t>monitors,</a:t>
            </a:r>
            <a:r>
              <a:rPr sz="1850" spc="-320" dirty="0">
                <a:latin typeface="Arial"/>
                <a:cs typeface="Arial"/>
              </a:rPr>
              <a:t> </a:t>
            </a:r>
            <a:r>
              <a:rPr sz="1850" spc="10" dirty="0">
                <a:latin typeface="Arial"/>
                <a:cs typeface="Arial"/>
              </a:rPr>
              <a:t>laptop</a:t>
            </a:r>
            <a:endParaRPr sz="1850">
              <a:latin typeface="Arial"/>
              <a:cs typeface="Arial"/>
            </a:endParaRPr>
          </a:p>
          <a:p>
            <a:pPr marL="12700">
              <a:lnSpc>
                <a:spcPct val="100000"/>
              </a:lnSpc>
              <a:spcBef>
                <a:spcPts val="25"/>
              </a:spcBef>
            </a:pPr>
            <a:r>
              <a:rPr sz="1850" spc="10" dirty="0">
                <a:latin typeface="Arial"/>
                <a:cs typeface="Arial"/>
              </a:rPr>
              <a:t>computer, and graphics</a:t>
            </a:r>
            <a:r>
              <a:rPr sz="1850" spc="-114" dirty="0">
                <a:latin typeface="Arial"/>
                <a:cs typeface="Arial"/>
              </a:rPr>
              <a:t> </a:t>
            </a:r>
            <a:r>
              <a:rPr sz="1850" spc="5" dirty="0">
                <a:latin typeface="Arial"/>
                <a:cs typeface="Arial"/>
              </a:rPr>
              <a:t>display.</a:t>
            </a:r>
            <a:endParaRPr sz="1850">
              <a:latin typeface="Arial"/>
              <a:cs typeface="Arial"/>
            </a:endParaRPr>
          </a:p>
          <a:p>
            <a:pPr>
              <a:lnSpc>
                <a:spcPct val="100000"/>
              </a:lnSpc>
              <a:spcBef>
                <a:spcPts val="30"/>
              </a:spcBef>
            </a:pPr>
            <a:endParaRPr sz="2700">
              <a:latin typeface="Arial"/>
              <a:cs typeface="Arial"/>
            </a:endParaRPr>
          </a:p>
          <a:p>
            <a:pPr marL="12700">
              <a:lnSpc>
                <a:spcPct val="100000"/>
              </a:lnSpc>
            </a:pPr>
            <a:r>
              <a:rPr sz="1850" spc="10" dirty="0">
                <a:solidFill>
                  <a:srgbClr val="00AF50"/>
                </a:solidFill>
                <a:latin typeface="Arial"/>
                <a:cs typeface="Arial"/>
              </a:rPr>
              <a:t>The </a:t>
            </a:r>
            <a:r>
              <a:rPr sz="1850" spc="5" dirty="0">
                <a:solidFill>
                  <a:srgbClr val="00AF50"/>
                </a:solidFill>
                <a:latin typeface="Arial"/>
                <a:cs typeface="Arial"/>
              </a:rPr>
              <a:t>flat-panel display is divided into </a:t>
            </a:r>
            <a:r>
              <a:rPr sz="1850" dirty="0">
                <a:solidFill>
                  <a:srgbClr val="00AF50"/>
                </a:solidFill>
                <a:latin typeface="Arial"/>
                <a:cs typeface="Arial"/>
              </a:rPr>
              <a:t>two </a:t>
            </a:r>
            <a:r>
              <a:rPr sz="1850" spc="10" dirty="0">
                <a:solidFill>
                  <a:srgbClr val="00AF50"/>
                </a:solidFill>
                <a:latin typeface="Arial"/>
                <a:cs typeface="Arial"/>
              </a:rPr>
              <a:t>categories</a:t>
            </a:r>
            <a:r>
              <a:rPr sz="1850" spc="-240" dirty="0">
                <a:solidFill>
                  <a:srgbClr val="00AF50"/>
                </a:solidFill>
                <a:latin typeface="Arial"/>
                <a:cs typeface="Arial"/>
              </a:rPr>
              <a:t> </a:t>
            </a:r>
            <a:r>
              <a:rPr sz="1850" spc="10" dirty="0">
                <a:solidFill>
                  <a:srgbClr val="00AF50"/>
                </a:solidFill>
                <a:latin typeface="Arial"/>
                <a:cs typeface="Arial"/>
              </a:rPr>
              <a:t>−</a:t>
            </a:r>
            <a:endParaRPr sz="1850">
              <a:latin typeface="Arial"/>
              <a:cs typeface="Arial"/>
            </a:endParaRPr>
          </a:p>
          <a:p>
            <a:pPr>
              <a:lnSpc>
                <a:spcPct val="100000"/>
              </a:lnSpc>
              <a:spcBef>
                <a:spcPts val="25"/>
              </a:spcBef>
            </a:pPr>
            <a:endParaRPr sz="2650">
              <a:latin typeface="Arial"/>
              <a:cs typeface="Arial"/>
            </a:endParaRPr>
          </a:p>
          <a:p>
            <a:pPr marL="12700" marR="5080">
              <a:lnSpc>
                <a:spcPct val="101099"/>
              </a:lnSpc>
            </a:pPr>
            <a:r>
              <a:rPr sz="1850" b="1" spc="5" dirty="0">
                <a:solidFill>
                  <a:srgbClr val="00AF50"/>
                </a:solidFill>
                <a:latin typeface="Arial"/>
                <a:cs typeface="Arial"/>
              </a:rPr>
              <a:t>Emissive Displays </a:t>
            </a:r>
            <a:r>
              <a:rPr sz="1850" spc="10" dirty="0">
                <a:solidFill>
                  <a:srgbClr val="00AF50"/>
                </a:solidFill>
                <a:latin typeface="Arial"/>
                <a:cs typeface="Arial"/>
              </a:rPr>
              <a:t>− </a:t>
            </a:r>
            <a:r>
              <a:rPr sz="1850" spc="10" dirty="0">
                <a:latin typeface="Arial"/>
                <a:cs typeface="Arial"/>
              </a:rPr>
              <a:t>Emissive </a:t>
            </a:r>
            <a:r>
              <a:rPr sz="1850" spc="5" dirty="0">
                <a:latin typeface="Arial"/>
                <a:cs typeface="Arial"/>
              </a:rPr>
              <a:t>displays </a:t>
            </a:r>
            <a:r>
              <a:rPr sz="1850" spc="10" dirty="0">
                <a:latin typeface="Arial"/>
                <a:cs typeface="Arial"/>
              </a:rPr>
              <a:t>are devices </a:t>
            </a:r>
            <a:r>
              <a:rPr sz="1850" spc="5" dirty="0">
                <a:latin typeface="Arial"/>
                <a:cs typeface="Arial"/>
              </a:rPr>
              <a:t>that </a:t>
            </a:r>
            <a:r>
              <a:rPr sz="1850" spc="10" dirty="0">
                <a:latin typeface="Arial"/>
                <a:cs typeface="Arial"/>
              </a:rPr>
              <a:t>convert </a:t>
            </a:r>
            <a:r>
              <a:rPr sz="1850" spc="5" dirty="0">
                <a:latin typeface="Arial"/>
                <a:cs typeface="Arial"/>
              </a:rPr>
              <a:t>electrical  </a:t>
            </a:r>
            <a:r>
              <a:rPr sz="1850" spc="10" dirty="0">
                <a:latin typeface="Arial"/>
                <a:cs typeface="Arial"/>
              </a:rPr>
              <a:t>energy into </a:t>
            </a:r>
            <a:r>
              <a:rPr sz="1850" spc="5" dirty="0">
                <a:latin typeface="Arial"/>
                <a:cs typeface="Arial"/>
              </a:rPr>
              <a:t>light. </a:t>
            </a:r>
            <a:r>
              <a:rPr sz="1850" spc="10" dirty="0">
                <a:latin typeface="Arial"/>
                <a:cs typeface="Arial"/>
              </a:rPr>
              <a:t>For example, plasma panel and LED </a:t>
            </a:r>
            <a:r>
              <a:rPr sz="1850" spc="5" dirty="0">
                <a:latin typeface="Arial"/>
                <a:cs typeface="Arial"/>
              </a:rPr>
              <a:t>(Light-Emitting</a:t>
            </a:r>
            <a:r>
              <a:rPr sz="1850" spc="-320" dirty="0">
                <a:latin typeface="Arial"/>
                <a:cs typeface="Arial"/>
              </a:rPr>
              <a:t> </a:t>
            </a:r>
            <a:r>
              <a:rPr sz="1850" spc="10" dirty="0">
                <a:latin typeface="Arial"/>
                <a:cs typeface="Arial"/>
              </a:rPr>
              <a:t>Diodes)</a:t>
            </a:r>
            <a:endParaRPr sz="1850">
              <a:latin typeface="Arial"/>
              <a:cs typeface="Arial"/>
            </a:endParaRPr>
          </a:p>
          <a:p>
            <a:pPr>
              <a:lnSpc>
                <a:spcPct val="100000"/>
              </a:lnSpc>
              <a:spcBef>
                <a:spcPts val="35"/>
              </a:spcBef>
            </a:pPr>
            <a:endParaRPr sz="2950">
              <a:latin typeface="Arial"/>
              <a:cs typeface="Arial"/>
            </a:endParaRPr>
          </a:p>
          <a:p>
            <a:pPr marL="12700" marR="313055">
              <a:lnSpc>
                <a:spcPct val="101099"/>
              </a:lnSpc>
            </a:pPr>
            <a:r>
              <a:rPr sz="1850" b="1" spc="5" dirty="0">
                <a:solidFill>
                  <a:srgbClr val="00AF50"/>
                </a:solidFill>
                <a:latin typeface="Arial"/>
                <a:cs typeface="Arial"/>
              </a:rPr>
              <a:t>Non-Emissive Displays </a:t>
            </a:r>
            <a:r>
              <a:rPr sz="1850" spc="10" dirty="0">
                <a:solidFill>
                  <a:srgbClr val="00AF50"/>
                </a:solidFill>
                <a:latin typeface="Arial"/>
                <a:cs typeface="Arial"/>
              </a:rPr>
              <a:t>− </a:t>
            </a:r>
            <a:r>
              <a:rPr sz="1850" spc="10" dirty="0">
                <a:latin typeface="Arial"/>
                <a:cs typeface="Arial"/>
              </a:rPr>
              <a:t>Non-emissive </a:t>
            </a:r>
            <a:r>
              <a:rPr sz="1850" spc="5" dirty="0">
                <a:latin typeface="Arial"/>
                <a:cs typeface="Arial"/>
              </a:rPr>
              <a:t>displays </a:t>
            </a:r>
            <a:r>
              <a:rPr sz="1850" spc="10" dirty="0">
                <a:latin typeface="Arial"/>
                <a:cs typeface="Arial"/>
              </a:rPr>
              <a:t>use </a:t>
            </a:r>
            <a:r>
              <a:rPr sz="1850" spc="5" dirty="0">
                <a:latin typeface="Arial"/>
                <a:cs typeface="Arial"/>
              </a:rPr>
              <a:t>optical effects to  </a:t>
            </a:r>
            <a:r>
              <a:rPr sz="1850" spc="10" dirty="0">
                <a:latin typeface="Arial"/>
                <a:cs typeface="Arial"/>
              </a:rPr>
              <a:t>convert </a:t>
            </a:r>
            <a:r>
              <a:rPr sz="1850" spc="5" dirty="0">
                <a:latin typeface="Arial"/>
                <a:cs typeface="Arial"/>
              </a:rPr>
              <a:t>sunlight or light </a:t>
            </a:r>
            <a:r>
              <a:rPr sz="1850" spc="10" dirty="0">
                <a:latin typeface="Arial"/>
                <a:cs typeface="Arial"/>
              </a:rPr>
              <a:t>from some </a:t>
            </a:r>
            <a:r>
              <a:rPr sz="1850" spc="5" dirty="0">
                <a:latin typeface="Arial"/>
                <a:cs typeface="Arial"/>
              </a:rPr>
              <a:t>other </a:t>
            </a:r>
            <a:r>
              <a:rPr sz="1850" spc="10" dirty="0">
                <a:latin typeface="Arial"/>
                <a:cs typeface="Arial"/>
              </a:rPr>
              <a:t>source into graphics </a:t>
            </a:r>
            <a:r>
              <a:rPr sz="1850" spc="5" dirty="0">
                <a:latin typeface="Arial"/>
                <a:cs typeface="Arial"/>
              </a:rPr>
              <a:t>patterns.</a:t>
            </a:r>
            <a:r>
              <a:rPr sz="1850" spc="-315" dirty="0">
                <a:latin typeface="Arial"/>
                <a:cs typeface="Arial"/>
              </a:rPr>
              <a:t> </a:t>
            </a:r>
            <a:r>
              <a:rPr sz="1850" spc="10" dirty="0">
                <a:latin typeface="Arial"/>
                <a:cs typeface="Arial"/>
              </a:rPr>
              <a:t>For  example, </a:t>
            </a:r>
            <a:r>
              <a:rPr sz="1850" spc="15" dirty="0">
                <a:latin typeface="Arial"/>
                <a:cs typeface="Arial"/>
              </a:rPr>
              <a:t>LCD </a:t>
            </a:r>
            <a:r>
              <a:rPr sz="1850" spc="5" dirty="0">
                <a:latin typeface="Arial"/>
                <a:cs typeface="Arial"/>
              </a:rPr>
              <a:t>(Liquid-Crystal</a:t>
            </a:r>
            <a:r>
              <a:rPr sz="1850" spc="-125" dirty="0">
                <a:latin typeface="Arial"/>
                <a:cs typeface="Arial"/>
              </a:rPr>
              <a:t> </a:t>
            </a:r>
            <a:r>
              <a:rPr sz="1850" spc="10" dirty="0">
                <a:latin typeface="Arial"/>
                <a:cs typeface="Arial"/>
              </a:rPr>
              <a:t>Device).</a:t>
            </a:r>
            <a:endParaRPr sz="1850">
              <a:latin typeface="Arial"/>
              <a:cs typeface="Arial"/>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824F4485-E4CC-28CA-18FF-46EFAE4FA8B0}"/>
              </a:ext>
            </a:extLst>
          </p:cNvPr>
          <p:cNvPicPr>
            <a:picLocks noChangeAspect="1"/>
          </p:cNvPicPr>
          <p:nvPr/>
        </p:nvPicPr>
        <p:blipFill>
          <a:blip r:embed="rId2"/>
          <a:stretch>
            <a:fillRect/>
          </a:stretch>
        </p:blipFill>
        <p:spPr>
          <a:xfrm>
            <a:off x="2057400" y="1347787"/>
            <a:ext cx="7772400" cy="4976813"/>
          </a:xfrm>
          <a:prstGeom prst="rect">
            <a:avLst/>
          </a:prstGeom>
        </p:spPr>
      </p:pic>
    </p:spTree>
    <p:extLst>
      <p:ext uri="{BB962C8B-B14F-4D97-AF65-F5344CB8AC3E}">
        <p14:creationId xmlns:p14="http://schemas.microsoft.com/office/powerpoint/2010/main" val="135063806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CF2EE8-9212-68A6-6D6D-AF11AE9B45F0}"/>
              </a:ext>
            </a:extLst>
          </p:cNvPr>
          <p:cNvSpPr>
            <a:spLocks noGrp="1"/>
          </p:cNvSpPr>
          <p:nvPr>
            <p:ph type="title"/>
          </p:nvPr>
        </p:nvSpPr>
        <p:spPr>
          <a:xfrm>
            <a:off x="3847465" y="1075385"/>
            <a:ext cx="4497069" cy="369332"/>
          </a:xfrm>
        </p:spPr>
        <p:txBody>
          <a:bodyPr/>
          <a:lstStyle/>
          <a:p>
            <a:r>
              <a:rPr lang="en-IN" dirty="0"/>
              <a:t>Plasma monitor</a:t>
            </a:r>
          </a:p>
        </p:txBody>
      </p:sp>
      <p:sp>
        <p:nvSpPr>
          <p:cNvPr id="3" name="Text Placeholder 2">
            <a:extLst>
              <a:ext uri="{FF2B5EF4-FFF2-40B4-BE49-F238E27FC236}">
                <a16:creationId xmlns="" xmlns:a16="http://schemas.microsoft.com/office/drawing/2014/main" id="{495FF764-FE96-24F6-7A93-C473B5351B20}"/>
              </a:ext>
            </a:extLst>
          </p:cNvPr>
          <p:cNvSpPr>
            <a:spLocks noGrp="1"/>
          </p:cNvSpPr>
          <p:nvPr>
            <p:ph type="body" idx="1"/>
          </p:nvPr>
        </p:nvSpPr>
        <p:spPr>
          <a:xfrm>
            <a:off x="597408" y="1877567"/>
            <a:ext cx="5803392" cy="2858731"/>
          </a:xfrm>
        </p:spPr>
        <p:txBody>
          <a:bodyPr/>
          <a:lstStyle/>
          <a:p>
            <a:pPr marL="285750" indent="-285750" algn="just">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Thin and fast monitors widely used in televisions and computers</a:t>
            </a:r>
          </a:p>
          <a:p>
            <a:pPr marL="285750" indent="-285750" algn="just">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Display contains two glass plates that have hundreds of tiny cells fixed with xenon and neon gases</a:t>
            </a:r>
          </a:p>
          <a:p>
            <a:pPr marL="285750" indent="-285750" algn="just">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Address electrode and transparent display electrode are sandwiched between glass plates</a:t>
            </a:r>
          </a:p>
          <a:p>
            <a:pPr marL="285750" indent="-285750" algn="just">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Display electrode is covered by magnesium oxide protective layer and is arranged in horizontal rows along the screen</a:t>
            </a:r>
          </a:p>
          <a:p>
            <a:pPr marL="285750" indent="-285750" algn="just">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While address electrodes are arranged in vertical columns forming grid like structure</a:t>
            </a:r>
          </a:p>
          <a:p>
            <a:pPr marL="285750" indent="-285750" algn="just">
              <a:lnSpc>
                <a:spcPct val="150000"/>
              </a:lnSpc>
              <a:buFont typeface="Arial" panose="020B0604020202020204" pitchFamily="34" charset="0"/>
              <a:buChar char="•"/>
            </a:pPr>
            <a:endParaRPr lang="en-IN"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 xmlns:a16="http://schemas.microsoft.com/office/drawing/2014/main" id="{5CF16025-D5B3-F5C3-644B-51440BEBEFFE}"/>
              </a:ext>
            </a:extLst>
          </p:cNvPr>
          <p:cNvPicPr>
            <a:picLocks noChangeAspect="1"/>
          </p:cNvPicPr>
          <p:nvPr/>
        </p:nvPicPr>
        <p:blipFill>
          <a:blip r:embed="rId2"/>
          <a:stretch>
            <a:fillRect/>
          </a:stretch>
        </p:blipFill>
        <p:spPr>
          <a:xfrm>
            <a:off x="7620000" y="1877140"/>
            <a:ext cx="3805237" cy="3533059"/>
          </a:xfrm>
          <a:prstGeom prst="rect">
            <a:avLst/>
          </a:prstGeom>
        </p:spPr>
      </p:pic>
    </p:spTree>
    <p:extLst>
      <p:ext uri="{BB962C8B-B14F-4D97-AF65-F5344CB8AC3E}">
        <p14:creationId xmlns:p14="http://schemas.microsoft.com/office/powerpoint/2010/main" val="95242058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D49696B8-41DC-39B2-301D-2CAF2D6C4FAC}"/>
              </a:ext>
            </a:extLst>
          </p:cNvPr>
          <p:cNvSpPr>
            <a:spLocks noGrp="1"/>
          </p:cNvSpPr>
          <p:nvPr>
            <p:ph type="body" idx="1"/>
          </p:nvPr>
        </p:nvSpPr>
        <p:spPr>
          <a:xfrm>
            <a:off x="597408" y="1877567"/>
            <a:ext cx="10832592" cy="3913633"/>
          </a:xfrm>
        </p:spPr>
        <p:txBody>
          <a:bodyPr/>
          <a:lstStyle/>
          <a:p>
            <a:pPr marL="342900" indent="-342900" algn="just">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Once the intersecting electrodes are charged an electric current begins to flow through gas in cell</a:t>
            </a:r>
          </a:p>
          <a:p>
            <a:pPr marL="342900" indent="-342900" algn="just">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Current creates a rapid flow of charged particles thereby stimulating gas atoms to release ultraviolet photons</a:t>
            </a:r>
          </a:p>
          <a:p>
            <a:pPr marL="342900" indent="-342900" algn="just">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When these UV photons hit a phosphor atom in cell, one of phosphors electrons jump to high energy level and the atom heats up</a:t>
            </a:r>
          </a:p>
          <a:p>
            <a:pPr marL="342900" indent="-342900" algn="just">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When electron falls back to normal level it releases energy in form of visible light photon</a:t>
            </a:r>
          </a:p>
          <a:p>
            <a:pPr algn="just"/>
            <a:r>
              <a:rPr lang="en-IN" sz="2000" b="1" dirty="0" err="1">
                <a:latin typeface="Times New Roman" panose="02020603050405020304" pitchFamily="18" charset="0"/>
                <a:cs typeface="Times New Roman" panose="02020603050405020304" pitchFamily="18" charset="0"/>
              </a:rPr>
              <a:t>Disadv</a:t>
            </a:r>
            <a:endParaRPr lang="en-IN" sz="2000" b="1"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Expensive</a:t>
            </a:r>
          </a:p>
          <a:p>
            <a:pPr marL="342900" indent="-342900" algn="just">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High power consumption</a:t>
            </a:r>
          </a:p>
        </p:txBody>
      </p:sp>
    </p:spTree>
    <p:extLst>
      <p:ext uri="{BB962C8B-B14F-4D97-AF65-F5344CB8AC3E}">
        <p14:creationId xmlns:p14="http://schemas.microsoft.com/office/powerpoint/2010/main" val="271569339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835AF4-357D-4875-0001-779FBADDDB86}"/>
              </a:ext>
            </a:extLst>
          </p:cNvPr>
          <p:cNvSpPr>
            <a:spLocks noGrp="1"/>
          </p:cNvSpPr>
          <p:nvPr>
            <p:ph type="title"/>
          </p:nvPr>
        </p:nvSpPr>
        <p:spPr>
          <a:xfrm>
            <a:off x="3847465" y="1075385"/>
            <a:ext cx="4497069" cy="369332"/>
          </a:xfrm>
        </p:spPr>
        <p:txBody>
          <a:bodyPr/>
          <a:lstStyle/>
          <a:p>
            <a:pPr algn="ctr"/>
            <a:r>
              <a:rPr lang="en-IN" dirty="0"/>
              <a:t>PROJECTOR</a:t>
            </a:r>
          </a:p>
        </p:txBody>
      </p:sp>
      <p:sp>
        <p:nvSpPr>
          <p:cNvPr id="3" name="Text Placeholder 2">
            <a:extLst>
              <a:ext uri="{FF2B5EF4-FFF2-40B4-BE49-F238E27FC236}">
                <a16:creationId xmlns="" xmlns:a16="http://schemas.microsoft.com/office/drawing/2014/main" id="{A3318879-D3E4-C7A3-44A9-5A71A8803340}"/>
              </a:ext>
            </a:extLst>
          </p:cNvPr>
          <p:cNvSpPr>
            <a:spLocks noGrp="1"/>
          </p:cNvSpPr>
          <p:nvPr>
            <p:ph type="body" idx="1"/>
          </p:nvPr>
        </p:nvSpPr>
        <p:spPr>
          <a:xfrm>
            <a:off x="597408" y="1877567"/>
            <a:ext cx="5652770" cy="4431983"/>
          </a:xfrm>
        </p:spPr>
        <p:txBody>
          <a:bodyPr/>
          <a:lstStyle/>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Takes an image from video source and projects it on screen</a:t>
            </a:r>
          </a:p>
          <a:p>
            <a:r>
              <a:rPr lang="en-IN" sz="2400" b="1" dirty="0">
                <a:latin typeface="Times New Roman" panose="02020603050405020304" pitchFamily="18" charset="0"/>
                <a:cs typeface="Times New Roman" panose="02020603050405020304" pitchFamily="18" charset="0"/>
              </a:rPr>
              <a:t>Two categories</a:t>
            </a:r>
          </a:p>
          <a:p>
            <a:r>
              <a:rPr lang="en-IN" sz="2400" dirty="0">
                <a:latin typeface="Times New Roman" panose="02020603050405020304" pitchFamily="18" charset="0"/>
                <a:cs typeface="Times New Roman" panose="02020603050405020304" pitchFamily="18" charset="0"/>
              </a:rPr>
              <a:t>1. LCD projector</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Uses their own light to display image on screen</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Room must be darkened else the image will be blurred</a:t>
            </a:r>
          </a:p>
          <a:p>
            <a:r>
              <a:rPr lang="en-IN" sz="2400" dirty="0">
                <a:latin typeface="Times New Roman" panose="02020603050405020304" pitchFamily="18" charset="0"/>
                <a:cs typeface="Times New Roman" panose="02020603050405020304" pitchFamily="18" charset="0"/>
              </a:rPr>
              <a:t>2. Digital light processing (DLP) projector</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Use number of mirrors to reflect light</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May or may not be darkened because it displays clear image on screen</a:t>
            </a:r>
          </a:p>
        </p:txBody>
      </p:sp>
      <p:pic>
        <p:nvPicPr>
          <p:cNvPr id="5" name="Picture 4">
            <a:extLst>
              <a:ext uri="{FF2B5EF4-FFF2-40B4-BE49-F238E27FC236}">
                <a16:creationId xmlns="" xmlns:a16="http://schemas.microsoft.com/office/drawing/2014/main" id="{7B5C15DD-A8C4-9EB1-294D-DBD67790E407}"/>
              </a:ext>
            </a:extLst>
          </p:cNvPr>
          <p:cNvPicPr>
            <a:picLocks noChangeAspect="1"/>
          </p:cNvPicPr>
          <p:nvPr/>
        </p:nvPicPr>
        <p:blipFill>
          <a:blip r:embed="rId2"/>
          <a:stretch>
            <a:fillRect/>
          </a:stretch>
        </p:blipFill>
        <p:spPr>
          <a:xfrm>
            <a:off x="6934200" y="1877567"/>
            <a:ext cx="4514850" cy="4514850"/>
          </a:xfrm>
          <a:prstGeom prst="rect">
            <a:avLst/>
          </a:prstGeom>
        </p:spPr>
      </p:pic>
    </p:spTree>
    <p:extLst>
      <p:ext uri="{BB962C8B-B14F-4D97-AF65-F5344CB8AC3E}">
        <p14:creationId xmlns:p14="http://schemas.microsoft.com/office/powerpoint/2010/main" val="347668673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548DE3C0-9370-D124-4654-C08009E977FD}"/>
              </a:ext>
            </a:extLst>
          </p:cNvPr>
          <p:cNvPicPr>
            <a:picLocks noChangeAspect="1"/>
          </p:cNvPicPr>
          <p:nvPr/>
        </p:nvPicPr>
        <p:blipFill>
          <a:blip r:embed="rId2"/>
          <a:stretch>
            <a:fillRect/>
          </a:stretch>
        </p:blipFill>
        <p:spPr>
          <a:xfrm>
            <a:off x="9248775" y="1143000"/>
            <a:ext cx="2943225" cy="2943225"/>
          </a:xfrm>
          <a:prstGeom prst="rect">
            <a:avLst/>
          </a:prstGeom>
        </p:spPr>
      </p:pic>
      <p:pic>
        <p:nvPicPr>
          <p:cNvPr id="8" name="Picture 7">
            <a:extLst>
              <a:ext uri="{FF2B5EF4-FFF2-40B4-BE49-F238E27FC236}">
                <a16:creationId xmlns="" xmlns:a16="http://schemas.microsoft.com/office/drawing/2014/main" id="{7400FA3E-E88F-B1A2-D17D-68CA2C24A440}"/>
              </a:ext>
            </a:extLst>
          </p:cNvPr>
          <p:cNvPicPr>
            <a:picLocks noChangeAspect="1"/>
          </p:cNvPicPr>
          <p:nvPr/>
        </p:nvPicPr>
        <p:blipFill>
          <a:blip r:embed="rId3"/>
          <a:stretch>
            <a:fillRect/>
          </a:stretch>
        </p:blipFill>
        <p:spPr>
          <a:xfrm>
            <a:off x="4800600" y="2171700"/>
            <a:ext cx="3924300" cy="4286250"/>
          </a:xfrm>
          <a:prstGeom prst="rect">
            <a:avLst/>
          </a:prstGeom>
        </p:spPr>
      </p:pic>
      <p:pic>
        <p:nvPicPr>
          <p:cNvPr id="4098" name="Picture 2">
            <a:extLst>
              <a:ext uri="{FF2B5EF4-FFF2-40B4-BE49-F238E27FC236}">
                <a16:creationId xmlns="" xmlns:a16="http://schemas.microsoft.com/office/drawing/2014/main" id="{8F8D2F26-662F-C833-B2FA-FAC76D73DB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3048000"/>
            <a:ext cx="3248025" cy="324802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 xmlns:a16="http://schemas.microsoft.com/office/drawing/2014/main" id="{2CAE0360-505B-EB1B-EBB0-EE29862F85F0}"/>
              </a:ext>
            </a:extLst>
          </p:cNvPr>
          <p:cNvSpPr txBox="1"/>
          <p:nvPr/>
        </p:nvSpPr>
        <p:spPr>
          <a:xfrm>
            <a:off x="6129130" y="6134784"/>
            <a:ext cx="1942675" cy="646331"/>
          </a:xfrm>
          <a:prstGeom prst="rect">
            <a:avLst/>
          </a:prstGeom>
          <a:noFill/>
        </p:spPr>
        <p:txBody>
          <a:bodyPr wrap="square" rtlCol="0">
            <a:spAutoFit/>
          </a:bodyPr>
          <a:lstStyle/>
          <a:p>
            <a:r>
              <a:rPr lang="en-IN" dirty="0">
                <a:latin typeface="Times New Roman" panose="02020603050405020304" pitchFamily="18" charset="0"/>
                <a:cs typeface="Times New Roman" panose="02020603050405020304" pitchFamily="18" charset="0"/>
              </a:rPr>
              <a:t>Speaker</a:t>
            </a:r>
          </a:p>
          <a:p>
            <a:endParaRPr lang="en-IN" dirty="0"/>
          </a:p>
        </p:txBody>
      </p:sp>
      <p:sp>
        <p:nvSpPr>
          <p:cNvPr id="11" name="TextBox 10">
            <a:extLst>
              <a:ext uri="{FF2B5EF4-FFF2-40B4-BE49-F238E27FC236}">
                <a16:creationId xmlns="" xmlns:a16="http://schemas.microsoft.com/office/drawing/2014/main" id="{F82F1DF5-A7B4-CC13-36D2-07F65E960194}"/>
              </a:ext>
            </a:extLst>
          </p:cNvPr>
          <p:cNvSpPr txBox="1"/>
          <p:nvPr/>
        </p:nvSpPr>
        <p:spPr>
          <a:xfrm>
            <a:off x="10134600" y="4076286"/>
            <a:ext cx="1942675" cy="369332"/>
          </a:xfrm>
          <a:prstGeom prst="rect">
            <a:avLst/>
          </a:prstGeom>
          <a:noFill/>
        </p:spPr>
        <p:txBody>
          <a:bodyPr wrap="square" rtlCol="0">
            <a:spAutoFit/>
          </a:bodyPr>
          <a:lstStyle/>
          <a:p>
            <a:r>
              <a:rPr lang="en-IN" dirty="0">
                <a:latin typeface="Times New Roman" panose="02020603050405020304" pitchFamily="18" charset="0"/>
                <a:cs typeface="Times New Roman" panose="02020603050405020304" pitchFamily="18" charset="0"/>
              </a:rPr>
              <a:t>Headphone</a:t>
            </a:r>
          </a:p>
        </p:txBody>
      </p:sp>
      <p:sp>
        <p:nvSpPr>
          <p:cNvPr id="13" name="TextBox 12">
            <a:extLst>
              <a:ext uri="{FF2B5EF4-FFF2-40B4-BE49-F238E27FC236}">
                <a16:creationId xmlns="" xmlns:a16="http://schemas.microsoft.com/office/drawing/2014/main" id="{80004EB8-ADDC-02B7-D57C-F67B26B32747}"/>
              </a:ext>
            </a:extLst>
          </p:cNvPr>
          <p:cNvSpPr txBox="1"/>
          <p:nvPr/>
        </p:nvSpPr>
        <p:spPr>
          <a:xfrm>
            <a:off x="1670602" y="6273283"/>
            <a:ext cx="1224998" cy="369332"/>
          </a:xfrm>
          <a:prstGeom prst="rect">
            <a:avLst/>
          </a:prstGeom>
          <a:noFill/>
        </p:spPr>
        <p:txBody>
          <a:bodyPr wrap="square">
            <a:spAutoFit/>
          </a:bodyPr>
          <a:lstStyle/>
          <a:p>
            <a:r>
              <a:rPr lang="en-IN" dirty="0">
                <a:latin typeface="Times New Roman" panose="02020603050405020304" pitchFamily="18" charset="0"/>
                <a:cs typeface="Times New Roman" panose="02020603050405020304" pitchFamily="18" charset="0"/>
              </a:rPr>
              <a:t>Headset</a:t>
            </a:r>
          </a:p>
        </p:txBody>
      </p:sp>
    </p:spTree>
    <p:extLst>
      <p:ext uri="{BB962C8B-B14F-4D97-AF65-F5344CB8AC3E}">
        <p14:creationId xmlns:p14="http://schemas.microsoft.com/office/powerpoint/2010/main" val="147962188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72D672-A110-D773-0CAD-C97B3EA37D4C}"/>
              </a:ext>
            </a:extLst>
          </p:cNvPr>
          <p:cNvSpPr>
            <a:spLocks noGrp="1"/>
          </p:cNvSpPr>
          <p:nvPr>
            <p:ph type="title"/>
          </p:nvPr>
        </p:nvSpPr>
        <p:spPr>
          <a:xfrm>
            <a:off x="3847465" y="1075385"/>
            <a:ext cx="4497069" cy="369332"/>
          </a:xfrm>
        </p:spPr>
        <p:txBody>
          <a:bodyPr/>
          <a:lstStyle/>
          <a:p>
            <a:r>
              <a:rPr lang="en-IN" dirty="0"/>
              <a:t>Hard copy devices</a:t>
            </a:r>
          </a:p>
        </p:txBody>
      </p:sp>
      <p:sp>
        <p:nvSpPr>
          <p:cNvPr id="3" name="Text Placeholder 2">
            <a:extLst>
              <a:ext uri="{FF2B5EF4-FFF2-40B4-BE49-F238E27FC236}">
                <a16:creationId xmlns="" xmlns:a16="http://schemas.microsoft.com/office/drawing/2014/main" id="{EB827D1A-CDF7-E286-1949-F7C5BC2B629C}"/>
              </a:ext>
            </a:extLst>
          </p:cNvPr>
          <p:cNvSpPr>
            <a:spLocks noGrp="1"/>
          </p:cNvSpPr>
          <p:nvPr>
            <p:ph type="body" idx="1"/>
          </p:nvPr>
        </p:nvSpPr>
        <p:spPr>
          <a:xfrm>
            <a:off x="597408" y="1877567"/>
            <a:ext cx="8775192" cy="3323987"/>
          </a:xfrm>
        </p:spPr>
        <p:txBody>
          <a:bodyPr/>
          <a:lstStyle/>
          <a:p>
            <a:pPr marL="342900" indent="-342900" algn="just">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Produce a physical form of output</a:t>
            </a:r>
          </a:p>
          <a:p>
            <a:pPr algn="just"/>
            <a:r>
              <a:rPr lang="en-IN" sz="2400" dirty="0">
                <a:latin typeface="Times New Roman" panose="02020603050405020304" pitchFamily="18" charset="0"/>
                <a:cs typeface="Times New Roman" panose="02020603050405020304" pitchFamily="18" charset="0"/>
              </a:rPr>
              <a:t>    </a:t>
            </a:r>
            <a:r>
              <a:rPr lang="en-IN" sz="2400" dirty="0" err="1" smtClean="0">
                <a:latin typeface="Times New Roman" panose="02020603050405020304" pitchFamily="18" charset="0"/>
                <a:cs typeface="Times New Roman" panose="02020603050405020304" pitchFamily="18" charset="0"/>
              </a:rPr>
              <a:t>Eg</a:t>
            </a:r>
            <a:r>
              <a:rPr lang="en-IN" sz="2400" dirty="0" smtClean="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content of file printed on paper</a:t>
            </a:r>
          </a:p>
          <a:p>
            <a:pPr algn="just"/>
            <a:r>
              <a:rPr lang="en-IN" sz="2400" b="1" dirty="0">
                <a:latin typeface="Times New Roman" panose="02020603050405020304" pitchFamily="18" charset="0"/>
                <a:cs typeface="Times New Roman" panose="02020603050405020304" pitchFamily="18" charset="0"/>
              </a:rPr>
              <a:t>Features</a:t>
            </a:r>
          </a:p>
          <a:p>
            <a:pPr marL="342900" indent="-342900" algn="just">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Computer not needed to see output</a:t>
            </a:r>
          </a:p>
          <a:p>
            <a:pPr marL="342900" indent="-342900" algn="just">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Editing id difficult</a:t>
            </a:r>
          </a:p>
          <a:p>
            <a:pPr marL="342900" indent="-342900" algn="just">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Easy distributed</a:t>
            </a:r>
          </a:p>
          <a:p>
            <a:pPr marL="342900" indent="-342900" algn="just">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Searching data is difficult</a:t>
            </a:r>
          </a:p>
          <a:p>
            <a:pPr marL="342900" indent="-342900" algn="just">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Costly and slower as well</a:t>
            </a:r>
          </a:p>
          <a:p>
            <a:pPr marL="342900" indent="-342900" algn="just">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2105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6C00AA43-7630-42BE-5F9E-6B7C6D973AAD}"/>
              </a:ext>
            </a:extLst>
          </p:cNvPr>
          <p:cNvSpPr>
            <a:spLocks noGrp="1"/>
          </p:cNvSpPr>
          <p:nvPr>
            <p:ph type="body" idx="1"/>
          </p:nvPr>
        </p:nvSpPr>
        <p:spPr>
          <a:xfrm>
            <a:off x="597408" y="1877567"/>
            <a:ext cx="5652770" cy="1846659"/>
          </a:xfrm>
        </p:spPr>
        <p:txBody>
          <a:bodyPr/>
          <a:lstStyle/>
          <a:p>
            <a:r>
              <a:rPr lang="en-IN" sz="2400" b="1" dirty="0">
                <a:latin typeface="Times New Roman" panose="02020603050405020304" pitchFamily="18" charset="0"/>
                <a:cs typeface="Times New Roman" panose="02020603050405020304" pitchFamily="18" charset="0"/>
              </a:rPr>
              <a:t>Qualities of printers that are of interest are</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Colour</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Resolution</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Speed</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memory</a:t>
            </a:r>
          </a:p>
        </p:txBody>
      </p:sp>
    </p:spTree>
    <p:extLst>
      <p:ext uri="{BB962C8B-B14F-4D97-AF65-F5344CB8AC3E}">
        <p14:creationId xmlns:p14="http://schemas.microsoft.com/office/powerpoint/2010/main" val="243906483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423416"/>
            <a:ext cx="1778635" cy="416559"/>
          </a:xfrm>
          <a:custGeom>
            <a:avLst/>
            <a:gdLst/>
            <a:ahLst/>
            <a:cxnLst/>
            <a:rect l="l" t="t" r="r" b="b"/>
            <a:pathLst>
              <a:path w="1778635" h="416560">
                <a:moveTo>
                  <a:pt x="1570482" y="0"/>
                </a:moveTo>
                <a:lnTo>
                  <a:pt x="0" y="0"/>
                </a:lnTo>
                <a:lnTo>
                  <a:pt x="0" y="416051"/>
                </a:lnTo>
                <a:lnTo>
                  <a:pt x="1570482" y="416051"/>
                </a:lnTo>
                <a:lnTo>
                  <a:pt x="1778508" y="208025"/>
                </a:lnTo>
                <a:lnTo>
                  <a:pt x="1570482" y="0"/>
                </a:lnTo>
                <a:close/>
              </a:path>
            </a:pathLst>
          </a:custGeom>
          <a:solidFill>
            <a:srgbClr val="42C3C8"/>
          </a:solidFill>
        </p:spPr>
        <p:txBody>
          <a:bodyPr wrap="square" lIns="0" tIns="0" rIns="0" bIns="0" rtlCol="0"/>
          <a:lstStyle/>
          <a:p>
            <a:endParaRPr/>
          </a:p>
        </p:txBody>
      </p:sp>
      <p:sp>
        <p:nvSpPr>
          <p:cNvPr id="3" name="object 3"/>
          <p:cNvSpPr txBox="1"/>
          <p:nvPr/>
        </p:nvSpPr>
        <p:spPr>
          <a:xfrm>
            <a:off x="114401" y="1468882"/>
            <a:ext cx="7402830" cy="894080"/>
          </a:xfrm>
          <a:prstGeom prst="rect">
            <a:avLst/>
          </a:prstGeom>
        </p:spPr>
        <p:txBody>
          <a:bodyPr vert="horz" wrap="square" lIns="0" tIns="15240" rIns="0" bIns="0" rtlCol="0">
            <a:spAutoFit/>
          </a:bodyPr>
          <a:lstStyle/>
          <a:p>
            <a:pPr marL="271780">
              <a:lnSpc>
                <a:spcPct val="100000"/>
              </a:lnSpc>
              <a:spcBef>
                <a:spcPts val="120"/>
              </a:spcBef>
            </a:pPr>
            <a:r>
              <a:rPr sz="1850" b="1" spc="10" dirty="0">
                <a:solidFill>
                  <a:srgbClr val="FFFFFF"/>
                </a:solidFill>
                <a:latin typeface="Arial"/>
                <a:cs typeface="Arial"/>
              </a:rPr>
              <a:t>Printers</a:t>
            </a:r>
            <a:endParaRPr sz="1850">
              <a:latin typeface="Arial"/>
              <a:cs typeface="Arial"/>
            </a:endParaRPr>
          </a:p>
          <a:p>
            <a:pPr>
              <a:lnSpc>
                <a:spcPct val="100000"/>
              </a:lnSpc>
              <a:spcBef>
                <a:spcPts val="10"/>
              </a:spcBef>
            </a:pPr>
            <a:endParaRPr sz="2050">
              <a:latin typeface="Arial"/>
              <a:cs typeface="Arial"/>
            </a:endParaRPr>
          </a:p>
          <a:p>
            <a:pPr marL="12700">
              <a:lnSpc>
                <a:spcPct val="100000"/>
              </a:lnSpc>
            </a:pPr>
            <a:r>
              <a:rPr sz="1850" spc="5" dirty="0">
                <a:latin typeface="Arial"/>
                <a:cs typeface="Arial"/>
              </a:rPr>
              <a:t>Printer is </a:t>
            </a:r>
            <a:r>
              <a:rPr sz="1850" spc="10" dirty="0">
                <a:latin typeface="Arial"/>
                <a:cs typeface="Arial"/>
              </a:rPr>
              <a:t>an output device, </a:t>
            </a:r>
            <a:r>
              <a:rPr sz="1850" spc="5" dirty="0">
                <a:latin typeface="Arial"/>
                <a:cs typeface="Arial"/>
              </a:rPr>
              <a:t>which is </a:t>
            </a:r>
            <a:r>
              <a:rPr sz="1850" spc="10" dirty="0">
                <a:latin typeface="Arial"/>
                <a:cs typeface="Arial"/>
              </a:rPr>
              <a:t>used </a:t>
            </a:r>
            <a:r>
              <a:rPr sz="1850" spc="5" dirty="0">
                <a:latin typeface="Arial"/>
                <a:cs typeface="Arial"/>
              </a:rPr>
              <a:t>to print information </a:t>
            </a:r>
            <a:r>
              <a:rPr sz="1850" spc="10" dirty="0">
                <a:latin typeface="Arial"/>
                <a:cs typeface="Arial"/>
              </a:rPr>
              <a:t>on</a:t>
            </a:r>
            <a:r>
              <a:rPr sz="1850" spc="-275" dirty="0">
                <a:latin typeface="Arial"/>
                <a:cs typeface="Arial"/>
              </a:rPr>
              <a:t> </a:t>
            </a:r>
            <a:r>
              <a:rPr sz="1850" spc="10" dirty="0">
                <a:latin typeface="Arial"/>
                <a:cs typeface="Arial"/>
              </a:rPr>
              <a:t>paper.</a:t>
            </a:r>
            <a:endParaRPr sz="1850">
              <a:latin typeface="Arial"/>
              <a:cs typeface="Arial"/>
            </a:endParaRPr>
          </a:p>
        </p:txBody>
      </p:sp>
      <p:pic>
        <p:nvPicPr>
          <p:cNvPr id="6" name="Picture 5">
            <a:extLst>
              <a:ext uri="{FF2B5EF4-FFF2-40B4-BE49-F238E27FC236}">
                <a16:creationId xmlns="" xmlns:a16="http://schemas.microsoft.com/office/drawing/2014/main" id="{58A2409A-7D7E-AE9D-3F8F-ECFB7E9C6845}"/>
              </a:ext>
            </a:extLst>
          </p:cNvPr>
          <p:cNvPicPr>
            <a:picLocks noChangeAspect="1"/>
          </p:cNvPicPr>
          <p:nvPr/>
        </p:nvPicPr>
        <p:blipFill>
          <a:blip r:embed="rId2"/>
          <a:stretch>
            <a:fillRect/>
          </a:stretch>
        </p:blipFill>
        <p:spPr>
          <a:xfrm>
            <a:off x="2743200" y="2743200"/>
            <a:ext cx="7402829" cy="3352800"/>
          </a:xfrm>
          <a:prstGeom prst="rect">
            <a:avLst/>
          </a:prstGeom>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4401" y="1815210"/>
            <a:ext cx="10879455" cy="311150"/>
          </a:xfrm>
          <a:prstGeom prst="rect">
            <a:avLst/>
          </a:prstGeom>
        </p:spPr>
        <p:txBody>
          <a:bodyPr vert="horz" wrap="square" lIns="0" tIns="15240" rIns="0" bIns="0" rtlCol="0">
            <a:spAutoFit/>
          </a:bodyPr>
          <a:lstStyle/>
          <a:p>
            <a:pPr marL="12700">
              <a:lnSpc>
                <a:spcPct val="100000"/>
              </a:lnSpc>
              <a:spcBef>
                <a:spcPts val="120"/>
              </a:spcBef>
            </a:pPr>
            <a:r>
              <a:rPr sz="1850" b="1" spc="10" dirty="0">
                <a:latin typeface="Arial"/>
                <a:cs typeface="Arial"/>
              </a:rPr>
              <a:t>Impact </a:t>
            </a:r>
            <a:r>
              <a:rPr sz="1850" b="1" spc="5" dirty="0">
                <a:latin typeface="Arial"/>
                <a:cs typeface="Arial"/>
              </a:rPr>
              <a:t>printers </a:t>
            </a:r>
            <a:r>
              <a:rPr sz="1850" spc="10" dirty="0">
                <a:latin typeface="Arial"/>
                <a:cs typeface="Arial"/>
              </a:rPr>
              <a:t>print the characters by </a:t>
            </a:r>
            <a:r>
              <a:rPr sz="1850" spc="5" dirty="0">
                <a:latin typeface="Arial"/>
                <a:cs typeface="Arial"/>
              </a:rPr>
              <a:t>striking </a:t>
            </a:r>
            <a:r>
              <a:rPr sz="1850" spc="10" dirty="0">
                <a:latin typeface="Arial"/>
                <a:cs typeface="Arial"/>
              </a:rPr>
              <a:t>them on the ribbon, </a:t>
            </a:r>
            <a:r>
              <a:rPr sz="1850" spc="5" dirty="0">
                <a:latin typeface="Arial"/>
                <a:cs typeface="Arial"/>
              </a:rPr>
              <a:t>which is </a:t>
            </a:r>
            <a:r>
              <a:rPr sz="1850" spc="10" dirty="0">
                <a:latin typeface="Arial"/>
                <a:cs typeface="Arial"/>
              </a:rPr>
              <a:t>then pressed on the</a:t>
            </a:r>
            <a:r>
              <a:rPr sz="1850" spc="-345" dirty="0">
                <a:latin typeface="Arial"/>
                <a:cs typeface="Arial"/>
              </a:rPr>
              <a:t> </a:t>
            </a:r>
            <a:r>
              <a:rPr sz="1850" spc="10" dirty="0">
                <a:latin typeface="Arial"/>
                <a:cs typeface="Arial"/>
              </a:rPr>
              <a:t>paper.</a:t>
            </a:r>
            <a:endParaRPr sz="1850">
              <a:latin typeface="Arial"/>
              <a:cs typeface="Arial"/>
            </a:endParaRPr>
          </a:p>
        </p:txBody>
      </p:sp>
      <p:sp>
        <p:nvSpPr>
          <p:cNvPr id="3" name="object 3"/>
          <p:cNvSpPr txBox="1"/>
          <p:nvPr/>
        </p:nvSpPr>
        <p:spPr>
          <a:xfrm>
            <a:off x="114401" y="2894457"/>
            <a:ext cx="6550659" cy="1734820"/>
          </a:xfrm>
          <a:prstGeom prst="rect">
            <a:avLst/>
          </a:prstGeom>
        </p:spPr>
        <p:txBody>
          <a:bodyPr vert="horz" wrap="square" lIns="0" tIns="15240" rIns="0" bIns="0" rtlCol="0">
            <a:spAutoFit/>
          </a:bodyPr>
          <a:lstStyle/>
          <a:p>
            <a:pPr marL="12700">
              <a:lnSpc>
                <a:spcPct val="100000"/>
              </a:lnSpc>
              <a:spcBef>
                <a:spcPts val="120"/>
              </a:spcBef>
            </a:pPr>
            <a:r>
              <a:rPr sz="1850" b="1" spc="5" dirty="0">
                <a:latin typeface="Arial"/>
                <a:cs typeface="Arial"/>
              </a:rPr>
              <a:t>Characteristics </a:t>
            </a:r>
            <a:r>
              <a:rPr sz="1850" b="1" spc="10" dirty="0">
                <a:latin typeface="Arial"/>
                <a:cs typeface="Arial"/>
              </a:rPr>
              <a:t>of Impact</a:t>
            </a:r>
            <a:r>
              <a:rPr sz="1850" b="1" spc="-90" dirty="0">
                <a:latin typeface="Arial"/>
                <a:cs typeface="Arial"/>
              </a:rPr>
              <a:t> </a:t>
            </a:r>
            <a:r>
              <a:rPr sz="1850" b="1" spc="10" dirty="0">
                <a:latin typeface="Arial"/>
                <a:cs typeface="Arial"/>
              </a:rPr>
              <a:t>Printers</a:t>
            </a:r>
            <a:endParaRPr sz="1850">
              <a:latin typeface="Arial"/>
              <a:cs typeface="Arial"/>
            </a:endParaRPr>
          </a:p>
          <a:p>
            <a:pPr>
              <a:lnSpc>
                <a:spcPct val="100000"/>
              </a:lnSpc>
              <a:spcBef>
                <a:spcPts val="25"/>
              </a:spcBef>
            </a:pPr>
            <a:endParaRPr sz="1950">
              <a:latin typeface="Arial"/>
              <a:cs typeface="Arial"/>
            </a:endParaRPr>
          </a:p>
          <a:p>
            <a:pPr marL="157480" indent="-144780">
              <a:lnSpc>
                <a:spcPct val="100000"/>
              </a:lnSpc>
              <a:buChar char="-"/>
              <a:tabLst>
                <a:tab pos="157480" algn="l"/>
              </a:tabLst>
            </a:pPr>
            <a:r>
              <a:rPr sz="1850" spc="10" dirty="0">
                <a:latin typeface="Arial"/>
                <a:cs typeface="Arial"/>
              </a:rPr>
              <a:t>Very low consumable</a:t>
            </a:r>
            <a:r>
              <a:rPr sz="1850" spc="-85" dirty="0">
                <a:latin typeface="Arial"/>
                <a:cs typeface="Arial"/>
              </a:rPr>
              <a:t> </a:t>
            </a:r>
            <a:r>
              <a:rPr sz="1850" spc="5" dirty="0">
                <a:latin typeface="Arial"/>
                <a:cs typeface="Arial"/>
              </a:rPr>
              <a:t>costs</a:t>
            </a:r>
            <a:endParaRPr sz="1850">
              <a:latin typeface="Arial"/>
              <a:cs typeface="Arial"/>
            </a:endParaRPr>
          </a:p>
          <a:p>
            <a:pPr marL="157480" indent="-144780">
              <a:lnSpc>
                <a:spcPct val="100000"/>
              </a:lnSpc>
              <a:spcBef>
                <a:spcPts val="15"/>
              </a:spcBef>
              <a:buChar char="-"/>
              <a:tabLst>
                <a:tab pos="157480" algn="l"/>
              </a:tabLst>
            </a:pPr>
            <a:r>
              <a:rPr sz="1850" spc="10" dirty="0">
                <a:latin typeface="Arial"/>
                <a:cs typeface="Arial"/>
              </a:rPr>
              <a:t>Very</a:t>
            </a:r>
            <a:r>
              <a:rPr sz="1850" spc="-10" dirty="0">
                <a:latin typeface="Arial"/>
                <a:cs typeface="Arial"/>
              </a:rPr>
              <a:t> </a:t>
            </a:r>
            <a:r>
              <a:rPr sz="1850" spc="10" dirty="0">
                <a:latin typeface="Arial"/>
                <a:cs typeface="Arial"/>
              </a:rPr>
              <a:t>noisy</a:t>
            </a:r>
            <a:endParaRPr sz="1850">
              <a:latin typeface="Arial"/>
              <a:cs typeface="Arial"/>
            </a:endParaRPr>
          </a:p>
          <a:p>
            <a:pPr marL="157480" indent="-144780">
              <a:lnSpc>
                <a:spcPct val="100000"/>
              </a:lnSpc>
              <a:spcBef>
                <a:spcPts val="25"/>
              </a:spcBef>
              <a:buChar char="-"/>
              <a:tabLst>
                <a:tab pos="157480" algn="l"/>
              </a:tabLst>
            </a:pPr>
            <a:r>
              <a:rPr sz="1850" spc="10" dirty="0">
                <a:latin typeface="Arial"/>
                <a:cs typeface="Arial"/>
              </a:rPr>
              <a:t>Useful </a:t>
            </a:r>
            <a:r>
              <a:rPr sz="1850" spc="5" dirty="0">
                <a:latin typeface="Arial"/>
                <a:cs typeface="Arial"/>
              </a:rPr>
              <a:t>for bulk printing </a:t>
            </a:r>
            <a:r>
              <a:rPr sz="1850" spc="10" dirty="0">
                <a:latin typeface="Arial"/>
                <a:cs typeface="Arial"/>
              </a:rPr>
              <a:t>due </a:t>
            </a:r>
            <a:r>
              <a:rPr sz="1850" spc="5" dirty="0">
                <a:latin typeface="Arial"/>
                <a:cs typeface="Arial"/>
              </a:rPr>
              <a:t>to </a:t>
            </a:r>
            <a:r>
              <a:rPr sz="1850" spc="10" dirty="0">
                <a:latin typeface="Arial"/>
                <a:cs typeface="Arial"/>
              </a:rPr>
              <a:t>low</a:t>
            </a:r>
            <a:r>
              <a:rPr sz="1850" spc="-210" dirty="0">
                <a:latin typeface="Arial"/>
                <a:cs typeface="Arial"/>
              </a:rPr>
              <a:t> </a:t>
            </a:r>
            <a:r>
              <a:rPr sz="1850" spc="10" dirty="0">
                <a:latin typeface="Arial"/>
                <a:cs typeface="Arial"/>
              </a:rPr>
              <a:t>cost</a:t>
            </a:r>
            <a:endParaRPr sz="1850">
              <a:latin typeface="Arial"/>
              <a:cs typeface="Arial"/>
            </a:endParaRPr>
          </a:p>
          <a:p>
            <a:pPr marL="157480" indent="-144780">
              <a:lnSpc>
                <a:spcPct val="100000"/>
              </a:lnSpc>
              <a:spcBef>
                <a:spcPts val="25"/>
              </a:spcBef>
              <a:buChar char="-"/>
              <a:tabLst>
                <a:tab pos="157480" algn="l"/>
              </a:tabLst>
            </a:pPr>
            <a:r>
              <a:rPr sz="1850" spc="10" dirty="0">
                <a:latin typeface="Arial"/>
                <a:cs typeface="Arial"/>
              </a:rPr>
              <a:t>There </a:t>
            </a:r>
            <a:r>
              <a:rPr sz="1850" spc="5" dirty="0">
                <a:latin typeface="Arial"/>
                <a:cs typeface="Arial"/>
              </a:rPr>
              <a:t>is physical </a:t>
            </a:r>
            <a:r>
              <a:rPr sz="1850" spc="10" dirty="0">
                <a:latin typeface="Arial"/>
                <a:cs typeface="Arial"/>
              </a:rPr>
              <a:t>contact </a:t>
            </a:r>
            <a:r>
              <a:rPr sz="1850" dirty="0">
                <a:latin typeface="Arial"/>
                <a:cs typeface="Arial"/>
              </a:rPr>
              <a:t>with </a:t>
            </a:r>
            <a:r>
              <a:rPr sz="1850" spc="5" dirty="0">
                <a:latin typeface="Arial"/>
                <a:cs typeface="Arial"/>
              </a:rPr>
              <a:t>the </a:t>
            </a:r>
            <a:r>
              <a:rPr sz="1850" spc="10" dirty="0">
                <a:latin typeface="Arial"/>
                <a:cs typeface="Arial"/>
              </a:rPr>
              <a:t>paper </a:t>
            </a:r>
            <a:r>
              <a:rPr sz="1850" spc="5" dirty="0">
                <a:latin typeface="Arial"/>
                <a:cs typeface="Arial"/>
              </a:rPr>
              <a:t>to </a:t>
            </a:r>
            <a:r>
              <a:rPr sz="1850" spc="10" dirty="0">
                <a:latin typeface="Arial"/>
                <a:cs typeface="Arial"/>
              </a:rPr>
              <a:t>produce an</a:t>
            </a:r>
            <a:r>
              <a:rPr sz="1850" spc="-240" dirty="0">
                <a:latin typeface="Arial"/>
                <a:cs typeface="Arial"/>
              </a:rPr>
              <a:t> </a:t>
            </a:r>
            <a:r>
              <a:rPr sz="1850" spc="10" dirty="0">
                <a:latin typeface="Arial"/>
                <a:cs typeface="Arial"/>
              </a:rPr>
              <a:t>image</a:t>
            </a:r>
            <a:endParaRPr sz="1850">
              <a:latin typeface="Arial"/>
              <a:cs typeface="Arial"/>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728216"/>
            <a:ext cx="4224655" cy="5130165"/>
            <a:chOff x="0" y="1728216"/>
            <a:chExt cx="4224655" cy="5130165"/>
          </a:xfrm>
        </p:grpSpPr>
        <p:sp>
          <p:nvSpPr>
            <p:cNvPr id="3" name="object 3"/>
            <p:cNvSpPr/>
            <p:nvPr/>
          </p:nvSpPr>
          <p:spPr>
            <a:xfrm>
              <a:off x="2129027" y="5446775"/>
              <a:ext cx="2095500" cy="1411223"/>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0" y="1728216"/>
              <a:ext cx="2575560" cy="416559"/>
            </a:xfrm>
            <a:custGeom>
              <a:avLst/>
              <a:gdLst/>
              <a:ahLst/>
              <a:cxnLst/>
              <a:rect l="l" t="t" r="r" b="b"/>
              <a:pathLst>
                <a:path w="2575560" h="416560">
                  <a:moveTo>
                    <a:pt x="2367534" y="0"/>
                  </a:moveTo>
                  <a:lnTo>
                    <a:pt x="0" y="0"/>
                  </a:lnTo>
                  <a:lnTo>
                    <a:pt x="0" y="416051"/>
                  </a:lnTo>
                  <a:lnTo>
                    <a:pt x="2367534" y="416051"/>
                  </a:lnTo>
                  <a:lnTo>
                    <a:pt x="2575560" y="208025"/>
                  </a:lnTo>
                  <a:lnTo>
                    <a:pt x="2367534" y="0"/>
                  </a:lnTo>
                  <a:close/>
                </a:path>
              </a:pathLst>
            </a:custGeom>
            <a:solidFill>
              <a:srgbClr val="42C3C8"/>
            </a:solidFill>
          </p:spPr>
          <p:txBody>
            <a:bodyPr wrap="square" lIns="0" tIns="0" rIns="0" bIns="0" rtlCol="0"/>
            <a:lstStyle/>
            <a:p>
              <a:endParaRPr/>
            </a:p>
          </p:txBody>
        </p:sp>
      </p:grpSp>
      <p:sp>
        <p:nvSpPr>
          <p:cNvPr id="5" name="object 5"/>
          <p:cNvSpPr txBox="1">
            <a:spLocks noGrp="1"/>
          </p:cNvSpPr>
          <p:nvPr>
            <p:ph type="title"/>
          </p:nvPr>
        </p:nvSpPr>
        <p:spPr>
          <a:xfrm>
            <a:off x="2353436" y="1096771"/>
            <a:ext cx="7484745" cy="311150"/>
          </a:xfrm>
          <a:prstGeom prst="rect">
            <a:avLst/>
          </a:prstGeom>
        </p:spPr>
        <p:txBody>
          <a:bodyPr vert="horz" wrap="square" lIns="0" tIns="15240" rIns="0" bIns="0" rtlCol="0">
            <a:spAutoFit/>
          </a:bodyPr>
          <a:lstStyle/>
          <a:p>
            <a:pPr marL="12700">
              <a:lnSpc>
                <a:spcPct val="100000"/>
              </a:lnSpc>
              <a:spcBef>
                <a:spcPts val="120"/>
              </a:spcBef>
            </a:pPr>
            <a:r>
              <a:rPr sz="1850" spc="10" dirty="0"/>
              <a:t>Character printers </a:t>
            </a:r>
            <a:r>
              <a:rPr sz="1850" b="0" spc="10" dirty="0">
                <a:latin typeface="Arial"/>
                <a:cs typeface="Arial"/>
              </a:rPr>
              <a:t>are the </a:t>
            </a:r>
            <a:r>
              <a:rPr sz="1850" b="0" spc="5" dirty="0">
                <a:latin typeface="Arial"/>
                <a:cs typeface="Arial"/>
              </a:rPr>
              <a:t>printers which print </a:t>
            </a:r>
            <a:r>
              <a:rPr sz="1850" b="0" spc="10" dirty="0">
                <a:latin typeface="Arial"/>
                <a:cs typeface="Arial"/>
              </a:rPr>
              <a:t>one character </a:t>
            </a:r>
            <a:r>
              <a:rPr sz="1850" b="0" spc="5" dirty="0">
                <a:latin typeface="Arial"/>
                <a:cs typeface="Arial"/>
              </a:rPr>
              <a:t>at </a:t>
            </a:r>
            <a:r>
              <a:rPr sz="1850" b="0" spc="10" dirty="0">
                <a:latin typeface="Arial"/>
                <a:cs typeface="Arial"/>
              </a:rPr>
              <a:t>a</a:t>
            </a:r>
            <a:r>
              <a:rPr sz="1850" b="0" spc="-295" dirty="0">
                <a:latin typeface="Arial"/>
                <a:cs typeface="Arial"/>
              </a:rPr>
              <a:t> </a:t>
            </a:r>
            <a:r>
              <a:rPr sz="1850" b="0" spc="5" dirty="0">
                <a:latin typeface="Arial"/>
                <a:cs typeface="Arial"/>
              </a:rPr>
              <a:t>time.</a:t>
            </a:r>
            <a:endParaRPr sz="1850">
              <a:latin typeface="Arial"/>
              <a:cs typeface="Arial"/>
            </a:endParaRPr>
          </a:p>
        </p:txBody>
      </p:sp>
      <p:sp>
        <p:nvSpPr>
          <p:cNvPr id="6" name="object 6"/>
          <p:cNvSpPr txBox="1"/>
          <p:nvPr/>
        </p:nvSpPr>
        <p:spPr>
          <a:xfrm>
            <a:off x="228701" y="1773758"/>
            <a:ext cx="2013585" cy="311150"/>
          </a:xfrm>
          <a:prstGeom prst="rect">
            <a:avLst/>
          </a:prstGeom>
        </p:spPr>
        <p:txBody>
          <a:bodyPr vert="horz" wrap="square" lIns="0" tIns="15875" rIns="0" bIns="0" rtlCol="0">
            <a:spAutoFit/>
          </a:bodyPr>
          <a:lstStyle/>
          <a:p>
            <a:pPr marL="12700">
              <a:lnSpc>
                <a:spcPct val="100000"/>
              </a:lnSpc>
              <a:spcBef>
                <a:spcPts val="125"/>
              </a:spcBef>
            </a:pPr>
            <a:r>
              <a:rPr sz="1850" b="1" spc="10" dirty="0">
                <a:solidFill>
                  <a:srgbClr val="FFFFFF"/>
                </a:solidFill>
                <a:latin typeface="Arial"/>
                <a:cs typeface="Arial"/>
              </a:rPr>
              <a:t>Dot Matrix</a:t>
            </a:r>
            <a:r>
              <a:rPr sz="1850" b="1" spc="-105" dirty="0">
                <a:solidFill>
                  <a:srgbClr val="FFFFFF"/>
                </a:solidFill>
                <a:latin typeface="Arial"/>
                <a:cs typeface="Arial"/>
              </a:rPr>
              <a:t> </a:t>
            </a:r>
            <a:r>
              <a:rPr sz="1850" b="1" spc="5" dirty="0">
                <a:solidFill>
                  <a:srgbClr val="FFFFFF"/>
                </a:solidFill>
                <a:latin typeface="Arial"/>
                <a:cs typeface="Arial"/>
              </a:rPr>
              <a:t>Printer</a:t>
            </a:r>
            <a:endParaRPr sz="1850">
              <a:latin typeface="Arial"/>
              <a:cs typeface="Arial"/>
            </a:endParaRPr>
          </a:p>
        </p:txBody>
      </p:sp>
      <p:sp>
        <p:nvSpPr>
          <p:cNvPr id="7" name="object 7"/>
          <p:cNvSpPr/>
          <p:nvPr/>
        </p:nvSpPr>
        <p:spPr>
          <a:xfrm>
            <a:off x="6096000" y="1537716"/>
            <a:ext cx="1778635" cy="702945"/>
          </a:xfrm>
          <a:custGeom>
            <a:avLst/>
            <a:gdLst/>
            <a:ahLst/>
            <a:cxnLst/>
            <a:rect l="l" t="t" r="r" b="b"/>
            <a:pathLst>
              <a:path w="1778634" h="702944">
                <a:moveTo>
                  <a:pt x="1427226" y="0"/>
                </a:moveTo>
                <a:lnTo>
                  <a:pt x="0" y="0"/>
                </a:lnTo>
                <a:lnTo>
                  <a:pt x="0" y="702563"/>
                </a:lnTo>
                <a:lnTo>
                  <a:pt x="1427226" y="702563"/>
                </a:lnTo>
                <a:lnTo>
                  <a:pt x="1778507" y="351282"/>
                </a:lnTo>
                <a:lnTo>
                  <a:pt x="1427226" y="0"/>
                </a:lnTo>
                <a:close/>
              </a:path>
            </a:pathLst>
          </a:custGeom>
          <a:solidFill>
            <a:srgbClr val="42C3C8"/>
          </a:solidFill>
        </p:spPr>
        <p:txBody>
          <a:bodyPr wrap="square" lIns="0" tIns="0" rIns="0" bIns="0" rtlCol="0"/>
          <a:lstStyle/>
          <a:p>
            <a:endParaRPr/>
          </a:p>
        </p:txBody>
      </p:sp>
      <p:sp>
        <p:nvSpPr>
          <p:cNvPr id="8" name="object 8"/>
          <p:cNvSpPr txBox="1"/>
          <p:nvPr/>
        </p:nvSpPr>
        <p:spPr>
          <a:xfrm>
            <a:off x="6534404" y="1584197"/>
            <a:ext cx="725170" cy="596265"/>
          </a:xfrm>
          <a:prstGeom prst="rect">
            <a:avLst/>
          </a:prstGeom>
        </p:spPr>
        <p:txBody>
          <a:bodyPr vert="horz" wrap="square" lIns="0" tIns="12065" rIns="0" bIns="0" rtlCol="0">
            <a:spAutoFit/>
          </a:bodyPr>
          <a:lstStyle/>
          <a:p>
            <a:pPr marL="12700" marR="5080" indent="33020">
              <a:lnSpc>
                <a:spcPct val="101099"/>
              </a:lnSpc>
              <a:spcBef>
                <a:spcPts val="95"/>
              </a:spcBef>
            </a:pPr>
            <a:r>
              <a:rPr sz="1850" b="1" spc="10" dirty="0">
                <a:solidFill>
                  <a:srgbClr val="FFFFFF"/>
                </a:solidFill>
                <a:latin typeface="Arial"/>
                <a:cs typeface="Arial"/>
              </a:rPr>
              <a:t>Daisy  </a:t>
            </a:r>
            <a:r>
              <a:rPr sz="1850" b="1" spc="20" dirty="0">
                <a:solidFill>
                  <a:srgbClr val="FFFFFF"/>
                </a:solidFill>
                <a:latin typeface="Arial"/>
                <a:cs typeface="Arial"/>
              </a:rPr>
              <a:t>W</a:t>
            </a:r>
            <a:r>
              <a:rPr sz="1850" b="1" dirty="0">
                <a:solidFill>
                  <a:srgbClr val="FFFFFF"/>
                </a:solidFill>
                <a:latin typeface="Arial"/>
                <a:cs typeface="Arial"/>
              </a:rPr>
              <a:t>h</a:t>
            </a:r>
            <a:r>
              <a:rPr sz="1850" b="1" spc="10" dirty="0">
                <a:solidFill>
                  <a:srgbClr val="FFFFFF"/>
                </a:solidFill>
                <a:latin typeface="Arial"/>
                <a:cs typeface="Arial"/>
              </a:rPr>
              <a:t>ee</a:t>
            </a:r>
            <a:r>
              <a:rPr sz="1850" b="1" spc="5" dirty="0">
                <a:solidFill>
                  <a:srgbClr val="FFFFFF"/>
                </a:solidFill>
                <a:latin typeface="Arial"/>
                <a:cs typeface="Arial"/>
              </a:rPr>
              <a:t>l</a:t>
            </a:r>
            <a:endParaRPr sz="1850">
              <a:latin typeface="Arial"/>
              <a:cs typeface="Arial"/>
            </a:endParaRPr>
          </a:p>
        </p:txBody>
      </p:sp>
      <p:sp>
        <p:nvSpPr>
          <p:cNvPr id="9" name="object 9"/>
          <p:cNvSpPr/>
          <p:nvPr/>
        </p:nvSpPr>
        <p:spPr>
          <a:xfrm>
            <a:off x="761" y="2138933"/>
            <a:ext cx="5905500" cy="3270504"/>
          </a:xfrm>
          <a:prstGeom prst="rect">
            <a:avLst/>
          </a:prstGeom>
          <a:blipFill>
            <a:blip r:embed="rId3" cstate="print"/>
            <a:stretch>
              <a:fillRect/>
            </a:stretch>
          </a:blipFill>
        </p:spPr>
        <p:txBody>
          <a:bodyPr wrap="square" lIns="0" tIns="0" rIns="0" bIns="0" rtlCol="0"/>
          <a:lstStyle/>
          <a:p>
            <a:endParaRPr/>
          </a:p>
        </p:txBody>
      </p:sp>
      <p:sp>
        <p:nvSpPr>
          <p:cNvPr id="10" name="object 10"/>
          <p:cNvSpPr txBox="1"/>
          <p:nvPr/>
        </p:nvSpPr>
        <p:spPr>
          <a:xfrm>
            <a:off x="761" y="2138933"/>
            <a:ext cx="5905500" cy="3270885"/>
          </a:xfrm>
          <a:prstGeom prst="rect">
            <a:avLst/>
          </a:prstGeom>
          <a:ln w="3175">
            <a:solidFill>
              <a:srgbClr val="3CC2C7"/>
            </a:solidFill>
          </a:ln>
        </p:spPr>
        <p:txBody>
          <a:bodyPr vert="horz" wrap="square" lIns="0" tIns="59055" rIns="0" bIns="0" rtlCol="0">
            <a:spAutoFit/>
          </a:bodyPr>
          <a:lstStyle/>
          <a:p>
            <a:pPr marL="250825" indent="-125730" algn="just">
              <a:lnSpc>
                <a:spcPct val="100000"/>
              </a:lnSpc>
              <a:spcBef>
                <a:spcPts val="465"/>
              </a:spcBef>
              <a:buChar char="-"/>
              <a:tabLst>
                <a:tab pos="251460" algn="l"/>
              </a:tabLst>
            </a:pPr>
            <a:r>
              <a:rPr sz="1600" spc="-10" dirty="0">
                <a:latin typeface="Arial"/>
                <a:cs typeface="Arial"/>
              </a:rPr>
              <a:t>One </a:t>
            </a:r>
            <a:r>
              <a:rPr sz="1600" spc="-5" dirty="0">
                <a:latin typeface="Arial"/>
                <a:cs typeface="Arial"/>
              </a:rPr>
              <a:t>of the most popular printers is Dot Matrix</a:t>
            </a:r>
            <a:r>
              <a:rPr sz="1600" spc="140" dirty="0">
                <a:latin typeface="Arial"/>
                <a:cs typeface="Arial"/>
              </a:rPr>
              <a:t> </a:t>
            </a:r>
            <a:r>
              <a:rPr sz="1600" spc="-5" dirty="0">
                <a:latin typeface="Arial"/>
                <a:cs typeface="Arial"/>
              </a:rPr>
              <a:t>Printer.</a:t>
            </a:r>
            <a:endParaRPr sz="1600">
              <a:latin typeface="Arial"/>
              <a:cs typeface="Arial"/>
            </a:endParaRPr>
          </a:p>
          <a:p>
            <a:pPr marL="125730" marR="400685" algn="just">
              <a:lnSpc>
                <a:spcPct val="100000"/>
              </a:lnSpc>
              <a:buChar char="-"/>
              <a:tabLst>
                <a:tab pos="251460" algn="l"/>
              </a:tabLst>
            </a:pPr>
            <a:r>
              <a:rPr sz="1600" spc="-5" dirty="0">
                <a:latin typeface="Arial"/>
                <a:cs typeface="Arial"/>
              </a:rPr>
              <a:t>Each character printed is in the form of pattern of dots and  head consists of a Matrix of Pins of size </a:t>
            </a:r>
            <a:r>
              <a:rPr sz="1600" spc="-10" dirty="0">
                <a:latin typeface="Arial"/>
                <a:cs typeface="Arial"/>
              </a:rPr>
              <a:t>which </a:t>
            </a:r>
            <a:r>
              <a:rPr sz="1600" spc="-5" dirty="0">
                <a:latin typeface="Arial"/>
                <a:cs typeface="Arial"/>
              </a:rPr>
              <a:t>come out to  form a character </a:t>
            </a:r>
            <a:r>
              <a:rPr sz="1600" spc="-10" dirty="0">
                <a:latin typeface="Arial"/>
                <a:cs typeface="Arial"/>
              </a:rPr>
              <a:t>which </a:t>
            </a:r>
            <a:r>
              <a:rPr sz="1600" spc="-5" dirty="0">
                <a:latin typeface="Arial"/>
                <a:cs typeface="Arial"/>
              </a:rPr>
              <a:t>is </a:t>
            </a:r>
            <a:r>
              <a:rPr sz="1600" spc="-10" dirty="0">
                <a:latin typeface="Arial"/>
                <a:cs typeface="Arial"/>
              </a:rPr>
              <a:t>why </a:t>
            </a:r>
            <a:r>
              <a:rPr sz="1600" spc="-5" dirty="0">
                <a:latin typeface="Arial"/>
                <a:cs typeface="Arial"/>
              </a:rPr>
              <a:t>it is called Dot Matrix Printer.  </a:t>
            </a:r>
            <a:r>
              <a:rPr sz="1600" b="1" spc="-10" dirty="0">
                <a:latin typeface="Arial"/>
                <a:cs typeface="Arial"/>
              </a:rPr>
              <a:t>Advantages</a:t>
            </a:r>
            <a:endParaRPr sz="1600">
              <a:latin typeface="Arial"/>
              <a:cs typeface="Arial"/>
            </a:endParaRPr>
          </a:p>
          <a:p>
            <a:pPr marL="197485" indent="-72390">
              <a:lnSpc>
                <a:spcPct val="100000"/>
              </a:lnSpc>
              <a:buSzPct val="93750"/>
              <a:buChar char="•"/>
              <a:tabLst>
                <a:tab pos="198120" algn="l"/>
              </a:tabLst>
            </a:pPr>
            <a:r>
              <a:rPr sz="1600" spc="-5" dirty="0">
                <a:latin typeface="Arial"/>
                <a:cs typeface="Arial"/>
              </a:rPr>
              <a:t>Inexpensive</a:t>
            </a:r>
            <a:endParaRPr sz="1600">
              <a:latin typeface="Arial"/>
              <a:cs typeface="Arial"/>
            </a:endParaRPr>
          </a:p>
          <a:p>
            <a:pPr marL="197485" indent="-72390">
              <a:lnSpc>
                <a:spcPct val="100000"/>
              </a:lnSpc>
              <a:buSzPct val="93750"/>
              <a:buChar char="•"/>
              <a:tabLst>
                <a:tab pos="198120" algn="l"/>
              </a:tabLst>
            </a:pPr>
            <a:r>
              <a:rPr sz="1600" spc="-5" dirty="0">
                <a:latin typeface="Arial"/>
                <a:cs typeface="Arial"/>
              </a:rPr>
              <a:t>Widely</a:t>
            </a:r>
            <a:r>
              <a:rPr sz="1600" spc="-25" dirty="0">
                <a:latin typeface="Arial"/>
                <a:cs typeface="Arial"/>
              </a:rPr>
              <a:t> </a:t>
            </a:r>
            <a:r>
              <a:rPr sz="1600" spc="-5" dirty="0">
                <a:latin typeface="Arial"/>
                <a:cs typeface="Arial"/>
              </a:rPr>
              <a:t>Used</a:t>
            </a:r>
            <a:endParaRPr sz="1600">
              <a:latin typeface="Arial"/>
              <a:cs typeface="Arial"/>
            </a:endParaRPr>
          </a:p>
          <a:p>
            <a:pPr marL="197485" indent="-72390">
              <a:lnSpc>
                <a:spcPct val="100000"/>
              </a:lnSpc>
              <a:buSzPct val="93750"/>
              <a:buChar char="•"/>
              <a:tabLst>
                <a:tab pos="198120" algn="l"/>
              </a:tabLst>
            </a:pPr>
            <a:r>
              <a:rPr sz="1600" spc="-5" dirty="0">
                <a:latin typeface="Arial"/>
                <a:cs typeface="Arial"/>
              </a:rPr>
              <a:t>Other language characters can be</a:t>
            </a:r>
            <a:r>
              <a:rPr sz="1600" spc="45" dirty="0">
                <a:latin typeface="Arial"/>
                <a:cs typeface="Arial"/>
              </a:rPr>
              <a:t> </a:t>
            </a:r>
            <a:r>
              <a:rPr sz="1600" spc="-5" dirty="0">
                <a:latin typeface="Arial"/>
                <a:cs typeface="Arial"/>
              </a:rPr>
              <a:t>printed</a:t>
            </a:r>
            <a:endParaRPr sz="1600">
              <a:latin typeface="Arial"/>
              <a:cs typeface="Arial"/>
            </a:endParaRPr>
          </a:p>
          <a:p>
            <a:pPr marL="125730">
              <a:lnSpc>
                <a:spcPct val="100000"/>
              </a:lnSpc>
            </a:pPr>
            <a:r>
              <a:rPr sz="1600" b="1" spc="-10" dirty="0">
                <a:latin typeface="Arial"/>
                <a:cs typeface="Arial"/>
              </a:rPr>
              <a:t>Disadvantages</a:t>
            </a:r>
            <a:endParaRPr sz="1600">
              <a:latin typeface="Arial"/>
              <a:cs typeface="Arial"/>
            </a:endParaRPr>
          </a:p>
          <a:p>
            <a:pPr marL="197485" indent="-72390">
              <a:lnSpc>
                <a:spcPct val="100000"/>
              </a:lnSpc>
              <a:buSzPct val="93750"/>
              <a:buChar char="•"/>
              <a:tabLst>
                <a:tab pos="198120" algn="l"/>
              </a:tabLst>
            </a:pPr>
            <a:r>
              <a:rPr sz="1600" spc="-5" dirty="0">
                <a:latin typeface="Arial"/>
                <a:cs typeface="Arial"/>
              </a:rPr>
              <a:t>Slow</a:t>
            </a:r>
            <a:r>
              <a:rPr sz="1600" spc="-20" dirty="0">
                <a:latin typeface="Arial"/>
                <a:cs typeface="Arial"/>
              </a:rPr>
              <a:t> </a:t>
            </a:r>
            <a:r>
              <a:rPr sz="1600" spc="-5" dirty="0">
                <a:latin typeface="Arial"/>
                <a:cs typeface="Arial"/>
              </a:rPr>
              <a:t>Speed</a:t>
            </a:r>
            <a:endParaRPr sz="1600">
              <a:latin typeface="Arial"/>
              <a:cs typeface="Arial"/>
            </a:endParaRPr>
          </a:p>
          <a:p>
            <a:pPr marL="197485" indent="-72390">
              <a:lnSpc>
                <a:spcPct val="100000"/>
              </a:lnSpc>
              <a:spcBef>
                <a:spcPts val="5"/>
              </a:spcBef>
              <a:buSzPct val="93750"/>
              <a:buChar char="•"/>
              <a:tabLst>
                <a:tab pos="198120" algn="l"/>
              </a:tabLst>
            </a:pPr>
            <a:r>
              <a:rPr sz="1600" spc="-5" dirty="0">
                <a:latin typeface="Arial"/>
                <a:cs typeface="Arial"/>
              </a:rPr>
              <a:t>Poor</a:t>
            </a:r>
            <a:r>
              <a:rPr sz="1600" spc="5" dirty="0">
                <a:latin typeface="Arial"/>
                <a:cs typeface="Arial"/>
              </a:rPr>
              <a:t> </a:t>
            </a:r>
            <a:r>
              <a:rPr sz="1600" spc="-5" dirty="0">
                <a:latin typeface="Arial"/>
                <a:cs typeface="Arial"/>
              </a:rPr>
              <a:t>Quality</a:t>
            </a:r>
            <a:endParaRPr sz="1600">
              <a:latin typeface="Arial"/>
              <a:cs typeface="Arial"/>
            </a:endParaRPr>
          </a:p>
        </p:txBody>
      </p:sp>
      <p:grpSp>
        <p:nvGrpSpPr>
          <p:cNvPr id="11" name="object 11"/>
          <p:cNvGrpSpPr/>
          <p:nvPr/>
        </p:nvGrpSpPr>
        <p:grpSpPr>
          <a:xfrm>
            <a:off x="6095872" y="2087752"/>
            <a:ext cx="6097905" cy="3322954"/>
            <a:chOff x="6095872" y="2087752"/>
            <a:chExt cx="6097905" cy="3322954"/>
          </a:xfrm>
        </p:grpSpPr>
        <p:sp>
          <p:nvSpPr>
            <p:cNvPr id="12" name="object 12"/>
            <p:cNvSpPr/>
            <p:nvPr/>
          </p:nvSpPr>
          <p:spPr>
            <a:xfrm>
              <a:off x="6096761" y="2088641"/>
              <a:ext cx="6095999" cy="3320796"/>
            </a:xfrm>
            <a:prstGeom prst="rect">
              <a:avLst/>
            </a:prstGeom>
            <a:blipFill>
              <a:blip r:embed="rId4" cstate="print"/>
              <a:stretch>
                <a:fillRect/>
              </a:stretch>
            </a:blipFill>
          </p:spPr>
          <p:txBody>
            <a:bodyPr wrap="square" lIns="0" tIns="0" rIns="0" bIns="0" rtlCol="0"/>
            <a:lstStyle/>
            <a:p>
              <a:endParaRPr/>
            </a:p>
          </p:txBody>
        </p:sp>
        <p:sp>
          <p:nvSpPr>
            <p:cNvPr id="13" name="object 13"/>
            <p:cNvSpPr/>
            <p:nvPr/>
          </p:nvSpPr>
          <p:spPr>
            <a:xfrm>
              <a:off x="6096761" y="2088641"/>
              <a:ext cx="6096000" cy="3321050"/>
            </a:xfrm>
            <a:custGeom>
              <a:avLst/>
              <a:gdLst/>
              <a:ahLst/>
              <a:cxnLst/>
              <a:rect l="l" t="t" r="r" b="b"/>
              <a:pathLst>
                <a:path w="6096000" h="3321050">
                  <a:moveTo>
                    <a:pt x="0" y="3320796"/>
                  </a:moveTo>
                  <a:lnTo>
                    <a:pt x="6095999" y="3320796"/>
                  </a:lnTo>
                  <a:lnTo>
                    <a:pt x="6095999" y="0"/>
                  </a:lnTo>
                  <a:lnTo>
                    <a:pt x="0" y="0"/>
                  </a:lnTo>
                  <a:lnTo>
                    <a:pt x="0" y="3320796"/>
                  </a:lnTo>
                  <a:close/>
                </a:path>
              </a:pathLst>
            </a:custGeom>
            <a:ln w="3175">
              <a:solidFill>
                <a:srgbClr val="3CC2C7"/>
              </a:solidFill>
            </a:ln>
          </p:spPr>
          <p:txBody>
            <a:bodyPr wrap="square" lIns="0" tIns="0" rIns="0" bIns="0" rtlCol="0"/>
            <a:lstStyle/>
            <a:p>
              <a:endParaRPr/>
            </a:p>
          </p:txBody>
        </p:sp>
      </p:grpSp>
      <p:sp>
        <p:nvSpPr>
          <p:cNvPr id="14" name="object 14"/>
          <p:cNvSpPr txBox="1"/>
          <p:nvPr/>
        </p:nvSpPr>
        <p:spPr>
          <a:xfrm>
            <a:off x="6211061" y="2135250"/>
            <a:ext cx="5620385" cy="3195955"/>
          </a:xfrm>
          <a:prstGeom prst="rect">
            <a:avLst/>
          </a:prstGeom>
        </p:spPr>
        <p:txBody>
          <a:bodyPr vert="horz" wrap="square" lIns="0" tIns="12065" rIns="0" bIns="0" rtlCol="0">
            <a:spAutoFit/>
          </a:bodyPr>
          <a:lstStyle/>
          <a:p>
            <a:pPr marL="12700" marR="5080">
              <a:lnSpc>
                <a:spcPct val="100000"/>
              </a:lnSpc>
              <a:spcBef>
                <a:spcPts val="95"/>
              </a:spcBef>
            </a:pPr>
            <a:r>
              <a:rPr sz="1600" spc="-5" dirty="0">
                <a:latin typeface="Arial"/>
                <a:cs typeface="Arial"/>
              </a:rPr>
              <a:t>Head </a:t>
            </a:r>
            <a:r>
              <a:rPr sz="1600" dirty="0">
                <a:latin typeface="Arial"/>
                <a:cs typeface="Arial"/>
              </a:rPr>
              <a:t>is </a:t>
            </a:r>
            <a:r>
              <a:rPr sz="1600" spc="-10" dirty="0">
                <a:latin typeface="Arial"/>
                <a:cs typeface="Arial"/>
              </a:rPr>
              <a:t>lying </a:t>
            </a:r>
            <a:r>
              <a:rPr sz="1600" spc="-5" dirty="0">
                <a:latin typeface="Arial"/>
                <a:cs typeface="Arial"/>
              </a:rPr>
              <a:t>on a </a:t>
            </a:r>
            <a:r>
              <a:rPr sz="1600" spc="-10" dirty="0">
                <a:latin typeface="Arial"/>
                <a:cs typeface="Arial"/>
              </a:rPr>
              <a:t>wheel </a:t>
            </a:r>
            <a:r>
              <a:rPr sz="1600" spc="-5" dirty="0">
                <a:latin typeface="Arial"/>
                <a:cs typeface="Arial"/>
              </a:rPr>
              <a:t>and pins corresponding to characters  are like petals of Daisy (flower) </a:t>
            </a:r>
            <a:r>
              <a:rPr sz="1600" spc="-10" dirty="0">
                <a:latin typeface="Arial"/>
                <a:cs typeface="Arial"/>
              </a:rPr>
              <a:t>which </a:t>
            </a:r>
            <a:r>
              <a:rPr sz="1600" spc="-5" dirty="0">
                <a:latin typeface="Arial"/>
                <a:cs typeface="Arial"/>
              </a:rPr>
              <a:t>is </a:t>
            </a:r>
            <a:r>
              <a:rPr sz="1600" spc="-10" dirty="0">
                <a:latin typeface="Arial"/>
                <a:cs typeface="Arial"/>
              </a:rPr>
              <a:t>why </a:t>
            </a:r>
            <a:r>
              <a:rPr sz="1600" spc="-5" dirty="0">
                <a:latin typeface="Arial"/>
                <a:cs typeface="Arial"/>
              </a:rPr>
              <a:t>it is called Daisy  Wheel Printer. These printers are generally used for word-  processing in </a:t>
            </a:r>
            <a:r>
              <a:rPr sz="1600" dirty="0">
                <a:latin typeface="Arial"/>
                <a:cs typeface="Arial"/>
              </a:rPr>
              <a:t>offices </a:t>
            </a:r>
            <a:r>
              <a:rPr sz="1600" spc="-5" dirty="0">
                <a:latin typeface="Arial"/>
                <a:cs typeface="Arial"/>
              </a:rPr>
              <a:t>that require a few letters to be sent here  and there </a:t>
            </a:r>
            <a:r>
              <a:rPr sz="1600" spc="-10" dirty="0">
                <a:latin typeface="Arial"/>
                <a:cs typeface="Arial"/>
              </a:rPr>
              <a:t>with </a:t>
            </a:r>
            <a:r>
              <a:rPr sz="1600" spc="-5" dirty="0">
                <a:latin typeface="Arial"/>
                <a:cs typeface="Arial"/>
              </a:rPr>
              <a:t>very nice</a:t>
            </a:r>
            <a:r>
              <a:rPr sz="1600" spc="40" dirty="0">
                <a:latin typeface="Arial"/>
                <a:cs typeface="Arial"/>
              </a:rPr>
              <a:t> </a:t>
            </a:r>
            <a:r>
              <a:rPr sz="1600" spc="-5" dirty="0">
                <a:latin typeface="Arial"/>
                <a:cs typeface="Arial"/>
              </a:rPr>
              <a:t>quality.</a:t>
            </a:r>
            <a:endParaRPr sz="1600">
              <a:latin typeface="Arial"/>
              <a:cs typeface="Arial"/>
            </a:endParaRPr>
          </a:p>
          <a:p>
            <a:pPr marL="12700">
              <a:lnSpc>
                <a:spcPct val="100000"/>
              </a:lnSpc>
            </a:pPr>
            <a:r>
              <a:rPr sz="1600" b="1" spc="-10" dirty="0">
                <a:latin typeface="Arial"/>
                <a:cs typeface="Arial"/>
              </a:rPr>
              <a:t>Advantages</a:t>
            </a:r>
            <a:endParaRPr sz="1600">
              <a:latin typeface="Arial"/>
              <a:cs typeface="Arial"/>
            </a:endParaRPr>
          </a:p>
          <a:p>
            <a:pPr marL="83820" indent="-71755">
              <a:lnSpc>
                <a:spcPct val="100000"/>
              </a:lnSpc>
              <a:buSzPct val="93750"/>
              <a:buChar char="•"/>
              <a:tabLst>
                <a:tab pos="84455" algn="l"/>
              </a:tabLst>
            </a:pPr>
            <a:r>
              <a:rPr sz="1600" spc="-5" dirty="0">
                <a:latin typeface="Arial"/>
                <a:cs typeface="Arial"/>
              </a:rPr>
              <a:t>More reliable than</a:t>
            </a:r>
            <a:r>
              <a:rPr sz="1600" spc="20" dirty="0">
                <a:latin typeface="Arial"/>
                <a:cs typeface="Arial"/>
              </a:rPr>
              <a:t> </a:t>
            </a:r>
            <a:r>
              <a:rPr sz="1600" spc="-5" dirty="0">
                <a:latin typeface="Arial"/>
                <a:cs typeface="Arial"/>
              </a:rPr>
              <a:t>DMP</a:t>
            </a:r>
            <a:endParaRPr sz="1600">
              <a:latin typeface="Arial"/>
              <a:cs typeface="Arial"/>
            </a:endParaRPr>
          </a:p>
          <a:p>
            <a:pPr marL="83820" indent="-71755">
              <a:lnSpc>
                <a:spcPct val="100000"/>
              </a:lnSpc>
              <a:buSzPct val="93750"/>
              <a:buChar char="•"/>
              <a:tabLst>
                <a:tab pos="84455" algn="l"/>
              </a:tabLst>
            </a:pPr>
            <a:r>
              <a:rPr sz="1600" spc="-5" dirty="0">
                <a:latin typeface="Arial"/>
                <a:cs typeface="Arial"/>
              </a:rPr>
              <a:t>Better</a:t>
            </a:r>
            <a:r>
              <a:rPr sz="1600" spc="10" dirty="0">
                <a:latin typeface="Arial"/>
                <a:cs typeface="Arial"/>
              </a:rPr>
              <a:t> </a:t>
            </a:r>
            <a:r>
              <a:rPr sz="1600" spc="-5" dirty="0">
                <a:latin typeface="Arial"/>
                <a:cs typeface="Arial"/>
              </a:rPr>
              <a:t>quality</a:t>
            </a:r>
            <a:endParaRPr sz="1600">
              <a:latin typeface="Arial"/>
              <a:cs typeface="Arial"/>
            </a:endParaRPr>
          </a:p>
          <a:p>
            <a:pPr marL="83820" indent="-71755">
              <a:lnSpc>
                <a:spcPct val="100000"/>
              </a:lnSpc>
              <a:buSzPct val="93750"/>
              <a:buChar char="•"/>
              <a:tabLst>
                <a:tab pos="84455" algn="l"/>
              </a:tabLst>
            </a:pPr>
            <a:r>
              <a:rPr sz="1600" spc="-5" dirty="0">
                <a:latin typeface="Arial"/>
                <a:cs typeface="Arial"/>
              </a:rPr>
              <a:t>Fonts of character can be easily</a:t>
            </a:r>
            <a:r>
              <a:rPr sz="1600" spc="30" dirty="0">
                <a:latin typeface="Arial"/>
                <a:cs typeface="Arial"/>
              </a:rPr>
              <a:t> </a:t>
            </a:r>
            <a:r>
              <a:rPr sz="1600" spc="-5" dirty="0">
                <a:latin typeface="Arial"/>
                <a:cs typeface="Arial"/>
              </a:rPr>
              <a:t>changed</a:t>
            </a:r>
            <a:endParaRPr sz="1600">
              <a:latin typeface="Arial"/>
              <a:cs typeface="Arial"/>
            </a:endParaRPr>
          </a:p>
          <a:p>
            <a:pPr marL="12700">
              <a:lnSpc>
                <a:spcPct val="100000"/>
              </a:lnSpc>
              <a:spcBef>
                <a:spcPts val="5"/>
              </a:spcBef>
            </a:pPr>
            <a:r>
              <a:rPr sz="1600" b="1" spc="-10" dirty="0">
                <a:latin typeface="Arial"/>
                <a:cs typeface="Arial"/>
              </a:rPr>
              <a:t>Disadvantages</a:t>
            </a:r>
            <a:endParaRPr sz="1600">
              <a:latin typeface="Arial"/>
              <a:cs typeface="Arial"/>
            </a:endParaRPr>
          </a:p>
          <a:p>
            <a:pPr marL="83820" indent="-71755">
              <a:lnSpc>
                <a:spcPct val="100000"/>
              </a:lnSpc>
              <a:buSzPct val="93750"/>
              <a:buChar char="•"/>
              <a:tabLst>
                <a:tab pos="84455" algn="l"/>
              </a:tabLst>
            </a:pPr>
            <a:r>
              <a:rPr sz="1600" spc="-5" dirty="0">
                <a:latin typeface="Arial"/>
                <a:cs typeface="Arial"/>
              </a:rPr>
              <a:t>Slower than</a:t>
            </a:r>
            <a:r>
              <a:rPr sz="1600" spc="20" dirty="0">
                <a:latin typeface="Arial"/>
                <a:cs typeface="Arial"/>
              </a:rPr>
              <a:t> </a:t>
            </a:r>
            <a:r>
              <a:rPr sz="1600" spc="-5" dirty="0">
                <a:latin typeface="Arial"/>
                <a:cs typeface="Arial"/>
              </a:rPr>
              <a:t>DMP</a:t>
            </a:r>
            <a:endParaRPr sz="1600">
              <a:latin typeface="Arial"/>
              <a:cs typeface="Arial"/>
            </a:endParaRPr>
          </a:p>
          <a:p>
            <a:pPr marL="83820" indent="-71755">
              <a:lnSpc>
                <a:spcPct val="100000"/>
              </a:lnSpc>
              <a:buSzPct val="93750"/>
              <a:buChar char="•"/>
              <a:tabLst>
                <a:tab pos="84455" algn="l"/>
              </a:tabLst>
            </a:pPr>
            <a:r>
              <a:rPr sz="1600" spc="-5" dirty="0">
                <a:latin typeface="Arial"/>
                <a:cs typeface="Arial"/>
              </a:rPr>
              <a:t>Noisy</a:t>
            </a:r>
            <a:endParaRPr sz="1600">
              <a:latin typeface="Arial"/>
              <a:cs typeface="Arial"/>
            </a:endParaRPr>
          </a:p>
          <a:p>
            <a:pPr marL="83820" indent="-71755">
              <a:lnSpc>
                <a:spcPct val="100000"/>
              </a:lnSpc>
              <a:buSzPct val="93750"/>
              <a:buChar char="•"/>
              <a:tabLst>
                <a:tab pos="84455" algn="l"/>
              </a:tabLst>
            </a:pPr>
            <a:r>
              <a:rPr sz="1600" spc="-5" dirty="0">
                <a:latin typeface="Arial"/>
                <a:cs typeface="Arial"/>
              </a:rPr>
              <a:t>More expensive than</a:t>
            </a:r>
            <a:r>
              <a:rPr sz="1600" spc="30" dirty="0">
                <a:latin typeface="Arial"/>
                <a:cs typeface="Arial"/>
              </a:rPr>
              <a:t> </a:t>
            </a:r>
            <a:r>
              <a:rPr sz="1600" spc="-5" dirty="0">
                <a:latin typeface="Arial"/>
                <a:cs typeface="Arial"/>
              </a:rPr>
              <a:t>DMP</a:t>
            </a:r>
            <a:endParaRPr sz="1600">
              <a:latin typeface="Arial"/>
              <a:cs typeface="Arial"/>
            </a:endParaRPr>
          </a:p>
        </p:txBody>
      </p:sp>
      <p:sp>
        <p:nvSpPr>
          <p:cNvPr id="15" name="object 15"/>
          <p:cNvSpPr/>
          <p:nvPr/>
        </p:nvSpPr>
        <p:spPr>
          <a:xfrm>
            <a:off x="7874507" y="5600699"/>
            <a:ext cx="2138172" cy="1255776"/>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461516"/>
            <a:ext cx="2552700" cy="416559"/>
          </a:xfrm>
          <a:custGeom>
            <a:avLst/>
            <a:gdLst/>
            <a:ahLst/>
            <a:cxnLst/>
            <a:rect l="l" t="t" r="r" b="b"/>
            <a:pathLst>
              <a:path w="2552700" h="416560">
                <a:moveTo>
                  <a:pt x="2344674" y="0"/>
                </a:moveTo>
                <a:lnTo>
                  <a:pt x="0" y="0"/>
                </a:lnTo>
                <a:lnTo>
                  <a:pt x="0" y="416051"/>
                </a:lnTo>
                <a:lnTo>
                  <a:pt x="2344674" y="416051"/>
                </a:lnTo>
                <a:lnTo>
                  <a:pt x="2552700" y="208025"/>
                </a:lnTo>
                <a:lnTo>
                  <a:pt x="2344674" y="0"/>
                </a:lnTo>
                <a:close/>
              </a:path>
            </a:pathLst>
          </a:custGeom>
          <a:solidFill>
            <a:srgbClr val="42C3C8"/>
          </a:solidFill>
        </p:spPr>
        <p:txBody>
          <a:bodyPr wrap="square" lIns="0" tIns="0" rIns="0" bIns="0" rtlCol="0"/>
          <a:lstStyle/>
          <a:p>
            <a:endParaRPr/>
          </a:p>
        </p:txBody>
      </p:sp>
      <p:sp>
        <p:nvSpPr>
          <p:cNvPr id="3" name="object 3"/>
          <p:cNvSpPr txBox="1"/>
          <p:nvPr/>
        </p:nvSpPr>
        <p:spPr>
          <a:xfrm>
            <a:off x="486562" y="1507616"/>
            <a:ext cx="1475740" cy="311150"/>
          </a:xfrm>
          <a:prstGeom prst="rect">
            <a:avLst/>
          </a:prstGeom>
        </p:spPr>
        <p:txBody>
          <a:bodyPr vert="horz" wrap="square" lIns="0" tIns="15240" rIns="0" bIns="0" rtlCol="0">
            <a:spAutoFit/>
          </a:bodyPr>
          <a:lstStyle/>
          <a:p>
            <a:pPr marL="12700">
              <a:lnSpc>
                <a:spcPct val="100000"/>
              </a:lnSpc>
              <a:spcBef>
                <a:spcPts val="120"/>
              </a:spcBef>
            </a:pPr>
            <a:r>
              <a:rPr sz="1850" b="1" spc="15" dirty="0">
                <a:solidFill>
                  <a:srgbClr val="FFFFFF"/>
                </a:solidFill>
                <a:latin typeface="Arial"/>
                <a:cs typeface="Arial"/>
              </a:rPr>
              <a:t>Drum</a:t>
            </a:r>
            <a:r>
              <a:rPr sz="1850" b="1" spc="-110" dirty="0">
                <a:solidFill>
                  <a:srgbClr val="FFFFFF"/>
                </a:solidFill>
                <a:latin typeface="Arial"/>
                <a:cs typeface="Arial"/>
              </a:rPr>
              <a:t> </a:t>
            </a:r>
            <a:r>
              <a:rPr sz="1850" b="1" spc="10" dirty="0">
                <a:solidFill>
                  <a:srgbClr val="FFFFFF"/>
                </a:solidFill>
                <a:latin typeface="Arial"/>
                <a:cs typeface="Arial"/>
              </a:rPr>
              <a:t>Printer</a:t>
            </a:r>
            <a:endParaRPr sz="1850">
              <a:latin typeface="Arial"/>
              <a:cs typeface="Arial"/>
            </a:endParaRPr>
          </a:p>
        </p:txBody>
      </p:sp>
      <p:sp>
        <p:nvSpPr>
          <p:cNvPr id="4" name="object 4"/>
          <p:cNvSpPr/>
          <p:nvPr/>
        </p:nvSpPr>
        <p:spPr>
          <a:xfrm>
            <a:off x="761" y="1852422"/>
            <a:ext cx="6096000" cy="3675888"/>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761" y="1852422"/>
            <a:ext cx="6096000" cy="3676015"/>
          </a:xfrm>
          <a:prstGeom prst="rect">
            <a:avLst/>
          </a:prstGeom>
          <a:ln w="3175">
            <a:solidFill>
              <a:srgbClr val="3CC2C7"/>
            </a:solidFill>
          </a:ln>
        </p:spPr>
        <p:txBody>
          <a:bodyPr vert="horz" wrap="square" lIns="0" tIns="55244" rIns="0" bIns="0" rtlCol="0">
            <a:spAutoFit/>
          </a:bodyPr>
          <a:lstStyle/>
          <a:p>
            <a:pPr marL="125730" marR="123825">
              <a:lnSpc>
                <a:spcPct val="101000"/>
              </a:lnSpc>
              <a:spcBef>
                <a:spcPts val="434"/>
              </a:spcBef>
            </a:pPr>
            <a:r>
              <a:rPr sz="1850" spc="5" dirty="0">
                <a:latin typeface="Arial"/>
                <a:cs typeface="Arial"/>
              </a:rPr>
              <a:t>- </a:t>
            </a:r>
            <a:r>
              <a:rPr sz="1850" spc="10" dirty="0">
                <a:latin typeface="Arial"/>
                <a:cs typeface="Arial"/>
              </a:rPr>
              <a:t>This </a:t>
            </a:r>
            <a:r>
              <a:rPr sz="1850" spc="5" dirty="0">
                <a:latin typeface="Arial"/>
                <a:cs typeface="Arial"/>
              </a:rPr>
              <a:t>printer is like </a:t>
            </a:r>
            <a:r>
              <a:rPr sz="1850" spc="10" dirty="0">
                <a:latin typeface="Arial"/>
                <a:cs typeface="Arial"/>
              </a:rPr>
              <a:t>a drum </a:t>
            </a:r>
            <a:r>
              <a:rPr sz="1850" spc="5" dirty="0">
                <a:latin typeface="Arial"/>
                <a:cs typeface="Arial"/>
              </a:rPr>
              <a:t>in </a:t>
            </a:r>
            <a:r>
              <a:rPr sz="1850" spc="10" dirty="0">
                <a:latin typeface="Arial"/>
                <a:cs typeface="Arial"/>
              </a:rPr>
              <a:t>shape hence </a:t>
            </a:r>
            <a:r>
              <a:rPr sz="1850" spc="5" dirty="0">
                <a:latin typeface="Arial"/>
                <a:cs typeface="Arial"/>
              </a:rPr>
              <a:t>it is </a:t>
            </a:r>
            <a:r>
              <a:rPr sz="1850" spc="10" dirty="0">
                <a:latin typeface="Arial"/>
                <a:cs typeface="Arial"/>
              </a:rPr>
              <a:t>called  drum printer. The surface of the drum </a:t>
            </a:r>
            <a:r>
              <a:rPr sz="1850" spc="5" dirty="0">
                <a:latin typeface="Arial"/>
                <a:cs typeface="Arial"/>
              </a:rPr>
              <a:t>is </a:t>
            </a:r>
            <a:r>
              <a:rPr sz="1850" spc="10" dirty="0">
                <a:latin typeface="Arial"/>
                <a:cs typeface="Arial"/>
              </a:rPr>
              <a:t>divided </a:t>
            </a:r>
            <a:r>
              <a:rPr sz="1850" spc="5" dirty="0">
                <a:latin typeface="Arial"/>
                <a:cs typeface="Arial"/>
              </a:rPr>
              <a:t>into </a:t>
            </a:r>
            <a:r>
              <a:rPr sz="1850" spc="10" dirty="0">
                <a:latin typeface="Arial"/>
                <a:cs typeface="Arial"/>
              </a:rPr>
              <a:t>a  number </a:t>
            </a:r>
            <a:r>
              <a:rPr sz="1850" spc="5" dirty="0">
                <a:latin typeface="Arial"/>
                <a:cs typeface="Arial"/>
              </a:rPr>
              <a:t>of tracks. Total tracks </a:t>
            </a:r>
            <a:r>
              <a:rPr sz="1850" spc="10" dirty="0">
                <a:latin typeface="Arial"/>
                <a:cs typeface="Arial"/>
              </a:rPr>
              <a:t>are equal </a:t>
            </a:r>
            <a:r>
              <a:rPr sz="1850" spc="5" dirty="0">
                <a:latin typeface="Arial"/>
                <a:cs typeface="Arial"/>
              </a:rPr>
              <a:t>to </a:t>
            </a:r>
            <a:r>
              <a:rPr sz="1850" spc="10" dirty="0">
                <a:latin typeface="Arial"/>
                <a:cs typeface="Arial"/>
              </a:rPr>
              <a:t>the </a:t>
            </a:r>
            <a:r>
              <a:rPr sz="1850" spc="5" dirty="0">
                <a:latin typeface="Arial"/>
                <a:cs typeface="Arial"/>
              </a:rPr>
              <a:t>size of  </a:t>
            </a:r>
            <a:r>
              <a:rPr sz="1850" spc="10" dirty="0">
                <a:latin typeface="Arial"/>
                <a:cs typeface="Arial"/>
              </a:rPr>
              <a:t>the paper, </a:t>
            </a:r>
            <a:r>
              <a:rPr sz="1850" spc="5" dirty="0">
                <a:latin typeface="Arial"/>
                <a:cs typeface="Arial"/>
              </a:rPr>
              <a:t>i.e. for </a:t>
            </a:r>
            <a:r>
              <a:rPr sz="1850" spc="10" dirty="0">
                <a:latin typeface="Arial"/>
                <a:cs typeface="Arial"/>
              </a:rPr>
              <a:t>a paper </a:t>
            </a:r>
            <a:r>
              <a:rPr sz="1850" spc="5" dirty="0">
                <a:latin typeface="Arial"/>
                <a:cs typeface="Arial"/>
              </a:rPr>
              <a:t>width of </a:t>
            </a:r>
            <a:r>
              <a:rPr sz="1850" spc="10" dirty="0">
                <a:latin typeface="Arial"/>
                <a:cs typeface="Arial"/>
              </a:rPr>
              <a:t>132 </a:t>
            </a:r>
            <a:r>
              <a:rPr sz="1850" spc="5" dirty="0">
                <a:latin typeface="Arial"/>
                <a:cs typeface="Arial"/>
              </a:rPr>
              <a:t>characters,</a:t>
            </a:r>
            <a:r>
              <a:rPr sz="1850" spc="-254" dirty="0">
                <a:latin typeface="Arial"/>
                <a:cs typeface="Arial"/>
              </a:rPr>
              <a:t> </a:t>
            </a:r>
            <a:r>
              <a:rPr sz="1850" spc="10" dirty="0">
                <a:latin typeface="Arial"/>
                <a:cs typeface="Arial"/>
              </a:rPr>
              <a:t>drum  </a:t>
            </a:r>
            <a:r>
              <a:rPr sz="1850" dirty="0">
                <a:latin typeface="Arial"/>
                <a:cs typeface="Arial"/>
              </a:rPr>
              <a:t>will </a:t>
            </a:r>
            <a:r>
              <a:rPr sz="1850" spc="10" dirty="0">
                <a:latin typeface="Arial"/>
                <a:cs typeface="Arial"/>
              </a:rPr>
              <a:t>have 132 </a:t>
            </a:r>
            <a:r>
              <a:rPr sz="1850" spc="5" dirty="0">
                <a:latin typeface="Arial"/>
                <a:cs typeface="Arial"/>
              </a:rPr>
              <a:t>tracks. </a:t>
            </a:r>
            <a:r>
              <a:rPr sz="1850" spc="10" dirty="0">
                <a:latin typeface="Arial"/>
                <a:cs typeface="Arial"/>
              </a:rPr>
              <a:t>One </a:t>
            </a:r>
            <a:r>
              <a:rPr sz="1850" spc="5" dirty="0">
                <a:latin typeface="Arial"/>
                <a:cs typeface="Arial"/>
              </a:rPr>
              <a:t>rotation of </a:t>
            </a:r>
            <a:r>
              <a:rPr sz="1850" spc="10" dirty="0">
                <a:latin typeface="Arial"/>
                <a:cs typeface="Arial"/>
              </a:rPr>
              <a:t>drum </a:t>
            </a:r>
            <a:r>
              <a:rPr sz="1850" spc="5" dirty="0">
                <a:latin typeface="Arial"/>
                <a:cs typeface="Arial"/>
              </a:rPr>
              <a:t>prints </a:t>
            </a:r>
            <a:r>
              <a:rPr sz="1850" spc="10" dirty="0">
                <a:latin typeface="Arial"/>
                <a:cs typeface="Arial"/>
              </a:rPr>
              <a:t>one  </a:t>
            </a:r>
            <a:r>
              <a:rPr sz="1850" spc="5" dirty="0">
                <a:latin typeface="Arial"/>
                <a:cs typeface="Arial"/>
              </a:rPr>
              <a:t>line. </a:t>
            </a:r>
            <a:r>
              <a:rPr sz="1850" spc="10" dirty="0">
                <a:latin typeface="Arial"/>
                <a:cs typeface="Arial"/>
              </a:rPr>
              <a:t>Drum </a:t>
            </a:r>
            <a:r>
              <a:rPr sz="1850" spc="5" dirty="0">
                <a:latin typeface="Arial"/>
                <a:cs typeface="Arial"/>
              </a:rPr>
              <a:t>printers </a:t>
            </a:r>
            <a:r>
              <a:rPr sz="1850" spc="10" dirty="0">
                <a:latin typeface="Arial"/>
                <a:cs typeface="Arial"/>
              </a:rPr>
              <a:t>are </a:t>
            </a:r>
            <a:r>
              <a:rPr sz="1850" spc="5" dirty="0">
                <a:latin typeface="Arial"/>
                <a:cs typeface="Arial"/>
              </a:rPr>
              <a:t>fast in </a:t>
            </a:r>
            <a:r>
              <a:rPr sz="1850" spc="10" dirty="0">
                <a:latin typeface="Arial"/>
                <a:cs typeface="Arial"/>
              </a:rPr>
              <a:t>speed and can </a:t>
            </a:r>
            <a:r>
              <a:rPr sz="1850" spc="5" dirty="0">
                <a:latin typeface="Arial"/>
                <a:cs typeface="Arial"/>
              </a:rPr>
              <a:t>print </a:t>
            </a:r>
            <a:r>
              <a:rPr sz="1850" spc="10" dirty="0">
                <a:latin typeface="Arial"/>
                <a:cs typeface="Arial"/>
              </a:rPr>
              <a:t>300  to 2000 lines per</a:t>
            </a:r>
            <a:r>
              <a:rPr sz="1850" spc="-110" dirty="0">
                <a:latin typeface="Arial"/>
                <a:cs typeface="Arial"/>
              </a:rPr>
              <a:t> </a:t>
            </a:r>
            <a:r>
              <a:rPr sz="1850" spc="5" dirty="0">
                <a:latin typeface="Arial"/>
                <a:cs typeface="Arial"/>
              </a:rPr>
              <a:t>minute.</a:t>
            </a:r>
            <a:endParaRPr sz="1850">
              <a:latin typeface="Arial"/>
              <a:cs typeface="Arial"/>
            </a:endParaRPr>
          </a:p>
          <a:p>
            <a:pPr marL="125730">
              <a:lnSpc>
                <a:spcPct val="100000"/>
              </a:lnSpc>
              <a:spcBef>
                <a:spcPts val="15"/>
              </a:spcBef>
            </a:pPr>
            <a:r>
              <a:rPr sz="1850" b="1" spc="5" dirty="0">
                <a:latin typeface="Arial"/>
                <a:cs typeface="Arial"/>
              </a:rPr>
              <a:t>Advantages</a:t>
            </a:r>
            <a:endParaRPr sz="1850">
              <a:latin typeface="Arial"/>
              <a:cs typeface="Arial"/>
            </a:endParaRPr>
          </a:p>
          <a:p>
            <a:pPr marL="210185" indent="-85090">
              <a:lnSpc>
                <a:spcPct val="100000"/>
              </a:lnSpc>
              <a:spcBef>
                <a:spcPts val="25"/>
              </a:spcBef>
              <a:buSzPct val="94594"/>
              <a:buChar char="•"/>
              <a:tabLst>
                <a:tab pos="210820" algn="l"/>
              </a:tabLst>
            </a:pPr>
            <a:r>
              <a:rPr sz="1850" spc="10" dirty="0">
                <a:latin typeface="Arial"/>
                <a:cs typeface="Arial"/>
              </a:rPr>
              <a:t>Very high</a:t>
            </a:r>
            <a:r>
              <a:rPr sz="1850" spc="-50" dirty="0">
                <a:latin typeface="Arial"/>
                <a:cs typeface="Arial"/>
              </a:rPr>
              <a:t> </a:t>
            </a:r>
            <a:r>
              <a:rPr sz="1850" spc="10" dirty="0">
                <a:latin typeface="Arial"/>
                <a:cs typeface="Arial"/>
              </a:rPr>
              <a:t>speed</a:t>
            </a:r>
            <a:endParaRPr sz="1850">
              <a:latin typeface="Arial"/>
              <a:cs typeface="Arial"/>
            </a:endParaRPr>
          </a:p>
          <a:p>
            <a:pPr marL="125730">
              <a:lnSpc>
                <a:spcPct val="100000"/>
              </a:lnSpc>
              <a:spcBef>
                <a:spcPts val="25"/>
              </a:spcBef>
            </a:pPr>
            <a:r>
              <a:rPr sz="1850" b="1" spc="5" dirty="0">
                <a:latin typeface="Arial"/>
                <a:cs typeface="Arial"/>
              </a:rPr>
              <a:t>Disadvantages</a:t>
            </a:r>
            <a:endParaRPr sz="1850">
              <a:latin typeface="Arial"/>
              <a:cs typeface="Arial"/>
            </a:endParaRPr>
          </a:p>
          <a:p>
            <a:pPr marL="210185" indent="-85090">
              <a:lnSpc>
                <a:spcPct val="100000"/>
              </a:lnSpc>
              <a:spcBef>
                <a:spcPts val="10"/>
              </a:spcBef>
              <a:buSzPct val="94594"/>
              <a:buChar char="•"/>
              <a:tabLst>
                <a:tab pos="210820" algn="l"/>
              </a:tabLst>
            </a:pPr>
            <a:r>
              <a:rPr sz="1850" spc="10" dirty="0">
                <a:latin typeface="Arial"/>
                <a:cs typeface="Arial"/>
              </a:rPr>
              <a:t>Very</a:t>
            </a:r>
            <a:r>
              <a:rPr sz="1850" spc="-10" dirty="0">
                <a:latin typeface="Arial"/>
                <a:cs typeface="Arial"/>
              </a:rPr>
              <a:t> </a:t>
            </a:r>
            <a:r>
              <a:rPr sz="1850" spc="10" dirty="0">
                <a:latin typeface="Arial"/>
                <a:cs typeface="Arial"/>
              </a:rPr>
              <a:t>expensive</a:t>
            </a:r>
            <a:endParaRPr sz="1850">
              <a:latin typeface="Arial"/>
              <a:cs typeface="Arial"/>
            </a:endParaRPr>
          </a:p>
          <a:p>
            <a:pPr marL="210185" indent="-85090">
              <a:lnSpc>
                <a:spcPct val="100000"/>
              </a:lnSpc>
              <a:spcBef>
                <a:spcPts val="25"/>
              </a:spcBef>
              <a:buSzPct val="94594"/>
              <a:buChar char="•"/>
              <a:tabLst>
                <a:tab pos="210820" algn="l"/>
              </a:tabLst>
            </a:pPr>
            <a:r>
              <a:rPr sz="1850" spc="10" dirty="0">
                <a:latin typeface="Arial"/>
                <a:cs typeface="Arial"/>
              </a:rPr>
              <a:t>Characters </a:t>
            </a:r>
            <a:r>
              <a:rPr sz="1850" spc="5" dirty="0">
                <a:latin typeface="Arial"/>
                <a:cs typeface="Arial"/>
              </a:rPr>
              <a:t>fonts </a:t>
            </a:r>
            <a:r>
              <a:rPr sz="1850" spc="10" dirty="0">
                <a:latin typeface="Arial"/>
                <a:cs typeface="Arial"/>
              </a:rPr>
              <a:t>cannot be</a:t>
            </a:r>
            <a:r>
              <a:rPr sz="1850" spc="-145" dirty="0">
                <a:latin typeface="Arial"/>
                <a:cs typeface="Arial"/>
              </a:rPr>
              <a:t> </a:t>
            </a:r>
            <a:r>
              <a:rPr sz="1850" spc="10" dirty="0">
                <a:latin typeface="Arial"/>
                <a:cs typeface="Arial"/>
              </a:rPr>
              <a:t>changed</a:t>
            </a:r>
            <a:endParaRPr sz="1850">
              <a:latin typeface="Arial"/>
              <a:cs typeface="Arial"/>
            </a:endParaRPr>
          </a:p>
        </p:txBody>
      </p:sp>
      <p:sp>
        <p:nvSpPr>
          <p:cNvPr id="6" name="object 6"/>
          <p:cNvSpPr/>
          <p:nvPr/>
        </p:nvSpPr>
        <p:spPr>
          <a:xfrm>
            <a:off x="6757416" y="1461516"/>
            <a:ext cx="2356485" cy="416559"/>
          </a:xfrm>
          <a:custGeom>
            <a:avLst/>
            <a:gdLst/>
            <a:ahLst/>
            <a:cxnLst/>
            <a:rect l="l" t="t" r="r" b="b"/>
            <a:pathLst>
              <a:path w="2356484" h="416560">
                <a:moveTo>
                  <a:pt x="2148078" y="0"/>
                </a:moveTo>
                <a:lnTo>
                  <a:pt x="0" y="0"/>
                </a:lnTo>
                <a:lnTo>
                  <a:pt x="0" y="416051"/>
                </a:lnTo>
                <a:lnTo>
                  <a:pt x="2148078" y="416051"/>
                </a:lnTo>
                <a:lnTo>
                  <a:pt x="2356104" y="208025"/>
                </a:lnTo>
                <a:lnTo>
                  <a:pt x="2148078" y="0"/>
                </a:lnTo>
                <a:close/>
              </a:path>
            </a:pathLst>
          </a:custGeom>
          <a:solidFill>
            <a:srgbClr val="42C3C8"/>
          </a:solidFill>
        </p:spPr>
        <p:txBody>
          <a:bodyPr wrap="square" lIns="0" tIns="0" rIns="0" bIns="0" rtlCol="0"/>
          <a:lstStyle/>
          <a:p>
            <a:endParaRPr/>
          </a:p>
        </p:txBody>
      </p:sp>
      <p:sp>
        <p:nvSpPr>
          <p:cNvPr id="7" name="object 7"/>
          <p:cNvSpPr txBox="1"/>
          <p:nvPr/>
        </p:nvSpPr>
        <p:spPr>
          <a:xfrm>
            <a:off x="3461130" y="909752"/>
            <a:ext cx="6250940" cy="908685"/>
          </a:xfrm>
          <a:prstGeom prst="rect">
            <a:avLst/>
          </a:prstGeom>
        </p:spPr>
        <p:txBody>
          <a:bodyPr vert="horz" wrap="square" lIns="0" tIns="171450" rIns="0" bIns="0" rtlCol="0">
            <a:spAutoFit/>
          </a:bodyPr>
          <a:lstStyle/>
          <a:p>
            <a:pPr marL="12700">
              <a:lnSpc>
                <a:spcPct val="100000"/>
              </a:lnSpc>
              <a:spcBef>
                <a:spcPts val="1350"/>
              </a:spcBef>
            </a:pPr>
            <a:r>
              <a:rPr sz="1850" b="1" spc="5" dirty="0">
                <a:latin typeface="Arial"/>
                <a:cs typeface="Arial"/>
              </a:rPr>
              <a:t>Line printers </a:t>
            </a:r>
            <a:r>
              <a:rPr sz="1850" spc="10" dirty="0">
                <a:latin typeface="Arial"/>
                <a:cs typeface="Arial"/>
              </a:rPr>
              <a:t>are the printers </a:t>
            </a:r>
            <a:r>
              <a:rPr sz="1850" spc="5" dirty="0">
                <a:latin typeface="Arial"/>
                <a:cs typeface="Arial"/>
              </a:rPr>
              <a:t>which </a:t>
            </a:r>
            <a:r>
              <a:rPr sz="1850" spc="10" dirty="0">
                <a:latin typeface="Arial"/>
                <a:cs typeface="Arial"/>
              </a:rPr>
              <a:t>print one </a:t>
            </a:r>
            <a:r>
              <a:rPr sz="1850" spc="5" dirty="0">
                <a:latin typeface="Arial"/>
                <a:cs typeface="Arial"/>
              </a:rPr>
              <a:t>line at </a:t>
            </a:r>
            <a:r>
              <a:rPr sz="1850" spc="10" dirty="0">
                <a:latin typeface="Arial"/>
                <a:cs typeface="Arial"/>
              </a:rPr>
              <a:t>a</a:t>
            </a:r>
            <a:r>
              <a:rPr sz="1850" spc="-240" dirty="0">
                <a:latin typeface="Arial"/>
                <a:cs typeface="Arial"/>
              </a:rPr>
              <a:t> </a:t>
            </a:r>
            <a:r>
              <a:rPr sz="1850" spc="10" dirty="0">
                <a:latin typeface="Arial"/>
                <a:cs typeface="Arial"/>
              </a:rPr>
              <a:t>time.</a:t>
            </a:r>
            <a:endParaRPr sz="1850">
              <a:latin typeface="Arial"/>
              <a:cs typeface="Arial"/>
            </a:endParaRPr>
          </a:p>
          <a:p>
            <a:pPr marL="3677920">
              <a:lnSpc>
                <a:spcPct val="100000"/>
              </a:lnSpc>
              <a:spcBef>
                <a:spcPts val="1260"/>
              </a:spcBef>
            </a:pPr>
            <a:r>
              <a:rPr sz="1850" b="1" spc="10" dirty="0">
                <a:solidFill>
                  <a:srgbClr val="FFFFFF"/>
                </a:solidFill>
                <a:latin typeface="Arial"/>
                <a:cs typeface="Arial"/>
              </a:rPr>
              <a:t>Chain</a:t>
            </a:r>
            <a:r>
              <a:rPr sz="1850" b="1" spc="-35" dirty="0">
                <a:solidFill>
                  <a:srgbClr val="FFFFFF"/>
                </a:solidFill>
                <a:latin typeface="Arial"/>
                <a:cs typeface="Arial"/>
              </a:rPr>
              <a:t> </a:t>
            </a:r>
            <a:r>
              <a:rPr sz="1850" b="1" spc="10" dirty="0">
                <a:solidFill>
                  <a:srgbClr val="FFFFFF"/>
                </a:solidFill>
                <a:latin typeface="Arial"/>
                <a:cs typeface="Arial"/>
              </a:rPr>
              <a:t>Printer</a:t>
            </a:r>
            <a:endParaRPr sz="1850">
              <a:latin typeface="Arial"/>
              <a:cs typeface="Arial"/>
            </a:endParaRPr>
          </a:p>
        </p:txBody>
      </p:sp>
      <p:sp>
        <p:nvSpPr>
          <p:cNvPr id="8" name="object 8"/>
          <p:cNvSpPr/>
          <p:nvPr/>
        </p:nvSpPr>
        <p:spPr>
          <a:xfrm>
            <a:off x="6717030" y="1879854"/>
            <a:ext cx="5314187" cy="3648455"/>
          </a:xfrm>
          <a:prstGeom prst="rect">
            <a:avLst/>
          </a:prstGeom>
          <a:blipFill>
            <a:blip r:embed="rId3" cstate="print"/>
            <a:stretch>
              <a:fillRect/>
            </a:stretch>
          </a:blipFill>
        </p:spPr>
        <p:txBody>
          <a:bodyPr wrap="square" lIns="0" tIns="0" rIns="0" bIns="0" rtlCol="0"/>
          <a:lstStyle/>
          <a:p>
            <a:endParaRPr/>
          </a:p>
        </p:txBody>
      </p:sp>
      <p:sp>
        <p:nvSpPr>
          <p:cNvPr id="9" name="object 9"/>
          <p:cNvSpPr txBox="1"/>
          <p:nvPr/>
        </p:nvSpPr>
        <p:spPr>
          <a:xfrm>
            <a:off x="6717030" y="1879854"/>
            <a:ext cx="5314315" cy="3648710"/>
          </a:xfrm>
          <a:prstGeom prst="rect">
            <a:avLst/>
          </a:prstGeom>
          <a:ln w="3175">
            <a:solidFill>
              <a:srgbClr val="3CC2C7"/>
            </a:solidFill>
          </a:ln>
        </p:spPr>
        <p:txBody>
          <a:bodyPr vert="horz" wrap="square" lIns="0" tIns="56515" rIns="0" bIns="0" rtlCol="0">
            <a:spAutoFit/>
          </a:bodyPr>
          <a:lstStyle/>
          <a:p>
            <a:pPr marL="127000" marR="219075">
              <a:lnSpc>
                <a:spcPct val="100899"/>
              </a:lnSpc>
              <a:spcBef>
                <a:spcPts val="445"/>
              </a:spcBef>
            </a:pPr>
            <a:r>
              <a:rPr sz="1850" spc="5" dirty="0">
                <a:latin typeface="Arial"/>
                <a:cs typeface="Arial"/>
              </a:rPr>
              <a:t>In this printer, </a:t>
            </a:r>
            <a:r>
              <a:rPr sz="1850" spc="10" dirty="0">
                <a:latin typeface="Arial"/>
                <a:cs typeface="Arial"/>
              </a:rPr>
              <a:t>a chain </a:t>
            </a:r>
            <a:r>
              <a:rPr sz="1850" spc="5" dirty="0">
                <a:latin typeface="Arial"/>
                <a:cs typeface="Arial"/>
              </a:rPr>
              <a:t>of </a:t>
            </a:r>
            <a:r>
              <a:rPr sz="1850" spc="10" dirty="0">
                <a:latin typeface="Arial"/>
                <a:cs typeface="Arial"/>
              </a:rPr>
              <a:t>character sets </a:t>
            </a:r>
            <a:r>
              <a:rPr sz="1850" spc="5" dirty="0">
                <a:latin typeface="Arial"/>
                <a:cs typeface="Arial"/>
              </a:rPr>
              <a:t>is</a:t>
            </a:r>
            <a:r>
              <a:rPr sz="1850" spc="-245" dirty="0">
                <a:latin typeface="Arial"/>
                <a:cs typeface="Arial"/>
              </a:rPr>
              <a:t> </a:t>
            </a:r>
            <a:r>
              <a:rPr sz="1850" spc="10" dirty="0">
                <a:latin typeface="Arial"/>
                <a:cs typeface="Arial"/>
              </a:rPr>
              <a:t>used,  hence </a:t>
            </a:r>
            <a:r>
              <a:rPr sz="1850" spc="5" dirty="0">
                <a:latin typeface="Arial"/>
                <a:cs typeface="Arial"/>
              </a:rPr>
              <a:t>it is </a:t>
            </a:r>
            <a:r>
              <a:rPr sz="1850" spc="10" dirty="0">
                <a:latin typeface="Arial"/>
                <a:cs typeface="Arial"/>
              </a:rPr>
              <a:t>called Chain </a:t>
            </a:r>
            <a:r>
              <a:rPr sz="1850" spc="5" dirty="0">
                <a:latin typeface="Arial"/>
                <a:cs typeface="Arial"/>
              </a:rPr>
              <a:t>Printer. </a:t>
            </a:r>
            <a:r>
              <a:rPr sz="1850" spc="10" dirty="0">
                <a:latin typeface="Arial"/>
                <a:cs typeface="Arial"/>
              </a:rPr>
              <a:t>A </a:t>
            </a:r>
            <a:r>
              <a:rPr sz="1850" spc="5" dirty="0">
                <a:latin typeface="Arial"/>
                <a:cs typeface="Arial"/>
              </a:rPr>
              <a:t>standard  </a:t>
            </a:r>
            <a:r>
              <a:rPr sz="1850" spc="10" dirty="0">
                <a:latin typeface="Arial"/>
                <a:cs typeface="Arial"/>
              </a:rPr>
              <a:t>character </a:t>
            </a:r>
            <a:r>
              <a:rPr sz="1850" spc="5" dirty="0">
                <a:latin typeface="Arial"/>
                <a:cs typeface="Arial"/>
              </a:rPr>
              <a:t>set </a:t>
            </a:r>
            <a:r>
              <a:rPr sz="1850" spc="10" dirty="0">
                <a:latin typeface="Arial"/>
                <a:cs typeface="Arial"/>
              </a:rPr>
              <a:t>may have 48, 64, </a:t>
            </a:r>
            <a:r>
              <a:rPr sz="1850" spc="5" dirty="0">
                <a:latin typeface="Arial"/>
                <a:cs typeface="Arial"/>
              </a:rPr>
              <a:t>or </a:t>
            </a:r>
            <a:r>
              <a:rPr sz="1850" spc="10" dirty="0">
                <a:latin typeface="Arial"/>
                <a:cs typeface="Arial"/>
              </a:rPr>
              <a:t>96  characters.</a:t>
            </a:r>
            <a:endParaRPr sz="1850">
              <a:latin typeface="Arial"/>
              <a:cs typeface="Arial"/>
            </a:endParaRPr>
          </a:p>
          <a:p>
            <a:pPr marL="127000">
              <a:lnSpc>
                <a:spcPct val="100000"/>
              </a:lnSpc>
              <a:spcBef>
                <a:spcPts val="25"/>
              </a:spcBef>
            </a:pPr>
            <a:r>
              <a:rPr sz="1850" b="1" spc="5" dirty="0">
                <a:latin typeface="Arial"/>
                <a:cs typeface="Arial"/>
              </a:rPr>
              <a:t>Advantages</a:t>
            </a:r>
            <a:endParaRPr sz="1850">
              <a:latin typeface="Arial"/>
              <a:cs typeface="Arial"/>
            </a:endParaRPr>
          </a:p>
          <a:p>
            <a:pPr marL="210820" indent="-84455">
              <a:lnSpc>
                <a:spcPct val="100000"/>
              </a:lnSpc>
              <a:spcBef>
                <a:spcPts val="25"/>
              </a:spcBef>
              <a:buSzPct val="94594"/>
              <a:buChar char="•"/>
              <a:tabLst>
                <a:tab pos="211454" algn="l"/>
              </a:tabLst>
            </a:pPr>
            <a:r>
              <a:rPr sz="1850" spc="10" dirty="0">
                <a:latin typeface="Arial"/>
                <a:cs typeface="Arial"/>
              </a:rPr>
              <a:t>Character fonts can easily be</a:t>
            </a:r>
            <a:r>
              <a:rPr sz="1850" spc="-145" dirty="0">
                <a:latin typeface="Arial"/>
                <a:cs typeface="Arial"/>
              </a:rPr>
              <a:t> </a:t>
            </a:r>
            <a:r>
              <a:rPr sz="1850" spc="10" dirty="0">
                <a:latin typeface="Arial"/>
                <a:cs typeface="Arial"/>
              </a:rPr>
              <a:t>changed.</a:t>
            </a:r>
            <a:endParaRPr sz="1850">
              <a:latin typeface="Arial"/>
              <a:cs typeface="Arial"/>
            </a:endParaRPr>
          </a:p>
          <a:p>
            <a:pPr marL="127000" marR="156845">
              <a:lnSpc>
                <a:spcPct val="100499"/>
              </a:lnSpc>
              <a:spcBef>
                <a:spcPts val="10"/>
              </a:spcBef>
              <a:buSzPct val="94594"/>
              <a:buChar char="•"/>
              <a:tabLst>
                <a:tab pos="211454" algn="l"/>
              </a:tabLst>
            </a:pPr>
            <a:r>
              <a:rPr sz="1850" spc="10" dirty="0">
                <a:latin typeface="Arial"/>
                <a:cs typeface="Arial"/>
              </a:rPr>
              <a:t>Different languages can be used </a:t>
            </a:r>
            <a:r>
              <a:rPr sz="1850" dirty="0">
                <a:latin typeface="Arial"/>
                <a:cs typeface="Arial"/>
              </a:rPr>
              <a:t>with </a:t>
            </a:r>
            <a:r>
              <a:rPr sz="1850" spc="10" dirty="0">
                <a:latin typeface="Arial"/>
                <a:cs typeface="Arial"/>
              </a:rPr>
              <a:t>the</a:t>
            </a:r>
            <a:r>
              <a:rPr sz="1850" spc="-210" dirty="0">
                <a:latin typeface="Arial"/>
                <a:cs typeface="Arial"/>
              </a:rPr>
              <a:t> </a:t>
            </a:r>
            <a:r>
              <a:rPr sz="1850" spc="10" dirty="0">
                <a:latin typeface="Arial"/>
                <a:cs typeface="Arial"/>
              </a:rPr>
              <a:t>same  </a:t>
            </a:r>
            <a:r>
              <a:rPr sz="1850" spc="5" dirty="0">
                <a:latin typeface="Arial"/>
                <a:cs typeface="Arial"/>
              </a:rPr>
              <a:t>printer.</a:t>
            </a:r>
            <a:endParaRPr sz="1850">
              <a:latin typeface="Arial"/>
              <a:cs typeface="Arial"/>
            </a:endParaRPr>
          </a:p>
          <a:p>
            <a:pPr marL="127000">
              <a:lnSpc>
                <a:spcPct val="100000"/>
              </a:lnSpc>
              <a:spcBef>
                <a:spcPts val="30"/>
              </a:spcBef>
            </a:pPr>
            <a:r>
              <a:rPr sz="1850" b="1" spc="5" dirty="0">
                <a:latin typeface="Arial"/>
                <a:cs typeface="Arial"/>
              </a:rPr>
              <a:t>Disadvantages</a:t>
            </a:r>
            <a:endParaRPr sz="1850">
              <a:latin typeface="Arial"/>
              <a:cs typeface="Arial"/>
            </a:endParaRPr>
          </a:p>
          <a:p>
            <a:pPr marL="210820" indent="-84455">
              <a:lnSpc>
                <a:spcPct val="100000"/>
              </a:lnSpc>
              <a:spcBef>
                <a:spcPts val="20"/>
              </a:spcBef>
              <a:buSzPct val="94594"/>
              <a:buChar char="•"/>
              <a:tabLst>
                <a:tab pos="211454" algn="l"/>
              </a:tabLst>
            </a:pPr>
            <a:r>
              <a:rPr sz="1850" spc="10" dirty="0">
                <a:latin typeface="Arial"/>
                <a:cs typeface="Arial"/>
              </a:rPr>
              <a:t>Noisy</a:t>
            </a:r>
            <a:endParaRPr sz="1850">
              <a:latin typeface="Arial"/>
              <a:cs typeface="Arial"/>
            </a:endParaRPr>
          </a:p>
        </p:txBody>
      </p:sp>
      <p:sp>
        <p:nvSpPr>
          <p:cNvPr id="10" name="object 10"/>
          <p:cNvSpPr/>
          <p:nvPr/>
        </p:nvSpPr>
        <p:spPr>
          <a:xfrm>
            <a:off x="2318004" y="5521450"/>
            <a:ext cx="1339595" cy="1336547"/>
          </a:xfrm>
          <a:prstGeom prst="rect">
            <a:avLst/>
          </a:prstGeom>
          <a:blipFill>
            <a:blip r:embed="rId4" cstate="print"/>
            <a:stretch>
              <a:fillRect/>
            </a:stretch>
          </a:blipFill>
        </p:spPr>
        <p:txBody>
          <a:bodyPr wrap="square" lIns="0" tIns="0" rIns="0" bIns="0" rtlCol="0"/>
          <a:lstStyle/>
          <a:p>
            <a:endParaRPr/>
          </a:p>
        </p:txBody>
      </p:sp>
      <p:sp>
        <p:nvSpPr>
          <p:cNvPr id="11" name="object 11"/>
          <p:cNvSpPr/>
          <p:nvPr/>
        </p:nvSpPr>
        <p:spPr>
          <a:xfrm>
            <a:off x="7844028" y="5524500"/>
            <a:ext cx="1976627" cy="1271016"/>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65DBB7E4-4238-E7AF-67E0-CF3CD932B0DE}"/>
              </a:ext>
            </a:extLst>
          </p:cNvPr>
          <p:cNvPicPr>
            <a:picLocks noChangeAspect="1"/>
          </p:cNvPicPr>
          <p:nvPr/>
        </p:nvPicPr>
        <p:blipFill>
          <a:blip r:embed="rId2"/>
          <a:stretch>
            <a:fillRect/>
          </a:stretch>
        </p:blipFill>
        <p:spPr>
          <a:xfrm>
            <a:off x="6629400" y="1752600"/>
            <a:ext cx="4524375" cy="3038475"/>
          </a:xfrm>
          <a:prstGeom prst="rect">
            <a:avLst/>
          </a:prstGeom>
        </p:spPr>
      </p:pic>
      <p:sp>
        <p:nvSpPr>
          <p:cNvPr id="4" name="TextBox 3">
            <a:extLst>
              <a:ext uri="{FF2B5EF4-FFF2-40B4-BE49-F238E27FC236}">
                <a16:creationId xmlns="" xmlns:a16="http://schemas.microsoft.com/office/drawing/2014/main" id="{CD9F7DAA-54D4-4433-3362-8BB8CCF199D7}"/>
              </a:ext>
            </a:extLst>
          </p:cNvPr>
          <p:cNvSpPr txBox="1"/>
          <p:nvPr/>
        </p:nvSpPr>
        <p:spPr>
          <a:xfrm>
            <a:off x="457200" y="2286000"/>
            <a:ext cx="5638800" cy="2677656"/>
          </a:xfrm>
          <a:prstGeom prst="rect">
            <a:avLst/>
          </a:prstGeom>
          <a:noFill/>
        </p:spPr>
        <p:txBody>
          <a:bodyPr wrap="square" rtlCol="0">
            <a:spAutoFit/>
          </a:bodyPr>
          <a:lstStyle/>
          <a:p>
            <a:r>
              <a:rPr lang="en-IN" sz="2400" b="1" dirty="0">
                <a:latin typeface="Times New Roman" panose="02020603050405020304" pitchFamily="18" charset="0"/>
                <a:cs typeface="Times New Roman" panose="02020603050405020304" pitchFamily="18" charset="0"/>
              </a:rPr>
              <a:t>Band printer</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Band or metal loop to produce typed characters</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Set of characters are permanently embossed on band and these set cannot  be changed unless band is changed</a:t>
            </a:r>
          </a:p>
          <a:p>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778703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7449" y="1640585"/>
            <a:ext cx="11951970" cy="596265"/>
          </a:xfrm>
          <a:prstGeom prst="rect">
            <a:avLst/>
          </a:prstGeom>
        </p:spPr>
        <p:txBody>
          <a:bodyPr vert="horz" wrap="square" lIns="0" tIns="12065" rIns="0" bIns="0" rtlCol="0">
            <a:spAutoFit/>
          </a:bodyPr>
          <a:lstStyle/>
          <a:p>
            <a:pPr marL="3758565" marR="5080" indent="-3746500">
              <a:lnSpc>
                <a:spcPct val="101099"/>
              </a:lnSpc>
              <a:spcBef>
                <a:spcPts val="95"/>
              </a:spcBef>
            </a:pPr>
            <a:r>
              <a:rPr sz="1850" spc="10" dirty="0"/>
              <a:t>Non-impact</a:t>
            </a:r>
            <a:r>
              <a:rPr sz="1850" spc="-30" dirty="0"/>
              <a:t> </a:t>
            </a:r>
            <a:r>
              <a:rPr sz="1850" spc="5" dirty="0"/>
              <a:t>printers</a:t>
            </a:r>
            <a:r>
              <a:rPr sz="1850" spc="-25" dirty="0"/>
              <a:t> </a:t>
            </a:r>
            <a:r>
              <a:rPr sz="1850" b="0" spc="5" dirty="0">
                <a:latin typeface="Arial"/>
                <a:cs typeface="Arial"/>
              </a:rPr>
              <a:t>print</a:t>
            </a:r>
            <a:r>
              <a:rPr sz="1850" b="0" spc="-15" dirty="0">
                <a:latin typeface="Arial"/>
                <a:cs typeface="Arial"/>
              </a:rPr>
              <a:t> </a:t>
            </a:r>
            <a:r>
              <a:rPr sz="1850" b="0" spc="10" dirty="0">
                <a:latin typeface="Arial"/>
                <a:cs typeface="Arial"/>
              </a:rPr>
              <a:t>the</a:t>
            </a:r>
            <a:r>
              <a:rPr sz="1850" b="0" spc="-15" dirty="0">
                <a:latin typeface="Arial"/>
                <a:cs typeface="Arial"/>
              </a:rPr>
              <a:t> </a:t>
            </a:r>
            <a:r>
              <a:rPr sz="1850" b="0" spc="10" dirty="0">
                <a:latin typeface="Arial"/>
                <a:cs typeface="Arial"/>
              </a:rPr>
              <a:t>characters</a:t>
            </a:r>
            <a:r>
              <a:rPr sz="1850" b="0" spc="-10" dirty="0">
                <a:latin typeface="Arial"/>
                <a:cs typeface="Arial"/>
              </a:rPr>
              <a:t> </a:t>
            </a:r>
            <a:r>
              <a:rPr sz="1850" b="0" spc="5" dirty="0">
                <a:latin typeface="Arial"/>
                <a:cs typeface="Arial"/>
              </a:rPr>
              <a:t>without</a:t>
            </a:r>
            <a:r>
              <a:rPr sz="1850" b="0" spc="-20" dirty="0">
                <a:latin typeface="Arial"/>
                <a:cs typeface="Arial"/>
              </a:rPr>
              <a:t> </a:t>
            </a:r>
            <a:r>
              <a:rPr sz="1850" b="0" spc="10" dirty="0">
                <a:latin typeface="Arial"/>
                <a:cs typeface="Arial"/>
              </a:rPr>
              <a:t>using</a:t>
            </a:r>
            <a:r>
              <a:rPr sz="1850" b="0" spc="-10" dirty="0">
                <a:latin typeface="Arial"/>
                <a:cs typeface="Arial"/>
              </a:rPr>
              <a:t> </a:t>
            </a:r>
            <a:r>
              <a:rPr sz="1850" b="0" spc="10" dirty="0">
                <a:latin typeface="Arial"/>
                <a:cs typeface="Arial"/>
              </a:rPr>
              <a:t>the</a:t>
            </a:r>
            <a:r>
              <a:rPr sz="1850" b="0" spc="-15" dirty="0">
                <a:latin typeface="Arial"/>
                <a:cs typeface="Arial"/>
              </a:rPr>
              <a:t> </a:t>
            </a:r>
            <a:r>
              <a:rPr sz="1850" b="0" spc="10" dirty="0">
                <a:latin typeface="Arial"/>
                <a:cs typeface="Arial"/>
              </a:rPr>
              <a:t>ribbon.</a:t>
            </a:r>
            <a:r>
              <a:rPr sz="1850" b="0" spc="-25" dirty="0">
                <a:latin typeface="Arial"/>
                <a:cs typeface="Arial"/>
              </a:rPr>
              <a:t> </a:t>
            </a:r>
            <a:r>
              <a:rPr sz="1850" b="0" spc="10" dirty="0">
                <a:latin typeface="Arial"/>
                <a:cs typeface="Arial"/>
              </a:rPr>
              <a:t>These</a:t>
            </a:r>
            <a:r>
              <a:rPr sz="1850" b="0" spc="-15" dirty="0">
                <a:latin typeface="Arial"/>
                <a:cs typeface="Arial"/>
              </a:rPr>
              <a:t> </a:t>
            </a:r>
            <a:r>
              <a:rPr sz="1850" b="0" spc="5" dirty="0">
                <a:latin typeface="Arial"/>
                <a:cs typeface="Arial"/>
              </a:rPr>
              <a:t>printers</a:t>
            </a:r>
            <a:r>
              <a:rPr sz="1850" b="0" spc="-30" dirty="0">
                <a:latin typeface="Arial"/>
                <a:cs typeface="Arial"/>
              </a:rPr>
              <a:t> </a:t>
            </a:r>
            <a:r>
              <a:rPr sz="1850" b="0" spc="5" dirty="0">
                <a:latin typeface="Arial"/>
                <a:cs typeface="Arial"/>
              </a:rPr>
              <a:t>print</a:t>
            </a:r>
            <a:r>
              <a:rPr sz="1850" b="0" spc="-15" dirty="0">
                <a:latin typeface="Arial"/>
                <a:cs typeface="Arial"/>
              </a:rPr>
              <a:t> </a:t>
            </a:r>
            <a:r>
              <a:rPr sz="1850" b="0" spc="10" dirty="0">
                <a:latin typeface="Arial"/>
                <a:cs typeface="Arial"/>
              </a:rPr>
              <a:t>a</a:t>
            </a:r>
            <a:r>
              <a:rPr sz="1850" b="0" spc="-5" dirty="0">
                <a:latin typeface="Arial"/>
                <a:cs typeface="Arial"/>
              </a:rPr>
              <a:t> </a:t>
            </a:r>
            <a:r>
              <a:rPr sz="1850" b="0" spc="10" dirty="0">
                <a:latin typeface="Arial"/>
                <a:cs typeface="Arial"/>
              </a:rPr>
              <a:t>complete</a:t>
            </a:r>
            <a:r>
              <a:rPr sz="1850" b="0" spc="-40" dirty="0">
                <a:latin typeface="Arial"/>
                <a:cs typeface="Arial"/>
              </a:rPr>
              <a:t> </a:t>
            </a:r>
            <a:r>
              <a:rPr sz="1850" b="0" spc="10" dirty="0">
                <a:latin typeface="Arial"/>
                <a:cs typeface="Arial"/>
              </a:rPr>
              <a:t>page</a:t>
            </a:r>
            <a:r>
              <a:rPr sz="1850" b="0" spc="-15" dirty="0">
                <a:latin typeface="Arial"/>
                <a:cs typeface="Arial"/>
              </a:rPr>
              <a:t> </a:t>
            </a:r>
            <a:r>
              <a:rPr sz="1850" b="0" spc="5" dirty="0">
                <a:latin typeface="Arial"/>
                <a:cs typeface="Arial"/>
              </a:rPr>
              <a:t>at</a:t>
            </a:r>
            <a:r>
              <a:rPr sz="1850" b="0" spc="-15" dirty="0">
                <a:latin typeface="Arial"/>
                <a:cs typeface="Arial"/>
              </a:rPr>
              <a:t> </a:t>
            </a:r>
            <a:r>
              <a:rPr sz="1850" b="0" spc="10" dirty="0">
                <a:latin typeface="Arial"/>
                <a:cs typeface="Arial"/>
              </a:rPr>
              <a:t>a </a:t>
            </a:r>
            <a:r>
              <a:rPr sz="1850" b="0" spc="5" dirty="0">
                <a:latin typeface="Arial"/>
                <a:cs typeface="Arial"/>
              </a:rPr>
              <a:t>time,  </a:t>
            </a:r>
            <a:r>
              <a:rPr sz="1850" b="0" spc="10" dirty="0">
                <a:latin typeface="Arial"/>
                <a:cs typeface="Arial"/>
              </a:rPr>
              <a:t>thus they are also called as Page</a:t>
            </a:r>
            <a:r>
              <a:rPr sz="1850" b="0" spc="-185" dirty="0">
                <a:latin typeface="Arial"/>
                <a:cs typeface="Arial"/>
              </a:rPr>
              <a:t> </a:t>
            </a:r>
            <a:r>
              <a:rPr sz="1850" b="0" spc="5" dirty="0">
                <a:latin typeface="Arial"/>
                <a:cs typeface="Arial"/>
              </a:rPr>
              <a:t>Printers.</a:t>
            </a:r>
            <a:endParaRPr sz="1850">
              <a:latin typeface="Arial"/>
              <a:cs typeface="Arial"/>
            </a:endParaRPr>
          </a:p>
        </p:txBody>
      </p:sp>
      <p:sp>
        <p:nvSpPr>
          <p:cNvPr id="3" name="object 3"/>
          <p:cNvSpPr txBox="1"/>
          <p:nvPr/>
        </p:nvSpPr>
        <p:spPr>
          <a:xfrm>
            <a:off x="114401" y="3403219"/>
            <a:ext cx="4358005" cy="1734820"/>
          </a:xfrm>
          <a:prstGeom prst="rect">
            <a:avLst/>
          </a:prstGeom>
        </p:spPr>
        <p:txBody>
          <a:bodyPr vert="horz" wrap="square" lIns="0" tIns="15240" rIns="0" bIns="0" rtlCol="0">
            <a:spAutoFit/>
          </a:bodyPr>
          <a:lstStyle/>
          <a:p>
            <a:pPr marL="12700">
              <a:lnSpc>
                <a:spcPct val="100000"/>
              </a:lnSpc>
              <a:spcBef>
                <a:spcPts val="120"/>
              </a:spcBef>
            </a:pPr>
            <a:r>
              <a:rPr sz="1850" b="1" spc="5" dirty="0">
                <a:latin typeface="Arial"/>
                <a:cs typeface="Arial"/>
              </a:rPr>
              <a:t>Characteristics </a:t>
            </a:r>
            <a:r>
              <a:rPr sz="1850" b="1" spc="10" dirty="0">
                <a:latin typeface="Arial"/>
                <a:cs typeface="Arial"/>
              </a:rPr>
              <a:t>of Non-impact</a:t>
            </a:r>
            <a:r>
              <a:rPr sz="1850" b="1" spc="-125" dirty="0">
                <a:latin typeface="Arial"/>
                <a:cs typeface="Arial"/>
              </a:rPr>
              <a:t> </a:t>
            </a:r>
            <a:r>
              <a:rPr sz="1850" b="1" spc="10" dirty="0">
                <a:latin typeface="Arial"/>
                <a:cs typeface="Arial"/>
              </a:rPr>
              <a:t>Printers</a:t>
            </a:r>
            <a:endParaRPr sz="1850">
              <a:latin typeface="Arial"/>
              <a:cs typeface="Arial"/>
            </a:endParaRPr>
          </a:p>
          <a:p>
            <a:pPr marL="96520" indent="-84455">
              <a:lnSpc>
                <a:spcPct val="100000"/>
              </a:lnSpc>
              <a:spcBef>
                <a:spcPts val="25"/>
              </a:spcBef>
              <a:buSzPct val="94594"/>
              <a:buChar char="•"/>
              <a:tabLst>
                <a:tab pos="97155" algn="l"/>
              </a:tabLst>
            </a:pPr>
            <a:r>
              <a:rPr sz="1850" spc="10" dirty="0">
                <a:latin typeface="Arial"/>
                <a:cs typeface="Arial"/>
              </a:rPr>
              <a:t>Faster than impact</a:t>
            </a:r>
            <a:r>
              <a:rPr sz="1850" spc="-110" dirty="0">
                <a:latin typeface="Arial"/>
                <a:cs typeface="Arial"/>
              </a:rPr>
              <a:t> </a:t>
            </a:r>
            <a:r>
              <a:rPr sz="1850" spc="5" dirty="0">
                <a:latin typeface="Arial"/>
                <a:cs typeface="Arial"/>
              </a:rPr>
              <a:t>printers</a:t>
            </a:r>
            <a:endParaRPr sz="1850">
              <a:latin typeface="Arial"/>
              <a:cs typeface="Arial"/>
            </a:endParaRPr>
          </a:p>
          <a:p>
            <a:pPr marL="96520" indent="-84455">
              <a:lnSpc>
                <a:spcPct val="100000"/>
              </a:lnSpc>
              <a:spcBef>
                <a:spcPts val="25"/>
              </a:spcBef>
              <a:buSzPct val="94594"/>
              <a:buChar char="•"/>
              <a:tabLst>
                <a:tab pos="97155" algn="l"/>
              </a:tabLst>
            </a:pPr>
            <a:r>
              <a:rPr sz="1850" spc="10" dirty="0">
                <a:latin typeface="Arial"/>
                <a:cs typeface="Arial"/>
              </a:rPr>
              <a:t>They are not</a:t>
            </a:r>
            <a:r>
              <a:rPr sz="1850" spc="-70" dirty="0">
                <a:latin typeface="Arial"/>
                <a:cs typeface="Arial"/>
              </a:rPr>
              <a:t> </a:t>
            </a:r>
            <a:r>
              <a:rPr sz="1850" spc="10" dirty="0">
                <a:latin typeface="Arial"/>
                <a:cs typeface="Arial"/>
              </a:rPr>
              <a:t>noisy</a:t>
            </a:r>
            <a:endParaRPr sz="1850">
              <a:latin typeface="Arial"/>
              <a:cs typeface="Arial"/>
            </a:endParaRPr>
          </a:p>
          <a:p>
            <a:pPr marL="96520" indent="-84455">
              <a:lnSpc>
                <a:spcPct val="100000"/>
              </a:lnSpc>
              <a:spcBef>
                <a:spcPts val="10"/>
              </a:spcBef>
              <a:buSzPct val="94594"/>
              <a:buChar char="•"/>
              <a:tabLst>
                <a:tab pos="97155" algn="l"/>
              </a:tabLst>
            </a:pPr>
            <a:r>
              <a:rPr sz="1850" spc="10" dirty="0">
                <a:latin typeface="Arial"/>
                <a:cs typeface="Arial"/>
              </a:rPr>
              <a:t>High</a:t>
            </a:r>
            <a:r>
              <a:rPr sz="1850" spc="-40" dirty="0">
                <a:latin typeface="Arial"/>
                <a:cs typeface="Arial"/>
              </a:rPr>
              <a:t> </a:t>
            </a:r>
            <a:r>
              <a:rPr sz="1850" spc="10" dirty="0">
                <a:latin typeface="Arial"/>
                <a:cs typeface="Arial"/>
              </a:rPr>
              <a:t>quality</a:t>
            </a:r>
            <a:endParaRPr sz="1850">
              <a:latin typeface="Arial"/>
              <a:cs typeface="Arial"/>
            </a:endParaRPr>
          </a:p>
          <a:p>
            <a:pPr marL="12700" marR="699135">
              <a:lnSpc>
                <a:spcPct val="101099"/>
              </a:lnSpc>
              <a:buSzPct val="94594"/>
              <a:buChar char="•"/>
              <a:tabLst>
                <a:tab pos="97155" algn="l"/>
              </a:tabLst>
            </a:pPr>
            <a:r>
              <a:rPr sz="1850" spc="10" dirty="0">
                <a:latin typeface="Arial"/>
                <a:cs typeface="Arial"/>
              </a:rPr>
              <a:t>Supports many </a:t>
            </a:r>
            <a:r>
              <a:rPr sz="1850" spc="5" dirty="0">
                <a:latin typeface="Arial"/>
                <a:cs typeface="Arial"/>
              </a:rPr>
              <a:t>fonts </a:t>
            </a:r>
            <a:r>
              <a:rPr sz="1850" spc="10" dirty="0">
                <a:latin typeface="Arial"/>
                <a:cs typeface="Arial"/>
              </a:rPr>
              <a:t>and</a:t>
            </a:r>
            <a:r>
              <a:rPr sz="1850" spc="-145" dirty="0">
                <a:latin typeface="Arial"/>
                <a:cs typeface="Arial"/>
              </a:rPr>
              <a:t> </a:t>
            </a:r>
            <a:r>
              <a:rPr sz="1850" spc="5" dirty="0">
                <a:latin typeface="Arial"/>
                <a:cs typeface="Arial"/>
              </a:rPr>
              <a:t>different  </a:t>
            </a:r>
            <a:r>
              <a:rPr sz="1850" spc="10" dirty="0">
                <a:latin typeface="Arial"/>
                <a:cs typeface="Arial"/>
              </a:rPr>
              <a:t>character</a:t>
            </a:r>
            <a:r>
              <a:rPr sz="1850" spc="-25" dirty="0">
                <a:latin typeface="Arial"/>
                <a:cs typeface="Arial"/>
              </a:rPr>
              <a:t> </a:t>
            </a:r>
            <a:r>
              <a:rPr sz="1850" spc="5" dirty="0">
                <a:latin typeface="Arial"/>
                <a:cs typeface="Arial"/>
              </a:rPr>
              <a:t>size</a:t>
            </a:r>
            <a:endParaRPr sz="1850">
              <a:latin typeface="Arial"/>
              <a:cs typeface="Arial"/>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61530" y="4884210"/>
            <a:ext cx="2229825" cy="195702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208532" y="998219"/>
            <a:ext cx="2449195" cy="414655"/>
          </a:xfrm>
          <a:custGeom>
            <a:avLst/>
            <a:gdLst/>
            <a:ahLst/>
            <a:cxnLst/>
            <a:rect l="l" t="t" r="r" b="b"/>
            <a:pathLst>
              <a:path w="2449195" h="414655">
                <a:moveTo>
                  <a:pt x="2241804" y="0"/>
                </a:moveTo>
                <a:lnTo>
                  <a:pt x="0" y="0"/>
                </a:lnTo>
                <a:lnTo>
                  <a:pt x="0" y="414527"/>
                </a:lnTo>
                <a:lnTo>
                  <a:pt x="2241804" y="414527"/>
                </a:lnTo>
                <a:lnTo>
                  <a:pt x="2449068" y="207263"/>
                </a:lnTo>
                <a:lnTo>
                  <a:pt x="2241804" y="0"/>
                </a:lnTo>
                <a:close/>
              </a:path>
            </a:pathLst>
          </a:custGeom>
          <a:solidFill>
            <a:srgbClr val="42C3C8"/>
          </a:solidFill>
        </p:spPr>
        <p:txBody>
          <a:bodyPr wrap="square" lIns="0" tIns="0" rIns="0" bIns="0" rtlCol="0"/>
          <a:lstStyle/>
          <a:p>
            <a:endParaRPr/>
          </a:p>
        </p:txBody>
      </p:sp>
      <p:sp>
        <p:nvSpPr>
          <p:cNvPr id="4" name="object 4"/>
          <p:cNvSpPr txBox="1">
            <a:spLocks noGrp="1"/>
          </p:cNvSpPr>
          <p:nvPr>
            <p:ph type="title"/>
          </p:nvPr>
        </p:nvSpPr>
        <p:spPr>
          <a:xfrm>
            <a:off x="1570100" y="1042872"/>
            <a:ext cx="1620520" cy="311150"/>
          </a:xfrm>
          <a:prstGeom prst="rect">
            <a:avLst/>
          </a:prstGeom>
        </p:spPr>
        <p:txBody>
          <a:bodyPr vert="horz" wrap="square" lIns="0" tIns="15875" rIns="0" bIns="0" rtlCol="0">
            <a:spAutoFit/>
          </a:bodyPr>
          <a:lstStyle/>
          <a:p>
            <a:pPr marL="12700">
              <a:lnSpc>
                <a:spcPct val="100000"/>
              </a:lnSpc>
              <a:spcBef>
                <a:spcPts val="125"/>
              </a:spcBef>
            </a:pPr>
            <a:r>
              <a:rPr sz="1850" spc="10" dirty="0">
                <a:solidFill>
                  <a:srgbClr val="FFFFFF"/>
                </a:solidFill>
              </a:rPr>
              <a:t>Laser</a:t>
            </a:r>
            <a:r>
              <a:rPr sz="1850" spc="-105" dirty="0">
                <a:solidFill>
                  <a:srgbClr val="FFFFFF"/>
                </a:solidFill>
              </a:rPr>
              <a:t> </a:t>
            </a:r>
            <a:r>
              <a:rPr sz="1850" spc="10" dirty="0">
                <a:solidFill>
                  <a:srgbClr val="FFFFFF"/>
                </a:solidFill>
              </a:rPr>
              <a:t>Printers</a:t>
            </a:r>
            <a:endParaRPr sz="1850"/>
          </a:p>
        </p:txBody>
      </p:sp>
      <p:sp>
        <p:nvSpPr>
          <p:cNvPr id="5" name="object 5"/>
          <p:cNvSpPr/>
          <p:nvPr/>
        </p:nvSpPr>
        <p:spPr>
          <a:xfrm>
            <a:off x="153162" y="1576577"/>
            <a:ext cx="5445252" cy="3108960"/>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153162" y="1576577"/>
            <a:ext cx="5445760" cy="3108960"/>
          </a:xfrm>
          <a:prstGeom prst="rect">
            <a:avLst/>
          </a:prstGeom>
          <a:ln w="3175">
            <a:solidFill>
              <a:srgbClr val="3CC2C7"/>
            </a:solidFill>
          </a:ln>
        </p:spPr>
        <p:txBody>
          <a:bodyPr vert="horz" wrap="square" lIns="0" tIns="57785" rIns="0" bIns="0" rtlCol="0">
            <a:spAutoFit/>
          </a:bodyPr>
          <a:lstStyle/>
          <a:p>
            <a:pPr marL="125730" marR="272415">
              <a:lnSpc>
                <a:spcPct val="100000"/>
              </a:lnSpc>
              <a:spcBef>
                <a:spcPts val="455"/>
              </a:spcBef>
            </a:pPr>
            <a:r>
              <a:rPr sz="1600" spc="-5" dirty="0">
                <a:latin typeface="Arial"/>
                <a:cs typeface="Arial"/>
              </a:rPr>
              <a:t>These are non-impact page printers. They use laser  lights to produce the dots needed to form the characters  to be printed on a</a:t>
            </a:r>
            <a:r>
              <a:rPr sz="1600" spc="35" dirty="0">
                <a:latin typeface="Arial"/>
                <a:cs typeface="Arial"/>
              </a:rPr>
              <a:t> </a:t>
            </a:r>
            <a:r>
              <a:rPr sz="1600" spc="-5" dirty="0">
                <a:latin typeface="Arial"/>
                <a:cs typeface="Arial"/>
              </a:rPr>
              <a:t>page.</a:t>
            </a:r>
            <a:endParaRPr sz="1600">
              <a:latin typeface="Arial"/>
              <a:cs typeface="Arial"/>
            </a:endParaRPr>
          </a:p>
          <a:p>
            <a:pPr marL="125730">
              <a:lnSpc>
                <a:spcPct val="100000"/>
              </a:lnSpc>
            </a:pPr>
            <a:r>
              <a:rPr sz="1600" b="1" spc="-10" dirty="0">
                <a:latin typeface="Arial"/>
                <a:cs typeface="Arial"/>
              </a:rPr>
              <a:t>Advantages</a:t>
            </a:r>
            <a:endParaRPr sz="1600">
              <a:latin typeface="Arial"/>
              <a:cs typeface="Arial"/>
            </a:endParaRPr>
          </a:p>
          <a:p>
            <a:pPr marL="197485" indent="-72390">
              <a:lnSpc>
                <a:spcPct val="100000"/>
              </a:lnSpc>
              <a:spcBef>
                <a:spcPts val="5"/>
              </a:spcBef>
              <a:buSzPct val="93750"/>
              <a:buChar char="•"/>
              <a:tabLst>
                <a:tab pos="198120" algn="l"/>
              </a:tabLst>
            </a:pPr>
            <a:r>
              <a:rPr sz="1600" spc="-5" dirty="0">
                <a:latin typeface="Arial"/>
                <a:cs typeface="Arial"/>
              </a:rPr>
              <a:t>Very high speed</a:t>
            </a:r>
            <a:endParaRPr sz="1600">
              <a:latin typeface="Arial"/>
              <a:cs typeface="Arial"/>
            </a:endParaRPr>
          </a:p>
          <a:p>
            <a:pPr marL="197485" indent="-72390">
              <a:lnSpc>
                <a:spcPct val="100000"/>
              </a:lnSpc>
              <a:buSzPct val="93750"/>
              <a:buChar char="•"/>
              <a:tabLst>
                <a:tab pos="198120" algn="l"/>
              </a:tabLst>
            </a:pPr>
            <a:r>
              <a:rPr sz="1600" spc="-5" dirty="0">
                <a:latin typeface="Arial"/>
                <a:cs typeface="Arial"/>
              </a:rPr>
              <a:t>Very high quality</a:t>
            </a:r>
            <a:r>
              <a:rPr sz="1600" spc="-10" dirty="0">
                <a:latin typeface="Arial"/>
                <a:cs typeface="Arial"/>
              </a:rPr>
              <a:t> </a:t>
            </a:r>
            <a:r>
              <a:rPr sz="1600" spc="-5" dirty="0">
                <a:latin typeface="Arial"/>
                <a:cs typeface="Arial"/>
              </a:rPr>
              <a:t>output</a:t>
            </a:r>
            <a:endParaRPr sz="1600">
              <a:latin typeface="Arial"/>
              <a:cs typeface="Arial"/>
            </a:endParaRPr>
          </a:p>
          <a:p>
            <a:pPr marL="197485" indent="-72390">
              <a:lnSpc>
                <a:spcPct val="100000"/>
              </a:lnSpc>
              <a:buSzPct val="93750"/>
              <a:buChar char="•"/>
              <a:tabLst>
                <a:tab pos="198120" algn="l"/>
              </a:tabLst>
            </a:pPr>
            <a:r>
              <a:rPr sz="1600" spc="-10" dirty="0">
                <a:latin typeface="Arial"/>
                <a:cs typeface="Arial"/>
              </a:rPr>
              <a:t>Good </a:t>
            </a:r>
            <a:r>
              <a:rPr sz="1600" spc="-5" dirty="0">
                <a:latin typeface="Arial"/>
                <a:cs typeface="Arial"/>
              </a:rPr>
              <a:t>graphics</a:t>
            </a:r>
            <a:r>
              <a:rPr sz="1600" spc="15" dirty="0">
                <a:latin typeface="Arial"/>
                <a:cs typeface="Arial"/>
              </a:rPr>
              <a:t> </a:t>
            </a:r>
            <a:r>
              <a:rPr sz="1600" spc="-5" dirty="0">
                <a:latin typeface="Arial"/>
                <a:cs typeface="Arial"/>
              </a:rPr>
              <a:t>quality</a:t>
            </a:r>
            <a:endParaRPr sz="1600">
              <a:latin typeface="Arial"/>
              <a:cs typeface="Arial"/>
            </a:endParaRPr>
          </a:p>
          <a:p>
            <a:pPr marL="197485" indent="-72390">
              <a:lnSpc>
                <a:spcPct val="100000"/>
              </a:lnSpc>
              <a:buSzPct val="93750"/>
              <a:buChar char="•"/>
              <a:tabLst>
                <a:tab pos="198120" algn="l"/>
              </a:tabLst>
            </a:pPr>
            <a:r>
              <a:rPr sz="1600" spc="-5" dirty="0">
                <a:latin typeface="Arial"/>
                <a:cs typeface="Arial"/>
              </a:rPr>
              <a:t>Supports many fonts and different character</a:t>
            </a:r>
            <a:r>
              <a:rPr sz="1600" spc="95" dirty="0">
                <a:latin typeface="Arial"/>
                <a:cs typeface="Arial"/>
              </a:rPr>
              <a:t> </a:t>
            </a:r>
            <a:r>
              <a:rPr sz="1600" spc="-5" dirty="0">
                <a:latin typeface="Arial"/>
                <a:cs typeface="Arial"/>
              </a:rPr>
              <a:t>size</a:t>
            </a:r>
            <a:endParaRPr sz="1600">
              <a:latin typeface="Arial"/>
              <a:cs typeface="Arial"/>
            </a:endParaRPr>
          </a:p>
          <a:p>
            <a:pPr marL="125730">
              <a:lnSpc>
                <a:spcPct val="100000"/>
              </a:lnSpc>
            </a:pPr>
            <a:r>
              <a:rPr sz="1600" b="1" spc="-10" dirty="0">
                <a:latin typeface="Arial"/>
                <a:cs typeface="Arial"/>
              </a:rPr>
              <a:t>Disadvantages</a:t>
            </a:r>
            <a:endParaRPr sz="1600">
              <a:latin typeface="Arial"/>
              <a:cs typeface="Arial"/>
            </a:endParaRPr>
          </a:p>
          <a:p>
            <a:pPr marL="197485" indent="-72390">
              <a:lnSpc>
                <a:spcPct val="100000"/>
              </a:lnSpc>
              <a:buSzPct val="93750"/>
              <a:buChar char="•"/>
              <a:tabLst>
                <a:tab pos="198120" algn="l"/>
              </a:tabLst>
            </a:pPr>
            <a:r>
              <a:rPr sz="1600" spc="-5" dirty="0">
                <a:latin typeface="Arial"/>
                <a:cs typeface="Arial"/>
              </a:rPr>
              <a:t>Expensive</a:t>
            </a:r>
            <a:endParaRPr sz="1600">
              <a:latin typeface="Arial"/>
              <a:cs typeface="Arial"/>
            </a:endParaRPr>
          </a:p>
          <a:p>
            <a:pPr marL="125730" marR="994410">
              <a:lnSpc>
                <a:spcPct val="100000"/>
              </a:lnSpc>
              <a:buSzPct val="93750"/>
              <a:buChar char="•"/>
              <a:tabLst>
                <a:tab pos="198120" algn="l"/>
              </a:tabLst>
            </a:pPr>
            <a:r>
              <a:rPr sz="1600" spc="-5" dirty="0">
                <a:latin typeface="Arial"/>
                <a:cs typeface="Arial"/>
              </a:rPr>
              <a:t>Cannot be used to produce multiple copies of a  document in a single</a:t>
            </a:r>
            <a:r>
              <a:rPr sz="1600" spc="-10" dirty="0">
                <a:latin typeface="Arial"/>
                <a:cs typeface="Arial"/>
              </a:rPr>
              <a:t> </a:t>
            </a:r>
            <a:r>
              <a:rPr sz="1600" spc="-5" dirty="0">
                <a:latin typeface="Arial"/>
                <a:cs typeface="Arial"/>
              </a:rPr>
              <a:t>printing</a:t>
            </a:r>
            <a:endParaRPr sz="1600">
              <a:latin typeface="Arial"/>
              <a:cs typeface="Arial"/>
            </a:endParaRPr>
          </a:p>
        </p:txBody>
      </p:sp>
      <p:sp>
        <p:nvSpPr>
          <p:cNvPr id="7" name="object 7"/>
          <p:cNvSpPr/>
          <p:nvPr/>
        </p:nvSpPr>
        <p:spPr>
          <a:xfrm>
            <a:off x="7656576" y="4983479"/>
            <a:ext cx="2121220" cy="1714500"/>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7635240" y="998219"/>
            <a:ext cx="2449195" cy="414655"/>
          </a:xfrm>
          <a:custGeom>
            <a:avLst/>
            <a:gdLst/>
            <a:ahLst/>
            <a:cxnLst/>
            <a:rect l="l" t="t" r="r" b="b"/>
            <a:pathLst>
              <a:path w="2449195" h="414655">
                <a:moveTo>
                  <a:pt x="2241804" y="0"/>
                </a:moveTo>
                <a:lnTo>
                  <a:pt x="0" y="0"/>
                </a:lnTo>
                <a:lnTo>
                  <a:pt x="0" y="414527"/>
                </a:lnTo>
                <a:lnTo>
                  <a:pt x="2241804" y="414527"/>
                </a:lnTo>
                <a:lnTo>
                  <a:pt x="2449067" y="207263"/>
                </a:lnTo>
                <a:lnTo>
                  <a:pt x="2241804" y="0"/>
                </a:lnTo>
                <a:close/>
              </a:path>
            </a:pathLst>
          </a:custGeom>
          <a:solidFill>
            <a:srgbClr val="42C3C8"/>
          </a:solidFill>
        </p:spPr>
        <p:txBody>
          <a:bodyPr wrap="square" lIns="0" tIns="0" rIns="0" bIns="0" rtlCol="0"/>
          <a:lstStyle/>
          <a:p>
            <a:endParaRPr/>
          </a:p>
        </p:txBody>
      </p:sp>
      <p:sp>
        <p:nvSpPr>
          <p:cNvPr id="9" name="object 9"/>
          <p:cNvSpPr txBox="1"/>
          <p:nvPr/>
        </p:nvSpPr>
        <p:spPr>
          <a:xfrm>
            <a:off x="8004809" y="1042872"/>
            <a:ext cx="1607185" cy="311150"/>
          </a:xfrm>
          <a:prstGeom prst="rect">
            <a:avLst/>
          </a:prstGeom>
        </p:spPr>
        <p:txBody>
          <a:bodyPr vert="horz" wrap="square" lIns="0" tIns="15875" rIns="0" bIns="0" rtlCol="0">
            <a:spAutoFit/>
          </a:bodyPr>
          <a:lstStyle/>
          <a:p>
            <a:pPr marL="12700">
              <a:lnSpc>
                <a:spcPct val="100000"/>
              </a:lnSpc>
              <a:spcBef>
                <a:spcPts val="125"/>
              </a:spcBef>
            </a:pPr>
            <a:r>
              <a:rPr sz="1850" b="1" spc="5" dirty="0">
                <a:solidFill>
                  <a:srgbClr val="FFFFFF"/>
                </a:solidFill>
                <a:latin typeface="Arial"/>
                <a:cs typeface="Arial"/>
              </a:rPr>
              <a:t>Inkjet</a:t>
            </a:r>
            <a:r>
              <a:rPr sz="1850" b="1" spc="-90" dirty="0">
                <a:solidFill>
                  <a:srgbClr val="FFFFFF"/>
                </a:solidFill>
                <a:latin typeface="Arial"/>
                <a:cs typeface="Arial"/>
              </a:rPr>
              <a:t> </a:t>
            </a:r>
            <a:r>
              <a:rPr sz="1850" b="1" spc="10" dirty="0">
                <a:solidFill>
                  <a:srgbClr val="FFFFFF"/>
                </a:solidFill>
                <a:latin typeface="Arial"/>
                <a:cs typeface="Arial"/>
              </a:rPr>
              <a:t>Printers</a:t>
            </a:r>
            <a:endParaRPr sz="1850">
              <a:latin typeface="Arial"/>
              <a:cs typeface="Arial"/>
            </a:endParaRPr>
          </a:p>
        </p:txBody>
      </p:sp>
      <p:sp>
        <p:nvSpPr>
          <p:cNvPr id="10" name="object 10"/>
          <p:cNvSpPr/>
          <p:nvPr/>
        </p:nvSpPr>
        <p:spPr>
          <a:xfrm>
            <a:off x="5872734" y="1576577"/>
            <a:ext cx="6124956" cy="3073908"/>
          </a:xfrm>
          <a:prstGeom prst="rect">
            <a:avLst/>
          </a:prstGeom>
          <a:blipFill>
            <a:blip r:embed="rId5" cstate="print"/>
            <a:stretch>
              <a:fillRect/>
            </a:stretch>
          </a:blipFill>
        </p:spPr>
        <p:txBody>
          <a:bodyPr wrap="square" lIns="0" tIns="0" rIns="0" bIns="0" rtlCol="0"/>
          <a:lstStyle/>
          <a:p>
            <a:endParaRPr/>
          </a:p>
        </p:txBody>
      </p:sp>
      <p:sp>
        <p:nvSpPr>
          <p:cNvPr id="11" name="object 11"/>
          <p:cNvSpPr txBox="1"/>
          <p:nvPr/>
        </p:nvSpPr>
        <p:spPr>
          <a:xfrm>
            <a:off x="5872734" y="1576577"/>
            <a:ext cx="6125210" cy="3074035"/>
          </a:xfrm>
          <a:prstGeom prst="rect">
            <a:avLst/>
          </a:prstGeom>
          <a:ln w="3175">
            <a:solidFill>
              <a:srgbClr val="3CC2C7"/>
            </a:solidFill>
          </a:ln>
        </p:spPr>
        <p:txBody>
          <a:bodyPr vert="horz" wrap="square" lIns="0" tIns="57785" rIns="0" bIns="0" rtlCol="0">
            <a:spAutoFit/>
          </a:bodyPr>
          <a:lstStyle/>
          <a:p>
            <a:pPr marL="126364" marR="172085">
              <a:lnSpc>
                <a:spcPct val="100000"/>
              </a:lnSpc>
              <a:spcBef>
                <a:spcPts val="455"/>
              </a:spcBef>
            </a:pPr>
            <a:r>
              <a:rPr sz="1600" spc="-5" dirty="0">
                <a:latin typeface="Arial"/>
                <a:cs typeface="Arial"/>
              </a:rPr>
              <a:t>Inkjet printers are non-impact character printers based on a  relatively new technology. They print characters by </a:t>
            </a:r>
            <a:r>
              <a:rPr sz="1600" spc="-10" dirty="0">
                <a:latin typeface="Arial"/>
                <a:cs typeface="Arial"/>
              </a:rPr>
              <a:t>spraying  </a:t>
            </a:r>
            <a:r>
              <a:rPr sz="1600" spc="-5" dirty="0">
                <a:latin typeface="Arial"/>
                <a:cs typeface="Arial"/>
              </a:rPr>
              <a:t>small drops of ink onto paper. Inkjet printers produce high quality  output with presentable features. Color printing </a:t>
            </a:r>
            <a:r>
              <a:rPr sz="1600" dirty="0">
                <a:latin typeface="Arial"/>
                <a:cs typeface="Arial"/>
              </a:rPr>
              <a:t>is also </a:t>
            </a:r>
            <a:r>
              <a:rPr sz="1600" spc="-5" dirty="0">
                <a:latin typeface="Arial"/>
                <a:cs typeface="Arial"/>
              </a:rPr>
              <a:t>possible.  Some models of Inkjet printers can produce multiple copies of  printing</a:t>
            </a:r>
            <a:r>
              <a:rPr sz="1600" spc="-10" dirty="0">
                <a:latin typeface="Arial"/>
                <a:cs typeface="Arial"/>
              </a:rPr>
              <a:t> </a:t>
            </a:r>
            <a:r>
              <a:rPr sz="1600" spc="-5" dirty="0">
                <a:latin typeface="Arial"/>
                <a:cs typeface="Arial"/>
              </a:rPr>
              <a:t>also.</a:t>
            </a:r>
            <a:endParaRPr sz="1600">
              <a:latin typeface="Arial"/>
              <a:cs typeface="Arial"/>
            </a:endParaRPr>
          </a:p>
          <a:p>
            <a:pPr marL="126364">
              <a:lnSpc>
                <a:spcPct val="100000"/>
              </a:lnSpc>
              <a:spcBef>
                <a:spcPts val="5"/>
              </a:spcBef>
            </a:pPr>
            <a:r>
              <a:rPr sz="1600" b="1" spc="-10" dirty="0">
                <a:latin typeface="Arial"/>
                <a:cs typeface="Arial"/>
              </a:rPr>
              <a:t>Advantages</a:t>
            </a:r>
            <a:endParaRPr sz="1600">
              <a:latin typeface="Arial"/>
              <a:cs typeface="Arial"/>
            </a:endParaRPr>
          </a:p>
          <a:p>
            <a:pPr marL="198120" indent="-72390">
              <a:lnSpc>
                <a:spcPct val="100000"/>
              </a:lnSpc>
              <a:buSzPct val="93750"/>
              <a:buChar char="•"/>
              <a:tabLst>
                <a:tab pos="198755" algn="l"/>
              </a:tabLst>
            </a:pPr>
            <a:r>
              <a:rPr sz="1600" spc="-5" dirty="0">
                <a:latin typeface="Arial"/>
                <a:cs typeface="Arial"/>
              </a:rPr>
              <a:t>High quality</a:t>
            </a:r>
            <a:r>
              <a:rPr sz="1600" spc="-25" dirty="0">
                <a:latin typeface="Arial"/>
                <a:cs typeface="Arial"/>
              </a:rPr>
              <a:t> </a:t>
            </a:r>
            <a:r>
              <a:rPr sz="1600" spc="-5" dirty="0">
                <a:latin typeface="Arial"/>
                <a:cs typeface="Arial"/>
              </a:rPr>
              <a:t>printing</a:t>
            </a:r>
            <a:endParaRPr sz="1600">
              <a:latin typeface="Arial"/>
              <a:cs typeface="Arial"/>
            </a:endParaRPr>
          </a:p>
          <a:p>
            <a:pPr marL="198120" indent="-72390">
              <a:lnSpc>
                <a:spcPct val="100000"/>
              </a:lnSpc>
              <a:buSzPct val="93750"/>
              <a:buChar char="•"/>
              <a:tabLst>
                <a:tab pos="198755" algn="l"/>
              </a:tabLst>
            </a:pPr>
            <a:r>
              <a:rPr sz="1600" spc="-5" dirty="0">
                <a:latin typeface="Arial"/>
                <a:cs typeface="Arial"/>
              </a:rPr>
              <a:t>More</a:t>
            </a:r>
            <a:r>
              <a:rPr sz="1600" spc="-45" dirty="0">
                <a:latin typeface="Arial"/>
                <a:cs typeface="Arial"/>
              </a:rPr>
              <a:t> </a:t>
            </a:r>
            <a:r>
              <a:rPr sz="1600" spc="-5" dirty="0">
                <a:latin typeface="Arial"/>
                <a:cs typeface="Arial"/>
              </a:rPr>
              <a:t>reliable</a:t>
            </a:r>
            <a:endParaRPr sz="1600">
              <a:latin typeface="Arial"/>
              <a:cs typeface="Arial"/>
            </a:endParaRPr>
          </a:p>
          <a:p>
            <a:pPr marL="126364">
              <a:lnSpc>
                <a:spcPct val="100000"/>
              </a:lnSpc>
            </a:pPr>
            <a:r>
              <a:rPr sz="1600" b="1" spc="-10" dirty="0">
                <a:latin typeface="Arial"/>
                <a:cs typeface="Arial"/>
              </a:rPr>
              <a:t>Disadvantages</a:t>
            </a:r>
            <a:endParaRPr sz="1600">
              <a:latin typeface="Arial"/>
              <a:cs typeface="Arial"/>
            </a:endParaRPr>
          </a:p>
          <a:p>
            <a:pPr marL="198120" indent="-72390">
              <a:lnSpc>
                <a:spcPct val="100000"/>
              </a:lnSpc>
              <a:buSzPct val="93750"/>
              <a:buChar char="•"/>
              <a:tabLst>
                <a:tab pos="198755" algn="l"/>
              </a:tabLst>
            </a:pPr>
            <a:r>
              <a:rPr sz="1600" spc="-5" dirty="0">
                <a:latin typeface="Arial"/>
                <a:cs typeface="Arial"/>
              </a:rPr>
              <a:t>Expensive as the cost per page </a:t>
            </a:r>
            <a:r>
              <a:rPr sz="1600" dirty="0">
                <a:latin typeface="Arial"/>
                <a:cs typeface="Arial"/>
              </a:rPr>
              <a:t>is</a:t>
            </a:r>
            <a:r>
              <a:rPr sz="1600" spc="15" dirty="0">
                <a:latin typeface="Arial"/>
                <a:cs typeface="Arial"/>
              </a:rPr>
              <a:t> </a:t>
            </a:r>
            <a:r>
              <a:rPr sz="1600" spc="-5" dirty="0">
                <a:latin typeface="Arial"/>
                <a:cs typeface="Arial"/>
              </a:rPr>
              <a:t>high</a:t>
            </a:r>
            <a:endParaRPr sz="1600">
              <a:latin typeface="Arial"/>
              <a:cs typeface="Arial"/>
            </a:endParaRPr>
          </a:p>
          <a:p>
            <a:pPr marL="198120" indent="-72390">
              <a:lnSpc>
                <a:spcPct val="100000"/>
              </a:lnSpc>
              <a:buSzPct val="93750"/>
              <a:buChar char="•"/>
              <a:tabLst>
                <a:tab pos="198755" algn="l"/>
              </a:tabLst>
            </a:pPr>
            <a:r>
              <a:rPr sz="1600" spc="-5" dirty="0">
                <a:latin typeface="Arial"/>
                <a:cs typeface="Arial"/>
              </a:rPr>
              <a:t>Slow as compared to laser</a:t>
            </a:r>
            <a:r>
              <a:rPr sz="1600" spc="15" dirty="0">
                <a:latin typeface="Arial"/>
                <a:cs typeface="Arial"/>
              </a:rPr>
              <a:t> </a:t>
            </a:r>
            <a:r>
              <a:rPr sz="1600" spc="-5" dirty="0">
                <a:latin typeface="Arial"/>
                <a:cs typeface="Arial"/>
              </a:rPr>
              <a:t>printer</a:t>
            </a:r>
            <a:endParaRPr sz="1600">
              <a:latin typeface="Arial"/>
              <a:cs typeface="Arial"/>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47650" y="1867661"/>
            <a:ext cx="4024884" cy="2997708"/>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247650" y="1867661"/>
            <a:ext cx="4025265" cy="2997835"/>
          </a:xfrm>
          <a:prstGeom prst="rect">
            <a:avLst/>
          </a:prstGeom>
          <a:ln w="3175">
            <a:solidFill>
              <a:srgbClr val="3CC2C7"/>
            </a:solidFill>
          </a:ln>
        </p:spPr>
        <p:txBody>
          <a:bodyPr vert="horz" wrap="square" lIns="0" tIns="57785" rIns="0" bIns="0" rtlCol="0">
            <a:spAutoFit/>
          </a:bodyPr>
          <a:lstStyle/>
          <a:p>
            <a:pPr marL="125730" marR="400685">
              <a:lnSpc>
                <a:spcPct val="100000"/>
              </a:lnSpc>
              <a:spcBef>
                <a:spcPts val="455"/>
              </a:spcBef>
            </a:pPr>
            <a:r>
              <a:rPr sz="1600" b="1" spc="-5" dirty="0">
                <a:latin typeface="Arial"/>
                <a:cs typeface="Arial"/>
              </a:rPr>
              <a:t>- Plotters </a:t>
            </a:r>
            <a:r>
              <a:rPr sz="1600" spc="-5" dirty="0">
                <a:latin typeface="Arial"/>
                <a:cs typeface="Arial"/>
              </a:rPr>
              <a:t>actually draw point-to-point  lines directly from vector graphics</a:t>
            </a:r>
            <a:r>
              <a:rPr sz="1600" spc="50" dirty="0">
                <a:latin typeface="Arial"/>
                <a:cs typeface="Arial"/>
              </a:rPr>
              <a:t> </a:t>
            </a:r>
            <a:r>
              <a:rPr sz="1600" spc="-5" dirty="0">
                <a:latin typeface="Arial"/>
                <a:cs typeface="Arial"/>
              </a:rPr>
              <a:t>files.</a:t>
            </a:r>
            <a:endParaRPr sz="1600">
              <a:latin typeface="Arial"/>
              <a:cs typeface="Arial"/>
            </a:endParaRPr>
          </a:p>
          <a:p>
            <a:pPr>
              <a:lnSpc>
                <a:spcPct val="100000"/>
              </a:lnSpc>
              <a:spcBef>
                <a:spcPts val="25"/>
              </a:spcBef>
            </a:pPr>
            <a:endParaRPr sz="1650">
              <a:latin typeface="Arial"/>
              <a:cs typeface="Arial"/>
            </a:endParaRPr>
          </a:p>
          <a:p>
            <a:pPr marL="125730" marR="127635">
              <a:lnSpc>
                <a:spcPct val="100000"/>
              </a:lnSpc>
            </a:pPr>
            <a:r>
              <a:rPr sz="1600" spc="-5" dirty="0">
                <a:latin typeface="Arial"/>
                <a:cs typeface="Arial"/>
              </a:rPr>
              <a:t>- The plotter </a:t>
            </a:r>
            <a:r>
              <a:rPr sz="1600" spc="-10" dirty="0">
                <a:latin typeface="Arial"/>
                <a:cs typeface="Arial"/>
              </a:rPr>
              <a:t>was </a:t>
            </a:r>
            <a:r>
              <a:rPr sz="1600" spc="-5" dirty="0">
                <a:latin typeface="Arial"/>
                <a:cs typeface="Arial"/>
              </a:rPr>
              <a:t>the first computer output  device that could print graphics as </a:t>
            </a:r>
            <a:r>
              <a:rPr sz="1600" spc="-10" dirty="0">
                <a:latin typeface="Arial"/>
                <a:cs typeface="Arial"/>
              </a:rPr>
              <a:t>well </a:t>
            </a:r>
            <a:r>
              <a:rPr sz="1600" spc="-5" dirty="0">
                <a:latin typeface="Arial"/>
                <a:cs typeface="Arial"/>
              </a:rPr>
              <a:t>as  accommodate full-size engineering and  architectural</a:t>
            </a:r>
            <a:r>
              <a:rPr sz="1600" spc="5" dirty="0">
                <a:latin typeface="Arial"/>
                <a:cs typeface="Arial"/>
              </a:rPr>
              <a:t> </a:t>
            </a:r>
            <a:r>
              <a:rPr sz="1600" spc="-5" dirty="0">
                <a:latin typeface="Arial"/>
                <a:cs typeface="Arial"/>
              </a:rPr>
              <a:t>drawings.</a:t>
            </a:r>
            <a:endParaRPr sz="1600">
              <a:latin typeface="Arial"/>
              <a:cs typeface="Arial"/>
            </a:endParaRPr>
          </a:p>
          <a:p>
            <a:pPr>
              <a:lnSpc>
                <a:spcPct val="100000"/>
              </a:lnSpc>
              <a:spcBef>
                <a:spcPts val="25"/>
              </a:spcBef>
            </a:pPr>
            <a:endParaRPr sz="1650">
              <a:latin typeface="Arial"/>
              <a:cs typeface="Arial"/>
            </a:endParaRPr>
          </a:p>
          <a:p>
            <a:pPr marL="125730" marR="438150" indent="55880">
              <a:lnSpc>
                <a:spcPct val="100000"/>
              </a:lnSpc>
            </a:pPr>
            <a:r>
              <a:rPr sz="1600" spc="-5" dirty="0">
                <a:latin typeface="Arial"/>
                <a:cs typeface="Arial"/>
              </a:rPr>
              <a:t>- Using multiple colored pens, plotters  </a:t>
            </a:r>
            <a:r>
              <a:rPr sz="1600" spc="-10" dirty="0">
                <a:latin typeface="Arial"/>
                <a:cs typeface="Arial"/>
              </a:rPr>
              <a:t>were </a:t>
            </a:r>
            <a:r>
              <a:rPr sz="1600" spc="-5" dirty="0">
                <a:latin typeface="Arial"/>
                <a:cs typeface="Arial"/>
              </a:rPr>
              <a:t>also able to print in color long  before inkjet printers became an  alternative.</a:t>
            </a:r>
            <a:endParaRPr sz="1600">
              <a:latin typeface="Arial"/>
              <a:cs typeface="Arial"/>
            </a:endParaRPr>
          </a:p>
        </p:txBody>
      </p:sp>
      <p:sp>
        <p:nvSpPr>
          <p:cNvPr id="4" name="object 4"/>
          <p:cNvSpPr/>
          <p:nvPr/>
        </p:nvSpPr>
        <p:spPr>
          <a:xfrm>
            <a:off x="1264502" y="4942599"/>
            <a:ext cx="1950013" cy="1793795"/>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5029200" y="5288732"/>
            <a:ext cx="2712931" cy="1357203"/>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4639817" y="1867661"/>
            <a:ext cx="3409188" cy="2997708"/>
          </a:xfrm>
          <a:prstGeom prst="rect">
            <a:avLst/>
          </a:prstGeom>
          <a:blipFill>
            <a:blip r:embed="rId5" cstate="print"/>
            <a:stretch>
              <a:fillRect/>
            </a:stretch>
          </a:blipFill>
        </p:spPr>
        <p:txBody>
          <a:bodyPr wrap="square" lIns="0" tIns="0" rIns="0" bIns="0" rtlCol="0"/>
          <a:lstStyle/>
          <a:p>
            <a:endParaRPr/>
          </a:p>
        </p:txBody>
      </p:sp>
      <p:sp>
        <p:nvSpPr>
          <p:cNvPr id="7" name="object 7"/>
          <p:cNvSpPr txBox="1"/>
          <p:nvPr/>
        </p:nvSpPr>
        <p:spPr>
          <a:xfrm>
            <a:off x="4639817" y="1867661"/>
            <a:ext cx="3409315" cy="2997835"/>
          </a:xfrm>
          <a:prstGeom prst="rect">
            <a:avLst/>
          </a:prstGeom>
          <a:ln w="3175">
            <a:solidFill>
              <a:srgbClr val="3CC2C7"/>
            </a:solidFill>
          </a:ln>
        </p:spPr>
        <p:txBody>
          <a:bodyPr vert="horz" wrap="square" lIns="0" tIns="57785" rIns="0" bIns="0" rtlCol="0">
            <a:spAutoFit/>
          </a:bodyPr>
          <a:lstStyle/>
          <a:p>
            <a:pPr marL="252095" indent="-125730">
              <a:lnSpc>
                <a:spcPct val="100000"/>
              </a:lnSpc>
              <a:spcBef>
                <a:spcPts val="455"/>
              </a:spcBef>
              <a:buChar char="-"/>
              <a:tabLst>
                <a:tab pos="252729" algn="l"/>
              </a:tabLst>
            </a:pPr>
            <a:r>
              <a:rPr sz="1600" spc="-5" dirty="0">
                <a:latin typeface="Arial"/>
                <a:cs typeface="Arial"/>
              </a:rPr>
              <a:t>A </a:t>
            </a:r>
            <a:r>
              <a:rPr sz="1600" b="1" spc="-5" dirty="0">
                <a:latin typeface="Arial"/>
                <a:cs typeface="Arial"/>
              </a:rPr>
              <a:t>projector </a:t>
            </a:r>
            <a:r>
              <a:rPr sz="1600" spc="-5" dirty="0">
                <a:latin typeface="Arial"/>
                <a:cs typeface="Arial"/>
              </a:rPr>
              <a:t>is an</a:t>
            </a:r>
            <a:r>
              <a:rPr sz="1600" spc="40" dirty="0">
                <a:latin typeface="Arial"/>
                <a:cs typeface="Arial"/>
              </a:rPr>
              <a:t> </a:t>
            </a:r>
            <a:r>
              <a:rPr sz="1600" spc="-5" dirty="0">
                <a:latin typeface="Arial"/>
                <a:cs typeface="Arial"/>
              </a:rPr>
              <a:t>output</a:t>
            </a:r>
            <a:endParaRPr sz="1600">
              <a:latin typeface="Arial"/>
              <a:cs typeface="Arial"/>
            </a:endParaRPr>
          </a:p>
          <a:p>
            <a:pPr marL="127000" marR="179705">
              <a:lnSpc>
                <a:spcPct val="100000"/>
              </a:lnSpc>
            </a:pPr>
            <a:r>
              <a:rPr sz="1600" spc="-5" dirty="0">
                <a:latin typeface="Arial"/>
                <a:cs typeface="Arial"/>
              </a:rPr>
              <a:t>device that projects an image onto  a large surface, such as a white  screen or</a:t>
            </a:r>
            <a:r>
              <a:rPr sz="1600" spc="10" dirty="0">
                <a:latin typeface="Arial"/>
                <a:cs typeface="Arial"/>
              </a:rPr>
              <a:t> </a:t>
            </a:r>
            <a:r>
              <a:rPr sz="1600" spc="-5" dirty="0">
                <a:latin typeface="Arial"/>
                <a:cs typeface="Arial"/>
              </a:rPr>
              <a:t>wall.</a:t>
            </a:r>
            <a:endParaRPr sz="1600">
              <a:latin typeface="Arial"/>
              <a:cs typeface="Arial"/>
            </a:endParaRPr>
          </a:p>
          <a:p>
            <a:pPr>
              <a:lnSpc>
                <a:spcPct val="100000"/>
              </a:lnSpc>
              <a:spcBef>
                <a:spcPts val="25"/>
              </a:spcBef>
            </a:pPr>
            <a:endParaRPr sz="1650">
              <a:latin typeface="Arial"/>
              <a:cs typeface="Arial"/>
            </a:endParaRPr>
          </a:p>
          <a:p>
            <a:pPr marL="127000" marR="312420">
              <a:lnSpc>
                <a:spcPct val="100000"/>
              </a:lnSpc>
              <a:buChar char="-"/>
              <a:tabLst>
                <a:tab pos="252729" algn="l"/>
              </a:tabLst>
            </a:pPr>
            <a:r>
              <a:rPr sz="1600" spc="-5" dirty="0">
                <a:latin typeface="Arial"/>
                <a:cs typeface="Arial"/>
              </a:rPr>
              <a:t>It may be used an alternative to  a monitor or television</a:t>
            </a:r>
            <a:r>
              <a:rPr sz="1600" spc="5" dirty="0">
                <a:latin typeface="Arial"/>
                <a:cs typeface="Arial"/>
              </a:rPr>
              <a:t> </a:t>
            </a:r>
            <a:r>
              <a:rPr sz="1600" spc="-10" dirty="0">
                <a:latin typeface="Arial"/>
                <a:cs typeface="Arial"/>
              </a:rPr>
              <a:t>when</a:t>
            </a:r>
            <a:endParaRPr sz="1600">
              <a:latin typeface="Arial"/>
              <a:cs typeface="Arial"/>
            </a:endParaRPr>
          </a:p>
          <a:p>
            <a:pPr marL="127000">
              <a:lnSpc>
                <a:spcPct val="100000"/>
              </a:lnSpc>
            </a:pPr>
            <a:r>
              <a:rPr sz="1600" spc="-5" dirty="0">
                <a:latin typeface="Arial"/>
                <a:cs typeface="Arial"/>
              </a:rPr>
              <a:t>showing </a:t>
            </a:r>
            <a:r>
              <a:rPr sz="1600" dirty="0">
                <a:latin typeface="Arial"/>
                <a:cs typeface="Arial"/>
              </a:rPr>
              <a:t>video </a:t>
            </a:r>
            <a:r>
              <a:rPr sz="1600" spc="-5" dirty="0">
                <a:latin typeface="Arial"/>
                <a:cs typeface="Arial"/>
              </a:rPr>
              <a:t>or images to a</a:t>
            </a:r>
            <a:r>
              <a:rPr sz="1600" spc="-15" dirty="0">
                <a:latin typeface="Arial"/>
                <a:cs typeface="Arial"/>
              </a:rPr>
              <a:t> </a:t>
            </a:r>
            <a:r>
              <a:rPr sz="1600" spc="-5" dirty="0">
                <a:latin typeface="Arial"/>
                <a:cs typeface="Arial"/>
              </a:rPr>
              <a:t>large</a:t>
            </a:r>
            <a:endParaRPr sz="1600">
              <a:latin typeface="Arial"/>
              <a:cs typeface="Arial"/>
            </a:endParaRPr>
          </a:p>
          <a:p>
            <a:pPr marL="127000">
              <a:lnSpc>
                <a:spcPct val="100000"/>
              </a:lnSpc>
              <a:spcBef>
                <a:spcPts val="5"/>
              </a:spcBef>
            </a:pPr>
            <a:r>
              <a:rPr sz="1600" spc="-5" dirty="0">
                <a:latin typeface="Arial"/>
                <a:cs typeface="Arial"/>
              </a:rPr>
              <a:t>group of</a:t>
            </a:r>
            <a:r>
              <a:rPr sz="1600" spc="15" dirty="0">
                <a:latin typeface="Arial"/>
                <a:cs typeface="Arial"/>
              </a:rPr>
              <a:t> </a:t>
            </a:r>
            <a:r>
              <a:rPr sz="1600" spc="-5" dirty="0">
                <a:latin typeface="Arial"/>
                <a:cs typeface="Arial"/>
              </a:rPr>
              <a:t>people.</a:t>
            </a:r>
            <a:endParaRPr sz="1600">
              <a:latin typeface="Arial"/>
              <a:cs typeface="Arial"/>
            </a:endParaRPr>
          </a:p>
        </p:txBody>
      </p:sp>
      <p:sp>
        <p:nvSpPr>
          <p:cNvPr id="8" name="object 8"/>
          <p:cNvSpPr/>
          <p:nvPr/>
        </p:nvSpPr>
        <p:spPr>
          <a:xfrm>
            <a:off x="8500109" y="1867661"/>
            <a:ext cx="3471672" cy="2997708"/>
          </a:xfrm>
          <a:prstGeom prst="rect">
            <a:avLst/>
          </a:prstGeom>
          <a:blipFill>
            <a:blip r:embed="rId6" cstate="print"/>
            <a:stretch>
              <a:fillRect/>
            </a:stretch>
          </a:blipFill>
        </p:spPr>
        <p:txBody>
          <a:bodyPr wrap="square" lIns="0" tIns="0" rIns="0" bIns="0" rtlCol="0"/>
          <a:lstStyle/>
          <a:p>
            <a:endParaRPr/>
          </a:p>
        </p:txBody>
      </p:sp>
      <p:sp>
        <p:nvSpPr>
          <p:cNvPr id="9" name="object 9"/>
          <p:cNvSpPr txBox="1"/>
          <p:nvPr/>
        </p:nvSpPr>
        <p:spPr>
          <a:xfrm>
            <a:off x="8500109" y="1867661"/>
            <a:ext cx="3472179" cy="2997835"/>
          </a:xfrm>
          <a:prstGeom prst="rect">
            <a:avLst/>
          </a:prstGeom>
          <a:ln w="3175">
            <a:solidFill>
              <a:srgbClr val="3CC2C7"/>
            </a:solidFill>
          </a:ln>
        </p:spPr>
        <p:txBody>
          <a:bodyPr vert="horz" wrap="square" lIns="0" tIns="57785" rIns="0" bIns="0" rtlCol="0">
            <a:spAutoFit/>
          </a:bodyPr>
          <a:lstStyle/>
          <a:p>
            <a:pPr marL="127000" marR="161925" algn="just">
              <a:lnSpc>
                <a:spcPct val="100000"/>
              </a:lnSpc>
              <a:spcBef>
                <a:spcPts val="455"/>
              </a:spcBef>
            </a:pPr>
            <a:r>
              <a:rPr sz="1600" spc="-5" dirty="0">
                <a:latin typeface="Arial"/>
                <a:cs typeface="Arial"/>
              </a:rPr>
              <a:t>- A </a:t>
            </a:r>
            <a:r>
              <a:rPr sz="1600" b="1" spc="-5" dirty="0">
                <a:latin typeface="Arial"/>
                <a:cs typeface="Arial"/>
              </a:rPr>
              <a:t>computer speaker </a:t>
            </a:r>
            <a:r>
              <a:rPr sz="1600" spc="-5" dirty="0">
                <a:latin typeface="Arial"/>
                <a:cs typeface="Arial"/>
              </a:rPr>
              <a:t>is an output  device that connects to a computer  to generate</a:t>
            </a:r>
            <a:r>
              <a:rPr sz="1600" spc="10" dirty="0">
                <a:latin typeface="Arial"/>
                <a:cs typeface="Arial"/>
              </a:rPr>
              <a:t> </a:t>
            </a:r>
            <a:r>
              <a:rPr sz="1600" spc="-5" dirty="0">
                <a:latin typeface="Arial"/>
                <a:cs typeface="Arial"/>
              </a:rPr>
              <a:t>sound.</a:t>
            </a:r>
            <a:endParaRPr sz="1600">
              <a:latin typeface="Arial"/>
              <a:cs typeface="Arial"/>
            </a:endParaRPr>
          </a:p>
          <a:p>
            <a:pPr>
              <a:lnSpc>
                <a:spcPct val="100000"/>
              </a:lnSpc>
              <a:spcBef>
                <a:spcPts val="25"/>
              </a:spcBef>
            </a:pPr>
            <a:endParaRPr sz="1650">
              <a:latin typeface="Arial"/>
              <a:cs typeface="Arial"/>
            </a:endParaRPr>
          </a:p>
          <a:p>
            <a:pPr marL="127000" marR="194945">
              <a:lnSpc>
                <a:spcPct val="100000"/>
              </a:lnSpc>
            </a:pPr>
            <a:r>
              <a:rPr sz="1600" spc="-5" dirty="0">
                <a:latin typeface="Arial"/>
                <a:cs typeface="Arial"/>
              </a:rPr>
              <a:t>-The signal used to produce the  sound that comes from a computer  speaker is created by the  computer's sound</a:t>
            </a:r>
            <a:r>
              <a:rPr sz="1600" spc="5" dirty="0">
                <a:latin typeface="Arial"/>
                <a:cs typeface="Arial"/>
              </a:rPr>
              <a:t> </a:t>
            </a:r>
            <a:r>
              <a:rPr sz="1600" spc="-5" dirty="0">
                <a:latin typeface="Arial"/>
                <a:cs typeface="Arial"/>
              </a:rPr>
              <a:t>cards.</a:t>
            </a:r>
            <a:endParaRPr sz="1600">
              <a:latin typeface="Arial"/>
              <a:cs typeface="Arial"/>
            </a:endParaRPr>
          </a:p>
        </p:txBody>
      </p:sp>
      <p:sp>
        <p:nvSpPr>
          <p:cNvPr id="10" name="object 10"/>
          <p:cNvSpPr/>
          <p:nvPr/>
        </p:nvSpPr>
        <p:spPr>
          <a:xfrm>
            <a:off x="9668947" y="5077235"/>
            <a:ext cx="1349735" cy="1630151"/>
          </a:xfrm>
          <a:prstGeom prst="rect">
            <a:avLst/>
          </a:prstGeom>
          <a:blipFill>
            <a:blip r:embed="rId7" cstate="print"/>
            <a:stretch>
              <a:fillRect/>
            </a:stretch>
          </a:blipFill>
        </p:spPr>
        <p:txBody>
          <a:bodyPr wrap="square" lIns="0" tIns="0" rIns="0" bIns="0" rtlCol="0"/>
          <a:lstStyle/>
          <a:p>
            <a:endParaRPr/>
          </a:p>
        </p:txBody>
      </p:sp>
      <p:sp>
        <p:nvSpPr>
          <p:cNvPr id="11" name="object 11"/>
          <p:cNvSpPr txBox="1">
            <a:spLocks noGrp="1"/>
          </p:cNvSpPr>
          <p:nvPr>
            <p:ph type="title"/>
          </p:nvPr>
        </p:nvSpPr>
        <p:spPr>
          <a:xfrm>
            <a:off x="1675638" y="1258951"/>
            <a:ext cx="712470" cy="311150"/>
          </a:xfrm>
          <a:prstGeom prst="rect">
            <a:avLst/>
          </a:prstGeom>
        </p:spPr>
        <p:txBody>
          <a:bodyPr vert="horz" wrap="square" lIns="0" tIns="15240" rIns="0" bIns="0" rtlCol="0">
            <a:spAutoFit/>
          </a:bodyPr>
          <a:lstStyle/>
          <a:p>
            <a:pPr marL="12700">
              <a:lnSpc>
                <a:spcPct val="100000"/>
              </a:lnSpc>
              <a:spcBef>
                <a:spcPts val="120"/>
              </a:spcBef>
            </a:pPr>
            <a:r>
              <a:rPr sz="1850" b="0" spc="5" dirty="0">
                <a:latin typeface="Arial"/>
                <a:cs typeface="Arial"/>
              </a:rPr>
              <a:t>Pl</a:t>
            </a:r>
            <a:r>
              <a:rPr sz="1850" b="0" spc="15" dirty="0">
                <a:latin typeface="Arial"/>
                <a:cs typeface="Arial"/>
              </a:rPr>
              <a:t>o</a:t>
            </a:r>
            <a:r>
              <a:rPr sz="1850" b="0" spc="5" dirty="0">
                <a:latin typeface="Arial"/>
                <a:cs typeface="Arial"/>
              </a:rPr>
              <a:t>t</a:t>
            </a:r>
            <a:r>
              <a:rPr sz="1850" b="0" spc="-5" dirty="0">
                <a:latin typeface="Arial"/>
                <a:cs typeface="Arial"/>
              </a:rPr>
              <a:t>t</a:t>
            </a:r>
            <a:r>
              <a:rPr sz="1850" b="0" spc="5" dirty="0">
                <a:latin typeface="Arial"/>
                <a:cs typeface="Arial"/>
              </a:rPr>
              <a:t>er</a:t>
            </a:r>
            <a:endParaRPr sz="1850">
              <a:latin typeface="Arial"/>
              <a:cs typeface="Arial"/>
            </a:endParaRPr>
          </a:p>
        </p:txBody>
      </p:sp>
      <p:sp>
        <p:nvSpPr>
          <p:cNvPr id="12" name="object 12"/>
          <p:cNvSpPr txBox="1"/>
          <p:nvPr/>
        </p:nvSpPr>
        <p:spPr>
          <a:xfrm>
            <a:off x="5759958" y="1258951"/>
            <a:ext cx="977900" cy="311150"/>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Pro</a:t>
            </a:r>
            <a:r>
              <a:rPr sz="1850" spc="5" dirty="0">
                <a:latin typeface="Arial"/>
                <a:cs typeface="Arial"/>
              </a:rPr>
              <a:t>jector</a:t>
            </a:r>
            <a:endParaRPr sz="1850">
              <a:latin typeface="Arial"/>
              <a:cs typeface="Arial"/>
            </a:endParaRPr>
          </a:p>
        </p:txBody>
      </p:sp>
      <p:sp>
        <p:nvSpPr>
          <p:cNvPr id="13" name="object 13"/>
          <p:cNvSpPr txBox="1"/>
          <p:nvPr/>
        </p:nvSpPr>
        <p:spPr>
          <a:xfrm>
            <a:off x="9819513" y="1258951"/>
            <a:ext cx="911860" cy="311150"/>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Speake</a:t>
            </a:r>
            <a:r>
              <a:rPr sz="1850" spc="5" dirty="0">
                <a:latin typeface="Arial"/>
                <a:cs typeface="Arial"/>
              </a:rPr>
              <a:t>r</a:t>
            </a:r>
            <a:endParaRPr sz="1850">
              <a:latin typeface="Arial"/>
              <a:cs typeface="Arial"/>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FBE941D-6135-E829-99A4-165904A86168}"/>
              </a:ext>
            </a:extLst>
          </p:cNvPr>
          <p:cNvSpPr>
            <a:spLocks noGrp="1"/>
          </p:cNvSpPr>
          <p:nvPr>
            <p:ph type="title"/>
          </p:nvPr>
        </p:nvSpPr>
        <p:spPr>
          <a:xfrm>
            <a:off x="3847465" y="1075385"/>
            <a:ext cx="4497069" cy="369332"/>
          </a:xfrm>
        </p:spPr>
        <p:txBody>
          <a:bodyPr/>
          <a:lstStyle/>
          <a:p>
            <a:pPr algn="ctr"/>
            <a:r>
              <a:rPr lang="en-IN" dirty="0"/>
              <a:t>Plotter</a:t>
            </a:r>
          </a:p>
        </p:txBody>
      </p:sp>
      <p:pic>
        <p:nvPicPr>
          <p:cNvPr id="3074" name="Picture 2">
            <a:extLst>
              <a:ext uri="{FF2B5EF4-FFF2-40B4-BE49-F238E27FC236}">
                <a16:creationId xmlns="" xmlns:a16="http://schemas.microsoft.com/office/drawing/2014/main" id="{4E88BB66-BABC-D872-35B8-67F17D4F6B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8200" y="1981200"/>
            <a:ext cx="3295650" cy="24955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 xmlns:a16="http://schemas.microsoft.com/office/drawing/2014/main" id="{21D136AB-8838-90E6-2955-24A89CCA3700}"/>
              </a:ext>
            </a:extLst>
          </p:cNvPr>
          <p:cNvPicPr>
            <a:picLocks noChangeAspect="1"/>
          </p:cNvPicPr>
          <p:nvPr/>
        </p:nvPicPr>
        <p:blipFill>
          <a:blip r:embed="rId3"/>
          <a:stretch>
            <a:fillRect/>
          </a:stretch>
        </p:blipFill>
        <p:spPr>
          <a:xfrm>
            <a:off x="4953000" y="2111689"/>
            <a:ext cx="2733675" cy="2333625"/>
          </a:xfrm>
          <a:prstGeom prst="rect">
            <a:avLst/>
          </a:prstGeom>
        </p:spPr>
      </p:pic>
      <p:sp>
        <p:nvSpPr>
          <p:cNvPr id="6" name="TextBox 5">
            <a:extLst>
              <a:ext uri="{FF2B5EF4-FFF2-40B4-BE49-F238E27FC236}">
                <a16:creationId xmlns="" xmlns:a16="http://schemas.microsoft.com/office/drawing/2014/main" id="{17A92CA7-BA73-BD3B-1D8F-72988A67E848}"/>
              </a:ext>
            </a:extLst>
          </p:cNvPr>
          <p:cNvSpPr txBox="1"/>
          <p:nvPr/>
        </p:nvSpPr>
        <p:spPr>
          <a:xfrm>
            <a:off x="533399" y="1752600"/>
            <a:ext cx="4497069" cy="3046988"/>
          </a:xfrm>
          <a:prstGeom prst="rect">
            <a:avLst/>
          </a:prstGeom>
          <a:noFill/>
        </p:spPr>
        <p:txBody>
          <a:bodyPr wrap="square" rtlCol="0">
            <a:spAutoFit/>
          </a:bodyPr>
          <a:lstStyle/>
          <a:p>
            <a:r>
              <a:rPr lang="en-IN" sz="2400" b="1" dirty="0">
                <a:latin typeface="Times New Roman" panose="02020603050405020304" pitchFamily="18" charset="0"/>
                <a:cs typeface="Times New Roman" panose="02020603050405020304" pitchFamily="18" charset="0"/>
              </a:rPr>
              <a:t>Drum plotter</a:t>
            </a:r>
          </a:p>
          <a:p>
            <a:r>
              <a:rPr lang="en-IN" sz="2400" dirty="0">
                <a:latin typeface="Times New Roman" panose="02020603050405020304" pitchFamily="18" charset="0"/>
                <a:cs typeface="Times New Roman" panose="02020603050405020304" pitchFamily="18" charset="0"/>
              </a:rPr>
              <a:t>Draw graphics on paper wrapped around drum</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Used with mainframe and minicomputer</a:t>
            </a:r>
          </a:p>
          <a:p>
            <a:r>
              <a:rPr lang="en-IN" sz="2400" b="1" dirty="0">
                <a:latin typeface="Times New Roman" panose="02020603050405020304" pitchFamily="18" charset="0"/>
                <a:cs typeface="Times New Roman" panose="02020603050405020304" pitchFamily="18" charset="0"/>
              </a:rPr>
              <a:t>Flatbed plotter</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Paper spread on flat surface of plotter and pen is moved over it</a:t>
            </a:r>
          </a:p>
        </p:txBody>
      </p:sp>
    </p:spTree>
    <p:extLst>
      <p:ext uri="{BB962C8B-B14F-4D97-AF65-F5344CB8AC3E}">
        <p14:creationId xmlns:p14="http://schemas.microsoft.com/office/powerpoint/2010/main" val="61725719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534400" y="2211323"/>
            <a:ext cx="2946400" cy="2755900"/>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1111402" y="1998675"/>
            <a:ext cx="5225415" cy="311150"/>
          </a:xfrm>
          <a:prstGeom prst="rect">
            <a:avLst/>
          </a:prstGeom>
        </p:spPr>
        <p:txBody>
          <a:bodyPr vert="horz" wrap="square" lIns="0" tIns="15875" rIns="0" bIns="0" rtlCol="0">
            <a:spAutoFit/>
          </a:bodyPr>
          <a:lstStyle/>
          <a:p>
            <a:pPr marL="12700">
              <a:lnSpc>
                <a:spcPct val="100000"/>
              </a:lnSpc>
              <a:spcBef>
                <a:spcPts val="125"/>
              </a:spcBef>
            </a:pPr>
            <a:r>
              <a:rPr sz="1850" b="0" spc="10" dirty="0">
                <a:latin typeface="Arial"/>
                <a:cs typeface="Arial"/>
              </a:rPr>
              <a:t>"Why should </a:t>
            </a:r>
            <a:r>
              <a:rPr sz="1850" b="0" dirty="0">
                <a:latin typeface="Arial"/>
                <a:cs typeface="Arial"/>
              </a:rPr>
              <a:t>we </a:t>
            </a:r>
            <a:r>
              <a:rPr sz="1850" b="0" spc="10" dirty="0">
                <a:latin typeface="Arial"/>
                <a:cs typeface="Arial"/>
              </a:rPr>
              <a:t>learn a programming</a:t>
            </a:r>
            <a:r>
              <a:rPr sz="1850" b="0" spc="-210" dirty="0">
                <a:latin typeface="Arial"/>
                <a:cs typeface="Arial"/>
              </a:rPr>
              <a:t> </a:t>
            </a:r>
            <a:r>
              <a:rPr sz="1850" b="0" spc="10" dirty="0">
                <a:latin typeface="Arial"/>
                <a:cs typeface="Arial"/>
              </a:rPr>
              <a:t>language?"</a:t>
            </a:r>
            <a:endParaRPr sz="1850" dirty="0">
              <a:latin typeface="Arial"/>
              <a:cs typeface="Arial"/>
            </a:endParaRPr>
          </a:p>
        </p:txBody>
      </p:sp>
      <p:sp>
        <p:nvSpPr>
          <p:cNvPr id="4" name="object 4"/>
          <p:cNvSpPr txBox="1"/>
          <p:nvPr/>
        </p:nvSpPr>
        <p:spPr>
          <a:xfrm>
            <a:off x="216509" y="2870453"/>
            <a:ext cx="7014209" cy="915635"/>
          </a:xfrm>
          <a:prstGeom prst="rect">
            <a:avLst/>
          </a:prstGeom>
        </p:spPr>
        <p:txBody>
          <a:bodyPr vert="horz" wrap="square" lIns="0" tIns="15240" rIns="0" bIns="0" rtlCol="0">
            <a:spAutoFit/>
          </a:bodyPr>
          <a:lstStyle/>
          <a:p>
            <a:pPr>
              <a:lnSpc>
                <a:spcPct val="100000"/>
              </a:lnSpc>
            </a:pPr>
            <a:endParaRPr sz="2100" dirty="0">
              <a:latin typeface="Arial"/>
              <a:cs typeface="Arial"/>
            </a:endParaRPr>
          </a:p>
          <a:p>
            <a:pPr>
              <a:lnSpc>
                <a:spcPct val="100000"/>
              </a:lnSpc>
              <a:spcBef>
                <a:spcPts val="30"/>
              </a:spcBef>
            </a:pPr>
            <a:endParaRPr sz="1900" dirty="0">
              <a:latin typeface="Arial"/>
              <a:cs typeface="Arial"/>
            </a:endParaRPr>
          </a:p>
          <a:p>
            <a:pPr algn="ctr">
              <a:lnSpc>
                <a:spcPct val="100000"/>
              </a:lnSpc>
            </a:pPr>
            <a:r>
              <a:rPr sz="1850" spc="10" dirty="0">
                <a:latin typeface="Arial"/>
                <a:cs typeface="Arial"/>
              </a:rPr>
              <a:t>What </a:t>
            </a:r>
            <a:r>
              <a:rPr sz="1850" spc="5" dirty="0">
                <a:latin typeface="Arial"/>
                <a:cs typeface="Arial"/>
              </a:rPr>
              <a:t>is</a:t>
            </a:r>
            <a:r>
              <a:rPr sz="1850" spc="-45" dirty="0">
                <a:latin typeface="Arial"/>
                <a:cs typeface="Arial"/>
              </a:rPr>
              <a:t> </a:t>
            </a:r>
            <a:r>
              <a:rPr sz="1850" spc="10" dirty="0">
                <a:latin typeface="Arial"/>
                <a:cs typeface="Arial"/>
              </a:rPr>
              <a:t>Program?</a:t>
            </a:r>
            <a:endParaRPr sz="1850" dirty="0">
              <a:latin typeface="Arial"/>
              <a:cs typeface="Arial"/>
            </a:endParaRPr>
          </a:p>
        </p:txBody>
      </p:sp>
      <p:sp>
        <p:nvSpPr>
          <p:cNvPr id="5" name="object 5"/>
          <p:cNvSpPr/>
          <p:nvPr/>
        </p:nvSpPr>
        <p:spPr>
          <a:xfrm>
            <a:off x="617981" y="4661153"/>
            <a:ext cx="1700783" cy="2098548"/>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617981" y="4661153"/>
            <a:ext cx="1701164" cy="2098675"/>
          </a:xfrm>
          <a:prstGeom prst="rect">
            <a:avLst/>
          </a:prstGeom>
          <a:ln w="3175">
            <a:solidFill>
              <a:srgbClr val="3CC2C7"/>
            </a:solidFill>
          </a:ln>
        </p:spPr>
        <p:txBody>
          <a:bodyPr vert="horz" wrap="square" lIns="0" tIns="59055" rIns="0" bIns="0" rtlCol="0">
            <a:spAutoFit/>
          </a:bodyPr>
          <a:lstStyle/>
          <a:p>
            <a:pPr marL="126364">
              <a:lnSpc>
                <a:spcPct val="100000"/>
              </a:lnSpc>
              <a:spcBef>
                <a:spcPts val="465"/>
              </a:spcBef>
            </a:pPr>
            <a:r>
              <a:rPr sz="1600" spc="-5" dirty="0">
                <a:latin typeface="Arial"/>
                <a:cs typeface="Arial"/>
              </a:rPr>
              <a:t>Instruction</a:t>
            </a:r>
            <a:r>
              <a:rPr sz="1600" spc="-50" dirty="0">
                <a:latin typeface="Arial"/>
                <a:cs typeface="Arial"/>
              </a:rPr>
              <a:t> </a:t>
            </a:r>
            <a:r>
              <a:rPr sz="1600" spc="-5" dirty="0">
                <a:latin typeface="Arial"/>
                <a:cs typeface="Arial"/>
              </a:rPr>
              <a:t>1</a:t>
            </a:r>
            <a:endParaRPr sz="1600">
              <a:latin typeface="Arial"/>
              <a:cs typeface="Arial"/>
            </a:endParaRPr>
          </a:p>
          <a:p>
            <a:pPr marL="126364">
              <a:lnSpc>
                <a:spcPct val="100000"/>
              </a:lnSpc>
            </a:pPr>
            <a:r>
              <a:rPr sz="1600" spc="-5" dirty="0">
                <a:latin typeface="Arial"/>
                <a:cs typeface="Arial"/>
              </a:rPr>
              <a:t>Instruction</a:t>
            </a:r>
            <a:r>
              <a:rPr sz="1600" spc="-50" dirty="0">
                <a:latin typeface="Arial"/>
                <a:cs typeface="Arial"/>
              </a:rPr>
              <a:t> </a:t>
            </a:r>
            <a:r>
              <a:rPr sz="1600" spc="-5" dirty="0">
                <a:latin typeface="Arial"/>
                <a:cs typeface="Arial"/>
              </a:rPr>
              <a:t>2</a:t>
            </a:r>
            <a:endParaRPr sz="1600">
              <a:latin typeface="Arial"/>
              <a:cs typeface="Arial"/>
            </a:endParaRPr>
          </a:p>
          <a:p>
            <a:pPr marL="126364">
              <a:lnSpc>
                <a:spcPct val="100000"/>
              </a:lnSpc>
            </a:pPr>
            <a:r>
              <a:rPr sz="1600" spc="-5" dirty="0">
                <a:latin typeface="Arial"/>
                <a:cs typeface="Arial"/>
              </a:rPr>
              <a:t>Instruction</a:t>
            </a:r>
            <a:r>
              <a:rPr sz="1600" spc="-50" dirty="0">
                <a:latin typeface="Arial"/>
                <a:cs typeface="Arial"/>
              </a:rPr>
              <a:t> </a:t>
            </a:r>
            <a:r>
              <a:rPr sz="1600" spc="-5" dirty="0">
                <a:latin typeface="Arial"/>
                <a:cs typeface="Arial"/>
              </a:rPr>
              <a:t>3</a:t>
            </a:r>
            <a:endParaRPr sz="1600">
              <a:latin typeface="Arial"/>
              <a:cs typeface="Arial"/>
            </a:endParaRPr>
          </a:p>
          <a:p>
            <a:pPr marR="467995" algn="ctr">
              <a:lnSpc>
                <a:spcPct val="100000"/>
              </a:lnSpc>
            </a:pPr>
            <a:r>
              <a:rPr sz="1600" spc="-5" dirty="0">
                <a:latin typeface="Arial"/>
                <a:cs typeface="Arial"/>
              </a:rPr>
              <a:t>.</a:t>
            </a:r>
            <a:endParaRPr sz="1600">
              <a:latin typeface="Arial"/>
              <a:cs typeface="Arial"/>
            </a:endParaRPr>
          </a:p>
          <a:p>
            <a:pPr marR="467995" algn="ctr">
              <a:lnSpc>
                <a:spcPct val="100000"/>
              </a:lnSpc>
              <a:spcBef>
                <a:spcPts val="5"/>
              </a:spcBef>
            </a:pPr>
            <a:r>
              <a:rPr sz="1600" spc="-5" dirty="0">
                <a:latin typeface="Arial"/>
                <a:cs typeface="Arial"/>
              </a:rPr>
              <a:t>.</a:t>
            </a:r>
            <a:endParaRPr sz="1600">
              <a:latin typeface="Arial"/>
              <a:cs typeface="Arial"/>
            </a:endParaRPr>
          </a:p>
          <a:p>
            <a:pPr marR="467995" algn="ctr">
              <a:lnSpc>
                <a:spcPct val="100000"/>
              </a:lnSpc>
            </a:pPr>
            <a:r>
              <a:rPr sz="1600" spc="-5" dirty="0">
                <a:latin typeface="Arial"/>
                <a:cs typeface="Arial"/>
              </a:rPr>
              <a:t>.</a:t>
            </a:r>
            <a:endParaRPr sz="1600">
              <a:latin typeface="Arial"/>
              <a:cs typeface="Arial"/>
            </a:endParaRPr>
          </a:p>
          <a:p>
            <a:pPr marR="467995" algn="ctr">
              <a:lnSpc>
                <a:spcPct val="100000"/>
              </a:lnSpc>
            </a:pPr>
            <a:r>
              <a:rPr sz="1600" spc="-5" dirty="0">
                <a:latin typeface="Arial"/>
                <a:cs typeface="Arial"/>
              </a:rPr>
              <a:t>.</a:t>
            </a:r>
            <a:endParaRPr sz="1600">
              <a:latin typeface="Arial"/>
              <a:cs typeface="Arial"/>
            </a:endParaRPr>
          </a:p>
          <a:p>
            <a:pPr marR="332105" algn="ctr">
              <a:lnSpc>
                <a:spcPct val="100000"/>
              </a:lnSpc>
            </a:pPr>
            <a:r>
              <a:rPr sz="1600" spc="-5" dirty="0">
                <a:latin typeface="Arial"/>
                <a:cs typeface="Arial"/>
              </a:rPr>
              <a:t>Instruction</a:t>
            </a:r>
            <a:r>
              <a:rPr sz="1600" spc="-50" dirty="0">
                <a:latin typeface="Arial"/>
                <a:cs typeface="Arial"/>
              </a:rPr>
              <a:t> </a:t>
            </a:r>
            <a:r>
              <a:rPr sz="1600" spc="-5" dirty="0">
                <a:latin typeface="Arial"/>
                <a:cs typeface="Arial"/>
              </a:rPr>
              <a:t>n</a:t>
            </a:r>
            <a:endParaRPr sz="1600">
              <a:latin typeface="Arial"/>
              <a:cs typeface="Arial"/>
            </a:endParaRPr>
          </a:p>
        </p:txBody>
      </p:sp>
      <p:sp>
        <p:nvSpPr>
          <p:cNvPr id="7" name="object 7"/>
          <p:cNvSpPr txBox="1"/>
          <p:nvPr/>
        </p:nvSpPr>
        <p:spPr>
          <a:xfrm>
            <a:off x="3295269" y="5207634"/>
            <a:ext cx="4143375" cy="880744"/>
          </a:xfrm>
          <a:prstGeom prst="rect">
            <a:avLst/>
          </a:prstGeom>
        </p:spPr>
        <p:txBody>
          <a:bodyPr vert="horz" wrap="square" lIns="0" tIns="12065" rIns="0" bIns="0" rtlCol="0">
            <a:spAutoFit/>
          </a:bodyPr>
          <a:lstStyle/>
          <a:p>
            <a:pPr marL="12700" marR="5080" algn="ctr">
              <a:lnSpc>
                <a:spcPct val="101099"/>
              </a:lnSpc>
              <a:spcBef>
                <a:spcPts val="95"/>
              </a:spcBef>
            </a:pPr>
            <a:r>
              <a:rPr sz="1850" b="1" spc="15" dirty="0">
                <a:solidFill>
                  <a:srgbClr val="C14089"/>
                </a:solidFill>
                <a:latin typeface="Arial"/>
                <a:cs typeface="Arial"/>
              </a:rPr>
              <a:t>A </a:t>
            </a:r>
            <a:r>
              <a:rPr sz="1850" b="1" spc="10" dirty="0">
                <a:solidFill>
                  <a:srgbClr val="C14089"/>
                </a:solidFill>
                <a:latin typeface="Arial"/>
                <a:cs typeface="Arial"/>
              </a:rPr>
              <a:t>Program </a:t>
            </a:r>
            <a:r>
              <a:rPr sz="1850" b="1" spc="5" dirty="0">
                <a:solidFill>
                  <a:srgbClr val="C14089"/>
                </a:solidFill>
                <a:latin typeface="Arial"/>
                <a:cs typeface="Arial"/>
              </a:rPr>
              <a:t>is </a:t>
            </a:r>
            <a:r>
              <a:rPr sz="1850" b="1" spc="10" dirty="0">
                <a:solidFill>
                  <a:srgbClr val="C14089"/>
                </a:solidFill>
                <a:latin typeface="Arial"/>
                <a:cs typeface="Arial"/>
              </a:rPr>
              <a:t>a group of</a:t>
            </a:r>
            <a:r>
              <a:rPr sz="1850" b="1" spc="-160" dirty="0">
                <a:solidFill>
                  <a:srgbClr val="C14089"/>
                </a:solidFill>
                <a:latin typeface="Arial"/>
                <a:cs typeface="Arial"/>
              </a:rPr>
              <a:t> </a:t>
            </a:r>
            <a:r>
              <a:rPr sz="1850" b="1" spc="5" dirty="0">
                <a:solidFill>
                  <a:srgbClr val="C14089"/>
                </a:solidFill>
                <a:latin typeface="Arial"/>
                <a:cs typeface="Arial"/>
              </a:rPr>
              <a:t>instructions  </a:t>
            </a:r>
            <a:r>
              <a:rPr sz="1850" b="1" dirty="0">
                <a:solidFill>
                  <a:srgbClr val="C14089"/>
                </a:solidFill>
                <a:latin typeface="Arial"/>
                <a:cs typeface="Arial"/>
              </a:rPr>
              <a:t>given </a:t>
            </a:r>
            <a:r>
              <a:rPr sz="1850" b="1" spc="10" dirty="0">
                <a:solidFill>
                  <a:srgbClr val="C14089"/>
                </a:solidFill>
                <a:latin typeface="Arial"/>
                <a:cs typeface="Arial"/>
              </a:rPr>
              <a:t>by </a:t>
            </a:r>
            <a:r>
              <a:rPr sz="1850" b="1" spc="5" dirty="0">
                <a:solidFill>
                  <a:srgbClr val="C14089"/>
                </a:solidFill>
                <a:latin typeface="Arial"/>
                <a:cs typeface="Arial"/>
              </a:rPr>
              <a:t>the </a:t>
            </a:r>
            <a:r>
              <a:rPr sz="1850" b="1" spc="10" dirty="0">
                <a:solidFill>
                  <a:srgbClr val="C14089"/>
                </a:solidFill>
                <a:latin typeface="Arial"/>
                <a:cs typeface="Arial"/>
              </a:rPr>
              <a:t>programmer to the  computer to perform </a:t>
            </a:r>
            <a:r>
              <a:rPr sz="1850" b="1" spc="5" dirty="0">
                <a:solidFill>
                  <a:srgbClr val="C14089"/>
                </a:solidFill>
                <a:latin typeface="Arial"/>
                <a:cs typeface="Arial"/>
              </a:rPr>
              <a:t>specific</a:t>
            </a:r>
            <a:r>
              <a:rPr sz="1850" b="1" spc="-155" dirty="0">
                <a:solidFill>
                  <a:srgbClr val="C14089"/>
                </a:solidFill>
                <a:latin typeface="Arial"/>
                <a:cs typeface="Arial"/>
              </a:rPr>
              <a:t> </a:t>
            </a:r>
            <a:r>
              <a:rPr sz="1850" b="1" spc="10" dirty="0">
                <a:solidFill>
                  <a:srgbClr val="C14089"/>
                </a:solidFill>
                <a:latin typeface="Arial"/>
                <a:cs typeface="Arial"/>
              </a:rPr>
              <a:t>task</a:t>
            </a:r>
            <a:endParaRPr sz="1850">
              <a:latin typeface="Arial"/>
              <a:cs typeface="Arial"/>
            </a:endParaRPr>
          </a:p>
        </p:txBody>
      </p:sp>
      <p:sp>
        <p:nvSpPr>
          <p:cNvPr id="8" name="object 8"/>
          <p:cNvSpPr txBox="1"/>
          <p:nvPr/>
        </p:nvSpPr>
        <p:spPr>
          <a:xfrm>
            <a:off x="9056369" y="5132959"/>
            <a:ext cx="1671955" cy="311150"/>
          </a:xfrm>
          <a:prstGeom prst="rect">
            <a:avLst/>
          </a:prstGeom>
        </p:spPr>
        <p:txBody>
          <a:bodyPr vert="horz" wrap="square" lIns="0" tIns="15240" rIns="0" bIns="0" rtlCol="0">
            <a:spAutoFit/>
          </a:bodyPr>
          <a:lstStyle/>
          <a:p>
            <a:pPr marL="12700">
              <a:lnSpc>
                <a:spcPct val="100000"/>
              </a:lnSpc>
              <a:spcBef>
                <a:spcPts val="120"/>
              </a:spcBef>
            </a:pPr>
            <a:r>
              <a:rPr sz="1850" b="1" spc="10" dirty="0">
                <a:latin typeface="Arial"/>
                <a:cs typeface="Arial"/>
              </a:rPr>
              <a:t>Dennis</a:t>
            </a:r>
            <a:r>
              <a:rPr sz="1850" b="1" spc="-110" dirty="0">
                <a:latin typeface="Arial"/>
                <a:cs typeface="Arial"/>
              </a:rPr>
              <a:t> </a:t>
            </a:r>
            <a:r>
              <a:rPr sz="1850" b="1" spc="10" dirty="0">
                <a:latin typeface="Arial"/>
                <a:cs typeface="Arial"/>
              </a:rPr>
              <a:t>Ritchie</a:t>
            </a:r>
            <a:endParaRPr sz="1850">
              <a:latin typeface="Arial"/>
              <a:cs typeface="Arial"/>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7454" y="1277874"/>
            <a:ext cx="2741675" cy="4151376"/>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1727454" y="1277874"/>
            <a:ext cx="2741930" cy="4151629"/>
          </a:xfrm>
          <a:prstGeom prst="rect">
            <a:avLst/>
          </a:prstGeom>
          <a:ln w="3175">
            <a:solidFill>
              <a:srgbClr val="FD763C"/>
            </a:solidFill>
          </a:ln>
        </p:spPr>
        <p:txBody>
          <a:bodyPr vert="horz" wrap="square" lIns="0" tIns="57785" rIns="0" bIns="0" rtlCol="0">
            <a:spAutoFit/>
          </a:bodyPr>
          <a:lstStyle/>
          <a:p>
            <a:pPr marL="635" algn="ctr">
              <a:lnSpc>
                <a:spcPct val="100000"/>
              </a:lnSpc>
              <a:spcBef>
                <a:spcPts val="455"/>
              </a:spcBef>
            </a:pPr>
            <a:r>
              <a:rPr sz="1850" spc="5" dirty="0">
                <a:latin typeface="Arial"/>
                <a:cs typeface="Arial"/>
              </a:rPr>
              <a:t>Story</a:t>
            </a:r>
            <a:endParaRPr sz="1850">
              <a:latin typeface="Arial"/>
              <a:cs typeface="Arial"/>
            </a:endParaRPr>
          </a:p>
          <a:p>
            <a:pPr marL="753745" marR="749300" algn="ctr">
              <a:lnSpc>
                <a:spcPts val="6730"/>
              </a:lnSpc>
              <a:spcBef>
                <a:spcPts val="969"/>
              </a:spcBef>
            </a:pPr>
            <a:r>
              <a:rPr sz="1850" spc="10" dirty="0">
                <a:latin typeface="Arial"/>
                <a:cs typeface="Arial"/>
              </a:rPr>
              <a:t>Paragr</a:t>
            </a:r>
            <a:r>
              <a:rPr sz="1850" spc="15" dirty="0">
                <a:latin typeface="Arial"/>
                <a:cs typeface="Arial"/>
              </a:rPr>
              <a:t>a</a:t>
            </a:r>
            <a:r>
              <a:rPr sz="1850" spc="10" dirty="0">
                <a:latin typeface="Arial"/>
                <a:cs typeface="Arial"/>
              </a:rPr>
              <a:t>ph</a:t>
            </a:r>
            <a:r>
              <a:rPr sz="1850" spc="5" dirty="0">
                <a:latin typeface="Arial"/>
                <a:cs typeface="Arial"/>
              </a:rPr>
              <a:t>s  </a:t>
            </a:r>
            <a:r>
              <a:rPr sz="1850" spc="10" dirty="0">
                <a:latin typeface="Arial"/>
                <a:cs typeface="Arial"/>
              </a:rPr>
              <a:t>Sentences</a:t>
            </a:r>
            <a:endParaRPr sz="1850">
              <a:latin typeface="Arial"/>
              <a:cs typeface="Arial"/>
            </a:endParaRPr>
          </a:p>
          <a:p>
            <a:pPr>
              <a:lnSpc>
                <a:spcPct val="100000"/>
              </a:lnSpc>
              <a:spcBef>
                <a:spcPts val="20"/>
              </a:spcBef>
            </a:pPr>
            <a:endParaRPr sz="3050">
              <a:latin typeface="Arial"/>
              <a:cs typeface="Arial"/>
            </a:endParaRPr>
          </a:p>
          <a:p>
            <a:pPr algn="ctr">
              <a:lnSpc>
                <a:spcPct val="100000"/>
              </a:lnSpc>
            </a:pPr>
            <a:r>
              <a:rPr sz="1850" spc="10" dirty="0">
                <a:latin typeface="Arial"/>
                <a:cs typeface="Arial"/>
              </a:rPr>
              <a:t>Words</a:t>
            </a:r>
            <a:endParaRPr sz="1850">
              <a:latin typeface="Arial"/>
              <a:cs typeface="Arial"/>
            </a:endParaRPr>
          </a:p>
          <a:p>
            <a:pPr>
              <a:lnSpc>
                <a:spcPct val="100000"/>
              </a:lnSpc>
            </a:pPr>
            <a:endParaRPr sz="2100">
              <a:latin typeface="Arial"/>
              <a:cs typeface="Arial"/>
            </a:endParaRPr>
          </a:p>
          <a:p>
            <a:pPr>
              <a:lnSpc>
                <a:spcPct val="100000"/>
              </a:lnSpc>
              <a:spcBef>
                <a:spcPts val="20"/>
              </a:spcBef>
            </a:pPr>
            <a:endParaRPr sz="1800">
              <a:latin typeface="Arial"/>
              <a:cs typeface="Arial"/>
            </a:endParaRPr>
          </a:p>
          <a:p>
            <a:pPr algn="ctr">
              <a:lnSpc>
                <a:spcPct val="100000"/>
              </a:lnSpc>
            </a:pPr>
            <a:r>
              <a:rPr sz="1850" spc="10" dirty="0">
                <a:latin typeface="Arial"/>
                <a:cs typeface="Arial"/>
              </a:rPr>
              <a:t>Alphabets</a:t>
            </a:r>
            <a:endParaRPr sz="1850">
              <a:latin typeface="Arial"/>
              <a:cs typeface="Arial"/>
            </a:endParaRPr>
          </a:p>
        </p:txBody>
      </p:sp>
      <p:grpSp>
        <p:nvGrpSpPr>
          <p:cNvPr id="4" name="object 4"/>
          <p:cNvGrpSpPr/>
          <p:nvPr/>
        </p:nvGrpSpPr>
        <p:grpSpPr>
          <a:xfrm>
            <a:off x="2717292" y="1277874"/>
            <a:ext cx="8210550" cy="4151629"/>
            <a:chOff x="2717292" y="1277874"/>
            <a:chExt cx="8210550" cy="4151629"/>
          </a:xfrm>
        </p:grpSpPr>
        <p:sp>
          <p:nvSpPr>
            <p:cNvPr id="5" name="object 5"/>
            <p:cNvSpPr/>
            <p:nvPr/>
          </p:nvSpPr>
          <p:spPr>
            <a:xfrm>
              <a:off x="2717292" y="1671827"/>
              <a:ext cx="762000" cy="3016250"/>
            </a:xfrm>
            <a:custGeom>
              <a:avLst/>
              <a:gdLst/>
              <a:ahLst/>
              <a:cxnLst/>
              <a:rect l="l" t="t" r="r" b="b"/>
              <a:pathLst>
                <a:path w="762000" h="3016250">
                  <a:moveTo>
                    <a:pt x="762000" y="2759964"/>
                  </a:moveTo>
                  <a:lnTo>
                    <a:pt x="381000" y="2503932"/>
                  </a:lnTo>
                  <a:lnTo>
                    <a:pt x="0" y="2759964"/>
                  </a:lnTo>
                  <a:lnTo>
                    <a:pt x="190500" y="2759964"/>
                  </a:lnTo>
                  <a:lnTo>
                    <a:pt x="190500" y="3015996"/>
                  </a:lnTo>
                  <a:lnTo>
                    <a:pt x="571487" y="3015996"/>
                  </a:lnTo>
                  <a:lnTo>
                    <a:pt x="571487" y="2759964"/>
                  </a:lnTo>
                  <a:lnTo>
                    <a:pt x="762000" y="2759964"/>
                  </a:lnTo>
                  <a:close/>
                </a:path>
                <a:path w="762000" h="3016250">
                  <a:moveTo>
                    <a:pt x="762000" y="1962150"/>
                  </a:moveTo>
                  <a:lnTo>
                    <a:pt x="381000" y="1706880"/>
                  </a:lnTo>
                  <a:lnTo>
                    <a:pt x="0" y="1962150"/>
                  </a:lnTo>
                  <a:lnTo>
                    <a:pt x="190500" y="1962150"/>
                  </a:lnTo>
                  <a:lnTo>
                    <a:pt x="190500" y="2217420"/>
                  </a:lnTo>
                  <a:lnTo>
                    <a:pt x="571487" y="2217420"/>
                  </a:lnTo>
                  <a:lnTo>
                    <a:pt x="571487" y="1962150"/>
                  </a:lnTo>
                  <a:lnTo>
                    <a:pt x="762000" y="1962150"/>
                  </a:lnTo>
                  <a:close/>
                </a:path>
                <a:path w="762000" h="3016250">
                  <a:moveTo>
                    <a:pt x="762000" y="1162050"/>
                  </a:moveTo>
                  <a:lnTo>
                    <a:pt x="381000" y="906780"/>
                  </a:lnTo>
                  <a:lnTo>
                    <a:pt x="0" y="1162050"/>
                  </a:lnTo>
                  <a:lnTo>
                    <a:pt x="190500" y="1162050"/>
                  </a:lnTo>
                  <a:lnTo>
                    <a:pt x="190500" y="1417320"/>
                  </a:lnTo>
                  <a:lnTo>
                    <a:pt x="571487" y="1417320"/>
                  </a:lnTo>
                  <a:lnTo>
                    <a:pt x="571487" y="1162050"/>
                  </a:lnTo>
                  <a:lnTo>
                    <a:pt x="762000" y="1162050"/>
                  </a:lnTo>
                  <a:close/>
                </a:path>
                <a:path w="762000" h="3016250">
                  <a:moveTo>
                    <a:pt x="762000" y="256032"/>
                  </a:moveTo>
                  <a:lnTo>
                    <a:pt x="381000" y="0"/>
                  </a:lnTo>
                  <a:lnTo>
                    <a:pt x="0" y="256032"/>
                  </a:lnTo>
                  <a:lnTo>
                    <a:pt x="190500" y="256032"/>
                  </a:lnTo>
                  <a:lnTo>
                    <a:pt x="190500" y="512064"/>
                  </a:lnTo>
                  <a:lnTo>
                    <a:pt x="571487" y="512064"/>
                  </a:lnTo>
                  <a:lnTo>
                    <a:pt x="571487" y="256032"/>
                  </a:lnTo>
                  <a:lnTo>
                    <a:pt x="762000" y="256032"/>
                  </a:lnTo>
                  <a:close/>
                </a:path>
              </a:pathLst>
            </a:custGeom>
            <a:solidFill>
              <a:srgbClr val="42C3C8"/>
            </a:solidFill>
          </p:spPr>
          <p:txBody>
            <a:bodyPr wrap="square" lIns="0" tIns="0" rIns="0" bIns="0" rtlCol="0"/>
            <a:lstStyle/>
            <a:p>
              <a:endParaRPr/>
            </a:p>
          </p:txBody>
        </p:sp>
        <p:sp>
          <p:nvSpPr>
            <p:cNvPr id="6" name="object 6"/>
            <p:cNvSpPr/>
            <p:nvPr/>
          </p:nvSpPr>
          <p:spPr>
            <a:xfrm>
              <a:off x="8187689" y="1277874"/>
              <a:ext cx="2740152" cy="4151376"/>
            </a:xfrm>
            <a:prstGeom prst="rect">
              <a:avLst/>
            </a:prstGeom>
            <a:blipFill>
              <a:blip r:embed="rId3" cstate="print"/>
              <a:stretch>
                <a:fillRect/>
              </a:stretch>
            </a:blipFill>
          </p:spPr>
          <p:txBody>
            <a:bodyPr wrap="square" lIns="0" tIns="0" rIns="0" bIns="0" rtlCol="0"/>
            <a:lstStyle/>
            <a:p>
              <a:endParaRPr/>
            </a:p>
          </p:txBody>
        </p:sp>
      </p:grpSp>
      <p:sp>
        <p:nvSpPr>
          <p:cNvPr id="7" name="object 7"/>
          <p:cNvSpPr txBox="1"/>
          <p:nvPr/>
        </p:nvSpPr>
        <p:spPr>
          <a:xfrm>
            <a:off x="8187690" y="1277874"/>
            <a:ext cx="2740660" cy="4151629"/>
          </a:xfrm>
          <a:prstGeom prst="rect">
            <a:avLst/>
          </a:prstGeom>
          <a:ln w="3175">
            <a:solidFill>
              <a:srgbClr val="FD763C"/>
            </a:solidFill>
          </a:ln>
        </p:spPr>
        <p:txBody>
          <a:bodyPr vert="horz" wrap="square" lIns="0" tIns="57785" rIns="0" bIns="0" rtlCol="0">
            <a:spAutoFit/>
          </a:bodyPr>
          <a:lstStyle/>
          <a:p>
            <a:pPr algn="ctr">
              <a:lnSpc>
                <a:spcPct val="100000"/>
              </a:lnSpc>
              <a:spcBef>
                <a:spcPts val="455"/>
              </a:spcBef>
            </a:pPr>
            <a:r>
              <a:rPr sz="1850" spc="10" dirty="0">
                <a:latin typeface="Arial"/>
                <a:cs typeface="Arial"/>
              </a:rPr>
              <a:t>programs</a:t>
            </a:r>
            <a:endParaRPr sz="1850">
              <a:latin typeface="Arial"/>
              <a:cs typeface="Arial"/>
            </a:endParaRPr>
          </a:p>
          <a:p>
            <a:pPr marL="768985" marR="762000" indent="635" algn="ctr">
              <a:lnSpc>
                <a:spcPts val="6730"/>
              </a:lnSpc>
              <a:spcBef>
                <a:spcPts val="969"/>
              </a:spcBef>
            </a:pPr>
            <a:r>
              <a:rPr sz="1850" spc="10" dirty="0">
                <a:latin typeface="Arial"/>
                <a:cs typeface="Arial"/>
              </a:rPr>
              <a:t>Functions  Sta</a:t>
            </a:r>
            <a:r>
              <a:rPr sz="1850" spc="-5" dirty="0">
                <a:latin typeface="Arial"/>
                <a:cs typeface="Arial"/>
              </a:rPr>
              <a:t>t</a:t>
            </a:r>
            <a:r>
              <a:rPr sz="1850" spc="15" dirty="0">
                <a:latin typeface="Arial"/>
                <a:cs typeface="Arial"/>
              </a:rPr>
              <a:t>eme</a:t>
            </a:r>
            <a:r>
              <a:rPr sz="1850" spc="10" dirty="0">
                <a:latin typeface="Arial"/>
                <a:cs typeface="Arial"/>
              </a:rPr>
              <a:t>n</a:t>
            </a:r>
            <a:r>
              <a:rPr sz="1850" spc="-10" dirty="0">
                <a:latin typeface="Arial"/>
                <a:cs typeface="Arial"/>
              </a:rPr>
              <a:t>t</a:t>
            </a:r>
            <a:r>
              <a:rPr sz="1850" spc="10" dirty="0">
                <a:latin typeface="Arial"/>
                <a:cs typeface="Arial"/>
              </a:rPr>
              <a:t>s</a:t>
            </a:r>
            <a:endParaRPr sz="1850">
              <a:latin typeface="Arial"/>
              <a:cs typeface="Arial"/>
            </a:endParaRPr>
          </a:p>
          <a:p>
            <a:pPr>
              <a:lnSpc>
                <a:spcPct val="100000"/>
              </a:lnSpc>
              <a:spcBef>
                <a:spcPts val="20"/>
              </a:spcBef>
            </a:pPr>
            <a:endParaRPr sz="3050">
              <a:latin typeface="Arial"/>
              <a:cs typeface="Arial"/>
            </a:endParaRPr>
          </a:p>
          <a:p>
            <a:pPr algn="ctr">
              <a:lnSpc>
                <a:spcPct val="100000"/>
              </a:lnSpc>
            </a:pPr>
            <a:r>
              <a:rPr sz="1850" spc="10" dirty="0">
                <a:latin typeface="Arial"/>
                <a:cs typeface="Arial"/>
              </a:rPr>
              <a:t>Tokens</a:t>
            </a:r>
            <a:endParaRPr sz="1850">
              <a:latin typeface="Arial"/>
              <a:cs typeface="Arial"/>
            </a:endParaRPr>
          </a:p>
          <a:p>
            <a:pPr>
              <a:lnSpc>
                <a:spcPct val="100000"/>
              </a:lnSpc>
            </a:pPr>
            <a:endParaRPr sz="2100">
              <a:latin typeface="Arial"/>
              <a:cs typeface="Arial"/>
            </a:endParaRPr>
          </a:p>
          <a:p>
            <a:pPr>
              <a:lnSpc>
                <a:spcPct val="100000"/>
              </a:lnSpc>
              <a:spcBef>
                <a:spcPts val="20"/>
              </a:spcBef>
            </a:pPr>
            <a:endParaRPr sz="1800">
              <a:latin typeface="Arial"/>
              <a:cs typeface="Arial"/>
            </a:endParaRPr>
          </a:p>
          <a:p>
            <a:pPr algn="ctr">
              <a:lnSpc>
                <a:spcPct val="100000"/>
              </a:lnSpc>
            </a:pPr>
            <a:r>
              <a:rPr sz="1850" spc="10" dirty="0">
                <a:latin typeface="Arial"/>
                <a:cs typeface="Arial"/>
              </a:rPr>
              <a:t>Characters</a:t>
            </a:r>
            <a:endParaRPr sz="1850">
              <a:latin typeface="Arial"/>
              <a:cs typeface="Arial"/>
            </a:endParaRPr>
          </a:p>
        </p:txBody>
      </p:sp>
      <p:sp>
        <p:nvSpPr>
          <p:cNvPr id="8" name="object 8"/>
          <p:cNvSpPr/>
          <p:nvPr/>
        </p:nvSpPr>
        <p:spPr>
          <a:xfrm>
            <a:off x="4468368" y="1671827"/>
            <a:ext cx="5469890" cy="3016250"/>
          </a:xfrm>
          <a:custGeom>
            <a:avLst/>
            <a:gdLst/>
            <a:ahLst/>
            <a:cxnLst/>
            <a:rect l="l" t="t" r="r" b="b"/>
            <a:pathLst>
              <a:path w="5469890" h="3016250">
                <a:moveTo>
                  <a:pt x="3718560" y="1402842"/>
                </a:moveTo>
                <a:lnTo>
                  <a:pt x="3527679" y="1211961"/>
                </a:lnTo>
                <a:lnTo>
                  <a:pt x="3527679" y="1307465"/>
                </a:lnTo>
                <a:lnTo>
                  <a:pt x="2753995" y="1307465"/>
                </a:lnTo>
                <a:lnTo>
                  <a:pt x="2753995" y="1021080"/>
                </a:lnTo>
                <a:lnTo>
                  <a:pt x="964565" y="1021080"/>
                </a:lnTo>
                <a:lnTo>
                  <a:pt x="964565" y="1307465"/>
                </a:lnTo>
                <a:lnTo>
                  <a:pt x="190881" y="1307465"/>
                </a:lnTo>
                <a:lnTo>
                  <a:pt x="190881" y="1211961"/>
                </a:lnTo>
                <a:lnTo>
                  <a:pt x="0" y="1402842"/>
                </a:lnTo>
                <a:lnTo>
                  <a:pt x="190881" y="1593723"/>
                </a:lnTo>
                <a:lnTo>
                  <a:pt x="190881" y="1498219"/>
                </a:lnTo>
                <a:lnTo>
                  <a:pt x="964565" y="1498219"/>
                </a:lnTo>
                <a:lnTo>
                  <a:pt x="964565" y="1784604"/>
                </a:lnTo>
                <a:lnTo>
                  <a:pt x="2753995" y="1784604"/>
                </a:lnTo>
                <a:lnTo>
                  <a:pt x="2753995" y="1498219"/>
                </a:lnTo>
                <a:lnTo>
                  <a:pt x="3527679" y="1498219"/>
                </a:lnTo>
                <a:lnTo>
                  <a:pt x="3527679" y="1593723"/>
                </a:lnTo>
                <a:lnTo>
                  <a:pt x="3718560" y="1402842"/>
                </a:lnTo>
                <a:close/>
              </a:path>
              <a:path w="5469890" h="3016250">
                <a:moveTo>
                  <a:pt x="5469636" y="2759964"/>
                </a:moveTo>
                <a:lnTo>
                  <a:pt x="5088636" y="2503932"/>
                </a:lnTo>
                <a:lnTo>
                  <a:pt x="4707636" y="2759964"/>
                </a:lnTo>
                <a:lnTo>
                  <a:pt x="4898136" y="2759964"/>
                </a:lnTo>
                <a:lnTo>
                  <a:pt x="4898136" y="3015996"/>
                </a:lnTo>
                <a:lnTo>
                  <a:pt x="5279136" y="3015996"/>
                </a:lnTo>
                <a:lnTo>
                  <a:pt x="5279136" y="2759964"/>
                </a:lnTo>
                <a:lnTo>
                  <a:pt x="5469636" y="2759964"/>
                </a:lnTo>
                <a:close/>
              </a:path>
              <a:path w="5469890" h="3016250">
                <a:moveTo>
                  <a:pt x="5469636" y="1962150"/>
                </a:moveTo>
                <a:lnTo>
                  <a:pt x="5088636" y="1706880"/>
                </a:lnTo>
                <a:lnTo>
                  <a:pt x="4707636" y="1962150"/>
                </a:lnTo>
                <a:lnTo>
                  <a:pt x="4898136" y="1962150"/>
                </a:lnTo>
                <a:lnTo>
                  <a:pt x="4898136" y="2217420"/>
                </a:lnTo>
                <a:lnTo>
                  <a:pt x="5279136" y="2217420"/>
                </a:lnTo>
                <a:lnTo>
                  <a:pt x="5279136" y="1962150"/>
                </a:lnTo>
                <a:lnTo>
                  <a:pt x="5469636" y="1962150"/>
                </a:lnTo>
                <a:close/>
              </a:path>
              <a:path w="5469890" h="3016250">
                <a:moveTo>
                  <a:pt x="5469636" y="1162050"/>
                </a:moveTo>
                <a:lnTo>
                  <a:pt x="5088636" y="906780"/>
                </a:lnTo>
                <a:lnTo>
                  <a:pt x="4707636" y="1162050"/>
                </a:lnTo>
                <a:lnTo>
                  <a:pt x="4898136" y="1162050"/>
                </a:lnTo>
                <a:lnTo>
                  <a:pt x="4898136" y="1417320"/>
                </a:lnTo>
                <a:lnTo>
                  <a:pt x="5279136" y="1417320"/>
                </a:lnTo>
                <a:lnTo>
                  <a:pt x="5279136" y="1162050"/>
                </a:lnTo>
                <a:lnTo>
                  <a:pt x="5469636" y="1162050"/>
                </a:lnTo>
                <a:close/>
              </a:path>
              <a:path w="5469890" h="3016250">
                <a:moveTo>
                  <a:pt x="5469636" y="256032"/>
                </a:moveTo>
                <a:lnTo>
                  <a:pt x="5088636" y="0"/>
                </a:lnTo>
                <a:lnTo>
                  <a:pt x="4707636" y="256032"/>
                </a:lnTo>
                <a:lnTo>
                  <a:pt x="4898136" y="256032"/>
                </a:lnTo>
                <a:lnTo>
                  <a:pt x="4898136" y="512064"/>
                </a:lnTo>
                <a:lnTo>
                  <a:pt x="5279136" y="512064"/>
                </a:lnTo>
                <a:lnTo>
                  <a:pt x="5279136" y="256032"/>
                </a:lnTo>
                <a:lnTo>
                  <a:pt x="5469636" y="256032"/>
                </a:lnTo>
                <a:close/>
              </a:path>
            </a:pathLst>
          </a:custGeom>
          <a:solidFill>
            <a:srgbClr val="42C3C8"/>
          </a:solidFill>
        </p:spPr>
        <p:txBody>
          <a:bodyPr wrap="square" lIns="0" tIns="0" rIns="0" bIns="0" rtlCol="0"/>
          <a:lstStyle/>
          <a:p>
            <a:endParaRPr/>
          </a:p>
        </p:txBody>
      </p:sp>
      <p:sp>
        <p:nvSpPr>
          <p:cNvPr id="9" name="object 9"/>
          <p:cNvSpPr txBox="1"/>
          <p:nvPr/>
        </p:nvSpPr>
        <p:spPr>
          <a:xfrm>
            <a:off x="2067814" y="5763259"/>
            <a:ext cx="2058670" cy="596265"/>
          </a:xfrm>
          <a:prstGeom prst="rect">
            <a:avLst/>
          </a:prstGeom>
        </p:spPr>
        <p:txBody>
          <a:bodyPr vert="horz" wrap="square" lIns="0" tIns="12065" rIns="0" bIns="0" rtlCol="0">
            <a:spAutoFit/>
          </a:bodyPr>
          <a:lstStyle/>
          <a:p>
            <a:pPr marL="117475" marR="5080" indent="-105410">
              <a:lnSpc>
                <a:spcPct val="101099"/>
              </a:lnSpc>
              <a:spcBef>
                <a:spcPts val="95"/>
              </a:spcBef>
            </a:pPr>
            <a:r>
              <a:rPr sz="1850" spc="10" dirty="0">
                <a:latin typeface="Arial"/>
                <a:cs typeface="Arial"/>
              </a:rPr>
              <a:t>Process </a:t>
            </a:r>
            <a:r>
              <a:rPr sz="1850" spc="5" dirty="0">
                <a:latin typeface="Arial"/>
                <a:cs typeface="Arial"/>
              </a:rPr>
              <a:t>of</a:t>
            </a:r>
            <a:r>
              <a:rPr sz="1850" spc="-110" dirty="0">
                <a:latin typeface="Arial"/>
                <a:cs typeface="Arial"/>
              </a:rPr>
              <a:t> </a:t>
            </a:r>
            <a:r>
              <a:rPr sz="1850" spc="10" dirty="0">
                <a:latin typeface="Arial"/>
                <a:cs typeface="Arial"/>
              </a:rPr>
              <a:t>learning  English</a:t>
            </a:r>
            <a:r>
              <a:rPr sz="1850" spc="-70" dirty="0">
                <a:latin typeface="Arial"/>
                <a:cs typeface="Arial"/>
              </a:rPr>
              <a:t> </a:t>
            </a:r>
            <a:r>
              <a:rPr sz="1850" spc="10" dirty="0">
                <a:latin typeface="Arial"/>
                <a:cs typeface="Arial"/>
              </a:rPr>
              <a:t>language</a:t>
            </a:r>
            <a:endParaRPr sz="1850">
              <a:latin typeface="Arial"/>
              <a:cs typeface="Arial"/>
            </a:endParaRPr>
          </a:p>
        </p:txBody>
      </p:sp>
      <p:sp>
        <p:nvSpPr>
          <p:cNvPr id="10" name="object 10"/>
          <p:cNvSpPr txBox="1"/>
          <p:nvPr/>
        </p:nvSpPr>
        <p:spPr>
          <a:xfrm>
            <a:off x="8573261" y="5767527"/>
            <a:ext cx="2058670" cy="596265"/>
          </a:xfrm>
          <a:prstGeom prst="rect">
            <a:avLst/>
          </a:prstGeom>
        </p:spPr>
        <p:txBody>
          <a:bodyPr vert="horz" wrap="square" lIns="0" tIns="12065" rIns="0" bIns="0" rtlCol="0">
            <a:spAutoFit/>
          </a:bodyPr>
          <a:lstStyle/>
          <a:p>
            <a:pPr marL="421005" marR="5080" indent="-408940">
              <a:lnSpc>
                <a:spcPct val="101099"/>
              </a:lnSpc>
              <a:spcBef>
                <a:spcPts val="95"/>
              </a:spcBef>
            </a:pPr>
            <a:r>
              <a:rPr sz="1850" spc="10" dirty="0">
                <a:latin typeface="Arial"/>
                <a:cs typeface="Arial"/>
              </a:rPr>
              <a:t>Process </a:t>
            </a:r>
            <a:r>
              <a:rPr sz="1850" spc="5" dirty="0">
                <a:latin typeface="Arial"/>
                <a:cs typeface="Arial"/>
              </a:rPr>
              <a:t>of</a:t>
            </a:r>
            <a:r>
              <a:rPr sz="1850" spc="-110" dirty="0">
                <a:latin typeface="Arial"/>
                <a:cs typeface="Arial"/>
              </a:rPr>
              <a:t> </a:t>
            </a:r>
            <a:r>
              <a:rPr sz="1850" spc="10" dirty="0">
                <a:latin typeface="Arial"/>
                <a:cs typeface="Arial"/>
              </a:rPr>
              <a:t>learning  </a:t>
            </a:r>
            <a:r>
              <a:rPr sz="1850" spc="15" dirty="0">
                <a:latin typeface="Arial"/>
                <a:cs typeface="Arial"/>
              </a:rPr>
              <a:t>C</a:t>
            </a:r>
            <a:r>
              <a:rPr sz="1850" spc="-20" dirty="0">
                <a:latin typeface="Arial"/>
                <a:cs typeface="Arial"/>
              </a:rPr>
              <a:t> </a:t>
            </a:r>
            <a:r>
              <a:rPr sz="1850" spc="10" dirty="0">
                <a:latin typeface="Arial"/>
                <a:cs typeface="Arial"/>
              </a:rPr>
              <a:t>language</a:t>
            </a:r>
            <a:endParaRPr sz="1850">
              <a:latin typeface="Arial"/>
              <a:cs typeface="Arial"/>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309116"/>
            <a:ext cx="4191000" cy="416559"/>
          </a:xfrm>
          <a:custGeom>
            <a:avLst/>
            <a:gdLst/>
            <a:ahLst/>
            <a:cxnLst/>
            <a:rect l="l" t="t" r="r" b="b"/>
            <a:pathLst>
              <a:path w="4191000" h="416560">
                <a:moveTo>
                  <a:pt x="3982974" y="0"/>
                </a:moveTo>
                <a:lnTo>
                  <a:pt x="0" y="0"/>
                </a:lnTo>
                <a:lnTo>
                  <a:pt x="0" y="416051"/>
                </a:lnTo>
                <a:lnTo>
                  <a:pt x="3982974" y="416051"/>
                </a:lnTo>
                <a:lnTo>
                  <a:pt x="4191000" y="208025"/>
                </a:lnTo>
                <a:lnTo>
                  <a:pt x="3982974" y="0"/>
                </a:lnTo>
                <a:close/>
              </a:path>
            </a:pathLst>
          </a:custGeom>
          <a:solidFill>
            <a:srgbClr val="42C3C8"/>
          </a:solidFill>
        </p:spPr>
        <p:txBody>
          <a:bodyPr wrap="square" lIns="0" tIns="0" rIns="0" bIns="0" rtlCol="0"/>
          <a:lstStyle/>
          <a:p>
            <a:endParaRPr/>
          </a:p>
        </p:txBody>
      </p:sp>
      <p:sp>
        <p:nvSpPr>
          <p:cNvPr id="3" name="object 3"/>
          <p:cNvSpPr txBox="1"/>
          <p:nvPr/>
        </p:nvSpPr>
        <p:spPr>
          <a:xfrm>
            <a:off x="390550" y="1355216"/>
            <a:ext cx="3304540"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FFFFFF"/>
                </a:solidFill>
                <a:latin typeface="Arial"/>
                <a:cs typeface="Arial"/>
              </a:rPr>
              <a:t>Character sets of </a:t>
            </a:r>
            <a:r>
              <a:rPr sz="1850" b="1" spc="15" dirty="0">
                <a:solidFill>
                  <a:srgbClr val="FFFFFF"/>
                </a:solidFill>
                <a:latin typeface="Arial"/>
                <a:cs typeface="Arial"/>
              </a:rPr>
              <a:t>C</a:t>
            </a:r>
            <a:r>
              <a:rPr sz="1850" b="1" spc="-170" dirty="0">
                <a:solidFill>
                  <a:srgbClr val="FFFFFF"/>
                </a:solidFill>
                <a:latin typeface="Arial"/>
                <a:cs typeface="Arial"/>
              </a:rPr>
              <a:t> </a:t>
            </a:r>
            <a:r>
              <a:rPr sz="1850" b="1" spc="10" dirty="0">
                <a:solidFill>
                  <a:srgbClr val="FFFFFF"/>
                </a:solidFill>
                <a:latin typeface="Arial"/>
                <a:cs typeface="Arial"/>
              </a:rPr>
              <a:t>language</a:t>
            </a:r>
            <a:endParaRPr sz="1850">
              <a:latin typeface="Arial"/>
              <a:cs typeface="Arial"/>
            </a:endParaRPr>
          </a:p>
        </p:txBody>
      </p:sp>
      <p:sp>
        <p:nvSpPr>
          <p:cNvPr id="4" name="object 4"/>
          <p:cNvSpPr/>
          <p:nvPr/>
        </p:nvSpPr>
        <p:spPr>
          <a:xfrm>
            <a:off x="742187" y="2197607"/>
            <a:ext cx="10611034" cy="3104147"/>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67616" cy="835151"/>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1309116"/>
            <a:ext cx="2705100" cy="416559"/>
          </a:xfrm>
          <a:custGeom>
            <a:avLst/>
            <a:gdLst/>
            <a:ahLst/>
            <a:cxnLst/>
            <a:rect l="l" t="t" r="r" b="b"/>
            <a:pathLst>
              <a:path w="2705100" h="416560">
                <a:moveTo>
                  <a:pt x="2497074" y="0"/>
                </a:moveTo>
                <a:lnTo>
                  <a:pt x="0" y="0"/>
                </a:lnTo>
                <a:lnTo>
                  <a:pt x="0" y="416051"/>
                </a:lnTo>
                <a:lnTo>
                  <a:pt x="2497074" y="416051"/>
                </a:lnTo>
                <a:lnTo>
                  <a:pt x="2705100" y="208025"/>
                </a:lnTo>
                <a:lnTo>
                  <a:pt x="2497074" y="0"/>
                </a:lnTo>
                <a:close/>
              </a:path>
            </a:pathLst>
          </a:custGeom>
          <a:solidFill>
            <a:srgbClr val="42C3C8"/>
          </a:solidFill>
        </p:spPr>
        <p:txBody>
          <a:bodyPr wrap="square" lIns="0" tIns="0" rIns="0" bIns="0" rtlCol="0"/>
          <a:lstStyle/>
          <a:p>
            <a:endParaRPr/>
          </a:p>
        </p:txBody>
      </p:sp>
      <p:sp>
        <p:nvSpPr>
          <p:cNvPr id="4" name="object 4"/>
          <p:cNvSpPr txBox="1"/>
          <p:nvPr/>
        </p:nvSpPr>
        <p:spPr>
          <a:xfrm>
            <a:off x="634695" y="1355216"/>
            <a:ext cx="1331595"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FFFFFF"/>
                </a:solidFill>
                <a:latin typeface="Arial"/>
                <a:cs typeface="Arial"/>
              </a:rPr>
              <a:t>C-</a:t>
            </a:r>
            <a:r>
              <a:rPr sz="1850" b="1" spc="-70" dirty="0">
                <a:solidFill>
                  <a:srgbClr val="FFFFFF"/>
                </a:solidFill>
                <a:latin typeface="Arial"/>
                <a:cs typeface="Arial"/>
              </a:rPr>
              <a:t> </a:t>
            </a:r>
            <a:r>
              <a:rPr sz="1850" b="1" spc="10" dirty="0">
                <a:solidFill>
                  <a:srgbClr val="FFFFFF"/>
                </a:solidFill>
                <a:latin typeface="Arial"/>
                <a:cs typeface="Arial"/>
              </a:rPr>
              <a:t>TOKENS</a:t>
            </a:r>
            <a:endParaRPr sz="1850">
              <a:latin typeface="Arial"/>
              <a:cs typeface="Arial"/>
            </a:endParaRPr>
          </a:p>
        </p:txBody>
      </p:sp>
      <p:sp>
        <p:nvSpPr>
          <p:cNvPr id="5" name="object 5"/>
          <p:cNvSpPr/>
          <p:nvPr/>
        </p:nvSpPr>
        <p:spPr>
          <a:xfrm>
            <a:off x="2265026" y="2093974"/>
            <a:ext cx="8025188" cy="4560803"/>
          </a:xfrm>
          <a:prstGeom prst="rect">
            <a:avLst/>
          </a:prstGeom>
          <a:blipFill>
            <a:blip r:embed="rId3"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3002407" y="1263777"/>
            <a:ext cx="9000490" cy="596265"/>
          </a:xfrm>
          <a:prstGeom prst="rect">
            <a:avLst/>
          </a:prstGeom>
        </p:spPr>
        <p:txBody>
          <a:bodyPr vert="horz" wrap="square" lIns="0" tIns="12065" rIns="0" bIns="0" rtlCol="0">
            <a:spAutoFit/>
          </a:bodyPr>
          <a:lstStyle/>
          <a:p>
            <a:pPr marL="1835150" marR="5080" indent="-1823085">
              <a:lnSpc>
                <a:spcPct val="101099"/>
              </a:lnSpc>
              <a:spcBef>
                <a:spcPts val="95"/>
              </a:spcBef>
            </a:pPr>
            <a:r>
              <a:rPr sz="1850" b="0" spc="10" dirty="0">
                <a:solidFill>
                  <a:srgbClr val="00AF50"/>
                </a:solidFill>
                <a:latin typeface="Arial"/>
                <a:cs typeface="Arial"/>
              </a:rPr>
              <a:t>A</a:t>
            </a:r>
            <a:r>
              <a:rPr sz="1850" b="0" dirty="0">
                <a:solidFill>
                  <a:srgbClr val="00AF50"/>
                </a:solidFill>
                <a:latin typeface="Arial"/>
                <a:cs typeface="Arial"/>
              </a:rPr>
              <a:t> </a:t>
            </a:r>
            <a:r>
              <a:rPr sz="1850" b="0" spc="5" dirty="0">
                <a:solidFill>
                  <a:srgbClr val="00AF50"/>
                </a:solidFill>
                <a:latin typeface="Arial"/>
                <a:cs typeface="Arial"/>
              </a:rPr>
              <a:t>token</a:t>
            </a:r>
            <a:r>
              <a:rPr sz="1850" b="0" spc="-20" dirty="0">
                <a:solidFill>
                  <a:srgbClr val="00AF50"/>
                </a:solidFill>
                <a:latin typeface="Arial"/>
                <a:cs typeface="Arial"/>
              </a:rPr>
              <a:t> </a:t>
            </a:r>
            <a:r>
              <a:rPr sz="1850" b="0" spc="5" dirty="0">
                <a:solidFill>
                  <a:srgbClr val="00AF50"/>
                </a:solidFill>
                <a:latin typeface="Arial"/>
                <a:cs typeface="Arial"/>
              </a:rPr>
              <a:t>is</a:t>
            </a:r>
            <a:r>
              <a:rPr sz="1850" b="0" spc="-5" dirty="0">
                <a:solidFill>
                  <a:srgbClr val="00AF50"/>
                </a:solidFill>
                <a:latin typeface="Arial"/>
                <a:cs typeface="Arial"/>
              </a:rPr>
              <a:t> </a:t>
            </a:r>
            <a:r>
              <a:rPr sz="1850" b="0" spc="10" dirty="0">
                <a:solidFill>
                  <a:srgbClr val="00AF50"/>
                </a:solidFill>
                <a:latin typeface="Arial"/>
                <a:cs typeface="Arial"/>
              </a:rPr>
              <a:t>a</a:t>
            </a:r>
            <a:r>
              <a:rPr sz="1850" b="0" spc="-10" dirty="0">
                <a:solidFill>
                  <a:srgbClr val="00AF50"/>
                </a:solidFill>
                <a:latin typeface="Arial"/>
                <a:cs typeface="Arial"/>
              </a:rPr>
              <a:t> </a:t>
            </a:r>
            <a:r>
              <a:rPr sz="1850" b="0" spc="10" dirty="0">
                <a:solidFill>
                  <a:srgbClr val="00AF50"/>
                </a:solidFill>
                <a:latin typeface="Arial"/>
                <a:cs typeface="Arial"/>
              </a:rPr>
              <a:t>collection</a:t>
            </a:r>
            <a:r>
              <a:rPr sz="1850" b="0" spc="-45" dirty="0">
                <a:solidFill>
                  <a:srgbClr val="00AF50"/>
                </a:solidFill>
                <a:latin typeface="Arial"/>
                <a:cs typeface="Arial"/>
              </a:rPr>
              <a:t> </a:t>
            </a:r>
            <a:r>
              <a:rPr sz="1850" b="0" spc="5" dirty="0">
                <a:solidFill>
                  <a:srgbClr val="00AF50"/>
                </a:solidFill>
                <a:latin typeface="Arial"/>
                <a:cs typeface="Arial"/>
              </a:rPr>
              <a:t>of</a:t>
            </a:r>
            <a:r>
              <a:rPr sz="1850" b="0" spc="-15" dirty="0">
                <a:solidFill>
                  <a:srgbClr val="00AF50"/>
                </a:solidFill>
                <a:latin typeface="Arial"/>
                <a:cs typeface="Arial"/>
              </a:rPr>
              <a:t> </a:t>
            </a:r>
            <a:r>
              <a:rPr sz="1850" b="0" spc="10" dirty="0">
                <a:solidFill>
                  <a:srgbClr val="00AF50"/>
                </a:solidFill>
                <a:latin typeface="Arial"/>
                <a:cs typeface="Arial"/>
              </a:rPr>
              <a:t>characters</a:t>
            </a:r>
            <a:r>
              <a:rPr sz="1850" b="0" spc="10" dirty="0">
                <a:latin typeface="Arial"/>
                <a:cs typeface="Arial"/>
              </a:rPr>
              <a:t>.</a:t>
            </a:r>
            <a:r>
              <a:rPr sz="1850" b="0" spc="-40" dirty="0">
                <a:latin typeface="Arial"/>
                <a:cs typeface="Arial"/>
              </a:rPr>
              <a:t> </a:t>
            </a:r>
            <a:r>
              <a:rPr sz="1850" b="0" spc="10" dirty="0">
                <a:latin typeface="Arial"/>
                <a:cs typeface="Arial"/>
              </a:rPr>
              <a:t>One</a:t>
            </a:r>
            <a:r>
              <a:rPr sz="1850" b="0" spc="-15" dirty="0">
                <a:latin typeface="Arial"/>
                <a:cs typeface="Arial"/>
              </a:rPr>
              <a:t> </a:t>
            </a:r>
            <a:r>
              <a:rPr sz="1850" b="0" spc="5" dirty="0">
                <a:latin typeface="Arial"/>
                <a:cs typeface="Arial"/>
              </a:rPr>
              <a:t>or</a:t>
            </a:r>
            <a:r>
              <a:rPr sz="1850" b="0" spc="-10" dirty="0">
                <a:latin typeface="Arial"/>
                <a:cs typeface="Arial"/>
              </a:rPr>
              <a:t> </a:t>
            </a:r>
            <a:r>
              <a:rPr sz="1850" b="0" spc="10" dirty="0">
                <a:latin typeface="Arial"/>
                <a:cs typeface="Arial"/>
              </a:rPr>
              <a:t>more</a:t>
            </a:r>
            <a:r>
              <a:rPr sz="1850" b="0" spc="-20" dirty="0">
                <a:latin typeface="Arial"/>
                <a:cs typeface="Arial"/>
              </a:rPr>
              <a:t> </a:t>
            </a:r>
            <a:r>
              <a:rPr sz="1850" b="0" spc="10" dirty="0">
                <a:latin typeface="Arial"/>
                <a:cs typeface="Arial"/>
              </a:rPr>
              <a:t>characters</a:t>
            </a:r>
            <a:r>
              <a:rPr sz="1850" b="0" spc="-20" dirty="0">
                <a:latin typeface="Arial"/>
                <a:cs typeface="Arial"/>
              </a:rPr>
              <a:t> </a:t>
            </a:r>
            <a:r>
              <a:rPr sz="1850" b="0" spc="5" dirty="0">
                <a:latin typeface="Arial"/>
                <a:cs typeface="Arial"/>
              </a:rPr>
              <a:t>of</a:t>
            </a:r>
            <a:r>
              <a:rPr sz="1850" b="0" spc="-25" dirty="0">
                <a:latin typeface="Arial"/>
                <a:cs typeface="Arial"/>
              </a:rPr>
              <a:t> </a:t>
            </a:r>
            <a:r>
              <a:rPr sz="1850" b="0" spc="10" dirty="0">
                <a:latin typeface="Arial"/>
                <a:cs typeface="Arial"/>
              </a:rPr>
              <a:t>the</a:t>
            </a:r>
            <a:r>
              <a:rPr sz="1850" b="0" spc="-10" dirty="0">
                <a:latin typeface="Arial"/>
                <a:cs typeface="Arial"/>
              </a:rPr>
              <a:t> </a:t>
            </a:r>
            <a:r>
              <a:rPr sz="1850" b="0" spc="10" dirty="0">
                <a:latin typeface="Arial"/>
                <a:cs typeface="Arial"/>
              </a:rPr>
              <a:t>character</a:t>
            </a:r>
            <a:r>
              <a:rPr sz="1850" b="0" spc="-35" dirty="0">
                <a:latin typeface="Arial"/>
                <a:cs typeface="Arial"/>
              </a:rPr>
              <a:t> </a:t>
            </a:r>
            <a:r>
              <a:rPr sz="1850" b="0" spc="10" dirty="0">
                <a:latin typeface="Arial"/>
                <a:cs typeface="Arial"/>
              </a:rPr>
              <a:t>sets</a:t>
            </a:r>
            <a:r>
              <a:rPr sz="1850" b="0" dirty="0">
                <a:latin typeface="Arial"/>
                <a:cs typeface="Arial"/>
              </a:rPr>
              <a:t> </a:t>
            </a:r>
            <a:r>
              <a:rPr sz="1850" b="0" spc="10" dirty="0">
                <a:latin typeface="Arial"/>
                <a:cs typeface="Arial"/>
              </a:rPr>
              <a:t>are  combined </a:t>
            </a:r>
            <a:r>
              <a:rPr sz="1850" b="0" spc="5" dirty="0">
                <a:latin typeface="Arial"/>
                <a:cs typeface="Arial"/>
              </a:rPr>
              <a:t>to </a:t>
            </a:r>
            <a:r>
              <a:rPr sz="1850" b="0" spc="10" dirty="0">
                <a:latin typeface="Arial"/>
                <a:cs typeface="Arial"/>
              </a:rPr>
              <a:t>form </a:t>
            </a:r>
            <a:r>
              <a:rPr sz="1850" b="0" spc="5" dirty="0">
                <a:latin typeface="Arial"/>
                <a:cs typeface="Arial"/>
              </a:rPr>
              <a:t>meaningful words </a:t>
            </a:r>
            <a:r>
              <a:rPr sz="1850" b="0" spc="10" dirty="0">
                <a:latin typeface="Arial"/>
                <a:cs typeface="Arial"/>
              </a:rPr>
              <a:t>called</a:t>
            </a:r>
            <a:r>
              <a:rPr sz="1850" b="0" spc="-165" dirty="0">
                <a:latin typeface="Arial"/>
                <a:cs typeface="Arial"/>
              </a:rPr>
              <a:t> </a:t>
            </a:r>
            <a:r>
              <a:rPr sz="1850" spc="10" dirty="0">
                <a:solidFill>
                  <a:srgbClr val="F1484A"/>
                </a:solidFill>
              </a:rPr>
              <a:t>tokens.</a:t>
            </a:r>
            <a:endParaRPr sz="1850">
              <a:latin typeface="Arial"/>
              <a:cs typeface="Arial"/>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7949" y="1812163"/>
            <a:ext cx="1162050" cy="311150"/>
          </a:xfrm>
          <a:prstGeom prst="rect">
            <a:avLst/>
          </a:prstGeom>
        </p:spPr>
        <p:txBody>
          <a:bodyPr vert="horz" wrap="square" lIns="0" tIns="15240" rIns="0" bIns="0" rtlCol="0">
            <a:spAutoFit/>
          </a:bodyPr>
          <a:lstStyle/>
          <a:p>
            <a:pPr marL="12700">
              <a:lnSpc>
                <a:spcPct val="100000"/>
              </a:lnSpc>
              <a:spcBef>
                <a:spcPts val="120"/>
              </a:spcBef>
            </a:pPr>
            <a:r>
              <a:rPr sz="1850" spc="15" dirty="0"/>
              <a:t>Ke</a:t>
            </a:r>
            <a:r>
              <a:rPr sz="1850" spc="-15" dirty="0"/>
              <a:t>y</a:t>
            </a:r>
            <a:r>
              <a:rPr sz="1850" spc="45" dirty="0"/>
              <a:t>w</a:t>
            </a:r>
            <a:r>
              <a:rPr sz="1850" spc="10" dirty="0"/>
              <a:t>o</a:t>
            </a:r>
            <a:r>
              <a:rPr sz="1850" spc="-10" dirty="0"/>
              <a:t>r</a:t>
            </a:r>
            <a:r>
              <a:rPr sz="1850" spc="10" dirty="0"/>
              <a:t>ds</a:t>
            </a:r>
            <a:endParaRPr sz="1850"/>
          </a:p>
        </p:txBody>
      </p:sp>
      <p:sp>
        <p:nvSpPr>
          <p:cNvPr id="3" name="object 3"/>
          <p:cNvSpPr txBox="1"/>
          <p:nvPr/>
        </p:nvSpPr>
        <p:spPr>
          <a:xfrm>
            <a:off x="114401" y="2933446"/>
            <a:ext cx="4237990" cy="881380"/>
          </a:xfrm>
          <a:prstGeom prst="rect">
            <a:avLst/>
          </a:prstGeom>
        </p:spPr>
        <p:txBody>
          <a:bodyPr vert="horz" wrap="square" lIns="0" tIns="12065" rIns="0" bIns="0" rtlCol="0">
            <a:spAutoFit/>
          </a:bodyPr>
          <a:lstStyle/>
          <a:p>
            <a:pPr marL="12700" marR="5080">
              <a:lnSpc>
                <a:spcPct val="101099"/>
              </a:lnSpc>
              <a:spcBef>
                <a:spcPts val="95"/>
              </a:spcBef>
            </a:pPr>
            <a:r>
              <a:rPr sz="1850" spc="5" dirty="0">
                <a:latin typeface="Arial"/>
                <a:cs typeface="Arial"/>
              </a:rPr>
              <a:t>- </a:t>
            </a:r>
            <a:r>
              <a:rPr sz="1850" spc="10" dirty="0">
                <a:latin typeface="Arial"/>
                <a:cs typeface="Arial"/>
              </a:rPr>
              <a:t>The meaning </a:t>
            </a:r>
            <a:r>
              <a:rPr sz="1850" spc="5" dirty="0">
                <a:latin typeface="Arial"/>
                <a:cs typeface="Arial"/>
              </a:rPr>
              <a:t>of </a:t>
            </a:r>
            <a:r>
              <a:rPr sz="1850" spc="10" dirty="0">
                <a:latin typeface="Arial"/>
                <a:cs typeface="Arial"/>
              </a:rPr>
              <a:t>these </a:t>
            </a:r>
            <a:r>
              <a:rPr sz="1850" spc="5" dirty="0">
                <a:latin typeface="Arial"/>
                <a:cs typeface="Arial"/>
              </a:rPr>
              <a:t>words is</a:t>
            </a:r>
            <a:r>
              <a:rPr sz="1850" spc="-180" dirty="0">
                <a:latin typeface="Arial"/>
                <a:cs typeface="Arial"/>
              </a:rPr>
              <a:t> </a:t>
            </a:r>
            <a:r>
              <a:rPr sz="1850" spc="10" dirty="0">
                <a:latin typeface="Arial"/>
                <a:cs typeface="Arial"/>
              </a:rPr>
              <a:t>already  </a:t>
            </a:r>
            <a:r>
              <a:rPr sz="1850" spc="5" dirty="0">
                <a:latin typeface="Arial"/>
                <a:cs typeface="Arial"/>
              </a:rPr>
              <a:t>known to </a:t>
            </a:r>
            <a:r>
              <a:rPr sz="1850" spc="10" dirty="0">
                <a:latin typeface="Arial"/>
                <a:cs typeface="Arial"/>
              </a:rPr>
              <a:t>computer (compiler) </a:t>
            </a:r>
            <a:r>
              <a:rPr sz="1850" spc="5" dirty="0">
                <a:latin typeface="Arial"/>
                <a:cs typeface="Arial"/>
              </a:rPr>
              <a:t>-  </a:t>
            </a:r>
            <a:r>
              <a:rPr sz="1850" spc="10" dirty="0">
                <a:latin typeface="Arial"/>
                <a:cs typeface="Arial"/>
              </a:rPr>
              <a:t>Predefined</a:t>
            </a:r>
            <a:r>
              <a:rPr sz="1850" spc="-50" dirty="0">
                <a:latin typeface="Arial"/>
                <a:cs typeface="Arial"/>
              </a:rPr>
              <a:t> </a:t>
            </a:r>
            <a:r>
              <a:rPr sz="1850" spc="10" dirty="0">
                <a:latin typeface="Arial"/>
                <a:cs typeface="Arial"/>
              </a:rPr>
              <a:t>meaning</a:t>
            </a:r>
            <a:endParaRPr sz="1850">
              <a:latin typeface="Arial"/>
              <a:cs typeface="Arial"/>
            </a:endParaRPr>
          </a:p>
        </p:txBody>
      </p:sp>
      <p:sp>
        <p:nvSpPr>
          <p:cNvPr id="4" name="object 4"/>
          <p:cNvSpPr txBox="1"/>
          <p:nvPr/>
        </p:nvSpPr>
        <p:spPr>
          <a:xfrm>
            <a:off x="114401" y="4072254"/>
            <a:ext cx="4072890" cy="596265"/>
          </a:xfrm>
          <a:prstGeom prst="rect">
            <a:avLst/>
          </a:prstGeom>
        </p:spPr>
        <p:txBody>
          <a:bodyPr vert="horz" wrap="square" lIns="0" tIns="12065" rIns="0" bIns="0" rtlCol="0">
            <a:spAutoFit/>
          </a:bodyPr>
          <a:lstStyle/>
          <a:p>
            <a:pPr marL="12700" marR="5080">
              <a:lnSpc>
                <a:spcPct val="101099"/>
              </a:lnSpc>
              <a:spcBef>
                <a:spcPts val="95"/>
              </a:spcBef>
            </a:pPr>
            <a:r>
              <a:rPr sz="1850" spc="5" dirty="0">
                <a:latin typeface="Arial"/>
                <a:cs typeface="Arial"/>
              </a:rPr>
              <a:t>- Keywords </a:t>
            </a:r>
            <a:r>
              <a:rPr sz="1850" spc="10" dirty="0">
                <a:latin typeface="Arial"/>
                <a:cs typeface="Arial"/>
              </a:rPr>
              <a:t>are also called as</a:t>
            </a:r>
            <a:r>
              <a:rPr sz="1850" spc="-130" dirty="0">
                <a:latin typeface="Arial"/>
                <a:cs typeface="Arial"/>
              </a:rPr>
              <a:t> </a:t>
            </a:r>
            <a:r>
              <a:rPr sz="1850" spc="10" dirty="0">
                <a:latin typeface="Arial"/>
                <a:cs typeface="Arial"/>
              </a:rPr>
              <a:t>Reserve  </a:t>
            </a:r>
            <a:r>
              <a:rPr sz="1850" spc="5" dirty="0">
                <a:latin typeface="Arial"/>
                <a:cs typeface="Arial"/>
              </a:rPr>
              <a:t>words</a:t>
            </a:r>
            <a:endParaRPr sz="1850">
              <a:latin typeface="Arial"/>
              <a:cs typeface="Arial"/>
            </a:endParaRPr>
          </a:p>
        </p:txBody>
      </p:sp>
      <p:sp>
        <p:nvSpPr>
          <p:cNvPr id="5" name="object 5"/>
          <p:cNvSpPr txBox="1"/>
          <p:nvPr/>
        </p:nvSpPr>
        <p:spPr>
          <a:xfrm>
            <a:off x="114401" y="4925948"/>
            <a:ext cx="4171315" cy="880744"/>
          </a:xfrm>
          <a:prstGeom prst="rect">
            <a:avLst/>
          </a:prstGeom>
        </p:spPr>
        <p:txBody>
          <a:bodyPr vert="horz" wrap="square" lIns="0" tIns="12065" rIns="0" bIns="0" rtlCol="0">
            <a:spAutoFit/>
          </a:bodyPr>
          <a:lstStyle/>
          <a:p>
            <a:pPr marL="12700" marR="5080" algn="just">
              <a:lnSpc>
                <a:spcPct val="101099"/>
              </a:lnSpc>
              <a:spcBef>
                <a:spcPts val="95"/>
              </a:spcBef>
            </a:pPr>
            <a:r>
              <a:rPr sz="1850" spc="5" dirty="0">
                <a:latin typeface="Arial"/>
                <a:cs typeface="Arial"/>
              </a:rPr>
              <a:t>- </a:t>
            </a:r>
            <a:r>
              <a:rPr sz="1850" spc="10" dirty="0">
                <a:latin typeface="Arial"/>
                <a:cs typeface="Arial"/>
              </a:rPr>
              <a:t>There are 32 </a:t>
            </a:r>
            <a:r>
              <a:rPr sz="1850" spc="5" dirty="0">
                <a:latin typeface="Arial"/>
                <a:cs typeface="Arial"/>
              </a:rPr>
              <a:t>keywords </a:t>
            </a:r>
            <a:r>
              <a:rPr sz="1850" spc="10" dirty="0">
                <a:latin typeface="Arial"/>
                <a:cs typeface="Arial"/>
              </a:rPr>
              <a:t>are </a:t>
            </a:r>
            <a:r>
              <a:rPr sz="1850" spc="5" dirty="0">
                <a:latin typeface="Arial"/>
                <a:cs typeface="Arial"/>
              </a:rPr>
              <a:t>there in</a:t>
            </a:r>
            <a:r>
              <a:rPr sz="1850" spc="-165" dirty="0">
                <a:latin typeface="Arial"/>
                <a:cs typeface="Arial"/>
              </a:rPr>
              <a:t> </a:t>
            </a:r>
            <a:r>
              <a:rPr sz="1850" spc="10" dirty="0">
                <a:latin typeface="Arial"/>
                <a:cs typeface="Arial"/>
              </a:rPr>
              <a:t>C,  </a:t>
            </a:r>
            <a:r>
              <a:rPr sz="1850" spc="5" dirty="0">
                <a:latin typeface="Arial"/>
                <a:cs typeface="Arial"/>
              </a:rPr>
              <a:t>whose </a:t>
            </a:r>
            <a:r>
              <a:rPr sz="1850" spc="10" dirty="0">
                <a:latin typeface="Arial"/>
                <a:cs typeface="Arial"/>
              </a:rPr>
              <a:t>meaning </a:t>
            </a:r>
            <a:r>
              <a:rPr sz="1850" spc="5" dirty="0">
                <a:latin typeface="Arial"/>
                <a:cs typeface="Arial"/>
              </a:rPr>
              <a:t>is </a:t>
            </a:r>
            <a:r>
              <a:rPr sz="1850" spc="10" dirty="0">
                <a:latin typeface="Arial"/>
                <a:cs typeface="Arial"/>
              </a:rPr>
              <a:t>already </a:t>
            </a:r>
            <a:r>
              <a:rPr sz="1850" spc="5" dirty="0">
                <a:latin typeface="Arial"/>
                <a:cs typeface="Arial"/>
              </a:rPr>
              <a:t>known to</a:t>
            </a:r>
            <a:r>
              <a:rPr sz="1850" spc="-160" dirty="0">
                <a:latin typeface="Arial"/>
                <a:cs typeface="Arial"/>
              </a:rPr>
              <a:t> </a:t>
            </a:r>
            <a:r>
              <a:rPr sz="1850" spc="10" dirty="0">
                <a:latin typeface="Arial"/>
                <a:cs typeface="Arial"/>
              </a:rPr>
              <a:t>the  computer</a:t>
            </a:r>
            <a:endParaRPr sz="1850">
              <a:latin typeface="Arial"/>
              <a:cs typeface="Arial"/>
            </a:endParaRPr>
          </a:p>
        </p:txBody>
      </p:sp>
      <p:sp>
        <p:nvSpPr>
          <p:cNvPr id="6" name="object 6"/>
          <p:cNvSpPr/>
          <p:nvPr/>
        </p:nvSpPr>
        <p:spPr>
          <a:xfrm>
            <a:off x="4876800" y="2500883"/>
            <a:ext cx="7141464" cy="3750564"/>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5750052" y="1799844"/>
            <a:ext cx="5222748" cy="416051"/>
          </a:xfrm>
          <a:prstGeom prst="rect">
            <a:avLst/>
          </a:prstGeom>
          <a:blipFill>
            <a:blip r:embed="rId3" cstate="print"/>
            <a:stretch>
              <a:fillRect/>
            </a:stretch>
          </a:blipFill>
        </p:spPr>
        <p:txBody>
          <a:bodyPr wrap="square" lIns="0" tIns="0" rIns="0" bIns="0" rtlCol="0"/>
          <a:lstStyle/>
          <a:p>
            <a:endParaRPr/>
          </a:p>
        </p:txBody>
      </p:sp>
      <p:sp>
        <p:nvSpPr>
          <p:cNvPr id="8" name="object 8"/>
          <p:cNvSpPr txBox="1"/>
          <p:nvPr/>
        </p:nvSpPr>
        <p:spPr>
          <a:xfrm>
            <a:off x="5750052" y="1799844"/>
            <a:ext cx="5222875" cy="416559"/>
          </a:xfrm>
          <a:prstGeom prst="rect">
            <a:avLst/>
          </a:prstGeom>
          <a:ln w="9144">
            <a:solidFill>
              <a:srgbClr val="F04345"/>
            </a:solidFill>
          </a:ln>
        </p:spPr>
        <p:txBody>
          <a:bodyPr vert="horz" wrap="square" lIns="0" tIns="59055" rIns="0" bIns="0" rtlCol="0">
            <a:spAutoFit/>
          </a:bodyPr>
          <a:lstStyle/>
          <a:p>
            <a:pPr marL="127000">
              <a:lnSpc>
                <a:spcPct val="100000"/>
              </a:lnSpc>
              <a:spcBef>
                <a:spcPts val="465"/>
              </a:spcBef>
            </a:pPr>
            <a:r>
              <a:rPr sz="1850" spc="15" dirty="0">
                <a:latin typeface="Arial"/>
                <a:cs typeface="Arial"/>
              </a:rPr>
              <a:t>How </a:t>
            </a:r>
            <a:r>
              <a:rPr sz="1850" spc="10" dirty="0">
                <a:latin typeface="Arial"/>
                <a:cs typeface="Arial"/>
              </a:rPr>
              <a:t>many </a:t>
            </a:r>
            <a:r>
              <a:rPr sz="1850" spc="5" dirty="0">
                <a:latin typeface="Arial"/>
                <a:cs typeface="Arial"/>
              </a:rPr>
              <a:t>keywords </a:t>
            </a:r>
            <a:r>
              <a:rPr sz="1850" spc="10" dirty="0">
                <a:latin typeface="Arial"/>
                <a:cs typeface="Arial"/>
              </a:rPr>
              <a:t>are </a:t>
            </a:r>
            <a:r>
              <a:rPr sz="1850" spc="5" dirty="0">
                <a:latin typeface="Arial"/>
                <a:cs typeface="Arial"/>
              </a:rPr>
              <a:t>there in </a:t>
            </a:r>
            <a:r>
              <a:rPr sz="1850" spc="15" dirty="0">
                <a:latin typeface="Arial"/>
                <a:cs typeface="Arial"/>
              </a:rPr>
              <a:t>C</a:t>
            </a:r>
            <a:r>
              <a:rPr sz="1850" spc="-135" dirty="0">
                <a:latin typeface="Arial"/>
                <a:cs typeface="Arial"/>
              </a:rPr>
              <a:t> </a:t>
            </a:r>
            <a:r>
              <a:rPr sz="1850" spc="10" dirty="0">
                <a:latin typeface="Arial"/>
                <a:cs typeface="Arial"/>
              </a:rPr>
              <a:t>language</a:t>
            </a:r>
            <a:endParaRPr sz="1850">
              <a:latin typeface="Arial"/>
              <a:cs typeface="Arial"/>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7949" y="1067561"/>
            <a:ext cx="1160780" cy="311150"/>
          </a:xfrm>
          <a:prstGeom prst="rect">
            <a:avLst/>
          </a:prstGeom>
        </p:spPr>
        <p:txBody>
          <a:bodyPr vert="horz" wrap="square" lIns="0" tIns="15240" rIns="0" bIns="0" rtlCol="0">
            <a:spAutoFit/>
          </a:bodyPr>
          <a:lstStyle/>
          <a:p>
            <a:pPr marL="12700">
              <a:lnSpc>
                <a:spcPct val="100000"/>
              </a:lnSpc>
              <a:spcBef>
                <a:spcPts val="120"/>
              </a:spcBef>
            </a:pPr>
            <a:r>
              <a:rPr sz="1850" spc="5" dirty="0"/>
              <a:t>Identifiers</a:t>
            </a:r>
            <a:endParaRPr sz="1850"/>
          </a:p>
        </p:txBody>
      </p:sp>
      <p:sp>
        <p:nvSpPr>
          <p:cNvPr id="3" name="object 3"/>
          <p:cNvSpPr txBox="1"/>
          <p:nvPr/>
        </p:nvSpPr>
        <p:spPr>
          <a:xfrm>
            <a:off x="156768" y="1810003"/>
            <a:ext cx="4931410" cy="596265"/>
          </a:xfrm>
          <a:prstGeom prst="rect">
            <a:avLst/>
          </a:prstGeom>
        </p:spPr>
        <p:txBody>
          <a:bodyPr vert="horz" wrap="square" lIns="0" tIns="12065" rIns="0" bIns="0" rtlCol="0">
            <a:spAutoFit/>
          </a:bodyPr>
          <a:lstStyle/>
          <a:p>
            <a:pPr marL="12700" marR="5080">
              <a:lnSpc>
                <a:spcPct val="101099"/>
              </a:lnSpc>
              <a:spcBef>
                <a:spcPts val="95"/>
              </a:spcBef>
            </a:pPr>
            <a:r>
              <a:rPr sz="1850" spc="5" dirty="0">
                <a:latin typeface="Arial"/>
                <a:cs typeface="Arial"/>
              </a:rPr>
              <a:t>- Identifiers </a:t>
            </a:r>
            <a:r>
              <a:rPr sz="1850" spc="10" dirty="0">
                <a:latin typeface="Arial"/>
                <a:cs typeface="Arial"/>
              </a:rPr>
              <a:t>are such </a:t>
            </a:r>
            <a:r>
              <a:rPr sz="1850" spc="5" dirty="0">
                <a:latin typeface="Arial"/>
                <a:cs typeface="Arial"/>
              </a:rPr>
              <a:t>words which </a:t>
            </a:r>
            <a:r>
              <a:rPr sz="1850" b="1" spc="10" dirty="0">
                <a:solidFill>
                  <a:srgbClr val="F1484A"/>
                </a:solidFill>
                <a:latin typeface="Arial"/>
                <a:cs typeface="Arial"/>
              </a:rPr>
              <a:t>do </a:t>
            </a:r>
            <a:r>
              <a:rPr sz="1850" b="1" spc="5" dirty="0">
                <a:solidFill>
                  <a:srgbClr val="F1484A"/>
                </a:solidFill>
                <a:latin typeface="Arial"/>
                <a:cs typeface="Arial"/>
              </a:rPr>
              <a:t>not</a:t>
            </a:r>
            <a:r>
              <a:rPr sz="1850" b="1" spc="-114" dirty="0">
                <a:solidFill>
                  <a:srgbClr val="F1484A"/>
                </a:solidFill>
                <a:latin typeface="Arial"/>
                <a:cs typeface="Arial"/>
              </a:rPr>
              <a:t> </a:t>
            </a:r>
            <a:r>
              <a:rPr sz="1850" b="1" dirty="0">
                <a:solidFill>
                  <a:srgbClr val="F1484A"/>
                </a:solidFill>
                <a:latin typeface="Arial"/>
                <a:cs typeface="Arial"/>
              </a:rPr>
              <a:t>have  </a:t>
            </a:r>
            <a:r>
              <a:rPr sz="1850" b="1" spc="10" dirty="0">
                <a:solidFill>
                  <a:srgbClr val="F1484A"/>
                </a:solidFill>
                <a:latin typeface="Arial"/>
                <a:cs typeface="Arial"/>
              </a:rPr>
              <a:t>predefined</a:t>
            </a:r>
            <a:r>
              <a:rPr sz="1850" b="1" spc="-60" dirty="0">
                <a:solidFill>
                  <a:srgbClr val="F1484A"/>
                </a:solidFill>
                <a:latin typeface="Arial"/>
                <a:cs typeface="Arial"/>
              </a:rPr>
              <a:t> </a:t>
            </a:r>
            <a:r>
              <a:rPr sz="1850" b="1" spc="10" dirty="0">
                <a:solidFill>
                  <a:srgbClr val="F1484A"/>
                </a:solidFill>
                <a:latin typeface="Arial"/>
                <a:cs typeface="Arial"/>
              </a:rPr>
              <a:t>meaning.</a:t>
            </a:r>
            <a:endParaRPr sz="1850">
              <a:latin typeface="Arial"/>
              <a:cs typeface="Arial"/>
            </a:endParaRPr>
          </a:p>
        </p:txBody>
      </p:sp>
      <p:sp>
        <p:nvSpPr>
          <p:cNvPr id="4" name="object 4"/>
          <p:cNvSpPr txBox="1"/>
          <p:nvPr/>
        </p:nvSpPr>
        <p:spPr>
          <a:xfrm>
            <a:off x="156768" y="2663444"/>
            <a:ext cx="5796915" cy="596265"/>
          </a:xfrm>
          <a:prstGeom prst="rect">
            <a:avLst/>
          </a:prstGeom>
        </p:spPr>
        <p:txBody>
          <a:bodyPr vert="horz" wrap="square" lIns="0" tIns="15240" rIns="0" bIns="0" rtlCol="0">
            <a:spAutoFit/>
          </a:bodyPr>
          <a:lstStyle/>
          <a:p>
            <a:pPr marL="12700">
              <a:lnSpc>
                <a:spcPct val="100000"/>
              </a:lnSpc>
              <a:spcBef>
                <a:spcPts val="120"/>
              </a:spcBef>
            </a:pPr>
            <a:r>
              <a:rPr sz="1850" spc="5" dirty="0">
                <a:latin typeface="Arial"/>
                <a:cs typeface="Arial"/>
              </a:rPr>
              <a:t>- Identifier is </a:t>
            </a:r>
            <a:r>
              <a:rPr sz="1850" spc="10" dirty="0">
                <a:latin typeface="Arial"/>
                <a:cs typeface="Arial"/>
              </a:rPr>
              <a:t>a </a:t>
            </a:r>
            <a:r>
              <a:rPr sz="1850" b="1" spc="10" dirty="0">
                <a:solidFill>
                  <a:srgbClr val="F1484A"/>
                </a:solidFill>
                <a:latin typeface="Arial"/>
                <a:cs typeface="Arial"/>
              </a:rPr>
              <a:t>name </a:t>
            </a:r>
            <a:r>
              <a:rPr sz="1850" b="1" dirty="0">
                <a:solidFill>
                  <a:srgbClr val="F1484A"/>
                </a:solidFill>
                <a:latin typeface="Arial"/>
                <a:cs typeface="Arial"/>
              </a:rPr>
              <a:t>given </a:t>
            </a:r>
            <a:r>
              <a:rPr sz="1850" b="1" spc="10" dirty="0">
                <a:solidFill>
                  <a:srgbClr val="F1484A"/>
                </a:solidFill>
                <a:latin typeface="Arial"/>
                <a:cs typeface="Arial"/>
              </a:rPr>
              <a:t>to the memory </a:t>
            </a:r>
            <a:r>
              <a:rPr sz="1850" b="1" spc="5" dirty="0">
                <a:solidFill>
                  <a:srgbClr val="F1484A"/>
                </a:solidFill>
                <a:latin typeface="Arial"/>
                <a:cs typeface="Arial"/>
              </a:rPr>
              <a:t>location</a:t>
            </a:r>
            <a:r>
              <a:rPr sz="1850" b="1" spc="-170" dirty="0">
                <a:solidFill>
                  <a:srgbClr val="F1484A"/>
                </a:solidFill>
                <a:latin typeface="Arial"/>
                <a:cs typeface="Arial"/>
              </a:rPr>
              <a:t> </a:t>
            </a:r>
            <a:r>
              <a:rPr sz="1850" spc="5" dirty="0">
                <a:latin typeface="Arial"/>
                <a:cs typeface="Arial"/>
              </a:rPr>
              <a:t>in</a:t>
            </a:r>
            <a:endParaRPr sz="1850">
              <a:latin typeface="Arial"/>
              <a:cs typeface="Arial"/>
            </a:endParaRPr>
          </a:p>
          <a:p>
            <a:pPr marL="12700">
              <a:lnSpc>
                <a:spcPct val="100000"/>
              </a:lnSpc>
              <a:spcBef>
                <a:spcPts val="25"/>
              </a:spcBef>
            </a:pPr>
            <a:r>
              <a:rPr sz="1850" spc="10" dirty="0">
                <a:latin typeface="Arial"/>
                <a:cs typeface="Arial"/>
              </a:rPr>
              <a:t>the</a:t>
            </a:r>
            <a:r>
              <a:rPr sz="1850" spc="-30" dirty="0">
                <a:latin typeface="Arial"/>
                <a:cs typeface="Arial"/>
              </a:rPr>
              <a:t> </a:t>
            </a:r>
            <a:r>
              <a:rPr sz="1850" spc="10" dirty="0">
                <a:latin typeface="Arial"/>
                <a:cs typeface="Arial"/>
              </a:rPr>
              <a:t>computer.</a:t>
            </a:r>
            <a:endParaRPr sz="1850">
              <a:latin typeface="Arial"/>
              <a:cs typeface="Arial"/>
            </a:endParaRPr>
          </a:p>
        </p:txBody>
      </p:sp>
      <p:sp>
        <p:nvSpPr>
          <p:cNvPr id="5" name="object 5"/>
          <p:cNvSpPr txBox="1"/>
          <p:nvPr/>
        </p:nvSpPr>
        <p:spPr>
          <a:xfrm>
            <a:off x="156768" y="3518661"/>
            <a:ext cx="4291965" cy="311150"/>
          </a:xfrm>
          <a:prstGeom prst="rect">
            <a:avLst/>
          </a:prstGeom>
        </p:spPr>
        <p:txBody>
          <a:bodyPr vert="horz" wrap="square" lIns="0" tIns="15240" rIns="0" bIns="0" rtlCol="0">
            <a:spAutoFit/>
          </a:bodyPr>
          <a:lstStyle/>
          <a:p>
            <a:pPr marL="12700">
              <a:lnSpc>
                <a:spcPct val="100000"/>
              </a:lnSpc>
              <a:spcBef>
                <a:spcPts val="120"/>
              </a:spcBef>
            </a:pPr>
            <a:r>
              <a:rPr sz="1850" spc="5" dirty="0">
                <a:latin typeface="Arial"/>
                <a:cs typeface="Arial"/>
              </a:rPr>
              <a:t>- Identifiers </a:t>
            </a:r>
            <a:r>
              <a:rPr sz="1850" spc="10" dirty="0">
                <a:latin typeface="Arial"/>
                <a:cs typeface="Arial"/>
              </a:rPr>
              <a:t>are also called as</a:t>
            </a:r>
            <a:r>
              <a:rPr sz="1850" spc="-150" dirty="0">
                <a:latin typeface="Arial"/>
                <a:cs typeface="Arial"/>
              </a:rPr>
              <a:t> </a:t>
            </a:r>
            <a:r>
              <a:rPr sz="1850" b="1" spc="5" dirty="0">
                <a:solidFill>
                  <a:srgbClr val="F1484A"/>
                </a:solidFill>
                <a:latin typeface="Arial"/>
                <a:cs typeface="Arial"/>
              </a:rPr>
              <a:t>Variables.</a:t>
            </a:r>
            <a:endParaRPr sz="1850">
              <a:latin typeface="Arial"/>
              <a:cs typeface="Arial"/>
            </a:endParaRPr>
          </a:p>
        </p:txBody>
      </p:sp>
      <p:sp>
        <p:nvSpPr>
          <p:cNvPr id="6" name="object 6"/>
          <p:cNvSpPr/>
          <p:nvPr/>
        </p:nvSpPr>
        <p:spPr>
          <a:xfrm>
            <a:off x="6760464" y="1126236"/>
            <a:ext cx="4186554" cy="3424554"/>
          </a:xfrm>
          <a:custGeom>
            <a:avLst/>
            <a:gdLst/>
            <a:ahLst/>
            <a:cxnLst/>
            <a:rect l="l" t="t" r="r" b="b"/>
            <a:pathLst>
              <a:path w="4186554" h="3424554">
                <a:moveTo>
                  <a:pt x="4186428" y="0"/>
                </a:moveTo>
                <a:lnTo>
                  <a:pt x="0" y="0"/>
                </a:lnTo>
                <a:lnTo>
                  <a:pt x="0" y="3424428"/>
                </a:lnTo>
                <a:lnTo>
                  <a:pt x="4186428" y="3424428"/>
                </a:lnTo>
                <a:lnTo>
                  <a:pt x="4186428" y="0"/>
                </a:lnTo>
                <a:close/>
              </a:path>
            </a:pathLst>
          </a:custGeom>
          <a:solidFill>
            <a:srgbClr val="42C3C8"/>
          </a:solidFill>
        </p:spPr>
        <p:txBody>
          <a:bodyPr wrap="square" lIns="0" tIns="0" rIns="0" bIns="0" rtlCol="0"/>
          <a:lstStyle/>
          <a:p>
            <a:endParaRPr/>
          </a:p>
        </p:txBody>
      </p:sp>
      <p:sp>
        <p:nvSpPr>
          <p:cNvPr id="7" name="object 7"/>
          <p:cNvSpPr txBox="1"/>
          <p:nvPr/>
        </p:nvSpPr>
        <p:spPr>
          <a:xfrm>
            <a:off x="8809101" y="2409190"/>
            <a:ext cx="89535" cy="848994"/>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F7FBFB"/>
                </a:solidFill>
                <a:latin typeface="Arial"/>
                <a:cs typeface="Arial"/>
              </a:rPr>
              <a:t>.</a:t>
            </a:r>
            <a:endParaRPr sz="1800">
              <a:latin typeface="Arial"/>
              <a:cs typeface="Arial"/>
            </a:endParaRPr>
          </a:p>
          <a:p>
            <a:pPr marL="12700">
              <a:lnSpc>
                <a:spcPct val="100000"/>
              </a:lnSpc>
            </a:pPr>
            <a:r>
              <a:rPr sz="1800" dirty="0">
                <a:solidFill>
                  <a:srgbClr val="F7FBFB"/>
                </a:solidFill>
                <a:latin typeface="Arial"/>
                <a:cs typeface="Arial"/>
              </a:rPr>
              <a:t>.</a:t>
            </a:r>
            <a:endParaRPr sz="1800">
              <a:latin typeface="Arial"/>
              <a:cs typeface="Arial"/>
            </a:endParaRPr>
          </a:p>
          <a:p>
            <a:pPr marL="12700">
              <a:lnSpc>
                <a:spcPct val="100000"/>
              </a:lnSpc>
            </a:pPr>
            <a:r>
              <a:rPr sz="1800" dirty="0">
                <a:solidFill>
                  <a:srgbClr val="F7FBFB"/>
                </a:solidFill>
                <a:latin typeface="Arial"/>
                <a:cs typeface="Arial"/>
              </a:rPr>
              <a:t>.</a:t>
            </a:r>
            <a:endParaRPr sz="1800">
              <a:latin typeface="Arial"/>
              <a:cs typeface="Arial"/>
            </a:endParaRPr>
          </a:p>
        </p:txBody>
      </p:sp>
      <p:sp>
        <p:nvSpPr>
          <p:cNvPr id="8" name="object 8"/>
          <p:cNvSpPr/>
          <p:nvPr/>
        </p:nvSpPr>
        <p:spPr>
          <a:xfrm>
            <a:off x="6931152" y="1435607"/>
            <a:ext cx="3850004" cy="2806065"/>
          </a:xfrm>
          <a:custGeom>
            <a:avLst/>
            <a:gdLst/>
            <a:ahLst/>
            <a:cxnLst/>
            <a:rect l="l" t="t" r="r" b="b"/>
            <a:pathLst>
              <a:path w="3850004" h="2806065">
                <a:moveTo>
                  <a:pt x="1217676" y="2616708"/>
                </a:moveTo>
                <a:lnTo>
                  <a:pt x="0" y="2616708"/>
                </a:lnTo>
                <a:lnTo>
                  <a:pt x="0" y="2805684"/>
                </a:lnTo>
                <a:lnTo>
                  <a:pt x="1217676" y="2805684"/>
                </a:lnTo>
                <a:lnTo>
                  <a:pt x="1217676" y="2616708"/>
                </a:lnTo>
                <a:close/>
              </a:path>
              <a:path w="3850004" h="2806065">
                <a:moveTo>
                  <a:pt x="1217676" y="2295144"/>
                </a:moveTo>
                <a:lnTo>
                  <a:pt x="0" y="2295144"/>
                </a:lnTo>
                <a:lnTo>
                  <a:pt x="0" y="2484120"/>
                </a:lnTo>
                <a:lnTo>
                  <a:pt x="1217676" y="2484120"/>
                </a:lnTo>
                <a:lnTo>
                  <a:pt x="1217676" y="2295144"/>
                </a:lnTo>
                <a:close/>
              </a:path>
              <a:path w="3850004" h="2806065">
                <a:moveTo>
                  <a:pt x="1217676" y="1938528"/>
                </a:moveTo>
                <a:lnTo>
                  <a:pt x="0" y="1938528"/>
                </a:lnTo>
                <a:lnTo>
                  <a:pt x="0" y="2127504"/>
                </a:lnTo>
                <a:lnTo>
                  <a:pt x="1217676" y="2127504"/>
                </a:lnTo>
                <a:lnTo>
                  <a:pt x="1217676" y="1938528"/>
                </a:lnTo>
                <a:close/>
              </a:path>
              <a:path w="3850004" h="2806065">
                <a:moveTo>
                  <a:pt x="1217676" y="704088"/>
                </a:moveTo>
                <a:lnTo>
                  <a:pt x="0" y="704088"/>
                </a:lnTo>
                <a:lnTo>
                  <a:pt x="0" y="893064"/>
                </a:lnTo>
                <a:lnTo>
                  <a:pt x="1217676" y="893064"/>
                </a:lnTo>
                <a:lnTo>
                  <a:pt x="1217676" y="704088"/>
                </a:lnTo>
                <a:close/>
              </a:path>
              <a:path w="3850004" h="2806065">
                <a:moveTo>
                  <a:pt x="1217676" y="381000"/>
                </a:moveTo>
                <a:lnTo>
                  <a:pt x="0" y="381000"/>
                </a:lnTo>
                <a:lnTo>
                  <a:pt x="0" y="571500"/>
                </a:lnTo>
                <a:lnTo>
                  <a:pt x="1217676" y="571500"/>
                </a:lnTo>
                <a:lnTo>
                  <a:pt x="1217676" y="381000"/>
                </a:lnTo>
                <a:close/>
              </a:path>
              <a:path w="3850004" h="2806065">
                <a:moveTo>
                  <a:pt x="1217676" y="25908"/>
                </a:moveTo>
                <a:lnTo>
                  <a:pt x="0" y="25908"/>
                </a:lnTo>
                <a:lnTo>
                  <a:pt x="0" y="214884"/>
                </a:lnTo>
                <a:lnTo>
                  <a:pt x="1217676" y="214884"/>
                </a:lnTo>
                <a:lnTo>
                  <a:pt x="1217676" y="25908"/>
                </a:lnTo>
                <a:close/>
              </a:path>
              <a:path w="3850004" h="2806065">
                <a:moveTo>
                  <a:pt x="2531364" y="2616708"/>
                </a:moveTo>
                <a:lnTo>
                  <a:pt x="1313688" y="2616708"/>
                </a:lnTo>
                <a:lnTo>
                  <a:pt x="1313688" y="2805684"/>
                </a:lnTo>
                <a:lnTo>
                  <a:pt x="2531364" y="2805684"/>
                </a:lnTo>
                <a:lnTo>
                  <a:pt x="2531364" y="2616708"/>
                </a:lnTo>
                <a:close/>
              </a:path>
              <a:path w="3850004" h="2806065">
                <a:moveTo>
                  <a:pt x="2531364" y="2295144"/>
                </a:moveTo>
                <a:lnTo>
                  <a:pt x="1313688" y="2295144"/>
                </a:lnTo>
                <a:lnTo>
                  <a:pt x="1313688" y="2484120"/>
                </a:lnTo>
                <a:lnTo>
                  <a:pt x="2531364" y="2484120"/>
                </a:lnTo>
                <a:lnTo>
                  <a:pt x="2531364" y="2295144"/>
                </a:lnTo>
                <a:close/>
              </a:path>
              <a:path w="3850004" h="2806065">
                <a:moveTo>
                  <a:pt x="2531364" y="1938528"/>
                </a:moveTo>
                <a:lnTo>
                  <a:pt x="1313688" y="1938528"/>
                </a:lnTo>
                <a:lnTo>
                  <a:pt x="1313688" y="2127504"/>
                </a:lnTo>
                <a:lnTo>
                  <a:pt x="2531364" y="2127504"/>
                </a:lnTo>
                <a:lnTo>
                  <a:pt x="2531364" y="1938528"/>
                </a:lnTo>
                <a:close/>
              </a:path>
              <a:path w="3850004" h="2806065">
                <a:moveTo>
                  <a:pt x="2531364" y="704088"/>
                </a:moveTo>
                <a:lnTo>
                  <a:pt x="1313688" y="704088"/>
                </a:lnTo>
                <a:lnTo>
                  <a:pt x="1313688" y="893064"/>
                </a:lnTo>
                <a:lnTo>
                  <a:pt x="2531364" y="893064"/>
                </a:lnTo>
                <a:lnTo>
                  <a:pt x="2531364" y="704088"/>
                </a:lnTo>
                <a:close/>
              </a:path>
              <a:path w="3850004" h="2806065">
                <a:moveTo>
                  <a:pt x="2531364" y="381000"/>
                </a:moveTo>
                <a:lnTo>
                  <a:pt x="1313688" y="381000"/>
                </a:lnTo>
                <a:lnTo>
                  <a:pt x="1313688" y="571500"/>
                </a:lnTo>
                <a:lnTo>
                  <a:pt x="2531364" y="571500"/>
                </a:lnTo>
                <a:lnTo>
                  <a:pt x="2531364" y="381000"/>
                </a:lnTo>
                <a:close/>
              </a:path>
              <a:path w="3850004" h="2806065">
                <a:moveTo>
                  <a:pt x="2531364" y="25908"/>
                </a:moveTo>
                <a:lnTo>
                  <a:pt x="1313688" y="25908"/>
                </a:lnTo>
                <a:lnTo>
                  <a:pt x="1313688" y="214884"/>
                </a:lnTo>
                <a:lnTo>
                  <a:pt x="2531364" y="214884"/>
                </a:lnTo>
                <a:lnTo>
                  <a:pt x="2531364" y="25908"/>
                </a:lnTo>
                <a:close/>
              </a:path>
              <a:path w="3850004" h="2806065">
                <a:moveTo>
                  <a:pt x="3849624" y="2612136"/>
                </a:moveTo>
                <a:lnTo>
                  <a:pt x="2631948" y="2612136"/>
                </a:lnTo>
                <a:lnTo>
                  <a:pt x="2631948" y="2801112"/>
                </a:lnTo>
                <a:lnTo>
                  <a:pt x="3849624" y="2801112"/>
                </a:lnTo>
                <a:lnTo>
                  <a:pt x="3849624" y="2612136"/>
                </a:lnTo>
                <a:close/>
              </a:path>
              <a:path w="3850004" h="2806065">
                <a:moveTo>
                  <a:pt x="3849624" y="2290572"/>
                </a:moveTo>
                <a:lnTo>
                  <a:pt x="2631948" y="2290572"/>
                </a:lnTo>
                <a:lnTo>
                  <a:pt x="2631948" y="2479548"/>
                </a:lnTo>
                <a:lnTo>
                  <a:pt x="3849624" y="2479548"/>
                </a:lnTo>
                <a:lnTo>
                  <a:pt x="3849624" y="2290572"/>
                </a:lnTo>
                <a:close/>
              </a:path>
              <a:path w="3850004" h="2806065">
                <a:moveTo>
                  <a:pt x="3849624" y="1933956"/>
                </a:moveTo>
                <a:lnTo>
                  <a:pt x="2631948" y="1933956"/>
                </a:lnTo>
                <a:lnTo>
                  <a:pt x="2631948" y="2124456"/>
                </a:lnTo>
                <a:lnTo>
                  <a:pt x="3849624" y="2124456"/>
                </a:lnTo>
                <a:lnTo>
                  <a:pt x="3849624" y="1933956"/>
                </a:lnTo>
                <a:close/>
              </a:path>
              <a:path w="3850004" h="2806065">
                <a:moveTo>
                  <a:pt x="3849624" y="699516"/>
                </a:moveTo>
                <a:lnTo>
                  <a:pt x="2631948" y="699516"/>
                </a:lnTo>
                <a:lnTo>
                  <a:pt x="2631948" y="888492"/>
                </a:lnTo>
                <a:lnTo>
                  <a:pt x="3849624" y="888492"/>
                </a:lnTo>
                <a:lnTo>
                  <a:pt x="3849624" y="699516"/>
                </a:lnTo>
                <a:close/>
              </a:path>
              <a:path w="3850004" h="2806065">
                <a:moveTo>
                  <a:pt x="3849624" y="377952"/>
                </a:moveTo>
                <a:lnTo>
                  <a:pt x="2631948" y="377952"/>
                </a:lnTo>
                <a:lnTo>
                  <a:pt x="2631948" y="566928"/>
                </a:lnTo>
                <a:lnTo>
                  <a:pt x="3849624" y="566928"/>
                </a:lnTo>
                <a:lnTo>
                  <a:pt x="3849624" y="377952"/>
                </a:lnTo>
                <a:close/>
              </a:path>
              <a:path w="3850004" h="2806065">
                <a:moveTo>
                  <a:pt x="3849624" y="0"/>
                </a:moveTo>
                <a:lnTo>
                  <a:pt x="2631948" y="0"/>
                </a:lnTo>
                <a:lnTo>
                  <a:pt x="2631948" y="210312"/>
                </a:lnTo>
                <a:lnTo>
                  <a:pt x="3849624" y="210312"/>
                </a:lnTo>
                <a:lnTo>
                  <a:pt x="3849624" y="0"/>
                </a:lnTo>
                <a:close/>
              </a:path>
            </a:pathLst>
          </a:custGeom>
          <a:solidFill>
            <a:srgbClr val="FFFFFF"/>
          </a:solidFill>
        </p:spPr>
        <p:txBody>
          <a:bodyPr wrap="square" lIns="0" tIns="0" rIns="0" bIns="0" rtlCol="0"/>
          <a:lstStyle/>
          <a:p>
            <a:endParaRPr/>
          </a:p>
        </p:txBody>
      </p:sp>
      <p:sp>
        <p:nvSpPr>
          <p:cNvPr id="9" name="object 9"/>
          <p:cNvSpPr txBox="1"/>
          <p:nvPr/>
        </p:nvSpPr>
        <p:spPr>
          <a:xfrm>
            <a:off x="9960609" y="3302584"/>
            <a:ext cx="423545" cy="311150"/>
          </a:xfrm>
          <a:prstGeom prst="rect">
            <a:avLst/>
          </a:prstGeom>
        </p:spPr>
        <p:txBody>
          <a:bodyPr vert="horz" wrap="square" lIns="0" tIns="15875" rIns="0" bIns="0" rtlCol="0">
            <a:spAutoFit/>
          </a:bodyPr>
          <a:lstStyle/>
          <a:p>
            <a:pPr marL="12700">
              <a:lnSpc>
                <a:spcPct val="100000"/>
              </a:lnSpc>
              <a:spcBef>
                <a:spcPts val="125"/>
              </a:spcBef>
            </a:pPr>
            <a:r>
              <a:rPr sz="1850" spc="10" dirty="0">
                <a:solidFill>
                  <a:srgbClr val="F1484A"/>
                </a:solidFill>
                <a:latin typeface="Arial"/>
                <a:cs typeface="Arial"/>
              </a:rPr>
              <a:t>129</a:t>
            </a:r>
            <a:endParaRPr sz="1850">
              <a:latin typeface="Arial"/>
              <a:cs typeface="Arial"/>
            </a:endParaRPr>
          </a:p>
        </p:txBody>
      </p:sp>
      <p:grpSp>
        <p:nvGrpSpPr>
          <p:cNvPr id="10" name="object 10"/>
          <p:cNvGrpSpPr/>
          <p:nvPr/>
        </p:nvGrpSpPr>
        <p:grpSpPr>
          <a:xfrm>
            <a:off x="10547604" y="961644"/>
            <a:ext cx="803910" cy="494030"/>
            <a:chOff x="10547604" y="961644"/>
            <a:chExt cx="803910" cy="494030"/>
          </a:xfrm>
        </p:grpSpPr>
        <p:sp>
          <p:nvSpPr>
            <p:cNvPr id="11" name="object 11"/>
            <p:cNvSpPr/>
            <p:nvPr/>
          </p:nvSpPr>
          <p:spPr>
            <a:xfrm>
              <a:off x="10861929" y="961644"/>
              <a:ext cx="489584" cy="494030"/>
            </a:xfrm>
            <a:custGeom>
              <a:avLst/>
              <a:gdLst/>
              <a:ahLst/>
              <a:cxnLst/>
              <a:rect l="l" t="t" r="r" b="b"/>
              <a:pathLst>
                <a:path w="489584" h="494030">
                  <a:moveTo>
                    <a:pt x="123444" y="0"/>
                  </a:moveTo>
                  <a:lnTo>
                    <a:pt x="0" y="0"/>
                  </a:lnTo>
                  <a:lnTo>
                    <a:pt x="38597" y="3710"/>
                  </a:lnTo>
                  <a:lnTo>
                    <a:pt x="75968" y="14581"/>
                  </a:lnTo>
                  <a:lnTo>
                    <a:pt x="111792" y="32223"/>
                  </a:lnTo>
                  <a:lnTo>
                    <a:pt x="145749" y="56247"/>
                  </a:lnTo>
                  <a:lnTo>
                    <a:pt x="177519" y="86261"/>
                  </a:lnTo>
                  <a:lnTo>
                    <a:pt x="206782" y="121877"/>
                  </a:lnTo>
                  <a:lnTo>
                    <a:pt x="233218" y="162705"/>
                  </a:lnTo>
                  <a:lnTo>
                    <a:pt x="256507" y="208354"/>
                  </a:lnTo>
                  <a:lnTo>
                    <a:pt x="276329" y="258434"/>
                  </a:lnTo>
                  <a:lnTo>
                    <a:pt x="292364" y="312557"/>
                  </a:lnTo>
                  <a:lnTo>
                    <a:pt x="304292" y="370331"/>
                  </a:lnTo>
                  <a:lnTo>
                    <a:pt x="242570" y="370331"/>
                  </a:lnTo>
                  <a:lnTo>
                    <a:pt x="376047" y="493775"/>
                  </a:lnTo>
                  <a:lnTo>
                    <a:pt x="489457" y="370331"/>
                  </a:lnTo>
                  <a:lnTo>
                    <a:pt x="427736" y="370331"/>
                  </a:lnTo>
                  <a:lnTo>
                    <a:pt x="415808" y="312557"/>
                  </a:lnTo>
                  <a:lnTo>
                    <a:pt x="399773" y="258434"/>
                  </a:lnTo>
                  <a:lnTo>
                    <a:pt x="379951" y="208354"/>
                  </a:lnTo>
                  <a:lnTo>
                    <a:pt x="356662" y="162705"/>
                  </a:lnTo>
                  <a:lnTo>
                    <a:pt x="330226" y="121877"/>
                  </a:lnTo>
                  <a:lnTo>
                    <a:pt x="300963" y="86261"/>
                  </a:lnTo>
                  <a:lnTo>
                    <a:pt x="269193" y="56247"/>
                  </a:lnTo>
                  <a:lnTo>
                    <a:pt x="235236" y="32223"/>
                  </a:lnTo>
                  <a:lnTo>
                    <a:pt x="199412" y="14581"/>
                  </a:lnTo>
                  <a:lnTo>
                    <a:pt x="162041" y="3710"/>
                  </a:lnTo>
                  <a:lnTo>
                    <a:pt x="123444" y="0"/>
                  </a:lnTo>
                  <a:close/>
                </a:path>
              </a:pathLst>
            </a:custGeom>
            <a:solidFill>
              <a:srgbClr val="42C3C8"/>
            </a:solidFill>
          </p:spPr>
          <p:txBody>
            <a:bodyPr wrap="square" lIns="0" tIns="0" rIns="0" bIns="0" rtlCol="0"/>
            <a:lstStyle/>
            <a:p>
              <a:endParaRPr/>
            </a:p>
          </p:txBody>
        </p:sp>
        <p:sp>
          <p:nvSpPr>
            <p:cNvPr id="12" name="object 12"/>
            <p:cNvSpPr/>
            <p:nvPr/>
          </p:nvSpPr>
          <p:spPr>
            <a:xfrm>
              <a:off x="10547604" y="961644"/>
              <a:ext cx="376555" cy="494030"/>
            </a:xfrm>
            <a:custGeom>
              <a:avLst/>
              <a:gdLst/>
              <a:ahLst/>
              <a:cxnLst/>
              <a:rect l="l" t="t" r="r" b="b"/>
              <a:pathLst>
                <a:path w="376554" h="494030">
                  <a:moveTo>
                    <a:pt x="314325" y="0"/>
                  </a:moveTo>
                  <a:lnTo>
                    <a:pt x="242249" y="13042"/>
                  </a:lnTo>
                  <a:lnTo>
                    <a:pt x="176087" y="50194"/>
                  </a:lnTo>
                  <a:lnTo>
                    <a:pt x="145813" y="76883"/>
                  </a:lnTo>
                  <a:lnTo>
                    <a:pt x="117725" y="108488"/>
                  </a:lnTo>
                  <a:lnTo>
                    <a:pt x="92059" y="144637"/>
                  </a:lnTo>
                  <a:lnTo>
                    <a:pt x="69049" y="184959"/>
                  </a:lnTo>
                  <a:lnTo>
                    <a:pt x="48933" y="229084"/>
                  </a:lnTo>
                  <a:lnTo>
                    <a:pt x="31946" y="276641"/>
                  </a:lnTo>
                  <a:lnTo>
                    <a:pt x="18323" y="327259"/>
                  </a:lnTo>
                  <a:lnTo>
                    <a:pt x="8300" y="380569"/>
                  </a:lnTo>
                  <a:lnTo>
                    <a:pt x="2114" y="436197"/>
                  </a:lnTo>
                  <a:lnTo>
                    <a:pt x="0" y="493775"/>
                  </a:lnTo>
                  <a:lnTo>
                    <a:pt x="123444" y="493775"/>
                  </a:lnTo>
                  <a:lnTo>
                    <a:pt x="125608" y="435697"/>
                  </a:lnTo>
                  <a:lnTo>
                    <a:pt x="131951" y="379413"/>
                  </a:lnTo>
                  <a:lnTo>
                    <a:pt x="142249" y="325352"/>
                  </a:lnTo>
                  <a:lnTo>
                    <a:pt x="156280" y="273943"/>
                  </a:lnTo>
                  <a:lnTo>
                    <a:pt x="173819" y="225616"/>
                  </a:lnTo>
                  <a:lnTo>
                    <a:pt x="194643" y="180800"/>
                  </a:lnTo>
                  <a:lnTo>
                    <a:pt x="218528" y="139923"/>
                  </a:lnTo>
                  <a:lnTo>
                    <a:pt x="245251" y="103415"/>
                  </a:lnTo>
                  <a:lnTo>
                    <a:pt x="274587" y="71705"/>
                  </a:lnTo>
                  <a:lnTo>
                    <a:pt x="306315" y="45221"/>
                  </a:lnTo>
                  <a:lnTo>
                    <a:pt x="340209" y="24394"/>
                  </a:lnTo>
                  <a:lnTo>
                    <a:pt x="376047" y="9651"/>
                  </a:lnTo>
                  <a:lnTo>
                    <a:pt x="360741" y="5411"/>
                  </a:lnTo>
                  <a:lnTo>
                    <a:pt x="345328" y="2397"/>
                  </a:lnTo>
                  <a:lnTo>
                    <a:pt x="329844" y="597"/>
                  </a:lnTo>
                  <a:lnTo>
                    <a:pt x="314325" y="0"/>
                  </a:lnTo>
                  <a:close/>
                </a:path>
              </a:pathLst>
            </a:custGeom>
            <a:solidFill>
              <a:srgbClr val="359DA1"/>
            </a:solidFill>
          </p:spPr>
          <p:txBody>
            <a:bodyPr wrap="square" lIns="0" tIns="0" rIns="0" bIns="0" rtlCol="0"/>
            <a:lstStyle/>
            <a:p>
              <a:endParaRPr/>
            </a:p>
          </p:txBody>
        </p:sp>
      </p:grpSp>
      <p:sp>
        <p:nvSpPr>
          <p:cNvPr id="13" name="object 13"/>
          <p:cNvSpPr txBox="1"/>
          <p:nvPr/>
        </p:nvSpPr>
        <p:spPr>
          <a:xfrm>
            <a:off x="11111230" y="1491233"/>
            <a:ext cx="713740" cy="838835"/>
          </a:xfrm>
          <a:prstGeom prst="rect">
            <a:avLst/>
          </a:prstGeom>
        </p:spPr>
        <p:txBody>
          <a:bodyPr vert="horz" wrap="square" lIns="0" tIns="11430" rIns="0" bIns="0" rtlCol="0">
            <a:spAutoFit/>
          </a:bodyPr>
          <a:lstStyle/>
          <a:p>
            <a:pPr marL="12700" marR="5080">
              <a:lnSpc>
                <a:spcPct val="102600"/>
              </a:lnSpc>
              <a:spcBef>
                <a:spcPts val="90"/>
              </a:spcBef>
            </a:pPr>
            <a:r>
              <a:rPr sz="1300" spc="20" dirty="0">
                <a:latin typeface="Arial"/>
                <a:cs typeface="Arial"/>
              </a:rPr>
              <a:t>A </a:t>
            </a:r>
            <a:r>
              <a:rPr sz="1300" spc="5" dirty="0">
                <a:latin typeface="Arial"/>
                <a:cs typeface="Arial"/>
              </a:rPr>
              <a:t>Byte</a:t>
            </a:r>
            <a:r>
              <a:rPr sz="1300" spc="-55" dirty="0">
                <a:latin typeface="Arial"/>
                <a:cs typeface="Arial"/>
              </a:rPr>
              <a:t> </a:t>
            </a:r>
            <a:r>
              <a:rPr sz="1300" spc="10" dirty="0">
                <a:latin typeface="Arial"/>
                <a:cs typeface="Arial"/>
              </a:rPr>
              <a:t>of  </a:t>
            </a:r>
            <a:r>
              <a:rPr sz="1300" spc="15" dirty="0">
                <a:latin typeface="Arial"/>
                <a:cs typeface="Arial"/>
              </a:rPr>
              <a:t>the  memory  chip</a:t>
            </a:r>
            <a:endParaRPr sz="1300">
              <a:latin typeface="Arial"/>
              <a:cs typeface="Arial"/>
            </a:endParaRPr>
          </a:p>
        </p:txBody>
      </p:sp>
      <p:sp>
        <p:nvSpPr>
          <p:cNvPr id="14" name="object 14"/>
          <p:cNvSpPr txBox="1"/>
          <p:nvPr/>
        </p:nvSpPr>
        <p:spPr>
          <a:xfrm>
            <a:off x="7445120" y="4787265"/>
            <a:ext cx="2817495" cy="311150"/>
          </a:xfrm>
          <a:prstGeom prst="rect">
            <a:avLst/>
          </a:prstGeom>
        </p:spPr>
        <p:txBody>
          <a:bodyPr vert="horz" wrap="square" lIns="0" tIns="15240" rIns="0" bIns="0" rtlCol="0">
            <a:spAutoFit/>
          </a:bodyPr>
          <a:lstStyle/>
          <a:p>
            <a:pPr marL="12700">
              <a:lnSpc>
                <a:spcPct val="100000"/>
              </a:lnSpc>
              <a:spcBef>
                <a:spcPts val="120"/>
              </a:spcBef>
              <a:tabLst>
                <a:tab pos="1760855" algn="l"/>
              </a:tabLst>
            </a:pPr>
            <a:r>
              <a:rPr sz="1850" spc="15" dirty="0">
                <a:latin typeface="Arial"/>
                <a:cs typeface="Arial"/>
              </a:rPr>
              <a:t>Memo</a:t>
            </a:r>
            <a:r>
              <a:rPr sz="1850" spc="5" dirty="0">
                <a:latin typeface="Arial"/>
                <a:cs typeface="Arial"/>
              </a:rPr>
              <a:t>ry</a:t>
            </a:r>
            <a:r>
              <a:rPr sz="1850" spc="-35" dirty="0">
                <a:latin typeface="Arial"/>
                <a:cs typeface="Arial"/>
              </a:rPr>
              <a:t> </a:t>
            </a:r>
            <a:r>
              <a:rPr sz="1850" spc="10" dirty="0">
                <a:latin typeface="Arial"/>
                <a:cs typeface="Arial"/>
              </a:rPr>
              <a:t>ch</a:t>
            </a:r>
            <a:r>
              <a:rPr sz="1850" spc="5" dirty="0">
                <a:latin typeface="Arial"/>
                <a:cs typeface="Arial"/>
              </a:rPr>
              <a:t>i</a:t>
            </a:r>
            <a:r>
              <a:rPr sz="1850" spc="10" dirty="0">
                <a:latin typeface="Arial"/>
                <a:cs typeface="Arial"/>
              </a:rPr>
              <a:t>p</a:t>
            </a:r>
            <a:r>
              <a:rPr sz="1850" spc="-20" dirty="0">
                <a:latin typeface="Arial"/>
                <a:cs typeface="Arial"/>
              </a:rPr>
              <a:t> </a:t>
            </a:r>
            <a:r>
              <a:rPr sz="1850" spc="5" dirty="0">
                <a:latin typeface="Arial"/>
                <a:cs typeface="Arial"/>
              </a:rPr>
              <a:t>of</a:t>
            </a:r>
            <a:r>
              <a:rPr sz="1850" dirty="0">
                <a:latin typeface="Arial"/>
                <a:cs typeface="Arial"/>
              </a:rPr>
              <a:t>	</a:t>
            </a:r>
            <a:r>
              <a:rPr sz="1850" spc="15" dirty="0">
                <a:latin typeface="Arial"/>
                <a:cs typeface="Arial"/>
              </a:rPr>
              <a:t>Comp</a:t>
            </a:r>
            <a:r>
              <a:rPr sz="1850" spc="5" dirty="0">
                <a:latin typeface="Arial"/>
                <a:cs typeface="Arial"/>
              </a:rPr>
              <a:t>ut</a:t>
            </a:r>
            <a:r>
              <a:rPr sz="1850" dirty="0">
                <a:latin typeface="Arial"/>
                <a:cs typeface="Arial"/>
              </a:rPr>
              <a:t>e</a:t>
            </a:r>
            <a:r>
              <a:rPr sz="1850" spc="5" dirty="0">
                <a:latin typeface="Arial"/>
                <a:cs typeface="Arial"/>
              </a:rPr>
              <a:t>r</a:t>
            </a:r>
            <a:endParaRPr sz="1850">
              <a:latin typeface="Arial"/>
              <a:cs typeface="Arial"/>
            </a:endParaRPr>
          </a:p>
        </p:txBody>
      </p:sp>
      <p:graphicFrame>
        <p:nvGraphicFramePr>
          <p:cNvPr id="15" name="object 15"/>
          <p:cNvGraphicFramePr>
            <a:graphicFrameLocks noGrp="1"/>
          </p:cNvGraphicFramePr>
          <p:nvPr/>
        </p:nvGraphicFramePr>
        <p:xfrm>
          <a:off x="3518661" y="5822950"/>
          <a:ext cx="4607558" cy="598335"/>
        </p:xfrm>
        <a:graphic>
          <a:graphicData uri="http://schemas.openxmlformats.org/drawingml/2006/table">
            <a:tbl>
              <a:tblPr firstRow="1" bandRow="1">
                <a:tableStyleId>{2D5ABB26-0587-4C30-8999-92F81FD0307C}</a:tableStyleId>
              </a:tblPr>
              <a:tblGrid>
                <a:gridCol w="575945">
                  <a:extLst>
                    <a:ext uri="{9D8B030D-6E8A-4147-A177-3AD203B41FA5}">
                      <a16:colId xmlns="" xmlns:a16="http://schemas.microsoft.com/office/drawing/2014/main" val="20000"/>
                    </a:ext>
                  </a:extLst>
                </a:gridCol>
                <a:gridCol w="575945">
                  <a:extLst>
                    <a:ext uri="{9D8B030D-6E8A-4147-A177-3AD203B41FA5}">
                      <a16:colId xmlns="" xmlns:a16="http://schemas.microsoft.com/office/drawing/2014/main" val="20001"/>
                    </a:ext>
                  </a:extLst>
                </a:gridCol>
                <a:gridCol w="575945">
                  <a:extLst>
                    <a:ext uri="{9D8B030D-6E8A-4147-A177-3AD203B41FA5}">
                      <a16:colId xmlns="" xmlns:a16="http://schemas.microsoft.com/office/drawing/2014/main" val="20002"/>
                    </a:ext>
                  </a:extLst>
                </a:gridCol>
                <a:gridCol w="575944">
                  <a:extLst>
                    <a:ext uri="{9D8B030D-6E8A-4147-A177-3AD203B41FA5}">
                      <a16:colId xmlns="" xmlns:a16="http://schemas.microsoft.com/office/drawing/2014/main" val="20003"/>
                    </a:ext>
                  </a:extLst>
                </a:gridCol>
                <a:gridCol w="575944">
                  <a:extLst>
                    <a:ext uri="{9D8B030D-6E8A-4147-A177-3AD203B41FA5}">
                      <a16:colId xmlns="" xmlns:a16="http://schemas.microsoft.com/office/drawing/2014/main" val="20004"/>
                    </a:ext>
                  </a:extLst>
                </a:gridCol>
                <a:gridCol w="575945">
                  <a:extLst>
                    <a:ext uri="{9D8B030D-6E8A-4147-A177-3AD203B41FA5}">
                      <a16:colId xmlns="" xmlns:a16="http://schemas.microsoft.com/office/drawing/2014/main" val="20005"/>
                    </a:ext>
                  </a:extLst>
                </a:gridCol>
                <a:gridCol w="575945">
                  <a:extLst>
                    <a:ext uri="{9D8B030D-6E8A-4147-A177-3AD203B41FA5}">
                      <a16:colId xmlns="" xmlns:a16="http://schemas.microsoft.com/office/drawing/2014/main" val="20006"/>
                    </a:ext>
                  </a:extLst>
                </a:gridCol>
                <a:gridCol w="575945">
                  <a:extLst>
                    <a:ext uri="{9D8B030D-6E8A-4147-A177-3AD203B41FA5}">
                      <a16:colId xmlns="" xmlns:a16="http://schemas.microsoft.com/office/drawing/2014/main" val="20007"/>
                    </a:ext>
                  </a:extLst>
                </a:gridCol>
              </a:tblGrid>
              <a:tr h="598335">
                <a:tc>
                  <a:txBody>
                    <a:bodyPr/>
                    <a:lstStyle/>
                    <a:p>
                      <a:pPr marL="121920">
                        <a:lnSpc>
                          <a:spcPct val="100000"/>
                        </a:lnSpc>
                        <a:spcBef>
                          <a:spcPts val="440"/>
                        </a:spcBef>
                      </a:pPr>
                      <a:r>
                        <a:rPr sz="1800" dirty="0">
                          <a:latin typeface="Arial"/>
                          <a:cs typeface="Arial"/>
                        </a:rPr>
                        <a:t>1</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1</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0"/>
                  </a:ext>
                </a:extLst>
              </a:tr>
            </a:tbl>
          </a:graphicData>
        </a:graphic>
      </p:graphicFrame>
      <p:sp>
        <p:nvSpPr>
          <p:cNvPr id="16" name="object 16"/>
          <p:cNvSpPr/>
          <p:nvPr/>
        </p:nvSpPr>
        <p:spPr>
          <a:xfrm>
            <a:off x="1769364" y="5855208"/>
            <a:ext cx="1216660" cy="447040"/>
          </a:xfrm>
          <a:custGeom>
            <a:avLst/>
            <a:gdLst/>
            <a:ahLst/>
            <a:cxnLst/>
            <a:rect l="l" t="t" r="r" b="b"/>
            <a:pathLst>
              <a:path w="1216660" h="447039">
                <a:moveTo>
                  <a:pt x="1216152" y="0"/>
                </a:moveTo>
                <a:lnTo>
                  <a:pt x="0" y="0"/>
                </a:lnTo>
                <a:lnTo>
                  <a:pt x="0" y="446531"/>
                </a:lnTo>
                <a:lnTo>
                  <a:pt x="1216152" y="446531"/>
                </a:lnTo>
                <a:lnTo>
                  <a:pt x="1216152" y="0"/>
                </a:lnTo>
                <a:close/>
              </a:path>
            </a:pathLst>
          </a:custGeom>
          <a:solidFill>
            <a:srgbClr val="D9D9D9"/>
          </a:solidFill>
        </p:spPr>
        <p:txBody>
          <a:bodyPr wrap="square" lIns="0" tIns="0" rIns="0" bIns="0" rtlCol="0"/>
          <a:lstStyle/>
          <a:p>
            <a:endParaRPr/>
          </a:p>
        </p:txBody>
      </p:sp>
      <p:sp>
        <p:nvSpPr>
          <p:cNvPr id="17" name="object 17"/>
          <p:cNvSpPr txBox="1"/>
          <p:nvPr/>
        </p:nvSpPr>
        <p:spPr>
          <a:xfrm>
            <a:off x="2174875" y="5922975"/>
            <a:ext cx="405130" cy="300355"/>
          </a:xfrm>
          <a:prstGeom prst="rect">
            <a:avLst/>
          </a:prstGeom>
        </p:spPr>
        <p:txBody>
          <a:bodyPr vert="horz" wrap="square" lIns="0" tIns="12700" rIns="0" bIns="0" rtlCol="0">
            <a:spAutoFit/>
          </a:bodyPr>
          <a:lstStyle/>
          <a:p>
            <a:pPr marL="12700">
              <a:lnSpc>
                <a:spcPct val="100000"/>
              </a:lnSpc>
              <a:spcBef>
                <a:spcPts val="100"/>
              </a:spcBef>
            </a:pPr>
            <a:r>
              <a:rPr sz="1800" spc="-10" dirty="0">
                <a:solidFill>
                  <a:srgbClr val="F1484A"/>
                </a:solidFill>
                <a:latin typeface="Arial"/>
                <a:cs typeface="Arial"/>
              </a:rPr>
              <a:t>129</a:t>
            </a:r>
            <a:endParaRPr sz="1800">
              <a:latin typeface="Arial"/>
              <a:cs typeface="Arial"/>
            </a:endParaRPr>
          </a:p>
        </p:txBody>
      </p:sp>
      <p:sp>
        <p:nvSpPr>
          <p:cNvPr id="18" name="object 18"/>
          <p:cNvSpPr/>
          <p:nvPr/>
        </p:nvSpPr>
        <p:spPr>
          <a:xfrm>
            <a:off x="3157727" y="5917691"/>
            <a:ext cx="347980" cy="294640"/>
          </a:xfrm>
          <a:custGeom>
            <a:avLst/>
            <a:gdLst/>
            <a:ahLst/>
            <a:cxnLst/>
            <a:rect l="l" t="t" r="r" b="b"/>
            <a:pathLst>
              <a:path w="347979" h="294639">
                <a:moveTo>
                  <a:pt x="200406" y="0"/>
                </a:moveTo>
                <a:lnTo>
                  <a:pt x="200406" y="73533"/>
                </a:lnTo>
                <a:lnTo>
                  <a:pt x="0" y="73533"/>
                </a:lnTo>
                <a:lnTo>
                  <a:pt x="0" y="220599"/>
                </a:lnTo>
                <a:lnTo>
                  <a:pt x="200406" y="220599"/>
                </a:lnTo>
                <a:lnTo>
                  <a:pt x="200406" y="294132"/>
                </a:lnTo>
                <a:lnTo>
                  <a:pt x="347472" y="147066"/>
                </a:lnTo>
                <a:lnTo>
                  <a:pt x="200406" y="0"/>
                </a:lnTo>
                <a:close/>
              </a:path>
            </a:pathLst>
          </a:custGeom>
          <a:solidFill>
            <a:srgbClr val="42C3C8"/>
          </a:solidFill>
        </p:spPr>
        <p:txBody>
          <a:bodyPr wrap="square" lIns="0" tIns="0" rIns="0" bIns="0" rtlCol="0"/>
          <a:lstStyle/>
          <a:p>
            <a:endParaRPr/>
          </a:p>
        </p:txBody>
      </p:sp>
      <p:sp>
        <p:nvSpPr>
          <p:cNvPr id="19" name="object 19"/>
          <p:cNvSpPr txBox="1"/>
          <p:nvPr/>
        </p:nvSpPr>
        <p:spPr>
          <a:xfrm>
            <a:off x="853846" y="5916879"/>
            <a:ext cx="673735" cy="311150"/>
          </a:xfrm>
          <a:prstGeom prst="rect">
            <a:avLst/>
          </a:prstGeom>
        </p:spPr>
        <p:txBody>
          <a:bodyPr vert="horz" wrap="square" lIns="0" tIns="15240" rIns="0" bIns="0" rtlCol="0">
            <a:spAutoFit/>
          </a:bodyPr>
          <a:lstStyle/>
          <a:p>
            <a:pPr marL="12700">
              <a:lnSpc>
                <a:spcPct val="100000"/>
              </a:lnSpc>
              <a:spcBef>
                <a:spcPts val="120"/>
              </a:spcBef>
            </a:pPr>
            <a:r>
              <a:rPr sz="1850" spc="15" dirty="0">
                <a:latin typeface="Arial"/>
                <a:cs typeface="Arial"/>
              </a:rPr>
              <a:t>man</a:t>
            </a:r>
            <a:r>
              <a:rPr sz="1850" spc="5" dirty="0">
                <a:latin typeface="Arial"/>
                <a:cs typeface="Arial"/>
              </a:rPr>
              <a:t>ju</a:t>
            </a:r>
            <a:endParaRPr sz="1850">
              <a:latin typeface="Arial"/>
              <a:cs typeface="Arial"/>
            </a:endParaRPr>
          </a:p>
        </p:txBody>
      </p:sp>
      <p:sp>
        <p:nvSpPr>
          <p:cNvPr id="20" name="object 20"/>
          <p:cNvSpPr txBox="1"/>
          <p:nvPr/>
        </p:nvSpPr>
        <p:spPr>
          <a:xfrm>
            <a:off x="11082908" y="3274262"/>
            <a:ext cx="622300" cy="269240"/>
          </a:xfrm>
          <a:prstGeom prst="rect">
            <a:avLst/>
          </a:prstGeom>
        </p:spPr>
        <p:txBody>
          <a:bodyPr vert="horz" wrap="square" lIns="0" tIns="12065" rIns="0" bIns="0" rtlCol="0">
            <a:spAutoFit/>
          </a:bodyPr>
          <a:lstStyle/>
          <a:p>
            <a:pPr marL="12700">
              <a:lnSpc>
                <a:spcPct val="100000"/>
              </a:lnSpc>
              <a:spcBef>
                <a:spcPts val="95"/>
              </a:spcBef>
            </a:pPr>
            <a:r>
              <a:rPr sz="1600" b="1" spc="-10" dirty="0">
                <a:solidFill>
                  <a:srgbClr val="C14089"/>
                </a:solidFill>
                <a:latin typeface="Arial"/>
                <a:cs typeface="Arial"/>
              </a:rPr>
              <a:t>m</a:t>
            </a:r>
            <a:r>
              <a:rPr sz="1600" b="1" spc="-5" dirty="0">
                <a:solidFill>
                  <a:srgbClr val="C14089"/>
                </a:solidFill>
                <a:latin typeface="Arial"/>
                <a:cs typeface="Arial"/>
              </a:rPr>
              <a:t>a</a:t>
            </a:r>
            <a:r>
              <a:rPr sz="1600" b="1" spc="-10" dirty="0">
                <a:solidFill>
                  <a:srgbClr val="C14089"/>
                </a:solidFill>
                <a:latin typeface="Arial"/>
                <a:cs typeface="Arial"/>
              </a:rPr>
              <a:t>n</a:t>
            </a:r>
            <a:r>
              <a:rPr sz="1600" b="1" spc="-5" dirty="0">
                <a:solidFill>
                  <a:srgbClr val="C14089"/>
                </a:solidFill>
                <a:latin typeface="Arial"/>
                <a:cs typeface="Arial"/>
              </a:rPr>
              <a:t>ju</a:t>
            </a:r>
            <a:endParaRPr sz="1600">
              <a:latin typeface="Arial"/>
              <a:cs typeface="Arial"/>
            </a:endParaRPr>
          </a:p>
        </p:txBody>
      </p:sp>
      <p:sp>
        <p:nvSpPr>
          <p:cNvPr id="21" name="object 21"/>
          <p:cNvSpPr txBox="1"/>
          <p:nvPr/>
        </p:nvSpPr>
        <p:spPr>
          <a:xfrm>
            <a:off x="3473577" y="5463641"/>
            <a:ext cx="2918460" cy="228600"/>
          </a:xfrm>
          <a:prstGeom prst="rect">
            <a:avLst/>
          </a:prstGeom>
        </p:spPr>
        <p:txBody>
          <a:bodyPr vert="horz" wrap="square" lIns="0" tIns="16510" rIns="0" bIns="0" rtlCol="0">
            <a:spAutoFit/>
          </a:bodyPr>
          <a:lstStyle/>
          <a:p>
            <a:pPr marL="50800">
              <a:lnSpc>
                <a:spcPct val="100000"/>
              </a:lnSpc>
              <a:spcBef>
                <a:spcPts val="130"/>
              </a:spcBef>
              <a:tabLst>
                <a:tab pos="1299845" algn="l"/>
                <a:tab pos="1901825" algn="l"/>
                <a:tab pos="2503170" algn="l"/>
              </a:tabLst>
            </a:pPr>
            <a:r>
              <a:rPr sz="1300" spc="15" dirty="0">
                <a:latin typeface="Arial"/>
                <a:cs typeface="Arial"/>
              </a:rPr>
              <a:t>128</a:t>
            </a:r>
            <a:r>
              <a:rPr sz="1300" spc="15" dirty="0">
                <a:solidFill>
                  <a:srgbClr val="00AF50"/>
                </a:solidFill>
                <a:latin typeface="Arial"/>
                <a:cs typeface="Arial"/>
              </a:rPr>
              <a:t>(2</a:t>
            </a:r>
            <a:r>
              <a:rPr sz="1275" spc="22" baseline="26143" dirty="0">
                <a:solidFill>
                  <a:srgbClr val="00AF50"/>
                </a:solidFill>
                <a:latin typeface="Arial"/>
                <a:cs typeface="Arial"/>
              </a:rPr>
              <a:t>7</a:t>
            </a:r>
            <a:r>
              <a:rPr sz="1300" spc="15" dirty="0">
                <a:solidFill>
                  <a:srgbClr val="00AF50"/>
                </a:solidFill>
                <a:latin typeface="Arial"/>
                <a:cs typeface="Arial"/>
              </a:rPr>
              <a:t>)</a:t>
            </a:r>
            <a:r>
              <a:rPr sz="1300" spc="380" dirty="0">
                <a:solidFill>
                  <a:srgbClr val="00AF50"/>
                </a:solidFill>
                <a:latin typeface="Arial"/>
                <a:cs typeface="Arial"/>
              </a:rPr>
              <a:t> </a:t>
            </a:r>
            <a:r>
              <a:rPr sz="1300" spc="15" dirty="0">
                <a:latin typeface="Arial"/>
                <a:cs typeface="Arial"/>
              </a:rPr>
              <a:t>64</a:t>
            </a:r>
            <a:r>
              <a:rPr sz="1300" spc="15" dirty="0">
                <a:solidFill>
                  <a:srgbClr val="00AF50"/>
                </a:solidFill>
                <a:latin typeface="Arial"/>
                <a:cs typeface="Arial"/>
              </a:rPr>
              <a:t>(2</a:t>
            </a:r>
            <a:r>
              <a:rPr sz="1275" spc="22" baseline="26143" dirty="0">
                <a:solidFill>
                  <a:srgbClr val="00AF50"/>
                </a:solidFill>
                <a:latin typeface="Arial"/>
                <a:cs typeface="Arial"/>
              </a:rPr>
              <a:t>6</a:t>
            </a:r>
            <a:r>
              <a:rPr sz="1300" spc="15" dirty="0">
                <a:solidFill>
                  <a:srgbClr val="00AF50"/>
                </a:solidFill>
                <a:latin typeface="Arial"/>
                <a:cs typeface="Arial"/>
              </a:rPr>
              <a:t>)	</a:t>
            </a:r>
            <a:r>
              <a:rPr sz="1300" spc="15" dirty="0">
                <a:latin typeface="Arial"/>
                <a:cs typeface="Arial"/>
              </a:rPr>
              <a:t>32</a:t>
            </a:r>
            <a:r>
              <a:rPr sz="1300" spc="15" dirty="0">
                <a:solidFill>
                  <a:srgbClr val="00AF50"/>
                </a:solidFill>
                <a:latin typeface="Arial"/>
                <a:cs typeface="Arial"/>
              </a:rPr>
              <a:t>(2</a:t>
            </a:r>
            <a:r>
              <a:rPr sz="1275" spc="22" baseline="26143" dirty="0">
                <a:solidFill>
                  <a:srgbClr val="00AF50"/>
                </a:solidFill>
                <a:latin typeface="Arial"/>
                <a:cs typeface="Arial"/>
              </a:rPr>
              <a:t>5</a:t>
            </a:r>
            <a:r>
              <a:rPr sz="1300" spc="15" dirty="0">
                <a:solidFill>
                  <a:srgbClr val="00AF50"/>
                </a:solidFill>
                <a:latin typeface="Arial"/>
                <a:cs typeface="Arial"/>
              </a:rPr>
              <a:t>)	</a:t>
            </a:r>
            <a:r>
              <a:rPr sz="1300" spc="15" dirty="0">
                <a:latin typeface="Arial"/>
                <a:cs typeface="Arial"/>
              </a:rPr>
              <a:t>16</a:t>
            </a:r>
            <a:r>
              <a:rPr sz="1300" spc="15" dirty="0">
                <a:solidFill>
                  <a:srgbClr val="00AF50"/>
                </a:solidFill>
                <a:latin typeface="Arial"/>
                <a:cs typeface="Arial"/>
              </a:rPr>
              <a:t>(2</a:t>
            </a:r>
            <a:r>
              <a:rPr sz="1275" spc="22" baseline="26143" dirty="0">
                <a:solidFill>
                  <a:srgbClr val="00AF50"/>
                </a:solidFill>
                <a:latin typeface="Arial"/>
                <a:cs typeface="Arial"/>
              </a:rPr>
              <a:t>4</a:t>
            </a:r>
            <a:r>
              <a:rPr sz="1300" spc="15" dirty="0">
                <a:solidFill>
                  <a:srgbClr val="00AF50"/>
                </a:solidFill>
                <a:latin typeface="Arial"/>
                <a:cs typeface="Arial"/>
              </a:rPr>
              <a:t>)	</a:t>
            </a:r>
            <a:r>
              <a:rPr sz="1300" spc="10" dirty="0">
                <a:latin typeface="Arial"/>
                <a:cs typeface="Arial"/>
              </a:rPr>
              <a:t>8</a:t>
            </a:r>
            <a:r>
              <a:rPr sz="1300" spc="10" dirty="0">
                <a:solidFill>
                  <a:srgbClr val="00AF50"/>
                </a:solidFill>
                <a:latin typeface="Arial"/>
                <a:cs typeface="Arial"/>
              </a:rPr>
              <a:t>(2</a:t>
            </a:r>
            <a:r>
              <a:rPr sz="1275" spc="15" baseline="26143" dirty="0">
                <a:solidFill>
                  <a:srgbClr val="00AF50"/>
                </a:solidFill>
                <a:latin typeface="Arial"/>
                <a:cs typeface="Arial"/>
              </a:rPr>
              <a:t>3</a:t>
            </a:r>
            <a:r>
              <a:rPr sz="1300" spc="10" dirty="0">
                <a:solidFill>
                  <a:srgbClr val="00AF50"/>
                </a:solidFill>
                <a:latin typeface="Arial"/>
                <a:cs typeface="Arial"/>
              </a:rPr>
              <a:t>)</a:t>
            </a:r>
            <a:endParaRPr sz="1300">
              <a:latin typeface="Arial"/>
              <a:cs typeface="Arial"/>
            </a:endParaRPr>
          </a:p>
        </p:txBody>
      </p:sp>
      <p:sp>
        <p:nvSpPr>
          <p:cNvPr id="22" name="object 22"/>
          <p:cNvSpPr txBox="1"/>
          <p:nvPr/>
        </p:nvSpPr>
        <p:spPr>
          <a:xfrm>
            <a:off x="6542278" y="5463641"/>
            <a:ext cx="440690" cy="228600"/>
          </a:xfrm>
          <a:prstGeom prst="rect">
            <a:avLst/>
          </a:prstGeom>
        </p:spPr>
        <p:txBody>
          <a:bodyPr vert="horz" wrap="square" lIns="0" tIns="16510" rIns="0" bIns="0" rtlCol="0">
            <a:spAutoFit/>
          </a:bodyPr>
          <a:lstStyle/>
          <a:p>
            <a:pPr marL="38100">
              <a:lnSpc>
                <a:spcPct val="100000"/>
              </a:lnSpc>
              <a:spcBef>
                <a:spcPts val="130"/>
              </a:spcBef>
            </a:pPr>
            <a:r>
              <a:rPr sz="1300" spc="10" dirty="0">
                <a:latin typeface="Arial"/>
                <a:cs typeface="Arial"/>
              </a:rPr>
              <a:t>4</a:t>
            </a:r>
            <a:r>
              <a:rPr sz="1300" spc="10" dirty="0">
                <a:solidFill>
                  <a:srgbClr val="00AF50"/>
                </a:solidFill>
                <a:latin typeface="Arial"/>
                <a:cs typeface="Arial"/>
              </a:rPr>
              <a:t>(2</a:t>
            </a:r>
            <a:r>
              <a:rPr sz="1275" spc="15" baseline="26143" dirty="0">
                <a:solidFill>
                  <a:srgbClr val="00AF50"/>
                </a:solidFill>
                <a:latin typeface="Arial"/>
                <a:cs typeface="Arial"/>
              </a:rPr>
              <a:t>2</a:t>
            </a:r>
            <a:r>
              <a:rPr sz="1300" spc="10" dirty="0">
                <a:solidFill>
                  <a:srgbClr val="00AF50"/>
                </a:solidFill>
                <a:latin typeface="Arial"/>
                <a:cs typeface="Arial"/>
              </a:rPr>
              <a:t>)</a:t>
            </a:r>
            <a:endParaRPr sz="1300">
              <a:latin typeface="Arial"/>
              <a:cs typeface="Arial"/>
            </a:endParaRPr>
          </a:p>
        </p:txBody>
      </p:sp>
      <p:sp>
        <p:nvSpPr>
          <p:cNvPr id="23" name="object 23"/>
          <p:cNvSpPr txBox="1"/>
          <p:nvPr/>
        </p:nvSpPr>
        <p:spPr>
          <a:xfrm>
            <a:off x="7193026" y="5463641"/>
            <a:ext cx="440690" cy="228600"/>
          </a:xfrm>
          <a:prstGeom prst="rect">
            <a:avLst/>
          </a:prstGeom>
        </p:spPr>
        <p:txBody>
          <a:bodyPr vert="horz" wrap="square" lIns="0" tIns="16510" rIns="0" bIns="0" rtlCol="0">
            <a:spAutoFit/>
          </a:bodyPr>
          <a:lstStyle/>
          <a:p>
            <a:pPr marL="38100">
              <a:lnSpc>
                <a:spcPct val="100000"/>
              </a:lnSpc>
              <a:spcBef>
                <a:spcPts val="130"/>
              </a:spcBef>
            </a:pPr>
            <a:r>
              <a:rPr sz="1300" spc="10" dirty="0">
                <a:latin typeface="Arial"/>
                <a:cs typeface="Arial"/>
              </a:rPr>
              <a:t>2</a:t>
            </a:r>
            <a:r>
              <a:rPr sz="1300" spc="10" dirty="0">
                <a:solidFill>
                  <a:srgbClr val="00AF50"/>
                </a:solidFill>
                <a:latin typeface="Arial"/>
                <a:cs typeface="Arial"/>
              </a:rPr>
              <a:t>(2</a:t>
            </a:r>
            <a:r>
              <a:rPr sz="1275" spc="15" baseline="26143" dirty="0">
                <a:solidFill>
                  <a:srgbClr val="00AF50"/>
                </a:solidFill>
                <a:latin typeface="Arial"/>
                <a:cs typeface="Arial"/>
              </a:rPr>
              <a:t>1</a:t>
            </a:r>
            <a:r>
              <a:rPr sz="1300" spc="10" dirty="0">
                <a:solidFill>
                  <a:srgbClr val="00AF50"/>
                </a:solidFill>
                <a:latin typeface="Arial"/>
                <a:cs typeface="Arial"/>
              </a:rPr>
              <a:t>)</a:t>
            </a:r>
            <a:endParaRPr sz="1300">
              <a:latin typeface="Arial"/>
              <a:cs typeface="Arial"/>
            </a:endParaRPr>
          </a:p>
        </p:txBody>
      </p:sp>
      <p:sp>
        <p:nvSpPr>
          <p:cNvPr id="24" name="object 24"/>
          <p:cNvSpPr txBox="1"/>
          <p:nvPr/>
        </p:nvSpPr>
        <p:spPr>
          <a:xfrm>
            <a:off x="7749285" y="5463641"/>
            <a:ext cx="440690" cy="228600"/>
          </a:xfrm>
          <a:prstGeom prst="rect">
            <a:avLst/>
          </a:prstGeom>
        </p:spPr>
        <p:txBody>
          <a:bodyPr vert="horz" wrap="square" lIns="0" tIns="16510" rIns="0" bIns="0" rtlCol="0">
            <a:spAutoFit/>
          </a:bodyPr>
          <a:lstStyle/>
          <a:p>
            <a:pPr marL="38100">
              <a:lnSpc>
                <a:spcPct val="100000"/>
              </a:lnSpc>
              <a:spcBef>
                <a:spcPts val="130"/>
              </a:spcBef>
            </a:pPr>
            <a:r>
              <a:rPr sz="1300" spc="15" dirty="0">
                <a:latin typeface="Arial"/>
                <a:cs typeface="Arial"/>
              </a:rPr>
              <a:t>1</a:t>
            </a:r>
            <a:r>
              <a:rPr sz="1300" spc="15" dirty="0">
                <a:solidFill>
                  <a:srgbClr val="00AF50"/>
                </a:solidFill>
                <a:latin typeface="Arial"/>
                <a:cs typeface="Arial"/>
              </a:rPr>
              <a:t>(2</a:t>
            </a:r>
            <a:r>
              <a:rPr sz="1275" spc="22" baseline="26143" dirty="0">
                <a:solidFill>
                  <a:srgbClr val="00AF50"/>
                </a:solidFill>
                <a:latin typeface="Arial"/>
                <a:cs typeface="Arial"/>
              </a:rPr>
              <a:t>0</a:t>
            </a:r>
            <a:r>
              <a:rPr sz="1300" spc="15" dirty="0">
                <a:solidFill>
                  <a:srgbClr val="00AF50"/>
                </a:solidFill>
                <a:latin typeface="Arial"/>
                <a:cs typeface="Arial"/>
              </a:rPr>
              <a:t>)</a:t>
            </a:r>
            <a:endParaRPr sz="1300">
              <a:latin typeface="Arial"/>
              <a:cs typeface="Arial"/>
            </a:endParaRPr>
          </a:p>
        </p:txBody>
      </p:sp>
      <p:grpSp>
        <p:nvGrpSpPr>
          <p:cNvPr id="25" name="object 25"/>
          <p:cNvGrpSpPr/>
          <p:nvPr/>
        </p:nvGrpSpPr>
        <p:grpSpPr>
          <a:xfrm>
            <a:off x="409861" y="5087223"/>
            <a:ext cx="1760855" cy="993775"/>
            <a:chOff x="409861" y="5087223"/>
            <a:chExt cx="1760855" cy="993775"/>
          </a:xfrm>
        </p:grpSpPr>
        <p:sp>
          <p:nvSpPr>
            <p:cNvPr id="26" name="object 26"/>
            <p:cNvSpPr/>
            <p:nvPr/>
          </p:nvSpPr>
          <p:spPr>
            <a:xfrm>
              <a:off x="423671" y="5100827"/>
              <a:ext cx="1746503" cy="979944"/>
            </a:xfrm>
            <a:prstGeom prst="rect">
              <a:avLst/>
            </a:prstGeom>
            <a:blipFill>
              <a:blip r:embed="rId2" cstate="print"/>
              <a:stretch>
                <a:fillRect/>
              </a:stretch>
            </a:blipFill>
          </p:spPr>
          <p:txBody>
            <a:bodyPr wrap="square" lIns="0" tIns="0" rIns="0" bIns="0" rtlCol="0"/>
            <a:lstStyle/>
            <a:p>
              <a:endParaRPr/>
            </a:p>
          </p:txBody>
        </p:sp>
        <p:sp>
          <p:nvSpPr>
            <p:cNvPr id="27" name="object 27"/>
            <p:cNvSpPr/>
            <p:nvPr/>
          </p:nvSpPr>
          <p:spPr>
            <a:xfrm>
              <a:off x="705611" y="5239511"/>
              <a:ext cx="1181112" cy="659917"/>
            </a:xfrm>
            <a:prstGeom prst="rect">
              <a:avLst/>
            </a:prstGeom>
            <a:blipFill>
              <a:blip r:embed="rId3" cstate="print"/>
              <a:stretch>
                <a:fillRect/>
              </a:stretch>
            </a:blipFill>
          </p:spPr>
          <p:txBody>
            <a:bodyPr wrap="square" lIns="0" tIns="0" rIns="0" bIns="0" rtlCol="0"/>
            <a:lstStyle/>
            <a:p>
              <a:endParaRPr/>
            </a:p>
          </p:txBody>
        </p:sp>
        <p:sp>
          <p:nvSpPr>
            <p:cNvPr id="28" name="object 28"/>
            <p:cNvSpPr/>
            <p:nvPr/>
          </p:nvSpPr>
          <p:spPr>
            <a:xfrm>
              <a:off x="422815" y="5100177"/>
              <a:ext cx="1619250" cy="852169"/>
            </a:xfrm>
            <a:custGeom>
              <a:avLst/>
              <a:gdLst/>
              <a:ahLst/>
              <a:cxnLst/>
              <a:rect l="l" t="t" r="r" b="b"/>
              <a:pathLst>
                <a:path w="1619250" h="852170">
                  <a:moveTo>
                    <a:pt x="833283" y="0"/>
                  </a:moveTo>
                  <a:lnTo>
                    <a:pt x="778893" y="124"/>
                  </a:lnTo>
                  <a:lnTo>
                    <a:pt x="724812" y="1949"/>
                  </a:lnTo>
                  <a:lnTo>
                    <a:pt x="671226" y="5451"/>
                  </a:lnTo>
                  <a:lnTo>
                    <a:pt x="618322" y="10605"/>
                  </a:lnTo>
                  <a:lnTo>
                    <a:pt x="566286" y="17387"/>
                  </a:lnTo>
                  <a:lnTo>
                    <a:pt x="515305" y="25774"/>
                  </a:lnTo>
                  <a:lnTo>
                    <a:pt x="465565" y="35740"/>
                  </a:lnTo>
                  <a:lnTo>
                    <a:pt x="417253" y="47262"/>
                  </a:lnTo>
                  <a:lnTo>
                    <a:pt x="370556" y="60316"/>
                  </a:lnTo>
                  <a:lnTo>
                    <a:pt x="325659" y="74878"/>
                  </a:lnTo>
                  <a:lnTo>
                    <a:pt x="282751" y="90922"/>
                  </a:lnTo>
                  <a:lnTo>
                    <a:pt x="242016" y="108425"/>
                  </a:lnTo>
                  <a:lnTo>
                    <a:pt x="203642" y="127364"/>
                  </a:lnTo>
                  <a:lnTo>
                    <a:pt x="167816" y="147713"/>
                  </a:lnTo>
                  <a:lnTo>
                    <a:pt x="134723" y="169449"/>
                  </a:lnTo>
                  <a:lnTo>
                    <a:pt x="72825" y="221682"/>
                  </a:lnTo>
                  <a:lnTo>
                    <a:pt x="46942" y="251475"/>
                  </a:lnTo>
                  <a:lnTo>
                    <a:pt x="12337" y="312413"/>
                  </a:lnTo>
                  <a:lnTo>
                    <a:pt x="0" y="374121"/>
                  </a:lnTo>
                  <a:lnTo>
                    <a:pt x="1951" y="404876"/>
                  </a:lnTo>
                  <a:lnTo>
                    <a:pt x="21632" y="465417"/>
                  </a:lnTo>
                  <a:lnTo>
                    <a:pt x="61737" y="523630"/>
                  </a:lnTo>
                  <a:lnTo>
                    <a:pt x="89218" y="551477"/>
                  </a:lnTo>
                  <a:lnTo>
                    <a:pt x="121529" y="578277"/>
                  </a:lnTo>
                  <a:lnTo>
                    <a:pt x="158577" y="603876"/>
                  </a:lnTo>
                  <a:lnTo>
                    <a:pt x="200270" y="628119"/>
                  </a:lnTo>
                  <a:lnTo>
                    <a:pt x="246516" y="650851"/>
                  </a:lnTo>
                  <a:lnTo>
                    <a:pt x="297223" y="671918"/>
                  </a:lnTo>
                  <a:lnTo>
                    <a:pt x="352298" y="691163"/>
                  </a:lnTo>
                  <a:lnTo>
                    <a:pt x="411650" y="708433"/>
                  </a:lnTo>
                  <a:lnTo>
                    <a:pt x="472153" y="851994"/>
                  </a:lnTo>
                  <a:lnTo>
                    <a:pt x="704627" y="754128"/>
                  </a:lnTo>
                  <a:lnTo>
                    <a:pt x="762247" y="756675"/>
                  </a:lnTo>
                  <a:lnTo>
                    <a:pt x="819541" y="757295"/>
                  </a:lnTo>
                  <a:lnTo>
                    <a:pt x="876324" y="756031"/>
                  </a:lnTo>
                  <a:lnTo>
                    <a:pt x="932411" y="752925"/>
                  </a:lnTo>
                  <a:lnTo>
                    <a:pt x="987618" y="748022"/>
                  </a:lnTo>
                  <a:lnTo>
                    <a:pt x="1041758" y="741365"/>
                  </a:lnTo>
                  <a:lnTo>
                    <a:pt x="1094648" y="732996"/>
                  </a:lnTo>
                  <a:lnTo>
                    <a:pt x="1146102" y="722960"/>
                  </a:lnTo>
                  <a:lnTo>
                    <a:pt x="1195935" y="711299"/>
                  </a:lnTo>
                  <a:lnTo>
                    <a:pt x="1243963" y="698056"/>
                  </a:lnTo>
                  <a:lnTo>
                    <a:pt x="1290000" y="683275"/>
                  </a:lnTo>
                  <a:lnTo>
                    <a:pt x="1333861" y="666999"/>
                  </a:lnTo>
                  <a:lnTo>
                    <a:pt x="1375362" y="649271"/>
                  </a:lnTo>
                  <a:lnTo>
                    <a:pt x="1414317" y="630135"/>
                  </a:lnTo>
                  <a:lnTo>
                    <a:pt x="1450542" y="609633"/>
                  </a:lnTo>
                  <a:lnTo>
                    <a:pt x="1483852" y="587810"/>
                  </a:lnTo>
                  <a:lnTo>
                    <a:pt x="1545799" y="535564"/>
                  </a:lnTo>
                  <a:lnTo>
                    <a:pt x="1571691" y="505763"/>
                  </a:lnTo>
                  <a:lnTo>
                    <a:pt x="1606308" y="444811"/>
                  </a:lnTo>
                  <a:lnTo>
                    <a:pt x="1618652" y="383091"/>
                  </a:lnTo>
                  <a:lnTo>
                    <a:pt x="1616703" y="352330"/>
                  </a:lnTo>
                  <a:lnTo>
                    <a:pt x="1597021" y="291782"/>
                  </a:lnTo>
                  <a:lnTo>
                    <a:pt x="1556912" y="233563"/>
                  </a:lnTo>
                  <a:lnTo>
                    <a:pt x="1529428" y="205715"/>
                  </a:lnTo>
                  <a:lnTo>
                    <a:pt x="1497114" y="178915"/>
                  </a:lnTo>
                  <a:lnTo>
                    <a:pt x="1460063" y="153317"/>
                  </a:lnTo>
                  <a:lnTo>
                    <a:pt x="1418367" y="129075"/>
                  </a:lnTo>
                  <a:lnTo>
                    <a:pt x="1372117" y="106347"/>
                  </a:lnTo>
                  <a:lnTo>
                    <a:pt x="1321407" y="85285"/>
                  </a:lnTo>
                  <a:lnTo>
                    <a:pt x="1266329" y="66045"/>
                  </a:lnTo>
                  <a:lnTo>
                    <a:pt x="1206975" y="48782"/>
                  </a:lnTo>
                  <a:lnTo>
                    <a:pt x="1155650" y="36324"/>
                  </a:lnTo>
                  <a:lnTo>
                    <a:pt x="1103327" y="25736"/>
                  </a:lnTo>
                  <a:lnTo>
                    <a:pt x="1050194" y="16994"/>
                  </a:lnTo>
                  <a:lnTo>
                    <a:pt x="996436" y="10073"/>
                  </a:lnTo>
                  <a:lnTo>
                    <a:pt x="942241" y="4950"/>
                  </a:lnTo>
                  <a:lnTo>
                    <a:pt x="887794" y="1600"/>
                  </a:lnTo>
                  <a:lnTo>
                    <a:pt x="833283" y="0"/>
                  </a:lnTo>
                  <a:close/>
                </a:path>
              </a:pathLst>
            </a:custGeom>
            <a:solidFill>
              <a:srgbClr val="FFFFFF"/>
            </a:solidFill>
          </p:spPr>
          <p:txBody>
            <a:bodyPr wrap="square" lIns="0" tIns="0" rIns="0" bIns="0" rtlCol="0"/>
            <a:lstStyle/>
            <a:p>
              <a:endParaRPr/>
            </a:p>
          </p:txBody>
        </p:sp>
        <p:sp>
          <p:nvSpPr>
            <p:cNvPr id="29" name="object 29"/>
            <p:cNvSpPr/>
            <p:nvPr/>
          </p:nvSpPr>
          <p:spPr>
            <a:xfrm>
              <a:off x="422815" y="5100177"/>
              <a:ext cx="1619250" cy="852169"/>
            </a:xfrm>
            <a:custGeom>
              <a:avLst/>
              <a:gdLst/>
              <a:ahLst/>
              <a:cxnLst/>
              <a:rect l="l" t="t" r="r" b="b"/>
              <a:pathLst>
                <a:path w="1619250" h="852170">
                  <a:moveTo>
                    <a:pt x="472153" y="851994"/>
                  </a:moveTo>
                  <a:lnTo>
                    <a:pt x="411650" y="708433"/>
                  </a:lnTo>
                  <a:lnTo>
                    <a:pt x="352298" y="691163"/>
                  </a:lnTo>
                  <a:lnTo>
                    <a:pt x="297223" y="671918"/>
                  </a:lnTo>
                  <a:lnTo>
                    <a:pt x="246516" y="650851"/>
                  </a:lnTo>
                  <a:lnTo>
                    <a:pt x="200270" y="628119"/>
                  </a:lnTo>
                  <a:lnTo>
                    <a:pt x="158577" y="603876"/>
                  </a:lnTo>
                  <a:lnTo>
                    <a:pt x="121529" y="578277"/>
                  </a:lnTo>
                  <a:lnTo>
                    <a:pt x="89218" y="551477"/>
                  </a:lnTo>
                  <a:lnTo>
                    <a:pt x="61737" y="523630"/>
                  </a:lnTo>
                  <a:lnTo>
                    <a:pt x="21632" y="465417"/>
                  </a:lnTo>
                  <a:lnTo>
                    <a:pt x="1951" y="404876"/>
                  </a:lnTo>
                  <a:lnTo>
                    <a:pt x="0" y="374121"/>
                  </a:lnTo>
                  <a:lnTo>
                    <a:pt x="3431" y="343248"/>
                  </a:lnTo>
                  <a:lnTo>
                    <a:pt x="26810" y="281770"/>
                  </a:lnTo>
                  <a:lnTo>
                    <a:pt x="72825" y="221682"/>
                  </a:lnTo>
                  <a:lnTo>
                    <a:pt x="104552" y="192546"/>
                  </a:lnTo>
                  <a:lnTo>
                    <a:pt x="167816" y="147713"/>
                  </a:lnTo>
                  <a:lnTo>
                    <a:pt x="203642" y="127364"/>
                  </a:lnTo>
                  <a:lnTo>
                    <a:pt x="242016" y="108425"/>
                  </a:lnTo>
                  <a:lnTo>
                    <a:pt x="282751" y="90922"/>
                  </a:lnTo>
                  <a:lnTo>
                    <a:pt x="325659" y="74878"/>
                  </a:lnTo>
                  <a:lnTo>
                    <a:pt x="370556" y="60316"/>
                  </a:lnTo>
                  <a:lnTo>
                    <a:pt x="417253" y="47262"/>
                  </a:lnTo>
                  <a:lnTo>
                    <a:pt x="465565" y="35740"/>
                  </a:lnTo>
                  <a:lnTo>
                    <a:pt x="515305" y="25774"/>
                  </a:lnTo>
                  <a:lnTo>
                    <a:pt x="566286" y="17387"/>
                  </a:lnTo>
                  <a:lnTo>
                    <a:pt x="618322" y="10605"/>
                  </a:lnTo>
                  <a:lnTo>
                    <a:pt x="671226" y="5451"/>
                  </a:lnTo>
                  <a:lnTo>
                    <a:pt x="724812" y="1949"/>
                  </a:lnTo>
                  <a:lnTo>
                    <a:pt x="778893" y="124"/>
                  </a:lnTo>
                  <a:lnTo>
                    <a:pt x="833283" y="0"/>
                  </a:lnTo>
                  <a:lnTo>
                    <a:pt x="887794" y="1600"/>
                  </a:lnTo>
                  <a:lnTo>
                    <a:pt x="942241" y="4950"/>
                  </a:lnTo>
                  <a:lnTo>
                    <a:pt x="996436" y="10073"/>
                  </a:lnTo>
                  <a:lnTo>
                    <a:pt x="1050194" y="16994"/>
                  </a:lnTo>
                  <a:lnTo>
                    <a:pt x="1103327" y="25736"/>
                  </a:lnTo>
                  <a:lnTo>
                    <a:pt x="1155650" y="36324"/>
                  </a:lnTo>
                  <a:lnTo>
                    <a:pt x="1206975" y="48782"/>
                  </a:lnTo>
                  <a:lnTo>
                    <a:pt x="1266329" y="66045"/>
                  </a:lnTo>
                  <a:lnTo>
                    <a:pt x="1321407" y="85285"/>
                  </a:lnTo>
                  <a:lnTo>
                    <a:pt x="1372117" y="106347"/>
                  </a:lnTo>
                  <a:lnTo>
                    <a:pt x="1418367" y="129075"/>
                  </a:lnTo>
                  <a:lnTo>
                    <a:pt x="1460063" y="153317"/>
                  </a:lnTo>
                  <a:lnTo>
                    <a:pt x="1497114" y="178915"/>
                  </a:lnTo>
                  <a:lnTo>
                    <a:pt x="1529428" y="205715"/>
                  </a:lnTo>
                  <a:lnTo>
                    <a:pt x="1556912" y="233563"/>
                  </a:lnTo>
                  <a:lnTo>
                    <a:pt x="1597021" y="291782"/>
                  </a:lnTo>
                  <a:lnTo>
                    <a:pt x="1616703" y="352330"/>
                  </a:lnTo>
                  <a:lnTo>
                    <a:pt x="1618652" y="383091"/>
                  </a:lnTo>
                  <a:lnTo>
                    <a:pt x="1615218" y="413970"/>
                  </a:lnTo>
                  <a:lnTo>
                    <a:pt x="1591830" y="475461"/>
                  </a:lnTo>
                  <a:lnTo>
                    <a:pt x="1545799" y="535564"/>
                  </a:lnTo>
                  <a:lnTo>
                    <a:pt x="1514061" y="564707"/>
                  </a:lnTo>
                  <a:lnTo>
                    <a:pt x="1450542" y="609633"/>
                  </a:lnTo>
                  <a:lnTo>
                    <a:pt x="1414317" y="630135"/>
                  </a:lnTo>
                  <a:lnTo>
                    <a:pt x="1375362" y="649271"/>
                  </a:lnTo>
                  <a:lnTo>
                    <a:pt x="1333861" y="666999"/>
                  </a:lnTo>
                  <a:lnTo>
                    <a:pt x="1290000" y="683275"/>
                  </a:lnTo>
                  <a:lnTo>
                    <a:pt x="1243963" y="698056"/>
                  </a:lnTo>
                  <a:lnTo>
                    <a:pt x="1195935" y="711299"/>
                  </a:lnTo>
                  <a:lnTo>
                    <a:pt x="1146102" y="722960"/>
                  </a:lnTo>
                  <a:lnTo>
                    <a:pt x="1094648" y="732996"/>
                  </a:lnTo>
                  <a:lnTo>
                    <a:pt x="1041758" y="741365"/>
                  </a:lnTo>
                  <a:lnTo>
                    <a:pt x="987618" y="748022"/>
                  </a:lnTo>
                  <a:lnTo>
                    <a:pt x="932411" y="752925"/>
                  </a:lnTo>
                  <a:lnTo>
                    <a:pt x="876324" y="756031"/>
                  </a:lnTo>
                  <a:lnTo>
                    <a:pt x="819541" y="757295"/>
                  </a:lnTo>
                  <a:lnTo>
                    <a:pt x="762247" y="756675"/>
                  </a:lnTo>
                  <a:lnTo>
                    <a:pt x="704627" y="754128"/>
                  </a:lnTo>
                  <a:lnTo>
                    <a:pt x="472153" y="851994"/>
                  </a:lnTo>
                  <a:close/>
                </a:path>
              </a:pathLst>
            </a:custGeom>
            <a:ln w="25908">
              <a:solidFill>
                <a:srgbClr val="BEBEBE"/>
              </a:solidFill>
            </a:ln>
          </p:spPr>
          <p:txBody>
            <a:bodyPr wrap="square" lIns="0" tIns="0" rIns="0" bIns="0" rtlCol="0"/>
            <a:lstStyle/>
            <a:p>
              <a:endParaRPr/>
            </a:p>
          </p:txBody>
        </p:sp>
      </p:grpSp>
      <p:sp>
        <p:nvSpPr>
          <p:cNvPr id="30" name="object 30"/>
          <p:cNvSpPr txBox="1"/>
          <p:nvPr/>
        </p:nvSpPr>
        <p:spPr>
          <a:xfrm>
            <a:off x="780694" y="5258561"/>
            <a:ext cx="901700" cy="431165"/>
          </a:xfrm>
          <a:prstGeom prst="rect">
            <a:avLst/>
          </a:prstGeom>
        </p:spPr>
        <p:txBody>
          <a:bodyPr vert="horz" wrap="square" lIns="0" tIns="12065" rIns="0" bIns="0" rtlCol="0">
            <a:spAutoFit/>
          </a:bodyPr>
          <a:lstStyle/>
          <a:p>
            <a:pPr marL="177165" marR="5080" indent="-165100">
              <a:lnSpc>
                <a:spcPct val="102299"/>
              </a:lnSpc>
              <a:spcBef>
                <a:spcPts val="95"/>
              </a:spcBef>
            </a:pPr>
            <a:r>
              <a:rPr sz="1300" b="1" spc="10" dirty="0">
                <a:solidFill>
                  <a:srgbClr val="C14089"/>
                </a:solidFill>
                <a:latin typeface="Arial"/>
                <a:cs typeface="Arial"/>
              </a:rPr>
              <a:t>Id</a:t>
            </a:r>
            <a:r>
              <a:rPr sz="1300" b="1" spc="20" dirty="0">
                <a:solidFill>
                  <a:srgbClr val="C14089"/>
                </a:solidFill>
                <a:latin typeface="Arial"/>
                <a:cs typeface="Arial"/>
              </a:rPr>
              <a:t>e</a:t>
            </a:r>
            <a:r>
              <a:rPr sz="1300" b="1" spc="10" dirty="0">
                <a:solidFill>
                  <a:srgbClr val="C14089"/>
                </a:solidFill>
                <a:latin typeface="Arial"/>
                <a:cs typeface="Arial"/>
              </a:rPr>
              <a:t>ntifier/V  </a:t>
            </a:r>
            <a:r>
              <a:rPr sz="1300" b="1" spc="15" dirty="0">
                <a:solidFill>
                  <a:srgbClr val="C14089"/>
                </a:solidFill>
                <a:latin typeface="Arial"/>
                <a:cs typeface="Arial"/>
              </a:rPr>
              <a:t>ariable</a:t>
            </a:r>
            <a:endParaRPr sz="1300">
              <a:latin typeface="Arial"/>
              <a:cs typeface="Arial"/>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0563" y="1427734"/>
            <a:ext cx="5602605" cy="311150"/>
          </a:xfrm>
          <a:prstGeom prst="rect">
            <a:avLst/>
          </a:prstGeom>
        </p:spPr>
        <p:txBody>
          <a:bodyPr vert="horz" wrap="square" lIns="0" tIns="15240" rIns="0" bIns="0" rtlCol="0">
            <a:spAutoFit/>
          </a:bodyPr>
          <a:lstStyle/>
          <a:p>
            <a:pPr marL="12700">
              <a:lnSpc>
                <a:spcPct val="100000"/>
              </a:lnSpc>
              <a:spcBef>
                <a:spcPts val="120"/>
              </a:spcBef>
            </a:pPr>
            <a:r>
              <a:rPr sz="1850" spc="10" dirty="0"/>
              <a:t>Rules </a:t>
            </a:r>
            <a:r>
              <a:rPr sz="1850" spc="5" dirty="0"/>
              <a:t>for constructing identifiers/variable</a:t>
            </a:r>
            <a:r>
              <a:rPr sz="1850" spc="-110" dirty="0"/>
              <a:t> </a:t>
            </a:r>
            <a:r>
              <a:rPr sz="1850" spc="10" dirty="0"/>
              <a:t>names:</a:t>
            </a:r>
            <a:endParaRPr sz="1850"/>
          </a:p>
        </p:txBody>
      </p:sp>
      <p:sp>
        <p:nvSpPr>
          <p:cNvPr id="3" name="object 3"/>
          <p:cNvSpPr txBox="1"/>
          <p:nvPr/>
        </p:nvSpPr>
        <p:spPr>
          <a:xfrm>
            <a:off x="114401" y="2273934"/>
            <a:ext cx="9794875" cy="3841115"/>
          </a:xfrm>
          <a:prstGeom prst="rect">
            <a:avLst/>
          </a:prstGeom>
        </p:spPr>
        <p:txBody>
          <a:bodyPr vert="horz" wrap="square" lIns="0" tIns="15240" rIns="0" bIns="0" rtlCol="0">
            <a:spAutoFit/>
          </a:bodyPr>
          <a:lstStyle/>
          <a:p>
            <a:pPr marL="288290" indent="-276225">
              <a:lnSpc>
                <a:spcPct val="100000"/>
              </a:lnSpc>
              <a:spcBef>
                <a:spcPts val="120"/>
              </a:spcBef>
              <a:buAutoNum type="arabicParenR"/>
              <a:tabLst>
                <a:tab pos="288925" algn="l"/>
              </a:tabLst>
            </a:pPr>
            <a:r>
              <a:rPr sz="1850" spc="10" dirty="0">
                <a:latin typeface="Arial"/>
                <a:cs typeface="Arial"/>
              </a:rPr>
              <a:t>The </a:t>
            </a:r>
            <a:r>
              <a:rPr sz="1850" spc="5" dirty="0">
                <a:latin typeface="Arial"/>
                <a:cs typeface="Arial"/>
              </a:rPr>
              <a:t>first </a:t>
            </a:r>
            <a:r>
              <a:rPr sz="1850" spc="10" dirty="0">
                <a:latin typeface="Arial"/>
                <a:cs typeface="Arial"/>
              </a:rPr>
              <a:t>characters </a:t>
            </a:r>
            <a:r>
              <a:rPr sz="1850" spc="5" dirty="0">
                <a:latin typeface="Arial"/>
                <a:cs typeface="Arial"/>
              </a:rPr>
              <a:t>in </a:t>
            </a:r>
            <a:r>
              <a:rPr sz="1850" spc="10" dirty="0">
                <a:latin typeface="Arial"/>
                <a:cs typeface="Arial"/>
              </a:rPr>
              <a:t>the name must be an </a:t>
            </a:r>
            <a:r>
              <a:rPr sz="1850" spc="5" dirty="0">
                <a:latin typeface="Arial"/>
                <a:cs typeface="Arial"/>
              </a:rPr>
              <a:t>alphabet </a:t>
            </a:r>
            <a:r>
              <a:rPr sz="1850" spc="15" dirty="0">
                <a:latin typeface="Arial"/>
                <a:cs typeface="Arial"/>
              </a:rPr>
              <a:t>(A-Z </a:t>
            </a:r>
            <a:r>
              <a:rPr sz="1850" spc="5" dirty="0">
                <a:latin typeface="Arial"/>
                <a:cs typeface="Arial"/>
              </a:rPr>
              <a:t>or a-z) or </a:t>
            </a:r>
            <a:r>
              <a:rPr sz="1850" spc="10" dirty="0">
                <a:latin typeface="Arial"/>
                <a:cs typeface="Arial"/>
              </a:rPr>
              <a:t>an</a:t>
            </a:r>
            <a:r>
              <a:rPr sz="1850" spc="-300" dirty="0">
                <a:latin typeface="Arial"/>
                <a:cs typeface="Arial"/>
              </a:rPr>
              <a:t> </a:t>
            </a:r>
            <a:r>
              <a:rPr sz="1850" spc="5" dirty="0">
                <a:latin typeface="Arial"/>
                <a:cs typeface="Arial"/>
              </a:rPr>
              <a:t>underscore(_).</a:t>
            </a:r>
            <a:endParaRPr sz="1850">
              <a:latin typeface="Arial"/>
              <a:cs typeface="Arial"/>
            </a:endParaRPr>
          </a:p>
          <a:p>
            <a:pPr>
              <a:lnSpc>
                <a:spcPct val="100000"/>
              </a:lnSpc>
              <a:spcBef>
                <a:spcPts val="20"/>
              </a:spcBef>
              <a:buFont typeface="Arial"/>
              <a:buAutoNum type="arabicParenR"/>
            </a:pPr>
            <a:endParaRPr sz="3000">
              <a:latin typeface="Arial"/>
              <a:cs typeface="Arial"/>
            </a:endParaRPr>
          </a:p>
          <a:p>
            <a:pPr marL="288290" indent="-276225">
              <a:lnSpc>
                <a:spcPct val="100000"/>
              </a:lnSpc>
              <a:buAutoNum type="arabicParenR"/>
              <a:tabLst>
                <a:tab pos="288925" algn="l"/>
              </a:tabLst>
            </a:pPr>
            <a:r>
              <a:rPr sz="1850" spc="10" dirty="0">
                <a:latin typeface="Arial"/>
                <a:cs typeface="Arial"/>
              </a:rPr>
              <a:t>The </a:t>
            </a:r>
            <a:r>
              <a:rPr sz="1850" spc="5" dirty="0">
                <a:latin typeface="Arial"/>
                <a:cs typeface="Arial"/>
              </a:rPr>
              <a:t>first </a:t>
            </a:r>
            <a:r>
              <a:rPr sz="1850" spc="10" dirty="0">
                <a:latin typeface="Arial"/>
                <a:cs typeface="Arial"/>
              </a:rPr>
              <a:t>character may be </a:t>
            </a:r>
            <a:r>
              <a:rPr sz="1850" spc="5" dirty="0">
                <a:latin typeface="Arial"/>
                <a:cs typeface="Arial"/>
              </a:rPr>
              <a:t>followed </a:t>
            </a:r>
            <a:r>
              <a:rPr sz="1850" spc="10" dirty="0">
                <a:latin typeface="Arial"/>
                <a:cs typeface="Arial"/>
              </a:rPr>
              <a:t>by any number </a:t>
            </a:r>
            <a:r>
              <a:rPr sz="1850" spc="5" dirty="0">
                <a:latin typeface="Arial"/>
                <a:cs typeface="Arial"/>
              </a:rPr>
              <a:t>of letters or digits. </a:t>
            </a:r>
            <a:r>
              <a:rPr sz="1850" spc="10" dirty="0">
                <a:latin typeface="Arial"/>
                <a:cs typeface="Arial"/>
              </a:rPr>
              <a:t>(max length be</a:t>
            </a:r>
            <a:r>
              <a:rPr sz="1850" spc="145" dirty="0">
                <a:latin typeface="Arial"/>
                <a:cs typeface="Arial"/>
              </a:rPr>
              <a:t> </a:t>
            </a:r>
            <a:r>
              <a:rPr sz="1850" spc="10" dirty="0">
                <a:latin typeface="Arial"/>
                <a:cs typeface="Arial"/>
              </a:rPr>
              <a:t>&lt;=8)</a:t>
            </a:r>
            <a:endParaRPr sz="1850">
              <a:latin typeface="Arial"/>
              <a:cs typeface="Arial"/>
            </a:endParaRPr>
          </a:p>
          <a:p>
            <a:pPr>
              <a:lnSpc>
                <a:spcPct val="100000"/>
              </a:lnSpc>
              <a:spcBef>
                <a:spcPts val="45"/>
              </a:spcBef>
              <a:buFont typeface="Arial"/>
              <a:buAutoNum type="arabicParenR"/>
            </a:pPr>
            <a:endParaRPr sz="2850">
              <a:latin typeface="Arial"/>
              <a:cs typeface="Arial"/>
            </a:endParaRPr>
          </a:p>
          <a:p>
            <a:pPr marL="288290" indent="-276225">
              <a:lnSpc>
                <a:spcPct val="100000"/>
              </a:lnSpc>
              <a:buAutoNum type="arabicParenR"/>
              <a:tabLst>
                <a:tab pos="288925" algn="l"/>
              </a:tabLst>
            </a:pPr>
            <a:r>
              <a:rPr sz="1850" spc="10" dirty="0">
                <a:latin typeface="Arial"/>
                <a:cs typeface="Arial"/>
              </a:rPr>
              <a:t>The </a:t>
            </a:r>
            <a:r>
              <a:rPr sz="1850" spc="5" dirty="0">
                <a:latin typeface="Arial"/>
                <a:cs typeface="Arial"/>
              </a:rPr>
              <a:t>only </a:t>
            </a:r>
            <a:r>
              <a:rPr sz="1850" spc="10" dirty="0">
                <a:latin typeface="Arial"/>
                <a:cs typeface="Arial"/>
              </a:rPr>
              <a:t>special </a:t>
            </a:r>
            <a:r>
              <a:rPr sz="1850" spc="5" dirty="0">
                <a:latin typeface="Arial"/>
                <a:cs typeface="Arial"/>
              </a:rPr>
              <a:t>symbol permitted in </a:t>
            </a:r>
            <a:r>
              <a:rPr sz="1850" spc="10" dirty="0">
                <a:latin typeface="Arial"/>
                <a:cs typeface="Arial"/>
              </a:rPr>
              <a:t>the </a:t>
            </a:r>
            <a:r>
              <a:rPr sz="1850" spc="5" dirty="0">
                <a:latin typeface="Arial"/>
                <a:cs typeface="Arial"/>
              </a:rPr>
              <a:t>identifies is </a:t>
            </a:r>
            <a:r>
              <a:rPr sz="1850" spc="10" dirty="0">
                <a:latin typeface="Arial"/>
                <a:cs typeface="Arial"/>
              </a:rPr>
              <a:t>an</a:t>
            </a:r>
            <a:r>
              <a:rPr sz="1850" spc="-265" dirty="0">
                <a:latin typeface="Arial"/>
                <a:cs typeface="Arial"/>
              </a:rPr>
              <a:t> </a:t>
            </a:r>
            <a:r>
              <a:rPr sz="1850" spc="10" dirty="0">
                <a:latin typeface="Arial"/>
                <a:cs typeface="Arial"/>
              </a:rPr>
              <a:t>underscore(_).</a:t>
            </a:r>
            <a:endParaRPr sz="1850">
              <a:latin typeface="Arial"/>
              <a:cs typeface="Arial"/>
            </a:endParaRPr>
          </a:p>
          <a:p>
            <a:pPr>
              <a:lnSpc>
                <a:spcPct val="100000"/>
              </a:lnSpc>
              <a:spcBef>
                <a:spcPts val="5"/>
              </a:spcBef>
              <a:buFont typeface="Arial"/>
              <a:buAutoNum type="arabicParenR"/>
            </a:pPr>
            <a:endParaRPr sz="2900">
              <a:latin typeface="Arial"/>
              <a:cs typeface="Arial"/>
            </a:endParaRPr>
          </a:p>
          <a:p>
            <a:pPr marL="288290" indent="-276225">
              <a:lnSpc>
                <a:spcPct val="100000"/>
              </a:lnSpc>
              <a:buAutoNum type="arabicParenR"/>
              <a:tabLst>
                <a:tab pos="288925" algn="l"/>
              </a:tabLst>
            </a:pPr>
            <a:r>
              <a:rPr sz="1850" spc="5" dirty="0">
                <a:latin typeface="Arial"/>
                <a:cs typeface="Arial"/>
              </a:rPr>
              <a:t>Two </a:t>
            </a:r>
            <a:r>
              <a:rPr sz="1850" spc="10" dirty="0">
                <a:latin typeface="Arial"/>
                <a:cs typeface="Arial"/>
              </a:rPr>
              <a:t>successive underscores are not</a:t>
            </a:r>
            <a:r>
              <a:rPr sz="1850" spc="-130" dirty="0">
                <a:latin typeface="Arial"/>
                <a:cs typeface="Arial"/>
              </a:rPr>
              <a:t> </a:t>
            </a:r>
            <a:r>
              <a:rPr sz="1850" spc="5" dirty="0">
                <a:latin typeface="Arial"/>
                <a:cs typeface="Arial"/>
              </a:rPr>
              <a:t>permitted.</a:t>
            </a:r>
            <a:endParaRPr sz="1850">
              <a:latin typeface="Arial"/>
              <a:cs typeface="Arial"/>
            </a:endParaRPr>
          </a:p>
          <a:p>
            <a:pPr>
              <a:lnSpc>
                <a:spcPct val="100000"/>
              </a:lnSpc>
              <a:spcBef>
                <a:spcPts val="5"/>
              </a:spcBef>
              <a:buFont typeface="Arial"/>
              <a:buAutoNum type="arabicParenR"/>
            </a:pPr>
            <a:endParaRPr sz="2850">
              <a:latin typeface="Arial"/>
              <a:cs typeface="Arial"/>
            </a:endParaRPr>
          </a:p>
          <a:p>
            <a:pPr marL="288290" indent="-276225">
              <a:lnSpc>
                <a:spcPct val="100000"/>
              </a:lnSpc>
              <a:buAutoNum type="arabicParenR"/>
              <a:tabLst>
                <a:tab pos="288925" algn="l"/>
              </a:tabLst>
            </a:pPr>
            <a:r>
              <a:rPr sz="1850" spc="10" dirty="0">
                <a:latin typeface="Arial"/>
                <a:cs typeface="Arial"/>
              </a:rPr>
              <a:t>A blank space </a:t>
            </a:r>
            <a:r>
              <a:rPr sz="1850" spc="5" dirty="0">
                <a:latin typeface="Arial"/>
                <a:cs typeface="Arial"/>
              </a:rPr>
              <a:t>is </a:t>
            </a:r>
            <a:r>
              <a:rPr sz="1850" spc="10" dirty="0">
                <a:latin typeface="Arial"/>
                <a:cs typeface="Arial"/>
              </a:rPr>
              <a:t>not </a:t>
            </a:r>
            <a:r>
              <a:rPr sz="1850" spc="5" dirty="0">
                <a:latin typeface="Arial"/>
                <a:cs typeface="Arial"/>
              </a:rPr>
              <a:t>allowed in </a:t>
            </a:r>
            <a:r>
              <a:rPr sz="1850" spc="10" dirty="0">
                <a:latin typeface="Arial"/>
                <a:cs typeface="Arial"/>
              </a:rPr>
              <a:t>an</a:t>
            </a:r>
            <a:r>
              <a:rPr sz="1850" spc="-165" dirty="0">
                <a:latin typeface="Arial"/>
                <a:cs typeface="Arial"/>
              </a:rPr>
              <a:t> </a:t>
            </a:r>
            <a:r>
              <a:rPr sz="1850" spc="5" dirty="0">
                <a:latin typeface="Arial"/>
                <a:cs typeface="Arial"/>
              </a:rPr>
              <a:t>identifier.</a:t>
            </a:r>
            <a:endParaRPr sz="1850">
              <a:latin typeface="Arial"/>
              <a:cs typeface="Arial"/>
            </a:endParaRPr>
          </a:p>
          <a:p>
            <a:pPr>
              <a:lnSpc>
                <a:spcPct val="100000"/>
              </a:lnSpc>
              <a:spcBef>
                <a:spcPts val="5"/>
              </a:spcBef>
              <a:buFont typeface="Arial"/>
              <a:buAutoNum type="arabicParenR"/>
            </a:pPr>
            <a:endParaRPr sz="2850">
              <a:latin typeface="Arial"/>
              <a:cs typeface="Arial"/>
            </a:endParaRPr>
          </a:p>
          <a:p>
            <a:pPr marL="288290" indent="-276225">
              <a:lnSpc>
                <a:spcPct val="100000"/>
              </a:lnSpc>
              <a:buAutoNum type="arabicParenR"/>
              <a:tabLst>
                <a:tab pos="288925" algn="l"/>
              </a:tabLst>
            </a:pPr>
            <a:r>
              <a:rPr sz="1850" spc="5" dirty="0">
                <a:latin typeface="Arial"/>
                <a:cs typeface="Arial"/>
              </a:rPr>
              <a:t>Keywords </a:t>
            </a:r>
            <a:r>
              <a:rPr sz="1850" spc="10" dirty="0">
                <a:latin typeface="Arial"/>
                <a:cs typeface="Arial"/>
              </a:rPr>
              <a:t>can't be used as</a:t>
            </a:r>
            <a:r>
              <a:rPr sz="1850" spc="-80" dirty="0">
                <a:latin typeface="Arial"/>
                <a:cs typeface="Arial"/>
              </a:rPr>
              <a:t> </a:t>
            </a:r>
            <a:r>
              <a:rPr sz="1850" spc="5" dirty="0">
                <a:latin typeface="Arial"/>
                <a:cs typeface="Arial"/>
              </a:rPr>
              <a:t>identifiers.</a:t>
            </a:r>
            <a:endParaRPr sz="1850">
              <a:latin typeface="Arial"/>
              <a:cs typeface="Arial"/>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02919" y="1844039"/>
            <a:ext cx="3595116" cy="185166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41019" y="4038600"/>
            <a:ext cx="3316224" cy="2139696"/>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617016" y="1887727"/>
            <a:ext cx="2090420" cy="4215130"/>
          </a:xfrm>
          <a:prstGeom prst="rect">
            <a:avLst/>
          </a:prstGeom>
        </p:spPr>
        <p:txBody>
          <a:bodyPr vert="horz" wrap="square" lIns="0" tIns="15240" rIns="0" bIns="0" rtlCol="0">
            <a:spAutoFit/>
          </a:bodyPr>
          <a:lstStyle/>
          <a:p>
            <a:pPr marL="12700">
              <a:lnSpc>
                <a:spcPct val="100000"/>
              </a:lnSpc>
              <a:spcBef>
                <a:spcPts val="120"/>
              </a:spcBef>
            </a:pPr>
            <a:r>
              <a:rPr sz="1850" b="1" spc="5" dirty="0">
                <a:latin typeface="Arial"/>
                <a:cs typeface="Arial"/>
              </a:rPr>
              <a:t>Valid</a:t>
            </a:r>
            <a:r>
              <a:rPr sz="1850" b="1" spc="-30" dirty="0">
                <a:latin typeface="Arial"/>
                <a:cs typeface="Arial"/>
              </a:rPr>
              <a:t> </a:t>
            </a:r>
            <a:r>
              <a:rPr sz="1850" b="1" spc="5" dirty="0">
                <a:latin typeface="Arial"/>
                <a:cs typeface="Arial"/>
              </a:rPr>
              <a:t>Identifiers:</a:t>
            </a:r>
            <a:endParaRPr sz="1850">
              <a:latin typeface="Arial"/>
              <a:cs typeface="Arial"/>
            </a:endParaRPr>
          </a:p>
          <a:p>
            <a:pPr marL="12700" marR="1250315">
              <a:lnSpc>
                <a:spcPct val="101099"/>
              </a:lnSpc>
            </a:pPr>
            <a:r>
              <a:rPr sz="1850" spc="10" dirty="0">
                <a:latin typeface="Arial"/>
                <a:cs typeface="Arial"/>
              </a:rPr>
              <a:t>Manju  </a:t>
            </a:r>
            <a:r>
              <a:rPr sz="1850" spc="15" dirty="0">
                <a:latin typeface="Arial"/>
                <a:cs typeface="Arial"/>
              </a:rPr>
              <a:t>MANJU</a:t>
            </a:r>
            <a:endParaRPr sz="1850">
              <a:latin typeface="Arial"/>
              <a:cs typeface="Arial"/>
            </a:endParaRPr>
          </a:p>
          <a:p>
            <a:pPr marL="12700" marR="287020">
              <a:lnSpc>
                <a:spcPts val="2240"/>
              </a:lnSpc>
              <a:spcBef>
                <a:spcPts val="70"/>
              </a:spcBef>
            </a:pPr>
            <a:r>
              <a:rPr sz="1850" spc="15" dirty="0">
                <a:latin typeface="Arial"/>
                <a:cs typeface="Arial"/>
              </a:rPr>
              <a:t>maNJu123  Man</a:t>
            </a:r>
            <a:r>
              <a:rPr sz="1850" dirty="0">
                <a:latin typeface="Arial"/>
                <a:cs typeface="Arial"/>
              </a:rPr>
              <a:t>j</a:t>
            </a:r>
            <a:r>
              <a:rPr sz="1850" spc="15" dirty="0">
                <a:latin typeface="Arial"/>
                <a:cs typeface="Arial"/>
              </a:rPr>
              <a:t>u</a:t>
            </a:r>
            <a:r>
              <a:rPr sz="1850" dirty="0">
                <a:latin typeface="Arial"/>
                <a:cs typeface="Arial"/>
              </a:rPr>
              <a:t>2</a:t>
            </a:r>
            <a:r>
              <a:rPr sz="1850" spc="10" dirty="0">
                <a:latin typeface="Arial"/>
                <a:cs typeface="Arial"/>
              </a:rPr>
              <a:t>_S</a:t>
            </a:r>
            <a:r>
              <a:rPr sz="1850" dirty="0">
                <a:latin typeface="Arial"/>
                <a:cs typeface="Arial"/>
              </a:rPr>
              <a:t>a</a:t>
            </a:r>
            <a:r>
              <a:rPr sz="1850" spc="5" dirty="0">
                <a:latin typeface="Arial"/>
                <a:cs typeface="Arial"/>
              </a:rPr>
              <a:t>nju</a:t>
            </a:r>
            <a:r>
              <a:rPr sz="1850" dirty="0">
                <a:latin typeface="Arial"/>
                <a:cs typeface="Arial"/>
              </a:rPr>
              <a:t>1</a:t>
            </a:r>
            <a:r>
              <a:rPr sz="1850" spc="5" dirty="0">
                <a:latin typeface="Arial"/>
                <a:cs typeface="Arial"/>
              </a:rPr>
              <a:t>2  </a:t>
            </a:r>
            <a:r>
              <a:rPr sz="1850" spc="10" dirty="0">
                <a:latin typeface="Arial"/>
                <a:cs typeface="Arial"/>
              </a:rPr>
              <a:t>m_a_n_j_u</a:t>
            </a:r>
            <a:endParaRPr sz="1850">
              <a:latin typeface="Arial"/>
              <a:cs typeface="Arial"/>
            </a:endParaRPr>
          </a:p>
          <a:p>
            <a:pPr>
              <a:lnSpc>
                <a:spcPct val="100000"/>
              </a:lnSpc>
            </a:pPr>
            <a:endParaRPr sz="2100">
              <a:latin typeface="Arial"/>
              <a:cs typeface="Arial"/>
            </a:endParaRPr>
          </a:p>
          <a:p>
            <a:pPr marL="50800" marR="5080">
              <a:lnSpc>
                <a:spcPct val="101099"/>
              </a:lnSpc>
              <a:spcBef>
                <a:spcPts val="1350"/>
              </a:spcBef>
            </a:pPr>
            <a:r>
              <a:rPr sz="1850" b="1" dirty="0">
                <a:latin typeface="Arial"/>
                <a:cs typeface="Arial"/>
              </a:rPr>
              <a:t>Invalid</a:t>
            </a:r>
            <a:r>
              <a:rPr sz="1850" b="1" spc="-50" dirty="0">
                <a:latin typeface="Arial"/>
                <a:cs typeface="Arial"/>
              </a:rPr>
              <a:t> </a:t>
            </a:r>
            <a:r>
              <a:rPr sz="1850" b="1" spc="5" dirty="0">
                <a:latin typeface="Arial"/>
                <a:cs typeface="Arial"/>
              </a:rPr>
              <a:t>Identifiers:  </a:t>
            </a:r>
            <a:r>
              <a:rPr sz="1850" spc="10" dirty="0">
                <a:latin typeface="Arial"/>
                <a:cs typeface="Arial"/>
              </a:rPr>
              <a:t>1manju  Manju,sanju</a:t>
            </a:r>
            <a:endParaRPr sz="1850">
              <a:latin typeface="Arial"/>
              <a:cs typeface="Arial"/>
            </a:endParaRPr>
          </a:p>
          <a:p>
            <a:pPr marL="50800">
              <a:lnSpc>
                <a:spcPct val="100000"/>
              </a:lnSpc>
              <a:spcBef>
                <a:spcPts val="10"/>
              </a:spcBef>
              <a:tabLst>
                <a:tab pos="778510" algn="l"/>
              </a:tabLst>
            </a:pPr>
            <a:r>
              <a:rPr sz="1850" spc="15" dirty="0">
                <a:latin typeface="Arial"/>
                <a:cs typeface="Arial"/>
              </a:rPr>
              <a:t>Man</a:t>
            </a:r>
            <a:r>
              <a:rPr sz="1850" u="heavy" spc="15" dirty="0">
                <a:uFill>
                  <a:solidFill>
                    <a:srgbClr val="000000"/>
                  </a:solidFill>
                </a:uFill>
                <a:latin typeface="Arial"/>
                <a:cs typeface="Arial"/>
              </a:rPr>
              <a:t> 	</a:t>
            </a:r>
            <a:r>
              <a:rPr sz="1850" dirty="0">
                <a:latin typeface="Arial"/>
                <a:cs typeface="Arial"/>
              </a:rPr>
              <a:t>ju</a:t>
            </a:r>
            <a:endParaRPr sz="1850">
              <a:latin typeface="Arial"/>
              <a:cs typeface="Arial"/>
            </a:endParaRPr>
          </a:p>
          <a:p>
            <a:pPr marL="50800">
              <a:lnSpc>
                <a:spcPct val="100000"/>
              </a:lnSpc>
              <a:spcBef>
                <a:spcPts val="25"/>
              </a:spcBef>
            </a:pPr>
            <a:r>
              <a:rPr sz="1850" spc="5" dirty="0">
                <a:latin typeface="Arial"/>
                <a:cs typeface="Arial"/>
              </a:rPr>
              <a:t>for</a:t>
            </a:r>
            <a:endParaRPr sz="1850">
              <a:latin typeface="Arial"/>
              <a:cs typeface="Arial"/>
            </a:endParaRPr>
          </a:p>
          <a:p>
            <a:pPr marL="50800">
              <a:lnSpc>
                <a:spcPct val="100000"/>
              </a:lnSpc>
              <a:spcBef>
                <a:spcPts val="25"/>
              </a:spcBef>
            </a:pPr>
            <a:r>
              <a:rPr sz="1850" spc="10" dirty="0">
                <a:latin typeface="Arial"/>
                <a:cs typeface="Arial"/>
              </a:rPr>
              <a:t>goto</a:t>
            </a:r>
            <a:endParaRPr sz="1850">
              <a:latin typeface="Arial"/>
              <a:cs typeface="Arial"/>
            </a:endParaRPr>
          </a:p>
          <a:p>
            <a:pPr marL="50800">
              <a:lnSpc>
                <a:spcPct val="100000"/>
              </a:lnSpc>
              <a:spcBef>
                <a:spcPts val="25"/>
              </a:spcBef>
            </a:pPr>
            <a:r>
              <a:rPr sz="1850" spc="10" dirty="0">
                <a:latin typeface="Arial"/>
                <a:cs typeface="Arial"/>
              </a:rPr>
              <a:t>Manju</a:t>
            </a:r>
            <a:r>
              <a:rPr sz="1850" spc="-35" dirty="0">
                <a:latin typeface="Arial"/>
                <a:cs typeface="Arial"/>
              </a:rPr>
              <a:t> </a:t>
            </a:r>
            <a:r>
              <a:rPr sz="1850" spc="10" dirty="0">
                <a:latin typeface="Arial"/>
                <a:cs typeface="Arial"/>
              </a:rPr>
              <a:t>sanju</a:t>
            </a:r>
            <a:endParaRPr sz="1850">
              <a:latin typeface="Arial"/>
              <a:cs typeface="Arial"/>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4401" y="1067561"/>
            <a:ext cx="8896985" cy="1490345"/>
          </a:xfrm>
          <a:prstGeom prst="rect">
            <a:avLst/>
          </a:prstGeom>
        </p:spPr>
        <p:txBody>
          <a:bodyPr vert="horz" wrap="square" lIns="0" tIns="15240" rIns="0" bIns="0" rtlCol="0">
            <a:spAutoFit/>
          </a:bodyPr>
          <a:lstStyle/>
          <a:p>
            <a:pPr marL="192405">
              <a:lnSpc>
                <a:spcPct val="100000"/>
              </a:lnSpc>
              <a:spcBef>
                <a:spcPts val="120"/>
              </a:spcBef>
            </a:pPr>
            <a:r>
              <a:rPr sz="1850" b="1" spc="10" dirty="0">
                <a:latin typeface="Arial"/>
                <a:cs typeface="Arial"/>
              </a:rPr>
              <a:t>Constants</a:t>
            </a:r>
            <a:endParaRPr sz="1850">
              <a:latin typeface="Arial"/>
              <a:cs typeface="Arial"/>
            </a:endParaRPr>
          </a:p>
          <a:p>
            <a:pPr>
              <a:lnSpc>
                <a:spcPct val="100000"/>
              </a:lnSpc>
              <a:spcBef>
                <a:spcPts val="30"/>
              </a:spcBef>
            </a:pPr>
            <a:endParaRPr sz="1750">
              <a:latin typeface="Arial"/>
              <a:cs typeface="Arial"/>
            </a:endParaRPr>
          </a:p>
          <a:p>
            <a:pPr marL="12700">
              <a:lnSpc>
                <a:spcPct val="100000"/>
              </a:lnSpc>
            </a:pPr>
            <a:r>
              <a:rPr sz="1850" spc="10" dirty="0">
                <a:latin typeface="Arial"/>
                <a:cs typeface="Arial"/>
              </a:rPr>
              <a:t>A </a:t>
            </a:r>
            <a:r>
              <a:rPr sz="1850" spc="5" dirty="0">
                <a:latin typeface="Arial"/>
                <a:cs typeface="Arial"/>
              </a:rPr>
              <a:t>quantity </a:t>
            </a:r>
            <a:r>
              <a:rPr sz="1850" spc="10" dirty="0">
                <a:latin typeface="Arial"/>
                <a:cs typeface="Arial"/>
              </a:rPr>
              <a:t>does not change during the </a:t>
            </a:r>
            <a:r>
              <a:rPr sz="1850" spc="5" dirty="0">
                <a:latin typeface="Arial"/>
                <a:cs typeface="Arial"/>
              </a:rPr>
              <a:t>execution of </a:t>
            </a:r>
            <a:r>
              <a:rPr sz="1850" spc="10" dirty="0">
                <a:latin typeface="Arial"/>
                <a:cs typeface="Arial"/>
              </a:rPr>
              <a:t>a program </a:t>
            </a:r>
            <a:r>
              <a:rPr sz="1850" spc="5" dirty="0">
                <a:latin typeface="Arial"/>
                <a:cs typeface="Arial"/>
              </a:rPr>
              <a:t>is </a:t>
            </a:r>
            <a:r>
              <a:rPr sz="1850" spc="10" dirty="0">
                <a:latin typeface="Arial"/>
                <a:cs typeface="Arial"/>
              </a:rPr>
              <a:t>called as</a:t>
            </a:r>
            <a:r>
              <a:rPr sz="1850" spc="-325" dirty="0">
                <a:latin typeface="Arial"/>
                <a:cs typeface="Arial"/>
              </a:rPr>
              <a:t> </a:t>
            </a:r>
            <a:r>
              <a:rPr sz="1850" b="1" spc="10" dirty="0">
                <a:solidFill>
                  <a:srgbClr val="FF0000"/>
                </a:solidFill>
                <a:latin typeface="Arial"/>
                <a:cs typeface="Arial"/>
              </a:rPr>
              <a:t>Constant.</a:t>
            </a:r>
            <a:endParaRPr sz="1850">
              <a:latin typeface="Arial"/>
              <a:cs typeface="Arial"/>
            </a:endParaRPr>
          </a:p>
          <a:p>
            <a:pPr>
              <a:lnSpc>
                <a:spcPct val="100000"/>
              </a:lnSpc>
              <a:spcBef>
                <a:spcPts val="40"/>
              </a:spcBef>
            </a:pPr>
            <a:endParaRPr sz="2400">
              <a:latin typeface="Arial"/>
              <a:cs typeface="Arial"/>
            </a:endParaRPr>
          </a:p>
          <a:p>
            <a:pPr marL="5069840">
              <a:lnSpc>
                <a:spcPct val="100000"/>
              </a:lnSpc>
              <a:spcBef>
                <a:spcPts val="5"/>
              </a:spcBef>
            </a:pPr>
            <a:r>
              <a:rPr sz="1850" b="1" spc="10" dirty="0">
                <a:latin typeface="Arial"/>
                <a:cs typeface="Arial"/>
              </a:rPr>
              <a:t>Constants</a:t>
            </a:r>
            <a:endParaRPr sz="1850">
              <a:latin typeface="Arial"/>
              <a:cs typeface="Arial"/>
            </a:endParaRPr>
          </a:p>
        </p:txBody>
      </p:sp>
      <p:sp>
        <p:nvSpPr>
          <p:cNvPr id="3" name="object 3"/>
          <p:cNvSpPr txBox="1"/>
          <p:nvPr/>
        </p:nvSpPr>
        <p:spPr>
          <a:xfrm>
            <a:off x="6560946" y="3372434"/>
            <a:ext cx="1769110" cy="596265"/>
          </a:xfrm>
          <a:prstGeom prst="rect">
            <a:avLst/>
          </a:prstGeom>
        </p:spPr>
        <p:txBody>
          <a:bodyPr vert="horz" wrap="square" lIns="0" tIns="15875" rIns="0" bIns="0" rtlCol="0">
            <a:spAutoFit/>
          </a:bodyPr>
          <a:lstStyle/>
          <a:p>
            <a:pPr marL="94615">
              <a:lnSpc>
                <a:spcPct val="100000"/>
              </a:lnSpc>
              <a:spcBef>
                <a:spcPts val="125"/>
              </a:spcBef>
            </a:pPr>
            <a:r>
              <a:rPr sz="1850" b="1" spc="5" dirty="0">
                <a:latin typeface="Arial"/>
                <a:cs typeface="Arial"/>
              </a:rPr>
              <a:t>Floating</a:t>
            </a:r>
            <a:r>
              <a:rPr sz="1850" b="1" spc="-60" dirty="0">
                <a:latin typeface="Arial"/>
                <a:cs typeface="Arial"/>
              </a:rPr>
              <a:t> </a:t>
            </a:r>
            <a:r>
              <a:rPr sz="1850" b="1" spc="5" dirty="0">
                <a:latin typeface="Arial"/>
                <a:cs typeface="Arial"/>
              </a:rPr>
              <a:t>Point</a:t>
            </a:r>
            <a:endParaRPr sz="1850">
              <a:latin typeface="Arial"/>
              <a:cs typeface="Arial"/>
            </a:endParaRPr>
          </a:p>
          <a:p>
            <a:pPr marL="12700">
              <a:lnSpc>
                <a:spcPct val="100000"/>
              </a:lnSpc>
              <a:spcBef>
                <a:spcPts val="25"/>
              </a:spcBef>
            </a:pPr>
            <a:r>
              <a:rPr sz="1850" b="1" spc="5" dirty="0">
                <a:latin typeface="Arial"/>
                <a:cs typeface="Arial"/>
              </a:rPr>
              <a:t>(r</a:t>
            </a:r>
            <a:r>
              <a:rPr sz="1850" b="1" spc="15" dirty="0">
                <a:latin typeface="Arial"/>
                <a:cs typeface="Arial"/>
              </a:rPr>
              <a:t>e</a:t>
            </a:r>
            <a:r>
              <a:rPr sz="1850" b="1" spc="10" dirty="0">
                <a:latin typeface="Arial"/>
                <a:cs typeface="Arial"/>
              </a:rPr>
              <a:t>al)Const</a:t>
            </a:r>
            <a:r>
              <a:rPr sz="1850" b="1" dirty="0">
                <a:latin typeface="Arial"/>
                <a:cs typeface="Arial"/>
              </a:rPr>
              <a:t>a</a:t>
            </a:r>
            <a:r>
              <a:rPr sz="1850" b="1" spc="10" dirty="0">
                <a:latin typeface="Arial"/>
                <a:cs typeface="Arial"/>
              </a:rPr>
              <a:t>nts</a:t>
            </a:r>
            <a:endParaRPr sz="1850">
              <a:latin typeface="Arial"/>
              <a:cs typeface="Arial"/>
            </a:endParaRPr>
          </a:p>
        </p:txBody>
      </p:sp>
      <p:sp>
        <p:nvSpPr>
          <p:cNvPr id="4" name="object 4"/>
          <p:cNvSpPr txBox="1"/>
          <p:nvPr/>
        </p:nvSpPr>
        <p:spPr>
          <a:xfrm>
            <a:off x="3503421" y="3515360"/>
            <a:ext cx="2041525" cy="311150"/>
          </a:xfrm>
          <a:prstGeom prst="rect">
            <a:avLst/>
          </a:prstGeom>
        </p:spPr>
        <p:txBody>
          <a:bodyPr vert="horz" wrap="square" lIns="0" tIns="15240" rIns="0" bIns="0" rtlCol="0">
            <a:spAutoFit/>
          </a:bodyPr>
          <a:lstStyle/>
          <a:p>
            <a:pPr marL="12700">
              <a:lnSpc>
                <a:spcPct val="100000"/>
              </a:lnSpc>
              <a:spcBef>
                <a:spcPts val="120"/>
              </a:spcBef>
            </a:pPr>
            <a:r>
              <a:rPr sz="1850" b="1" spc="5" dirty="0">
                <a:latin typeface="Arial"/>
                <a:cs typeface="Arial"/>
              </a:rPr>
              <a:t>Integer</a:t>
            </a:r>
            <a:r>
              <a:rPr sz="1850" b="1" spc="-75" dirty="0">
                <a:latin typeface="Arial"/>
                <a:cs typeface="Arial"/>
              </a:rPr>
              <a:t> </a:t>
            </a:r>
            <a:r>
              <a:rPr sz="1850" b="1" spc="10" dirty="0">
                <a:latin typeface="Arial"/>
                <a:cs typeface="Arial"/>
              </a:rPr>
              <a:t>Constants</a:t>
            </a:r>
            <a:endParaRPr sz="1850">
              <a:latin typeface="Arial"/>
              <a:cs typeface="Arial"/>
            </a:endParaRPr>
          </a:p>
        </p:txBody>
      </p:sp>
      <p:sp>
        <p:nvSpPr>
          <p:cNvPr id="5" name="object 5"/>
          <p:cNvSpPr/>
          <p:nvPr/>
        </p:nvSpPr>
        <p:spPr>
          <a:xfrm>
            <a:off x="5438775" y="2715005"/>
            <a:ext cx="793115" cy="538480"/>
          </a:xfrm>
          <a:custGeom>
            <a:avLst/>
            <a:gdLst/>
            <a:ahLst/>
            <a:cxnLst/>
            <a:rect l="l" t="t" r="r" b="b"/>
            <a:pathLst>
              <a:path w="793114" h="538479">
                <a:moveTo>
                  <a:pt x="397763" y="0"/>
                </a:moveTo>
                <a:lnTo>
                  <a:pt x="65404" y="344043"/>
                </a:lnTo>
                <a:lnTo>
                  <a:pt x="0" y="280924"/>
                </a:lnTo>
                <a:lnTo>
                  <a:pt x="4572" y="538099"/>
                </a:lnTo>
                <a:lnTo>
                  <a:pt x="261747" y="533654"/>
                </a:lnTo>
                <a:lnTo>
                  <a:pt x="196341" y="470408"/>
                </a:lnTo>
                <a:lnTo>
                  <a:pt x="402336" y="257175"/>
                </a:lnTo>
                <a:lnTo>
                  <a:pt x="598551" y="446659"/>
                </a:lnTo>
                <a:lnTo>
                  <a:pt x="535432" y="512191"/>
                </a:lnTo>
                <a:lnTo>
                  <a:pt x="792607" y="507619"/>
                </a:lnTo>
                <a:lnTo>
                  <a:pt x="788162" y="250444"/>
                </a:lnTo>
                <a:lnTo>
                  <a:pt x="724915" y="315849"/>
                </a:lnTo>
                <a:lnTo>
                  <a:pt x="397763" y="0"/>
                </a:lnTo>
                <a:close/>
              </a:path>
            </a:pathLst>
          </a:custGeom>
          <a:solidFill>
            <a:srgbClr val="42C3C8"/>
          </a:solidFill>
        </p:spPr>
        <p:txBody>
          <a:bodyPr wrap="square" lIns="0" tIns="0" rIns="0" bIns="0" rtlCol="0"/>
          <a:lstStyle/>
          <a:p>
            <a:endParaRPr/>
          </a:p>
        </p:txBody>
      </p:sp>
      <p:sp>
        <p:nvSpPr>
          <p:cNvPr id="6" name="object 6"/>
          <p:cNvSpPr txBox="1"/>
          <p:nvPr/>
        </p:nvSpPr>
        <p:spPr>
          <a:xfrm>
            <a:off x="114401" y="4273423"/>
            <a:ext cx="3119120" cy="2019935"/>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C14089"/>
                </a:solidFill>
                <a:latin typeface="Arial"/>
                <a:cs typeface="Arial"/>
              </a:rPr>
              <a:t>Rules:</a:t>
            </a:r>
            <a:endParaRPr sz="1850">
              <a:latin typeface="Arial"/>
              <a:cs typeface="Arial"/>
            </a:endParaRPr>
          </a:p>
          <a:p>
            <a:pPr marL="157480" indent="-144780">
              <a:lnSpc>
                <a:spcPct val="100000"/>
              </a:lnSpc>
              <a:spcBef>
                <a:spcPts val="25"/>
              </a:spcBef>
              <a:buChar char="-"/>
              <a:tabLst>
                <a:tab pos="157480" algn="l"/>
              </a:tabLst>
            </a:pPr>
            <a:r>
              <a:rPr sz="1850" spc="10" dirty="0">
                <a:solidFill>
                  <a:srgbClr val="00AF50"/>
                </a:solidFill>
                <a:latin typeface="Arial"/>
                <a:cs typeface="Arial"/>
              </a:rPr>
              <a:t>must have </a:t>
            </a:r>
            <a:r>
              <a:rPr sz="1850" spc="5" dirty="0">
                <a:solidFill>
                  <a:srgbClr val="00AF50"/>
                </a:solidFill>
                <a:latin typeface="Arial"/>
                <a:cs typeface="Arial"/>
              </a:rPr>
              <a:t>at </a:t>
            </a:r>
            <a:r>
              <a:rPr sz="1850" spc="10" dirty="0">
                <a:solidFill>
                  <a:srgbClr val="00AF50"/>
                </a:solidFill>
                <a:latin typeface="Arial"/>
                <a:cs typeface="Arial"/>
              </a:rPr>
              <a:t>least one</a:t>
            </a:r>
            <a:r>
              <a:rPr sz="1850" spc="-190" dirty="0">
                <a:solidFill>
                  <a:srgbClr val="00AF50"/>
                </a:solidFill>
                <a:latin typeface="Arial"/>
                <a:cs typeface="Arial"/>
              </a:rPr>
              <a:t> </a:t>
            </a:r>
            <a:r>
              <a:rPr sz="1850" spc="5" dirty="0">
                <a:solidFill>
                  <a:srgbClr val="00AF50"/>
                </a:solidFill>
                <a:latin typeface="Arial"/>
                <a:cs typeface="Arial"/>
              </a:rPr>
              <a:t>digit</a:t>
            </a:r>
            <a:endParaRPr sz="1850">
              <a:latin typeface="Arial"/>
              <a:cs typeface="Arial"/>
            </a:endParaRPr>
          </a:p>
          <a:p>
            <a:pPr marL="157480" indent="-144780">
              <a:lnSpc>
                <a:spcPct val="100000"/>
              </a:lnSpc>
              <a:spcBef>
                <a:spcPts val="25"/>
              </a:spcBef>
              <a:buChar char="-"/>
              <a:tabLst>
                <a:tab pos="157480" algn="l"/>
              </a:tabLst>
            </a:pPr>
            <a:r>
              <a:rPr sz="1850" spc="10" dirty="0">
                <a:solidFill>
                  <a:srgbClr val="00AF50"/>
                </a:solidFill>
                <a:latin typeface="Arial"/>
                <a:cs typeface="Arial"/>
              </a:rPr>
              <a:t>must not </a:t>
            </a:r>
            <a:r>
              <a:rPr sz="1850" spc="15" dirty="0">
                <a:solidFill>
                  <a:srgbClr val="00AF50"/>
                </a:solidFill>
                <a:latin typeface="Arial"/>
                <a:cs typeface="Arial"/>
              </a:rPr>
              <a:t>have </a:t>
            </a:r>
            <a:r>
              <a:rPr sz="1850" spc="10" dirty="0">
                <a:solidFill>
                  <a:srgbClr val="00AF50"/>
                </a:solidFill>
                <a:latin typeface="Arial"/>
                <a:cs typeface="Arial"/>
              </a:rPr>
              <a:t>decimal</a:t>
            </a:r>
            <a:r>
              <a:rPr sz="1850" spc="-220" dirty="0">
                <a:solidFill>
                  <a:srgbClr val="00AF50"/>
                </a:solidFill>
                <a:latin typeface="Arial"/>
                <a:cs typeface="Arial"/>
              </a:rPr>
              <a:t> </a:t>
            </a:r>
            <a:r>
              <a:rPr sz="1850" spc="10" dirty="0">
                <a:solidFill>
                  <a:srgbClr val="00AF50"/>
                </a:solidFill>
                <a:latin typeface="Arial"/>
                <a:cs typeface="Arial"/>
              </a:rPr>
              <a:t>point</a:t>
            </a:r>
            <a:endParaRPr sz="1850">
              <a:latin typeface="Arial"/>
              <a:cs typeface="Arial"/>
            </a:endParaRPr>
          </a:p>
          <a:p>
            <a:pPr marL="157480" indent="-144780">
              <a:lnSpc>
                <a:spcPct val="100000"/>
              </a:lnSpc>
              <a:spcBef>
                <a:spcPts val="10"/>
              </a:spcBef>
              <a:buChar char="-"/>
              <a:tabLst>
                <a:tab pos="157480" algn="l"/>
              </a:tabLst>
            </a:pPr>
            <a:r>
              <a:rPr sz="1850" spc="10" dirty="0">
                <a:solidFill>
                  <a:srgbClr val="00AF50"/>
                </a:solidFill>
                <a:latin typeface="Arial"/>
                <a:cs typeface="Arial"/>
              </a:rPr>
              <a:t>could be </a:t>
            </a:r>
            <a:r>
              <a:rPr sz="1850" spc="5" dirty="0">
                <a:solidFill>
                  <a:srgbClr val="00AF50"/>
                </a:solidFill>
                <a:latin typeface="Arial"/>
                <a:cs typeface="Arial"/>
              </a:rPr>
              <a:t>either </a:t>
            </a:r>
            <a:r>
              <a:rPr sz="1850" spc="15" dirty="0">
                <a:solidFill>
                  <a:srgbClr val="00AF50"/>
                </a:solidFill>
                <a:latin typeface="Arial"/>
                <a:cs typeface="Arial"/>
              </a:rPr>
              <a:t>+ve </a:t>
            </a:r>
            <a:r>
              <a:rPr sz="1850" spc="5" dirty="0">
                <a:solidFill>
                  <a:srgbClr val="00AF50"/>
                </a:solidFill>
                <a:latin typeface="Arial"/>
                <a:cs typeface="Arial"/>
              </a:rPr>
              <a:t>or</a:t>
            </a:r>
            <a:r>
              <a:rPr sz="1850" spc="-170" dirty="0">
                <a:solidFill>
                  <a:srgbClr val="00AF50"/>
                </a:solidFill>
                <a:latin typeface="Arial"/>
                <a:cs typeface="Arial"/>
              </a:rPr>
              <a:t> </a:t>
            </a:r>
            <a:r>
              <a:rPr sz="1850" spc="15" dirty="0">
                <a:solidFill>
                  <a:srgbClr val="00AF50"/>
                </a:solidFill>
                <a:latin typeface="Arial"/>
                <a:cs typeface="Arial"/>
              </a:rPr>
              <a:t>-ve</a:t>
            </a:r>
            <a:endParaRPr sz="1850">
              <a:latin typeface="Arial"/>
              <a:cs typeface="Arial"/>
            </a:endParaRPr>
          </a:p>
          <a:p>
            <a:pPr marL="12700" marR="5080">
              <a:lnSpc>
                <a:spcPct val="101099"/>
              </a:lnSpc>
              <a:buChar char="-"/>
              <a:tabLst>
                <a:tab pos="157480" algn="l"/>
                <a:tab pos="486409" algn="l"/>
              </a:tabLst>
            </a:pPr>
            <a:r>
              <a:rPr sz="1850" spc="10" dirty="0">
                <a:solidFill>
                  <a:srgbClr val="00AF50"/>
                </a:solidFill>
                <a:latin typeface="Arial"/>
                <a:cs typeface="Arial"/>
              </a:rPr>
              <a:t>no commas </a:t>
            </a:r>
            <a:r>
              <a:rPr sz="1850" spc="5" dirty="0">
                <a:solidFill>
                  <a:srgbClr val="00AF50"/>
                </a:solidFill>
                <a:latin typeface="Arial"/>
                <a:cs typeface="Arial"/>
              </a:rPr>
              <a:t>or </a:t>
            </a:r>
            <a:r>
              <a:rPr sz="1850" spc="10" dirty="0">
                <a:solidFill>
                  <a:srgbClr val="00AF50"/>
                </a:solidFill>
                <a:latin typeface="Arial"/>
                <a:cs typeface="Arial"/>
              </a:rPr>
              <a:t>blank</a:t>
            </a:r>
            <a:r>
              <a:rPr sz="1850" spc="-160" dirty="0">
                <a:solidFill>
                  <a:srgbClr val="00AF50"/>
                </a:solidFill>
                <a:latin typeface="Arial"/>
                <a:cs typeface="Arial"/>
              </a:rPr>
              <a:t> </a:t>
            </a:r>
            <a:r>
              <a:rPr sz="1850" spc="10" dirty="0">
                <a:solidFill>
                  <a:srgbClr val="00AF50"/>
                </a:solidFill>
                <a:latin typeface="Arial"/>
                <a:cs typeface="Arial"/>
              </a:rPr>
              <a:t>spaces  are	</a:t>
            </a:r>
            <a:r>
              <a:rPr sz="1850" spc="5" dirty="0">
                <a:solidFill>
                  <a:srgbClr val="00AF50"/>
                </a:solidFill>
                <a:latin typeface="Arial"/>
                <a:cs typeface="Arial"/>
              </a:rPr>
              <a:t>allowed</a:t>
            </a:r>
            <a:endParaRPr sz="1850">
              <a:latin typeface="Arial"/>
              <a:cs typeface="Arial"/>
            </a:endParaRPr>
          </a:p>
          <a:p>
            <a:pPr marL="157480" indent="-144780">
              <a:lnSpc>
                <a:spcPct val="100000"/>
              </a:lnSpc>
              <a:spcBef>
                <a:spcPts val="25"/>
              </a:spcBef>
              <a:buChar char="-"/>
              <a:tabLst>
                <a:tab pos="157480" algn="l"/>
              </a:tabLst>
            </a:pPr>
            <a:r>
              <a:rPr sz="1850" spc="5" dirty="0">
                <a:solidFill>
                  <a:srgbClr val="00AF50"/>
                </a:solidFill>
                <a:latin typeface="Arial"/>
                <a:cs typeface="Arial"/>
              </a:rPr>
              <a:t>default </a:t>
            </a:r>
            <a:r>
              <a:rPr sz="1850" spc="10" dirty="0">
                <a:solidFill>
                  <a:srgbClr val="00AF50"/>
                </a:solidFill>
                <a:latin typeface="Arial"/>
                <a:cs typeface="Arial"/>
              </a:rPr>
              <a:t>sign </a:t>
            </a:r>
            <a:r>
              <a:rPr sz="1850" spc="5" dirty="0">
                <a:solidFill>
                  <a:srgbClr val="00AF50"/>
                </a:solidFill>
                <a:latin typeface="Arial"/>
                <a:cs typeface="Arial"/>
              </a:rPr>
              <a:t>is</a:t>
            </a:r>
            <a:r>
              <a:rPr sz="1850" spc="-105" dirty="0">
                <a:solidFill>
                  <a:srgbClr val="00AF50"/>
                </a:solidFill>
                <a:latin typeface="Arial"/>
                <a:cs typeface="Arial"/>
              </a:rPr>
              <a:t> </a:t>
            </a:r>
            <a:r>
              <a:rPr sz="1850" spc="20" dirty="0">
                <a:solidFill>
                  <a:srgbClr val="00AF50"/>
                </a:solidFill>
                <a:latin typeface="Arial"/>
                <a:cs typeface="Arial"/>
              </a:rPr>
              <a:t>+ve</a:t>
            </a:r>
            <a:endParaRPr sz="1850">
              <a:latin typeface="Arial"/>
              <a:cs typeface="Arial"/>
            </a:endParaRPr>
          </a:p>
        </p:txBody>
      </p:sp>
      <p:sp>
        <p:nvSpPr>
          <p:cNvPr id="7" name="object 7"/>
          <p:cNvSpPr txBox="1"/>
          <p:nvPr/>
        </p:nvSpPr>
        <p:spPr>
          <a:xfrm>
            <a:off x="6472809" y="4286250"/>
            <a:ext cx="3051175" cy="116459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C14089"/>
                </a:solidFill>
                <a:latin typeface="Arial"/>
                <a:cs typeface="Arial"/>
              </a:rPr>
              <a:t>Rules:</a:t>
            </a:r>
            <a:endParaRPr sz="1850">
              <a:latin typeface="Arial"/>
              <a:cs typeface="Arial"/>
            </a:endParaRPr>
          </a:p>
          <a:p>
            <a:pPr marL="157480" indent="-144780">
              <a:lnSpc>
                <a:spcPct val="100000"/>
              </a:lnSpc>
              <a:spcBef>
                <a:spcPts val="25"/>
              </a:spcBef>
              <a:buChar char="-"/>
              <a:tabLst>
                <a:tab pos="157480" algn="l"/>
              </a:tabLst>
            </a:pPr>
            <a:r>
              <a:rPr sz="1850" spc="10" dirty="0">
                <a:solidFill>
                  <a:srgbClr val="00AF50"/>
                </a:solidFill>
                <a:latin typeface="Arial"/>
                <a:cs typeface="Arial"/>
              </a:rPr>
              <a:t>must have </a:t>
            </a:r>
            <a:r>
              <a:rPr sz="1850" spc="5" dirty="0">
                <a:solidFill>
                  <a:srgbClr val="00AF50"/>
                </a:solidFill>
                <a:latin typeface="Arial"/>
                <a:cs typeface="Arial"/>
              </a:rPr>
              <a:t>at </a:t>
            </a:r>
            <a:r>
              <a:rPr sz="1850" spc="10" dirty="0">
                <a:solidFill>
                  <a:srgbClr val="00AF50"/>
                </a:solidFill>
                <a:latin typeface="Arial"/>
                <a:cs typeface="Arial"/>
              </a:rPr>
              <a:t>least one</a:t>
            </a:r>
            <a:r>
              <a:rPr sz="1850" spc="-195" dirty="0">
                <a:solidFill>
                  <a:srgbClr val="00AF50"/>
                </a:solidFill>
                <a:latin typeface="Arial"/>
                <a:cs typeface="Arial"/>
              </a:rPr>
              <a:t> </a:t>
            </a:r>
            <a:r>
              <a:rPr sz="1850" spc="5" dirty="0">
                <a:solidFill>
                  <a:srgbClr val="00AF50"/>
                </a:solidFill>
                <a:latin typeface="Arial"/>
                <a:cs typeface="Arial"/>
              </a:rPr>
              <a:t>digit</a:t>
            </a:r>
            <a:endParaRPr sz="1850">
              <a:latin typeface="Arial"/>
              <a:cs typeface="Arial"/>
            </a:endParaRPr>
          </a:p>
          <a:p>
            <a:pPr marL="157480" indent="-144780">
              <a:lnSpc>
                <a:spcPct val="100000"/>
              </a:lnSpc>
              <a:spcBef>
                <a:spcPts val="25"/>
              </a:spcBef>
              <a:buChar char="-"/>
              <a:tabLst>
                <a:tab pos="157480" algn="l"/>
              </a:tabLst>
            </a:pPr>
            <a:r>
              <a:rPr sz="1850" spc="10" dirty="0">
                <a:solidFill>
                  <a:srgbClr val="00AF50"/>
                </a:solidFill>
                <a:latin typeface="Arial"/>
                <a:cs typeface="Arial"/>
              </a:rPr>
              <a:t>must have decimal</a:t>
            </a:r>
            <a:r>
              <a:rPr sz="1850" spc="-150" dirty="0">
                <a:solidFill>
                  <a:srgbClr val="00AF50"/>
                </a:solidFill>
                <a:latin typeface="Arial"/>
                <a:cs typeface="Arial"/>
              </a:rPr>
              <a:t> </a:t>
            </a:r>
            <a:r>
              <a:rPr sz="1850" spc="10" dirty="0">
                <a:solidFill>
                  <a:srgbClr val="00AF50"/>
                </a:solidFill>
                <a:latin typeface="Arial"/>
                <a:cs typeface="Arial"/>
              </a:rPr>
              <a:t>point</a:t>
            </a:r>
            <a:endParaRPr sz="1850">
              <a:latin typeface="Arial"/>
              <a:cs typeface="Arial"/>
            </a:endParaRPr>
          </a:p>
          <a:p>
            <a:pPr marL="157480" indent="-144780">
              <a:lnSpc>
                <a:spcPct val="100000"/>
              </a:lnSpc>
              <a:spcBef>
                <a:spcPts val="10"/>
              </a:spcBef>
              <a:buChar char="-"/>
              <a:tabLst>
                <a:tab pos="157480" algn="l"/>
              </a:tabLst>
            </a:pPr>
            <a:r>
              <a:rPr sz="1850" spc="10" dirty="0">
                <a:solidFill>
                  <a:srgbClr val="00AF50"/>
                </a:solidFill>
                <a:latin typeface="Arial"/>
                <a:cs typeface="Arial"/>
              </a:rPr>
              <a:t>could be </a:t>
            </a:r>
            <a:r>
              <a:rPr sz="1850" spc="5" dirty="0">
                <a:solidFill>
                  <a:srgbClr val="00AF50"/>
                </a:solidFill>
                <a:latin typeface="Arial"/>
                <a:cs typeface="Arial"/>
              </a:rPr>
              <a:t>either </a:t>
            </a:r>
            <a:r>
              <a:rPr sz="1850" spc="15" dirty="0">
                <a:solidFill>
                  <a:srgbClr val="00AF50"/>
                </a:solidFill>
                <a:latin typeface="Arial"/>
                <a:cs typeface="Arial"/>
              </a:rPr>
              <a:t>+ve </a:t>
            </a:r>
            <a:r>
              <a:rPr sz="1850" spc="5" dirty="0">
                <a:solidFill>
                  <a:srgbClr val="00AF50"/>
                </a:solidFill>
                <a:latin typeface="Arial"/>
                <a:cs typeface="Arial"/>
              </a:rPr>
              <a:t>or</a:t>
            </a:r>
            <a:r>
              <a:rPr sz="1850" spc="-170" dirty="0">
                <a:solidFill>
                  <a:srgbClr val="00AF50"/>
                </a:solidFill>
                <a:latin typeface="Arial"/>
                <a:cs typeface="Arial"/>
              </a:rPr>
              <a:t> </a:t>
            </a:r>
            <a:r>
              <a:rPr sz="1850" spc="15" dirty="0">
                <a:solidFill>
                  <a:srgbClr val="00AF50"/>
                </a:solidFill>
                <a:latin typeface="Arial"/>
                <a:cs typeface="Arial"/>
              </a:rPr>
              <a:t>-ve</a:t>
            </a:r>
            <a:endParaRPr sz="1850">
              <a:latin typeface="Arial"/>
              <a:cs typeface="Arial"/>
            </a:endParaRPr>
          </a:p>
        </p:txBody>
      </p:sp>
      <p:sp>
        <p:nvSpPr>
          <p:cNvPr id="8" name="object 8"/>
          <p:cNvSpPr txBox="1"/>
          <p:nvPr/>
        </p:nvSpPr>
        <p:spPr>
          <a:xfrm>
            <a:off x="6472809" y="5424322"/>
            <a:ext cx="3528695" cy="311150"/>
          </a:xfrm>
          <a:prstGeom prst="rect">
            <a:avLst/>
          </a:prstGeom>
        </p:spPr>
        <p:txBody>
          <a:bodyPr vert="horz" wrap="square" lIns="0" tIns="15875" rIns="0" bIns="0" rtlCol="0">
            <a:spAutoFit/>
          </a:bodyPr>
          <a:lstStyle/>
          <a:p>
            <a:pPr marL="12700">
              <a:lnSpc>
                <a:spcPct val="100000"/>
              </a:lnSpc>
              <a:spcBef>
                <a:spcPts val="125"/>
              </a:spcBef>
            </a:pPr>
            <a:r>
              <a:rPr sz="1850" spc="5" dirty="0">
                <a:solidFill>
                  <a:srgbClr val="00AF50"/>
                </a:solidFill>
                <a:latin typeface="Arial"/>
                <a:cs typeface="Arial"/>
              </a:rPr>
              <a:t>- </a:t>
            </a:r>
            <a:r>
              <a:rPr sz="1850" spc="10" dirty="0">
                <a:solidFill>
                  <a:srgbClr val="00AF50"/>
                </a:solidFill>
                <a:latin typeface="Arial"/>
                <a:cs typeface="Arial"/>
              </a:rPr>
              <a:t>no </a:t>
            </a:r>
            <a:r>
              <a:rPr sz="1850" spc="15" dirty="0">
                <a:solidFill>
                  <a:srgbClr val="00AF50"/>
                </a:solidFill>
                <a:latin typeface="Arial"/>
                <a:cs typeface="Arial"/>
              </a:rPr>
              <a:t>commas </a:t>
            </a:r>
            <a:r>
              <a:rPr sz="1850" spc="10" dirty="0">
                <a:solidFill>
                  <a:srgbClr val="00AF50"/>
                </a:solidFill>
                <a:latin typeface="Arial"/>
                <a:cs typeface="Arial"/>
              </a:rPr>
              <a:t>or blank spaces</a:t>
            </a:r>
            <a:r>
              <a:rPr sz="1850" spc="-210" dirty="0">
                <a:solidFill>
                  <a:srgbClr val="00AF50"/>
                </a:solidFill>
                <a:latin typeface="Arial"/>
                <a:cs typeface="Arial"/>
              </a:rPr>
              <a:t> </a:t>
            </a:r>
            <a:r>
              <a:rPr sz="1850" spc="10" dirty="0">
                <a:solidFill>
                  <a:srgbClr val="00AF50"/>
                </a:solidFill>
                <a:latin typeface="Arial"/>
                <a:cs typeface="Arial"/>
              </a:rPr>
              <a:t>are</a:t>
            </a:r>
            <a:endParaRPr sz="1850">
              <a:latin typeface="Arial"/>
              <a:cs typeface="Arial"/>
            </a:endParaRPr>
          </a:p>
        </p:txBody>
      </p:sp>
      <p:sp>
        <p:nvSpPr>
          <p:cNvPr id="9" name="object 9"/>
          <p:cNvSpPr txBox="1"/>
          <p:nvPr/>
        </p:nvSpPr>
        <p:spPr>
          <a:xfrm>
            <a:off x="6472809" y="5709920"/>
            <a:ext cx="2073910" cy="596265"/>
          </a:xfrm>
          <a:prstGeom prst="rect">
            <a:avLst/>
          </a:prstGeom>
        </p:spPr>
        <p:txBody>
          <a:bodyPr vert="horz" wrap="square" lIns="0" tIns="15240" rIns="0" bIns="0" rtlCol="0">
            <a:spAutoFit/>
          </a:bodyPr>
          <a:lstStyle/>
          <a:p>
            <a:pPr marL="12700">
              <a:lnSpc>
                <a:spcPct val="100000"/>
              </a:lnSpc>
              <a:spcBef>
                <a:spcPts val="120"/>
              </a:spcBef>
            </a:pPr>
            <a:r>
              <a:rPr sz="1850" spc="5" dirty="0">
                <a:solidFill>
                  <a:srgbClr val="00AF50"/>
                </a:solidFill>
                <a:latin typeface="Arial"/>
                <a:cs typeface="Arial"/>
              </a:rPr>
              <a:t>allowed</a:t>
            </a:r>
            <a:endParaRPr sz="1850">
              <a:latin typeface="Arial"/>
              <a:cs typeface="Arial"/>
            </a:endParaRPr>
          </a:p>
          <a:p>
            <a:pPr marL="12700">
              <a:lnSpc>
                <a:spcPct val="100000"/>
              </a:lnSpc>
              <a:spcBef>
                <a:spcPts val="25"/>
              </a:spcBef>
            </a:pPr>
            <a:r>
              <a:rPr sz="1850" spc="5" dirty="0">
                <a:solidFill>
                  <a:srgbClr val="00AF50"/>
                </a:solidFill>
                <a:latin typeface="Arial"/>
                <a:cs typeface="Arial"/>
              </a:rPr>
              <a:t>- default </a:t>
            </a:r>
            <a:r>
              <a:rPr sz="1850" spc="10" dirty="0">
                <a:solidFill>
                  <a:srgbClr val="00AF50"/>
                </a:solidFill>
                <a:latin typeface="Arial"/>
                <a:cs typeface="Arial"/>
              </a:rPr>
              <a:t>sign </a:t>
            </a:r>
            <a:r>
              <a:rPr sz="1850" spc="5" dirty="0">
                <a:solidFill>
                  <a:srgbClr val="00AF50"/>
                </a:solidFill>
                <a:latin typeface="Arial"/>
                <a:cs typeface="Arial"/>
              </a:rPr>
              <a:t>is</a:t>
            </a:r>
            <a:r>
              <a:rPr sz="1850" spc="-155" dirty="0">
                <a:solidFill>
                  <a:srgbClr val="00AF50"/>
                </a:solidFill>
                <a:latin typeface="Arial"/>
                <a:cs typeface="Arial"/>
              </a:rPr>
              <a:t> </a:t>
            </a:r>
            <a:r>
              <a:rPr sz="1850" spc="20" dirty="0">
                <a:solidFill>
                  <a:srgbClr val="00AF50"/>
                </a:solidFill>
                <a:latin typeface="Arial"/>
                <a:cs typeface="Arial"/>
              </a:rPr>
              <a:t>+ve</a:t>
            </a:r>
            <a:endParaRPr sz="1850">
              <a:latin typeface="Arial"/>
              <a:cs typeface="Arial"/>
            </a:endParaRPr>
          </a:p>
        </p:txBody>
      </p:sp>
      <p:graphicFrame>
        <p:nvGraphicFramePr>
          <p:cNvPr id="10" name="object 10"/>
          <p:cNvGraphicFramePr>
            <a:graphicFrameLocks noGrp="1"/>
          </p:cNvGraphicFramePr>
          <p:nvPr/>
        </p:nvGraphicFramePr>
        <p:xfrm>
          <a:off x="3639692" y="4235450"/>
          <a:ext cx="2138680" cy="2240277"/>
        </p:xfrm>
        <a:graphic>
          <a:graphicData uri="http://schemas.openxmlformats.org/drawingml/2006/table">
            <a:tbl>
              <a:tblPr firstRow="1" bandRow="1">
                <a:tableStyleId>{2D5ABB26-0587-4C30-8999-92F81FD0307C}</a:tableStyleId>
              </a:tblPr>
              <a:tblGrid>
                <a:gridCol w="1069340">
                  <a:extLst>
                    <a:ext uri="{9D8B030D-6E8A-4147-A177-3AD203B41FA5}">
                      <a16:colId xmlns="" xmlns:a16="http://schemas.microsoft.com/office/drawing/2014/main" val="20000"/>
                    </a:ext>
                  </a:extLst>
                </a:gridCol>
                <a:gridCol w="1069340">
                  <a:extLst>
                    <a:ext uri="{9D8B030D-6E8A-4147-A177-3AD203B41FA5}">
                      <a16:colId xmlns="" xmlns:a16="http://schemas.microsoft.com/office/drawing/2014/main" val="20001"/>
                    </a:ext>
                  </a:extLst>
                </a:gridCol>
              </a:tblGrid>
              <a:tr h="411480">
                <a:tc>
                  <a:txBody>
                    <a:bodyPr/>
                    <a:lstStyle/>
                    <a:p>
                      <a:pPr algn="ctr">
                        <a:lnSpc>
                          <a:spcPct val="100000"/>
                        </a:lnSpc>
                        <a:spcBef>
                          <a:spcPts val="434"/>
                        </a:spcBef>
                      </a:pPr>
                      <a:r>
                        <a:rPr sz="1900" spc="-5" dirty="0">
                          <a:latin typeface="Arial"/>
                          <a:cs typeface="Arial"/>
                        </a:rPr>
                        <a:t>Valid</a:t>
                      </a:r>
                      <a:endParaRPr sz="190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1920">
                        <a:lnSpc>
                          <a:spcPct val="100000"/>
                        </a:lnSpc>
                        <a:spcBef>
                          <a:spcPts val="434"/>
                        </a:spcBef>
                      </a:pPr>
                      <a:r>
                        <a:rPr sz="1900" spc="-5" dirty="0">
                          <a:latin typeface="Arial"/>
                          <a:cs typeface="Arial"/>
                        </a:rPr>
                        <a:t>Invalid</a:t>
                      </a:r>
                      <a:endParaRPr sz="190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0"/>
                  </a:ext>
                </a:extLst>
              </a:tr>
              <a:tr h="365759">
                <a:tc>
                  <a:txBody>
                    <a:bodyPr/>
                    <a:lstStyle/>
                    <a:p>
                      <a:pPr marL="1270" algn="ctr">
                        <a:lnSpc>
                          <a:spcPct val="100000"/>
                        </a:lnSpc>
                        <a:spcBef>
                          <a:spcPts val="450"/>
                        </a:spcBef>
                      </a:pPr>
                      <a:r>
                        <a:rPr sz="1600" spc="-5" dirty="0">
                          <a:latin typeface="Arial"/>
                          <a:cs typeface="Arial"/>
                        </a:rPr>
                        <a:t>87</a:t>
                      </a:r>
                      <a:endParaRPr sz="1600">
                        <a:latin typeface="Arial"/>
                        <a:cs typeface="Arial"/>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1920">
                        <a:lnSpc>
                          <a:spcPct val="100000"/>
                        </a:lnSpc>
                        <a:spcBef>
                          <a:spcPts val="450"/>
                        </a:spcBef>
                      </a:pPr>
                      <a:r>
                        <a:rPr sz="1600" spc="-5" dirty="0">
                          <a:latin typeface="Arial"/>
                          <a:cs typeface="Arial"/>
                        </a:rPr>
                        <a:t>12.34</a:t>
                      </a:r>
                      <a:endParaRPr sz="1600">
                        <a:latin typeface="Arial"/>
                        <a:cs typeface="Arial"/>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1"/>
                  </a:ext>
                </a:extLst>
              </a:tr>
              <a:tr h="365760">
                <a:tc>
                  <a:txBody>
                    <a:bodyPr/>
                    <a:lstStyle/>
                    <a:p>
                      <a:pPr marL="1270" algn="ctr">
                        <a:lnSpc>
                          <a:spcPct val="100000"/>
                        </a:lnSpc>
                        <a:spcBef>
                          <a:spcPts val="450"/>
                        </a:spcBef>
                      </a:pPr>
                      <a:r>
                        <a:rPr sz="1600" spc="-5" dirty="0">
                          <a:latin typeface="Arial"/>
                          <a:cs typeface="Arial"/>
                        </a:rPr>
                        <a:t>-63</a:t>
                      </a:r>
                      <a:endParaRPr sz="1600">
                        <a:latin typeface="Arial"/>
                        <a:cs typeface="Arial"/>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1920">
                        <a:lnSpc>
                          <a:spcPct val="100000"/>
                        </a:lnSpc>
                        <a:spcBef>
                          <a:spcPts val="450"/>
                        </a:spcBef>
                      </a:pPr>
                      <a:r>
                        <a:rPr sz="1600" spc="-5" dirty="0">
                          <a:latin typeface="Arial"/>
                          <a:cs typeface="Arial"/>
                        </a:rPr>
                        <a:t>8.7</a:t>
                      </a:r>
                      <a:endParaRPr sz="1600">
                        <a:latin typeface="Arial"/>
                        <a:cs typeface="Arial"/>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2"/>
                  </a:ext>
                </a:extLst>
              </a:tr>
              <a:tr h="365759">
                <a:tc>
                  <a:txBody>
                    <a:bodyPr/>
                    <a:lstStyle/>
                    <a:p>
                      <a:pPr marL="635" algn="ctr">
                        <a:lnSpc>
                          <a:spcPct val="100000"/>
                        </a:lnSpc>
                        <a:spcBef>
                          <a:spcPts val="450"/>
                        </a:spcBef>
                      </a:pPr>
                      <a:r>
                        <a:rPr sz="1600" spc="-5" dirty="0">
                          <a:latin typeface="Arial"/>
                          <a:cs typeface="Arial"/>
                        </a:rPr>
                        <a:t>+94</a:t>
                      </a:r>
                      <a:endParaRPr sz="1600">
                        <a:latin typeface="Arial"/>
                        <a:cs typeface="Arial"/>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1920">
                        <a:lnSpc>
                          <a:spcPct val="100000"/>
                        </a:lnSpc>
                        <a:spcBef>
                          <a:spcPts val="450"/>
                        </a:spcBef>
                      </a:pPr>
                      <a:r>
                        <a:rPr sz="1600" spc="-5" dirty="0">
                          <a:latin typeface="Arial"/>
                          <a:cs typeface="Arial"/>
                        </a:rPr>
                        <a:t>21</a:t>
                      </a:r>
                      <a:r>
                        <a:rPr sz="1600" spc="-15" dirty="0">
                          <a:latin typeface="Arial"/>
                          <a:cs typeface="Arial"/>
                        </a:rPr>
                        <a:t> </a:t>
                      </a:r>
                      <a:r>
                        <a:rPr sz="1600" spc="-5" dirty="0">
                          <a:latin typeface="Arial"/>
                          <a:cs typeface="Arial"/>
                        </a:rPr>
                        <a:t>23</a:t>
                      </a:r>
                      <a:endParaRPr sz="1600">
                        <a:latin typeface="Arial"/>
                        <a:cs typeface="Arial"/>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3"/>
                  </a:ext>
                </a:extLst>
              </a:tr>
              <a:tr h="365760">
                <a:tc>
                  <a:txBody>
                    <a:bodyPr/>
                    <a:lstStyle/>
                    <a:p>
                      <a:pPr marL="1270" algn="ctr">
                        <a:lnSpc>
                          <a:spcPct val="100000"/>
                        </a:lnSpc>
                        <a:spcBef>
                          <a:spcPts val="450"/>
                        </a:spcBef>
                      </a:pPr>
                      <a:r>
                        <a:rPr sz="1600" spc="-10" dirty="0">
                          <a:latin typeface="Arial"/>
                          <a:cs typeface="Arial"/>
                        </a:rPr>
                        <a:t>0723</a:t>
                      </a:r>
                      <a:endParaRPr sz="1600">
                        <a:latin typeface="Arial"/>
                        <a:cs typeface="Arial"/>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1920">
                        <a:lnSpc>
                          <a:spcPct val="100000"/>
                        </a:lnSpc>
                        <a:spcBef>
                          <a:spcPts val="450"/>
                        </a:spcBef>
                      </a:pPr>
                      <a:r>
                        <a:rPr sz="1600" spc="-10" dirty="0">
                          <a:latin typeface="Arial"/>
                          <a:cs typeface="Arial"/>
                        </a:rPr>
                        <a:t>100.</a:t>
                      </a:r>
                      <a:endParaRPr sz="1600">
                        <a:latin typeface="Arial"/>
                        <a:cs typeface="Arial"/>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4"/>
                  </a:ext>
                </a:extLst>
              </a:tr>
              <a:tr h="365759">
                <a:tc>
                  <a:txBody>
                    <a:bodyPr/>
                    <a:lstStyle/>
                    <a:p>
                      <a:pPr marL="1270" algn="ctr">
                        <a:lnSpc>
                          <a:spcPct val="100000"/>
                        </a:lnSpc>
                        <a:spcBef>
                          <a:spcPts val="450"/>
                        </a:spcBef>
                      </a:pPr>
                      <a:r>
                        <a:rPr sz="1600" spc="-5" dirty="0">
                          <a:latin typeface="Arial"/>
                          <a:cs typeface="Arial"/>
                        </a:rPr>
                        <a:t>956</a:t>
                      </a:r>
                      <a:endParaRPr sz="1600">
                        <a:latin typeface="Arial"/>
                        <a:cs typeface="Arial"/>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1920">
                        <a:lnSpc>
                          <a:spcPct val="100000"/>
                        </a:lnSpc>
                        <a:spcBef>
                          <a:spcPts val="450"/>
                        </a:spcBef>
                      </a:pPr>
                      <a:r>
                        <a:rPr sz="1600" spc="-5" dirty="0">
                          <a:latin typeface="Arial"/>
                          <a:cs typeface="Arial"/>
                        </a:rPr>
                        <a:t>12,34</a:t>
                      </a:r>
                      <a:endParaRPr sz="1600">
                        <a:latin typeface="Arial"/>
                        <a:cs typeface="Arial"/>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5"/>
                  </a:ext>
                </a:extLst>
              </a:tr>
            </a:tbl>
          </a:graphicData>
        </a:graphic>
      </p:graphicFrame>
      <p:graphicFrame>
        <p:nvGraphicFramePr>
          <p:cNvPr id="11" name="object 11"/>
          <p:cNvGraphicFramePr>
            <a:graphicFrameLocks noGrp="1"/>
          </p:cNvGraphicFramePr>
          <p:nvPr/>
        </p:nvGraphicFramePr>
        <p:xfrm>
          <a:off x="9965055" y="4235450"/>
          <a:ext cx="1960880" cy="2426776"/>
        </p:xfrm>
        <a:graphic>
          <a:graphicData uri="http://schemas.openxmlformats.org/drawingml/2006/table">
            <a:tbl>
              <a:tblPr firstRow="1" bandRow="1">
                <a:tableStyleId>{2D5ABB26-0587-4C30-8999-92F81FD0307C}</a:tableStyleId>
              </a:tblPr>
              <a:tblGrid>
                <a:gridCol w="980440">
                  <a:extLst>
                    <a:ext uri="{9D8B030D-6E8A-4147-A177-3AD203B41FA5}">
                      <a16:colId xmlns="" xmlns:a16="http://schemas.microsoft.com/office/drawing/2014/main" val="20000"/>
                    </a:ext>
                  </a:extLst>
                </a:gridCol>
                <a:gridCol w="980440">
                  <a:extLst>
                    <a:ext uri="{9D8B030D-6E8A-4147-A177-3AD203B41FA5}">
                      <a16:colId xmlns="" xmlns:a16="http://schemas.microsoft.com/office/drawing/2014/main" val="20001"/>
                    </a:ext>
                  </a:extLst>
                </a:gridCol>
              </a:tblGrid>
              <a:tr h="411480">
                <a:tc>
                  <a:txBody>
                    <a:bodyPr/>
                    <a:lstStyle/>
                    <a:p>
                      <a:pPr marL="635" algn="ctr">
                        <a:lnSpc>
                          <a:spcPct val="100000"/>
                        </a:lnSpc>
                        <a:spcBef>
                          <a:spcPts val="434"/>
                        </a:spcBef>
                      </a:pPr>
                      <a:r>
                        <a:rPr sz="1900" spc="-5" dirty="0">
                          <a:latin typeface="Arial"/>
                          <a:cs typeface="Arial"/>
                        </a:rPr>
                        <a:t>Valid</a:t>
                      </a:r>
                      <a:endParaRPr sz="190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434"/>
                        </a:spcBef>
                      </a:pPr>
                      <a:r>
                        <a:rPr sz="1900" spc="-5" dirty="0">
                          <a:latin typeface="Arial"/>
                          <a:cs typeface="Arial"/>
                        </a:rPr>
                        <a:t>Invalid</a:t>
                      </a:r>
                      <a:endParaRPr sz="190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0"/>
                  </a:ext>
                </a:extLst>
              </a:tr>
              <a:tr h="403097">
                <a:tc>
                  <a:txBody>
                    <a:bodyPr/>
                    <a:lstStyle/>
                    <a:p>
                      <a:pPr algn="ctr">
                        <a:lnSpc>
                          <a:spcPct val="100000"/>
                        </a:lnSpc>
                        <a:spcBef>
                          <a:spcPts val="450"/>
                        </a:spcBef>
                      </a:pPr>
                      <a:r>
                        <a:rPr sz="1600" spc="-5" dirty="0">
                          <a:latin typeface="Arial"/>
                          <a:cs typeface="Arial"/>
                        </a:rPr>
                        <a:t>82.1</a:t>
                      </a:r>
                      <a:endParaRPr sz="1600">
                        <a:latin typeface="Arial"/>
                        <a:cs typeface="Arial"/>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450"/>
                        </a:spcBef>
                      </a:pPr>
                      <a:r>
                        <a:rPr sz="1600" spc="-5" dirty="0">
                          <a:latin typeface="Arial"/>
                          <a:cs typeface="Arial"/>
                        </a:rPr>
                        <a:t>234</a:t>
                      </a:r>
                      <a:endParaRPr sz="1600">
                        <a:latin typeface="Arial"/>
                        <a:cs typeface="Arial"/>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1"/>
                  </a:ext>
                </a:extLst>
              </a:tr>
              <a:tr h="402971">
                <a:tc>
                  <a:txBody>
                    <a:bodyPr/>
                    <a:lstStyle/>
                    <a:p>
                      <a:pPr algn="ctr">
                        <a:lnSpc>
                          <a:spcPct val="100000"/>
                        </a:lnSpc>
                        <a:spcBef>
                          <a:spcPts val="445"/>
                        </a:spcBef>
                      </a:pPr>
                      <a:r>
                        <a:rPr sz="1600" spc="-5" dirty="0">
                          <a:latin typeface="Arial"/>
                          <a:cs typeface="Arial"/>
                        </a:rPr>
                        <a:t>1000.6</a:t>
                      </a:r>
                      <a:endParaRPr sz="1600">
                        <a:latin typeface="Arial"/>
                        <a:cs typeface="Arial"/>
                      </a:endParaRPr>
                    </a:p>
                  </a:txBody>
                  <a:tcPr marL="0" marR="0" marT="565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445"/>
                        </a:spcBef>
                      </a:pPr>
                      <a:r>
                        <a:rPr sz="1600" spc="-5" dirty="0">
                          <a:latin typeface="Arial"/>
                          <a:cs typeface="Arial"/>
                        </a:rPr>
                        <a:t>10.34.2</a:t>
                      </a:r>
                      <a:endParaRPr sz="1600">
                        <a:latin typeface="Arial"/>
                        <a:cs typeface="Arial"/>
                      </a:endParaRPr>
                    </a:p>
                  </a:txBody>
                  <a:tcPr marL="0" marR="0" marT="565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2"/>
                  </a:ext>
                </a:extLst>
              </a:tr>
              <a:tr h="403110">
                <a:tc>
                  <a:txBody>
                    <a:bodyPr/>
                    <a:lstStyle/>
                    <a:p>
                      <a:pPr algn="ctr">
                        <a:lnSpc>
                          <a:spcPct val="100000"/>
                        </a:lnSpc>
                        <a:spcBef>
                          <a:spcPts val="450"/>
                        </a:spcBef>
                      </a:pPr>
                      <a:r>
                        <a:rPr sz="1600" spc="-5" dirty="0">
                          <a:latin typeface="Arial"/>
                          <a:cs typeface="Arial"/>
                        </a:rPr>
                        <a:t>3.212</a:t>
                      </a:r>
                      <a:endParaRPr sz="1600">
                        <a:latin typeface="Arial"/>
                        <a:cs typeface="Arial"/>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450"/>
                        </a:spcBef>
                      </a:pPr>
                      <a:r>
                        <a:rPr sz="1600" spc="-5" dirty="0">
                          <a:latin typeface="Arial"/>
                          <a:cs typeface="Arial"/>
                        </a:rPr>
                        <a:t>22/7</a:t>
                      </a:r>
                      <a:endParaRPr sz="1600">
                        <a:latin typeface="Arial"/>
                        <a:cs typeface="Arial"/>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3"/>
                  </a:ext>
                </a:extLst>
              </a:tr>
              <a:tr h="403059">
                <a:tc>
                  <a:txBody>
                    <a:bodyPr/>
                    <a:lstStyle/>
                    <a:p>
                      <a:pPr algn="ctr">
                        <a:lnSpc>
                          <a:spcPct val="100000"/>
                        </a:lnSpc>
                        <a:spcBef>
                          <a:spcPts val="450"/>
                        </a:spcBef>
                      </a:pPr>
                      <a:r>
                        <a:rPr sz="1600" spc="-5" dirty="0">
                          <a:latin typeface="Arial"/>
                          <a:cs typeface="Arial"/>
                        </a:rPr>
                        <a:t>-0.5</a:t>
                      </a:r>
                      <a:endParaRPr sz="1600">
                        <a:latin typeface="Arial"/>
                        <a:cs typeface="Arial"/>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450"/>
                        </a:spcBef>
                      </a:pPr>
                      <a:r>
                        <a:rPr sz="1600" spc="-5" dirty="0">
                          <a:latin typeface="Arial"/>
                          <a:cs typeface="Arial"/>
                        </a:rPr>
                        <a:t>1.2.3</a:t>
                      </a:r>
                      <a:endParaRPr sz="1600">
                        <a:latin typeface="Arial"/>
                        <a:cs typeface="Arial"/>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4"/>
                  </a:ext>
                </a:extLst>
              </a:tr>
              <a:tr h="403059">
                <a:tc>
                  <a:txBody>
                    <a:bodyPr/>
                    <a:lstStyle/>
                    <a:p>
                      <a:pPr algn="ctr">
                        <a:lnSpc>
                          <a:spcPct val="100000"/>
                        </a:lnSpc>
                        <a:spcBef>
                          <a:spcPts val="450"/>
                        </a:spcBef>
                      </a:pPr>
                      <a:r>
                        <a:rPr sz="1600" spc="-5" dirty="0">
                          <a:latin typeface="Arial"/>
                          <a:cs typeface="Arial"/>
                        </a:rPr>
                        <a:t>100.</a:t>
                      </a:r>
                      <a:endParaRPr sz="1600">
                        <a:latin typeface="Arial"/>
                        <a:cs typeface="Arial"/>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450"/>
                        </a:spcBef>
                      </a:pPr>
                      <a:r>
                        <a:rPr sz="1600" spc="-5" dirty="0">
                          <a:latin typeface="Arial"/>
                          <a:cs typeface="Arial"/>
                        </a:rPr>
                        <a:t>112</a:t>
                      </a:r>
                      <a:endParaRPr sz="1600">
                        <a:latin typeface="Arial"/>
                        <a:cs typeface="Arial"/>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264919"/>
            <a:ext cx="2072639" cy="416559"/>
          </a:xfrm>
          <a:custGeom>
            <a:avLst/>
            <a:gdLst/>
            <a:ahLst/>
            <a:cxnLst/>
            <a:rect l="l" t="t" r="r" b="b"/>
            <a:pathLst>
              <a:path w="2072639" h="416560">
                <a:moveTo>
                  <a:pt x="1864614" y="0"/>
                </a:moveTo>
                <a:lnTo>
                  <a:pt x="0" y="0"/>
                </a:lnTo>
                <a:lnTo>
                  <a:pt x="0" y="416051"/>
                </a:lnTo>
                <a:lnTo>
                  <a:pt x="1864614" y="416051"/>
                </a:lnTo>
                <a:lnTo>
                  <a:pt x="2072639" y="208025"/>
                </a:lnTo>
                <a:lnTo>
                  <a:pt x="1864614" y="0"/>
                </a:lnTo>
                <a:close/>
              </a:path>
            </a:pathLst>
          </a:custGeom>
          <a:solidFill>
            <a:srgbClr val="42C3C8"/>
          </a:solidFill>
        </p:spPr>
        <p:txBody>
          <a:bodyPr wrap="square" lIns="0" tIns="0" rIns="0" bIns="0" rtlCol="0"/>
          <a:lstStyle/>
          <a:p>
            <a:endParaRPr/>
          </a:p>
        </p:txBody>
      </p:sp>
      <p:sp>
        <p:nvSpPr>
          <p:cNvPr id="3" name="object 3"/>
          <p:cNvSpPr txBox="1">
            <a:spLocks noGrp="1"/>
          </p:cNvSpPr>
          <p:nvPr>
            <p:ph type="title"/>
          </p:nvPr>
        </p:nvSpPr>
        <p:spPr>
          <a:xfrm>
            <a:off x="339039" y="1310385"/>
            <a:ext cx="1290320" cy="311150"/>
          </a:xfrm>
          <a:prstGeom prst="rect">
            <a:avLst/>
          </a:prstGeom>
        </p:spPr>
        <p:txBody>
          <a:bodyPr vert="horz" wrap="square" lIns="0" tIns="15240" rIns="0" bIns="0" rtlCol="0">
            <a:spAutoFit/>
          </a:bodyPr>
          <a:lstStyle/>
          <a:p>
            <a:pPr marL="12700">
              <a:lnSpc>
                <a:spcPct val="100000"/>
              </a:lnSpc>
              <a:spcBef>
                <a:spcPts val="120"/>
              </a:spcBef>
            </a:pPr>
            <a:r>
              <a:rPr sz="1850" spc="10" dirty="0">
                <a:solidFill>
                  <a:srgbClr val="FFFFFF"/>
                </a:solidFill>
              </a:rPr>
              <a:t>Data</a:t>
            </a:r>
            <a:r>
              <a:rPr sz="1850" spc="-75" dirty="0">
                <a:solidFill>
                  <a:srgbClr val="FFFFFF"/>
                </a:solidFill>
              </a:rPr>
              <a:t> </a:t>
            </a:r>
            <a:r>
              <a:rPr sz="1850" spc="5" dirty="0">
                <a:solidFill>
                  <a:srgbClr val="FFFFFF"/>
                </a:solidFill>
              </a:rPr>
              <a:t>Types</a:t>
            </a:r>
            <a:endParaRPr sz="1850"/>
          </a:p>
        </p:txBody>
      </p:sp>
      <p:sp>
        <p:nvSpPr>
          <p:cNvPr id="4" name="object 4"/>
          <p:cNvSpPr txBox="1"/>
          <p:nvPr/>
        </p:nvSpPr>
        <p:spPr>
          <a:xfrm>
            <a:off x="114401" y="1960321"/>
            <a:ext cx="11042015" cy="1958975"/>
          </a:xfrm>
          <a:prstGeom prst="rect">
            <a:avLst/>
          </a:prstGeom>
        </p:spPr>
        <p:txBody>
          <a:bodyPr vert="horz" wrap="square" lIns="0" tIns="15875" rIns="0" bIns="0" rtlCol="0">
            <a:spAutoFit/>
          </a:bodyPr>
          <a:lstStyle/>
          <a:p>
            <a:pPr marL="12700">
              <a:lnSpc>
                <a:spcPct val="100000"/>
              </a:lnSpc>
              <a:spcBef>
                <a:spcPts val="125"/>
              </a:spcBef>
            </a:pPr>
            <a:r>
              <a:rPr sz="1850" b="1" spc="5" dirty="0">
                <a:solidFill>
                  <a:srgbClr val="00AF50"/>
                </a:solidFill>
                <a:latin typeface="Arial"/>
                <a:cs typeface="Arial"/>
              </a:rPr>
              <a:t>The</a:t>
            </a:r>
            <a:r>
              <a:rPr sz="1850" b="1" spc="-10" dirty="0">
                <a:solidFill>
                  <a:srgbClr val="00AF50"/>
                </a:solidFill>
                <a:latin typeface="Arial"/>
                <a:cs typeface="Arial"/>
              </a:rPr>
              <a:t> </a:t>
            </a:r>
            <a:r>
              <a:rPr sz="1850" b="1" spc="5" dirty="0">
                <a:solidFill>
                  <a:srgbClr val="00AF50"/>
                </a:solidFill>
                <a:latin typeface="Arial"/>
                <a:cs typeface="Arial"/>
              </a:rPr>
              <a:t>type</a:t>
            </a:r>
            <a:r>
              <a:rPr sz="1850" b="1" spc="-10" dirty="0">
                <a:solidFill>
                  <a:srgbClr val="00AF50"/>
                </a:solidFill>
                <a:latin typeface="Arial"/>
                <a:cs typeface="Arial"/>
              </a:rPr>
              <a:t> </a:t>
            </a:r>
            <a:r>
              <a:rPr sz="1850" b="1" spc="10" dirty="0">
                <a:solidFill>
                  <a:srgbClr val="00AF50"/>
                </a:solidFill>
                <a:latin typeface="Arial"/>
                <a:cs typeface="Arial"/>
              </a:rPr>
              <a:t>of</a:t>
            </a:r>
            <a:r>
              <a:rPr sz="1850" b="1" dirty="0">
                <a:solidFill>
                  <a:srgbClr val="00AF50"/>
                </a:solidFill>
                <a:latin typeface="Arial"/>
                <a:cs typeface="Arial"/>
              </a:rPr>
              <a:t> </a:t>
            </a:r>
            <a:r>
              <a:rPr sz="1850" b="1" spc="10" dirty="0">
                <a:solidFill>
                  <a:srgbClr val="00AF50"/>
                </a:solidFill>
                <a:latin typeface="Arial"/>
                <a:cs typeface="Arial"/>
              </a:rPr>
              <a:t>the</a:t>
            </a:r>
            <a:r>
              <a:rPr sz="1850" b="1" spc="-10" dirty="0">
                <a:solidFill>
                  <a:srgbClr val="00AF50"/>
                </a:solidFill>
                <a:latin typeface="Arial"/>
                <a:cs typeface="Arial"/>
              </a:rPr>
              <a:t> </a:t>
            </a:r>
            <a:r>
              <a:rPr sz="1850" b="1" spc="10" dirty="0">
                <a:solidFill>
                  <a:srgbClr val="00AF50"/>
                </a:solidFill>
                <a:latin typeface="Arial"/>
                <a:cs typeface="Arial"/>
              </a:rPr>
              <a:t>data</a:t>
            </a:r>
            <a:r>
              <a:rPr sz="1850" b="1" spc="-20" dirty="0">
                <a:solidFill>
                  <a:srgbClr val="00AF50"/>
                </a:solidFill>
                <a:latin typeface="Arial"/>
                <a:cs typeface="Arial"/>
              </a:rPr>
              <a:t> </a:t>
            </a:r>
            <a:r>
              <a:rPr sz="1850" b="1" spc="10" dirty="0">
                <a:solidFill>
                  <a:srgbClr val="00AF50"/>
                </a:solidFill>
                <a:latin typeface="Arial"/>
                <a:cs typeface="Arial"/>
              </a:rPr>
              <a:t>that</a:t>
            </a:r>
            <a:r>
              <a:rPr sz="1850" b="1" dirty="0">
                <a:solidFill>
                  <a:srgbClr val="00AF50"/>
                </a:solidFill>
                <a:latin typeface="Arial"/>
                <a:cs typeface="Arial"/>
              </a:rPr>
              <a:t> </a:t>
            </a:r>
            <a:r>
              <a:rPr sz="1850" b="1" spc="5" dirty="0">
                <a:solidFill>
                  <a:srgbClr val="00AF50"/>
                </a:solidFill>
                <a:latin typeface="Arial"/>
                <a:cs typeface="Arial"/>
              </a:rPr>
              <a:t>variable</a:t>
            </a:r>
            <a:r>
              <a:rPr sz="1850" b="1" spc="-5" dirty="0">
                <a:solidFill>
                  <a:srgbClr val="00AF50"/>
                </a:solidFill>
                <a:latin typeface="Arial"/>
                <a:cs typeface="Arial"/>
              </a:rPr>
              <a:t> </a:t>
            </a:r>
            <a:r>
              <a:rPr sz="1850" b="1" spc="10" dirty="0">
                <a:solidFill>
                  <a:srgbClr val="00AF50"/>
                </a:solidFill>
                <a:latin typeface="Arial"/>
                <a:cs typeface="Arial"/>
              </a:rPr>
              <a:t>can</a:t>
            </a:r>
            <a:r>
              <a:rPr sz="1850" b="1" spc="-20" dirty="0">
                <a:solidFill>
                  <a:srgbClr val="00AF50"/>
                </a:solidFill>
                <a:latin typeface="Arial"/>
                <a:cs typeface="Arial"/>
              </a:rPr>
              <a:t> </a:t>
            </a:r>
            <a:r>
              <a:rPr sz="1850" b="1" spc="5" dirty="0">
                <a:solidFill>
                  <a:srgbClr val="00AF50"/>
                </a:solidFill>
                <a:latin typeface="Arial"/>
                <a:cs typeface="Arial"/>
              </a:rPr>
              <a:t>hold.</a:t>
            </a:r>
            <a:r>
              <a:rPr sz="1850" b="1" spc="-15" dirty="0">
                <a:solidFill>
                  <a:srgbClr val="00AF50"/>
                </a:solidFill>
                <a:latin typeface="Arial"/>
                <a:cs typeface="Arial"/>
              </a:rPr>
              <a:t> </a:t>
            </a:r>
            <a:r>
              <a:rPr sz="1850" b="1" spc="10" dirty="0">
                <a:solidFill>
                  <a:srgbClr val="00AF50"/>
                </a:solidFill>
                <a:latin typeface="Arial"/>
                <a:cs typeface="Arial"/>
              </a:rPr>
              <a:t>They</a:t>
            </a:r>
            <a:r>
              <a:rPr sz="1850" b="1" spc="-15" dirty="0">
                <a:solidFill>
                  <a:srgbClr val="00AF50"/>
                </a:solidFill>
                <a:latin typeface="Arial"/>
                <a:cs typeface="Arial"/>
              </a:rPr>
              <a:t> </a:t>
            </a:r>
            <a:r>
              <a:rPr sz="1850" b="1" spc="10" dirty="0">
                <a:solidFill>
                  <a:srgbClr val="00AF50"/>
                </a:solidFill>
                <a:latin typeface="Arial"/>
                <a:cs typeface="Arial"/>
              </a:rPr>
              <a:t>also</a:t>
            </a:r>
            <a:r>
              <a:rPr sz="1850" b="1" spc="-30" dirty="0">
                <a:solidFill>
                  <a:srgbClr val="00AF50"/>
                </a:solidFill>
                <a:latin typeface="Arial"/>
                <a:cs typeface="Arial"/>
              </a:rPr>
              <a:t> </a:t>
            </a:r>
            <a:r>
              <a:rPr sz="1850" b="1" spc="5" dirty="0">
                <a:solidFill>
                  <a:srgbClr val="00AF50"/>
                </a:solidFill>
                <a:latin typeface="Arial"/>
                <a:cs typeface="Arial"/>
              </a:rPr>
              <a:t>specify,</a:t>
            </a:r>
            <a:r>
              <a:rPr sz="1850" b="1" spc="-25" dirty="0">
                <a:solidFill>
                  <a:srgbClr val="00AF50"/>
                </a:solidFill>
                <a:latin typeface="Arial"/>
                <a:cs typeface="Arial"/>
              </a:rPr>
              <a:t> </a:t>
            </a:r>
            <a:r>
              <a:rPr sz="1850" b="1" spc="10" dirty="0">
                <a:solidFill>
                  <a:srgbClr val="00AF50"/>
                </a:solidFill>
                <a:latin typeface="Arial"/>
                <a:cs typeface="Arial"/>
              </a:rPr>
              <a:t>the</a:t>
            </a:r>
            <a:r>
              <a:rPr sz="1850" b="1" spc="-10" dirty="0">
                <a:solidFill>
                  <a:srgbClr val="00AF50"/>
                </a:solidFill>
                <a:latin typeface="Arial"/>
                <a:cs typeface="Arial"/>
              </a:rPr>
              <a:t> </a:t>
            </a:r>
            <a:r>
              <a:rPr sz="1850" b="1" spc="10" dirty="0">
                <a:solidFill>
                  <a:srgbClr val="00AF50"/>
                </a:solidFill>
                <a:latin typeface="Arial"/>
                <a:cs typeface="Arial"/>
              </a:rPr>
              <a:t>number</a:t>
            </a:r>
            <a:r>
              <a:rPr sz="1850" b="1" spc="-35" dirty="0">
                <a:solidFill>
                  <a:srgbClr val="00AF50"/>
                </a:solidFill>
                <a:latin typeface="Arial"/>
                <a:cs typeface="Arial"/>
              </a:rPr>
              <a:t> </a:t>
            </a:r>
            <a:r>
              <a:rPr sz="1850" b="1" spc="10" dirty="0">
                <a:solidFill>
                  <a:srgbClr val="00AF50"/>
                </a:solidFill>
                <a:latin typeface="Arial"/>
                <a:cs typeface="Arial"/>
              </a:rPr>
              <a:t>of</a:t>
            </a:r>
            <a:r>
              <a:rPr sz="1850" b="1" dirty="0">
                <a:solidFill>
                  <a:srgbClr val="00AF50"/>
                </a:solidFill>
                <a:latin typeface="Arial"/>
                <a:cs typeface="Arial"/>
              </a:rPr>
              <a:t> </a:t>
            </a:r>
            <a:r>
              <a:rPr sz="1850" b="1" spc="5" dirty="0">
                <a:solidFill>
                  <a:srgbClr val="00AF50"/>
                </a:solidFill>
                <a:latin typeface="Arial"/>
                <a:cs typeface="Arial"/>
              </a:rPr>
              <a:t>bytes</a:t>
            </a:r>
            <a:r>
              <a:rPr sz="1850" b="1" spc="-5" dirty="0">
                <a:solidFill>
                  <a:srgbClr val="00AF50"/>
                </a:solidFill>
                <a:latin typeface="Arial"/>
                <a:cs typeface="Arial"/>
              </a:rPr>
              <a:t> </a:t>
            </a:r>
            <a:r>
              <a:rPr sz="1850" b="1" spc="10" dirty="0">
                <a:solidFill>
                  <a:srgbClr val="00AF50"/>
                </a:solidFill>
                <a:latin typeface="Arial"/>
                <a:cs typeface="Arial"/>
              </a:rPr>
              <a:t>to</a:t>
            </a:r>
            <a:r>
              <a:rPr sz="1850" b="1" spc="-15" dirty="0">
                <a:solidFill>
                  <a:srgbClr val="00AF50"/>
                </a:solidFill>
                <a:latin typeface="Arial"/>
                <a:cs typeface="Arial"/>
              </a:rPr>
              <a:t> </a:t>
            </a:r>
            <a:r>
              <a:rPr sz="1850" b="1" spc="10" dirty="0">
                <a:solidFill>
                  <a:srgbClr val="00AF50"/>
                </a:solidFill>
                <a:latin typeface="Arial"/>
                <a:cs typeface="Arial"/>
              </a:rPr>
              <a:t>be</a:t>
            </a:r>
            <a:r>
              <a:rPr sz="1850" b="1" spc="-10" dirty="0">
                <a:solidFill>
                  <a:srgbClr val="00AF50"/>
                </a:solidFill>
                <a:latin typeface="Arial"/>
                <a:cs typeface="Arial"/>
              </a:rPr>
              <a:t> </a:t>
            </a:r>
            <a:r>
              <a:rPr sz="1850" b="1" spc="10" dirty="0">
                <a:solidFill>
                  <a:srgbClr val="00AF50"/>
                </a:solidFill>
                <a:latin typeface="Arial"/>
                <a:cs typeface="Arial"/>
              </a:rPr>
              <a:t>allocated.</a:t>
            </a:r>
            <a:endParaRPr sz="1850">
              <a:latin typeface="Arial"/>
              <a:cs typeface="Arial"/>
            </a:endParaRPr>
          </a:p>
          <a:p>
            <a:pPr>
              <a:lnSpc>
                <a:spcPct val="100000"/>
              </a:lnSpc>
              <a:spcBef>
                <a:spcPts val="40"/>
              </a:spcBef>
            </a:pPr>
            <a:endParaRPr sz="3050">
              <a:latin typeface="Arial"/>
              <a:cs typeface="Arial"/>
            </a:endParaRPr>
          </a:p>
          <a:p>
            <a:pPr marL="12700">
              <a:lnSpc>
                <a:spcPct val="100000"/>
              </a:lnSpc>
              <a:spcBef>
                <a:spcPts val="5"/>
              </a:spcBef>
            </a:pPr>
            <a:r>
              <a:rPr sz="1850" spc="10" dirty="0">
                <a:latin typeface="Arial"/>
                <a:cs typeface="Arial"/>
              </a:rPr>
              <a:t>There are 5 </a:t>
            </a:r>
            <a:r>
              <a:rPr sz="1850" spc="5" dirty="0">
                <a:latin typeface="Arial"/>
                <a:cs typeface="Arial"/>
              </a:rPr>
              <a:t>primitive </a:t>
            </a:r>
            <a:r>
              <a:rPr sz="1850" spc="10" dirty="0">
                <a:latin typeface="Arial"/>
                <a:cs typeface="Arial"/>
              </a:rPr>
              <a:t>data </a:t>
            </a:r>
            <a:r>
              <a:rPr sz="1850" spc="5" dirty="0">
                <a:latin typeface="Arial"/>
                <a:cs typeface="Arial"/>
              </a:rPr>
              <a:t>types in</a:t>
            </a:r>
            <a:r>
              <a:rPr sz="1850" spc="-175" dirty="0">
                <a:latin typeface="Arial"/>
                <a:cs typeface="Arial"/>
              </a:rPr>
              <a:t> </a:t>
            </a:r>
            <a:r>
              <a:rPr sz="1850" spc="15" dirty="0">
                <a:latin typeface="Arial"/>
                <a:cs typeface="Arial"/>
              </a:rPr>
              <a:t>C</a:t>
            </a:r>
            <a:endParaRPr sz="1850">
              <a:latin typeface="Arial"/>
              <a:cs typeface="Arial"/>
            </a:endParaRPr>
          </a:p>
          <a:p>
            <a:pPr>
              <a:lnSpc>
                <a:spcPct val="100000"/>
              </a:lnSpc>
            </a:pPr>
            <a:endParaRPr sz="2100">
              <a:latin typeface="Arial"/>
              <a:cs typeface="Arial"/>
            </a:endParaRPr>
          </a:p>
          <a:p>
            <a:pPr>
              <a:lnSpc>
                <a:spcPct val="100000"/>
              </a:lnSpc>
              <a:spcBef>
                <a:spcPts val="30"/>
              </a:spcBef>
            </a:pPr>
            <a:endParaRPr sz="2200">
              <a:latin typeface="Arial"/>
              <a:cs typeface="Arial"/>
            </a:endParaRPr>
          </a:p>
          <a:p>
            <a:pPr marL="920115" algn="ctr">
              <a:lnSpc>
                <a:spcPct val="100000"/>
              </a:lnSpc>
              <a:spcBef>
                <a:spcPts val="5"/>
              </a:spcBef>
            </a:pPr>
            <a:r>
              <a:rPr sz="1850" spc="10" dirty="0">
                <a:latin typeface="Arial"/>
                <a:cs typeface="Arial"/>
              </a:rPr>
              <a:t>Data </a:t>
            </a:r>
            <a:r>
              <a:rPr sz="1850" spc="5" dirty="0">
                <a:latin typeface="Arial"/>
                <a:cs typeface="Arial"/>
              </a:rPr>
              <a:t>types in </a:t>
            </a:r>
            <a:r>
              <a:rPr sz="1850" spc="15" dirty="0">
                <a:latin typeface="Arial"/>
                <a:cs typeface="Arial"/>
              </a:rPr>
              <a:t>C</a:t>
            </a:r>
            <a:r>
              <a:rPr sz="1850" spc="-75" dirty="0">
                <a:latin typeface="Arial"/>
                <a:cs typeface="Arial"/>
              </a:rPr>
              <a:t> </a:t>
            </a:r>
            <a:r>
              <a:rPr sz="1850" spc="10" dirty="0">
                <a:latin typeface="Arial"/>
                <a:cs typeface="Arial"/>
              </a:rPr>
              <a:t>language</a:t>
            </a:r>
            <a:endParaRPr sz="1850">
              <a:latin typeface="Arial"/>
              <a:cs typeface="Arial"/>
            </a:endParaRPr>
          </a:p>
        </p:txBody>
      </p:sp>
      <p:sp>
        <p:nvSpPr>
          <p:cNvPr id="5" name="object 5"/>
          <p:cNvSpPr txBox="1"/>
          <p:nvPr/>
        </p:nvSpPr>
        <p:spPr>
          <a:xfrm>
            <a:off x="1422653" y="5216093"/>
            <a:ext cx="278765" cy="311150"/>
          </a:xfrm>
          <a:prstGeom prst="rect">
            <a:avLst/>
          </a:prstGeom>
        </p:spPr>
        <p:txBody>
          <a:bodyPr vert="horz" wrap="square" lIns="0" tIns="15875" rIns="0" bIns="0" rtlCol="0">
            <a:spAutoFit/>
          </a:bodyPr>
          <a:lstStyle/>
          <a:p>
            <a:pPr marL="12700">
              <a:lnSpc>
                <a:spcPct val="100000"/>
              </a:lnSpc>
              <a:spcBef>
                <a:spcPts val="125"/>
              </a:spcBef>
            </a:pPr>
            <a:r>
              <a:rPr sz="1850" spc="5" dirty="0">
                <a:latin typeface="Arial"/>
                <a:cs typeface="Arial"/>
              </a:rPr>
              <a:t>int</a:t>
            </a:r>
            <a:endParaRPr sz="1850">
              <a:latin typeface="Arial"/>
              <a:cs typeface="Arial"/>
            </a:endParaRPr>
          </a:p>
        </p:txBody>
      </p:sp>
      <p:sp>
        <p:nvSpPr>
          <p:cNvPr id="6" name="object 6"/>
          <p:cNvSpPr txBox="1"/>
          <p:nvPr/>
        </p:nvSpPr>
        <p:spPr>
          <a:xfrm>
            <a:off x="3489197" y="5232272"/>
            <a:ext cx="475615" cy="311150"/>
          </a:xfrm>
          <a:prstGeom prst="rect">
            <a:avLst/>
          </a:prstGeom>
        </p:spPr>
        <p:txBody>
          <a:bodyPr vert="horz" wrap="square" lIns="0" tIns="15240" rIns="0" bIns="0" rtlCol="0">
            <a:spAutoFit/>
          </a:bodyPr>
          <a:lstStyle/>
          <a:p>
            <a:pPr marL="12700">
              <a:lnSpc>
                <a:spcPct val="100000"/>
              </a:lnSpc>
              <a:spcBef>
                <a:spcPts val="120"/>
              </a:spcBef>
            </a:pPr>
            <a:r>
              <a:rPr sz="1850" spc="5" dirty="0">
                <a:latin typeface="Arial"/>
                <a:cs typeface="Arial"/>
              </a:rPr>
              <a:t>float</a:t>
            </a:r>
            <a:endParaRPr sz="1850">
              <a:latin typeface="Arial"/>
              <a:cs typeface="Arial"/>
            </a:endParaRPr>
          </a:p>
        </p:txBody>
      </p:sp>
      <p:sp>
        <p:nvSpPr>
          <p:cNvPr id="7" name="object 7"/>
          <p:cNvSpPr txBox="1"/>
          <p:nvPr/>
        </p:nvSpPr>
        <p:spPr>
          <a:xfrm>
            <a:off x="5598921" y="5232272"/>
            <a:ext cx="740410" cy="311150"/>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doub</a:t>
            </a:r>
            <a:r>
              <a:rPr sz="1850" spc="5" dirty="0">
                <a:latin typeface="Arial"/>
                <a:cs typeface="Arial"/>
              </a:rPr>
              <a:t>le</a:t>
            </a:r>
            <a:endParaRPr sz="1850">
              <a:latin typeface="Arial"/>
              <a:cs typeface="Arial"/>
            </a:endParaRPr>
          </a:p>
        </p:txBody>
      </p:sp>
      <p:sp>
        <p:nvSpPr>
          <p:cNvPr id="8" name="object 8"/>
          <p:cNvSpPr txBox="1"/>
          <p:nvPr/>
        </p:nvSpPr>
        <p:spPr>
          <a:xfrm>
            <a:off x="7967853" y="5232272"/>
            <a:ext cx="488315" cy="311150"/>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cha</a:t>
            </a:r>
            <a:r>
              <a:rPr sz="1850" spc="5" dirty="0">
                <a:latin typeface="Arial"/>
                <a:cs typeface="Arial"/>
              </a:rPr>
              <a:t>r</a:t>
            </a:r>
            <a:endParaRPr sz="1850">
              <a:latin typeface="Arial"/>
              <a:cs typeface="Arial"/>
            </a:endParaRPr>
          </a:p>
        </p:txBody>
      </p:sp>
      <p:sp>
        <p:nvSpPr>
          <p:cNvPr id="9" name="object 9"/>
          <p:cNvSpPr txBox="1"/>
          <p:nvPr/>
        </p:nvSpPr>
        <p:spPr>
          <a:xfrm>
            <a:off x="10145394" y="5216093"/>
            <a:ext cx="464184" cy="311150"/>
          </a:xfrm>
          <a:prstGeom prst="rect">
            <a:avLst/>
          </a:prstGeom>
        </p:spPr>
        <p:txBody>
          <a:bodyPr vert="horz" wrap="square" lIns="0" tIns="15875" rIns="0" bIns="0" rtlCol="0">
            <a:spAutoFit/>
          </a:bodyPr>
          <a:lstStyle/>
          <a:p>
            <a:pPr marL="12700">
              <a:lnSpc>
                <a:spcPct val="100000"/>
              </a:lnSpc>
              <a:spcBef>
                <a:spcPts val="125"/>
              </a:spcBef>
            </a:pPr>
            <a:r>
              <a:rPr sz="1850" spc="15" dirty="0">
                <a:latin typeface="Arial"/>
                <a:cs typeface="Arial"/>
              </a:rPr>
              <a:t>v</a:t>
            </a:r>
            <a:r>
              <a:rPr sz="1850" spc="5" dirty="0">
                <a:latin typeface="Arial"/>
                <a:cs typeface="Arial"/>
              </a:rPr>
              <a:t>oi</a:t>
            </a:r>
            <a:r>
              <a:rPr sz="1850" spc="10" dirty="0">
                <a:latin typeface="Arial"/>
                <a:cs typeface="Arial"/>
              </a:rPr>
              <a:t>d</a:t>
            </a:r>
            <a:endParaRPr sz="1850">
              <a:latin typeface="Arial"/>
              <a:cs typeface="Arial"/>
            </a:endParaRPr>
          </a:p>
        </p:txBody>
      </p:sp>
      <p:grpSp>
        <p:nvGrpSpPr>
          <p:cNvPr id="10" name="object 10"/>
          <p:cNvGrpSpPr/>
          <p:nvPr/>
        </p:nvGrpSpPr>
        <p:grpSpPr>
          <a:xfrm>
            <a:off x="1443227" y="4038600"/>
            <a:ext cx="9052560" cy="1102360"/>
            <a:chOff x="1443227" y="4038600"/>
            <a:chExt cx="9052560" cy="1102360"/>
          </a:xfrm>
        </p:grpSpPr>
        <p:sp>
          <p:nvSpPr>
            <p:cNvPr id="11" name="object 11"/>
            <p:cNvSpPr/>
            <p:nvPr/>
          </p:nvSpPr>
          <p:spPr>
            <a:xfrm>
              <a:off x="1443228" y="4824983"/>
              <a:ext cx="9052560" cy="315595"/>
            </a:xfrm>
            <a:custGeom>
              <a:avLst/>
              <a:gdLst/>
              <a:ahLst/>
              <a:cxnLst/>
              <a:rect l="l" t="t" r="r" b="b"/>
              <a:pathLst>
                <a:path w="9052560" h="315595">
                  <a:moveTo>
                    <a:pt x="237744" y="196596"/>
                  </a:moveTo>
                  <a:lnTo>
                    <a:pt x="178308" y="196596"/>
                  </a:lnTo>
                  <a:lnTo>
                    <a:pt x="178308" y="0"/>
                  </a:lnTo>
                  <a:lnTo>
                    <a:pt x="59436" y="0"/>
                  </a:lnTo>
                  <a:lnTo>
                    <a:pt x="59436" y="196596"/>
                  </a:lnTo>
                  <a:lnTo>
                    <a:pt x="0" y="196596"/>
                  </a:lnTo>
                  <a:lnTo>
                    <a:pt x="118872" y="315468"/>
                  </a:lnTo>
                  <a:lnTo>
                    <a:pt x="237744" y="196596"/>
                  </a:lnTo>
                  <a:close/>
                </a:path>
                <a:path w="9052560" h="315595">
                  <a:moveTo>
                    <a:pt x="2403348" y="195834"/>
                  </a:moveTo>
                  <a:lnTo>
                    <a:pt x="2343531" y="195834"/>
                  </a:lnTo>
                  <a:lnTo>
                    <a:pt x="2343531" y="0"/>
                  </a:lnTo>
                  <a:lnTo>
                    <a:pt x="2223897" y="0"/>
                  </a:lnTo>
                  <a:lnTo>
                    <a:pt x="2223897" y="195834"/>
                  </a:lnTo>
                  <a:lnTo>
                    <a:pt x="2164080" y="195834"/>
                  </a:lnTo>
                  <a:lnTo>
                    <a:pt x="2283714" y="315468"/>
                  </a:lnTo>
                  <a:lnTo>
                    <a:pt x="2403348" y="195834"/>
                  </a:lnTo>
                  <a:close/>
                </a:path>
                <a:path w="9052560" h="315595">
                  <a:moveTo>
                    <a:pt x="4645152" y="196596"/>
                  </a:moveTo>
                  <a:lnTo>
                    <a:pt x="4585716" y="196596"/>
                  </a:lnTo>
                  <a:lnTo>
                    <a:pt x="4585716" y="0"/>
                  </a:lnTo>
                  <a:lnTo>
                    <a:pt x="4466844" y="0"/>
                  </a:lnTo>
                  <a:lnTo>
                    <a:pt x="4466844" y="196596"/>
                  </a:lnTo>
                  <a:lnTo>
                    <a:pt x="4407408" y="196596"/>
                  </a:lnTo>
                  <a:lnTo>
                    <a:pt x="4526280" y="315468"/>
                  </a:lnTo>
                  <a:lnTo>
                    <a:pt x="4645152" y="196596"/>
                  </a:lnTo>
                  <a:close/>
                </a:path>
                <a:path w="9052560" h="315595">
                  <a:moveTo>
                    <a:pt x="6886956" y="196596"/>
                  </a:moveTo>
                  <a:lnTo>
                    <a:pt x="6827520" y="196596"/>
                  </a:lnTo>
                  <a:lnTo>
                    <a:pt x="6827520" y="0"/>
                  </a:lnTo>
                  <a:lnTo>
                    <a:pt x="6708648" y="0"/>
                  </a:lnTo>
                  <a:lnTo>
                    <a:pt x="6708648" y="196596"/>
                  </a:lnTo>
                  <a:lnTo>
                    <a:pt x="6649212" y="196596"/>
                  </a:lnTo>
                  <a:lnTo>
                    <a:pt x="6768084" y="315468"/>
                  </a:lnTo>
                  <a:lnTo>
                    <a:pt x="6886956" y="196596"/>
                  </a:lnTo>
                  <a:close/>
                </a:path>
                <a:path w="9052560" h="315595">
                  <a:moveTo>
                    <a:pt x="9052560" y="195834"/>
                  </a:moveTo>
                  <a:lnTo>
                    <a:pt x="8992743" y="195834"/>
                  </a:lnTo>
                  <a:lnTo>
                    <a:pt x="8992743" y="0"/>
                  </a:lnTo>
                  <a:lnTo>
                    <a:pt x="8873109" y="0"/>
                  </a:lnTo>
                  <a:lnTo>
                    <a:pt x="8873109" y="195834"/>
                  </a:lnTo>
                  <a:lnTo>
                    <a:pt x="8813292" y="195834"/>
                  </a:lnTo>
                  <a:lnTo>
                    <a:pt x="8932926" y="315468"/>
                  </a:lnTo>
                  <a:lnTo>
                    <a:pt x="9052560" y="195834"/>
                  </a:lnTo>
                  <a:close/>
                </a:path>
              </a:pathLst>
            </a:custGeom>
            <a:solidFill>
              <a:srgbClr val="42C3C8"/>
            </a:solidFill>
          </p:spPr>
          <p:txBody>
            <a:bodyPr wrap="square" lIns="0" tIns="0" rIns="0" bIns="0" rtlCol="0"/>
            <a:lstStyle/>
            <a:p>
              <a:endParaRPr/>
            </a:p>
          </p:txBody>
        </p:sp>
        <p:sp>
          <p:nvSpPr>
            <p:cNvPr id="12" name="object 12"/>
            <p:cNvSpPr/>
            <p:nvPr/>
          </p:nvSpPr>
          <p:spPr>
            <a:xfrm>
              <a:off x="1558289" y="4825745"/>
              <a:ext cx="8815070" cy="0"/>
            </a:xfrm>
            <a:custGeom>
              <a:avLst/>
              <a:gdLst/>
              <a:ahLst/>
              <a:cxnLst/>
              <a:rect l="l" t="t" r="r" b="b"/>
              <a:pathLst>
                <a:path w="8815070">
                  <a:moveTo>
                    <a:pt x="0" y="0"/>
                  </a:moveTo>
                  <a:lnTo>
                    <a:pt x="8814562" y="0"/>
                  </a:lnTo>
                </a:path>
              </a:pathLst>
            </a:custGeom>
            <a:ln w="19812">
              <a:solidFill>
                <a:srgbClr val="2C969C"/>
              </a:solidFill>
            </a:ln>
          </p:spPr>
          <p:txBody>
            <a:bodyPr wrap="square" lIns="0" tIns="0" rIns="0" bIns="0" rtlCol="0"/>
            <a:lstStyle/>
            <a:p>
              <a:endParaRPr/>
            </a:p>
          </p:txBody>
        </p:sp>
        <p:sp>
          <p:nvSpPr>
            <p:cNvPr id="13" name="object 13"/>
            <p:cNvSpPr/>
            <p:nvPr/>
          </p:nvSpPr>
          <p:spPr>
            <a:xfrm>
              <a:off x="5588507" y="4038600"/>
              <a:ext cx="762000" cy="763905"/>
            </a:xfrm>
            <a:custGeom>
              <a:avLst/>
              <a:gdLst/>
              <a:ahLst/>
              <a:cxnLst/>
              <a:rect l="l" t="t" r="r" b="b"/>
              <a:pathLst>
                <a:path w="762000" h="763904">
                  <a:moveTo>
                    <a:pt x="571500" y="0"/>
                  </a:moveTo>
                  <a:lnTo>
                    <a:pt x="190500" y="0"/>
                  </a:lnTo>
                  <a:lnTo>
                    <a:pt x="190500" y="382524"/>
                  </a:lnTo>
                  <a:lnTo>
                    <a:pt x="0" y="382524"/>
                  </a:lnTo>
                  <a:lnTo>
                    <a:pt x="381000" y="763524"/>
                  </a:lnTo>
                  <a:lnTo>
                    <a:pt x="762000" y="382524"/>
                  </a:lnTo>
                  <a:lnTo>
                    <a:pt x="571500" y="382524"/>
                  </a:lnTo>
                  <a:lnTo>
                    <a:pt x="571500" y="0"/>
                  </a:lnTo>
                  <a:close/>
                </a:path>
              </a:pathLst>
            </a:custGeom>
            <a:solidFill>
              <a:srgbClr val="42C3C8"/>
            </a:solidFill>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358138" y="1469644"/>
          <a:ext cx="9969500" cy="3672838"/>
        </p:xfrm>
        <a:graphic>
          <a:graphicData uri="http://schemas.openxmlformats.org/drawingml/2006/table">
            <a:tbl>
              <a:tblPr firstRow="1" bandRow="1">
                <a:tableStyleId>{2D5ABB26-0587-4C30-8999-92F81FD0307C}</a:tableStyleId>
              </a:tblPr>
              <a:tblGrid>
                <a:gridCol w="2492375">
                  <a:extLst>
                    <a:ext uri="{9D8B030D-6E8A-4147-A177-3AD203B41FA5}">
                      <a16:colId xmlns="" xmlns:a16="http://schemas.microsoft.com/office/drawing/2014/main" val="20000"/>
                    </a:ext>
                  </a:extLst>
                </a:gridCol>
                <a:gridCol w="2492375">
                  <a:extLst>
                    <a:ext uri="{9D8B030D-6E8A-4147-A177-3AD203B41FA5}">
                      <a16:colId xmlns="" xmlns:a16="http://schemas.microsoft.com/office/drawing/2014/main" val="20001"/>
                    </a:ext>
                  </a:extLst>
                </a:gridCol>
                <a:gridCol w="2492375">
                  <a:extLst>
                    <a:ext uri="{9D8B030D-6E8A-4147-A177-3AD203B41FA5}">
                      <a16:colId xmlns="" xmlns:a16="http://schemas.microsoft.com/office/drawing/2014/main" val="20002"/>
                    </a:ext>
                  </a:extLst>
                </a:gridCol>
                <a:gridCol w="2492375">
                  <a:extLst>
                    <a:ext uri="{9D8B030D-6E8A-4147-A177-3AD203B41FA5}">
                      <a16:colId xmlns="" xmlns:a16="http://schemas.microsoft.com/office/drawing/2014/main" val="20003"/>
                    </a:ext>
                  </a:extLst>
                </a:gridCol>
              </a:tblGrid>
              <a:tr h="670559">
                <a:tc>
                  <a:txBody>
                    <a:bodyPr/>
                    <a:lstStyle/>
                    <a:p>
                      <a:pPr algn="ctr">
                        <a:lnSpc>
                          <a:spcPct val="100000"/>
                        </a:lnSpc>
                        <a:spcBef>
                          <a:spcPts val="434"/>
                        </a:spcBef>
                      </a:pPr>
                      <a:r>
                        <a:rPr sz="1800" b="1" spc="-5" dirty="0">
                          <a:solidFill>
                            <a:srgbClr val="C14089"/>
                          </a:solidFill>
                          <a:latin typeface="Arial"/>
                          <a:cs typeface="Arial"/>
                        </a:rPr>
                        <a:t>Data </a:t>
                      </a:r>
                      <a:r>
                        <a:rPr sz="1800" b="1" spc="-10" dirty="0">
                          <a:solidFill>
                            <a:srgbClr val="C14089"/>
                          </a:solidFill>
                          <a:latin typeface="Arial"/>
                          <a:cs typeface="Arial"/>
                        </a:rPr>
                        <a:t>type</a:t>
                      </a:r>
                      <a:endParaRPr sz="1800" dirty="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434"/>
                        </a:spcBef>
                      </a:pPr>
                      <a:r>
                        <a:rPr sz="1800" b="1" dirty="0">
                          <a:solidFill>
                            <a:srgbClr val="001F5F"/>
                          </a:solidFill>
                          <a:latin typeface="Arial"/>
                          <a:cs typeface="Arial"/>
                        </a:rPr>
                        <a:t>Purpose</a:t>
                      </a:r>
                      <a:endParaRPr sz="180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50570" marR="582930" indent="-157480">
                        <a:lnSpc>
                          <a:spcPct val="100000"/>
                        </a:lnSpc>
                        <a:spcBef>
                          <a:spcPts val="434"/>
                        </a:spcBef>
                      </a:pPr>
                      <a:r>
                        <a:rPr sz="1800" b="1" dirty="0">
                          <a:solidFill>
                            <a:srgbClr val="A47300"/>
                          </a:solidFill>
                          <a:latin typeface="Arial"/>
                          <a:cs typeface="Arial"/>
                        </a:rPr>
                        <a:t>No. of</a:t>
                      </a:r>
                      <a:r>
                        <a:rPr sz="1800" b="1" spc="-90" dirty="0">
                          <a:solidFill>
                            <a:srgbClr val="A47300"/>
                          </a:solidFill>
                          <a:latin typeface="Arial"/>
                          <a:cs typeface="Arial"/>
                        </a:rPr>
                        <a:t> </a:t>
                      </a:r>
                      <a:r>
                        <a:rPr sz="1800" b="1" spc="-5" dirty="0">
                          <a:solidFill>
                            <a:srgbClr val="A47300"/>
                          </a:solidFill>
                          <a:latin typeface="Arial"/>
                          <a:cs typeface="Arial"/>
                        </a:rPr>
                        <a:t>bytes  allocated</a:t>
                      </a:r>
                      <a:endParaRPr sz="180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434"/>
                        </a:spcBef>
                      </a:pPr>
                      <a:r>
                        <a:rPr sz="1800" b="1" spc="-5" dirty="0">
                          <a:solidFill>
                            <a:srgbClr val="00AF50"/>
                          </a:solidFill>
                          <a:latin typeface="Arial"/>
                          <a:cs typeface="Arial"/>
                        </a:rPr>
                        <a:t>Range</a:t>
                      </a:r>
                      <a:endParaRPr sz="180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0"/>
                  </a:ext>
                </a:extLst>
              </a:tr>
              <a:tr h="670560">
                <a:tc>
                  <a:txBody>
                    <a:bodyPr/>
                    <a:lstStyle/>
                    <a:p>
                      <a:pPr algn="ctr">
                        <a:lnSpc>
                          <a:spcPct val="100000"/>
                        </a:lnSpc>
                        <a:spcBef>
                          <a:spcPts val="434"/>
                        </a:spcBef>
                      </a:pPr>
                      <a:r>
                        <a:rPr sz="1800" b="1" dirty="0">
                          <a:solidFill>
                            <a:srgbClr val="C14089"/>
                          </a:solidFill>
                          <a:latin typeface="Arial"/>
                          <a:cs typeface="Arial"/>
                        </a:rPr>
                        <a:t>int</a:t>
                      </a:r>
                      <a:endParaRPr sz="180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434"/>
                        </a:spcBef>
                      </a:pPr>
                      <a:r>
                        <a:rPr sz="1800" spc="5" dirty="0">
                          <a:solidFill>
                            <a:srgbClr val="001F5F"/>
                          </a:solidFill>
                          <a:latin typeface="Arial"/>
                          <a:cs typeface="Arial"/>
                        </a:rPr>
                        <a:t>To </a:t>
                      </a:r>
                      <a:r>
                        <a:rPr sz="1800" spc="-5" dirty="0">
                          <a:solidFill>
                            <a:srgbClr val="001F5F"/>
                          </a:solidFill>
                          <a:latin typeface="Arial"/>
                          <a:cs typeface="Arial"/>
                        </a:rPr>
                        <a:t>hold</a:t>
                      </a:r>
                      <a:r>
                        <a:rPr sz="1800" spc="-35" dirty="0">
                          <a:solidFill>
                            <a:srgbClr val="001F5F"/>
                          </a:solidFill>
                          <a:latin typeface="Arial"/>
                          <a:cs typeface="Arial"/>
                        </a:rPr>
                        <a:t> </a:t>
                      </a:r>
                      <a:r>
                        <a:rPr sz="1800" spc="-5" dirty="0">
                          <a:solidFill>
                            <a:srgbClr val="001F5F"/>
                          </a:solidFill>
                          <a:latin typeface="Arial"/>
                          <a:cs typeface="Arial"/>
                        </a:rPr>
                        <a:t>integer</a:t>
                      </a:r>
                      <a:endParaRPr sz="1800">
                        <a:latin typeface="Arial"/>
                        <a:cs typeface="Arial"/>
                      </a:endParaRPr>
                    </a:p>
                    <a:p>
                      <a:pPr algn="ctr">
                        <a:lnSpc>
                          <a:spcPct val="100000"/>
                        </a:lnSpc>
                      </a:pPr>
                      <a:r>
                        <a:rPr sz="1800" spc="-5" dirty="0">
                          <a:solidFill>
                            <a:srgbClr val="001F5F"/>
                          </a:solidFill>
                          <a:latin typeface="Arial"/>
                          <a:cs typeface="Arial"/>
                        </a:rPr>
                        <a:t>constant</a:t>
                      </a:r>
                      <a:endParaRPr sz="180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434"/>
                        </a:spcBef>
                      </a:pPr>
                      <a:r>
                        <a:rPr sz="1800" spc="-5" dirty="0">
                          <a:solidFill>
                            <a:srgbClr val="A47300"/>
                          </a:solidFill>
                          <a:latin typeface="Arial"/>
                          <a:cs typeface="Arial"/>
                        </a:rPr>
                        <a:t>2</a:t>
                      </a:r>
                      <a:r>
                        <a:rPr sz="1800" spc="-10" dirty="0">
                          <a:solidFill>
                            <a:srgbClr val="A47300"/>
                          </a:solidFill>
                          <a:latin typeface="Arial"/>
                          <a:cs typeface="Arial"/>
                        </a:rPr>
                        <a:t> bytes</a:t>
                      </a:r>
                      <a:endParaRPr sz="180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434"/>
                        </a:spcBef>
                      </a:pPr>
                      <a:r>
                        <a:rPr sz="1800" spc="-5" dirty="0">
                          <a:solidFill>
                            <a:srgbClr val="00AF50"/>
                          </a:solidFill>
                          <a:latin typeface="Arial"/>
                          <a:cs typeface="Arial"/>
                        </a:rPr>
                        <a:t>-32768 </a:t>
                      </a:r>
                      <a:r>
                        <a:rPr sz="1800" dirty="0">
                          <a:solidFill>
                            <a:srgbClr val="00AF50"/>
                          </a:solidFill>
                          <a:latin typeface="Arial"/>
                          <a:cs typeface="Arial"/>
                        </a:rPr>
                        <a:t>to</a:t>
                      </a:r>
                      <a:r>
                        <a:rPr sz="1800" spc="-15" dirty="0">
                          <a:solidFill>
                            <a:srgbClr val="00AF50"/>
                          </a:solidFill>
                          <a:latin typeface="Arial"/>
                          <a:cs typeface="Arial"/>
                        </a:rPr>
                        <a:t> </a:t>
                      </a:r>
                      <a:r>
                        <a:rPr sz="1800" spc="-5" dirty="0">
                          <a:solidFill>
                            <a:srgbClr val="00AF50"/>
                          </a:solidFill>
                          <a:latin typeface="Arial"/>
                          <a:cs typeface="Arial"/>
                        </a:rPr>
                        <a:t>+32767</a:t>
                      </a:r>
                      <a:endParaRPr sz="1800" dirty="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1"/>
                  </a:ext>
                </a:extLst>
              </a:tr>
              <a:tr h="495300">
                <a:tc>
                  <a:txBody>
                    <a:bodyPr/>
                    <a:lstStyle/>
                    <a:p>
                      <a:pPr marL="1270" algn="ctr">
                        <a:lnSpc>
                          <a:spcPct val="100000"/>
                        </a:lnSpc>
                        <a:spcBef>
                          <a:spcPts val="434"/>
                        </a:spcBef>
                      </a:pPr>
                      <a:r>
                        <a:rPr sz="1800" b="1" dirty="0">
                          <a:solidFill>
                            <a:srgbClr val="C14089"/>
                          </a:solidFill>
                          <a:latin typeface="Arial"/>
                          <a:cs typeface="Arial"/>
                        </a:rPr>
                        <a:t>float</a:t>
                      </a:r>
                      <a:endParaRPr sz="180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434"/>
                        </a:spcBef>
                      </a:pPr>
                      <a:r>
                        <a:rPr sz="1800" spc="5" dirty="0">
                          <a:solidFill>
                            <a:srgbClr val="001F5F"/>
                          </a:solidFill>
                          <a:latin typeface="Arial"/>
                          <a:cs typeface="Arial"/>
                        </a:rPr>
                        <a:t>To </a:t>
                      </a:r>
                      <a:r>
                        <a:rPr sz="1800" spc="-5" dirty="0">
                          <a:solidFill>
                            <a:srgbClr val="001F5F"/>
                          </a:solidFill>
                          <a:latin typeface="Arial"/>
                          <a:cs typeface="Arial"/>
                        </a:rPr>
                        <a:t>hold real</a:t>
                      </a:r>
                      <a:r>
                        <a:rPr sz="1800" spc="-45" dirty="0">
                          <a:solidFill>
                            <a:srgbClr val="001F5F"/>
                          </a:solidFill>
                          <a:latin typeface="Arial"/>
                          <a:cs typeface="Arial"/>
                        </a:rPr>
                        <a:t> </a:t>
                      </a:r>
                      <a:r>
                        <a:rPr sz="1800" spc="-5" dirty="0">
                          <a:solidFill>
                            <a:srgbClr val="001F5F"/>
                          </a:solidFill>
                          <a:latin typeface="Arial"/>
                          <a:cs typeface="Arial"/>
                        </a:rPr>
                        <a:t>constant</a:t>
                      </a:r>
                      <a:endParaRPr sz="180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434"/>
                        </a:spcBef>
                      </a:pPr>
                      <a:r>
                        <a:rPr sz="1800" spc="-5" dirty="0">
                          <a:solidFill>
                            <a:srgbClr val="A47300"/>
                          </a:solidFill>
                          <a:latin typeface="Arial"/>
                          <a:cs typeface="Arial"/>
                        </a:rPr>
                        <a:t>4</a:t>
                      </a:r>
                      <a:r>
                        <a:rPr sz="1800" spc="-10" dirty="0">
                          <a:solidFill>
                            <a:srgbClr val="A47300"/>
                          </a:solidFill>
                          <a:latin typeface="Arial"/>
                          <a:cs typeface="Arial"/>
                        </a:rPr>
                        <a:t> bytes</a:t>
                      </a:r>
                      <a:endParaRPr sz="180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434"/>
                        </a:spcBef>
                      </a:pPr>
                      <a:r>
                        <a:rPr sz="1800" spc="-5" dirty="0">
                          <a:solidFill>
                            <a:srgbClr val="00AF50"/>
                          </a:solidFill>
                          <a:latin typeface="Arial"/>
                          <a:cs typeface="Arial"/>
                        </a:rPr>
                        <a:t>-3.4e38 </a:t>
                      </a:r>
                      <a:r>
                        <a:rPr sz="1800" dirty="0">
                          <a:solidFill>
                            <a:srgbClr val="00AF50"/>
                          </a:solidFill>
                          <a:latin typeface="Arial"/>
                          <a:cs typeface="Arial"/>
                        </a:rPr>
                        <a:t>to</a:t>
                      </a:r>
                      <a:r>
                        <a:rPr sz="1800" spc="-15" dirty="0">
                          <a:solidFill>
                            <a:srgbClr val="00AF50"/>
                          </a:solidFill>
                          <a:latin typeface="Arial"/>
                          <a:cs typeface="Arial"/>
                        </a:rPr>
                        <a:t> </a:t>
                      </a:r>
                      <a:r>
                        <a:rPr sz="1800" spc="-5" dirty="0">
                          <a:solidFill>
                            <a:srgbClr val="00AF50"/>
                          </a:solidFill>
                          <a:latin typeface="Arial"/>
                          <a:cs typeface="Arial"/>
                        </a:rPr>
                        <a:t>+3.4e38</a:t>
                      </a:r>
                      <a:endParaRPr sz="1800" dirty="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2"/>
                  </a:ext>
                </a:extLst>
              </a:tr>
              <a:tr h="495300">
                <a:tc>
                  <a:txBody>
                    <a:bodyPr/>
                    <a:lstStyle/>
                    <a:p>
                      <a:pPr marL="1905" algn="ctr">
                        <a:lnSpc>
                          <a:spcPct val="100000"/>
                        </a:lnSpc>
                        <a:spcBef>
                          <a:spcPts val="434"/>
                        </a:spcBef>
                      </a:pPr>
                      <a:r>
                        <a:rPr sz="1800" b="1" dirty="0">
                          <a:solidFill>
                            <a:srgbClr val="C14089"/>
                          </a:solidFill>
                          <a:latin typeface="Arial"/>
                          <a:cs typeface="Arial"/>
                        </a:rPr>
                        <a:t>double</a:t>
                      </a:r>
                      <a:endParaRPr sz="180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434"/>
                        </a:spcBef>
                      </a:pPr>
                      <a:r>
                        <a:rPr sz="1800" spc="5" dirty="0">
                          <a:solidFill>
                            <a:srgbClr val="001F5F"/>
                          </a:solidFill>
                          <a:latin typeface="Arial"/>
                          <a:cs typeface="Arial"/>
                        </a:rPr>
                        <a:t>To </a:t>
                      </a:r>
                      <a:r>
                        <a:rPr sz="1800" spc="-5" dirty="0">
                          <a:solidFill>
                            <a:srgbClr val="001F5F"/>
                          </a:solidFill>
                          <a:latin typeface="Arial"/>
                          <a:cs typeface="Arial"/>
                        </a:rPr>
                        <a:t>hold real</a:t>
                      </a:r>
                      <a:r>
                        <a:rPr sz="1800" spc="-45" dirty="0">
                          <a:solidFill>
                            <a:srgbClr val="001F5F"/>
                          </a:solidFill>
                          <a:latin typeface="Arial"/>
                          <a:cs typeface="Arial"/>
                        </a:rPr>
                        <a:t> </a:t>
                      </a:r>
                      <a:r>
                        <a:rPr sz="1800" spc="-5" dirty="0">
                          <a:solidFill>
                            <a:srgbClr val="001F5F"/>
                          </a:solidFill>
                          <a:latin typeface="Arial"/>
                          <a:cs typeface="Arial"/>
                        </a:rPr>
                        <a:t>constant</a:t>
                      </a:r>
                      <a:endParaRPr sz="180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434"/>
                        </a:spcBef>
                      </a:pPr>
                      <a:r>
                        <a:rPr sz="1800" spc="-5" dirty="0">
                          <a:solidFill>
                            <a:srgbClr val="A47300"/>
                          </a:solidFill>
                          <a:latin typeface="Arial"/>
                          <a:cs typeface="Arial"/>
                        </a:rPr>
                        <a:t>8</a:t>
                      </a:r>
                      <a:r>
                        <a:rPr sz="1800" spc="-10" dirty="0">
                          <a:solidFill>
                            <a:srgbClr val="A47300"/>
                          </a:solidFill>
                          <a:latin typeface="Arial"/>
                          <a:cs typeface="Arial"/>
                        </a:rPr>
                        <a:t> bytes</a:t>
                      </a:r>
                      <a:endParaRPr sz="180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434"/>
                        </a:spcBef>
                      </a:pPr>
                      <a:r>
                        <a:rPr sz="1800" spc="-5" dirty="0">
                          <a:solidFill>
                            <a:srgbClr val="00AF50"/>
                          </a:solidFill>
                          <a:latin typeface="Arial"/>
                          <a:cs typeface="Arial"/>
                        </a:rPr>
                        <a:t>-1.7e308 </a:t>
                      </a:r>
                      <a:r>
                        <a:rPr sz="1800" dirty="0">
                          <a:solidFill>
                            <a:srgbClr val="00AF50"/>
                          </a:solidFill>
                          <a:latin typeface="Arial"/>
                          <a:cs typeface="Arial"/>
                        </a:rPr>
                        <a:t>to</a:t>
                      </a:r>
                      <a:r>
                        <a:rPr sz="1800" spc="-20" dirty="0">
                          <a:solidFill>
                            <a:srgbClr val="00AF50"/>
                          </a:solidFill>
                          <a:latin typeface="Arial"/>
                          <a:cs typeface="Arial"/>
                        </a:rPr>
                        <a:t> </a:t>
                      </a:r>
                      <a:r>
                        <a:rPr sz="1800" spc="-5" dirty="0">
                          <a:solidFill>
                            <a:srgbClr val="00AF50"/>
                          </a:solidFill>
                          <a:latin typeface="Arial"/>
                          <a:cs typeface="Arial"/>
                        </a:rPr>
                        <a:t>+1.7e308</a:t>
                      </a:r>
                      <a:endParaRPr sz="180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3"/>
                  </a:ext>
                </a:extLst>
              </a:tr>
              <a:tr h="670560">
                <a:tc>
                  <a:txBody>
                    <a:bodyPr/>
                    <a:lstStyle/>
                    <a:p>
                      <a:pPr algn="ctr">
                        <a:lnSpc>
                          <a:spcPct val="100000"/>
                        </a:lnSpc>
                        <a:spcBef>
                          <a:spcPts val="440"/>
                        </a:spcBef>
                      </a:pPr>
                      <a:r>
                        <a:rPr sz="1800" b="1" spc="-5" dirty="0">
                          <a:solidFill>
                            <a:srgbClr val="C14089"/>
                          </a:solidFill>
                          <a:latin typeface="Arial"/>
                          <a:cs typeface="Arial"/>
                        </a:rPr>
                        <a:t>char</a:t>
                      </a:r>
                      <a:endParaRPr sz="1800" dirty="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14705" marR="349885" indent="-457200">
                        <a:lnSpc>
                          <a:spcPct val="100000"/>
                        </a:lnSpc>
                        <a:spcBef>
                          <a:spcPts val="440"/>
                        </a:spcBef>
                      </a:pPr>
                      <a:r>
                        <a:rPr sz="1800" spc="5" dirty="0">
                          <a:solidFill>
                            <a:srgbClr val="001F5F"/>
                          </a:solidFill>
                          <a:latin typeface="Arial"/>
                          <a:cs typeface="Arial"/>
                        </a:rPr>
                        <a:t>To </a:t>
                      </a:r>
                      <a:r>
                        <a:rPr sz="1800" spc="-5" dirty="0">
                          <a:solidFill>
                            <a:srgbClr val="001F5F"/>
                          </a:solidFill>
                          <a:latin typeface="Arial"/>
                          <a:cs typeface="Arial"/>
                        </a:rPr>
                        <a:t>hold</a:t>
                      </a:r>
                      <a:r>
                        <a:rPr sz="1800" spc="-80" dirty="0">
                          <a:solidFill>
                            <a:srgbClr val="001F5F"/>
                          </a:solidFill>
                          <a:latin typeface="Arial"/>
                          <a:cs typeface="Arial"/>
                        </a:rPr>
                        <a:t> </a:t>
                      </a:r>
                      <a:r>
                        <a:rPr sz="1800" spc="-5" dirty="0">
                          <a:solidFill>
                            <a:srgbClr val="001F5F"/>
                          </a:solidFill>
                          <a:latin typeface="Arial"/>
                          <a:cs typeface="Arial"/>
                        </a:rPr>
                        <a:t>character  constant</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440"/>
                        </a:spcBef>
                      </a:pPr>
                      <a:r>
                        <a:rPr sz="1800" spc="-5" dirty="0">
                          <a:solidFill>
                            <a:srgbClr val="A47300"/>
                          </a:solidFill>
                          <a:latin typeface="Arial"/>
                          <a:cs typeface="Arial"/>
                        </a:rPr>
                        <a:t>1</a:t>
                      </a:r>
                      <a:r>
                        <a:rPr sz="1800" spc="-10" dirty="0">
                          <a:solidFill>
                            <a:srgbClr val="A47300"/>
                          </a:solidFill>
                          <a:latin typeface="Arial"/>
                          <a:cs typeface="Arial"/>
                        </a:rPr>
                        <a:t> byte</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175" algn="ctr">
                        <a:lnSpc>
                          <a:spcPct val="100000"/>
                        </a:lnSpc>
                        <a:spcBef>
                          <a:spcPts val="440"/>
                        </a:spcBef>
                      </a:pPr>
                      <a:r>
                        <a:rPr sz="1800" spc="-5" dirty="0">
                          <a:solidFill>
                            <a:srgbClr val="00AF50"/>
                          </a:solidFill>
                          <a:latin typeface="Arial"/>
                          <a:cs typeface="Arial"/>
                        </a:rPr>
                        <a:t>-128 </a:t>
                      </a:r>
                      <a:r>
                        <a:rPr sz="1800" dirty="0">
                          <a:solidFill>
                            <a:srgbClr val="00AF50"/>
                          </a:solidFill>
                          <a:latin typeface="Arial"/>
                          <a:cs typeface="Arial"/>
                        </a:rPr>
                        <a:t>to</a:t>
                      </a:r>
                      <a:r>
                        <a:rPr sz="1800" spc="-15" dirty="0">
                          <a:solidFill>
                            <a:srgbClr val="00AF50"/>
                          </a:solidFill>
                          <a:latin typeface="Arial"/>
                          <a:cs typeface="Arial"/>
                        </a:rPr>
                        <a:t> </a:t>
                      </a:r>
                      <a:r>
                        <a:rPr sz="1800" spc="-5" dirty="0">
                          <a:solidFill>
                            <a:srgbClr val="00AF50"/>
                          </a:solidFill>
                          <a:latin typeface="Arial"/>
                          <a:cs typeface="Arial"/>
                        </a:rPr>
                        <a:t>+127</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4"/>
                  </a:ext>
                </a:extLst>
              </a:tr>
              <a:tr h="670559">
                <a:tc>
                  <a:txBody>
                    <a:bodyPr/>
                    <a:lstStyle/>
                    <a:p>
                      <a:pPr algn="ctr">
                        <a:lnSpc>
                          <a:spcPct val="100000"/>
                        </a:lnSpc>
                        <a:spcBef>
                          <a:spcPts val="440"/>
                        </a:spcBef>
                      </a:pPr>
                      <a:r>
                        <a:rPr sz="1800" b="1" spc="-10" dirty="0">
                          <a:solidFill>
                            <a:srgbClr val="C14089"/>
                          </a:solidFill>
                          <a:latin typeface="Arial"/>
                          <a:cs typeface="Arial"/>
                        </a:rPr>
                        <a:t>void</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440"/>
                        </a:spcBef>
                      </a:pPr>
                      <a:r>
                        <a:rPr sz="1800" spc="-5" dirty="0">
                          <a:solidFill>
                            <a:srgbClr val="001F5F"/>
                          </a:solidFill>
                          <a:latin typeface="Arial"/>
                          <a:cs typeface="Arial"/>
                        </a:rPr>
                        <a:t>non-specific</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90575" marR="532130" indent="-248920">
                        <a:lnSpc>
                          <a:spcPct val="100000"/>
                        </a:lnSpc>
                        <a:spcBef>
                          <a:spcPts val="440"/>
                        </a:spcBef>
                      </a:pPr>
                      <a:r>
                        <a:rPr sz="1800" spc="-5" dirty="0">
                          <a:solidFill>
                            <a:srgbClr val="A47300"/>
                          </a:solidFill>
                          <a:latin typeface="Arial"/>
                          <a:cs typeface="Arial"/>
                        </a:rPr>
                        <a:t>No </a:t>
                      </a:r>
                      <a:r>
                        <a:rPr sz="1800" dirty="0">
                          <a:solidFill>
                            <a:srgbClr val="A47300"/>
                          </a:solidFill>
                          <a:latin typeface="Arial"/>
                          <a:cs typeface="Arial"/>
                        </a:rPr>
                        <a:t>memory</a:t>
                      </a:r>
                      <a:r>
                        <a:rPr sz="1800" spc="-80" dirty="0">
                          <a:solidFill>
                            <a:srgbClr val="A47300"/>
                          </a:solidFill>
                          <a:latin typeface="Arial"/>
                          <a:cs typeface="Arial"/>
                        </a:rPr>
                        <a:t> </a:t>
                      </a:r>
                      <a:r>
                        <a:rPr sz="1800" spc="-5" dirty="0">
                          <a:solidFill>
                            <a:srgbClr val="A47300"/>
                          </a:solidFill>
                          <a:latin typeface="Arial"/>
                          <a:cs typeface="Arial"/>
                        </a:rPr>
                        <a:t>is  allocated</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440"/>
                        </a:spcBef>
                      </a:pPr>
                      <a:r>
                        <a:rPr sz="1800" dirty="0">
                          <a:solidFill>
                            <a:srgbClr val="00AF50"/>
                          </a:solidFill>
                          <a:latin typeface="Arial"/>
                          <a:cs typeface="Arial"/>
                        </a:rPr>
                        <a:t>------</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212850" y="2205227"/>
          <a:ext cx="10247630" cy="3348861"/>
        </p:xfrm>
        <a:graphic>
          <a:graphicData uri="http://schemas.openxmlformats.org/drawingml/2006/table">
            <a:tbl>
              <a:tblPr firstRow="1" bandRow="1">
                <a:tableStyleId>{2D5ABB26-0587-4C30-8999-92F81FD0307C}</a:tableStyleId>
              </a:tblPr>
              <a:tblGrid>
                <a:gridCol w="5123815">
                  <a:extLst>
                    <a:ext uri="{9D8B030D-6E8A-4147-A177-3AD203B41FA5}">
                      <a16:colId xmlns="" xmlns:a16="http://schemas.microsoft.com/office/drawing/2014/main" val="20000"/>
                    </a:ext>
                  </a:extLst>
                </a:gridCol>
                <a:gridCol w="5123815">
                  <a:extLst>
                    <a:ext uri="{9D8B030D-6E8A-4147-A177-3AD203B41FA5}">
                      <a16:colId xmlns="" xmlns:a16="http://schemas.microsoft.com/office/drawing/2014/main" val="20001"/>
                    </a:ext>
                  </a:extLst>
                </a:gridCol>
              </a:tblGrid>
              <a:tr h="694436">
                <a:tc>
                  <a:txBody>
                    <a:bodyPr/>
                    <a:lstStyle/>
                    <a:p>
                      <a:pPr marL="121920">
                        <a:lnSpc>
                          <a:spcPct val="100000"/>
                        </a:lnSpc>
                        <a:spcBef>
                          <a:spcPts val="430"/>
                        </a:spcBef>
                      </a:pPr>
                      <a:r>
                        <a:rPr sz="1900" b="1" spc="-5" dirty="0">
                          <a:latin typeface="Arial"/>
                          <a:cs typeface="Arial"/>
                        </a:rPr>
                        <a:t>float</a:t>
                      </a:r>
                      <a:endParaRPr sz="1900">
                        <a:latin typeface="Arial"/>
                        <a:cs typeface="Arial"/>
                      </a:endParaRPr>
                    </a:p>
                  </a:txBody>
                  <a:tcPr marL="0" marR="0" marT="546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30"/>
                        </a:spcBef>
                      </a:pPr>
                      <a:r>
                        <a:rPr sz="1900" b="1" spc="-5" dirty="0">
                          <a:latin typeface="Arial"/>
                          <a:cs typeface="Arial"/>
                        </a:rPr>
                        <a:t>double</a:t>
                      </a:r>
                      <a:endParaRPr sz="1900">
                        <a:latin typeface="Arial"/>
                        <a:cs typeface="Arial"/>
                      </a:endParaRPr>
                    </a:p>
                  </a:txBody>
                  <a:tcPr marL="0" marR="0" marT="546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0"/>
                  </a:ext>
                </a:extLst>
              </a:tr>
              <a:tr h="663701">
                <a:tc>
                  <a:txBody>
                    <a:bodyPr/>
                    <a:lstStyle/>
                    <a:p>
                      <a:pPr marL="121920" marR="671830">
                        <a:lnSpc>
                          <a:spcPct val="100000"/>
                        </a:lnSpc>
                        <a:spcBef>
                          <a:spcPts val="445"/>
                        </a:spcBef>
                      </a:pPr>
                      <a:r>
                        <a:rPr sz="1600" spc="-5" dirty="0">
                          <a:latin typeface="Arial"/>
                          <a:cs typeface="Arial"/>
                        </a:rPr>
                        <a:t>Float </a:t>
                      </a:r>
                      <a:r>
                        <a:rPr sz="1600" spc="-10" dirty="0">
                          <a:latin typeface="Arial"/>
                          <a:cs typeface="Arial"/>
                        </a:rPr>
                        <a:t>type </a:t>
                      </a:r>
                      <a:r>
                        <a:rPr sz="1600" spc="-5" dirty="0">
                          <a:latin typeface="Arial"/>
                          <a:cs typeface="Arial"/>
                        </a:rPr>
                        <a:t>variables can hold real constants </a:t>
                      </a:r>
                      <a:r>
                        <a:rPr sz="1600" spc="-10" dirty="0">
                          <a:latin typeface="Arial"/>
                          <a:cs typeface="Arial"/>
                        </a:rPr>
                        <a:t>with  </a:t>
                      </a:r>
                      <a:r>
                        <a:rPr sz="1600" spc="-5" dirty="0">
                          <a:latin typeface="Arial"/>
                          <a:cs typeface="Arial"/>
                        </a:rPr>
                        <a:t>lesser accurancy</a:t>
                      </a:r>
                      <a:endParaRPr sz="1600">
                        <a:latin typeface="Arial"/>
                        <a:cs typeface="Arial"/>
                      </a:endParaRPr>
                    </a:p>
                  </a:txBody>
                  <a:tcPr marL="0" marR="0" marT="565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marR="151765">
                        <a:lnSpc>
                          <a:spcPct val="100000"/>
                        </a:lnSpc>
                        <a:spcBef>
                          <a:spcPts val="445"/>
                        </a:spcBef>
                      </a:pPr>
                      <a:r>
                        <a:rPr sz="1600" spc="-5" dirty="0">
                          <a:latin typeface="Arial"/>
                          <a:cs typeface="Arial"/>
                        </a:rPr>
                        <a:t>Float </a:t>
                      </a:r>
                      <a:r>
                        <a:rPr sz="1600" spc="-10" dirty="0">
                          <a:latin typeface="Arial"/>
                          <a:cs typeface="Arial"/>
                        </a:rPr>
                        <a:t>type </a:t>
                      </a:r>
                      <a:r>
                        <a:rPr sz="1600" spc="-5" dirty="0">
                          <a:latin typeface="Arial"/>
                          <a:cs typeface="Arial"/>
                        </a:rPr>
                        <a:t>variables can hold real constants </a:t>
                      </a:r>
                      <a:r>
                        <a:rPr sz="1600" spc="-10" dirty="0">
                          <a:latin typeface="Arial"/>
                          <a:cs typeface="Arial"/>
                        </a:rPr>
                        <a:t>with </a:t>
                      </a:r>
                      <a:r>
                        <a:rPr sz="1600" spc="-5" dirty="0">
                          <a:latin typeface="Arial"/>
                          <a:cs typeface="Arial"/>
                        </a:rPr>
                        <a:t>more  accurancy</a:t>
                      </a:r>
                      <a:endParaRPr sz="1600">
                        <a:latin typeface="Arial"/>
                        <a:cs typeface="Arial"/>
                      </a:endParaRPr>
                    </a:p>
                  </a:txBody>
                  <a:tcPr marL="0" marR="0" marT="565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1"/>
                  </a:ext>
                </a:extLst>
              </a:tr>
              <a:tr h="663575">
                <a:tc>
                  <a:txBody>
                    <a:bodyPr/>
                    <a:lstStyle/>
                    <a:p>
                      <a:pPr marL="121920">
                        <a:lnSpc>
                          <a:spcPct val="100000"/>
                        </a:lnSpc>
                        <a:spcBef>
                          <a:spcPts val="445"/>
                        </a:spcBef>
                      </a:pPr>
                      <a:r>
                        <a:rPr sz="1600" spc="-5" dirty="0">
                          <a:latin typeface="Arial"/>
                          <a:cs typeface="Arial"/>
                        </a:rPr>
                        <a:t>Real constants can be stored upto an accuracy of</a:t>
                      </a:r>
                      <a:r>
                        <a:rPr sz="1600" spc="90" dirty="0">
                          <a:latin typeface="Arial"/>
                          <a:cs typeface="Arial"/>
                        </a:rPr>
                        <a:t> </a:t>
                      </a:r>
                      <a:r>
                        <a:rPr sz="1600" spc="-5" dirty="0">
                          <a:latin typeface="Arial"/>
                          <a:cs typeface="Arial"/>
                        </a:rPr>
                        <a:t>6</a:t>
                      </a:r>
                      <a:endParaRPr sz="1600">
                        <a:latin typeface="Arial"/>
                        <a:cs typeface="Arial"/>
                      </a:endParaRPr>
                    </a:p>
                    <a:p>
                      <a:pPr marL="121920">
                        <a:lnSpc>
                          <a:spcPct val="100000"/>
                        </a:lnSpc>
                      </a:pPr>
                      <a:r>
                        <a:rPr sz="1600" spc="-5" dirty="0">
                          <a:latin typeface="Arial"/>
                          <a:cs typeface="Arial"/>
                        </a:rPr>
                        <a:t>digits after the decimal</a:t>
                      </a:r>
                      <a:r>
                        <a:rPr sz="1600" spc="20" dirty="0">
                          <a:latin typeface="Arial"/>
                          <a:cs typeface="Arial"/>
                        </a:rPr>
                        <a:t> </a:t>
                      </a:r>
                      <a:r>
                        <a:rPr sz="1600" spc="-5" dirty="0">
                          <a:latin typeface="Arial"/>
                          <a:cs typeface="Arial"/>
                        </a:rPr>
                        <a:t>point</a:t>
                      </a:r>
                      <a:endParaRPr sz="1600">
                        <a:latin typeface="Arial"/>
                        <a:cs typeface="Arial"/>
                      </a:endParaRPr>
                    </a:p>
                  </a:txBody>
                  <a:tcPr marL="0" marR="0" marT="565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5"/>
                        </a:spcBef>
                      </a:pPr>
                      <a:r>
                        <a:rPr sz="1600" spc="-5" dirty="0">
                          <a:latin typeface="Arial"/>
                          <a:cs typeface="Arial"/>
                        </a:rPr>
                        <a:t>Real constants can be stored upto an accuracy of</a:t>
                      </a:r>
                      <a:r>
                        <a:rPr sz="1600" spc="95" dirty="0">
                          <a:latin typeface="Arial"/>
                          <a:cs typeface="Arial"/>
                        </a:rPr>
                        <a:t> </a:t>
                      </a:r>
                      <a:r>
                        <a:rPr sz="1600" spc="-5" dirty="0">
                          <a:latin typeface="Arial"/>
                          <a:cs typeface="Arial"/>
                        </a:rPr>
                        <a:t>16</a:t>
                      </a:r>
                      <a:endParaRPr sz="1600">
                        <a:latin typeface="Arial"/>
                        <a:cs typeface="Arial"/>
                      </a:endParaRPr>
                    </a:p>
                    <a:p>
                      <a:pPr marL="122555">
                        <a:lnSpc>
                          <a:spcPct val="100000"/>
                        </a:lnSpc>
                      </a:pPr>
                      <a:r>
                        <a:rPr sz="1600" spc="-5" dirty="0">
                          <a:latin typeface="Arial"/>
                          <a:cs typeface="Arial"/>
                        </a:rPr>
                        <a:t>digits after the decimal</a:t>
                      </a:r>
                      <a:r>
                        <a:rPr sz="1600" spc="20" dirty="0">
                          <a:latin typeface="Arial"/>
                          <a:cs typeface="Arial"/>
                        </a:rPr>
                        <a:t> </a:t>
                      </a:r>
                      <a:r>
                        <a:rPr sz="1600" spc="-5" dirty="0">
                          <a:latin typeface="Arial"/>
                          <a:cs typeface="Arial"/>
                        </a:rPr>
                        <a:t>point</a:t>
                      </a:r>
                      <a:endParaRPr sz="1600">
                        <a:latin typeface="Arial"/>
                        <a:cs typeface="Arial"/>
                      </a:endParaRPr>
                    </a:p>
                  </a:txBody>
                  <a:tcPr marL="0" marR="0" marT="565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2"/>
                  </a:ext>
                </a:extLst>
              </a:tr>
              <a:tr h="663575">
                <a:tc>
                  <a:txBody>
                    <a:bodyPr/>
                    <a:lstStyle/>
                    <a:p>
                      <a:pPr marL="121920">
                        <a:lnSpc>
                          <a:spcPct val="100000"/>
                        </a:lnSpc>
                        <a:spcBef>
                          <a:spcPts val="445"/>
                        </a:spcBef>
                      </a:pPr>
                      <a:r>
                        <a:rPr sz="1600" spc="-5" dirty="0">
                          <a:latin typeface="Arial"/>
                          <a:cs typeface="Arial"/>
                        </a:rPr>
                        <a:t>4 </a:t>
                      </a:r>
                      <a:r>
                        <a:rPr sz="1600" spc="-10" dirty="0">
                          <a:latin typeface="Arial"/>
                          <a:cs typeface="Arial"/>
                        </a:rPr>
                        <a:t>bytes </a:t>
                      </a:r>
                      <a:r>
                        <a:rPr sz="1600" spc="-5" dirty="0">
                          <a:latin typeface="Arial"/>
                          <a:cs typeface="Arial"/>
                        </a:rPr>
                        <a:t>are</a:t>
                      </a:r>
                      <a:r>
                        <a:rPr sz="1600" spc="45" dirty="0">
                          <a:latin typeface="Arial"/>
                          <a:cs typeface="Arial"/>
                        </a:rPr>
                        <a:t> </a:t>
                      </a:r>
                      <a:r>
                        <a:rPr sz="1600" spc="-5" dirty="0">
                          <a:latin typeface="Arial"/>
                          <a:cs typeface="Arial"/>
                        </a:rPr>
                        <a:t>allocated</a:t>
                      </a:r>
                      <a:endParaRPr sz="1600">
                        <a:latin typeface="Arial"/>
                        <a:cs typeface="Arial"/>
                      </a:endParaRPr>
                    </a:p>
                  </a:txBody>
                  <a:tcPr marL="0" marR="0" marT="565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5"/>
                        </a:spcBef>
                      </a:pPr>
                      <a:r>
                        <a:rPr sz="1600" spc="-5" dirty="0">
                          <a:latin typeface="Arial"/>
                          <a:cs typeface="Arial"/>
                        </a:rPr>
                        <a:t>8 </a:t>
                      </a:r>
                      <a:r>
                        <a:rPr sz="1600" spc="-10" dirty="0">
                          <a:latin typeface="Arial"/>
                          <a:cs typeface="Arial"/>
                        </a:rPr>
                        <a:t>bytes </a:t>
                      </a:r>
                      <a:r>
                        <a:rPr sz="1600" spc="-5" dirty="0">
                          <a:latin typeface="Arial"/>
                          <a:cs typeface="Arial"/>
                        </a:rPr>
                        <a:t>are</a:t>
                      </a:r>
                      <a:r>
                        <a:rPr sz="1600" spc="45" dirty="0">
                          <a:latin typeface="Arial"/>
                          <a:cs typeface="Arial"/>
                        </a:rPr>
                        <a:t> </a:t>
                      </a:r>
                      <a:r>
                        <a:rPr sz="1600" spc="-5" dirty="0">
                          <a:latin typeface="Arial"/>
                          <a:cs typeface="Arial"/>
                        </a:rPr>
                        <a:t>allocated</a:t>
                      </a:r>
                      <a:endParaRPr sz="1600">
                        <a:latin typeface="Arial"/>
                        <a:cs typeface="Arial"/>
                      </a:endParaRPr>
                    </a:p>
                  </a:txBody>
                  <a:tcPr marL="0" marR="0" marT="565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3"/>
                  </a:ext>
                </a:extLst>
              </a:tr>
              <a:tr h="663574">
                <a:tc>
                  <a:txBody>
                    <a:bodyPr/>
                    <a:lstStyle/>
                    <a:p>
                      <a:pPr marL="121920">
                        <a:lnSpc>
                          <a:spcPct val="100000"/>
                        </a:lnSpc>
                        <a:spcBef>
                          <a:spcPts val="450"/>
                        </a:spcBef>
                      </a:pPr>
                      <a:r>
                        <a:rPr sz="1600" spc="-5" dirty="0">
                          <a:latin typeface="Arial"/>
                          <a:cs typeface="Arial"/>
                        </a:rPr>
                        <a:t>-3.4e38 to +3.4e38 </a:t>
                      </a:r>
                      <a:r>
                        <a:rPr sz="1600" dirty="0">
                          <a:latin typeface="Arial"/>
                          <a:cs typeface="Arial"/>
                        </a:rPr>
                        <a:t>is </a:t>
                      </a:r>
                      <a:r>
                        <a:rPr sz="1600" spc="-5" dirty="0">
                          <a:latin typeface="Arial"/>
                          <a:cs typeface="Arial"/>
                        </a:rPr>
                        <a:t>the</a:t>
                      </a:r>
                      <a:r>
                        <a:rPr sz="1600" spc="45" dirty="0">
                          <a:latin typeface="Arial"/>
                          <a:cs typeface="Arial"/>
                        </a:rPr>
                        <a:t> </a:t>
                      </a:r>
                      <a:r>
                        <a:rPr sz="1600" spc="-5" dirty="0">
                          <a:latin typeface="Arial"/>
                          <a:cs typeface="Arial"/>
                        </a:rPr>
                        <a:t>range</a:t>
                      </a:r>
                      <a:endParaRPr sz="1600">
                        <a:latin typeface="Arial"/>
                        <a:cs typeface="Arial"/>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50"/>
                        </a:spcBef>
                      </a:pPr>
                      <a:r>
                        <a:rPr sz="1600" spc="-5" dirty="0">
                          <a:latin typeface="Arial"/>
                          <a:cs typeface="Arial"/>
                        </a:rPr>
                        <a:t>-1.7e308 to +1.7e308 is the</a:t>
                      </a:r>
                      <a:r>
                        <a:rPr sz="1600" spc="55" dirty="0">
                          <a:latin typeface="Arial"/>
                          <a:cs typeface="Arial"/>
                        </a:rPr>
                        <a:t> </a:t>
                      </a:r>
                      <a:r>
                        <a:rPr sz="1600" spc="-5" dirty="0">
                          <a:latin typeface="Arial"/>
                          <a:cs typeface="Arial"/>
                        </a:rPr>
                        <a:t>range</a:t>
                      </a:r>
                      <a:endParaRPr sz="1600">
                        <a:latin typeface="Arial"/>
                        <a:cs typeface="Arial"/>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4"/>
                  </a:ext>
                </a:extLst>
              </a:tr>
            </a:tbl>
          </a:graphicData>
        </a:graphic>
      </p:graphicFrame>
      <p:sp>
        <p:nvSpPr>
          <p:cNvPr id="3" name="object 3"/>
          <p:cNvSpPr txBox="1"/>
          <p:nvPr/>
        </p:nvSpPr>
        <p:spPr>
          <a:xfrm>
            <a:off x="3359911" y="1588770"/>
            <a:ext cx="5260975"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00AF50"/>
                </a:solidFill>
                <a:latin typeface="Arial"/>
                <a:cs typeface="Arial"/>
              </a:rPr>
              <a:t>Differences between </a:t>
            </a:r>
            <a:r>
              <a:rPr sz="1850" b="1" spc="5" dirty="0">
                <a:solidFill>
                  <a:srgbClr val="00AF50"/>
                </a:solidFill>
                <a:latin typeface="Arial"/>
                <a:cs typeface="Arial"/>
              </a:rPr>
              <a:t>float </a:t>
            </a:r>
            <a:r>
              <a:rPr sz="1850" b="1" spc="10" dirty="0">
                <a:solidFill>
                  <a:srgbClr val="00AF50"/>
                </a:solidFill>
                <a:latin typeface="Arial"/>
                <a:cs typeface="Arial"/>
              </a:rPr>
              <a:t>and </a:t>
            </a:r>
            <a:r>
              <a:rPr sz="1850" b="1" spc="5" dirty="0">
                <a:solidFill>
                  <a:srgbClr val="00AF50"/>
                </a:solidFill>
                <a:latin typeface="Arial"/>
                <a:cs typeface="Arial"/>
              </a:rPr>
              <a:t>double</a:t>
            </a:r>
            <a:r>
              <a:rPr sz="1850" b="1" spc="-200" dirty="0">
                <a:solidFill>
                  <a:srgbClr val="00AF50"/>
                </a:solidFill>
                <a:latin typeface="Arial"/>
                <a:cs typeface="Arial"/>
              </a:rPr>
              <a:t> </a:t>
            </a:r>
            <a:r>
              <a:rPr sz="1850" b="1" spc="10" dirty="0">
                <a:solidFill>
                  <a:srgbClr val="00AF50"/>
                </a:solidFill>
                <a:latin typeface="Arial"/>
                <a:cs typeface="Arial"/>
              </a:rPr>
              <a:t>datatype</a:t>
            </a:r>
            <a:endParaRPr sz="1850">
              <a:latin typeface="Arial"/>
              <a:cs typeface="Arial"/>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5901" y="1280286"/>
            <a:ext cx="4721225" cy="311150"/>
          </a:xfrm>
          <a:prstGeom prst="rect">
            <a:avLst/>
          </a:prstGeom>
        </p:spPr>
        <p:txBody>
          <a:bodyPr vert="horz" wrap="square" lIns="0" tIns="15240" rIns="0" bIns="0" rtlCol="0">
            <a:spAutoFit/>
          </a:bodyPr>
          <a:lstStyle/>
          <a:p>
            <a:pPr marL="12700">
              <a:lnSpc>
                <a:spcPct val="100000"/>
              </a:lnSpc>
              <a:spcBef>
                <a:spcPts val="120"/>
              </a:spcBef>
            </a:pPr>
            <a:r>
              <a:rPr sz="1850" b="0" spc="10" dirty="0">
                <a:latin typeface="Arial"/>
                <a:cs typeface="Arial"/>
              </a:rPr>
              <a:t>The general </a:t>
            </a:r>
            <a:r>
              <a:rPr sz="1850" b="0" spc="5" dirty="0">
                <a:latin typeface="Arial"/>
                <a:cs typeface="Arial"/>
              </a:rPr>
              <a:t>syntax of </a:t>
            </a:r>
            <a:r>
              <a:rPr sz="1850" b="0" spc="10" dirty="0">
                <a:latin typeface="Arial"/>
                <a:cs typeface="Arial"/>
              </a:rPr>
              <a:t>declaring a </a:t>
            </a:r>
            <a:r>
              <a:rPr sz="1850" b="0" spc="5" dirty="0">
                <a:latin typeface="Arial"/>
                <a:cs typeface="Arial"/>
              </a:rPr>
              <a:t>variable</a:t>
            </a:r>
            <a:r>
              <a:rPr sz="1850" b="0" spc="-225" dirty="0">
                <a:latin typeface="Arial"/>
                <a:cs typeface="Arial"/>
              </a:rPr>
              <a:t> </a:t>
            </a:r>
            <a:r>
              <a:rPr sz="1850" b="0" spc="5" dirty="0">
                <a:latin typeface="Arial"/>
                <a:cs typeface="Arial"/>
              </a:rPr>
              <a:t>is:</a:t>
            </a:r>
            <a:endParaRPr sz="1850">
              <a:latin typeface="Arial"/>
              <a:cs typeface="Arial"/>
            </a:endParaRPr>
          </a:p>
        </p:txBody>
      </p:sp>
      <p:sp>
        <p:nvSpPr>
          <p:cNvPr id="3" name="object 3"/>
          <p:cNvSpPr/>
          <p:nvPr/>
        </p:nvSpPr>
        <p:spPr>
          <a:xfrm>
            <a:off x="601980" y="1882139"/>
            <a:ext cx="5638800" cy="1565148"/>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7915402" y="2209927"/>
            <a:ext cx="2355215" cy="881380"/>
          </a:xfrm>
          <a:prstGeom prst="rect">
            <a:avLst/>
          </a:prstGeom>
        </p:spPr>
        <p:txBody>
          <a:bodyPr vert="horz" wrap="square" lIns="0" tIns="15240" rIns="0" bIns="0" rtlCol="0">
            <a:spAutoFit/>
          </a:bodyPr>
          <a:lstStyle/>
          <a:p>
            <a:pPr marL="12700">
              <a:lnSpc>
                <a:spcPct val="100000"/>
              </a:lnSpc>
              <a:spcBef>
                <a:spcPts val="120"/>
              </a:spcBef>
            </a:pPr>
            <a:r>
              <a:rPr sz="1850" spc="5" dirty="0">
                <a:latin typeface="Arial"/>
                <a:cs typeface="Arial"/>
              </a:rPr>
              <a:t>int</a:t>
            </a:r>
            <a:r>
              <a:rPr sz="1850" spc="-35" dirty="0">
                <a:latin typeface="Arial"/>
                <a:cs typeface="Arial"/>
              </a:rPr>
              <a:t> </a:t>
            </a:r>
            <a:r>
              <a:rPr sz="1850" spc="5" dirty="0">
                <a:latin typeface="Arial"/>
                <a:cs typeface="Arial"/>
              </a:rPr>
              <a:t>a;</a:t>
            </a:r>
            <a:endParaRPr sz="1850">
              <a:latin typeface="Arial"/>
              <a:cs typeface="Arial"/>
            </a:endParaRPr>
          </a:p>
          <a:p>
            <a:pPr marL="12700">
              <a:lnSpc>
                <a:spcPct val="100000"/>
              </a:lnSpc>
              <a:spcBef>
                <a:spcPts val="25"/>
              </a:spcBef>
            </a:pPr>
            <a:r>
              <a:rPr sz="1850" spc="5" dirty="0">
                <a:latin typeface="Arial"/>
                <a:cs typeface="Arial"/>
              </a:rPr>
              <a:t>float </a:t>
            </a:r>
            <a:r>
              <a:rPr sz="1850" spc="10" dirty="0">
                <a:latin typeface="Arial"/>
                <a:cs typeface="Arial"/>
              </a:rPr>
              <a:t>a,</a:t>
            </a:r>
            <a:r>
              <a:rPr sz="1850" spc="-70" dirty="0">
                <a:latin typeface="Arial"/>
                <a:cs typeface="Arial"/>
              </a:rPr>
              <a:t> </a:t>
            </a:r>
            <a:r>
              <a:rPr sz="1850" spc="5" dirty="0">
                <a:latin typeface="Arial"/>
                <a:cs typeface="Arial"/>
              </a:rPr>
              <a:t>b,c;</a:t>
            </a:r>
            <a:endParaRPr sz="1850">
              <a:latin typeface="Arial"/>
              <a:cs typeface="Arial"/>
            </a:endParaRPr>
          </a:p>
          <a:p>
            <a:pPr marL="12700">
              <a:lnSpc>
                <a:spcPct val="100000"/>
              </a:lnSpc>
              <a:spcBef>
                <a:spcPts val="25"/>
              </a:spcBef>
            </a:pPr>
            <a:r>
              <a:rPr sz="1850" spc="10" dirty="0">
                <a:latin typeface="Arial"/>
                <a:cs typeface="Arial"/>
              </a:rPr>
              <a:t>double num, avg,</a:t>
            </a:r>
            <a:r>
              <a:rPr sz="1850" spc="-185" dirty="0">
                <a:latin typeface="Arial"/>
                <a:cs typeface="Arial"/>
              </a:rPr>
              <a:t> </a:t>
            </a:r>
            <a:r>
              <a:rPr sz="1850" spc="10" dirty="0">
                <a:latin typeface="Arial"/>
                <a:cs typeface="Arial"/>
              </a:rPr>
              <a:t>abc;</a:t>
            </a:r>
            <a:endParaRPr sz="1850">
              <a:latin typeface="Arial"/>
              <a:cs typeface="Arial"/>
            </a:endParaRPr>
          </a:p>
        </p:txBody>
      </p:sp>
      <p:graphicFrame>
        <p:nvGraphicFramePr>
          <p:cNvPr id="5" name="object 5"/>
          <p:cNvGraphicFramePr>
            <a:graphicFrameLocks noGrp="1"/>
          </p:cNvGraphicFramePr>
          <p:nvPr>
            <p:extLst>
              <p:ext uri="{D42A27DB-BD31-4B8C-83A1-F6EECF244321}">
                <p14:modId xmlns:p14="http://schemas.microsoft.com/office/powerpoint/2010/main" val="2794628909"/>
              </p:ext>
            </p:extLst>
          </p:nvPr>
        </p:nvGraphicFramePr>
        <p:xfrm>
          <a:off x="6095872" y="3430396"/>
          <a:ext cx="5043804" cy="3028187"/>
        </p:xfrm>
        <a:graphic>
          <a:graphicData uri="http://schemas.openxmlformats.org/drawingml/2006/table">
            <a:tbl>
              <a:tblPr firstRow="1" bandRow="1">
                <a:tableStyleId>{2D5ABB26-0587-4C30-8999-92F81FD0307C}</a:tableStyleId>
              </a:tblPr>
              <a:tblGrid>
                <a:gridCol w="1703705">
                  <a:extLst>
                    <a:ext uri="{9D8B030D-6E8A-4147-A177-3AD203B41FA5}">
                      <a16:colId xmlns="" xmlns:a16="http://schemas.microsoft.com/office/drawing/2014/main" val="20000"/>
                    </a:ext>
                  </a:extLst>
                </a:gridCol>
                <a:gridCol w="126364">
                  <a:extLst>
                    <a:ext uri="{9D8B030D-6E8A-4147-A177-3AD203B41FA5}">
                      <a16:colId xmlns="" xmlns:a16="http://schemas.microsoft.com/office/drawing/2014/main" val="20001"/>
                    </a:ext>
                  </a:extLst>
                </a:gridCol>
                <a:gridCol w="3213735">
                  <a:extLst>
                    <a:ext uri="{9D8B030D-6E8A-4147-A177-3AD203B41FA5}">
                      <a16:colId xmlns="" xmlns:a16="http://schemas.microsoft.com/office/drawing/2014/main" val="20002"/>
                    </a:ext>
                  </a:extLst>
                </a:gridCol>
              </a:tblGrid>
              <a:tr h="1751076">
                <a:tc>
                  <a:txBody>
                    <a:bodyPr/>
                    <a:lstStyle/>
                    <a:p>
                      <a:pPr>
                        <a:lnSpc>
                          <a:spcPct val="100000"/>
                        </a:lnSpc>
                      </a:pPr>
                      <a:endParaRPr sz="1800">
                        <a:latin typeface="Times New Roman"/>
                        <a:cs typeface="Times New Roman"/>
                      </a:endParaRPr>
                    </a:p>
                  </a:txBody>
                  <a:tcPr marL="0" marR="0" marT="0" marB="0">
                    <a:lnR w="3175">
                      <a:solidFill>
                        <a:srgbClr val="745A9C"/>
                      </a:solidFill>
                      <a:prstDash val="solid"/>
                    </a:lnR>
                    <a:lnB w="3175">
                      <a:solidFill>
                        <a:srgbClr val="745A9C"/>
                      </a:solidFill>
                      <a:prstDash val="solid"/>
                    </a:lnB>
                  </a:tcPr>
                </a:tc>
                <a:tc gridSpan="2">
                  <a:txBody>
                    <a:bodyPr/>
                    <a:lstStyle/>
                    <a:p>
                      <a:pPr marL="127000">
                        <a:lnSpc>
                          <a:spcPct val="100000"/>
                        </a:lnSpc>
                        <a:spcBef>
                          <a:spcPts val="465"/>
                        </a:spcBef>
                      </a:pPr>
                      <a:r>
                        <a:rPr sz="1850" b="1" spc="10" dirty="0">
                          <a:solidFill>
                            <a:srgbClr val="F1484A"/>
                          </a:solidFill>
                          <a:latin typeface="Arial"/>
                          <a:cs typeface="Arial"/>
                        </a:rPr>
                        <a:t>Eg. </a:t>
                      </a:r>
                      <a:r>
                        <a:rPr sz="1850" b="1" spc="5" dirty="0">
                          <a:solidFill>
                            <a:srgbClr val="F1484A"/>
                          </a:solidFill>
                          <a:latin typeface="Arial"/>
                          <a:cs typeface="Arial"/>
                        </a:rPr>
                        <a:t>for</a:t>
                      </a:r>
                      <a:r>
                        <a:rPr sz="1850" b="1" spc="-45" dirty="0">
                          <a:solidFill>
                            <a:srgbClr val="F1484A"/>
                          </a:solidFill>
                          <a:latin typeface="Arial"/>
                          <a:cs typeface="Arial"/>
                        </a:rPr>
                        <a:t> </a:t>
                      </a:r>
                      <a:r>
                        <a:rPr sz="1850" b="1" spc="5" dirty="0">
                          <a:solidFill>
                            <a:srgbClr val="F1484A"/>
                          </a:solidFill>
                          <a:latin typeface="Arial"/>
                          <a:cs typeface="Arial"/>
                        </a:rPr>
                        <a:t>float</a:t>
                      </a:r>
                      <a:r>
                        <a:rPr sz="1850" spc="5" dirty="0">
                          <a:latin typeface="Arial"/>
                          <a:cs typeface="Arial"/>
                        </a:rPr>
                        <a:t>:</a:t>
                      </a:r>
                      <a:endParaRPr sz="1850" dirty="0">
                        <a:latin typeface="Arial"/>
                        <a:cs typeface="Arial"/>
                      </a:endParaRPr>
                    </a:p>
                    <a:p>
                      <a:pPr marL="127000">
                        <a:lnSpc>
                          <a:spcPct val="100000"/>
                        </a:lnSpc>
                        <a:spcBef>
                          <a:spcPts val="25"/>
                        </a:spcBef>
                      </a:pPr>
                      <a:r>
                        <a:rPr sz="1850" spc="5" dirty="0">
                          <a:latin typeface="Arial"/>
                          <a:cs typeface="Arial"/>
                        </a:rPr>
                        <a:t>float</a:t>
                      </a:r>
                      <a:r>
                        <a:rPr sz="1850" spc="-45" dirty="0">
                          <a:latin typeface="Arial"/>
                          <a:cs typeface="Arial"/>
                        </a:rPr>
                        <a:t> </a:t>
                      </a:r>
                      <a:r>
                        <a:rPr sz="1850" spc="5" dirty="0">
                          <a:latin typeface="Arial"/>
                          <a:cs typeface="Arial"/>
                        </a:rPr>
                        <a:t>a,b,c;</a:t>
                      </a:r>
                      <a:endParaRPr sz="1850" dirty="0">
                        <a:latin typeface="Arial"/>
                        <a:cs typeface="Arial"/>
                      </a:endParaRPr>
                    </a:p>
                    <a:p>
                      <a:pPr marL="127000">
                        <a:lnSpc>
                          <a:spcPct val="100000"/>
                        </a:lnSpc>
                        <a:spcBef>
                          <a:spcPts val="25"/>
                        </a:spcBef>
                      </a:pPr>
                      <a:r>
                        <a:rPr sz="1850" spc="5" dirty="0">
                          <a:latin typeface="Arial"/>
                          <a:cs typeface="Arial"/>
                        </a:rPr>
                        <a:t>Int</a:t>
                      </a:r>
                      <a:r>
                        <a:rPr sz="1850" spc="-25" dirty="0">
                          <a:latin typeface="Arial"/>
                          <a:cs typeface="Arial"/>
                        </a:rPr>
                        <a:t> </a:t>
                      </a:r>
                      <a:r>
                        <a:rPr sz="1850" spc="5" dirty="0">
                          <a:latin typeface="Arial"/>
                          <a:cs typeface="Arial"/>
                        </a:rPr>
                        <a:t>d;</a:t>
                      </a:r>
                      <a:endParaRPr sz="1850" dirty="0">
                        <a:latin typeface="Arial"/>
                        <a:cs typeface="Arial"/>
                      </a:endParaRPr>
                    </a:p>
                    <a:p>
                      <a:pPr marL="127000">
                        <a:lnSpc>
                          <a:spcPct val="100000"/>
                        </a:lnSpc>
                        <a:spcBef>
                          <a:spcPts val="10"/>
                        </a:spcBef>
                      </a:pPr>
                      <a:r>
                        <a:rPr sz="1850" spc="10" dirty="0">
                          <a:latin typeface="Arial"/>
                          <a:cs typeface="Arial"/>
                        </a:rPr>
                        <a:t>a = 35.56;</a:t>
                      </a:r>
                      <a:r>
                        <a:rPr sz="1850" spc="-95" dirty="0">
                          <a:latin typeface="Arial"/>
                          <a:cs typeface="Arial"/>
                        </a:rPr>
                        <a:t> </a:t>
                      </a:r>
                      <a:r>
                        <a:rPr sz="1850" spc="5" dirty="0">
                          <a:latin typeface="Arial"/>
                          <a:cs typeface="Arial"/>
                        </a:rPr>
                        <a:t>//legal</a:t>
                      </a:r>
                      <a:endParaRPr sz="1850" dirty="0">
                        <a:latin typeface="Arial"/>
                        <a:cs typeface="Arial"/>
                      </a:endParaRPr>
                    </a:p>
                    <a:p>
                      <a:pPr marL="127000">
                        <a:lnSpc>
                          <a:spcPct val="100000"/>
                        </a:lnSpc>
                        <a:spcBef>
                          <a:spcPts val="25"/>
                        </a:spcBef>
                      </a:pPr>
                      <a:r>
                        <a:rPr sz="1850" spc="10" dirty="0">
                          <a:latin typeface="Arial"/>
                          <a:cs typeface="Arial"/>
                        </a:rPr>
                        <a:t>b = </a:t>
                      </a:r>
                      <a:r>
                        <a:rPr sz="1850" spc="5" dirty="0">
                          <a:latin typeface="Arial"/>
                          <a:cs typeface="Arial"/>
                        </a:rPr>
                        <a:t>456.798876;</a:t>
                      </a:r>
                      <a:r>
                        <a:rPr sz="1850" spc="-95" dirty="0">
                          <a:latin typeface="Arial"/>
                          <a:cs typeface="Arial"/>
                        </a:rPr>
                        <a:t> </a:t>
                      </a:r>
                      <a:r>
                        <a:rPr sz="1850" spc="5" dirty="0">
                          <a:latin typeface="Arial"/>
                          <a:cs typeface="Arial"/>
                        </a:rPr>
                        <a:t>//legal</a:t>
                      </a:r>
                      <a:endParaRPr sz="1850" dirty="0">
                        <a:latin typeface="Arial"/>
                        <a:cs typeface="Arial"/>
                      </a:endParaRPr>
                    </a:p>
                  </a:txBody>
                  <a:tcPr marL="0" marR="0" marT="59055" marB="0">
                    <a:lnL w="3175">
                      <a:solidFill>
                        <a:srgbClr val="745A9C"/>
                      </a:solidFill>
                      <a:prstDash val="solid"/>
                    </a:lnL>
                    <a:lnR w="3175">
                      <a:solidFill>
                        <a:srgbClr val="745A9C"/>
                      </a:solidFill>
                      <a:prstDash val="solid"/>
                    </a:lnR>
                    <a:lnT w="3175">
                      <a:solidFill>
                        <a:srgbClr val="745A9C"/>
                      </a:solidFill>
                      <a:prstDash val="solid"/>
                    </a:lnT>
                  </a:tcPr>
                </a:tc>
                <a:tc hMerge="1">
                  <a:txBody>
                    <a:bodyPr/>
                    <a:lstStyle/>
                    <a:p>
                      <a:endParaRPr/>
                    </a:p>
                  </a:txBody>
                  <a:tcPr marL="0" marR="0" marT="0" marB="0"/>
                </a:tc>
                <a:extLst>
                  <a:ext uri="{0D108BD9-81ED-4DB2-BD59-A6C34878D82A}">
                    <a16:rowId xmlns="" xmlns:a16="http://schemas.microsoft.com/office/drawing/2014/main" val="10000"/>
                  </a:ext>
                </a:extLst>
              </a:tr>
              <a:tr h="388619">
                <a:tc>
                  <a:txBody>
                    <a:bodyPr/>
                    <a:lstStyle/>
                    <a:p>
                      <a:pPr marL="127000">
                        <a:lnSpc>
                          <a:spcPct val="100000"/>
                        </a:lnSpc>
                        <a:spcBef>
                          <a:spcPts val="459"/>
                        </a:spcBef>
                      </a:pPr>
                      <a:r>
                        <a:rPr sz="1850" b="1" spc="5" dirty="0">
                          <a:solidFill>
                            <a:srgbClr val="F1484A"/>
                          </a:solidFill>
                          <a:latin typeface="Arial"/>
                          <a:cs typeface="Arial"/>
                        </a:rPr>
                        <a:t>Eg. </a:t>
                      </a:r>
                      <a:r>
                        <a:rPr sz="1850" b="1" spc="10" dirty="0">
                          <a:solidFill>
                            <a:srgbClr val="F1484A"/>
                          </a:solidFill>
                          <a:latin typeface="Arial"/>
                          <a:cs typeface="Arial"/>
                        </a:rPr>
                        <a:t>for</a:t>
                      </a:r>
                      <a:r>
                        <a:rPr sz="1850" b="1" spc="-75" dirty="0">
                          <a:solidFill>
                            <a:srgbClr val="F1484A"/>
                          </a:solidFill>
                          <a:latin typeface="Arial"/>
                          <a:cs typeface="Arial"/>
                        </a:rPr>
                        <a:t> </a:t>
                      </a:r>
                      <a:r>
                        <a:rPr sz="1850" b="1" spc="10" dirty="0">
                          <a:solidFill>
                            <a:srgbClr val="F1484A"/>
                          </a:solidFill>
                          <a:latin typeface="Arial"/>
                          <a:cs typeface="Arial"/>
                        </a:rPr>
                        <a:t>char:</a:t>
                      </a:r>
                      <a:endParaRPr sz="1850">
                        <a:latin typeface="Arial"/>
                        <a:cs typeface="Arial"/>
                      </a:endParaRPr>
                    </a:p>
                  </a:txBody>
                  <a:tcPr marL="0" marR="0" marT="58419" marB="0">
                    <a:lnL w="3175">
                      <a:solidFill>
                        <a:srgbClr val="745A9C"/>
                      </a:solidFill>
                      <a:prstDash val="solid"/>
                    </a:lnL>
                    <a:lnR w="3175">
                      <a:solidFill>
                        <a:srgbClr val="745A9C"/>
                      </a:solidFill>
                      <a:prstDash val="solid"/>
                    </a:lnR>
                    <a:lnT w="3175">
                      <a:solidFill>
                        <a:srgbClr val="745A9C"/>
                      </a:solidFill>
                      <a:prstDash val="solid"/>
                    </a:lnT>
                  </a:tcPr>
                </a:tc>
                <a:tc>
                  <a:txBody>
                    <a:bodyPr/>
                    <a:lstStyle/>
                    <a:p>
                      <a:pPr>
                        <a:lnSpc>
                          <a:spcPct val="100000"/>
                        </a:lnSpc>
                      </a:pPr>
                      <a:endParaRPr sz="1800">
                        <a:latin typeface="Times New Roman"/>
                        <a:cs typeface="Times New Roman"/>
                      </a:endParaRPr>
                    </a:p>
                  </a:txBody>
                  <a:tcPr marL="0" marR="0" marT="0" marB="0">
                    <a:lnL w="3175">
                      <a:solidFill>
                        <a:srgbClr val="745A9C"/>
                      </a:solidFill>
                      <a:prstDash val="solid"/>
                    </a:lnL>
                    <a:lnR w="3175">
                      <a:solidFill>
                        <a:srgbClr val="745A9C"/>
                      </a:solidFill>
                      <a:prstDash val="solid"/>
                    </a:lnR>
                    <a:lnB w="3175">
                      <a:solidFill>
                        <a:srgbClr val="745A9C"/>
                      </a:solidFill>
                      <a:prstDash val="solid"/>
                    </a:lnB>
                  </a:tcPr>
                </a:tc>
                <a:tc>
                  <a:txBody>
                    <a:bodyPr/>
                    <a:lstStyle/>
                    <a:p>
                      <a:pPr marL="635">
                        <a:lnSpc>
                          <a:spcPct val="100000"/>
                        </a:lnSpc>
                        <a:spcBef>
                          <a:spcPts val="135"/>
                        </a:spcBef>
                      </a:pPr>
                      <a:r>
                        <a:rPr sz="1850" spc="10" dirty="0">
                          <a:latin typeface="Arial"/>
                          <a:cs typeface="Arial"/>
                        </a:rPr>
                        <a:t>d=</a:t>
                      </a:r>
                      <a:r>
                        <a:rPr sz="1850" spc="-15" dirty="0">
                          <a:latin typeface="Arial"/>
                          <a:cs typeface="Arial"/>
                        </a:rPr>
                        <a:t> </a:t>
                      </a:r>
                      <a:r>
                        <a:rPr sz="1850" spc="10" dirty="0">
                          <a:latin typeface="Arial"/>
                          <a:cs typeface="Arial"/>
                        </a:rPr>
                        <a:t>10;</a:t>
                      </a:r>
                      <a:endParaRPr sz="1850" dirty="0">
                        <a:latin typeface="Arial"/>
                        <a:cs typeface="Arial"/>
                      </a:endParaRPr>
                    </a:p>
                  </a:txBody>
                  <a:tcPr marL="0" marR="0" marT="17145" marB="0">
                    <a:lnL w="3175">
                      <a:solidFill>
                        <a:srgbClr val="745A9C"/>
                      </a:solidFill>
                      <a:prstDash val="solid"/>
                    </a:lnL>
                    <a:lnR w="3175">
                      <a:solidFill>
                        <a:srgbClr val="745A9C"/>
                      </a:solidFill>
                      <a:prstDash val="solid"/>
                    </a:lnR>
                    <a:lnB w="3175">
                      <a:solidFill>
                        <a:srgbClr val="745A9C"/>
                      </a:solidFill>
                      <a:prstDash val="solid"/>
                    </a:lnB>
                  </a:tcPr>
                </a:tc>
                <a:extLst>
                  <a:ext uri="{0D108BD9-81ED-4DB2-BD59-A6C34878D82A}">
                    <a16:rowId xmlns="" xmlns:a16="http://schemas.microsoft.com/office/drawing/2014/main" val="10001"/>
                  </a:ext>
                </a:extLst>
              </a:tr>
              <a:tr h="888492">
                <a:tc gridSpan="2">
                  <a:txBody>
                    <a:bodyPr/>
                    <a:lstStyle/>
                    <a:p>
                      <a:pPr marL="127000">
                        <a:lnSpc>
                          <a:spcPts val="1870"/>
                        </a:lnSpc>
                      </a:pPr>
                      <a:r>
                        <a:rPr sz="1850" spc="10" dirty="0">
                          <a:latin typeface="Arial"/>
                          <a:cs typeface="Arial"/>
                        </a:rPr>
                        <a:t>char </a:t>
                      </a:r>
                      <a:r>
                        <a:rPr sz="1850" spc="5" dirty="0">
                          <a:latin typeface="Arial"/>
                          <a:cs typeface="Arial"/>
                        </a:rPr>
                        <a:t>a,</a:t>
                      </a:r>
                      <a:r>
                        <a:rPr sz="1850" spc="-50" dirty="0">
                          <a:latin typeface="Arial"/>
                          <a:cs typeface="Arial"/>
                        </a:rPr>
                        <a:t> </a:t>
                      </a:r>
                      <a:r>
                        <a:rPr sz="1850" spc="10" dirty="0">
                          <a:latin typeface="Arial"/>
                          <a:cs typeface="Arial"/>
                        </a:rPr>
                        <a:t>b</a:t>
                      </a:r>
                      <a:endParaRPr sz="1850">
                        <a:latin typeface="Arial"/>
                        <a:cs typeface="Arial"/>
                      </a:endParaRPr>
                    </a:p>
                    <a:p>
                      <a:pPr marL="127000">
                        <a:lnSpc>
                          <a:spcPct val="100000"/>
                        </a:lnSpc>
                        <a:spcBef>
                          <a:spcPts val="20"/>
                        </a:spcBef>
                      </a:pPr>
                      <a:r>
                        <a:rPr sz="1850" spc="10" dirty="0">
                          <a:latin typeface="Arial"/>
                          <a:cs typeface="Arial"/>
                        </a:rPr>
                        <a:t>a =</a:t>
                      </a:r>
                      <a:r>
                        <a:rPr sz="1850" spc="-114" dirty="0">
                          <a:latin typeface="Arial"/>
                          <a:cs typeface="Arial"/>
                        </a:rPr>
                        <a:t> </a:t>
                      </a:r>
                      <a:r>
                        <a:rPr sz="1850" dirty="0">
                          <a:latin typeface="Arial"/>
                          <a:cs typeface="Arial"/>
                        </a:rPr>
                        <a:t>'x';</a:t>
                      </a:r>
                      <a:endParaRPr sz="1850">
                        <a:latin typeface="Arial"/>
                        <a:cs typeface="Arial"/>
                      </a:endParaRPr>
                    </a:p>
                    <a:p>
                      <a:pPr marL="127000">
                        <a:lnSpc>
                          <a:spcPct val="100000"/>
                        </a:lnSpc>
                        <a:spcBef>
                          <a:spcPts val="15"/>
                        </a:spcBef>
                      </a:pPr>
                      <a:r>
                        <a:rPr sz="1850" spc="10" dirty="0">
                          <a:latin typeface="Arial"/>
                          <a:cs typeface="Arial"/>
                        </a:rPr>
                        <a:t>b =</a:t>
                      </a:r>
                      <a:r>
                        <a:rPr sz="1850" spc="-125" dirty="0">
                          <a:latin typeface="Arial"/>
                          <a:cs typeface="Arial"/>
                        </a:rPr>
                        <a:t> </a:t>
                      </a:r>
                      <a:r>
                        <a:rPr sz="1850" spc="5" dirty="0">
                          <a:latin typeface="Arial"/>
                          <a:cs typeface="Arial"/>
                        </a:rPr>
                        <a:t>'?';</a:t>
                      </a:r>
                      <a:endParaRPr sz="1850">
                        <a:latin typeface="Arial"/>
                        <a:cs typeface="Arial"/>
                      </a:endParaRPr>
                    </a:p>
                  </a:txBody>
                  <a:tcPr marL="0" marR="0" marT="0" marB="0">
                    <a:lnL w="3175">
                      <a:solidFill>
                        <a:srgbClr val="745A9C"/>
                      </a:solidFill>
                      <a:prstDash val="solid"/>
                    </a:lnL>
                    <a:lnR w="3175">
                      <a:solidFill>
                        <a:srgbClr val="745A9C"/>
                      </a:solidFill>
                      <a:prstDash val="solid"/>
                    </a:lnR>
                    <a:lnB w="3175">
                      <a:solidFill>
                        <a:srgbClr val="745A9C"/>
                      </a:solidFill>
                      <a:prstDash val="solid"/>
                    </a:lnB>
                  </a:tcPr>
                </a:tc>
                <a:tc hMerge="1">
                  <a:txBody>
                    <a:bodyPr/>
                    <a:lstStyle/>
                    <a:p>
                      <a:endParaRPr/>
                    </a:p>
                  </a:txBody>
                  <a:tcPr marL="0" marR="0" marT="0" marB="0"/>
                </a:tc>
                <a:tc>
                  <a:txBody>
                    <a:bodyPr/>
                    <a:lstStyle/>
                    <a:p>
                      <a:pPr>
                        <a:lnSpc>
                          <a:spcPct val="100000"/>
                        </a:lnSpc>
                      </a:pPr>
                      <a:endParaRPr sz="1800" dirty="0">
                        <a:latin typeface="Times New Roman"/>
                        <a:cs typeface="Times New Roman"/>
                      </a:endParaRPr>
                    </a:p>
                  </a:txBody>
                  <a:tcPr marL="0" marR="0" marT="0" marB="0">
                    <a:lnL w="3175">
                      <a:solidFill>
                        <a:srgbClr val="745A9C"/>
                      </a:solidFill>
                      <a:prstDash val="solid"/>
                    </a:lnL>
                    <a:lnT w="3175">
                      <a:solidFill>
                        <a:srgbClr val="745A9C"/>
                      </a:solidFill>
                      <a:prstDash val="solid"/>
                    </a:lnT>
                  </a:tcPr>
                </a:tc>
                <a:extLst>
                  <a:ext uri="{0D108BD9-81ED-4DB2-BD59-A6C34878D82A}">
                    <a16:rowId xmlns="" xmlns:a16="http://schemas.microsoft.com/office/drawing/2014/main" val="10002"/>
                  </a:ext>
                </a:extLst>
              </a:tr>
            </a:tbl>
          </a:graphicData>
        </a:graphic>
      </p:graphicFrame>
      <p:graphicFrame>
        <p:nvGraphicFramePr>
          <p:cNvPr id="6" name="object 6"/>
          <p:cNvGraphicFramePr>
            <a:graphicFrameLocks noGrp="1"/>
          </p:cNvGraphicFramePr>
          <p:nvPr/>
        </p:nvGraphicFramePr>
        <p:xfrm>
          <a:off x="597408" y="1877567"/>
          <a:ext cx="5637528" cy="2782060"/>
        </p:xfrm>
        <a:graphic>
          <a:graphicData uri="http://schemas.openxmlformats.org/drawingml/2006/table">
            <a:tbl>
              <a:tblPr firstRow="1" bandRow="1">
                <a:tableStyleId>{2D5ABB26-0587-4C30-8999-92F81FD0307C}</a:tableStyleId>
              </a:tblPr>
              <a:tblGrid>
                <a:gridCol w="351155">
                  <a:extLst>
                    <a:ext uri="{9D8B030D-6E8A-4147-A177-3AD203B41FA5}">
                      <a16:colId xmlns="" xmlns:a16="http://schemas.microsoft.com/office/drawing/2014/main" val="20000"/>
                    </a:ext>
                  </a:extLst>
                </a:gridCol>
                <a:gridCol w="1781175">
                  <a:extLst>
                    <a:ext uri="{9D8B030D-6E8A-4147-A177-3AD203B41FA5}">
                      <a16:colId xmlns="" xmlns:a16="http://schemas.microsoft.com/office/drawing/2014/main" val="20001"/>
                    </a:ext>
                  </a:extLst>
                </a:gridCol>
                <a:gridCol w="575944">
                  <a:extLst>
                    <a:ext uri="{9D8B030D-6E8A-4147-A177-3AD203B41FA5}">
                      <a16:colId xmlns="" xmlns:a16="http://schemas.microsoft.com/office/drawing/2014/main" val="20002"/>
                    </a:ext>
                  </a:extLst>
                </a:gridCol>
                <a:gridCol w="1781175">
                  <a:extLst>
                    <a:ext uri="{9D8B030D-6E8A-4147-A177-3AD203B41FA5}">
                      <a16:colId xmlns="" xmlns:a16="http://schemas.microsoft.com/office/drawing/2014/main" val="20003"/>
                    </a:ext>
                  </a:extLst>
                </a:gridCol>
                <a:gridCol w="1148079">
                  <a:extLst>
                    <a:ext uri="{9D8B030D-6E8A-4147-A177-3AD203B41FA5}">
                      <a16:colId xmlns="" xmlns:a16="http://schemas.microsoft.com/office/drawing/2014/main" val="20004"/>
                    </a:ext>
                  </a:extLst>
                </a:gridCol>
              </a:tblGrid>
              <a:tr h="1503426">
                <a:tc gridSpan="5">
                  <a:txBody>
                    <a:bodyPr/>
                    <a:lstStyle/>
                    <a:p>
                      <a:pPr marL="127000">
                        <a:lnSpc>
                          <a:spcPct val="100000"/>
                        </a:lnSpc>
                        <a:spcBef>
                          <a:spcPts val="459"/>
                        </a:spcBef>
                      </a:pPr>
                      <a:r>
                        <a:rPr sz="1850" spc="5" dirty="0">
                          <a:solidFill>
                            <a:srgbClr val="00AF50"/>
                          </a:solidFill>
                          <a:latin typeface="Arial"/>
                          <a:cs typeface="Arial"/>
                        </a:rPr>
                        <a:t>datatype</a:t>
                      </a:r>
                      <a:r>
                        <a:rPr sz="1850" spc="-25" dirty="0">
                          <a:solidFill>
                            <a:srgbClr val="00AF50"/>
                          </a:solidFill>
                          <a:latin typeface="Arial"/>
                          <a:cs typeface="Arial"/>
                        </a:rPr>
                        <a:t> </a:t>
                      </a:r>
                      <a:r>
                        <a:rPr sz="1850" spc="5" dirty="0">
                          <a:solidFill>
                            <a:srgbClr val="00AF50"/>
                          </a:solidFill>
                          <a:latin typeface="Arial"/>
                          <a:cs typeface="Arial"/>
                        </a:rPr>
                        <a:t>variable;</a:t>
                      </a:r>
                      <a:endParaRPr sz="1850">
                        <a:latin typeface="Arial"/>
                        <a:cs typeface="Arial"/>
                      </a:endParaRPr>
                    </a:p>
                    <a:p>
                      <a:pPr>
                        <a:lnSpc>
                          <a:spcPct val="100000"/>
                        </a:lnSpc>
                        <a:spcBef>
                          <a:spcPts val="25"/>
                        </a:spcBef>
                      </a:pPr>
                      <a:endParaRPr sz="1950">
                        <a:latin typeface="Times New Roman"/>
                        <a:cs typeface="Times New Roman"/>
                      </a:endParaRPr>
                    </a:p>
                    <a:p>
                      <a:pPr marL="127000">
                        <a:lnSpc>
                          <a:spcPct val="100000"/>
                        </a:lnSpc>
                        <a:spcBef>
                          <a:spcPts val="5"/>
                        </a:spcBef>
                      </a:pPr>
                      <a:r>
                        <a:rPr sz="1850" spc="5" dirty="0">
                          <a:solidFill>
                            <a:srgbClr val="00AF50"/>
                          </a:solidFill>
                          <a:latin typeface="Arial"/>
                          <a:cs typeface="Arial"/>
                        </a:rPr>
                        <a:t>(or)</a:t>
                      </a:r>
                      <a:endParaRPr sz="1850">
                        <a:latin typeface="Arial"/>
                        <a:cs typeface="Arial"/>
                      </a:endParaRPr>
                    </a:p>
                    <a:p>
                      <a:pPr>
                        <a:lnSpc>
                          <a:spcPct val="100000"/>
                        </a:lnSpc>
                        <a:spcBef>
                          <a:spcPts val="15"/>
                        </a:spcBef>
                      </a:pPr>
                      <a:endParaRPr sz="1950">
                        <a:latin typeface="Times New Roman"/>
                        <a:cs typeface="Times New Roman"/>
                      </a:endParaRPr>
                    </a:p>
                    <a:p>
                      <a:pPr marL="127000">
                        <a:lnSpc>
                          <a:spcPct val="100000"/>
                        </a:lnSpc>
                      </a:pPr>
                      <a:r>
                        <a:rPr sz="1850" spc="5" dirty="0">
                          <a:solidFill>
                            <a:srgbClr val="00AF50"/>
                          </a:solidFill>
                          <a:latin typeface="Arial"/>
                          <a:cs typeface="Arial"/>
                        </a:rPr>
                        <a:t>datatype variable1, </a:t>
                      </a:r>
                      <a:r>
                        <a:rPr sz="1850" spc="10" dirty="0">
                          <a:solidFill>
                            <a:srgbClr val="00AF50"/>
                          </a:solidFill>
                          <a:latin typeface="Arial"/>
                          <a:cs typeface="Arial"/>
                        </a:rPr>
                        <a:t>variable </a:t>
                      </a:r>
                      <a:r>
                        <a:rPr sz="1850" spc="5" dirty="0">
                          <a:solidFill>
                            <a:srgbClr val="00AF50"/>
                          </a:solidFill>
                          <a:latin typeface="Arial"/>
                          <a:cs typeface="Arial"/>
                        </a:rPr>
                        <a:t>2, ------ variable</a:t>
                      </a:r>
                      <a:r>
                        <a:rPr sz="1850" spc="-170" dirty="0">
                          <a:solidFill>
                            <a:srgbClr val="00AF50"/>
                          </a:solidFill>
                          <a:latin typeface="Arial"/>
                          <a:cs typeface="Arial"/>
                        </a:rPr>
                        <a:t> </a:t>
                      </a:r>
                      <a:r>
                        <a:rPr sz="1850" spc="5" dirty="0">
                          <a:solidFill>
                            <a:srgbClr val="00AF50"/>
                          </a:solidFill>
                          <a:latin typeface="Arial"/>
                          <a:cs typeface="Arial"/>
                        </a:rPr>
                        <a:t>n;</a:t>
                      </a:r>
                      <a:endParaRPr sz="1850">
                        <a:latin typeface="Arial"/>
                        <a:cs typeface="Arial"/>
                      </a:endParaRPr>
                    </a:p>
                  </a:txBody>
                  <a:tcPr marL="0" marR="0" marT="58419" marB="0">
                    <a:lnL w="9525">
                      <a:solidFill>
                        <a:srgbClr val="3CC2C7"/>
                      </a:solidFill>
                      <a:prstDash val="solid"/>
                    </a:lnL>
                    <a:lnR w="9525">
                      <a:solidFill>
                        <a:srgbClr val="3CC2C7"/>
                      </a:solidFill>
                      <a:prstDash val="solid"/>
                    </a:lnR>
                    <a:lnT w="9525">
                      <a:solidFill>
                        <a:srgbClr val="3CC2C7"/>
                      </a:solidFill>
                      <a:prstDash val="solid"/>
                    </a:lnT>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 xmlns:a16="http://schemas.microsoft.com/office/drawing/2014/main" val="10000"/>
                  </a:ext>
                </a:extLst>
              </a:tr>
              <a:tr h="61722">
                <a:tc gridSpan="3">
                  <a:txBody>
                    <a:bodyPr/>
                    <a:lstStyle/>
                    <a:p>
                      <a:pPr>
                        <a:lnSpc>
                          <a:spcPct val="100000"/>
                        </a:lnSpc>
                      </a:pPr>
                      <a:endParaRPr sz="200">
                        <a:latin typeface="Times New Roman"/>
                        <a:cs typeface="Times New Roman"/>
                      </a:endParaRPr>
                    </a:p>
                  </a:txBody>
                  <a:tcPr marL="0" marR="0" marT="0" marB="0">
                    <a:lnL w="9525">
                      <a:solidFill>
                        <a:srgbClr val="3CC2C7"/>
                      </a:solidFill>
                      <a:prstDash val="solid"/>
                    </a:lnL>
                    <a:lnR w="3175">
                      <a:solidFill>
                        <a:srgbClr val="745A9C"/>
                      </a:solidFill>
                      <a:prstDash val="solid"/>
                    </a:lnR>
                    <a:lnB w="9525">
                      <a:solidFill>
                        <a:srgbClr val="3CC2C7"/>
                      </a:solidFill>
                      <a:prstDash val="solid"/>
                    </a:lnB>
                  </a:tcPr>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200">
                        <a:latin typeface="Times New Roman"/>
                        <a:cs typeface="Times New Roman"/>
                      </a:endParaRPr>
                    </a:p>
                  </a:txBody>
                  <a:tcPr marL="0" marR="0" marT="0" marB="0">
                    <a:lnL w="3175">
                      <a:solidFill>
                        <a:srgbClr val="745A9C"/>
                      </a:solidFill>
                      <a:prstDash val="solid"/>
                    </a:lnL>
                    <a:lnR w="3175">
                      <a:solidFill>
                        <a:srgbClr val="745A9C"/>
                      </a:solidFill>
                      <a:prstDash val="solid"/>
                    </a:lnR>
                    <a:lnT w="3175">
                      <a:solidFill>
                        <a:srgbClr val="745A9C"/>
                      </a:solidFill>
                      <a:prstDash val="solid"/>
                    </a:lnT>
                    <a:lnB w="9525">
                      <a:solidFill>
                        <a:srgbClr val="3CC2C7"/>
                      </a:solidFill>
                      <a:prstDash val="solid"/>
                    </a:lnB>
                  </a:tcPr>
                </a:tc>
                <a:tc>
                  <a:txBody>
                    <a:bodyPr/>
                    <a:lstStyle/>
                    <a:p>
                      <a:pPr>
                        <a:lnSpc>
                          <a:spcPct val="100000"/>
                        </a:lnSpc>
                      </a:pPr>
                      <a:endParaRPr sz="200">
                        <a:latin typeface="Times New Roman"/>
                        <a:cs typeface="Times New Roman"/>
                      </a:endParaRPr>
                    </a:p>
                  </a:txBody>
                  <a:tcPr marL="0" marR="0" marT="0" marB="0">
                    <a:lnL w="3175">
                      <a:solidFill>
                        <a:srgbClr val="745A9C"/>
                      </a:solidFill>
                      <a:prstDash val="solid"/>
                    </a:lnL>
                    <a:lnR w="9525">
                      <a:solidFill>
                        <a:srgbClr val="3CC2C7"/>
                      </a:solidFill>
                      <a:prstDash val="solid"/>
                    </a:lnR>
                    <a:lnB w="9525">
                      <a:solidFill>
                        <a:srgbClr val="3CC2C7"/>
                      </a:solidFill>
                      <a:prstDash val="solid"/>
                    </a:lnB>
                  </a:tcPr>
                </a:tc>
                <a:extLst>
                  <a:ext uri="{0D108BD9-81ED-4DB2-BD59-A6C34878D82A}">
                    <a16:rowId xmlns="" xmlns:a16="http://schemas.microsoft.com/office/drawing/2014/main" val="10001"/>
                  </a:ext>
                </a:extLst>
              </a:tr>
              <a:tr h="337938">
                <a:tc rowSpan="3">
                  <a:txBody>
                    <a:bodyPr/>
                    <a:lstStyle/>
                    <a:p>
                      <a:pPr>
                        <a:lnSpc>
                          <a:spcPct val="100000"/>
                        </a:lnSpc>
                      </a:pPr>
                      <a:endParaRPr sz="1800">
                        <a:latin typeface="Times New Roman"/>
                        <a:cs typeface="Times New Roman"/>
                      </a:endParaRPr>
                    </a:p>
                  </a:txBody>
                  <a:tcPr marL="0" marR="0" marT="0" marB="0">
                    <a:lnR w="3175">
                      <a:solidFill>
                        <a:srgbClr val="745A9C"/>
                      </a:solidFill>
                      <a:prstDash val="solid"/>
                    </a:lnR>
                    <a:lnT w="9525">
                      <a:solidFill>
                        <a:srgbClr val="3CC2C7"/>
                      </a:solidFill>
                      <a:prstDash val="solid"/>
                    </a:lnT>
                  </a:tcPr>
                </a:tc>
                <a:tc>
                  <a:txBody>
                    <a:bodyPr/>
                    <a:lstStyle/>
                    <a:p>
                      <a:pPr marL="125095">
                        <a:lnSpc>
                          <a:spcPct val="100000"/>
                        </a:lnSpc>
                        <a:spcBef>
                          <a:spcPts val="340"/>
                        </a:spcBef>
                      </a:pPr>
                      <a:r>
                        <a:rPr sz="1850" b="1" spc="10" dirty="0">
                          <a:solidFill>
                            <a:srgbClr val="F1484A"/>
                          </a:solidFill>
                          <a:latin typeface="Arial"/>
                          <a:cs typeface="Arial"/>
                        </a:rPr>
                        <a:t>Eg. </a:t>
                      </a:r>
                      <a:r>
                        <a:rPr sz="1850" b="1" spc="5" dirty="0">
                          <a:solidFill>
                            <a:srgbClr val="F1484A"/>
                          </a:solidFill>
                          <a:latin typeface="Arial"/>
                          <a:cs typeface="Arial"/>
                        </a:rPr>
                        <a:t>for</a:t>
                      </a:r>
                      <a:r>
                        <a:rPr sz="1850" b="1" spc="-60" dirty="0">
                          <a:solidFill>
                            <a:srgbClr val="F1484A"/>
                          </a:solidFill>
                          <a:latin typeface="Arial"/>
                          <a:cs typeface="Arial"/>
                        </a:rPr>
                        <a:t> </a:t>
                      </a:r>
                      <a:r>
                        <a:rPr sz="1850" b="1" spc="5" dirty="0">
                          <a:solidFill>
                            <a:srgbClr val="F1484A"/>
                          </a:solidFill>
                          <a:latin typeface="Arial"/>
                          <a:cs typeface="Arial"/>
                        </a:rPr>
                        <a:t>int:</a:t>
                      </a:r>
                      <a:endParaRPr sz="1850">
                        <a:latin typeface="Arial"/>
                        <a:cs typeface="Arial"/>
                      </a:endParaRPr>
                    </a:p>
                  </a:txBody>
                  <a:tcPr marL="0" marR="0" marT="43180" marB="0">
                    <a:lnL w="3175">
                      <a:solidFill>
                        <a:srgbClr val="745A9C"/>
                      </a:solidFill>
                      <a:prstDash val="solid"/>
                    </a:lnL>
                    <a:lnR w="3175">
                      <a:solidFill>
                        <a:srgbClr val="745A9C"/>
                      </a:solidFill>
                      <a:prstDash val="solid"/>
                    </a:lnR>
                    <a:lnT w="9525">
                      <a:solidFill>
                        <a:srgbClr val="3CC2C7"/>
                      </a:solidFill>
                      <a:prstDash val="solid"/>
                    </a:lnT>
                  </a:tcPr>
                </a:tc>
                <a:tc rowSpan="3">
                  <a:txBody>
                    <a:bodyPr/>
                    <a:lstStyle/>
                    <a:p>
                      <a:pPr>
                        <a:lnSpc>
                          <a:spcPct val="100000"/>
                        </a:lnSpc>
                      </a:pPr>
                      <a:endParaRPr sz="1800">
                        <a:latin typeface="Times New Roman"/>
                        <a:cs typeface="Times New Roman"/>
                      </a:endParaRPr>
                    </a:p>
                  </a:txBody>
                  <a:tcPr marL="0" marR="0" marT="0" marB="0">
                    <a:lnL w="3175">
                      <a:solidFill>
                        <a:srgbClr val="745A9C"/>
                      </a:solidFill>
                      <a:prstDash val="solid"/>
                    </a:lnL>
                    <a:lnR w="3175">
                      <a:solidFill>
                        <a:srgbClr val="745A9C"/>
                      </a:solidFill>
                      <a:prstDash val="solid"/>
                    </a:lnR>
                    <a:lnT w="9525">
                      <a:solidFill>
                        <a:srgbClr val="3CC2C7"/>
                      </a:solidFill>
                      <a:prstDash val="solid"/>
                    </a:lnT>
                  </a:tcPr>
                </a:tc>
                <a:tc rowSpan="4">
                  <a:txBody>
                    <a:bodyPr/>
                    <a:lstStyle/>
                    <a:p>
                      <a:pPr marL="126364">
                        <a:lnSpc>
                          <a:spcPts val="2200"/>
                        </a:lnSpc>
                      </a:pPr>
                      <a:r>
                        <a:rPr sz="1850" b="1" spc="10" dirty="0">
                          <a:solidFill>
                            <a:srgbClr val="F1484A"/>
                          </a:solidFill>
                          <a:latin typeface="Arial"/>
                          <a:cs typeface="Arial"/>
                        </a:rPr>
                        <a:t>Eg. </a:t>
                      </a:r>
                      <a:r>
                        <a:rPr sz="1850" b="1" spc="5" dirty="0">
                          <a:solidFill>
                            <a:srgbClr val="F1484A"/>
                          </a:solidFill>
                          <a:latin typeface="Arial"/>
                          <a:cs typeface="Arial"/>
                        </a:rPr>
                        <a:t>for</a:t>
                      </a:r>
                      <a:r>
                        <a:rPr sz="1850" b="1" spc="-60" dirty="0">
                          <a:solidFill>
                            <a:srgbClr val="F1484A"/>
                          </a:solidFill>
                          <a:latin typeface="Arial"/>
                          <a:cs typeface="Arial"/>
                        </a:rPr>
                        <a:t> </a:t>
                      </a:r>
                      <a:r>
                        <a:rPr sz="1850" b="1" spc="5" dirty="0">
                          <a:solidFill>
                            <a:srgbClr val="F1484A"/>
                          </a:solidFill>
                          <a:latin typeface="Arial"/>
                          <a:cs typeface="Arial"/>
                        </a:rPr>
                        <a:t>int:</a:t>
                      </a:r>
                      <a:endParaRPr sz="1850">
                        <a:latin typeface="Arial"/>
                        <a:cs typeface="Arial"/>
                      </a:endParaRPr>
                    </a:p>
                    <a:p>
                      <a:pPr marL="126364">
                        <a:lnSpc>
                          <a:spcPct val="100000"/>
                        </a:lnSpc>
                        <a:spcBef>
                          <a:spcPts val="25"/>
                        </a:spcBef>
                      </a:pPr>
                      <a:r>
                        <a:rPr sz="1850" spc="5" dirty="0">
                          <a:latin typeface="Arial"/>
                          <a:cs typeface="Arial"/>
                        </a:rPr>
                        <a:t>int </a:t>
                      </a:r>
                      <a:r>
                        <a:rPr sz="1850" spc="10" dirty="0">
                          <a:latin typeface="Arial"/>
                          <a:cs typeface="Arial"/>
                        </a:rPr>
                        <a:t>a,</a:t>
                      </a:r>
                      <a:r>
                        <a:rPr sz="1850" spc="-65" dirty="0">
                          <a:latin typeface="Arial"/>
                          <a:cs typeface="Arial"/>
                        </a:rPr>
                        <a:t> </a:t>
                      </a:r>
                      <a:r>
                        <a:rPr sz="1850" spc="10" dirty="0">
                          <a:latin typeface="Arial"/>
                          <a:cs typeface="Arial"/>
                        </a:rPr>
                        <a:t>b;</a:t>
                      </a:r>
                      <a:endParaRPr sz="1850">
                        <a:latin typeface="Arial"/>
                        <a:cs typeface="Arial"/>
                      </a:endParaRPr>
                    </a:p>
                    <a:p>
                      <a:pPr marL="126364">
                        <a:lnSpc>
                          <a:spcPct val="100000"/>
                        </a:lnSpc>
                        <a:spcBef>
                          <a:spcPts val="25"/>
                        </a:spcBef>
                      </a:pPr>
                      <a:r>
                        <a:rPr sz="1850" spc="10" dirty="0">
                          <a:latin typeface="Arial"/>
                          <a:cs typeface="Arial"/>
                        </a:rPr>
                        <a:t>a =</a:t>
                      </a:r>
                      <a:r>
                        <a:rPr sz="1850" spc="-130" dirty="0">
                          <a:latin typeface="Arial"/>
                          <a:cs typeface="Arial"/>
                        </a:rPr>
                        <a:t> </a:t>
                      </a:r>
                      <a:r>
                        <a:rPr sz="1850" spc="10" dirty="0">
                          <a:latin typeface="Arial"/>
                          <a:cs typeface="Arial"/>
                        </a:rPr>
                        <a:t>592;</a:t>
                      </a:r>
                      <a:endParaRPr sz="1850">
                        <a:latin typeface="Arial"/>
                        <a:cs typeface="Arial"/>
                      </a:endParaRPr>
                    </a:p>
                    <a:p>
                      <a:pPr marL="126364">
                        <a:lnSpc>
                          <a:spcPct val="100000"/>
                        </a:lnSpc>
                        <a:spcBef>
                          <a:spcPts val="10"/>
                        </a:spcBef>
                      </a:pPr>
                      <a:r>
                        <a:rPr sz="1850" spc="10" dirty="0">
                          <a:latin typeface="Arial"/>
                          <a:cs typeface="Arial"/>
                        </a:rPr>
                        <a:t>b =</a:t>
                      </a:r>
                      <a:r>
                        <a:rPr sz="1850" spc="-130" dirty="0">
                          <a:latin typeface="Arial"/>
                          <a:cs typeface="Arial"/>
                        </a:rPr>
                        <a:t> </a:t>
                      </a:r>
                      <a:r>
                        <a:rPr sz="1850" spc="10" dirty="0">
                          <a:latin typeface="Arial"/>
                          <a:cs typeface="Arial"/>
                        </a:rPr>
                        <a:t>123;</a:t>
                      </a:r>
                      <a:endParaRPr sz="1850">
                        <a:latin typeface="Arial"/>
                        <a:cs typeface="Arial"/>
                      </a:endParaRPr>
                    </a:p>
                  </a:txBody>
                  <a:tcPr marL="0" marR="0" marT="0" marB="0">
                    <a:lnL w="3175">
                      <a:solidFill>
                        <a:srgbClr val="745A9C"/>
                      </a:solidFill>
                      <a:prstDash val="solid"/>
                    </a:lnL>
                    <a:lnR w="3175">
                      <a:solidFill>
                        <a:srgbClr val="745A9C"/>
                      </a:solidFill>
                      <a:prstDash val="solid"/>
                    </a:lnR>
                    <a:lnT w="9525">
                      <a:solidFill>
                        <a:srgbClr val="3CC2C7"/>
                      </a:solidFill>
                      <a:prstDash val="solid"/>
                    </a:lnT>
                    <a:lnB w="3175">
                      <a:solidFill>
                        <a:srgbClr val="745A9C"/>
                      </a:solidFill>
                      <a:prstDash val="solid"/>
                    </a:lnB>
                  </a:tcPr>
                </a:tc>
                <a:tc rowSpan="4">
                  <a:txBody>
                    <a:bodyPr/>
                    <a:lstStyle/>
                    <a:p>
                      <a:pPr>
                        <a:lnSpc>
                          <a:spcPct val="100000"/>
                        </a:lnSpc>
                      </a:pPr>
                      <a:endParaRPr sz="1800">
                        <a:latin typeface="Times New Roman"/>
                        <a:cs typeface="Times New Roman"/>
                      </a:endParaRPr>
                    </a:p>
                  </a:txBody>
                  <a:tcPr marL="0" marR="0" marT="0" marB="0">
                    <a:lnL w="3175">
                      <a:solidFill>
                        <a:srgbClr val="745A9C"/>
                      </a:solidFill>
                      <a:prstDash val="solid"/>
                    </a:lnL>
                    <a:lnT w="9525">
                      <a:solidFill>
                        <a:srgbClr val="3CC2C7"/>
                      </a:solidFill>
                      <a:prstDash val="solid"/>
                    </a:lnT>
                  </a:tcPr>
                </a:tc>
                <a:extLst>
                  <a:ext uri="{0D108BD9-81ED-4DB2-BD59-A6C34878D82A}">
                    <a16:rowId xmlns="" xmlns:a16="http://schemas.microsoft.com/office/drawing/2014/main" val="10002"/>
                  </a:ext>
                </a:extLst>
              </a:tr>
              <a:tr h="285285">
                <a:tc vMerge="1">
                  <a:txBody>
                    <a:bodyPr/>
                    <a:lstStyle/>
                    <a:p>
                      <a:endParaRPr/>
                    </a:p>
                  </a:txBody>
                  <a:tcPr marL="0" marR="0" marT="0" marB="0">
                    <a:lnR w="3175">
                      <a:solidFill>
                        <a:srgbClr val="745A9C"/>
                      </a:solidFill>
                      <a:prstDash val="solid"/>
                    </a:lnR>
                    <a:lnT w="9525">
                      <a:solidFill>
                        <a:srgbClr val="3CC2C7"/>
                      </a:solidFill>
                      <a:prstDash val="solid"/>
                    </a:lnT>
                  </a:tcPr>
                </a:tc>
                <a:tc>
                  <a:txBody>
                    <a:bodyPr/>
                    <a:lstStyle/>
                    <a:p>
                      <a:pPr marL="125095">
                        <a:lnSpc>
                          <a:spcPts val="2140"/>
                        </a:lnSpc>
                      </a:pPr>
                      <a:r>
                        <a:rPr sz="1850" spc="5" dirty="0">
                          <a:latin typeface="Arial"/>
                          <a:cs typeface="Arial"/>
                        </a:rPr>
                        <a:t>int</a:t>
                      </a:r>
                      <a:r>
                        <a:rPr sz="1850" spc="-40" dirty="0">
                          <a:latin typeface="Arial"/>
                          <a:cs typeface="Arial"/>
                        </a:rPr>
                        <a:t> </a:t>
                      </a:r>
                      <a:r>
                        <a:rPr sz="1850" spc="10" dirty="0">
                          <a:latin typeface="Arial"/>
                          <a:cs typeface="Arial"/>
                        </a:rPr>
                        <a:t>manju;</a:t>
                      </a:r>
                      <a:endParaRPr sz="1850">
                        <a:latin typeface="Arial"/>
                        <a:cs typeface="Arial"/>
                      </a:endParaRPr>
                    </a:p>
                  </a:txBody>
                  <a:tcPr marL="0" marR="0" marT="0" marB="0">
                    <a:lnL w="3175">
                      <a:solidFill>
                        <a:srgbClr val="745A9C"/>
                      </a:solidFill>
                      <a:prstDash val="solid"/>
                    </a:lnL>
                    <a:lnR w="3175">
                      <a:solidFill>
                        <a:srgbClr val="745A9C"/>
                      </a:solidFill>
                      <a:prstDash val="solid"/>
                    </a:lnR>
                  </a:tcPr>
                </a:tc>
                <a:tc vMerge="1">
                  <a:txBody>
                    <a:bodyPr/>
                    <a:lstStyle/>
                    <a:p>
                      <a:endParaRPr/>
                    </a:p>
                  </a:txBody>
                  <a:tcPr marL="0" marR="0" marT="0" marB="0">
                    <a:lnL w="3175">
                      <a:solidFill>
                        <a:srgbClr val="745A9C"/>
                      </a:solidFill>
                      <a:prstDash val="solid"/>
                    </a:lnL>
                    <a:lnR w="3175">
                      <a:solidFill>
                        <a:srgbClr val="745A9C"/>
                      </a:solidFill>
                      <a:prstDash val="solid"/>
                    </a:lnR>
                    <a:lnT w="9525">
                      <a:solidFill>
                        <a:srgbClr val="3CC2C7"/>
                      </a:solidFill>
                      <a:prstDash val="solid"/>
                    </a:lnT>
                  </a:tcPr>
                </a:tc>
                <a:tc vMerge="1">
                  <a:txBody>
                    <a:bodyPr/>
                    <a:lstStyle/>
                    <a:p>
                      <a:endParaRPr/>
                    </a:p>
                  </a:txBody>
                  <a:tcPr marL="0" marR="0" marT="0" marB="0">
                    <a:lnL w="3175">
                      <a:solidFill>
                        <a:srgbClr val="745A9C"/>
                      </a:solidFill>
                      <a:prstDash val="solid"/>
                    </a:lnL>
                    <a:lnR w="3175">
                      <a:solidFill>
                        <a:srgbClr val="745A9C"/>
                      </a:solidFill>
                      <a:prstDash val="solid"/>
                    </a:lnR>
                    <a:lnT w="9525">
                      <a:solidFill>
                        <a:srgbClr val="3CC2C7"/>
                      </a:solidFill>
                      <a:prstDash val="solid"/>
                    </a:lnT>
                    <a:lnB w="3175">
                      <a:solidFill>
                        <a:srgbClr val="745A9C"/>
                      </a:solidFill>
                      <a:prstDash val="solid"/>
                    </a:lnB>
                  </a:tcPr>
                </a:tc>
                <a:tc vMerge="1">
                  <a:txBody>
                    <a:bodyPr/>
                    <a:lstStyle/>
                    <a:p>
                      <a:endParaRPr/>
                    </a:p>
                  </a:txBody>
                  <a:tcPr marL="0" marR="0" marT="0" marB="0">
                    <a:lnL w="3175">
                      <a:solidFill>
                        <a:srgbClr val="745A9C"/>
                      </a:solidFill>
                      <a:prstDash val="solid"/>
                    </a:lnL>
                    <a:lnT w="9525">
                      <a:solidFill>
                        <a:srgbClr val="3CC2C7"/>
                      </a:solidFill>
                      <a:prstDash val="solid"/>
                    </a:lnT>
                  </a:tcPr>
                </a:tc>
                <a:extLst>
                  <a:ext uri="{0D108BD9-81ED-4DB2-BD59-A6C34878D82A}">
                    <a16:rowId xmlns="" xmlns:a16="http://schemas.microsoft.com/office/drawing/2014/main" val="10003"/>
                  </a:ext>
                </a:extLst>
              </a:tr>
              <a:tr h="351374">
                <a:tc vMerge="1">
                  <a:txBody>
                    <a:bodyPr/>
                    <a:lstStyle/>
                    <a:p>
                      <a:endParaRPr/>
                    </a:p>
                  </a:txBody>
                  <a:tcPr marL="0" marR="0" marT="0" marB="0">
                    <a:lnR w="3175">
                      <a:solidFill>
                        <a:srgbClr val="745A9C"/>
                      </a:solidFill>
                      <a:prstDash val="solid"/>
                    </a:lnR>
                    <a:lnT w="9525">
                      <a:solidFill>
                        <a:srgbClr val="3CC2C7"/>
                      </a:solidFill>
                      <a:prstDash val="solid"/>
                    </a:lnT>
                  </a:tcPr>
                </a:tc>
                <a:tc>
                  <a:txBody>
                    <a:bodyPr/>
                    <a:lstStyle/>
                    <a:p>
                      <a:pPr marL="125095">
                        <a:lnSpc>
                          <a:spcPts val="2140"/>
                        </a:lnSpc>
                      </a:pPr>
                      <a:r>
                        <a:rPr sz="1850" spc="10" dirty="0">
                          <a:latin typeface="Arial"/>
                          <a:cs typeface="Arial"/>
                        </a:rPr>
                        <a:t>manju =</a:t>
                      </a:r>
                      <a:r>
                        <a:rPr sz="1850" spc="-75" dirty="0">
                          <a:latin typeface="Arial"/>
                          <a:cs typeface="Arial"/>
                        </a:rPr>
                        <a:t> </a:t>
                      </a:r>
                      <a:r>
                        <a:rPr sz="1850" spc="10" dirty="0">
                          <a:latin typeface="Arial"/>
                          <a:cs typeface="Arial"/>
                        </a:rPr>
                        <a:t>129;</a:t>
                      </a:r>
                      <a:endParaRPr sz="1850">
                        <a:latin typeface="Arial"/>
                        <a:cs typeface="Arial"/>
                      </a:endParaRPr>
                    </a:p>
                  </a:txBody>
                  <a:tcPr marL="0" marR="0" marT="0" marB="0">
                    <a:lnL w="3175">
                      <a:solidFill>
                        <a:srgbClr val="745A9C"/>
                      </a:solidFill>
                      <a:prstDash val="solid"/>
                    </a:lnL>
                    <a:lnR w="3175">
                      <a:solidFill>
                        <a:srgbClr val="745A9C"/>
                      </a:solidFill>
                      <a:prstDash val="solid"/>
                    </a:lnR>
                    <a:lnB w="3175">
                      <a:solidFill>
                        <a:srgbClr val="745A9C"/>
                      </a:solidFill>
                      <a:prstDash val="solid"/>
                    </a:lnB>
                  </a:tcPr>
                </a:tc>
                <a:tc vMerge="1">
                  <a:txBody>
                    <a:bodyPr/>
                    <a:lstStyle/>
                    <a:p>
                      <a:endParaRPr/>
                    </a:p>
                  </a:txBody>
                  <a:tcPr marL="0" marR="0" marT="0" marB="0">
                    <a:lnL w="3175">
                      <a:solidFill>
                        <a:srgbClr val="745A9C"/>
                      </a:solidFill>
                      <a:prstDash val="solid"/>
                    </a:lnL>
                    <a:lnR w="3175">
                      <a:solidFill>
                        <a:srgbClr val="745A9C"/>
                      </a:solidFill>
                      <a:prstDash val="solid"/>
                    </a:lnR>
                    <a:lnT w="9525">
                      <a:solidFill>
                        <a:srgbClr val="3CC2C7"/>
                      </a:solidFill>
                      <a:prstDash val="solid"/>
                    </a:lnT>
                  </a:tcPr>
                </a:tc>
                <a:tc vMerge="1">
                  <a:txBody>
                    <a:bodyPr/>
                    <a:lstStyle/>
                    <a:p>
                      <a:endParaRPr/>
                    </a:p>
                  </a:txBody>
                  <a:tcPr marL="0" marR="0" marT="0" marB="0">
                    <a:lnL w="3175">
                      <a:solidFill>
                        <a:srgbClr val="745A9C"/>
                      </a:solidFill>
                      <a:prstDash val="solid"/>
                    </a:lnL>
                    <a:lnR w="3175">
                      <a:solidFill>
                        <a:srgbClr val="745A9C"/>
                      </a:solidFill>
                      <a:prstDash val="solid"/>
                    </a:lnR>
                    <a:lnT w="9525">
                      <a:solidFill>
                        <a:srgbClr val="3CC2C7"/>
                      </a:solidFill>
                      <a:prstDash val="solid"/>
                    </a:lnT>
                    <a:lnB w="3175">
                      <a:solidFill>
                        <a:srgbClr val="745A9C"/>
                      </a:solidFill>
                      <a:prstDash val="solid"/>
                    </a:lnB>
                  </a:tcPr>
                </a:tc>
                <a:tc vMerge="1">
                  <a:txBody>
                    <a:bodyPr/>
                    <a:lstStyle/>
                    <a:p>
                      <a:endParaRPr/>
                    </a:p>
                  </a:txBody>
                  <a:tcPr marL="0" marR="0" marT="0" marB="0">
                    <a:lnL w="3175">
                      <a:solidFill>
                        <a:srgbClr val="745A9C"/>
                      </a:solidFill>
                      <a:prstDash val="solid"/>
                    </a:lnL>
                    <a:lnT w="9525">
                      <a:solidFill>
                        <a:srgbClr val="3CC2C7"/>
                      </a:solidFill>
                      <a:prstDash val="solid"/>
                    </a:lnT>
                  </a:tcPr>
                </a:tc>
                <a:extLst>
                  <a:ext uri="{0D108BD9-81ED-4DB2-BD59-A6C34878D82A}">
                    <a16:rowId xmlns="" xmlns:a16="http://schemas.microsoft.com/office/drawing/2014/main" val="10004"/>
                  </a:ext>
                </a:extLst>
              </a:tr>
              <a:tr h="242315">
                <a:tc gridSpan="3">
                  <a:txBody>
                    <a:bodyPr/>
                    <a:lstStyle/>
                    <a:p>
                      <a:pPr>
                        <a:lnSpc>
                          <a:spcPct val="100000"/>
                        </a:lnSpc>
                      </a:pPr>
                      <a:endParaRPr sz="1400">
                        <a:latin typeface="Times New Roman"/>
                        <a:cs typeface="Times New Roman"/>
                      </a:endParaRPr>
                    </a:p>
                  </a:txBody>
                  <a:tcPr marL="0" marR="0" marT="0" marB="0">
                    <a:lnR w="3175">
                      <a:solidFill>
                        <a:srgbClr val="745A9C"/>
                      </a:solidFill>
                      <a:prstDash val="solid"/>
                    </a:lnR>
                  </a:tcPr>
                </a:tc>
                <a:tc hMerge="1">
                  <a:txBody>
                    <a:bodyPr/>
                    <a:lstStyle/>
                    <a:p>
                      <a:endParaRPr/>
                    </a:p>
                  </a:txBody>
                  <a:tcPr marL="0" marR="0" marT="0" marB="0"/>
                </a:tc>
                <a:tc hMerge="1">
                  <a:txBody>
                    <a:bodyPr/>
                    <a:lstStyle/>
                    <a:p>
                      <a:endParaRPr/>
                    </a:p>
                  </a:txBody>
                  <a:tcPr marL="0" marR="0" marT="0" marB="0"/>
                </a:tc>
                <a:tc vMerge="1">
                  <a:txBody>
                    <a:bodyPr/>
                    <a:lstStyle/>
                    <a:p>
                      <a:endParaRPr/>
                    </a:p>
                  </a:txBody>
                  <a:tcPr marL="0" marR="0" marT="0" marB="0">
                    <a:lnL w="3175">
                      <a:solidFill>
                        <a:srgbClr val="745A9C"/>
                      </a:solidFill>
                      <a:prstDash val="solid"/>
                    </a:lnL>
                    <a:lnR w="3175">
                      <a:solidFill>
                        <a:srgbClr val="745A9C"/>
                      </a:solidFill>
                      <a:prstDash val="solid"/>
                    </a:lnR>
                    <a:lnT w="9525">
                      <a:solidFill>
                        <a:srgbClr val="3CC2C7"/>
                      </a:solidFill>
                      <a:prstDash val="solid"/>
                    </a:lnT>
                    <a:lnB w="3175">
                      <a:solidFill>
                        <a:srgbClr val="745A9C"/>
                      </a:solidFill>
                      <a:prstDash val="solid"/>
                    </a:lnB>
                  </a:tcPr>
                </a:tc>
                <a:tc vMerge="1">
                  <a:txBody>
                    <a:bodyPr/>
                    <a:lstStyle/>
                    <a:p>
                      <a:endParaRPr/>
                    </a:p>
                  </a:txBody>
                  <a:tcPr marL="0" marR="0" marT="0" marB="0">
                    <a:lnL w="3175">
                      <a:solidFill>
                        <a:srgbClr val="745A9C"/>
                      </a:solidFill>
                      <a:prstDash val="solid"/>
                    </a:lnL>
                    <a:lnT w="9525">
                      <a:solidFill>
                        <a:srgbClr val="3CC2C7"/>
                      </a:solidFill>
                      <a:prstDash val="solid"/>
                    </a:lnT>
                  </a:tcPr>
                </a:tc>
                <a:extLst>
                  <a:ext uri="{0D108BD9-81ED-4DB2-BD59-A6C34878D82A}">
                    <a16:rowId xmlns="" xmlns:a16="http://schemas.microsoft.com/office/drawing/2014/main" val="10005"/>
                  </a:ext>
                </a:extLst>
              </a:tr>
            </a:tbl>
          </a:graphicData>
        </a:graphic>
      </p:graphicFrame>
      <p:sp>
        <p:nvSpPr>
          <p:cNvPr id="7" name="object 7"/>
          <p:cNvSpPr txBox="1"/>
          <p:nvPr/>
        </p:nvSpPr>
        <p:spPr>
          <a:xfrm>
            <a:off x="800862" y="4984241"/>
            <a:ext cx="4076700" cy="1565275"/>
          </a:xfrm>
          <a:prstGeom prst="rect">
            <a:avLst/>
          </a:prstGeom>
          <a:ln w="3175">
            <a:solidFill>
              <a:srgbClr val="745A9C"/>
            </a:solidFill>
          </a:ln>
        </p:spPr>
        <p:txBody>
          <a:bodyPr vert="horz" wrap="square" lIns="0" tIns="59055" rIns="0" bIns="0" rtlCol="0">
            <a:spAutoFit/>
          </a:bodyPr>
          <a:lstStyle/>
          <a:p>
            <a:pPr marL="125730">
              <a:lnSpc>
                <a:spcPct val="100000"/>
              </a:lnSpc>
              <a:spcBef>
                <a:spcPts val="465"/>
              </a:spcBef>
            </a:pPr>
            <a:r>
              <a:rPr sz="1850" b="1" spc="10" dirty="0">
                <a:solidFill>
                  <a:srgbClr val="F1484A"/>
                </a:solidFill>
                <a:latin typeface="Arial"/>
                <a:cs typeface="Arial"/>
              </a:rPr>
              <a:t>Eg. </a:t>
            </a:r>
            <a:r>
              <a:rPr sz="1850" b="1" spc="5" dirty="0">
                <a:solidFill>
                  <a:srgbClr val="F1484A"/>
                </a:solidFill>
                <a:latin typeface="Arial"/>
                <a:cs typeface="Arial"/>
              </a:rPr>
              <a:t>for</a:t>
            </a:r>
            <a:r>
              <a:rPr sz="1850" b="1" spc="-45" dirty="0">
                <a:solidFill>
                  <a:srgbClr val="F1484A"/>
                </a:solidFill>
                <a:latin typeface="Arial"/>
                <a:cs typeface="Arial"/>
              </a:rPr>
              <a:t> </a:t>
            </a:r>
            <a:r>
              <a:rPr sz="1850" b="1" spc="5" dirty="0">
                <a:solidFill>
                  <a:srgbClr val="F1484A"/>
                </a:solidFill>
                <a:latin typeface="Arial"/>
                <a:cs typeface="Arial"/>
              </a:rPr>
              <a:t>double:</a:t>
            </a:r>
            <a:endParaRPr sz="1850">
              <a:latin typeface="Arial"/>
              <a:cs typeface="Arial"/>
            </a:endParaRPr>
          </a:p>
          <a:p>
            <a:pPr marL="125730">
              <a:lnSpc>
                <a:spcPct val="100000"/>
              </a:lnSpc>
              <a:spcBef>
                <a:spcPts val="25"/>
              </a:spcBef>
            </a:pPr>
            <a:r>
              <a:rPr sz="1850" spc="10" dirty="0">
                <a:latin typeface="Arial"/>
                <a:cs typeface="Arial"/>
              </a:rPr>
              <a:t>double</a:t>
            </a:r>
            <a:r>
              <a:rPr sz="1850" spc="-50" dirty="0">
                <a:latin typeface="Arial"/>
                <a:cs typeface="Arial"/>
              </a:rPr>
              <a:t> </a:t>
            </a:r>
            <a:r>
              <a:rPr sz="1850" spc="5" dirty="0">
                <a:latin typeface="Arial"/>
                <a:cs typeface="Arial"/>
              </a:rPr>
              <a:t>a,b,c;</a:t>
            </a:r>
            <a:endParaRPr sz="1850">
              <a:latin typeface="Arial"/>
              <a:cs typeface="Arial"/>
            </a:endParaRPr>
          </a:p>
          <a:p>
            <a:pPr marL="125730">
              <a:lnSpc>
                <a:spcPct val="100000"/>
              </a:lnSpc>
              <a:spcBef>
                <a:spcPts val="20"/>
              </a:spcBef>
            </a:pPr>
            <a:r>
              <a:rPr sz="1850" spc="5" dirty="0">
                <a:latin typeface="Arial"/>
                <a:cs typeface="Arial"/>
              </a:rPr>
              <a:t>// </a:t>
            </a:r>
            <a:r>
              <a:rPr sz="1850" spc="10" dirty="0">
                <a:latin typeface="Arial"/>
                <a:cs typeface="Arial"/>
              </a:rPr>
              <a:t>a = 23.45;</a:t>
            </a:r>
            <a:r>
              <a:rPr sz="1850" spc="-105" dirty="0">
                <a:latin typeface="Arial"/>
                <a:cs typeface="Arial"/>
              </a:rPr>
              <a:t> </a:t>
            </a:r>
            <a:r>
              <a:rPr sz="1850" spc="5" dirty="0">
                <a:latin typeface="Arial"/>
                <a:cs typeface="Arial"/>
              </a:rPr>
              <a:t>//legal</a:t>
            </a:r>
            <a:endParaRPr sz="1850">
              <a:latin typeface="Arial"/>
              <a:cs typeface="Arial"/>
            </a:endParaRPr>
          </a:p>
          <a:p>
            <a:pPr marL="125730">
              <a:lnSpc>
                <a:spcPct val="100000"/>
              </a:lnSpc>
              <a:spcBef>
                <a:spcPts val="15"/>
              </a:spcBef>
            </a:pPr>
            <a:r>
              <a:rPr sz="1850" spc="10" dirty="0">
                <a:latin typeface="Arial"/>
                <a:cs typeface="Arial"/>
              </a:rPr>
              <a:t>b = 372.468789;</a:t>
            </a:r>
            <a:r>
              <a:rPr sz="1850" spc="-95" dirty="0">
                <a:latin typeface="Arial"/>
                <a:cs typeface="Arial"/>
              </a:rPr>
              <a:t> </a:t>
            </a:r>
            <a:r>
              <a:rPr sz="1850" spc="5" dirty="0">
                <a:latin typeface="Arial"/>
                <a:cs typeface="Arial"/>
              </a:rPr>
              <a:t>//legal</a:t>
            </a:r>
            <a:endParaRPr sz="1850">
              <a:latin typeface="Arial"/>
              <a:cs typeface="Arial"/>
            </a:endParaRPr>
          </a:p>
          <a:p>
            <a:pPr marL="125730">
              <a:lnSpc>
                <a:spcPct val="100000"/>
              </a:lnSpc>
              <a:spcBef>
                <a:spcPts val="25"/>
              </a:spcBef>
            </a:pPr>
            <a:r>
              <a:rPr sz="1850" spc="10" dirty="0">
                <a:latin typeface="Arial"/>
                <a:cs typeface="Arial"/>
              </a:rPr>
              <a:t>c = </a:t>
            </a:r>
            <a:r>
              <a:rPr sz="1850" spc="5" dirty="0">
                <a:latin typeface="Arial"/>
                <a:cs typeface="Arial"/>
              </a:rPr>
              <a:t>234.7787897897789789;</a:t>
            </a:r>
            <a:r>
              <a:rPr sz="1850" spc="-90" dirty="0">
                <a:latin typeface="Arial"/>
                <a:cs typeface="Arial"/>
              </a:rPr>
              <a:t> </a:t>
            </a:r>
            <a:r>
              <a:rPr sz="1850" spc="5" dirty="0">
                <a:latin typeface="Arial"/>
                <a:cs typeface="Arial"/>
              </a:rPr>
              <a:t>//legal</a:t>
            </a:r>
            <a:endParaRPr sz="1850">
              <a:latin typeface="Arial"/>
              <a:cs typeface="Arial"/>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990600"/>
            <a:ext cx="4577080" cy="414655"/>
          </a:xfrm>
          <a:custGeom>
            <a:avLst/>
            <a:gdLst/>
            <a:ahLst/>
            <a:cxnLst/>
            <a:rect l="l" t="t" r="r" b="b"/>
            <a:pathLst>
              <a:path w="4577080" h="414655">
                <a:moveTo>
                  <a:pt x="4369308" y="0"/>
                </a:moveTo>
                <a:lnTo>
                  <a:pt x="0" y="0"/>
                </a:lnTo>
                <a:lnTo>
                  <a:pt x="0" y="414527"/>
                </a:lnTo>
                <a:lnTo>
                  <a:pt x="4369308" y="414527"/>
                </a:lnTo>
                <a:lnTo>
                  <a:pt x="4576572" y="207263"/>
                </a:lnTo>
                <a:lnTo>
                  <a:pt x="4369308" y="0"/>
                </a:lnTo>
                <a:close/>
              </a:path>
            </a:pathLst>
          </a:custGeom>
          <a:solidFill>
            <a:srgbClr val="42C3C8"/>
          </a:solidFill>
        </p:spPr>
        <p:txBody>
          <a:bodyPr wrap="square" lIns="0" tIns="0" rIns="0" bIns="0" rtlCol="0"/>
          <a:lstStyle/>
          <a:p>
            <a:endParaRPr/>
          </a:p>
        </p:txBody>
      </p:sp>
      <p:sp>
        <p:nvSpPr>
          <p:cNvPr id="3" name="object 3"/>
          <p:cNvSpPr txBox="1">
            <a:spLocks noGrp="1"/>
          </p:cNvSpPr>
          <p:nvPr>
            <p:ph type="title"/>
          </p:nvPr>
        </p:nvSpPr>
        <p:spPr>
          <a:xfrm>
            <a:off x="216814" y="1035811"/>
            <a:ext cx="4039235" cy="311150"/>
          </a:xfrm>
          <a:prstGeom prst="rect">
            <a:avLst/>
          </a:prstGeom>
        </p:spPr>
        <p:txBody>
          <a:bodyPr vert="horz" wrap="square" lIns="0" tIns="15240" rIns="0" bIns="0" rtlCol="0">
            <a:spAutoFit/>
          </a:bodyPr>
          <a:lstStyle/>
          <a:p>
            <a:pPr marL="12700">
              <a:lnSpc>
                <a:spcPct val="100000"/>
              </a:lnSpc>
              <a:spcBef>
                <a:spcPts val="120"/>
              </a:spcBef>
            </a:pPr>
            <a:r>
              <a:rPr sz="1850" spc="5" dirty="0">
                <a:solidFill>
                  <a:srgbClr val="FFFFFF"/>
                </a:solidFill>
              </a:rPr>
              <a:t>The </a:t>
            </a:r>
            <a:r>
              <a:rPr sz="1850" spc="10" dirty="0">
                <a:solidFill>
                  <a:srgbClr val="FFFFFF"/>
                </a:solidFill>
              </a:rPr>
              <a:t>basic structure of a </a:t>
            </a:r>
            <a:r>
              <a:rPr sz="1850" spc="15" dirty="0">
                <a:solidFill>
                  <a:srgbClr val="FFFFFF"/>
                </a:solidFill>
              </a:rPr>
              <a:t>C</a:t>
            </a:r>
            <a:r>
              <a:rPr sz="1850" spc="-200" dirty="0">
                <a:solidFill>
                  <a:srgbClr val="FFFFFF"/>
                </a:solidFill>
              </a:rPr>
              <a:t> </a:t>
            </a:r>
            <a:r>
              <a:rPr sz="1850" spc="10" dirty="0">
                <a:solidFill>
                  <a:srgbClr val="FFFFFF"/>
                </a:solidFill>
              </a:rPr>
              <a:t>program:</a:t>
            </a:r>
            <a:endParaRPr sz="1850"/>
          </a:p>
        </p:txBody>
      </p:sp>
      <p:sp>
        <p:nvSpPr>
          <p:cNvPr id="4" name="object 4"/>
          <p:cNvSpPr/>
          <p:nvPr/>
        </p:nvSpPr>
        <p:spPr>
          <a:xfrm>
            <a:off x="102107" y="1562099"/>
            <a:ext cx="3378708" cy="5295898"/>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215900" y="1605788"/>
            <a:ext cx="2546985" cy="311150"/>
          </a:xfrm>
          <a:prstGeom prst="rect">
            <a:avLst/>
          </a:prstGeom>
        </p:spPr>
        <p:txBody>
          <a:bodyPr vert="horz" wrap="square" lIns="0" tIns="15240" rIns="0" bIns="0" rtlCol="0">
            <a:spAutoFit/>
          </a:bodyPr>
          <a:lstStyle/>
          <a:p>
            <a:pPr marL="12700">
              <a:lnSpc>
                <a:spcPct val="100000"/>
              </a:lnSpc>
              <a:spcBef>
                <a:spcPts val="120"/>
              </a:spcBef>
              <a:tabLst>
                <a:tab pos="1528445" algn="l"/>
              </a:tabLst>
            </a:pPr>
            <a:r>
              <a:rPr sz="1850" spc="10" dirty="0">
                <a:latin typeface="Arial"/>
                <a:cs typeface="Arial"/>
              </a:rPr>
              <a:t>preprocessor	</a:t>
            </a:r>
            <a:r>
              <a:rPr sz="1850" spc="5" dirty="0">
                <a:latin typeface="Arial"/>
                <a:cs typeface="Arial"/>
              </a:rPr>
              <a:t>directives</a:t>
            </a:r>
            <a:endParaRPr sz="1850">
              <a:latin typeface="Arial"/>
              <a:cs typeface="Arial"/>
            </a:endParaRPr>
          </a:p>
        </p:txBody>
      </p:sp>
      <p:sp>
        <p:nvSpPr>
          <p:cNvPr id="6" name="object 6"/>
          <p:cNvSpPr txBox="1"/>
          <p:nvPr/>
        </p:nvSpPr>
        <p:spPr>
          <a:xfrm>
            <a:off x="215900" y="2175764"/>
            <a:ext cx="2070100" cy="311150"/>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global</a:t>
            </a:r>
            <a:r>
              <a:rPr sz="1850" spc="-75" dirty="0">
                <a:latin typeface="Arial"/>
                <a:cs typeface="Arial"/>
              </a:rPr>
              <a:t> </a:t>
            </a:r>
            <a:r>
              <a:rPr sz="1850" spc="5" dirty="0">
                <a:latin typeface="Arial"/>
                <a:cs typeface="Arial"/>
              </a:rPr>
              <a:t>declarations;</a:t>
            </a:r>
            <a:endParaRPr sz="1850">
              <a:latin typeface="Arial"/>
              <a:cs typeface="Arial"/>
            </a:endParaRPr>
          </a:p>
        </p:txBody>
      </p:sp>
      <p:sp>
        <p:nvSpPr>
          <p:cNvPr id="7" name="object 7"/>
          <p:cNvSpPr txBox="1"/>
          <p:nvPr/>
        </p:nvSpPr>
        <p:spPr>
          <a:xfrm>
            <a:off x="215900" y="2744470"/>
            <a:ext cx="2383155" cy="880744"/>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void</a:t>
            </a:r>
            <a:r>
              <a:rPr sz="1850" spc="-40" dirty="0">
                <a:latin typeface="Arial"/>
                <a:cs typeface="Arial"/>
              </a:rPr>
              <a:t> </a:t>
            </a:r>
            <a:r>
              <a:rPr sz="1850" spc="10" dirty="0">
                <a:latin typeface="Arial"/>
                <a:cs typeface="Arial"/>
              </a:rPr>
              <a:t>main()</a:t>
            </a:r>
            <a:endParaRPr sz="1850">
              <a:latin typeface="Arial"/>
              <a:cs typeface="Arial"/>
            </a:endParaRPr>
          </a:p>
          <a:p>
            <a:pPr marL="12700">
              <a:lnSpc>
                <a:spcPct val="100000"/>
              </a:lnSpc>
              <a:spcBef>
                <a:spcPts val="25"/>
              </a:spcBef>
            </a:pPr>
            <a:r>
              <a:rPr sz="1850" spc="5" dirty="0">
                <a:latin typeface="Arial"/>
                <a:cs typeface="Arial"/>
              </a:rPr>
              <a:t>{</a:t>
            </a:r>
            <a:endParaRPr sz="1850">
              <a:latin typeface="Arial"/>
              <a:cs typeface="Arial"/>
            </a:endParaRPr>
          </a:p>
          <a:p>
            <a:pPr marL="469900">
              <a:lnSpc>
                <a:spcPct val="100000"/>
              </a:lnSpc>
              <a:spcBef>
                <a:spcPts val="25"/>
              </a:spcBef>
            </a:pPr>
            <a:r>
              <a:rPr sz="1850" spc="5" dirty="0">
                <a:latin typeface="Arial"/>
                <a:cs typeface="Arial"/>
              </a:rPr>
              <a:t>local</a:t>
            </a:r>
            <a:r>
              <a:rPr sz="1850" spc="-45" dirty="0">
                <a:latin typeface="Arial"/>
                <a:cs typeface="Arial"/>
              </a:rPr>
              <a:t> </a:t>
            </a:r>
            <a:r>
              <a:rPr sz="1850" spc="5" dirty="0">
                <a:latin typeface="Arial"/>
                <a:cs typeface="Arial"/>
              </a:rPr>
              <a:t>declarations;</a:t>
            </a:r>
            <a:endParaRPr sz="1850">
              <a:latin typeface="Arial"/>
              <a:cs typeface="Arial"/>
            </a:endParaRPr>
          </a:p>
        </p:txBody>
      </p:sp>
      <p:sp>
        <p:nvSpPr>
          <p:cNvPr id="8" name="object 8"/>
          <p:cNvSpPr txBox="1"/>
          <p:nvPr/>
        </p:nvSpPr>
        <p:spPr>
          <a:xfrm>
            <a:off x="673100" y="3883279"/>
            <a:ext cx="1327150" cy="1734820"/>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statement</a:t>
            </a:r>
            <a:r>
              <a:rPr sz="1850" spc="-145" dirty="0">
                <a:latin typeface="Arial"/>
                <a:cs typeface="Arial"/>
              </a:rPr>
              <a:t> </a:t>
            </a:r>
            <a:r>
              <a:rPr sz="1850" spc="5" dirty="0">
                <a:latin typeface="Arial"/>
                <a:cs typeface="Arial"/>
              </a:rPr>
              <a:t>1;</a:t>
            </a:r>
            <a:endParaRPr sz="1850" dirty="0">
              <a:latin typeface="Arial"/>
              <a:cs typeface="Arial"/>
            </a:endParaRPr>
          </a:p>
          <a:p>
            <a:pPr marL="12700">
              <a:lnSpc>
                <a:spcPct val="100000"/>
              </a:lnSpc>
              <a:spcBef>
                <a:spcPts val="25"/>
              </a:spcBef>
            </a:pPr>
            <a:r>
              <a:rPr sz="1850" spc="10" dirty="0">
                <a:latin typeface="Arial"/>
                <a:cs typeface="Arial"/>
              </a:rPr>
              <a:t>statement</a:t>
            </a:r>
            <a:r>
              <a:rPr sz="1850" spc="-145" dirty="0">
                <a:latin typeface="Arial"/>
                <a:cs typeface="Arial"/>
              </a:rPr>
              <a:t> </a:t>
            </a:r>
            <a:r>
              <a:rPr sz="1850" spc="5" dirty="0">
                <a:latin typeface="Arial"/>
                <a:cs typeface="Arial"/>
              </a:rPr>
              <a:t>2;</a:t>
            </a:r>
            <a:endParaRPr sz="1850" dirty="0">
              <a:latin typeface="Arial"/>
              <a:cs typeface="Arial"/>
            </a:endParaRPr>
          </a:p>
          <a:p>
            <a:pPr marL="12700">
              <a:lnSpc>
                <a:spcPct val="100000"/>
              </a:lnSpc>
              <a:spcBef>
                <a:spcPts val="10"/>
              </a:spcBef>
            </a:pPr>
            <a:r>
              <a:rPr sz="1850" spc="10" dirty="0">
                <a:latin typeface="Arial"/>
                <a:cs typeface="Arial"/>
              </a:rPr>
              <a:t>statement</a:t>
            </a:r>
            <a:r>
              <a:rPr sz="1850" spc="-145" dirty="0">
                <a:latin typeface="Arial"/>
                <a:cs typeface="Arial"/>
              </a:rPr>
              <a:t> </a:t>
            </a:r>
            <a:r>
              <a:rPr sz="1850" spc="5" dirty="0">
                <a:latin typeface="Arial"/>
                <a:cs typeface="Arial"/>
              </a:rPr>
              <a:t>3;</a:t>
            </a:r>
            <a:endParaRPr sz="1850" dirty="0">
              <a:latin typeface="Arial"/>
              <a:cs typeface="Arial"/>
            </a:endParaRPr>
          </a:p>
          <a:p>
            <a:pPr marL="469900">
              <a:lnSpc>
                <a:spcPct val="100000"/>
              </a:lnSpc>
              <a:spcBef>
                <a:spcPts val="25"/>
              </a:spcBef>
            </a:pPr>
            <a:r>
              <a:rPr sz="1850" spc="5" dirty="0">
                <a:latin typeface="Arial"/>
                <a:cs typeface="Arial"/>
              </a:rPr>
              <a:t>.</a:t>
            </a:r>
            <a:endParaRPr sz="1850" dirty="0">
              <a:latin typeface="Arial"/>
              <a:cs typeface="Arial"/>
            </a:endParaRPr>
          </a:p>
          <a:p>
            <a:pPr marL="469900">
              <a:lnSpc>
                <a:spcPct val="100000"/>
              </a:lnSpc>
              <a:spcBef>
                <a:spcPts val="25"/>
              </a:spcBef>
            </a:pPr>
            <a:r>
              <a:rPr sz="1850" spc="5" dirty="0">
                <a:latin typeface="Arial"/>
                <a:cs typeface="Arial"/>
              </a:rPr>
              <a:t>.</a:t>
            </a:r>
            <a:endParaRPr sz="1850" dirty="0">
              <a:latin typeface="Arial"/>
              <a:cs typeface="Arial"/>
            </a:endParaRPr>
          </a:p>
          <a:p>
            <a:pPr marL="12700">
              <a:lnSpc>
                <a:spcPct val="100000"/>
              </a:lnSpc>
              <a:spcBef>
                <a:spcPts val="25"/>
              </a:spcBef>
            </a:pPr>
            <a:r>
              <a:rPr sz="1850" spc="10" dirty="0">
                <a:latin typeface="Arial"/>
                <a:cs typeface="Arial"/>
              </a:rPr>
              <a:t>statement</a:t>
            </a:r>
            <a:r>
              <a:rPr sz="1850" spc="-145" dirty="0">
                <a:latin typeface="Arial"/>
                <a:cs typeface="Arial"/>
              </a:rPr>
              <a:t> </a:t>
            </a:r>
            <a:r>
              <a:rPr sz="1850" spc="5" dirty="0">
                <a:latin typeface="Arial"/>
                <a:cs typeface="Arial"/>
              </a:rPr>
              <a:t>n;</a:t>
            </a:r>
            <a:endParaRPr sz="1850" dirty="0">
              <a:latin typeface="Arial"/>
              <a:cs typeface="Arial"/>
            </a:endParaRPr>
          </a:p>
        </p:txBody>
      </p:sp>
      <p:sp>
        <p:nvSpPr>
          <p:cNvPr id="9" name="object 9"/>
          <p:cNvSpPr txBox="1"/>
          <p:nvPr/>
        </p:nvSpPr>
        <p:spPr>
          <a:xfrm>
            <a:off x="215900" y="5590438"/>
            <a:ext cx="105410" cy="311150"/>
          </a:xfrm>
          <a:prstGeom prst="rect">
            <a:avLst/>
          </a:prstGeom>
        </p:spPr>
        <p:txBody>
          <a:bodyPr vert="horz" wrap="square" lIns="0" tIns="15240" rIns="0" bIns="0" rtlCol="0">
            <a:spAutoFit/>
          </a:bodyPr>
          <a:lstStyle/>
          <a:p>
            <a:pPr marL="12700">
              <a:lnSpc>
                <a:spcPct val="100000"/>
              </a:lnSpc>
              <a:spcBef>
                <a:spcPts val="120"/>
              </a:spcBef>
            </a:pPr>
            <a:r>
              <a:rPr sz="1850" spc="5" dirty="0">
                <a:latin typeface="Arial"/>
                <a:cs typeface="Arial"/>
              </a:rPr>
              <a:t>}</a:t>
            </a:r>
            <a:endParaRPr sz="1850">
              <a:latin typeface="Arial"/>
              <a:cs typeface="Arial"/>
            </a:endParaRPr>
          </a:p>
        </p:txBody>
      </p:sp>
      <p:sp>
        <p:nvSpPr>
          <p:cNvPr id="10" name="object 10"/>
          <p:cNvSpPr txBox="1"/>
          <p:nvPr/>
        </p:nvSpPr>
        <p:spPr>
          <a:xfrm>
            <a:off x="215900" y="6160109"/>
            <a:ext cx="2412365" cy="311150"/>
          </a:xfrm>
          <a:prstGeom prst="rect">
            <a:avLst/>
          </a:prstGeom>
        </p:spPr>
        <p:txBody>
          <a:bodyPr vert="horz" wrap="square" lIns="0" tIns="15875" rIns="0" bIns="0" rtlCol="0">
            <a:spAutoFit/>
          </a:bodyPr>
          <a:lstStyle/>
          <a:p>
            <a:pPr marL="12700">
              <a:lnSpc>
                <a:spcPct val="100000"/>
              </a:lnSpc>
              <a:spcBef>
                <a:spcPts val="125"/>
              </a:spcBef>
            </a:pPr>
            <a:r>
              <a:rPr sz="1850" spc="10" dirty="0">
                <a:latin typeface="Arial"/>
                <a:cs typeface="Arial"/>
              </a:rPr>
              <a:t>user defined</a:t>
            </a:r>
            <a:r>
              <a:rPr sz="1850" spc="-105" dirty="0">
                <a:latin typeface="Arial"/>
                <a:cs typeface="Arial"/>
              </a:rPr>
              <a:t> </a:t>
            </a:r>
            <a:r>
              <a:rPr sz="1850" spc="5" dirty="0">
                <a:latin typeface="Arial"/>
                <a:cs typeface="Arial"/>
              </a:rPr>
              <a:t>functions;</a:t>
            </a:r>
            <a:endParaRPr sz="1850" dirty="0">
              <a:latin typeface="Arial"/>
              <a:cs typeface="Arial"/>
            </a:endParaRPr>
          </a:p>
        </p:txBody>
      </p:sp>
      <p:sp>
        <p:nvSpPr>
          <p:cNvPr id="11" name="object 11"/>
          <p:cNvSpPr txBox="1"/>
          <p:nvPr/>
        </p:nvSpPr>
        <p:spPr>
          <a:xfrm>
            <a:off x="3596132" y="1656714"/>
            <a:ext cx="7722870" cy="248920"/>
          </a:xfrm>
          <a:prstGeom prst="rect">
            <a:avLst/>
          </a:prstGeom>
        </p:spPr>
        <p:txBody>
          <a:bodyPr vert="horz" wrap="square" lIns="0" tIns="13970" rIns="0" bIns="0" rtlCol="0">
            <a:spAutoFit/>
          </a:bodyPr>
          <a:lstStyle/>
          <a:p>
            <a:pPr marL="12700">
              <a:lnSpc>
                <a:spcPct val="100000"/>
              </a:lnSpc>
              <a:spcBef>
                <a:spcPts val="110"/>
              </a:spcBef>
            </a:pPr>
            <a:r>
              <a:rPr sz="1450" spc="5" dirty="0">
                <a:latin typeface="Arial"/>
                <a:cs typeface="Arial"/>
              </a:rPr>
              <a:t>Start </a:t>
            </a:r>
            <a:r>
              <a:rPr sz="1450" dirty="0">
                <a:latin typeface="Arial"/>
                <a:cs typeface="Arial"/>
              </a:rPr>
              <a:t>with </a:t>
            </a:r>
            <a:r>
              <a:rPr sz="1450" spc="5" dirty="0">
                <a:latin typeface="Arial"/>
                <a:cs typeface="Arial"/>
              </a:rPr>
              <a:t># </a:t>
            </a:r>
            <a:r>
              <a:rPr sz="1450" dirty="0">
                <a:latin typeface="Arial"/>
                <a:cs typeface="Arial"/>
              </a:rPr>
              <a:t>symbol </a:t>
            </a:r>
            <a:r>
              <a:rPr sz="1450" spc="5" dirty="0">
                <a:latin typeface="Arial"/>
                <a:cs typeface="Arial"/>
              </a:rPr>
              <a:t>and used to include header </a:t>
            </a:r>
            <a:r>
              <a:rPr sz="1450" dirty="0">
                <a:latin typeface="Arial"/>
                <a:cs typeface="Arial"/>
              </a:rPr>
              <a:t>files </a:t>
            </a:r>
            <a:r>
              <a:rPr sz="1450" spc="5" dirty="0">
                <a:latin typeface="Arial"/>
                <a:cs typeface="Arial"/>
              </a:rPr>
              <a:t>eg: #include&lt;stdio.h&gt;</a:t>
            </a:r>
            <a:r>
              <a:rPr sz="1450" spc="180" dirty="0">
                <a:latin typeface="Arial"/>
                <a:cs typeface="Arial"/>
              </a:rPr>
              <a:t> </a:t>
            </a:r>
            <a:r>
              <a:rPr sz="1450" spc="5" dirty="0">
                <a:latin typeface="Arial"/>
                <a:cs typeface="Arial"/>
              </a:rPr>
              <a:t>#include&lt;conio.h&gt;</a:t>
            </a:r>
            <a:endParaRPr sz="1450">
              <a:latin typeface="Arial"/>
              <a:cs typeface="Arial"/>
            </a:endParaRPr>
          </a:p>
        </p:txBody>
      </p:sp>
      <p:sp>
        <p:nvSpPr>
          <p:cNvPr id="12" name="object 12"/>
          <p:cNvSpPr txBox="1"/>
          <p:nvPr/>
        </p:nvSpPr>
        <p:spPr>
          <a:xfrm>
            <a:off x="3608578" y="2268981"/>
            <a:ext cx="8004809" cy="248920"/>
          </a:xfrm>
          <a:prstGeom prst="rect">
            <a:avLst/>
          </a:prstGeom>
        </p:spPr>
        <p:txBody>
          <a:bodyPr vert="horz" wrap="square" lIns="0" tIns="13970" rIns="0" bIns="0" rtlCol="0">
            <a:spAutoFit/>
          </a:bodyPr>
          <a:lstStyle/>
          <a:p>
            <a:pPr marL="12700">
              <a:lnSpc>
                <a:spcPct val="100000"/>
              </a:lnSpc>
              <a:spcBef>
                <a:spcPts val="110"/>
              </a:spcBef>
            </a:pPr>
            <a:r>
              <a:rPr sz="1450" spc="5" dirty="0">
                <a:latin typeface="Arial"/>
                <a:cs typeface="Arial"/>
              </a:rPr>
              <a:t>Variables are declared in this session. </a:t>
            </a:r>
            <a:r>
              <a:rPr sz="1450" dirty="0">
                <a:latin typeface="Arial"/>
                <a:cs typeface="Arial"/>
              </a:rPr>
              <a:t>Existence </a:t>
            </a:r>
            <a:r>
              <a:rPr sz="1450" spc="5" dirty="0">
                <a:latin typeface="Arial"/>
                <a:cs typeface="Arial"/>
              </a:rPr>
              <a:t>of variable known to </a:t>
            </a:r>
            <a:r>
              <a:rPr sz="1450" dirty="0">
                <a:latin typeface="Arial"/>
                <a:cs typeface="Arial"/>
              </a:rPr>
              <a:t>all </a:t>
            </a:r>
            <a:r>
              <a:rPr sz="1450" spc="5" dirty="0">
                <a:latin typeface="Arial"/>
                <a:cs typeface="Arial"/>
              </a:rPr>
              <a:t>the functions in the</a:t>
            </a:r>
            <a:r>
              <a:rPr sz="1450" spc="145" dirty="0">
                <a:latin typeface="Arial"/>
                <a:cs typeface="Arial"/>
              </a:rPr>
              <a:t> </a:t>
            </a:r>
            <a:r>
              <a:rPr sz="1450" spc="5" dirty="0">
                <a:latin typeface="Arial"/>
                <a:cs typeface="Arial"/>
              </a:rPr>
              <a:t>pgm</a:t>
            </a:r>
            <a:endParaRPr sz="1450">
              <a:latin typeface="Arial"/>
              <a:cs typeface="Arial"/>
            </a:endParaRPr>
          </a:p>
        </p:txBody>
      </p:sp>
      <p:sp>
        <p:nvSpPr>
          <p:cNvPr id="13" name="object 13"/>
          <p:cNvSpPr txBox="1"/>
          <p:nvPr/>
        </p:nvSpPr>
        <p:spPr>
          <a:xfrm>
            <a:off x="3590671" y="2850261"/>
            <a:ext cx="7727950" cy="248920"/>
          </a:xfrm>
          <a:prstGeom prst="rect">
            <a:avLst/>
          </a:prstGeom>
        </p:spPr>
        <p:txBody>
          <a:bodyPr vert="horz" wrap="square" lIns="0" tIns="13970" rIns="0" bIns="0" rtlCol="0">
            <a:spAutoFit/>
          </a:bodyPr>
          <a:lstStyle/>
          <a:p>
            <a:pPr marL="12700">
              <a:lnSpc>
                <a:spcPct val="100000"/>
              </a:lnSpc>
              <a:spcBef>
                <a:spcPts val="110"/>
              </a:spcBef>
            </a:pPr>
            <a:r>
              <a:rPr sz="1450" dirty="0">
                <a:latin typeface="Arial"/>
                <a:cs typeface="Arial"/>
              </a:rPr>
              <a:t>Execution </a:t>
            </a:r>
            <a:r>
              <a:rPr sz="1450" spc="5" dirty="0">
                <a:latin typeface="Arial"/>
                <a:cs typeface="Arial"/>
              </a:rPr>
              <a:t>begins from the main function. Every C program must have only one main</a:t>
            </a:r>
            <a:r>
              <a:rPr sz="1450" spc="95" dirty="0">
                <a:latin typeface="Arial"/>
                <a:cs typeface="Arial"/>
              </a:rPr>
              <a:t> </a:t>
            </a:r>
            <a:r>
              <a:rPr sz="1450" spc="5" dirty="0">
                <a:latin typeface="Arial"/>
                <a:cs typeface="Arial"/>
              </a:rPr>
              <a:t>function.</a:t>
            </a:r>
            <a:endParaRPr sz="1450">
              <a:latin typeface="Arial"/>
              <a:cs typeface="Arial"/>
            </a:endParaRPr>
          </a:p>
        </p:txBody>
      </p:sp>
      <p:sp>
        <p:nvSpPr>
          <p:cNvPr id="14" name="object 14"/>
          <p:cNvSpPr txBox="1"/>
          <p:nvPr/>
        </p:nvSpPr>
        <p:spPr>
          <a:xfrm>
            <a:off x="3596132" y="3382771"/>
            <a:ext cx="7790180" cy="473075"/>
          </a:xfrm>
          <a:prstGeom prst="rect">
            <a:avLst/>
          </a:prstGeom>
        </p:spPr>
        <p:txBody>
          <a:bodyPr vert="horz" wrap="square" lIns="0" tIns="11430" rIns="0" bIns="0" rtlCol="0">
            <a:spAutoFit/>
          </a:bodyPr>
          <a:lstStyle/>
          <a:p>
            <a:pPr marL="12700" marR="5080">
              <a:lnSpc>
                <a:spcPct val="101400"/>
              </a:lnSpc>
              <a:spcBef>
                <a:spcPts val="90"/>
              </a:spcBef>
            </a:pPr>
            <a:r>
              <a:rPr sz="1450" spc="5" dirty="0">
                <a:latin typeface="Arial"/>
                <a:cs typeface="Arial"/>
              </a:rPr>
              <a:t>Variables are declared in this session. </a:t>
            </a:r>
            <a:r>
              <a:rPr sz="1450" dirty="0">
                <a:latin typeface="Arial"/>
                <a:cs typeface="Arial"/>
              </a:rPr>
              <a:t>Existence </a:t>
            </a:r>
            <a:r>
              <a:rPr sz="1450" spc="5" dirty="0">
                <a:latin typeface="Arial"/>
                <a:cs typeface="Arial"/>
              </a:rPr>
              <a:t>of variable known to only main function in the  program. Not to </a:t>
            </a:r>
            <a:r>
              <a:rPr sz="1450" dirty="0">
                <a:latin typeface="Arial"/>
                <a:cs typeface="Arial"/>
              </a:rPr>
              <a:t>all </a:t>
            </a:r>
            <a:r>
              <a:rPr sz="1450" spc="5" dirty="0">
                <a:latin typeface="Arial"/>
                <a:cs typeface="Arial"/>
              </a:rPr>
              <a:t>the functions in the program.</a:t>
            </a:r>
            <a:endParaRPr sz="1450">
              <a:latin typeface="Arial"/>
              <a:cs typeface="Arial"/>
            </a:endParaRPr>
          </a:p>
        </p:txBody>
      </p:sp>
      <p:sp>
        <p:nvSpPr>
          <p:cNvPr id="15" name="object 15"/>
          <p:cNvSpPr txBox="1"/>
          <p:nvPr/>
        </p:nvSpPr>
        <p:spPr>
          <a:xfrm>
            <a:off x="3596132" y="4507483"/>
            <a:ext cx="4842510" cy="248920"/>
          </a:xfrm>
          <a:prstGeom prst="rect">
            <a:avLst/>
          </a:prstGeom>
        </p:spPr>
        <p:txBody>
          <a:bodyPr vert="horz" wrap="square" lIns="0" tIns="13970" rIns="0" bIns="0" rtlCol="0">
            <a:spAutoFit/>
          </a:bodyPr>
          <a:lstStyle/>
          <a:p>
            <a:pPr marL="12700">
              <a:lnSpc>
                <a:spcPct val="100000"/>
              </a:lnSpc>
              <a:spcBef>
                <a:spcPts val="110"/>
              </a:spcBef>
            </a:pPr>
            <a:r>
              <a:rPr sz="1450" spc="5" dirty="0">
                <a:latin typeface="Arial"/>
                <a:cs typeface="Arial"/>
              </a:rPr>
              <a:t>Instructions given to the computer to perform specific</a:t>
            </a:r>
            <a:r>
              <a:rPr sz="1450" spc="20" dirty="0">
                <a:latin typeface="Arial"/>
                <a:cs typeface="Arial"/>
              </a:rPr>
              <a:t> </a:t>
            </a:r>
            <a:r>
              <a:rPr sz="1450" spc="5" dirty="0">
                <a:latin typeface="Arial"/>
                <a:cs typeface="Arial"/>
              </a:rPr>
              <a:t>task.</a:t>
            </a:r>
            <a:endParaRPr sz="1450">
              <a:latin typeface="Arial"/>
              <a:cs typeface="Arial"/>
            </a:endParaRPr>
          </a:p>
        </p:txBody>
      </p:sp>
      <p:sp>
        <p:nvSpPr>
          <p:cNvPr id="16" name="object 16"/>
          <p:cNvSpPr txBox="1"/>
          <p:nvPr/>
        </p:nvSpPr>
        <p:spPr>
          <a:xfrm>
            <a:off x="3596132" y="6150355"/>
            <a:ext cx="4093210" cy="248920"/>
          </a:xfrm>
          <a:prstGeom prst="rect">
            <a:avLst/>
          </a:prstGeom>
        </p:spPr>
        <p:txBody>
          <a:bodyPr vert="horz" wrap="square" lIns="0" tIns="14605" rIns="0" bIns="0" rtlCol="0">
            <a:spAutoFit/>
          </a:bodyPr>
          <a:lstStyle/>
          <a:p>
            <a:pPr marL="12700">
              <a:lnSpc>
                <a:spcPct val="100000"/>
              </a:lnSpc>
              <a:spcBef>
                <a:spcPts val="115"/>
              </a:spcBef>
            </a:pPr>
            <a:r>
              <a:rPr sz="1450" spc="5" dirty="0">
                <a:latin typeface="Arial"/>
                <a:cs typeface="Arial"/>
              </a:rPr>
              <a:t>Functions return by user and </a:t>
            </a:r>
            <a:r>
              <a:rPr sz="1450" dirty="0">
                <a:latin typeface="Arial"/>
                <a:cs typeface="Arial"/>
              </a:rPr>
              <a:t>it is </a:t>
            </a:r>
            <a:r>
              <a:rPr sz="1450" spc="5" dirty="0">
                <a:latin typeface="Arial"/>
                <a:cs typeface="Arial"/>
              </a:rPr>
              <a:t>not</a:t>
            </a:r>
            <a:r>
              <a:rPr sz="1450" spc="40" dirty="0">
                <a:latin typeface="Arial"/>
                <a:cs typeface="Arial"/>
              </a:rPr>
              <a:t> </a:t>
            </a:r>
            <a:r>
              <a:rPr sz="1450" dirty="0">
                <a:latin typeface="Arial"/>
                <a:cs typeface="Arial"/>
              </a:rPr>
              <a:t>compulsory.</a:t>
            </a:r>
            <a:endParaRPr sz="1450">
              <a:latin typeface="Arial"/>
              <a:cs typeface="Arial"/>
            </a:endParaRPr>
          </a:p>
        </p:txBody>
      </p:sp>
      <p:sp>
        <p:nvSpPr>
          <p:cNvPr id="17" name="object 17"/>
          <p:cNvSpPr/>
          <p:nvPr/>
        </p:nvSpPr>
        <p:spPr>
          <a:xfrm>
            <a:off x="3133344" y="1612391"/>
            <a:ext cx="347980" cy="4838700"/>
          </a:xfrm>
          <a:custGeom>
            <a:avLst/>
            <a:gdLst/>
            <a:ahLst/>
            <a:cxnLst/>
            <a:rect l="l" t="t" r="r" b="b"/>
            <a:pathLst>
              <a:path w="347979" h="4838700">
                <a:moveTo>
                  <a:pt x="347472" y="4665726"/>
                </a:moveTo>
                <a:lnTo>
                  <a:pt x="174485" y="4492752"/>
                </a:lnTo>
                <a:lnTo>
                  <a:pt x="174485" y="4579239"/>
                </a:lnTo>
                <a:lnTo>
                  <a:pt x="0" y="4579239"/>
                </a:lnTo>
                <a:lnTo>
                  <a:pt x="0" y="4752213"/>
                </a:lnTo>
                <a:lnTo>
                  <a:pt x="174485" y="4752213"/>
                </a:lnTo>
                <a:lnTo>
                  <a:pt x="174485" y="4838700"/>
                </a:lnTo>
                <a:lnTo>
                  <a:pt x="347472" y="4665726"/>
                </a:lnTo>
                <a:close/>
              </a:path>
              <a:path w="347979" h="4838700">
                <a:moveTo>
                  <a:pt x="347472" y="2958084"/>
                </a:moveTo>
                <a:lnTo>
                  <a:pt x="173723" y="2784348"/>
                </a:lnTo>
                <a:lnTo>
                  <a:pt x="173723" y="2871216"/>
                </a:lnTo>
                <a:lnTo>
                  <a:pt x="0" y="2871216"/>
                </a:lnTo>
                <a:lnTo>
                  <a:pt x="0" y="3044952"/>
                </a:lnTo>
                <a:lnTo>
                  <a:pt x="173723" y="3044952"/>
                </a:lnTo>
                <a:lnTo>
                  <a:pt x="173723" y="3131820"/>
                </a:lnTo>
                <a:lnTo>
                  <a:pt x="347472" y="2958084"/>
                </a:lnTo>
                <a:close/>
              </a:path>
              <a:path w="347979" h="4838700">
                <a:moveTo>
                  <a:pt x="347472" y="1882902"/>
                </a:moveTo>
                <a:lnTo>
                  <a:pt x="174485" y="1709928"/>
                </a:lnTo>
                <a:lnTo>
                  <a:pt x="174485" y="1796415"/>
                </a:lnTo>
                <a:lnTo>
                  <a:pt x="0" y="1796415"/>
                </a:lnTo>
                <a:lnTo>
                  <a:pt x="0" y="1969389"/>
                </a:lnTo>
                <a:lnTo>
                  <a:pt x="174485" y="1969389"/>
                </a:lnTo>
                <a:lnTo>
                  <a:pt x="174485" y="2055876"/>
                </a:lnTo>
                <a:lnTo>
                  <a:pt x="347472" y="1882902"/>
                </a:lnTo>
                <a:close/>
              </a:path>
              <a:path w="347979" h="4838700">
                <a:moveTo>
                  <a:pt x="347472" y="1366266"/>
                </a:moveTo>
                <a:lnTo>
                  <a:pt x="174485" y="1193292"/>
                </a:lnTo>
                <a:lnTo>
                  <a:pt x="174485" y="1279779"/>
                </a:lnTo>
                <a:lnTo>
                  <a:pt x="0" y="1279779"/>
                </a:lnTo>
                <a:lnTo>
                  <a:pt x="0" y="1452753"/>
                </a:lnTo>
                <a:lnTo>
                  <a:pt x="174485" y="1452753"/>
                </a:lnTo>
                <a:lnTo>
                  <a:pt x="174485" y="1539240"/>
                </a:lnTo>
                <a:lnTo>
                  <a:pt x="347472" y="1366266"/>
                </a:lnTo>
                <a:close/>
              </a:path>
              <a:path w="347979" h="4838700">
                <a:moveTo>
                  <a:pt x="347472" y="769620"/>
                </a:moveTo>
                <a:lnTo>
                  <a:pt x="173723" y="595884"/>
                </a:lnTo>
                <a:lnTo>
                  <a:pt x="173723" y="682752"/>
                </a:lnTo>
                <a:lnTo>
                  <a:pt x="0" y="682752"/>
                </a:lnTo>
                <a:lnTo>
                  <a:pt x="0" y="856488"/>
                </a:lnTo>
                <a:lnTo>
                  <a:pt x="173723" y="856488"/>
                </a:lnTo>
                <a:lnTo>
                  <a:pt x="173723" y="943356"/>
                </a:lnTo>
                <a:lnTo>
                  <a:pt x="347472" y="769620"/>
                </a:lnTo>
                <a:close/>
              </a:path>
              <a:path w="347979" h="4838700">
                <a:moveTo>
                  <a:pt x="347472" y="172974"/>
                </a:moveTo>
                <a:lnTo>
                  <a:pt x="174485" y="0"/>
                </a:lnTo>
                <a:lnTo>
                  <a:pt x="174485" y="86487"/>
                </a:lnTo>
                <a:lnTo>
                  <a:pt x="0" y="86487"/>
                </a:lnTo>
                <a:lnTo>
                  <a:pt x="0" y="259461"/>
                </a:lnTo>
                <a:lnTo>
                  <a:pt x="174485" y="259461"/>
                </a:lnTo>
                <a:lnTo>
                  <a:pt x="174485" y="345948"/>
                </a:lnTo>
                <a:lnTo>
                  <a:pt x="347472" y="172974"/>
                </a:lnTo>
                <a:close/>
              </a:path>
            </a:pathLst>
          </a:custGeom>
          <a:solidFill>
            <a:srgbClr val="42C3C8"/>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8580" y="992124"/>
            <a:ext cx="3380232" cy="5300472"/>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183591" y="1035811"/>
            <a:ext cx="2546985" cy="311150"/>
          </a:xfrm>
          <a:prstGeom prst="rect">
            <a:avLst/>
          </a:prstGeom>
        </p:spPr>
        <p:txBody>
          <a:bodyPr vert="horz" wrap="square" lIns="0" tIns="15240" rIns="0" bIns="0" rtlCol="0">
            <a:spAutoFit/>
          </a:bodyPr>
          <a:lstStyle/>
          <a:p>
            <a:pPr marL="12700">
              <a:lnSpc>
                <a:spcPct val="100000"/>
              </a:lnSpc>
              <a:spcBef>
                <a:spcPts val="120"/>
              </a:spcBef>
              <a:tabLst>
                <a:tab pos="1528445" algn="l"/>
              </a:tabLst>
            </a:pPr>
            <a:r>
              <a:rPr sz="1850" spc="10" dirty="0">
                <a:latin typeface="Arial"/>
                <a:cs typeface="Arial"/>
              </a:rPr>
              <a:t>preprocessor	</a:t>
            </a:r>
            <a:r>
              <a:rPr sz="1850" spc="5" dirty="0">
                <a:latin typeface="Arial"/>
                <a:cs typeface="Arial"/>
              </a:rPr>
              <a:t>directives</a:t>
            </a:r>
            <a:endParaRPr sz="1850">
              <a:latin typeface="Arial"/>
              <a:cs typeface="Arial"/>
            </a:endParaRPr>
          </a:p>
        </p:txBody>
      </p:sp>
      <p:sp>
        <p:nvSpPr>
          <p:cNvPr id="4" name="object 4"/>
          <p:cNvSpPr txBox="1"/>
          <p:nvPr/>
        </p:nvSpPr>
        <p:spPr>
          <a:xfrm>
            <a:off x="183591" y="1606041"/>
            <a:ext cx="2070100" cy="311150"/>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global</a:t>
            </a:r>
            <a:r>
              <a:rPr sz="1850" spc="-75" dirty="0">
                <a:latin typeface="Arial"/>
                <a:cs typeface="Arial"/>
              </a:rPr>
              <a:t> </a:t>
            </a:r>
            <a:r>
              <a:rPr sz="1850" spc="5" dirty="0">
                <a:latin typeface="Arial"/>
                <a:cs typeface="Arial"/>
              </a:rPr>
              <a:t>declarations;</a:t>
            </a:r>
            <a:endParaRPr sz="1850">
              <a:latin typeface="Arial"/>
              <a:cs typeface="Arial"/>
            </a:endParaRPr>
          </a:p>
        </p:txBody>
      </p:sp>
      <p:sp>
        <p:nvSpPr>
          <p:cNvPr id="5" name="object 5"/>
          <p:cNvSpPr txBox="1"/>
          <p:nvPr/>
        </p:nvSpPr>
        <p:spPr>
          <a:xfrm>
            <a:off x="183591" y="2174494"/>
            <a:ext cx="2383155" cy="881380"/>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void</a:t>
            </a:r>
            <a:r>
              <a:rPr sz="1850" spc="-35" dirty="0">
                <a:latin typeface="Arial"/>
                <a:cs typeface="Arial"/>
              </a:rPr>
              <a:t> </a:t>
            </a:r>
            <a:r>
              <a:rPr sz="1850" spc="10" dirty="0">
                <a:latin typeface="Arial"/>
                <a:cs typeface="Arial"/>
              </a:rPr>
              <a:t>main()</a:t>
            </a:r>
            <a:endParaRPr sz="1850">
              <a:latin typeface="Arial"/>
              <a:cs typeface="Arial"/>
            </a:endParaRPr>
          </a:p>
          <a:p>
            <a:pPr marL="12700">
              <a:lnSpc>
                <a:spcPct val="100000"/>
              </a:lnSpc>
              <a:spcBef>
                <a:spcPts val="25"/>
              </a:spcBef>
            </a:pPr>
            <a:r>
              <a:rPr sz="1850" spc="5" dirty="0">
                <a:latin typeface="Arial"/>
                <a:cs typeface="Arial"/>
              </a:rPr>
              <a:t>{</a:t>
            </a:r>
            <a:endParaRPr sz="1850">
              <a:latin typeface="Arial"/>
              <a:cs typeface="Arial"/>
            </a:endParaRPr>
          </a:p>
          <a:p>
            <a:pPr marL="469900">
              <a:lnSpc>
                <a:spcPct val="100000"/>
              </a:lnSpc>
              <a:spcBef>
                <a:spcPts val="25"/>
              </a:spcBef>
            </a:pPr>
            <a:r>
              <a:rPr sz="1850" spc="5" dirty="0">
                <a:latin typeface="Arial"/>
                <a:cs typeface="Arial"/>
              </a:rPr>
              <a:t>local</a:t>
            </a:r>
            <a:r>
              <a:rPr sz="1850" spc="-45" dirty="0">
                <a:latin typeface="Arial"/>
                <a:cs typeface="Arial"/>
              </a:rPr>
              <a:t> </a:t>
            </a:r>
            <a:r>
              <a:rPr sz="1850" spc="5" dirty="0">
                <a:latin typeface="Arial"/>
                <a:cs typeface="Arial"/>
              </a:rPr>
              <a:t>declarations;</a:t>
            </a:r>
            <a:endParaRPr sz="1850">
              <a:latin typeface="Arial"/>
              <a:cs typeface="Arial"/>
            </a:endParaRPr>
          </a:p>
        </p:txBody>
      </p:sp>
      <p:sp>
        <p:nvSpPr>
          <p:cNvPr id="6" name="object 6"/>
          <p:cNvSpPr txBox="1"/>
          <p:nvPr/>
        </p:nvSpPr>
        <p:spPr>
          <a:xfrm>
            <a:off x="640791" y="3313302"/>
            <a:ext cx="1327150" cy="879475"/>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statement</a:t>
            </a:r>
            <a:r>
              <a:rPr sz="1850" spc="-145" dirty="0">
                <a:latin typeface="Arial"/>
                <a:cs typeface="Arial"/>
              </a:rPr>
              <a:t> </a:t>
            </a:r>
            <a:r>
              <a:rPr sz="1850" spc="5" dirty="0">
                <a:latin typeface="Arial"/>
                <a:cs typeface="Arial"/>
              </a:rPr>
              <a:t>1;</a:t>
            </a:r>
            <a:endParaRPr sz="1850">
              <a:latin typeface="Arial"/>
              <a:cs typeface="Arial"/>
            </a:endParaRPr>
          </a:p>
          <a:p>
            <a:pPr marL="12700">
              <a:lnSpc>
                <a:spcPct val="100000"/>
              </a:lnSpc>
              <a:spcBef>
                <a:spcPts val="25"/>
              </a:spcBef>
            </a:pPr>
            <a:r>
              <a:rPr sz="1850" spc="10" dirty="0">
                <a:latin typeface="Arial"/>
                <a:cs typeface="Arial"/>
              </a:rPr>
              <a:t>statement</a:t>
            </a:r>
            <a:r>
              <a:rPr sz="1850" spc="-145" dirty="0">
                <a:latin typeface="Arial"/>
                <a:cs typeface="Arial"/>
              </a:rPr>
              <a:t> </a:t>
            </a:r>
            <a:r>
              <a:rPr sz="1850" spc="5" dirty="0">
                <a:latin typeface="Arial"/>
                <a:cs typeface="Arial"/>
              </a:rPr>
              <a:t>2;</a:t>
            </a:r>
            <a:endParaRPr sz="1850">
              <a:latin typeface="Arial"/>
              <a:cs typeface="Arial"/>
            </a:endParaRPr>
          </a:p>
          <a:p>
            <a:pPr marL="12700">
              <a:lnSpc>
                <a:spcPct val="100000"/>
              </a:lnSpc>
              <a:spcBef>
                <a:spcPts val="15"/>
              </a:spcBef>
            </a:pPr>
            <a:r>
              <a:rPr sz="1850" spc="10" dirty="0">
                <a:latin typeface="Arial"/>
                <a:cs typeface="Arial"/>
              </a:rPr>
              <a:t>statement</a:t>
            </a:r>
            <a:r>
              <a:rPr sz="1850" spc="-145" dirty="0">
                <a:latin typeface="Arial"/>
                <a:cs typeface="Arial"/>
              </a:rPr>
              <a:t> </a:t>
            </a:r>
            <a:r>
              <a:rPr sz="1850" spc="5" dirty="0">
                <a:latin typeface="Arial"/>
                <a:cs typeface="Arial"/>
              </a:rPr>
              <a:t>3;</a:t>
            </a:r>
            <a:endParaRPr sz="1850">
              <a:latin typeface="Arial"/>
              <a:cs typeface="Arial"/>
            </a:endParaRPr>
          </a:p>
        </p:txBody>
      </p:sp>
      <p:sp>
        <p:nvSpPr>
          <p:cNvPr id="7" name="object 7"/>
          <p:cNvSpPr txBox="1"/>
          <p:nvPr/>
        </p:nvSpPr>
        <p:spPr>
          <a:xfrm>
            <a:off x="640791" y="4736973"/>
            <a:ext cx="1327150" cy="311150"/>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statement</a:t>
            </a:r>
            <a:r>
              <a:rPr sz="1850" spc="-125" dirty="0">
                <a:latin typeface="Arial"/>
                <a:cs typeface="Arial"/>
              </a:rPr>
              <a:t> </a:t>
            </a:r>
            <a:r>
              <a:rPr sz="1850" spc="5" dirty="0">
                <a:latin typeface="Arial"/>
                <a:cs typeface="Arial"/>
              </a:rPr>
              <a:t>n;</a:t>
            </a:r>
            <a:endParaRPr sz="1850">
              <a:latin typeface="Arial"/>
              <a:cs typeface="Arial"/>
            </a:endParaRPr>
          </a:p>
        </p:txBody>
      </p:sp>
      <p:sp>
        <p:nvSpPr>
          <p:cNvPr id="8" name="object 8"/>
          <p:cNvSpPr txBox="1"/>
          <p:nvPr/>
        </p:nvSpPr>
        <p:spPr>
          <a:xfrm>
            <a:off x="183591" y="5020132"/>
            <a:ext cx="105410" cy="311150"/>
          </a:xfrm>
          <a:prstGeom prst="rect">
            <a:avLst/>
          </a:prstGeom>
        </p:spPr>
        <p:txBody>
          <a:bodyPr vert="horz" wrap="square" lIns="0" tIns="15875" rIns="0" bIns="0" rtlCol="0">
            <a:spAutoFit/>
          </a:bodyPr>
          <a:lstStyle/>
          <a:p>
            <a:pPr marL="12700">
              <a:lnSpc>
                <a:spcPct val="100000"/>
              </a:lnSpc>
              <a:spcBef>
                <a:spcPts val="125"/>
              </a:spcBef>
            </a:pPr>
            <a:r>
              <a:rPr sz="1850" spc="5" dirty="0">
                <a:latin typeface="Arial"/>
                <a:cs typeface="Arial"/>
              </a:rPr>
              <a:t>}</a:t>
            </a:r>
            <a:endParaRPr sz="1850">
              <a:latin typeface="Arial"/>
              <a:cs typeface="Arial"/>
            </a:endParaRPr>
          </a:p>
        </p:txBody>
      </p:sp>
      <p:sp>
        <p:nvSpPr>
          <p:cNvPr id="9" name="object 9"/>
          <p:cNvSpPr txBox="1"/>
          <p:nvPr/>
        </p:nvSpPr>
        <p:spPr>
          <a:xfrm>
            <a:off x="183591" y="5590743"/>
            <a:ext cx="2411730" cy="311150"/>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user defined</a:t>
            </a:r>
            <a:r>
              <a:rPr sz="1850" spc="-110" dirty="0">
                <a:latin typeface="Arial"/>
                <a:cs typeface="Arial"/>
              </a:rPr>
              <a:t> </a:t>
            </a:r>
            <a:r>
              <a:rPr sz="1850" spc="5" dirty="0">
                <a:latin typeface="Arial"/>
                <a:cs typeface="Arial"/>
              </a:rPr>
              <a:t>functions;</a:t>
            </a:r>
            <a:endParaRPr sz="1850">
              <a:latin typeface="Arial"/>
              <a:cs typeface="Arial"/>
            </a:endParaRPr>
          </a:p>
        </p:txBody>
      </p:sp>
      <p:sp>
        <p:nvSpPr>
          <p:cNvPr id="10" name="object 10"/>
          <p:cNvSpPr txBox="1"/>
          <p:nvPr/>
        </p:nvSpPr>
        <p:spPr>
          <a:xfrm>
            <a:off x="3763136" y="1035811"/>
            <a:ext cx="1885950" cy="311150"/>
          </a:xfrm>
          <a:prstGeom prst="rect">
            <a:avLst/>
          </a:prstGeom>
        </p:spPr>
        <p:txBody>
          <a:bodyPr vert="horz" wrap="square" lIns="0" tIns="15240" rIns="0" bIns="0" rtlCol="0">
            <a:spAutoFit/>
          </a:bodyPr>
          <a:lstStyle/>
          <a:p>
            <a:pPr marL="12700">
              <a:lnSpc>
                <a:spcPct val="100000"/>
              </a:lnSpc>
              <a:spcBef>
                <a:spcPts val="120"/>
              </a:spcBef>
            </a:pPr>
            <a:r>
              <a:rPr sz="1850" spc="5" dirty="0">
                <a:latin typeface="Arial"/>
                <a:cs typeface="Arial"/>
              </a:rPr>
              <a:t>#include&lt;stdio.h&gt;</a:t>
            </a:r>
            <a:endParaRPr sz="1850">
              <a:latin typeface="Arial"/>
              <a:cs typeface="Arial"/>
            </a:endParaRPr>
          </a:p>
        </p:txBody>
      </p:sp>
      <p:sp>
        <p:nvSpPr>
          <p:cNvPr id="11" name="object 11"/>
          <p:cNvSpPr txBox="1"/>
          <p:nvPr/>
        </p:nvSpPr>
        <p:spPr>
          <a:xfrm>
            <a:off x="3763136" y="1606041"/>
            <a:ext cx="1993900" cy="2303145"/>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void</a:t>
            </a:r>
            <a:r>
              <a:rPr sz="1850" spc="-45" dirty="0">
                <a:latin typeface="Arial"/>
                <a:cs typeface="Arial"/>
              </a:rPr>
              <a:t> </a:t>
            </a:r>
            <a:r>
              <a:rPr sz="1850" spc="10" dirty="0">
                <a:latin typeface="Arial"/>
                <a:cs typeface="Arial"/>
              </a:rPr>
              <a:t>main()</a:t>
            </a:r>
            <a:endParaRPr sz="1850">
              <a:latin typeface="Arial"/>
              <a:cs typeface="Arial"/>
            </a:endParaRPr>
          </a:p>
          <a:p>
            <a:pPr marL="12700">
              <a:lnSpc>
                <a:spcPct val="100000"/>
              </a:lnSpc>
              <a:spcBef>
                <a:spcPts val="15"/>
              </a:spcBef>
            </a:pPr>
            <a:r>
              <a:rPr sz="1850" spc="5" dirty="0">
                <a:latin typeface="Arial"/>
                <a:cs typeface="Arial"/>
              </a:rPr>
              <a:t>{</a:t>
            </a:r>
            <a:endParaRPr sz="1850">
              <a:latin typeface="Arial"/>
              <a:cs typeface="Arial"/>
            </a:endParaRPr>
          </a:p>
          <a:p>
            <a:pPr marL="469900" marR="556260">
              <a:lnSpc>
                <a:spcPct val="101099"/>
              </a:lnSpc>
            </a:pPr>
            <a:r>
              <a:rPr sz="1850" spc="5" dirty="0">
                <a:latin typeface="Arial"/>
                <a:cs typeface="Arial"/>
              </a:rPr>
              <a:t>int a,</a:t>
            </a:r>
            <a:r>
              <a:rPr sz="1850" spc="-114" dirty="0">
                <a:latin typeface="Arial"/>
                <a:cs typeface="Arial"/>
              </a:rPr>
              <a:t> </a:t>
            </a:r>
            <a:r>
              <a:rPr sz="1850" spc="5" dirty="0">
                <a:latin typeface="Arial"/>
                <a:cs typeface="Arial"/>
              </a:rPr>
              <a:t>b,c;  </a:t>
            </a:r>
            <a:r>
              <a:rPr sz="1850" spc="10" dirty="0">
                <a:latin typeface="Arial"/>
                <a:cs typeface="Arial"/>
              </a:rPr>
              <a:t>a=10;  b=20;</a:t>
            </a:r>
            <a:endParaRPr sz="1850">
              <a:latin typeface="Arial"/>
              <a:cs typeface="Arial"/>
            </a:endParaRPr>
          </a:p>
          <a:p>
            <a:pPr marL="469900" marR="5080">
              <a:lnSpc>
                <a:spcPts val="2240"/>
              </a:lnSpc>
              <a:spcBef>
                <a:spcPts val="65"/>
              </a:spcBef>
            </a:pPr>
            <a:r>
              <a:rPr sz="1850" spc="10" dirty="0">
                <a:latin typeface="Arial"/>
                <a:cs typeface="Arial"/>
              </a:rPr>
              <a:t>c=a+b;  </a:t>
            </a:r>
            <a:r>
              <a:rPr sz="1850" spc="5" dirty="0">
                <a:latin typeface="Arial"/>
                <a:cs typeface="Arial"/>
              </a:rPr>
              <a:t>printf("%d",</a:t>
            </a:r>
            <a:r>
              <a:rPr sz="1850" spc="-85" dirty="0">
                <a:latin typeface="Arial"/>
                <a:cs typeface="Arial"/>
              </a:rPr>
              <a:t> </a:t>
            </a:r>
            <a:r>
              <a:rPr sz="1850" spc="5" dirty="0">
                <a:latin typeface="Arial"/>
                <a:cs typeface="Arial"/>
              </a:rPr>
              <a:t>c);</a:t>
            </a:r>
            <a:endParaRPr sz="1850">
              <a:latin typeface="Arial"/>
              <a:cs typeface="Arial"/>
            </a:endParaRPr>
          </a:p>
          <a:p>
            <a:pPr marL="12700">
              <a:lnSpc>
                <a:spcPts val="2170"/>
              </a:lnSpc>
            </a:pPr>
            <a:r>
              <a:rPr sz="1850" spc="5" dirty="0">
                <a:latin typeface="Arial"/>
                <a:cs typeface="Arial"/>
              </a:rPr>
              <a:t>}</a:t>
            </a:r>
            <a:endParaRPr sz="1850">
              <a:latin typeface="Arial"/>
              <a:cs typeface="Arial"/>
            </a:endParaRPr>
          </a:p>
        </p:txBody>
      </p:sp>
      <p:sp>
        <p:nvSpPr>
          <p:cNvPr id="12" name="object 12"/>
          <p:cNvSpPr txBox="1"/>
          <p:nvPr/>
        </p:nvSpPr>
        <p:spPr>
          <a:xfrm>
            <a:off x="9342628" y="1206500"/>
            <a:ext cx="742315" cy="396240"/>
          </a:xfrm>
          <a:prstGeom prst="rect">
            <a:avLst/>
          </a:prstGeom>
          <a:ln w="12700">
            <a:solidFill>
              <a:srgbClr val="000000"/>
            </a:solidFill>
          </a:ln>
        </p:spPr>
        <p:txBody>
          <a:bodyPr vert="horz" wrap="square" lIns="0" tIns="55244" rIns="0" bIns="0" rtlCol="0">
            <a:spAutoFit/>
          </a:bodyPr>
          <a:lstStyle/>
          <a:p>
            <a:pPr marL="123189">
              <a:lnSpc>
                <a:spcPct val="100000"/>
              </a:lnSpc>
              <a:spcBef>
                <a:spcPts val="434"/>
              </a:spcBef>
            </a:pPr>
            <a:r>
              <a:rPr sz="1800" spc="-10" dirty="0">
                <a:latin typeface="Arial"/>
                <a:cs typeface="Arial"/>
              </a:rPr>
              <a:t>10</a:t>
            </a:r>
            <a:endParaRPr sz="1800">
              <a:latin typeface="Arial"/>
              <a:cs typeface="Arial"/>
            </a:endParaRPr>
          </a:p>
        </p:txBody>
      </p:sp>
      <p:sp>
        <p:nvSpPr>
          <p:cNvPr id="13" name="object 13"/>
          <p:cNvSpPr txBox="1"/>
          <p:nvPr/>
        </p:nvSpPr>
        <p:spPr>
          <a:xfrm>
            <a:off x="9348343" y="1968500"/>
            <a:ext cx="696595" cy="396240"/>
          </a:xfrm>
          <a:prstGeom prst="rect">
            <a:avLst/>
          </a:prstGeom>
          <a:ln w="12700">
            <a:solidFill>
              <a:srgbClr val="000000"/>
            </a:solidFill>
          </a:ln>
        </p:spPr>
        <p:txBody>
          <a:bodyPr vert="horz" wrap="square" lIns="0" tIns="55244" rIns="0" bIns="0" rtlCol="0">
            <a:spAutoFit/>
          </a:bodyPr>
          <a:lstStyle/>
          <a:p>
            <a:pPr marL="123189">
              <a:lnSpc>
                <a:spcPct val="100000"/>
              </a:lnSpc>
              <a:spcBef>
                <a:spcPts val="434"/>
              </a:spcBef>
            </a:pPr>
            <a:r>
              <a:rPr sz="1800" spc="-10" dirty="0">
                <a:latin typeface="Arial"/>
                <a:cs typeface="Arial"/>
              </a:rPr>
              <a:t>20</a:t>
            </a:r>
            <a:endParaRPr sz="1800">
              <a:latin typeface="Arial"/>
              <a:cs typeface="Arial"/>
            </a:endParaRPr>
          </a:p>
        </p:txBody>
      </p:sp>
      <p:sp>
        <p:nvSpPr>
          <p:cNvPr id="14" name="object 14"/>
          <p:cNvSpPr txBox="1"/>
          <p:nvPr/>
        </p:nvSpPr>
        <p:spPr>
          <a:xfrm>
            <a:off x="9354566" y="2641600"/>
            <a:ext cx="737235" cy="484505"/>
          </a:xfrm>
          <a:prstGeom prst="rect">
            <a:avLst/>
          </a:prstGeom>
          <a:ln w="12700">
            <a:solidFill>
              <a:srgbClr val="000000"/>
            </a:solidFill>
          </a:ln>
        </p:spPr>
        <p:txBody>
          <a:bodyPr vert="horz" wrap="square" lIns="0" tIns="55244" rIns="0" bIns="0" rtlCol="0">
            <a:spAutoFit/>
          </a:bodyPr>
          <a:lstStyle/>
          <a:p>
            <a:pPr marL="122555">
              <a:lnSpc>
                <a:spcPct val="100000"/>
              </a:lnSpc>
              <a:spcBef>
                <a:spcPts val="434"/>
              </a:spcBef>
            </a:pPr>
            <a:r>
              <a:rPr sz="1800" spc="-10" dirty="0">
                <a:latin typeface="Arial"/>
                <a:cs typeface="Arial"/>
              </a:rPr>
              <a:t>30</a:t>
            </a:r>
            <a:endParaRPr sz="1800">
              <a:latin typeface="Arial"/>
              <a:cs typeface="Arial"/>
            </a:endParaRPr>
          </a:p>
        </p:txBody>
      </p:sp>
      <p:sp>
        <p:nvSpPr>
          <p:cNvPr id="15" name="object 15"/>
          <p:cNvSpPr txBox="1"/>
          <p:nvPr/>
        </p:nvSpPr>
        <p:spPr>
          <a:xfrm>
            <a:off x="3563873" y="5624880"/>
            <a:ext cx="144780" cy="311150"/>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c</a:t>
            </a:r>
            <a:endParaRPr sz="1850">
              <a:latin typeface="Arial"/>
              <a:cs typeface="Arial"/>
            </a:endParaRPr>
          </a:p>
        </p:txBody>
      </p:sp>
      <p:sp>
        <p:nvSpPr>
          <p:cNvPr id="16" name="object 16"/>
          <p:cNvSpPr txBox="1"/>
          <p:nvPr/>
        </p:nvSpPr>
        <p:spPr>
          <a:xfrm>
            <a:off x="8853043" y="1998421"/>
            <a:ext cx="158115" cy="311150"/>
          </a:xfrm>
          <a:prstGeom prst="rect">
            <a:avLst/>
          </a:prstGeom>
        </p:spPr>
        <p:txBody>
          <a:bodyPr vert="horz" wrap="square" lIns="0" tIns="15875" rIns="0" bIns="0" rtlCol="0">
            <a:spAutoFit/>
          </a:bodyPr>
          <a:lstStyle/>
          <a:p>
            <a:pPr marL="12700">
              <a:lnSpc>
                <a:spcPct val="100000"/>
              </a:lnSpc>
              <a:spcBef>
                <a:spcPts val="125"/>
              </a:spcBef>
            </a:pPr>
            <a:r>
              <a:rPr sz="1850" spc="10" dirty="0">
                <a:latin typeface="Arial"/>
                <a:cs typeface="Arial"/>
              </a:rPr>
              <a:t>b</a:t>
            </a:r>
            <a:endParaRPr sz="1850">
              <a:latin typeface="Arial"/>
              <a:cs typeface="Arial"/>
            </a:endParaRPr>
          </a:p>
        </p:txBody>
      </p:sp>
      <p:sp>
        <p:nvSpPr>
          <p:cNvPr id="17" name="object 17"/>
          <p:cNvSpPr txBox="1"/>
          <p:nvPr/>
        </p:nvSpPr>
        <p:spPr>
          <a:xfrm>
            <a:off x="8867393" y="1269619"/>
            <a:ext cx="158115" cy="311150"/>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a</a:t>
            </a:r>
            <a:endParaRPr sz="1850">
              <a:latin typeface="Arial"/>
              <a:cs typeface="Arial"/>
            </a:endParaRPr>
          </a:p>
        </p:txBody>
      </p:sp>
      <p:sp>
        <p:nvSpPr>
          <p:cNvPr id="18" name="object 18"/>
          <p:cNvSpPr txBox="1">
            <a:spLocks noGrp="1"/>
          </p:cNvSpPr>
          <p:nvPr>
            <p:ph type="title"/>
          </p:nvPr>
        </p:nvSpPr>
        <p:spPr>
          <a:xfrm>
            <a:off x="9308338" y="858139"/>
            <a:ext cx="789305" cy="311150"/>
          </a:xfrm>
          <a:prstGeom prst="rect">
            <a:avLst/>
          </a:prstGeom>
        </p:spPr>
        <p:txBody>
          <a:bodyPr vert="horz" wrap="square" lIns="0" tIns="15240" rIns="0" bIns="0" rtlCol="0">
            <a:spAutoFit/>
          </a:bodyPr>
          <a:lstStyle/>
          <a:p>
            <a:pPr marL="12700">
              <a:lnSpc>
                <a:spcPct val="100000"/>
              </a:lnSpc>
              <a:spcBef>
                <a:spcPts val="120"/>
              </a:spcBef>
            </a:pPr>
            <a:r>
              <a:rPr sz="1850" b="0" spc="10" dirty="0">
                <a:latin typeface="Arial"/>
                <a:cs typeface="Arial"/>
              </a:rPr>
              <a:t>2</a:t>
            </a:r>
            <a:r>
              <a:rPr sz="1850" b="0" spc="-75" dirty="0">
                <a:latin typeface="Arial"/>
                <a:cs typeface="Arial"/>
              </a:rPr>
              <a:t> </a:t>
            </a:r>
            <a:r>
              <a:rPr sz="1850" b="0" spc="5" dirty="0">
                <a:latin typeface="Arial"/>
                <a:cs typeface="Arial"/>
              </a:rPr>
              <a:t>bytes</a:t>
            </a:r>
            <a:endParaRPr sz="1850">
              <a:latin typeface="Arial"/>
              <a:cs typeface="Arial"/>
            </a:endParaRPr>
          </a:p>
        </p:txBody>
      </p:sp>
      <p:graphicFrame>
        <p:nvGraphicFramePr>
          <p:cNvPr id="19" name="object 19"/>
          <p:cNvGraphicFramePr>
            <a:graphicFrameLocks noGrp="1"/>
          </p:cNvGraphicFramePr>
          <p:nvPr/>
        </p:nvGraphicFramePr>
        <p:xfrm>
          <a:off x="7925943" y="4171950"/>
          <a:ext cx="4109716" cy="577595"/>
        </p:xfrm>
        <a:graphic>
          <a:graphicData uri="http://schemas.openxmlformats.org/drawingml/2006/table">
            <a:tbl>
              <a:tblPr firstRow="1" bandRow="1">
                <a:tableStyleId>{2D5ABB26-0587-4C30-8999-92F81FD0307C}</a:tableStyleId>
              </a:tblPr>
              <a:tblGrid>
                <a:gridCol w="513715">
                  <a:extLst>
                    <a:ext uri="{9D8B030D-6E8A-4147-A177-3AD203B41FA5}">
                      <a16:colId xmlns="" xmlns:a16="http://schemas.microsoft.com/office/drawing/2014/main" val="20000"/>
                    </a:ext>
                  </a:extLst>
                </a:gridCol>
                <a:gridCol w="513715">
                  <a:extLst>
                    <a:ext uri="{9D8B030D-6E8A-4147-A177-3AD203B41FA5}">
                      <a16:colId xmlns="" xmlns:a16="http://schemas.microsoft.com/office/drawing/2014/main" val="20001"/>
                    </a:ext>
                  </a:extLst>
                </a:gridCol>
                <a:gridCol w="513715">
                  <a:extLst>
                    <a:ext uri="{9D8B030D-6E8A-4147-A177-3AD203B41FA5}">
                      <a16:colId xmlns="" xmlns:a16="http://schemas.microsoft.com/office/drawing/2014/main" val="20002"/>
                    </a:ext>
                  </a:extLst>
                </a:gridCol>
                <a:gridCol w="513715">
                  <a:extLst>
                    <a:ext uri="{9D8B030D-6E8A-4147-A177-3AD203B41FA5}">
                      <a16:colId xmlns="" xmlns:a16="http://schemas.microsoft.com/office/drawing/2014/main" val="20003"/>
                    </a:ext>
                  </a:extLst>
                </a:gridCol>
                <a:gridCol w="513714">
                  <a:extLst>
                    <a:ext uri="{9D8B030D-6E8A-4147-A177-3AD203B41FA5}">
                      <a16:colId xmlns="" xmlns:a16="http://schemas.microsoft.com/office/drawing/2014/main" val="20004"/>
                    </a:ext>
                  </a:extLst>
                </a:gridCol>
                <a:gridCol w="513714">
                  <a:extLst>
                    <a:ext uri="{9D8B030D-6E8A-4147-A177-3AD203B41FA5}">
                      <a16:colId xmlns="" xmlns:a16="http://schemas.microsoft.com/office/drawing/2014/main" val="20005"/>
                    </a:ext>
                  </a:extLst>
                </a:gridCol>
                <a:gridCol w="513714">
                  <a:extLst>
                    <a:ext uri="{9D8B030D-6E8A-4147-A177-3AD203B41FA5}">
                      <a16:colId xmlns="" xmlns:a16="http://schemas.microsoft.com/office/drawing/2014/main" val="20006"/>
                    </a:ext>
                  </a:extLst>
                </a:gridCol>
                <a:gridCol w="513714">
                  <a:extLst>
                    <a:ext uri="{9D8B030D-6E8A-4147-A177-3AD203B41FA5}">
                      <a16:colId xmlns="" xmlns:a16="http://schemas.microsoft.com/office/drawing/2014/main" val="20007"/>
                    </a:ext>
                  </a:extLst>
                </a:gridCol>
              </a:tblGrid>
              <a:tr h="577595">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3189">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3189">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3189">
                        <a:lnSpc>
                          <a:spcPct val="100000"/>
                        </a:lnSpc>
                        <a:spcBef>
                          <a:spcPts val="440"/>
                        </a:spcBef>
                      </a:pPr>
                      <a:r>
                        <a:rPr sz="1800" dirty="0">
                          <a:latin typeface="Arial"/>
                          <a:cs typeface="Arial"/>
                        </a:rPr>
                        <a:t>1</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3189">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3189">
                        <a:lnSpc>
                          <a:spcPct val="100000"/>
                        </a:lnSpc>
                        <a:spcBef>
                          <a:spcPts val="440"/>
                        </a:spcBef>
                      </a:pPr>
                      <a:r>
                        <a:rPr sz="1800" dirty="0">
                          <a:latin typeface="Arial"/>
                          <a:cs typeface="Arial"/>
                        </a:rPr>
                        <a:t>1</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3189">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0"/>
                  </a:ext>
                </a:extLst>
              </a:tr>
            </a:tbl>
          </a:graphicData>
        </a:graphic>
      </p:graphicFrame>
      <p:graphicFrame>
        <p:nvGraphicFramePr>
          <p:cNvPr id="20" name="object 20"/>
          <p:cNvGraphicFramePr>
            <a:graphicFrameLocks noGrp="1"/>
          </p:cNvGraphicFramePr>
          <p:nvPr/>
        </p:nvGraphicFramePr>
        <p:xfrm>
          <a:off x="3715003" y="4191634"/>
          <a:ext cx="4064000" cy="400176"/>
        </p:xfrm>
        <a:graphic>
          <a:graphicData uri="http://schemas.openxmlformats.org/drawingml/2006/table">
            <a:tbl>
              <a:tblPr firstRow="1" bandRow="1">
                <a:tableStyleId>{2D5ABB26-0587-4C30-8999-92F81FD0307C}</a:tableStyleId>
              </a:tblPr>
              <a:tblGrid>
                <a:gridCol w="508000">
                  <a:extLst>
                    <a:ext uri="{9D8B030D-6E8A-4147-A177-3AD203B41FA5}">
                      <a16:colId xmlns="" xmlns:a16="http://schemas.microsoft.com/office/drawing/2014/main" val="20000"/>
                    </a:ext>
                  </a:extLst>
                </a:gridCol>
                <a:gridCol w="508000">
                  <a:extLst>
                    <a:ext uri="{9D8B030D-6E8A-4147-A177-3AD203B41FA5}">
                      <a16:colId xmlns="" xmlns:a16="http://schemas.microsoft.com/office/drawing/2014/main" val="20001"/>
                    </a:ext>
                  </a:extLst>
                </a:gridCol>
                <a:gridCol w="508000">
                  <a:extLst>
                    <a:ext uri="{9D8B030D-6E8A-4147-A177-3AD203B41FA5}">
                      <a16:colId xmlns="" xmlns:a16="http://schemas.microsoft.com/office/drawing/2014/main" val="20002"/>
                    </a:ext>
                  </a:extLst>
                </a:gridCol>
                <a:gridCol w="508000">
                  <a:extLst>
                    <a:ext uri="{9D8B030D-6E8A-4147-A177-3AD203B41FA5}">
                      <a16:colId xmlns="" xmlns:a16="http://schemas.microsoft.com/office/drawing/2014/main" val="20003"/>
                    </a:ext>
                  </a:extLst>
                </a:gridCol>
                <a:gridCol w="508000">
                  <a:extLst>
                    <a:ext uri="{9D8B030D-6E8A-4147-A177-3AD203B41FA5}">
                      <a16:colId xmlns="" xmlns:a16="http://schemas.microsoft.com/office/drawing/2014/main" val="20004"/>
                    </a:ext>
                  </a:extLst>
                </a:gridCol>
                <a:gridCol w="508000">
                  <a:extLst>
                    <a:ext uri="{9D8B030D-6E8A-4147-A177-3AD203B41FA5}">
                      <a16:colId xmlns="" xmlns:a16="http://schemas.microsoft.com/office/drawing/2014/main" val="20005"/>
                    </a:ext>
                  </a:extLst>
                </a:gridCol>
                <a:gridCol w="508000">
                  <a:extLst>
                    <a:ext uri="{9D8B030D-6E8A-4147-A177-3AD203B41FA5}">
                      <a16:colId xmlns="" xmlns:a16="http://schemas.microsoft.com/office/drawing/2014/main" val="20006"/>
                    </a:ext>
                  </a:extLst>
                </a:gridCol>
                <a:gridCol w="508000">
                  <a:extLst>
                    <a:ext uri="{9D8B030D-6E8A-4147-A177-3AD203B41FA5}">
                      <a16:colId xmlns="" xmlns:a16="http://schemas.microsoft.com/office/drawing/2014/main" val="20007"/>
                    </a:ext>
                  </a:extLst>
                </a:gridCol>
              </a:tblGrid>
              <a:tr h="400176">
                <a:tc>
                  <a:txBody>
                    <a:bodyPr/>
                    <a:lstStyle/>
                    <a:p>
                      <a:pPr marL="121920">
                        <a:lnSpc>
                          <a:spcPct val="100000"/>
                        </a:lnSpc>
                        <a:spcBef>
                          <a:spcPts val="439"/>
                        </a:spcBef>
                      </a:pPr>
                      <a:r>
                        <a:rPr sz="1800" dirty="0">
                          <a:latin typeface="Arial"/>
                          <a:cs typeface="Arial"/>
                        </a:rPr>
                        <a:t>0</a:t>
                      </a:r>
                      <a:endParaRPr sz="1800">
                        <a:latin typeface="Arial"/>
                        <a:cs typeface="Arial"/>
                      </a:endParaRPr>
                    </a:p>
                  </a:txBody>
                  <a:tcPr marL="0" marR="0" marT="5587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39"/>
                        </a:spcBef>
                      </a:pPr>
                      <a:r>
                        <a:rPr sz="1800" dirty="0">
                          <a:latin typeface="Arial"/>
                          <a:cs typeface="Arial"/>
                        </a:rPr>
                        <a:t>0</a:t>
                      </a:r>
                      <a:endParaRPr sz="1800">
                        <a:latin typeface="Arial"/>
                        <a:cs typeface="Arial"/>
                      </a:endParaRPr>
                    </a:p>
                  </a:txBody>
                  <a:tcPr marL="0" marR="0" marT="5587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1920">
                        <a:lnSpc>
                          <a:spcPct val="100000"/>
                        </a:lnSpc>
                        <a:spcBef>
                          <a:spcPts val="439"/>
                        </a:spcBef>
                      </a:pPr>
                      <a:r>
                        <a:rPr sz="1800" dirty="0">
                          <a:latin typeface="Arial"/>
                          <a:cs typeface="Arial"/>
                        </a:rPr>
                        <a:t>0</a:t>
                      </a:r>
                      <a:endParaRPr sz="1800">
                        <a:latin typeface="Arial"/>
                        <a:cs typeface="Arial"/>
                      </a:endParaRPr>
                    </a:p>
                  </a:txBody>
                  <a:tcPr marL="0" marR="0" marT="5587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1920">
                        <a:lnSpc>
                          <a:spcPct val="100000"/>
                        </a:lnSpc>
                        <a:spcBef>
                          <a:spcPts val="439"/>
                        </a:spcBef>
                      </a:pPr>
                      <a:r>
                        <a:rPr sz="1800" dirty="0">
                          <a:latin typeface="Arial"/>
                          <a:cs typeface="Arial"/>
                        </a:rPr>
                        <a:t>0</a:t>
                      </a:r>
                      <a:endParaRPr sz="1800">
                        <a:latin typeface="Arial"/>
                        <a:cs typeface="Arial"/>
                      </a:endParaRPr>
                    </a:p>
                  </a:txBody>
                  <a:tcPr marL="0" marR="0" marT="5587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39"/>
                        </a:spcBef>
                      </a:pPr>
                      <a:r>
                        <a:rPr sz="1800" dirty="0">
                          <a:latin typeface="Arial"/>
                          <a:cs typeface="Arial"/>
                        </a:rPr>
                        <a:t>0</a:t>
                      </a:r>
                      <a:endParaRPr sz="1800">
                        <a:latin typeface="Arial"/>
                        <a:cs typeface="Arial"/>
                      </a:endParaRPr>
                    </a:p>
                  </a:txBody>
                  <a:tcPr marL="0" marR="0" marT="5587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39"/>
                        </a:spcBef>
                      </a:pPr>
                      <a:r>
                        <a:rPr sz="1800" dirty="0">
                          <a:latin typeface="Arial"/>
                          <a:cs typeface="Arial"/>
                        </a:rPr>
                        <a:t>0</a:t>
                      </a:r>
                      <a:endParaRPr sz="1800">
                        <a:latin typeface="Arial"/>
                        <a:cs typeface="Arial"/>
                      </a:endParaRPr>
                    </a:p>
                  </a:txBody>
                  <a:tcPr marL="0" marR="0" marT="5587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39"/>
                        </a:spcBef>
                      </a:pPr>
                      <a:r>
                        <a:rPr sz="1800" dirty="0">
                          <a:latin typeface="Arial"/>
                          <a:cs typeface="Arial"/>
                        </a:rPr>
                        <a:t>0</a:t>
                      </a:r>
                      <a:endParaRPr sz="1800">
                        <a:latin typeface="Arial"/>
                        <a:cs typeface="Arial"/>
                      </a:endParaRPr>
                    </a:p>
                  </a:txBody>
                  <a:tcPr marL="0" marR="0" marT="5587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39"/>
                        </a:spcBef>
                      </a:pPr>
                      <a:r>
                        <a:rPr sz="1800" dirty="0">
                          <a:latin typeface="Arial"/>
                          <a:cs typeface="Arial"/>
                        </a:rPr>
                        <a:t>0</a:t>
                      </a:r>
                      <a:endParaRPr sz="1800">
                        <a:latin typeface="Arial"/>
                        <a:cs typeface="Arial"/>
                      </a:endParaRPr>
                    </a:p>
                  </a:txBody>
                  <a:tcPr marL="0" marR="0" marT="5587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0"/>
                  </a:ext>
                </a:extLst>
              </a:tr>
            </a:tbl>
          </a:graphicData>
        </a:graphic>
      </p:graphicFrame>
      <p:graphicFrame>
        <p:nvGraphicFramePr>
          <p:cNvPr id="21" name="object 21"/>
          <p:cNvGraphicFramePr>
            <a:graphicFrameLocks noGrp="1"/>
          </p:cNvGraphicFramePr>
          <p:nvPr/>
        </p:nvGraphicFramePr>
        <p:xfrm>
          <a:off x="7948930" y="5607050"/>
          <a:ext cx="4064000" cy="396240"/>
        </p:xfrm>
        <a:graphic>
          <a:graphicData uri="http://schemas.openxmlformats.org/drawingml/2006/table">
            <a:tbl>
              <a:tblPr firstRow="1" bandRow="1">
                <a:tableStyleId>{2D5ABB26-0587-4C30-8999-92F81FD0307C}</a:tableStyleId>
              </a:tblPr>
              <a:tblGrid>
                <a:gridCol w="508000">
                  <a:extLst>
                    <a:ext uri="{9D8B030D-6E8A-4147-A177-3AD203B41FA5}">
                      <a16:colId xmlns="" xmlns:a16="http://schemas.microsoft.com/office/drawing/2014/main" val="20000"/>
                    </a:ext>
                  </a:extLst>
                </a:gridCol>
                <a:gridCol w="508000">
                  <a:extLst>
                    <a:ext uri="{9D8B030D-6E8A-4147-A177-3AD203B41FA5}">
                      <a16:colId xmlns="" xmlns:a16="http://schemas.microsoft.com/office/drawing/2014/main" val="20001"/>
                    </a:ext>
                  </a:extLst>
                </a:gridCol>
                <a:gridCol w="508000">
                  <a:extLst>
                    <a:ext uri="{9D8B030D-6E8A-4147-A177-3AD203B41FA5}">
                      <a16:colId xmlns="" xmlns:a16="http://schemas.microsoft.com/office/drawing/2014/main" val="20002"/>
                    </a:ext>
                  </a:extLst>
                </a:gridCol>
                <a:gridCol w="508000">
                  <a:extLst>
                    <a:ext uri="{9D8B030D-6E8A-4147-A177-3AD203B41FA5}">
                      <a16:colId xmlns="" xmlns:a16="http://schemas.microsoft.com/office/drawing/2014/main" val="20003"/>
                    </a:ext>
                  </a:extLst>
                </a:gridCol>
                <a:gridCol w="508000">
                  <a:extLst>
                    <a:ext uri="{9D8B030D-6E8A-4147-A177-3AD203B41FA5}">
                      <a16:colId xmlns="" xmlns:a16="http://schemas.microsoft.com/office/drawing/2014/main" val="20004"/>
                    </a:ext>
                  </a:extLst>
                </a:gridCol>
                <a:gridCol w="508000">
                  <a:extLst>
                    <a:ext uri="{9D8B030D-6E8A-4147-A177-3AD203B41FA5}">
                      <a16:colId xmlns="" xmlns:a16="http://schemas.microsoft.com/office/drawing/2014/main" val="20005"/>
                    </a:ext>
                  </a:extLst>
                </a:gridCol>
                <a:gridCol w="508000">
                  <a:extLst>
                    <a:ext uri="{9D8B030D-6E8A-4147-A177-3AD203B41FA5}">
                      <a16:colId xmlns="" xmlns:a16="http://schemas.microsoft.com/office/drawing/2014/main" val="20006"/>
                    </a:ext>
                  </a:extLst>
                </a:gridCol>
                <a:gridCol w="508000">
                  <a:extLst>
                    <a:ext uri="{9D8B030D-6E8A-4147-A177-3AD203B41FA5}">
                      <a16:colId xmlns="" xmlns:a16="http://schemas.microsoft.com/office/drawing/2014/main" val="20007"/>
                    </a:ext>
                  </a:extLst>
                </a:gridCol>
              </a:tblGrid>
              <a:tr h="396240">
                <a:tc>
                  <a:txBody>
                    <a:bodyPr/>
                    <a:lstStyle/>
                    <a:p>
                      <a:pPr marL="123189">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3189">
                        <a:lnSpc>
                          <a:spcPct val="100000"/>
                        </a:lnSpc>
                        <a:spcBef>
                          <a:spcPts val="440"/>
                        </a:spcBef>
                      </a:pPr>
                      <a:r>
                        <a:rPr sz="1800" dirty="0">
                          <a:latin typeface="Arial"/>
                          <a:cs typeface="Arial"/>
                        </a:rPr>
                        <a:t>1</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3189">
                        <a:lnSpc>
                          <a:spcPct val="100000"/>
                        </a:lnSpc>
                        <a:spcBef>
                          <a:spcPts val="440"/>
                        </a:spcBef>
                      </a:pPr>
                      <a:r>
                        <a:rPr sz="1800" dirty="0">
                          <a:latin typeface="Arial"/>
                          <a:cs typeface="Arial"/>
                        </a:rPr>
                        <a:t>1</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3189">
                        <a:lnSpc>
                          <a:spcPct val="100000"/>
                        </a:lnSpc>
                        <a:spcBef>
                          <a:spcPts val="440"/>
                        </a:spcBef>
                      </a:pPr>
                      <a:r>
                        <a:rPr sz="1800" dirty="0">
                          <a:latin typeface="Arial"/>
                          <a:cs typeface="Arial"/>
                        </a:rPr>
                        <a:t>1</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3189">
                        <a:lnSpc>
                          <a:spcPct val="100000"/>
                        </a:lnSpc>
                        <a:spcBef>
                          <a:spcPts val="440"/>
                        </a:spcBef>
                      </a:pPr>
                      <a:r>
                        <a:rPr sz="1800" dirty="0">
                          <a:latin typeface="Arial"/>
                          <a:cs typeface="Arial"/>
                        </a:rPr>
                        <a:t>1</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3189">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0"/>
                  </a:ext>
                </a:extLst>
              </a:tr>
            </a:tbl>
          </a:graphicData>
        </a:graphic>
      </p:graphicFrame>
      <p:graphicFrame>
        <p:nvGraphicFramePr>
          <p:cNvPr id="22" name="object 22"/>
          <p:cNvGraphicFramePr>
            <a:graphicFrameLocks noGrp="1"/>
          </p:cNvGraphicFramePr>
          <p:nvPr/>
        </p:nvGraphicFramePr>
        <p:xfrm>
          <a:off x="3715003" y="5650242"/>
          <a:ext cx="4064000" cy="446316"/>
        </p:xfrm>
        <a:graphic>
          <a:graphicData uri="http://schemas.openxmlformats.org/drawingml/2006/table">
            <a:tbl>
              <a:tblPr firstRow="1" bandRow="1">
                <a:tableStyleId>{2D5ABB26-0587-4C30-8999-92F81FD0307C}</a:tableStyleId>
              </a:tblPr>
              <a:tblGrid>
                <a:gridCol w="508000">
                  <a:extLst>
                    <a:ext uri="{9D8B030D-6E8A-4147-A177-3AD203B41FA5}">
                      <a16:colId xmlns="" xmlns:a16="http://schemas.microsoft.com/office/drawing/2014/main" val="20000"/>
                    </a:ext>
                  </a:extLst>
                </a:gridCol>
                <a:gridCol w="508000">
                  <a:extLst>
                    <a:ext uri="{9D8B030D-6E8A-4147-A177-3AD203B41FA5}">
                      <a16:colId xmlns="" xmlns:a16="http://schemas.microsoft.com/office/drawing/2014/main" val="20001"/>
                    </a:ext>
                  </a:extLst>
                </a:gridCol>
                <a:gridCol w="508000">
                  <a:extLst>
                    <a:ext uri="{9D8B030D-6E8A-4147-A177-3AD203B41FA5}">
                      <a16:colId xmlns="" xmlns:a16="http://schemas.microsoft.com/office/drawing/2014/main" val="20002"/>
                    </a:ext>
                  </a:extLst>
                </a:gridCol>
                <a:gridCol w="508000">
                  <a:extLst>
                    <a:ext uri="{9D8B030D-6E8A-4147-A177-3AD203B41FA5}">
                      <a16:colId xmlns="" xmlns:a16="http://schemas.microsoft.com/office/drawing/2014/main" val="20003"/>
                    </a:ext>
                  </a:extLst>
                </a:gridCol>
                <a:gridCol w="508000">
                  <a:extLst>
                    <a:ext uri="{9D8B030D-6E8A-4147-A177-3AD203B41FA5}">
                      <a16:colId xmlns="" xmlns:a16="http://schemas.microsoft.com/office/drawing/2014/main" val="20004"/>
                    </a:ext>
                  </a:extLst>
                </a:gridCol>
                <a:gridCol w="508000">
                  <a:extLst>
                    <a:ext uri="{9D8B030D-6E8A-4147-A177-3AD203B41FA5}">
                      <a16:colId xmlns="" xmlns:a16="http://schemas.microsoft.com/office/drawing/2014/main" val="20005"/>
                    </a:ext>
                  </a:extLst>
                </a:gridCol>
                <a:gridCol w="508000">
                  <a:extLst>
                    <a:ext uri="{9D8B030D-6E8A-4147-A177-3AD203B41FA5}">
                      <a16:colId xmlns="" xmlns:a16="http://schemas.microsoft.com/office/drawing/2014/main" val="20006"/>
                    </a:ext>
                  </a:extLst>
                </a:gridCol>
                <a:gridCol w="508000">
                  <a:extLst>
                    <a:ext uri="{9D8B030D-6E8A-4147-A177-3AD203B41FA5}">
                      <a16:colId xmlns="" xmlns:a16="http://schemas.microsoft.com/office/drawing/2014/main" val="20007"/>
                    </a:ext>
                  </a:extLst>
                </a:gridCol>
              </a:tblGrid>
              <a:tr h="446316">
                <a:tc>
                  <a:txBody>
                    <a:bodyPr/>
                    <a:lstStyle/>
                    <a:p>
                      <a:pPr marL="121920">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1920">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1920">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0"/>
                  </a:ext>
                </a:extLst>
              </a:tr>
            </a:tbl>
          </a:graphicData>
        </a:graphic>
      </p:graphicFrame>
      <p:graphicFrame>
        <p:nvGraphicFramePr>
          <p:cNvPr id="23" name="object 23"/>
          <p:cNvGraphicFramePr>
            <a:graphicFrameLocks noGrp="1"/>
          </p:cNvGraphicFramePr>
          <p:nvPr/>
        </p:nvGraphicFramePr>
        <p:xfrm>
          <a:off x="7953629" y="4883150"/>
          <a:ext cx="4079238" cy="411734"/>
        </p:xfrm>
        <a:graphic>
          <a:graphicData uri="http://schemas.openxmlformats.org/drawingml/2006/table">
            <a:tbl>
              <a:tblPr firstRow="1" bandRow="1">
                <a:tableStyleId>{2D5ABB26-0587-4C30-8999-92F81FD0307C}</a:tableStyleId>
              </a:tblPr>
              <a:tblGrid>
                <a:gridCol w="509905">
                  <a:extLst>
                    <a:ext uri="{9D8B030D-6E8A-4147-A177-3AD203B41FA5}">
                      <a16:colId xmlns="" xmlns:a16="http://schemas.microsoft.com/office/drawing/2014/main" val="20000"/>
                    </a:ext>
                  </a:extLst>
                </a:gridCol>
                <a:gridCol w="509905">
                  <a:extLst>
                    <a:ext uri="{9D8B030D-6E8A-4147-A177-3AD203B41FA5}">
                      <a16:colId xmlns="" xmlns:a16="http://schemas.microsoft.com/office/drawing/2014/main" val="20001"/>
                    </a:ext>
                  </a:extLst>
                </a:gridCol>
                <a:gridCol w="509904">
                  <a:extLst>
                    <a:ext uri="{9D8B030D-6E8A-4147-A177-3AD203B41FA5}">
                      <a16:colId xmlns="" xmlns:a16="http://schemas.microsoft.com/office/drawing/2014/main" val="20002"/>
                    </a:ext>
                  </a:extLst>
                </a:gridCol>
                <a:gridCol w="509905">
                  <a:extLst>
                    <a:ext uri="{9D8B030D-6E8A-4147-A177-3AD203B41FA5}">
                      <a16:colId xmlns="" xmlns:a16="http://schemas.microsoft.com/office/drawing/2014/main" val="20003"/>
                    </a:ext>
                  </a:extLst>
                </a:gridCol>
                <a:gridCol w="509905">
                  <a:extLst>
                    <a:ext uri="{9D8B030D-6E8A-4147-A177-3AD203B41FA5}">
                      <a16:colId xmlns="" xmlns:a16="http://schemas.microsoft.com/office/drawing/2014/main" val="20004"/>
                    </a:ext>
                  </a:extLst>
                </a:gridCol>
                <a:gridCol w="509905">
                  <a:extLst>
                    <a:ext uri="{9D8B030D-6E8A-4147-A177-3AD203B41FA5}">
                      <a16:colId xmlns="" xmlns:a16="http://schemas.microsoft.com/office/drawing/2014/main" val="20005"/>
                    </a:ext>
                  </a:extLst>
                </a:gridCol>
                <a:gridCol w="509905">
                  <a:extLst>
                    <a:ext uri="{9D8B030D-6E8A-4147-A177-3AD203B41FA5}">
                      <a16:colId xmlns="" xmlns:a16="http://schemas.microsoft.com/office/drawing/2014/main" val="20006"/>
                    </a:ext>
                  </a:extLst>
                </a:gridCol>
                <a:gridCol w="509904">
                  <a:extLst>
                    <a:ext uri="{9D8B030D-6E8A-4147-A177-3AD203B41FA5}">
                      <a16:colId xmlns="" xmlns:a16="http://schemas.microsoft.com/office/drawing/2014/main" val="20007"/>
                    </a:ext>
                  </a:extLst>
                </a:gridCol>
              </a:tblGrid>
              <a:tr h="411734">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3189">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1</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3189">
                        <a:lnSpc>
                          <a:spcPct val="100000"/>
                        </a:lnSpc>
                        <a:spcBef>
                          <a:spcPts val="440"/>
                        </a:spcBef>
                      </a:pPr>
                      <a:r>
                        <a:rPr sz="1800" dirty="0">
                          <a:latin typeface="Arial"/>
                          <a:cs typeface="Arial"/>
                        </a:rPr>
                        <a:t>1</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3189">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3189">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0"/>
                  </a:ext>
                </a:extLst>
              </a:tr>
            </a:tbl>
          </a:graphicData>
        </a:graphic>
      </p:graphicFrame>
      <p:graphicFrame>
        <p:nvGraphicFramePr>
          <p:cNvPr id="24" name="object 24"/>
          <p:cNvGraphicFramePr>
            <a:graphicFrameLocks noGrp="1"/>
          </p:cNvGraphicFramePr>
          <p:nvPr/>
        </p:nvGraphicFramePr>
        <p:xfrm>
          <a:off x="3715003" y="4883150"/>
          <a:ext cx="4064000" cy="396240"/>
        </p:xfrm>
        <a:graphic>
          <a:graphicData uri="http://schemas.openxmlformats.org/drawingml/2006/table">
            <a:tbl>
              <a:tblPr firstRow="1" bandRow="1">
                <a:tableStyleId>{2D5ABB26-0587-4C30-8999-92F81FD0307C}</a:tableStyleId>
              </a:tblPr>
              <a:tblGrid>
                <a:gridCol w="508000">
                  <a:extLst>
                    <a:ext uri="{9D8B030D-6E8A-4147-A177-3AD203B41FA5}">
                      <a16:colId xmlns="" xmlns:a16="http://schemas.microsoft.com/office/drawing/2014/main" val="20000"/>
                    </a:ext>
                  </a:extLst>
                </a:gridCol>
                <a:gridCol w="508000">
                  <a:extLst>
                    <a:ext uri="{9D8B030D-6E8A-4147-A177-3AD203B41FA5}">
                      <a16:colId xmlns="" xmlns:a16="http://schemas.microsoft.com/office/drawing/2014/main" val="20001"/>
                    </a:ext>
                  </a:extLst>
                </a:gridCol>
                <a:gridCol w="508000">
                  <a:extLst>
                    <a:ext uri="{9D8B030D-6E8A-4147-A177-3AD203B41FA5}">
                      <a16:colId xmlns="" xmlns:a16="http://schemas.microsoft.com/office/drawing/2014/main" val="20002"/>
                    </a:ext>
                  </a:extLst>
                </a:gridCol>
                <a:gridCol w="508000">
                  <a:extLst>
                    <a:ext uri="{9D8B030D-6E8A-4147-A177-3AD203B41FA5}">
                      <a16:colId xmlns="" xmlns:a16="http://schemas.microsoft.com/office/drawing/2014/main" val="20003"/>
                    </a:ext>
                  </a:extLst>
                </a:gridCol>
                <a:gridCol w="508000">
                  <a:extLst>
                    <a:ext uri="{9D8B030D-6E8A-4147-A177-3AD203B41FA5}">
                      <a16:colId xmlns="" xmlns:a16="http://schemas.microsoft.com/office/drawing/2014/main" val="20004"/>
                    </a:ext>
                  </a:extLst>
                </a:gridCol>
                <a:gridCol w="508000">
                  <a:extLst>
                    <a:ext uri="{9D8B030D-6E8A-4147-A177-3AD203B41FA5}">
                      <a16:colId xmlns="" xmlns:a16="http://schemas.microsoft.com/office/drawing/2014/main" val="20005"/>
                    </a:ext>
                  </a:extLst>
                </a:gridCol>
                <a:gridCol w="508000">
                  <a:extLst>
                    <a:ext uri="{9D8B030D-6E8A-4147-A177-3AD203B41FA5}">
                      <a16:colId xmlns="" xmlns:a16="http://schemas.microsoft.com/office/drawing/2014/main" val="20006"/>
                    </a:ext>
                  </a:extLst>
                </a:gridCol>
                <a:gridCol w="508000">
                  <a:extLst>
                    <a:ext uri="{9D8B030D-6E8A-4147-A177-3AD203B41FA5}">
                      <a16:colId xmlns="" xmlns:a16="http://schemas.microsoft.com/office/drawing/2014/main" val="20007"/>
                    </a:ext>
                  </a:extLst>
                </a:gridCol>
              </a:tblGrid>
              <a:tr h="396240">
                <a:tc>
                  <a:txBody>
                    <a:bodyPr/>
                    <a:lstStyle/>
                    <a:p>
                      <a:pPr marL="121920">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1920">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1920">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dirty="0">
                          <a:latin typeface="Arial"/>
                          <a:cs typeface="Arial"/>
                        </a:rPr>
                        <a:t>0</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0"/>
                  </a:ext>
                </a:extLst>
              </a:tr>
            </a:tbl>
          </a:graphicData>
        </a:graphic>
      </p:graphicFrame>
      <p:sp>
        <p:nvSpPr>
          <p:cNvPr id="25" name="object 25"/>
          <p:cNvSpPr txBox="1"/>
          <p:nvPr/>
        </p:nvSpPr>
        <p:spPr>
          <a:xfrm>
            <a:off x="3563873" y="4265167"/>
            <a:ext cx="158115" cy="311150"/>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a</a:t>
            </a:r>
            <a:endParaRPr sz="1850">
              <a:latin typeface="Arial"/>
              <a:cs typeface="Arial"/>
            </a:endParaRPr>
          </a:p>
        </p:txBody>
      </p:sp>
      <p:sp>
        <p:nvSpPr>
          <p:cNvPr id="26" name="object 26"/>
          <p:cNvSpPr txBox="1"/>
          <p:nvPr/>
        </p:nvSpPr>
        <p:spPr>
          <a:xfrm>
            <a:off x="3563873" y="4966208"/>
            <a:ext cx="158115" cy="311150"/>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b</a:t>
            </a:r>
            <a:endParaRPr sz="1850">
              <a:latin typeface="Arial"/>
              <a:cs typeface="Arial"/>
            </a:endParaRPr>
          </a:p>
        </p:txBody>
      </p:sp>
      <p:sp>
        <p:nvSpPr>
          <p:cNvPr id="27" name="object 27"/>
          <p:cNvSpPr txBox="1"/>
          <p:nvPr/>
        </p:nvSpPr>
        <p:spPr>
          <a:xfrm>
            <a:off x="8858504" y="2568702"/>
            <a:ext cx="144780" cy="311150"/>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c</a:t>
            </a:r>
            <a:endParaRPr sz="1850">
              <a:latin typeface="Arial"/>
              <a:cs typeface="Arial"/>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30190" y="800861"/>
            <a:ext cx="1482090" cy="391160"/>
          </a:xfrm>
          <a:prstGeom prst="rect">
            <a:avLst/>
          </a:prstGeom>
        </p:spPr>
        <p:txBody>
          <a:bodyPr vert="horz" wrap="square" lIns="0" tIns="12700" rIns="0" bIns="0" rtlCol="0">
            <a:spAutoFit/>
          </a:bodyPr>
          <a:lstStyle/>
          <a:p>
            <a:pPr marL="12700">
              <a:lnSpc>
                <a:spcPct val="100000"/>
              </a:lnSpc>
              <a:spcBef>
                <a:spcPts val="100"/>
              </a:spcBef>
            </a:pPr>
            <a:r>
              <a:rPr spc="-5" dirty="0"/>
              <a:t>Operators</a:t>
            </a:r>
          </a:p>
        </p:txBody>
      </p:sp>
      <p:sp>
        <p:nvSpPr>
          <p:cNvPr id="3" name="object 3"/>
          <p:cNvSpPr txBox="1"/>
          <p:nvPr/>
        </p:nvSpPr>
        <p:spPr>
          <a:xfrm>
            <a:off x="2279650" y="2358339"/>
            <a:ext cx="1842135" cy="514350"/>
          </a:xfrm>
          <a:prstGeom prst="rect">
            <a:avLst/>
          </a:prstGeom>
        </p:spPr>
        <p:txBody>
          <a:bodyPr vert="horz" wrap="square" lIns="0" tIns="13335" rIns="0" bIns="0" rtlCol="0">
            <a:spAutoFit/>
          </a:bodyPr>
          <a:lstStyle/>
          <a:p>
            <a:pPr marL="12700">
              <a:lnSpc>
                <a:spcPct val="100000"/>
              </a:lnSpc>
              <a:spcBef>
                <a:spcPts val="105"/>
              </a:spcBef>
              <a:tabLst>
                <a:tab pos="688975" algn="l"/>
                <a:tab pos="1490980" algn="l"/>
              </a:tabLst>
            </a:pPr>
            <a:r>
              <a:rPr sz="3200" dirty="0">
                <a:solidFill>
                  <a:srgbClr val="FF0000"/>
                </a:solidFill>
                <a:latin typeface="Arial"/>
                <a:cs typeface="Arial"/>
              </a:rPr>
              <a:t>a	</a:t>
            </a:r>
            <a:r>
              <a:rPr sz="3200" dirty="0">
                <a:solidFill>
                  <a:srgbClr val="775E9E"/>
                </a:solidFill>
                <a:latin typeface="Arial"/>
                <a:cs typeface="Arial"/>
              </a:rPr>
              <a:t>+	</a:t>
            </a:r>
            <a:r>
              <a:rPr sz="3200" spc="-10" dirty="0">
                <a:solidFill>
                  <a:srgbClr val="FF0000"/>
                </a:solidFill>
                <a:latin typeface="Arial"/>
                <a:cs typeface="Arial"/>
              </a:rPr>
              <a:t>b;</a:t>
            </a:r>
            <a:endParaRPr sz="3200">
              <a:latin typeface="Arial"/>
              <a:cs typeface="Arial"/>
            </a:endParaRPr>
          </a:p>
        </p:txBody>
      </p:sp>
      <p:sp>
        <p:nvSpPr>
          <p:cNvPr id="4" name="object 4"/>
          <p:cNvSpPr txBox="1"/>
          <p:nvPr/>
        </p:nvSpPr>
        <p:spPr>
          <a:xfrm>
            <a:off x="580440" y="3421507"/>
            <a:ext cx="1144905" cy="311150"/>
          </a:xfrm>
          <a:prstGeom prst="rect">
            <a:avLst/>
          </a:prstGeom>
        </p:spPr>
        <p:txBody>
          <a:bodyPr vert="horz" wrap="square" lIns="0" tIns="15240" rIns="0" bIns="0" rtlCol="0">
            <a:spAutoFit/>
          </a:bodyPr>
          <a:lstStyle/>
          <a:p>
            <a:pPr marL="12700">
              <a:lnSpc>
                <a:spcPct val="100000"/>
              </a:lnSpc>
              <a:spcBef>
                <a:spcPts val="120"/>
              </a:spcBef>
            </a:pPr>
            <a:r>
              <a:rPr sz="1850" spc="10" dirty="0">
                <a:solidFill>
                  <a:srgbClr val="F1484A"/>
                </a:solidFill>
                <a:latin typeface="Arial"/>
                <a:cs typeface="Arial"/>
              </a:rPr>
              <a:t>Operand</a:t>
            </a:r>
            <a:r>
              <a:rPr sz="1850" spc="-105" dirty="0">
                <a:solidFill>
                  <a:srgbClr val="F1484A"/>
                </a:solidFill>
                <a:latin typeface="Arial"/>
                <a:cs typeface="Arial"/>
              </a:rPr>
              <a:t> </a:t>
            </a:r>
            <a:r>
              <a:rPr sz="1850" spc="10" dirty="0">
                <a:solidFill>
                  <a:srgbClr val="F1484A"/>
                </a:solidFill>
                <a:latin typeface="Arial"/>
                <a:cs typeface="Arial"/>
              </a:rPr>
              <a:t>1</a:t>
            </a:r>
            <a:endParaRPr sz="1850">
              <a:latin typeface="Arial"/>
              <a:cs typeface="Arial"/>
            </a:endParaRPr>
          </a:p>
        </p:txBody>
      </p:sp>
      <p:sp>
        <p:nvSpPr>
          <p:cNvPr id="5" name="object 5"/>
          <p:cNvSpPr txBox="1"/>
          <p:nvPr/>
        </p:nvSpPr>
        <p:spPr>
          <a:xfrm>
            <a:off x="4450207" y="3477895"/>
            <a:ext cx="1144905" cy="311150"/>
          </a:xfrm>
          <a:prstGeom prst="rect">
            <a:avLst/>
          </a:prstGeom>
        </p:spPr>
        <p:txBody>
          <a:bodyPr vert="horz" wrap="square" lIns="0" tIns="15240" rIns="0" bIns="0" rtlCol="0">
            <a:spAutoFit/>
          </a:bodyPr>
          <a:lstStyle/>
          <a:p>
            <a:pPr marL="12700">
              <a:lnSpc>
                <a:spcPct val="100000"/>
              </a:lnSpc>
              <a:spcBef>
                <a:spcPts val="120"/>
              </a:spcBef>
            </a:pPr>
            <a:r>
              <a:rPr sz="1850" spc="10" dirty="0">
                <a:solidFill>
                  <a:srgbClr val="F1484A"/>
                </a:solidFill>
                <a:latin typeface="Arial"/>
                <a:cs typeface="Arial"/>
              </a:rPr>
              <a:t>Operand</a:t>
            </a:r>
            <a:r>
              <a:rPr sz="1850" spc="-105" dirty="0">
                <a:solidFill>
                  <a:srgbClr val="F1484A"/>
                </a:solidFill>
                <a:latin typeface="Arial"/>
                <a:cs typeface="Arial"/>
              </a:rPr>
              <a:t> </a:t>
            </a:r>
            <a:r>
              <a:rPr sz="1850" spc="10" dirty="0">
                <a:solidFill>
                  <a:srgbClr val="F1484A"/>
                </a:solidFill>
                <a:latin typeface="Arial"/>
                <a:cs typeface="Arial"/>
              </a:rPr>
              <a:t>2</a:t>
            </a:r>
            <a:endParaRPr sz="1850">
              <a:latin typeface="Arial"/>
              <a:cs typeface="Arial"/>
            </a:endParaRPr>
          </a:p>
        </p:txBody>
      </p:sp>
      <p:sp>
        <p:nvSpPr>
          <p:cNvPr id="6" name="object 6"/>
          <p:cNvSpPr txBox="1"/>
          <p:nvPr/>
        </p:nvSpPr>
        <p:spPr>
          <a:xfrm>
            <a:off x="2569845" y="3426967"/>
            <a:ext cx="964565" cy="311150"/>
          </a:xfrm>
          <a:prstGeom prst="rect">
            <a:avLst/>
          </a:prstGeom>
        </p:spPr>
        <p:txBody>
          <a:bodyPr vert="horz" wrap="square" lIns="0" tIns="15240" rIns="0" bIns="0" rtlCol="0">
            <a:spAutoFit/>
          </a:bodyPr>
          <a:lstStyle/>
          <a:p>
            <a:pPr marL="12700">
              <a:lnSpc>
                <a:spcPct val="100000"/>
              </a:lnSpc>
              <a:spcBef>
                <a:spcPts val="120"/>
              </a:spcBef>
            </a:pPr>
            <a:r>
              <a:rPr sz="1850" spc="10" dirty="0">
                <a:solidFill>
                  <a:srgbClr val="775E9E"/>
                </a:solidFill>
                <a:latin typeface="Arial"/>
                <a:cs typeface="Arial"/>
              </a:rPr>
              <a:t>Opera</a:t>
            </a:r>
            <a:r>
              <a:rPr sz="1850" spc="5" dirty="0">
                <a:solidFill>
                  <a:srgbClr val="775E9E"/>
                </a:solidFill>
                <a:latin typeface="Arial"/>
                <a:cs typeface="Arial"/>
              </a:rPr>
              <a:t>tor</a:t>
            </a:r>
            <a:endParaRPr sz="1850">
              <a:latin typeface="Arial"/>
              <a:cs typeface="Arial"/>
            </a:endParaRPr>
          </a:p>
        </p:txBody>
      </p:sp>
      <p:sp>
        <p:nvSpPr>
          <p:cNvPr id="7" name="object 7"/>
          <p:cNvSpPr/>
          <p:nvPr/>
        </p:nvSpPr>
        <p:spPr>
          <a:xfrm>
            <a:off x="1109472" y="2569464"/>
            <a:ext cx="881380" cy="807720"/>
          </a:xfrm>
          <a:custGeom>
            <a:avLst/>
            <a:gdLst/>
            <a:ahLst/>
            <a:cxnLst/>
            <a:rect l="l" t="t" r="r" b="b"/>
            <a:pathLst>
              <a:path w="881380" h="807720">
                <a:moveTo>
                  <a:pt x="880872" y="0"/>
                </a:moveTo>
                <a:lnTo>
                  <a:pt x="100965" y="0"/>
                </a:lnTo>
                <a:lnTo>
                  <a:pt x="100965" y="605789"/>
                </a:lnTo>
                <a:lnTo>
                  <a:pt x="0" y="605789"/>
                </a:lnTo>
                <a:lnTo>
                  <a:pt x="201930" y="807720"/>
                </a:lnTo>
                <a:lnTo>
                  <a:pt x="403859" y="605789"/>
                </a:lnTo>
                <a:lnTo>
                  <a:pt x="302894" y="605789"/>
                </a:lnTo>
                <a:lnTo>
                  <a:pt x="302894" y="201930"/>
                </a:lnTo>
                <a:lnTo>
                  <a:pt x="880872" y="201930"/>
                </a:lnTo>
                <a:lnTo>
                  <a:pt x="880872" y="0"/>
                </a:lnTo>
                <a:close/>
              </a:path>
            </a:pathLst>
          </a:custGeom>
          <a:solidFill>
            <a:srgbClr val="42C3C8"/>
          </a:solidFill>
        </p:spPr>
        <p:txBody>
          <a:bodyPr wrap="square" lIns="0" tIns="0" rIns="0" bIns="0" rtlCol="0"/>
          <a:lstStyle/>
          <a:p>
            <a:endParaRPr/>
          </a:p>
        </p:txBody>
      </p:sp>
      <p:sp>
        <p:nvSpPr>
          <p:cNvPr id="8" name="object 8"/>
          <p:cNvSpPr/>
          <p:nvPr/>
        </p:nvSpPr>
        <p:spPr>
          <a:xfrm>
            <a:off x="4191000" y="2519172"/>
            <a:ext cx="795655" cy="958850"/>
          </a:xfrm>
          <a:custGeom>
            <a:avLst/>
            <a:gdLst/>
            <a:ahLst/>
            <a:cxnLst/>
            <a:rect l="l" t="t" r="r" b="b"/>
            <a:pathLst>
              <a:path w="795654" h="958850">
                <a:moveTo>
                  <a:pt x="337185" y="0"/>
                </a:moveTo>
                <a:lnTo>
                  <a:pt x="0" y="0"/>
                </a:lnTo>
                <a:lnTo>
                  <a:pt x="0" y="198881"/>
                </a:lnTo>
                <a:lnTo>
                  <a:pt x="337185" y="198881"/>
                </a:lnTo>
                <a:lnTo>
                  <a:pt x="387769" y="207038"/>
                </a:lnTo>
                <a:lnTo>
                  <a:pt x="431697" y="229752"/>
                </a:lnTo>
                <a:lnTo>
                  <a:pt x="466334" y="264389"/>
                </a:lnTo>
                <a:lnTo>
                  <a:pt x="489048" y="308317"/>
                </a:lnTo>
                <a:lnTo>
                  <a:pt x="497204" y="358901"/>
                </a:lnTo>
                <a:lnTo>
                  <a:pt x="497204" y="759713"/>
                </a:lnTo>
                <a:lnTo>
                  <a:pt x="397763" y="759713"/>
                </a:lnTo>
                <a:lnTo>
                  <a:pt x="596646" y="958595"/>
                </a:lnTo>
                <a:lnTo>
                  <a:pt x="795527" y="759713"/>
                </a:lnTo>
                <a:lnTo>
                  <a:pt x="696087" y="759713"/>
                </a:lnTo>
                <a:lnTo>
                  <a:pt x="696087" y="358901"/>
                </a:lnTo>
                <a:lnTo>
                  <a:pt x="692811" y="310194"/>
                </a:lnTo>
                <a:lnTo>
                  <a:pt x="683268" y="263480"/>
                </a:lnTo>
                <a:lnTo>
                  <a:pt x="667887" y="219188"/>
                </a:lnTo>
                <a:lnTo>
                  <a:pt x="647093" y="177743"/>
                </a:lnTo>
                <a:lnTo>
                  <a:pt x="621314" y="139574"/>
                </a:lnTo>
                <a:lnTo>
                  <a:pt x="590978" y="105108"/>
                </a:lnTo>
                <a:lnTo>
                  <a:pt x="556512" y="74772"/>
                </a:lnTo>
                <a:lnTo>
                  <a:pt x="518343" y="48993"/>
                </a:lnTo>
                <a:lnTo>
                  <a:pt x="476898" y="28199"/>
                </a:lnTo>
                <a:lnTo>
                  <a:pt x="432606" y="12818"/>
                </a:lnTo>
                <a:lnTo>
                  <a:pt x="385892" y="3275"/>
                </a:lnTo>
                <a:lnTo>
                  <a:pt x="337185" y="0"/>
                </a:lnTo>
                <a:close/>
              </a:path>
            </a:pathLst>
          </a:custGeom>
          <a:solidFill>
            <a:srgbClr val="42C3C8"/>
          </a:solidFill>
        </p:spPr>
        <p:txBody>
          <a:bodyPr wrap="square" lIns="0" tIns="0" rIns="0" bIns="0" rtlCol="0"/>
          <a:lstStyle/>
          <a:p>
            <a:endParaRPr/>
          </a:p>
        </p:txBody>
      </p:sp>
      <p:sp>
        <p:nvSpPr>
          <p:cNvPr id="9" name="object 9"/>
          <p:cNvSpPr/>
          <p:nvPr/>
        </p:nvSpPr>
        <p:spPr>
          <a:xfrm>
            <a:off x="2868167" y="2823972"/>
            <a:ext cx="443865" cy="599440"/>
          </a:xfrm>
          <a:custGeom>
            <a:avLst/>
            <a:gdLst/>
            <a:ahLst/>
            <a:cxnLst/>
            <a:rect l="l" t="t" r="r" b="b"/>
            <a:pathLst>
              <a:path w="443864" h="599439">
                <a:moveTo>
                  <a:pt x="332613" y="0"/>
                </a:moveTo>
                <a:lnTo>
                  <a:pt x="110870" y="0"/>
                </a:lnTo>
                <a:lnTo>
                  <a:pt x="110870" y="377189"/>
                </a:lnTo>
                <a:lnTo>
                  <a:pt x="0" y="377189"/>
                </a:lnTo>
                <a:lnTo>
                  <a:pt x="221742" y="598931"/>
                </a:lnTo>
                <a:lnTo>
                  <a:pt x="443483" y="377189"/>
                </a:lnTo>
                <a:lnTo>
                  <a:pt x="332613" y="377189"/>
                </a:lnTo>
                <a:lnTo>
                  <a:pt x="332613" y="0"/>
                </a:lnTo>
                <a:close/>
              </a:path>
            </a:pathLst>
          </a:custGeom>
          <a:solidFill>
            <a:srgbClr val="42C3C8"/>
          </a:solidFill>
        </p:spPr>
        <p:txBody>
          <a:bodyPr wrap="square" lIns="0" tIns="0" rIns="0" bIns="0" rtlCol="0"/>
          <a:lstStyle/>
          <a:p>
            <a:endParaRPr/>
          </a:p>
        </p:txBody>
      </p:sp>
      <p:sp>
        <p:nvSpPr>
          <p:cNvPr id="10" name="object 10"/>
          <p:cNvSpPr txBox="1"/>
          <p:nvPr/>
        </p:nvSpPr>
        <p:spPr>
          <a:xfrm>
            <a:off x="949248" y="4875657"/>
            <a:ext cx="10654030" cy="596265"/>
          </a:xfrm>
          <a:prstGeom prst="rect">
            <a:avLst/>
          </a:prstGeom>
        </p:spPr>
        <p:txBody>
          <a:bodyPr vert="horz" wrap="square" lIns="0" tIns="15240" rIns="0" bIns="0" rtlCol="0">
            <a:spAutoFit/>
          </a:bodyPr>
          <a:lstStyle/>
          <a:p>
            <a:pPr algn="ctr">
              <a:lnSpc>
                <a:spcPct val="100000"/>
              </a:lnSpc>
              <a:spcBef>
                <a:spcPts val="120"/>
              </a:spcBef>
            </a:pPr>
            <a:r>
              <a:rPr sz="1850" b="1" spc="10" dirty="0">
                <a:solidFill>
                  <a:srgbClr val="C14089"/>
                </a:solidFill>
                <a:latin typeface="Arial"/>
                <a:cs typeface="Arial"/>
              </a:rPr>
              <a:t>Operators</a:t>
            </a:r>
            <a:r>
              <a:rPr sz="1850" b="1" spc="-45" dirty="0">
                <a:solidFill>
                  <a:srgbClr val="C14089"/>
                </a:solidFill>
                <a:latin typeface="Arial"/>
                <a:cs typeface="Arial"/>
              </a:rPr>
              <a:t> </a:t>
            </a:r>
            <a:r>
              <a:rPr sz="1850" b="1" spc="10" dirty="0">
                <a:solidFill>
                  <a:srgbClr val="C14089"/>
                </a:solidFill>
                <a:latin typeface="Arial"/>
                <a:cs typeface="Arial"/>
              </a:rPr>
              <a:t>are</a:t>
            </a:r>
            <a:r>
              <a:rPr sz="1850" b="1" spc="-20" dirty="0">
                <a:solidFill>
                  <a:srgbClr val="C14089"/>
                </a:solidFill>
                <a:latin typeface="Arial"/>
                <a:cs typeface="Arial"/>
              </a:rPr>
              <a:t> </a:t>
            </a:r>
            <a:r>
              <a:rPr sz="1850" b="1" spc="5" dirty="0">
                <a:solidFill>
                  <a:srgbClr val="C14089"/>
                </a:solidFill>
                <a:latin typeface="Arial"/>
                <a:cs typeface="Arial"/>
              </a:rPr>
              <a:t>one</a:t>
            </a:r>
            <a:r>
              <a:rPr sz="1850" b="1" spc="-5" dirty="0">
                <a:solidFill>
                  <a:srgbClr val="C14089"/>
                </a:solidFill>
                <a:latin typeface="Arial"/>
                <a:cs typeface="Arial"/>
              </a:rPr>
              <a:t> </a:t>
            </a:r>
            <a:r>
              <a:rPr sz="1850" b="1" spc="10" dirty="0">
                <a:solidFill>
                  <a:srgbClr val="C14089"/>
                </a:solidFill>
                <a:latin typeface="Arial"/>
                <a:cs typeface="Arial"/>
              </a:rPr>
              <a:t>of</a:t>
            </a:r>
            <a:r>
              <a:rPr sz="1850" b="1" spc="-5" dirty="0">
                <a:solidFill>
                  <a:srgbClr val="C14089"/>
                </a:solidFill>
                <a:latin typeface="Arial"/>
                <a:cs typeface="Arial"/>
              </a:rPr>
              <a:t> </a:t>
            </a:r>
            <a:r>
              <a:rPr sz="1850" b="1" spc="10" dirty="0">
                <a:solidFill>
                  <a:srgbClr val="C14089"/>
                </a:solidFill>
                <a:latin typeface="Arial"/>
                <a:cs typeface="Arial"/>
              </a:rPr>
              <a:t>the</a:t>
            </a:r>
            <a:r>
              <a:rPr sz="1850" b="1" spc="-15" dirty="0">
                <a:solidFill>
                  <a:srgbClr val="C14089"/>
                </a:solidFill>
                <a:latin typeface="Arial"/>
                <a:cs typeface="Arial"/>
              </a:rPr>
              <a:t> </a:t>
            </a:r>
            <a:r>
              <a:rPr sz="1850" b="1" spc="5" dirty="0">
                <a:solidFill>
                  <a:srgbClr val="C14089"/>
                </a:solidFill>
                <a:latin typeface="Arial"/>
                <a:cs typeface="Arial"/>
              </a:rPr>
              <a:t>type</a:t>
            </a:r>
            <a:r>
              <a:rPr sz="1850" b="1" spc="-10" dirty="0">
                <a:solidFill>
                  <a:srgbClr val="C14089"/>
                </a:solidFill>
                <a:latin typeface="Arial"/>
                <a:cs typeface="Arial"/>
              </a:rPr>
              <a:t> </a:t>
            </a:r>
            <a:r>
              <a:rPr sz="1850" b="1" spc="10" dirty="0">
                <a:solidFill>
                  <a:srgbClr val="C14089"/>
                </a:solidFill>
                <a:latin typeface="Arial"/>
                <a:cs typeface="Arial"/>
              </a:rPr>
              <a:t>of</a:t>
            </a:r>
            <a:r>
              <a:rPr sz="1850" b="1" spc="-5" dirty="0">
                <a:solidFill>
                  <a:srgbClr val="C14089"/>
                </a:solidFill>
                <a:latin typeface="Arial"/>
                <a:cs typeface="Arial"/>
              </a:rPr>
              <a:t> </a:t>
            </a:r>
            <a:r>
              <a:rPr sz="1850" b="1" spc="10" dirty="0">
                <a:solidFill>
                  <a:srgbClr val="C14089"/>
                </a:solidFill>
                <a:latin typeface="Arial"/>
                <a:cs typeface="Arial"/>
              </a:rPr>
              <a:t>the</a:t>
            </a:r>
            <a:r>
              <a:rPr sz="1850" b="1" spc="-15" dirty="0">
                <a:solidFill>
                  <a:srgbClr val="C14089"/>
                </a:solidFill>
                <a:latin typeface="Arial"/>
                <a:cs typeface="Arial"/>
              </a:rPr>
              <a:t> </a:t>
            </a:r>
            <a:r>
              <a:rPr sz="1850" b="1" spc="10" dirty="0">
                <a:solidFill>
                  <a:srgbClr val="C14089"/>
                </a:solidFill>
                <a:latin typeface="Arial"/>
                <a:cs typeface="Arial"/>
              </a:rPr>
              <a:t>tokens</a:t>
            </a:r>
            <a:r>
              <a:rPr sz="1850" b="1" spc="-15" dirty="0">
                <a:solidFill>
                  <a:srgbClr val="C14089"/>
                </a:solidFill>
                <a:latin typeface="Arial"/>
                <a:cs typeface="Arial"/>
              </a:rPr>
              <a:t> </a:t>
            </a:r>
            <a:r>
              <a:rPr sz="1850" b="1" spc="10" dirty="0">
                <a:solidFill>
                  <a:srgbClr val="C14089"/>
                </a:solidFill>
                <a:latin typeface="Arial"/>
                <a:cs typeface="Arial"/>
              </a:rPr>
              <a:t>in</a:t>
            </a:r>
            <a:r>
              <a:rPr sz="1850" b="1" spc="-20" dirty="0">
                <a:solidFill>
                  <a:srgbClr val="C14089"/>
                </a:solidFill>
                <a:latin typeface="Arial"/>
                <a:cs typeface="Arial"/>
              </a:rPr>
              <a:t> </a:t>
            </a:r>
            <a:r>
              <a:rPr sz="1850" b="1" spc="15" dirty="0">
                <a:solidFill>
                  <a:srgbClr val="C14089"/>
                </a:solidFill>
                <a:latin typeface="Arial"/>
                <a:cs typeface="Arial"/>
              </a:rPr>
              <a:t>C</a:t>
            </a:r>
            <a:r>
              <a:rPr sz="1850" b="1" spc="-5" dirty="0">
                <a:solidFill>
                  <a:srgbClr val="C14089"/>
                </a:solidFill>
                <a:latin typeface="Arial"/>
                <a:cs typeface="Arial"/>
              </a:rPr>
              <a:t> </a:t>
            </a:r>
            <a:r>
              <a:rPr sz="1850" b="1" spc="10" dirty="0">
                <a:solidFill>
                  <a:srgbClr val="C14089"/>
                </a:solidFill>
                <a:latin typeface="Arial"/>
                <a:cs typeface="Arial"/>
              </a:rPr>
              <a:t>language.</a:t>
            </a:r>
            <a:r>
              <a:rPr sz="1850" b="1" spc="-40" dirty="0">
                <a:solidFill>
                  <a:srgbClr val="C14089"/>
                </a:solidFill>
                <a:latin typeface="Arial"/>
                <a:cs typeface="Arial"/>
              </a:rPr>
              <a:t> </a:t>
            </a:r>
            <a:r>
              <a:rPr sz="1850" b="1" spc="10" dirty="0">
                <a:solidFill>
                  <a:srgbClr val="C14089"/>
                </a:solidFill>
                <a:latin typeface="Arial"/>
                <a:cs typeface="Arial"/>
              </a:rPr>
              <a:t>Operators</a:t>
            </a:r>
            <a:r>
              <a:rPr sz="1850" b="1" spc="-45" dirty="0">
                <a:solidFill>
                  <a:srgbClr val="C14089"/>
                </a:solidFill>
                <a:latin typeface="Arial"/>
                <a:cs typeface="Arial"/>
              </a:rPr>
              <a:t> </a:t>
            </a:r>
            <a:r>
              <a:rPr sz="1850" b="1" spc="10" dirty="0">
                <a:solidFill>
                  <a:srgbClr val="C14089"/>
                </a:solidFill>
                <a:latin typeface="Arial"/>
                <a:cs typeface="Arial"/>
              </a:rPr>
              <a:t>act</a:t>
            </a:r>
            <a:r>
              <a:rPr sz="1850" b="1" spc="-10" dirty="0">
                <a:solidFill>
                  <a:srgbClr val="C14089"/>
                </a:solidFill>
                <a:latin typeface="Arial"/>
                <a:cs typeface="Arial"/>
              </a:rPr>
              <a:t> </a:t>
            </a:r>
            <a:r>
              <a:rPr sz="1850" b="1" spc="10" dirty="0">
                <a:solidFill>
                  <a:srgbClr val="C14089"/>
                </a:solidFill>
                <a:latin typeface="Arial"/>
                <a:cs typeface="Arial"/>
              </a:rPr>
              <a:t>on</a:t>
            </a:r>
            <a:r>
              <a:rPr sz="1850" b="1" spc="-15" dirty="0">
                <a:solidFill>
                  <a:srgbClr val="C14089"/>
                </a:solidFill>
                <a:latin typeface="Arial"/>
                <a:cs typeface="Arial"/>
              </a:rPr>
              <a:t> </a:t>
            </a:r>
            <a:r>
              <a:rPr sz="1850" b="1" spc="10" dirty="0">
                <a:solidFill>
                  <a:srgbClr val="C14089"/>
                </a:solidFill>
                <a:latin typeface="Arial"/>
                <a:cs typeface="Arial"/>
              </a:rPr>
              <a:t>operands</a:t>
            </a:r>
            <a:r>
              <a:rPr sz="1850" b="1" spc="-35" dirty="0">
                <a:solidFill>
                  <a:srgbClr val="C14089"/>
                </a:solidFill>
                <a:latin typeface="Arial"/>
                <a:cs typeface="Arial"/>
              </a:rPr>
              <a:t> </a:t>
            </a:r>
            <a:r>
              <a:rPr sz="1850" b="1" spc="10" dirty="0">
                <a:solidFill>
                  <a:srgbClr val="C14089"/>
                </a:solidFill>
                <a:latin typeface="Arial"/>
                <a:cs typeface="Arial"/>
              </a:rPr>
              <a:t>and</a:t>
            </a:r>
            <a:r>
              <a:rPr sz="1850" b="1" spc="-10" dirty="0">
                <a:solidFill>
                  <a:srgbClr val="C14089"/>
                </a:solidFill>
                <a:latin typeface="Arial"/>
                <a:cs typeface="Arial"/>
              </a:rPr>
              <a:t> </a:t>
            </a:r>
            <a:r>
              <a:rPr sz="1850" b="1" spc="-5" dirty="0">
                <a:solidFill>
                  <a:srgbClr val="C14089"/>
                </a:solidFill>
                <a:latin typeface="Arial"/>
                <a:cs typeface="Arial"/>
              </a:rPr>
              <a:t>give</a:t>
            </a:r>
            <a:endParaRPr sz="1850">
              <a:latin typeface="Arial"/>
              <a:cs typeface="Arial"/>
            </a:endParaRPr>
          </a:p>
          <a:p>
            <a:pPr marL="1905" algn="ctr">
              <a:lnSpc>
                <a:spcPct val="100000"/>
              </a:lnSpc>
              <a:spcBef>
                <a:spcPts val="25"/>
              </a:spcBef>
            </a:pPr>
            <a:r>
              <a:rPr sz="1850" b="1" spc="10" dirty="0">
                <a:solidFill>
                  <a:srgbClr val="C14089"/>
                </a:solidFill>
                <a:latin typeface="Arial"/>
                <a:cs typeface="Arial"/>
              </a:rPr>
              <a:t>the required</a:t>
            </a:r>
            <a:r>
              <a:rPr sz="1850" b="1" spc="-70" dirty="0">
                <a:solidFill>
                  <a:srgbClr val="C14089"/>
                </a:solidFill>
                <a:latin typeface="Arial"/>
                <a:cs typeface="Arial"/>
              </a:rPr>
              <a:t> </a:t>
            </a:r>
            <a:r>
              <a:rPr sz="1850" b="1" spc="5" dirty="0">
                <a:solidFill>
                  <a:srgbClr val="C14089"/>
                </a:solidFill>
                <a:latin typeface="Arial"/>
                <a:cs typeface="Arial"/>
              </a:rPr>
              <a:t>results.</a:t>
            </a:r>
            <a:endParaRPr sz="1850">
              <a:latin typeface="Arial"/>
              <a:cs typeface="Arial"/>
            </a:endParaRPr>
          </a:p>
        </p:txBody>
      </p:sp>
      <p:sp>
        <p:nvSpPr>
          <p:cNvPr id="11" name="object 11"/>
          <p:cNvSpPr txBox="1"/>
          <p:nvPr/>
        </p:nvSpPr>
        <p:spPr>
          <a:xfrm>
            <a:off x="6437121" y="2849066"/>
            <a:ext cx="1145540" cy="311150"/>
          </a:xfrm>
          <a:prstGeom prst="rect">
            <a:avLst/>
          </a:prstGeom>
        </p:spPr>
        <p:txBody>
          <a:bodyPr vert="horz" wrap="square" lIns="0" tIns="15875" rIns="0" bIns="0" rtlCol="0">
            <a:spAutoFit/>
          </a:bodyPr>
          <a:lstStyle/>
          <a:p>
            <a:pPr marL="12700">
              <a:lnSpc>
                <a:spcPct val="100000"/>
              </a:lnSpc>
              <a:spcBef>
                <a:spcPts val="125"/>
              </a:spcBef>
            </a:pPr>
            <a:r>
              <a:rPr sz="1850" spc="10" dirty="0">
                <a:solidFill>
                  <a:srgbClr val="F1484A"/>
                </a:solidFill>
                <a:latin typeface="Arial"/>
                <a:cs typeface="Arial"/>
              </a:rPr>
              <a:t>Operand</a:t>
            </a:r>
            <a:r>
              <a:rPr sz="1850" spc="-100" dirty="0">
                <a:solidFill>
                  <a:srgbClr val="F1484A"/>
                </a:solidFill>
                <a:latin typeface="Arial"/>
                <a:cs typeface="Arial"/>
              </a:rPr>
              <a:t> </a:t>
            </a:r>
            <a:r>
              <a:rPr sz="1850" spc="10" dirty="0">
                <a:solidFill>
                  <a:srgbClr val="F1484A"/>
                </a:solidFill>
                <a:latin typeface="Arial"/>
                <a:cs typeface="Arial"/>
              </a:rPr>
              <a:t>1</a:t>
            </a:r>
            <a:endParaRPr sz="1850">
              <a:latin typeface="Arial"/>
              <a:cs typeface="Arial"/>
            </a:endParaRPr>
          </a:p>
        </p:txBody>
      </p:sp>
      <p:sp>
        <p:nvSpPr>
          <p:cNvPr id="12" name="object 12"/>
          <p:cNvSpPr txBox="1"/>
          <p:nvPr/>
        </p:nvSpPr>
        <p:spPr>
          <a:xfrm>
            <a:off x="7885556" y="2817621"/>
            <a:ext cx="1144905" cy="311150"/>
          </a:xfrm>
          <a:prstGeom prst="rect">
            <a:avLst/>
          </a:prstGeom>
        </p:spPr>
        <p:txBody>
          <a:bodyPr vert="horz" wrap="square" lIns="0" tIns="15240" rIns="0" bIns="0" rtlCol="0">
            <a:spAutoFit/>
          </a:bodyPr>
          <a:lstStyle/>
          <a:p>
            <a:pPr marL="12700">
              <a:lnSpc>
                <a:spcPct val="100000"/>
              </a:lnSpc>
              <a:spcBef>
                <a:spcPts val="120"/>
              </a:spcBef>
            </a:pPr>
            <a:r>
              <a:rPr sz="1850" spc="10" dirty="0">
                <a:solidFill>
                  <a:srgbClr val="F1484A"/>
                </a:solidFill>
                <a:latin typeface="Arial"/>
                <a:cs typeface="Arial"/>
              </a:rPr>
              <a:t>Operand</a:t>
            </a:r>
            <a:r>
              <a:rPr sz="1850" spc="-105" dirty="0">
                <a:solidFill>
                  <a:srgbClr val="F1484A"/>
                </a:solidFill>
                <a:latin typeface="Arial"/>
                <a:cs typeface="Arial"/>
              </a:rPr>
              <a:t> </a:t>
            </a:r>
            <a:r>
              <a:rPr sz="1850" spc="10" dirty="0">
                <a:solidFill>
                  <a:srgbClr val="F1484A"/>
                </a:solidFill>
                <a:latin typeface="Arial"/>
                <a:cs typeface="Arial"/>
              </a:rPr>
              <a:t>2</a:t>
            </a:r>
            <a:endParaRPr sz="1850">
              <a:latin typeface="Arial"/>
              <a:cs typeface="Arial"/>
            </a:endParaRPr>
          </a:p>
        </p:txBody>
      </p:sp>
      <p:sp>
        <p:nvSpPr>
          <p:cNvPr id="13" name="object 13"/>
          <p:cNvSpPr txBox="1"/>
          <p:nvPr/>
        </p:nvSpPr>
        <p:spPr>
          <a:xfrm>
            <a:off x="7139178" y="2811526"/>
            <a:ext cx="3404235" cy="788670"/>
          </a:xfrm>
          <a:prstGeom prst="rect">
            <a:avLst/>
          </a:prstGeom>
        </p:spPr>
        <p:txBody>
          <a:bodyPr vert="horz" wrap="square" lIns="0" tIns="15240" rIns="0" bIns="0" rtlCol="0">
            <a:spAutoFit/>
          </a:bodyPr>
          <a:lstStyle/>
          <a:p>
            <a:pPr marR="5080" algn="r">
              <a:lnSpc>
                <a:spcPts val="2180"/>
              </a:lnSpc>
              <a:spcBef>
                <a:spcPts val="120"/>
              </a:spcBef>
            </a:pPr>
            <a:r>
              <a:rPr sz="1850" spc="10" dirty="0">
                <a:solidFill>
                  <a:srgbClr val="F1484A"/>
                </a:solidFill>
                <a:latin typeface="Arial"/>
                <a:cs typeface="Arial"/>
              </a:rPr>
              <a:t>Operand</a:t>
            </a:r>
            <a:r>
              <a:rPr sz="1850" spc="-120" dirty="0">
                <a:solidFill>
                  <a:srgbClr val="F1484A"/>
                </a:solidFill>
                <a:latin typeface="Arial"/>
                <a:cs typeface="Arial"/>
              </a:rPr>
              <a:t> </a:t>
            </a:r>
            <a:r>
              <a:rPr sz="1850" spc="10" dirty="0">
                <a:solidFill>
                  <a:srgbClr val="F1484A"/>
                </a:solidFill>
                <a:latin typeface="Arial"/>
                <a:cs typeface="Arial"/>
              </a:rPr>
              <a:t>3</a:t>
            </a:r>
            <a:endParaRPr sz="1850">
              <a:latin typeface="Arial"/>
              <a:cs typeface="Arial"/>
            </a:endParaRPr>
          </a:p>
          <a:p>
            <a:pPr marL="12700">
              <a:lnSpc>
                <a:spcPts val="3800"/>
              </a:lnSpc>
              <a:tabLst>
                <a:tab pos="554355" algn="l"/>
                <a:tab pos="1130300" algn="l"/>
                <a:tab pos="1805939" algn="l"/>
                <a:tab pos="2607945" algn="l"/>
              </a:tabLst>
            </a:pPr>
            <a:r>
              <a:rPr sz="3200" dirty="0">
                <a:solidFill>
                  <a:srgbClr val="FF0000"/>
                </a:solidFill>
                <a:latin typeface="Arial"/>
                <a:cs typeface="Arial"/>
              </a:rPr>
              <a:t>c	=	a	</a:t>
            </a:r>
            <a:r>
              <a:rPr sz="3200" dirty="0">
                <a:solidFill>
                  <a:srgbClr val="775E9E"/>
                </a:solidFill>
                <a:latin typeface="Arial"/>
                <a:cs typeface="Arial"/>
              </a:rPr>
              <a:t>+	</a:t>
            </a:r>
            <a:r>
              <a:rPr sz="3200" spc="-10" dirty="0">
                <a:solidFill>
                  <a:srgbClr val="FF0000"/>
                </a:solidFill>
                <a:latin typeface="Arial"/>
                <a:cs typeface="Arial"/>
              </a:rPr>
              <a:t>b;</a:t>
            </a:r>
            <a:endParaRPr sz="3200">
              <a:latin typeface="Arial"/>
              <a:cs typeface="Arial"/>
            </a:endParaRPr>
          </a:p>
        </p:txBody>
      </p:sp>
      <p:sp>
        <p:nvSpPr>
          <p:cNvPr id="14" name="object 14"/>
          <p:cNvSpPr txBox="1"/>
          <p:nvPr/>
        </p:nvSpPr>
        <p:spPr>
          <a:xfrm>
            <a:off x="7201916" y="3738753"/>
            <a:ext cx="964565" cy="311150"/>
          </a:xfrm>
          <a:prstGeom prst="rect">
            <a:avLst/>
          </a:prstGeom>
        </p:spPr>
        <p:txBody>
          <a:bodyPr vert="horz" wrap="square" lIns="0" tIns="15240" rIns="0" bIns="0" rtlCol="0">
            <a:spAutoFit/>
          </a:bodyPr>
          <a:lstStyle/>
          <a:p>
            <a:pPr marL="12700">
              <a:lnSpc>
                <a:spcPct val="100000"/>
              </a:lnSpc>
              <a:spcBef>
                <a:spcPts val="120"/>
              </a:spcBef>
            </a:pPr>
            <a:r>
              <a:rPr sz="1850" spc="10" dirty="0">
                <a:solidFill>
                  <a:srgbClr val="775E9E"/>
                </a:solidFill>
                <a:latin typeface="Arial"/>
                <a:cs typeface="Arial"/>
              </a:rPr>
              <a:t>Opera</a:t>
            </a:r>
            <a:r>
              <a:rPr sz="1850" spc="5" dirty="0">
                <a:solidFill>
                  <a:srgbClr val="775E9E"/>
                </a:solidFill>
                <a:latin typeface="Arial"/>
                <a:cs typeface="Arial"/>
              </a:rPr>
              <a:t>tor</a:t>
            </a:r>
            <a:endParaRPr sz="1850">
              <a:latin typeface="Arial"/>
              <a:cs typeface="Arial"/>
            </a:endParaRPr>
          </a:p>
        </p:txBody>
      </p:sp>
      <p:sp>
        <p:nvSpPr>
          <p:cNvPr id="15" name="object 15"/>
          <p:cNvSpPr txBox="1"/>
          <p:nvPr/>
        </p:nvSpPr>
        <p:spPr>
          <a:xfrm>
            <a:off x="8620506" y="3738753"/>
            <a:ext cx="964565" cy="311150"/>
          </a:xfrm>
          <a:prstGeom prst="rect">
            <a:avLst/>
          </a:prstGeom>
        </p:spPr>
        <p:txBody>
          <a:bodyPr vert="horz" wrap="square" lIns="0" tIns="15240" rIns="0" bIns="0" rtlCol="0">
            <a:spAutoFit/>
          </a:bodyPr>
          <a:lstStyle/>
          <a:p>
            <a:pPr marL="12700">
              <a:lnSpc>
                <a:spcPct val="100000"/>
              </a:lnSpc>
              <a:spcBef>
                <a:spcPts val="120"/>
              </a:spcBef>
            </a:pPr>
            <a:r>
              <a:rPr sz="1850" spc="10" dirty="0">
                <a:solidFill>
                  <a:srgbClr val="775E9E"/>
                </a:solidFill>
                <a:latin typeface="Arial"/>
                <a:cs typeface="Arial"/>
              </a:rPr>
              <a:t>Opera</a:t>
            </a:r>
            <a:r>
              <a:rPr sz="1850" spc="5" dirty="0">
                <a:solidFill>
                  <a:srgbClr val="775E9E"/>
                </a:solidFill>
                <a:latin typeface="Arial"/>
                <a:cs typeface="Arial"/>
              </a:rPr>
              <a:t>tor</a:t>
            </a:r>
            <a:endParaRPr sz="1850">
              <a:latin typeface="Arial"/>
              <a:cs typeface="Arial"/>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103114" y="1575053"/>
            <a:ext cx="1987295" cy="416051"/>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5103114" y="1575053"/>
            <a:ext cx="1987550" cy="416559"/>
          </a:xfrm>
          <a:prstGeom prst="rect">
            <a:avLst/>
          </a:prstGeom>
          <a:ln w="3175">
            <a:solidFill>
              <a:srgbClr val="FD763C"/>
            </a:solidFill>
          </a:ln>
        </p:spPr>
        <p:txBody>
          <a:bodyPr vert="horz" wrap="square" lIns="0" tIns="58419" rIns="0" bIns="0" rtlCol="0">
            <a:spAutoFit/>
          </a:bodyPr>
          <a:lstStyle/>
          <a:p>
            <a:pPr marL="170180">
              <a:lnSpc>
                <a:spcPct val="100000"/>
              </a:lnSpc>
              <a:spcBef>
                <a:spcPts val="459"/>
              </a:spcBef>
            </a:pPr>
            <a:r>
              <a:rPr sz="1850" spc="10" dirty="0">
                <a:solidFill>
                  <a:srgbClr val="FF0000"/>
                </a:solidFill>
              </a:rPr>
              <a:t>Operators in</a:t>
            </a:r>
            <a:r>
              <a:rPr sz="1850" spc="-100" dirty="0">
                <a:solidFill>
                  <a:srgbClr val="FF0000"/>
                </a:solidFill>
              </a:rPr>
              <a:t> </a:t>
            </a:r>
            <a:r>
              <a:rPr sz="1850" spc="15" dirty="0">
                <a:solidFill>
                  <a:srgbClr val="FF0000"/>
                </a:solidFill>
              </a:rPr>
              <a:t>C</a:t>
            </a:r>
            <a:endParaRPr sz="1850"/>
          </a:p>
        </p:txBody>
      </p:sp>
      <p:sp>
        <p:nvSpPr>
          <p:cNvPr id="4" name="object 4"/>
          <p:cNvSpPr/>
          <p:nvPr/>
        </p:nvSpPr>
        <p:spPr>
          <a:xfrm>
            <a:off x="355854" y="2884170"/>
            <a:ext cx="2154936" cy="414527"/>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355854" y="2884170"/>
            <a:ext cx="2155190" cy="414655"/>
          </a:xfrm>
          <a:prstGeom prst="rect">
            <a:avLst/>
          </a:prstGeom>
          <a:ln w="3175">
            <a:solidFill>
              <a:srgbClr val="745A9C"/>
            </a:solidFill>
          </a:ln>
        </p:spPr>
        <p:txBody>
          <a:bodyPr vert="horz" wrap="square" lIns="0" tIns="57785" rIns="0" bIns="0" rtlCol="0">
            <a:spAutoFit/>
          </a:bodyPr>
          <a:lstStyle/>
          <a:p>
            <a:pPr marL="126364">
              <a:lnSpc>
                <a:spcPct val="100000"/>
              </a:lnSpc>
              <a:spcBef>
                <a:spcPts val="455"/>
              </a:spcBef>
            </a:pPr>
            <a:r>
              <a:rPr sz="1850" b="1" spc="10" dirty="0">
                <a:solidFill>
                  <a:srgbClr val="775E9E"/>
                </a:solidFill>
                <a:latin typeface="Arial"/>
                <a:cs typeface="Arial"/>
              </a:rPr>
              <a:t>Unary</a:t>
            </a:r>
            <a:endParaRPr sz="1850">
              <a:latin typeface="Arial"/>
              <a:cs typeface="Arial"/>
            </a:endParaRPr>
          </a:p>
        </p:txBody>
      </p:sp>
      <p:sp>
        <p:nvSpPr>
          <p:cNvPr id="6" name="object 6"/>
          <p:cNvSpPr/>
          <p:nvPr/>
        </p:nvSpPr>
        <p:spPr>
          <a:xfrm>
            <a:off x="3556253" y="2884170"/>
            <a:ext cx="2212848" cy="414527"/>
          </a:xfrm>
          <a:prstGeom prst="rect">
            <a:avLst/>
          </a:prstGeom>
          <a:blipFill>
            <a:blip r:embed="rId4" cstate="print"/>
            <a:stretch>
              <a:fillRect/>
            </a:stretch>
          </a:blipFill>
        </p:spPr>
        <p:txBody>
          <a:bodyPr wrap="square" lIns="0" tIns="0" rIns="0" bIns="0" rtlCol="0"/>
          <a:lstStyle/>
          <a:p>
            <a:endParaRPr/>
          </a:p>
        </p:txBody>
      </p:sp>
      <p:sp>
        <p:nvSpPr>
          <p:cNvPr id="7" name="object 7"/>
          <p:cNvSpPr txBox="1"/>
          <p:nvPr/>
        </p:nvSpPr>
        <p:spPr>
          <a:xfrm>
            <a:off x="3556253" y="2884170"/>
            <a:ext cx="2212975" cy="414655"/>
          </a:xfrm>
          <a:prstGeom prst="rect">
            <a:avLst/>
          </a:prstGeom>
          <a:ln w="3175">
            <a:solidFill>
              <a:srgbClr val="3CC2C7"/>
            </a:solidFill>
          </a:ln>
        </p:spPr>
        <p:txBody>
          <a:bodyPr vert="horz" wrap="square" lIns="0" tIns="57785" rIns="0" bIns="0" rtlCol="0">
            <a:spAutoFit/>
          </a:bodyPr>
          <a:lstStyle/>
          <a:p>
            <a:pPr marL="127000">
              <a:lnSpc>
                <a:spcPct val="100000"/>
              </a:lnSpc>
              <a:spcBef>
                <a:spcPts val="455"/>
              </a:spcBef>
            </a:pPr>
            <a:r>
              <a:rPr sz="1850" b="1" spc="10" dirty="0">
                <a:solidFill>
                  <a:srgbClr val="00AF50"/>
                </a:solidFill>
                <a:latin typeface="Arial"/>
                <a:cs typeface="Arial"/>
              </a:rPr>
              <a:t>Binary</a:t>
            </a:r>
            <a:endParaRPr sz="1850">
              <a:latin typeface="Arial"/>
              <a:cs typeface="Arial"/>
            </a:endParaRPr>
          </a:p>
        </p:txBody>
      </p:sp>
      <p:sp>
        <p:nvSpPr>
          <p:cNvPr id="8" name="object 8"/>
          <p:cNvSpPr/>
          <p:nvPr/>
        </p:nvSpPr>
        <p:spPr>
          <a:xfrm>
            <a:off x="6814566" y="2884170"/>
            <a:ext cx="2078735" cy="414527"/>
          </a:xfrm>
          <a:prstGeom prst="rect">
            <a:avLst/>
          </a:prstGeom>
          <a:blipFill>
            <a:blip r:embed="rId5" cstate="print"/>
            <a:stretch>
              <a:fillRect/>
            </a:stretch>
          </a:blipFill>
        </p:spPr>
        <p:txBody>
          <a:bodyPr wrap="square" lIns="0" tIns="0" rIns="0" bIns="0" rtlCol="0"/>
          <a:lstStyle/>
          <a:p>
            <a:endParaRPr/>
          </a:p>
        </p:txBody>
      </p:sp>
      <p:sp>
        <p:nvSpPr>
          <p:cNvPr id="9" name="object 9"/>
          <p:cNvSpPr txBox="1"/>
          <p:nvPr/>
        </p:nvSpPr>
        <p:spPr>
          <a:xfrm>
            <a:off x="6814566" y="2884170"/>
            <a:ext cx="2078989" cy="414655"/>
          </a:xfrm>
          <a:prstGeom prst="rect">
            <a:avLst/>
          </a:prstGeom>
          <a:ln w="3175">
            <a:solidFill>
              <a:srgbClr val="C03A86"/>
            </a:solidFill>
          </a:ln>
        </p:spPr>
        <p:txBody>
          <a:bodyPr vert="horz" wrap="square" lIns="0" tIns="57785" rIns="0" bIns="0" rtlCol="0">
            <a:spAutoFit/>
          </a:bodyPr>
          <a:lstStyle/>
          <a:p>
            <a:pPr marL="127000">
              <a:lnSpc>
                <a:spcPct val="100000"/>
              </a:lnSpc>
              <a:spcBef>
                <a:spcPts val="455"/>
              </a:spcBef>
            </a:pPr>
            <a:r>
              <a:rPr sz="1850" b="1" spc="10" dirty="0">
                <a:solidFill>
                  <a:srgbClr val="C14089"/>
                </a:solidFill>
                <a:latin typeface="Arial"/>
                <a:cs typeface="Arial"/>
              </a:rPr>
              <a:t>Ternary</a:t>
            </a:r>
            <a:endParaRPr sz="1850">
              <a:latin typeface="Arial"/>
              <a:cs typeface="Arial"/>
            </a:endParaRPr>
          </a:p>
        </p:txBody>
      </p:sp>
      <p:sp>
        <p:nvSpPr>
          <p:cNvPr id="10" name="object 10"/>
          <p:cNvSpPr/>
          <p:nvPr/>
        </p:nvSpPr>
        <p:spPr>
          <a:xfrm>
            <a:off x="9938766" y="2884170"/>
            <a:ext cx="1889760" cy="414527"/>
          </a:xfrm>
          <a:prstGeom prst="rect">
            <a:avLst/>
          </a:prstGeom>
          <a:blipFill>
            <a:blip r:embed="rId6" cstate="print"/>
            <a:stretch>
              <a:fillRect/>
            </a:stretch>
          </a:blipFill>
        </p:spPr>
        <p:txBody>
          <a:bodyPr wrap="square" lIns="0" tIns="0" rIns="0" bIns="0" rtlCol="0"/>
          <a:lstStyle/>
          <a:p>
            <a:endParaRPr/>
          </a:p>
        </p:txBody>
      </p:sp>
      <p:sp>
        <p:nvSpPr>
          <p:cNvPr id="11" name="object 11"/>
          <p:cNvSpPr txBox="1"/>
          <p:nvPr/>
        </p:nvSpPr>
        <p:spPr>
          <a:xfrm>
            <a:off x="9938766" y="2884170"/>
            <a:ext cx="1889760" cy="414655"/>
          </a:xfrm>
          <a:prstGeom prst="rect">
            <a:avLst/>
          </a:prstGeom>
          <a:ln w="3175">
            <a:solidFill>
              <a:srgbClr val="FD763C"/>
            </a:solidFill>
          </a:ln>
        </p:spPr>
        <p:txBody>
          <a:bodyPr vert="horz" wrap="square" lIns="0" tIns="57785" rIns="0" bIns="0" rtlCol="0">
            <a:spAutoFit/>
          </a:bodyPr>
          <a:lstStyle/>
          <a:p>
            <a:pPr marL="127635">
              <a:lnSpc>
                <a:spcPct val="100000"/>
              </a:lnSpc>
              <a:spcBef>
                <a:spcPts val="455"/>
              </a:spcBef>
            </a:pPr>
            <a:r>
              <a:rPr sz="1850" b="1" spc="10" dirty="0">
                <a:solidFill>
                  <a:srgbClr val="1E6468"/>
                </a:solidFill>
                <a:latin typeface="Arial"/>
                <a:cs typeface="Arial"/>
              </a:rPr>
              <a:t>Special</a:t>
            </a:r>
            <a:endParaRPr sz="1850">
              <a:latin typeface="Arial"/>
              <a:cs typeface="Arial"/>
            </a:endParaRPr>
          </a:p>
        </p:txBody>
      </p:sp>
      <p:sp>
        <p:nvSpPr>
          <p:cNvPr id="12" name="object 12"/>
          <p:cNvSpPr txBox="1"/>
          <p:nvPr/>
        </p:nvSpPr>
        <p:spPr>
          <a:xfrm>
            <a:off x="277164" y="3726560"/>
            <a:ext cx="2092325" cy="1164590"/>
          </a:xfrm>
          <a:prstGeom prst="rect">
            <a:avLst/>
          </a:prstGeom>
        </p:spPr>
        <p:txBody>
          <a:bodyPr vert="horz" wrap="square" lIns="0" tIns="12700" rIns="0" bIns="0" rtlCol="0">
            <a:spAutoFit/>
          </a:bodyPr>
          <a:lstStyle/>
          <a:p>
            <a:pPr marL="12700" marR="5080">
              <a:lnSpc>
                <a:spcPct val="100899"/>
              </a:lnSpc>
              <a:spcBef>
                <a:spcPts val="100"/>
              </a:spcBef>
            </a:pPr>
            <a:r>
              <a:rPr sz="1850" spc="5" dirty="0">
                <a:solidFill>
                  <a:srgbClr val="775E9E"/>
                </a:solidFill>
                <a:latin typeface="Arial"/>
                <a:cs typeface="Arial"/>
              </a:rPr>
              <a:t>Incrementation</a:t>
            </a:r>
            <a:r>
              <a:rPr sz="1850" spc="-95" dirty="0">
                <a:solidFill>
                  <a:srgbClr val="775E9E"/>
                </a:solidFill>
                <a:latin typeface="Arial"/>
                <a:cs typeface="Arial"/>
              </a:rPr>
              <a:t> </a:t>
            </a:r>
            <a:r>
              <a:rPr sz="1850" spc="10" dirty="0">
                <a:solidFill>
                  <a:srgbClr val="775E9E"/>
                </a:solidFill>
                <a:latin typeface="Arial"/>
                <a:cs typeface="Arial"/>
              </a:rPr>
              <a:t>(++)  </a:t>
            </a:r>
            <a:r>
              <a:rPr sz="1850" spc="5" dirty="0">
                <a:solidFill>
                  <a:srgbClr val="775E9E"/>
                </a:solidFill>
                <a:latin typeface="Arial"/>
                <a:cs typeface="Arial"/>
              </a:rPr>
              <a:t>Decrementaion(--)  </a:t>
            </a:r>
            <a:r>
              <a:rPr sz="1850" spc="10" dirty="0">
                <a:solidFill>
                  <a:srgbClr val="775E9E"/>
                </a:solidFill>
                <a:latin typeface="Arial"/>
                <a:cs typeface="Arial"/>
              </a:rPr>
              <a:t>Unary minus(-)  Logical</a:t>
            </a:r>
            <a:r>
              <a:rPr sz="1850" spc="-55" dirty="0">
                <a:solidFill>
                  <a:srgbClr val="775E9E"/>
                </a:solidFill>
                <a:latin typeface="Arial"/>
                <a:cs typeface="Arial"/>
              </a:rPr>
              <a:t> </a:t>
            </a:r>
            <a:r>
              <a:rPr sz="1850" spc="5" dirty="0">
                <a:solidFill>
                  <a:srgbClr val="775E9E"/>
                </a:solidFill>
                <a:latin typeface="Arial"/>
                <a:cs typeface="Arial"/>
              </a:rPr>
              <a:t>Not(!)</a:t>
            </a:r>
            <a:endParaRPr sz="1850">
              <a:latin typeface="Arial"/>
              <a:cs typeface="Arial"/>
            </a:endParaRPr>
          </a:p>
        </p:txBody>
      </p:sp>
      <p:sp>
        <p:nvSpPr>
          <p:cNvPr id="13" name="object 13"/>
          <p:cNvSpPr txBox="1"/>
          <p:nvPr/>
        </p:nvSpPr>
        <p:spPr>
          <a:xfrm>
            <a:off x="3569334" y="3726560"/>
            <a:ext cx="2386330" cy="2873375"/>
          </a:xfrm>
          <a:prstGeom prst="rect">
            <a:avLst/>
          </a:prstGeom>
        </p:spPr>
        <p:txBody>
          <a:bodyPr vert="horz" wrap="square" lIns="0" tIns="12065" rIns="0" bIns="0" rtlCol="0">
            <a:spAutoFit/>
          </a:bodyPr>
          <a:lstStyle/>
          <a:p>
            <a:pPr marL="12700" marR="191135">
              <a:lnSpc>
                <a:spcPct val="101099"/>
              </a:lnSpc>
              <a:spcBef>
                <a:spcPts val="95"/>
              </a:spcBef>
              <a:tabLst>
                <a:tab pos="425450" algn="l"/>
                <a:tab pos="700405" algn="l"/>
                <a:tab pos="988694" algn="l"/>
              </a:tabLst>
            </a:pPr>
            <a:r>
              <a:rPr sz="1850" spc="5" dirty="0">
                <a:solidFill>
                  <a:srgbClr val="00AF50"/>
                </a:solidFill>
                <a:latin typeface="Arial"/>
                <a:cs typeface="Arial"/>
              </a:rPr>
              <a:t>Arithmetic</a:t>
            </a:r>
            <a:r>
              <a:rPr sz="1850" spc="-90" dirty="0">
                <a:solidFill>
                  <a:srgbClr val="00AF50"/>
                </a:solidFill>
                <a:latin typeface="Arial"/>
                <a:cs typeface="Arial"/>
              </a:rPr>
              <a:t> </a:t>
            </a:r>
            <a:r>
              <a:rPr sz="1850" spc="10" dirty="0">
                <a:solidFill>
                  <a:srgbClr val="00AF50"/>
                </a:solidFill>
                <a:latin typeface="Arial"/>
                <a:cs typeface="Arial"/>
              </a:rPr>
              <a:t>Operators  </a:t>
            </a:r>
            <a:r>
              <a:rPr sz="1850" spc="5" dirty="0">
                <a:solidFill>
                  <a:srgbClr val="00AF50"/>
                </a:solidFill>
                <a:latin typeface="Arial"/>
                <a:cs typeface="Arial"/>
              </a:rPr>
              <a:t>(+,	-,	*,	</a:t>
            </a:r>
            <a:r>
              <a:rPr sz="1850" dirty="0">
                <a:solidFill>
                  <a:srgbClr val="00AF50"/>
                </a:solidFill>
                <a:latin typeface="Arial"/>
                <a:cs typeface="Arial"/>
              </a:rPr>
              <a:t>/,</a:t>
            </a:r>
            <a:r>
              <a:rPr sz="1850" spc="-25" dirty="0">
                <a:solidFill>
                  <a:srgbClr val="00AF50"/>
                </a:solidFill>
                <a:latin typeface="Arial"/>
                <a:cs typeface="Arial"/>
              </a:rPr>
              <a:t> </a:t>
            </a:r>
            <a:r>
              <a:rPr sz="1850" spc="10" dirty="0">
                <a:solidFill>
                  <a:srgbClr val="00AF50"/>
                </a:solidFill>
                <a:latin typeface="Arial"/>
                <a:cs typeface="Arial"/>
              </a:rPr>
              <a:t>%)</a:t>
            </a:r>
            <a:endParaRPr sz="1850">
              <a:latin typeface="Arial"/>
              <a:cs typeface="Arial"/>
            </a:endParaRPr>
          </a:p>
          <a:p>
            <a:pPr marL="12700">
              <a:lnSpc>
                <a:spcPct val="100000"/>
              </a:lnSpc>
              <a:spcBef>
                <a:spcPts val="25"/>
              </a:spcBef>
            </a:pPr>
            <a:r>
              <a:rPr sz="1850" spc="5" dirty="0">
                <a:solidFill>
                  <a:srgbClr val="00AF50"/>
                </a:solidFill>
                <a:latin typeface="Arial"/>
                <a:cs typeface="Arial"/>
              </a:rPr>
              <a:t>Relational</a:t>
            </a:r>
            <a:r>
              <a:rPr sz="1850" spc="-60" dirty="0">
                <a:solidFill>
                  <a:srgbClr val="00AF50"/>
                </a:solidFill>
                <a:latin typeface="Arial"/>
                <a:cs typeface="Arial"/>
              </a:rPr>
              <a:t> </a:t>
            </a:r>
            <a:r>
              <a:rPr sz="1850" spc="10" dirty="0">
                <a:solidFill>
                  <a:srgbClr val="00AF50"/>
                </a:solidFill>
                <a:latin typeface="Arial"/>
                <a:cs typeface="Arial"/>
              </a:rPr>
              <a:t>Operators</a:t>
            </a:r>
            <a:endParaRPr sz="1850">
              <a:latin typeface="Arial"/>
              <a:cs typeface="Arial"/>
            </a:endParaRPr>
          </a:p>
          <a:p>
            <a:pPr marL="12700">
              <a:lnSpc>
                <a:spcPct val="100000"/>
              </a:lnSpc>
              <a:spcBef>
                <a:spcPts val="10"/>
              </a:spcBef>
            </a:pPr>
            <a:r>
              <a:rPr sz="1850" spc="5" dirty="0">
                <a:solidFill>
                  <a:srgbClr val="00AF50"/>
                </a:solidFill>
                <a:latin typeface="Arial"/>
                <a:cs typeface="Arial"/>
              </a:rPr>
              <a:t>(&gt;, </a:t>
            </a:r>
            <a:r>
              <a:rPr sz="1850" spc="10" dirty="0">
                <a:solidFill>
                  <a:srgbClr val="00AF50"/>
                </a:solidFill>
                <a:latin typeface="Arial"/>
                <a:cs typeface="Arial"/>
              </a:rPr>
              <a:t>&gt;=, &lt;, &lt;=, ==,</a:t>
            </a:r>
            <a:r>
              <a:rPr sz="1850" spc="-195" dirty="0">
                <a:solidFill>
                  <a:srgbClr val="00AF50"/>
                </a:solidFill>
                <a:latin typeface="Arial"/>
                <a:cs typeface="Arial"/>
              </a:rPr>
              <a:t> </a:t>
            </a:r>
            <a:r>
              <a:rPr sz="1850" spc="5" dirty="0">
                <a:solidFill>
                  <a:srgbClr val="00AF50"/>
                </a:solidFill>
                <a:latin typeface="Arial"/>
                <a:cs typeface="Arial"/>
              </a:rPr>
              <a:t>!=)</a:t>
            </a:r>
            <a:endParaRPr sz="1850">
              <a:latin typeface="Arial"/>
              <a:cs typeface="Arial"/>
            </a:endParaRPr>
          </a:p>
          <a:p>
            <a:pPr marL="12700" marR="493395">
              <a:lnSpc>
                <a:spcPct val="101099"/>
              </a:lnSpc>
              <a:spcBef>
                <a:spcPts val="5"/>
              </a:spcBef>
            </a:pPr>
            <a:r>
              <a:rPr sz="1850" spc="10" dirty="0">
                <a:solidFill>
                  <a:srgbClr val="00AF50"/>
                </a:solidFill>
                <a:latin typeface="Arial"/>
                <a:cs typeface="Arial"/>
              </a:rPr>
              <a:t>Logical</a:t>
            </a:r>
            <a:r>
              <a:rPr sz="1850" spc="-130" dirty="0">
                <a:solidFill>
                  <a:srgbClr val="00AF50"/>
                </a:solidFill>
                <a:latin typeface="Arial"/>
                <a:cs typeface="Arial"/>
              </a:rPr>
              <a:t> </a:t>
            </a:r>
            <a:r>
              <a:rPr sz="1850" spc="10" dirty="0">
                <a:solidFill>
                  <a:srgbClr val="00AF50"/>
                </a:solidFill>
                <a:latin typeface="Arial"/>
                <a:cs typeface="Arial"/>
              </a:rPr>
              <a:t>Operators  (&amp;&amp;,</a:t>
            </a:r>
            <a:r>
              <a:rPr sz="1850" spc="-10" dirty="0">
                <a:solidFill>
                  <a:srgbClr val="00AF50"/>
                </a:solidFill>
                <a:latin typeface="Arial"/>
                <a:cs typeface="Arial"/>
              </a:rPr>
              <a:t> </a:t>
            </a:r>
            <a:r>
              <a:rPr sz="1850" spc="-5" dirty="0">
                <a:solidFill>
                  <a:srgbClr val="00AF50"/>
                </a:solidFill>
                <a:latin typeface="Arial"/>
                <a:cs typeface="Arial"/>
              </a:rPr>
              <a:t>||)</a:t>
            </a:r>
            <a:endParaRPr sz="1850">
              <a:latin typeface="Arial"/>
              <a:cs typeface="Arial"/>
            </a:endParaRPr>
          </a:p>
          <a:p>
            <a:pPr marL="12700" marR="492759">
              <a:lnSpc>
                <a:spcPct val="100499"/>
              </a:lnSpc>
              <a:spcBef>
                <a:spcPts val="10"/>
              </a:spcBef>
            </a:pPr>
            <a:r>
              <a:rPr sz="1850" spc="5" dirty="0">
                <a:solidFill>
                  <a:srgbClr val="00AF50"/>
                </a:solidFill>
                <a:latin typeface="Arial"/>
                <a:cs typeface="Arial"/>
              </a:rPr>
              <a:t>Bitwise</a:t>
            </a:r>
            <a:r>
              <a:rPr sz="1850" spc="-90" dirty="0">
                <a:solidFill>
                  <a:srgbClr val="00AF50"/>
                </a:solidFill>
                <a:latin typeface="Arial"/>
                <a:cs typeface="Arial"/>
              </a:rPr>
              <a:t> </a:t>
            </a:r>
            <a:r>
              <a:rPr sz="1850" spc="10" dirty="0">
                <a:solidFill>
                  <a:srgbClr val="00AF50"/>
                </a:solidFill>
                <a:latin typeface="Arial"/>
                <a:cs typeface="Arial"/>
              </a:rPr>
              <a:t>Operators  </a:t>
            </a:r>
            <a:r>
              <a:rPr sz="1850" spc="5" dirty="0">
                <a:solidFill>
                  <a:srgbClr val="00AF50"/>
                </a:solidFill>
                <a:latin typeface="Arial"/>
                <a:cs typeface="Arial"/>
              </a:rPr>
              <a:t>(&lt;&lt;, </a:t>
            </a:r>
            <a:r>
              <a:rPr sz="1850" spc="10" dirty="0">
                <a:solidFill>
                  <a:srgbClr val="00AF50"/>
                </a:solidFill>
                <a:latin typeface="Arial"/>
                <a:cs typeface="Arial"/>
              </a:rPr>
              <a:t>&gt;&gt;, &amp;, </a:t>
            </a:r>
            <a:r>
              <a:rPr sz="1850" dirty="0">
                <a:solidFill>
                  <a:srgbClr val="00AF50"/>
                </a:solidFill>
                <a:latin typeface="Arial"/>
                <a:cs typeface="Arial"/>
              </a:rPr>
              <a:t>|,</a:t>
            </a:r>
            <a:r>
              <a:rPr sz="1850" spc="-120" dirty="0">
                <a:solidFill>
                  <a:srgbClr val="00AF50"/>
                </a:solidFill>
                <a:latin typeface="Arial"/>
                <a:cs typeface="Arial"/>
              </a:rPr>
              <a:t> </a:t>
            </a:r>
            <a:r>
              <a:rPr sz="1850" spc="10" dirty="0">
                <a:solidFill>
                  <a:srgbClr val="00AF50"/>
                </a:solidFill>
                <a:latin typeface="Arial"/>
                <a:cs typeface="Arial"/>
              </a:rPr>
              <a:t>^)</a:t>
            </a:r>
            <a:endParaRPr sz="1850">
              <a:latin typeface="Arial"/>
              <a:cs typeface="Arial"/>
            </a:endParaRPr>
          </a:p>
          <a:p>
            <a:pPr marL="12700">
              <a:lnSpc>
                <a:spcPct val="100000"/>
              </a:lnSpc>
              <a:spcBef>
                <a:spcPts val="25"/>
              </a:spcBef>
            </a:pPr>
            <a:r>
              <a:rPr sz="1850" spc="10" dirty="0">
                <a:solidFill>
                  <a:srgbClr val="00AF50"/>
                </a:solidFill>
                <a:latin typeface="Arial"/>
                <a:cs typeface="Arial"/>
              </a:rPr>
              <a:t>Assignment</a:t>
            </a:r>
            <a:r>
              <a:rPr sz="1850" spc="-105" dirty="0">
                <a:solidFill>
                  <a:srgbClr val="00AF50"/>
                </a:solidFill>
                <a:latin typeface="Arial"/>
                <a:cs typeface="Arial"/>
              </a:rPr>
              <a:t> </a:t>
            </a:r>
            <a:r>
              <a:rPr sz="1850" spc="10" dirty="0">
                <a:solidFill>
                  <a:srgbClr val="00AF50"/>
                </a:solidFill>
                <a:latin typeface="Arial"/>
                <a:cs typeface="Arial"/>
              </a:rPr>
              <a:t>Operators</a:t>
            </a:r>
            <a:endParaRPr sz="1850">
              <a:latin typeface="Arial"/>
              <a:cs typeface="Arial"/>
            </a:endParaRPr>
          </a:p>
          <a:p>
            <a:pPr marL="12700">
              <a:lnSpc>
                <a:spcPct val="100000"/>
              </a:lnSpc>
              <a:spcBef>
                <a:spcPts val="30"/>
              </a:spcBef>
            </a:pPr>
            <a:r>
              <a:rPr sz="1850" spc="5" dirty="0">
                <a:solidFill>
                  <a:srgbClr val="00AF50"/>
                </a:solidFill>
                <a:latin typeface="Arial"/>
                <a:cs typeface="Arial"/>
              </a:rPr>
              <a:t>(=, </a:t>
            </a:r>
            <a:r>
              <a:rPr sz="1850" spc="10" dirty="0">
                <a:solidFill>
                  <a:srgbClr val="00AF50"/>
                </a:solidFill>
                <a:latin typeface="Arial"/>
                <a:cs typeface="Arial"/>
              </a:rPr>
              <a:t>+=, </a:t>
            </a:r>
            <a:r>
              <a:rPr sz="1850" spc="5" dirty="0">
                <a:solidFill>
                  <a:srgbClr val="00AF50"/>
                </a:solidFill>
                <a:latin typeface="Arial"/>
                <a:cs typeface="Arial"/>
              </a:rPr>
              <a:t>-=, /=,</a:t>
            </a:r>
            <a:r>
              <a:rPr sz="1850" spc="-130" dirty="0">
                <a:solidFill>
                  <a:srgbClr val="00AF50"/>
                </a:solidFill>
                <a:latin typeface="Arial"/>
                <a:cs typeface="Arial"/>
              </a:rPr>
              <a:t> </a:t>
            </a:r>
            <a:r>
              <a:rPr sz="1850" spc="10" dirty="0">
                <a:solidFill>
                  <a:srgbClr val="00AF50"/>
                </a:solidFill>
                <a:latin typeface="Arial"/>
                <a:cs typeface="Arial"/>
              </a:rPr>
              <a:t>*=,%=)</a:t>
            </a:r>
            <a:endParaRPr sz="1850">
              <a:latin typeface="Arial"/>
              <a:cs typeface="Arial"/>
            </a:endParaRPr>
          </a:p>
        </p:txBody>
      </p:sp>
      <p:sp>
        <p:nvSpPr>
          <p:cNvPr id="14" name="object 14"/>
          <p:cNvSpPr txBox="1"/>
          <p:nvPr/>
        </p:nvSpPr>
        <p:spPr>
          <a:xfrm>
            <a:off x="6800215" y="3726560"/>
            <a:ext cx="2213610" cy="596265"/>
          </a:xfrm>
          <a:prstGeom prst="rect">
            <a:avLst/>
          </a:prstGeom>
        </p:spPr>
        <p:txBody>
          <a:bodyPr vert="horz" wrap="square" lIns="0" tIns="12065" rIns="0" bIns="0" rtlCol="0">
            <a:spAutoFit/>
          </a:bodyPr>
          <a:lstStyle/>
          <a:p>
            <a:pPr marL="12700" marR="5080">
              <a:lnSpc>
                <a:spcPct val="101099"/>
              </a:lnSpc>
              <a:spcBef>
                <a:spcPts val="95"/>
              </a:spcBef>
            </a:pPr>
            <a:r>
              <a:rPr sz="1850" spc="5" dirty="0">
                <a:solidFill>
                  <a:srgbClr val="C14089"/>
                </a:solidFill>
                <a:latin typeface="Arial"/>
                <a:cs typeface="Arial"/>
              </a:rPr>
              <a:t>Conditional</a:t>
            </a:r>
            <a:r>
              <a:rPr sz="1850" spc="-95" dirty="0">
                <a:solidFill>
                  <a:srgbClr val="C14089"/>
                </a:solidFill>
                <a:latin typeface="Arial"/>
                <a:cs typeface="Arial"/>
              </a:rPr>
              <a:t> </a:t>
            </a:r>
            <a:r>
              <a:rPr sz="1850" spc="10" dirty="0">
                <a:solidFill>
                  <a:srgbClr val="C14089"/>
                </a:solidFill>
                <a:latin typeface="Arial"/>
                <a:cs typeface="Arial"/>
              </a:rPr>
              <a:t>Operator  </a:t>
            </a:r>
            <a:r>
              <a:rPr sz="1850" spc="5" dirty="0">
                <a:solidFill>
                  <a:srgbClr val="C14089"/>
                </a:solidFill>
                <a:latin typeface="Arial"/>
                <a:cs typeface="Arial"/>
              </a:rPr>
              <a:t>(?:)</a:t>
            </a:r>
            <a:endParaRPr sz="1850">
              <a:latin typeface="Arial"/>
              <a:cs typeface="Arial"/>
            </a:endParaRPr>
          </a:p>
        </p:txBody>
      </p:sp>
      <p:sp>
        <p:nvSpPr>
          <p:cNvPr id="15" name="object 15"/>
          <p:cNvSpPr txBox="1"/>
          <p:nvPr/>
        </p:nvSpPr>
        <p:spPr>
          <a:xfrm>
            <a:off x="9918572" y="3726560"/>
            <a:ext cx="1686560" cy="1449705"/>
          </a:xfrm>
          <a:prstGeom prst="rect">
            <a:avLst/>
          </a:prstGeom>
        </p:spPr>
        <p:txBody>
          <a:bodyPr vert="horz" wrap="square" lIns="0" tIns="12700" rIns="0" bIns="0" rtlCol="0">
            <a:spAutoFit/>
          </a:bodyPr>
          <a:lstStyle/>
          <a:p>
            <a:pPr marL="12700" marR="5080">
              <a:lnSpc>
                <a:spcPct val="101000"/>
              </a:lnSpc>
              <a:spcBef>
                <a:spcPts val="100"/>
              </a:spcBef>
            </a:pPr>
            <a:r>
              <a:rPr sz="1850" spc="10" dirty="0">
                <a:solidFill>
                  <a:srgbClr val="1E6468"/>
                </a:solidFill>
                <a:latin typeface="Arial"/>
                <a:cs typeface="Arial"/>
              </a:rPr>
              <a:t>Size </a:t>
            </a:r>
            <a:r>
              <a:rPr sz="1850" spc="5" dirty="0">
                <a:solidFill>
                  <a:srgbClr val="1E6468"/>
                </a:solidFill>
                <a:latin typeface="Arial"/>
                <a:cs typeface="Arial"/>
              </a:rPr>
              <a:t>of  </a:t>
            </a:r>
            <a:r>
              <a:rPr sz="1850" spc="10" dirty="0">
                <a:solidFill>
                  <a:srgbClr val="1E6468"/>
                </a:solidFill>
                <a:latin typeface="Arial"/>
                <a:cs typeface="Arial"/>
              </a:rPr>
              <a:t>Comma(,)  Address </a:t>
            </a:r>
            <a:r>
              <a:rPr sz="1850" spc="5" dirty="0">
                <a:solidFill>
                  <a:srgbClr val="1E6468"/>
                </a:solidFill>
                <a:latin typeface="Arial"/>
                <a:cs typeface="Arial"/>
              </a:rPr>
              <a:t>of  </a:t>
            </a:r>
            <a:r>
              <a:rPr sz="1850" spc="10" dirty="0">
                <a:solidFill>
                  <a:srgbClr val="1E6468"/>
                </a:solidFill>
                <a:latin typeface="Arial"/>
                <a:cs typeface="Arial"/>
              </a:rPr>
              <a:t>operator (&amp;)  Dot Operator</a:t>
            </a:r>
            <a:r>
              <a:rPr sz="1850" spc="-125" dirty="0">
                <a:solidFill>
                  <a:srgbClr val="1E6468"/>
                </a:solidFill>
                <a:latin typeface="Arial"/>
                <a:cs typeface="Arial"/>
              </a:rPr>
              <a:t> </a:t>
            </a:r>
            <a:r>
              <a:rPr sz="1850" spc="5" dirty="0">
                <a:solidFill>
                  <a:srgbClr val="1E6468"/>
                </a:solidFill>
                <a:latin typeface="Arial"/>
                <a:cs typeface="Arial"/>
              </a:rPr>
              <a:t>(.)</a:t>
            </a:r>
            <a:endParaRPr sz="1850" dirty="0">
              <a:latin typeface="Arial"/>
              <a:cs typeface="Arial"/>
            </a:endParaRPr>
          </a:p>
        </p:txBody>
      </p:sp>
      <p:grpSp>
        <p:nvGrpSpPr>
          <p:cNvPr id="16" name="object 16"/>
          <p:cNvGrpSpPr/>
          <p:nvPr/>
        </p:nvGrpSpPr>
        <p:grpSpPr>
          <a:xfrm>
            <a:off x="1133855" y="2447544"/>
            <a:ext cx="9839325" cy="376555"/>
            <a:chOff x="1133855" y="2447544"/>
            <a:chExt cx="9839325" cy="376555"/>
          </a:xfrm>
        </p:grpSpPr>
        <p:sp>
          <p:nvSpPr>
            <p:cNvPr id="17" name="object 17"/>
            <p:cNvSpPr/>
            <p:nvPr/>
          </p:nvSpPr>
          <p:spPr>
            <a:xfrm>
              <a:off x="1203197" y="2457450"/>
              <a:ext cx="9745345" cy="20955"/>
            </a:xfrm>
            <a:custGeom>
              <a:avLst/>
              <a:gdLst/>
              <a:ahLst/>
              <a:cxnLst/>
              <a:rect l="l" t="t" r="r" b="b"/>
              <a:pathLst>
                <a:path w="9745345" h="20955">
                  <a:moveTo>
                    <a:pt x="0" y="0"/>
                  </a:moveTo>
                  <a:lnTo>
                    <a:pt x="9744964" y="20827"/>
                  </a:lnTo>
                </a:path>
              </a:pathLst>
            </a:custGeom>
            <a:ln w="19811">
              <a:solidFill>
                <a:srgbClr val="2C969C"/>
              </a:solidFill>
            </a:ln>
          </p:spPr>
          <p:txBody>
            <a:bodyPr wrap="square" lIns="0" tIns="0" rIns="0" bIns="0" rtlCol="0"/>
            <a:lstStyle/>
            <a:p>
              <a:endParaRPr/>
            </a:p>
          </p:txBody>
        </p:sp>
        <p:sp>
          <p:nvSpPr>
            <p:cNvPr id="18" name="object 18"/>
            <p:cNvSpPr/>
            <p:nvPr/>
          </p:nvSpPr>
          <p:spPr>
            <a:xfrm>
              <a:off x="1133856" y="2450591"/>
              <a:ext cx="9839325" cy="373380"/>
            </a:xfrm>
            <a:custGeom>
              <a:avLst/>
              <a:gdLst/>
              <a:ahLst/>
              <a:cxnLst/>
              <a:rect l="l" t="t" r="r" b="b"/>
              <a:pathLst>
                <a:path w="9839325" h="373380">
                  <a:moveTo>
                    <a:pt x="256032" y="245364"/>
                  </a:moveTo>
                  <a:lnTo>
                    <a:pt x="192024" y="245364"/>
                  </a:lnTo>
                  <a:lnTo>
                    <a:pt x="192024" y="0"/>
                  </a:lnTo>
                  <a:lnTo>
                    <a:pt x="64008" y="0"/>
                  </a:lnTo>
                  <a:lnTo>
                    <a:pt x="64008" y="245364"/>
                  </a:lnTo>
                  <a:lnTo>
                    <a:pt x="0" y="245364"/>
                  </a:lnTo>
                  <a:lnTo>
                    <a:pt x="128016" y="373380"/>
                  </a:lnTo>
                  <a:lnTo>
                    <a:pt x="256032" y="245364"/>
                  </a:lnTo>
                  <a:close/>
                </a:path>
                <a:path w="9839325" h="373380">
                  <a:moveTo>
                    <a:pt x="3742944" y="245364"/>
                  </a:moveTo>
                  <a:lnTo>
                    <a:pt x="3678936" y="245364"/>
                  </a:lnTo>
                  <a:lnTo>
                    <a:pt x="3678936" y="0"/>
                  </a:lnTo>
                  <a:lnTo>
                    <a:pt x="3550920" y="0"/>
                  </a:lnTo>
                  <a:lnTo>
                    <a:pt x="3550920" y="245364"/>
                  </a:lnTo>
                  <a:lnTo>
                    <a:pt x="3486912" y="245364"/>
                  </a:lnTo>
                  <a:lnTo>
                    <a:pt x="3614928" y="373380"/>
                  </a:lnTo>
                  <a:lnTo>
                    <a:pt x="3742944" y="245364"/>
                  </a:lnTo>
                  <a:close/>
                </a:path>
                <a:path w="9839325" h="373380">
                  <a:moveTo>
                    <a:pt x="6836664" y="245364"/>
                  </a:moveTo>
                  <a:lnTo>
                    <a:pt x="6772656" y="245364"/>
                  </a:lnTo>
                  <a:lnTo>
                    <a:pt x="6772656" y="0"/>
                  </a:lnTo>
                  <a:lnTo>
                    <a:pt x="6644640" y="0"/>
                  </a:lnTo>
                  <a:lnTo>
                    <a:pt x="6644640" y="245364"/>
                  </a:lnTo>
                  <a:lnTo>
                    <a:pt x="6580632" y="245364"/>
                  </a:lnTo>
                  <a:lnTo>
                    <a:pt x="6708648" y="373380"/>
                  </a:lnTo>
                  <a:lnTo>
                    <a:pt x="6836664" y="245364"/>
                  </a:lnTo>
                  <a:close/>
                </a:path>
                <a:path w="9839325" h="373380">
                  <a:moveTo>
                    <a:pt x="9838944" y="245364"/>
                  </a:moveTo>
                  <a:lnTo>
                    <a:pt x="9774936" y="245364"/>
                  </a:lnTo>
                  <a:lnTo>
                    <a:pt x="9774936" y="0"/>
                  </a:lnTo>
                  <a:lnTo>
                    <a:pt x="9646920" y="0"/>
                  </a:lnTo>
                  <a:lnTo>
                    <a:pt x="9646920" y="245364"/>
                  </a:lnTo>
                  <a:lnTo>
                    <a:pt x="9582912" y="245364"/>
                  </a:lnTo>
                  <a:lnTo>
                    <a:pt x="9710928" y="373380"/>
                  </a:lnTo>
                  <a:lnTo>
                    <a:pt x="9838944" y="245364"/>
                  </a:lnTo>
                  <a:close/>
                </a:path>
              </a:pathLst>
            </a:custGeom>
            <a:solidFill>
              <a:srgbClr val="42C3C8"/>
            </a:solidFill>
          </p:spPr>
          <p:txBody>
            <a:bodyPr wrap="square" lIns="0" tIns="0" rIns="0" bIns="0" rtlCol="0"/>
            <a:lstStyle/>
            <a:p>
              <a:endParaRPr/>
            </a:p>
          </p:txBody>
        </p:sp>
      </p:grpSp>
      <p:sp>
        <p:nvSpPr>
          <p:cNvPr id="19" name="object 19"/>
          <p:cNvSpPr/>
          <p:nvPr/>
        </p:nvSpPr>
        <p:spPr>
          <a:xfrm>
            <a:off x="5946647" y="2019300"/>
            <a:ext cx="256540" cy="373380"/>
          </a:xfrm>
          <a:custGeom>
            <a:avLst/>
            <a:gdLst/>
            <a:ahLst/>
            <a:cxnLst/>
            <a:rect l="l" t="t" r="r" b="b"/>
            <a:pathLst>
              <a:path w="256539" h="373380">
                <a:moveTo>
                  <a:pt x="192024" y="0"/>
                </a:moveTo>
                <a:lnTo>
                  <a:pt x="64007" y="0"/>
                </a:lnTo>
                <a:lnTo>
                  <a:pt x="64007" y="245363"/>
                </a:lnTo>
                <a:lnTo>
                  <a:pt x="0" y="245363"/>
                </a:lnTo>
                <a:lnTo>
                  <a:pt x="128015" y="373379"/>
                </a:lnTo>
                <a:lnTo>
                  <a:pt x="256031" y="245363"/>
                </a:lnTo>
                <a:lnTo>
                  <a:pt x="192024" y="245363"/>
                </a:lnTo>
                <a:lnTo>
                  <a:pt x="192024" y="0"/>
                </a:lnTo>
                <a:close/>
              </a:path>
            </a:pathLst>
          </a:custGeom>
          <a:solidFill>
            <a:srgbClr val="42C3C8"/>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0913" y="1064133"/>
            <a:ext cx="2397125" cy="311150"/>
          </a:xfrm>
          <a:prstGeom prst="rect">
            <a:avLst/>
          </a:prstGeom>
        </p:spPr>
        <p:txBody>
          <a:bodyPr vert="horz" wrap="square" lIns="0" tIns="15240" rIns="0" bIns="0" rtlCol="0">
            <a:spAutoFit/>
          </a:bodyPr>
          <a:lstStyle/>
          <a:p>
            <a:pPr marL="12700">
              <a:lnSpc>
                <a:spcPct val="100000"/>
              </a:lnSpc>
              <a:spcBef>
                <a:spcPts val="120"/>
              </a:spcBef>
            </a:pPr>
            <a:r>
              <a:rPr sz="1850" spc="10" dirty="0"/>
              <a:t>Arithmetic</a:t>
            </a:r>
            <a:r>
              <a:rPr sz="1850" spc="-120" dirty="0"/>
              <a:t> </a:t>
            </a:r>
            <a:r>
              <a:rPr sz="1850" spc="10" dirty="0"/>
              <a:t>Operators</a:t>
            </a:r>
            <a:endParaRPr sz="1850"/>
          </a:p>
        </p:txBody>
      </p:sp>
      <p:sp>
        <p:nvSpPr>
          <p:cNvPr id="3" name="object 3"/>
          <p:cNvSpPr txBox="1"/>
          <p:nvPr/>
        </p:nvSpPr>
        <p:spPr>
          <a:xfrm>
            <a:off x="113182" y="1686305"/>
            <a:ext cx="8759825" cy="935355"/>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The </a:t>
            </a:r>
            <a:r>
              <a:rPr sz="1850" spc="5" dirty="0">
                <a:latin typeface="Arial"/>
                <a:cs typeface="Arial"/>
              </a:rPr>
              <a:t>following table shows all </a:t>
            </a:r>
            <a:r>
              <a:rPr sz="1850" spc="10" dirty="0">
                <a:latin typeface="Arial"/>
                <a:cs typeface="Arial"/>
              </a:rPr>
              <a:t>the </a:t>
            </a:r>
            <a:r>
              <a:rPr sz="1850" spc="5" dirty="0">
                <a:latin typeface="Arial"/>
                <a:cs typeface="Arial"/>
              </a:rPr>
              <a:t>arithmetic </a:t>
            </a:r>
            <a:r>
              <a:rPr sz="1850" spc="10" dirty="0">
                <a:latin typeface="Arial"/>
                <a:cs typeface="Arial"/>
              </a:rPr>
              <a:t>operators supported by </a:t>
            </a:r>
            <a:r>
              <a:rPr sz="1850" spc="5" dirty="0">
                <a:latin typeface="Arial"/>
                <a:cs typeface="Arial"/>
              </a:rPr>
              <a:t>the </a:t>
            </a:r>
            <a:r>
              <a:rPr sz="1850" spc="15" dirty="0">
                <a:latin typeface="Arial"/>
                <a:cs typeface="Arial"/>
              </a:rPr>
              <a:t>C</a:t>
            </a:r>
            <a:r>
              <a:rPr sz="1850" spc="-290" dirty="0">
                <a:latin typeface="Arial"/>
                <a:cs typeface="Arial"/>
              </a:rPr>
              <a:t> </a:t>
            </a:r>
            <a:r>
              <a:rPr sz="1850" spc="10" dirty="0">
                <a:latin typeface="Arial"/>
                <a:cs typeface="Arial"/>
              </a:rPr>
              <a:t>language.</a:t>
            </a:r>
            <a:endParaRPr sz="1850">
              <a:latin typeface="Arial"/>
              <a:cs typeface="Arial"/>
            </a:endParaRPr>
          </a:p>
          <a:p>
            <a:pPr>
              <a:lnSpc>
                <a:spcPct val="100000"/>
              </a:lnSpc>
              <a:spcBef>
                <a:spcPts val="50"/>
              </a:spcBef>
            </a:pPr>
            <a:endParaRPr sz="2300">
              <a:latin typeface="Arial"/>
              <a:cs typeface="Arial"/>
            </a:endParaRPr>
          </a:p>
          <a:p>
            <a:pPr marL="13335">
              <a:lnSpc>
                <a:spcPct val="100000"/>
              </a:lnSpc>
            </a:pPr>
            <a:r>
              <a:rPr sz="1850" spc="10" dirty="0">
                <a:latin typeface="Arial"/>
                <a:cs typeface="Arial"/>
              </a:rPr>
              <a:t>Assume variable </a:t>
            </a:r>
            <a:r>
              <a:rPr sz="1850" b="1" spc="15" dirty="0">
                <a:latin typeface="Arial"/>
                <a:cs typeface="Arial"/>
              </a:rPr>
              <a:t>A </a:t>
            </a:r>
            <a:r>
              <a:rPr sz="1850" spc="10" dirty="0">
                <a:latin typeface="Arial"/>
                <a:cs typeface="Arial"/>
              </a:rPr>
              <a:t>holds 10 and variable </a:t>
            </a:r>
            <a:r>
              <a:rPr sz="1850" b="1" spc="15" dirty="0">
                <a:latin typeface="Arial"/>
                <a:cs typeface="Arial"/>
              </a:rPr>
              <a:t>B </a:t>
            </a:r>
            <a:r>
              <a:rPr sz="1850" spc="5" dirty="0">
                <a:latin typeface="Arial"/>
                <a:cs typeface="Arial"/>
              </a:rPr>
              <a:t>holds 20, </a:t>
            </a:r>
            <a:r>
              <a:rPr sz="1850" spc="10" dirty="0">
                <a:latin typeface="Arial"/>
                <a:cs typeface="Arial"/>
              </a:rPr>
              <a:t>then</a:t>
            </a:r>
            <a:r>
              <a:rPr sz="1850" spc="-335" dirty="0">
                <a:latin typeface="Arial"/>
                <a:cs typeface="Arial"/>
              </a:rPr>
              <a:t> </a:t>
            </a:r>
            <a:r>
              <a:rPr sz="1850" spc="10" dirty="0">
                <a:latin typeface="Arial"/>
                <a:cs typeface="Arial"/>
              </a:rPr>
              <a:t>−</a:t>
            </a:r>
            <a:endParaRPr sz="1850">
              <a:latin typeface="Arial"/>
              <a:cs typeface="Arial"/>
            </a:endParaRPr>
          </a:p>
        </p:txBody>
      </p:sp>
      <p:sp>
        <p:nvSpPr>
          <p:cNvPr id="4" name="object 4"/>
          <p:cNvSpPr/>
          <p:nvPr/>
        </p:nvSpPr>
        <p:spPr>
          <a:xfrm>
            <a:off x="387604" y="2703067"/>
            <a:ext cx="11366500" cy="41529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707506" y="1109739"/>
            <a:ext cx="7685602" cy="5604135"/>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420725" y="1064133"/>
            <a:ext cx="2355850" cy="311150"/>
          </a:xfrm>
          <a:prstGeom prst="rect">
            <a:avLst/>
          </a:prstGeom>
        </p:spPr>
        <p:txBody>
          <a:bodyPr vert="horz" wrap="square" lIns="0" tIns="15240" rIns="0" bIns="0" rtlCol="0">
            <a:spAutoFit/>
          </a:bodyPr>
          <a:lstStyle/>
          <a:p>
            <a:pPr marL="12700">
              <a:lnSpc>
                <a:spcPct val="100000"/>
              </a:lnSpc>
              <a:spcBef>
                <a:spcPts val="120"/>
              </a:spcBef>
            </a:pPr>
            <a:r>
              <a:rPr sz="1850" spc="10" dirty="0"/>
              <a:t>Relational</a:t>
            </a:r>
            <a:r>
              <a:rPr sz="1850" spc="-130" dirty="0"/>
              <a:t> </a:t>
            </a:r>
            <a:r>
              <a:rPr sz="1850" spc="10" dirty="0"/>
              <a:t>Operators</a:t>
            </a:r>
            <a:endParaRPr sz="1850"/>
          </a:p>
        </p:txBody>
      </p:sp>
      <p:sp>
        <p:nvSpPr>
          <p:cNvPr id="4" name="object 4"/>
          <p:cNvSpPr txBox="1"/>
          <p:nvPr/>
        </p:nvSpPr>
        <p:spPr>
          <a:xfrm>
            <a:off x="230225" y="2252852"/>
            <a:ext cx="2188210" cy="1164590"/>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Assume</a:t>
            </a:r>
            <a:endParaRPr sz="1850">
              <a:latin typeface="Arial"/>
              <a:cs typeface="Arial"/>
            </a:endParaRPr>
          </a:p>
          <a:p>
            <a:pPr marL="12700" marR="5080">
              <a:lnSpc>
                <a:spcPct val="100899"/>
              </a:lnSpc>
              <a:spcBef>
                <a:spcPts val="5"/>
              </a:spcBef>
            </a:pPr>
            <a:r>
              <a:rPr sz="1850" spc="10" dirty="0">
                <a:latin typeface="Arial"/>
                <a:cs typeface="Arial"/>
              </a:rPr>
              <a:t>variable </a:t>
            </a:r>
            <a:r>
              <a:rPr sz="1850" b="1" spc="15" dirty="0">
                <a:latin typeface="Arial"/>
                <a:cs typeface="Arial"/>
              </a:rPr>
              <a:t>A </a:t>
            </a:r>
            <a:r>
              <a:rPr sz="1850" spc="10" dirty="0">
                <a:latin typeface="Arial"/>
                <a:cs typeface="Arial"/>
              </a:rPr>
              <a:t>holds 10  and </a:t>
            </a:r>
            <a:r>
              <a:rPr sz="1850" spc="5" dirty="0">
                <a:latin typeface="Arial"/>
                <a:cs typeface="Arial"/>
              </a:rPr>
              <a:t>variable </a:t>
            </a:r>
            <a:r>
              <a:rPr sz="1850" b="1" spc="15" dirty="0">
                <a:latin typeface="Arial"/>
                <a:cs typeface="Arial"/>
              </a:rPr>
              <a:t>B</a:t>
            </a:r>
            <a:r>
              <a:rPr sz="1850" b="1" spc="-120" dirty="0">
                <a:latin typeface="Arial"/>
                <a:cs typeface="Arial"/>
              </a:rPr>
              <a:t> </a:t>
            </a:r>
            <a:r>
              <a:rPr sz="1850" spc="10" dirty="0">
                <a:latin typeface="Arial"/>
                <a:cs typeface="Arial"/>
              </a:rPr>
              <a:t>holds  20</a:t>
            </a:r>
            <a:endParaRPr sz="1850">
              <a:latin typeface="Arial"/>
              <a:cs typeface="Arial"/>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7094" y="2297821"/>
            <a:ext cx="10867084" cy="4102979"/>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573125" y="1064133"/>
            <a:ext cx="5483225" cy="905510"/>
          </a:xfrm>
          <a:prstGeom prst="rect">
            <a:avLst/>
          </a:prstGeom>
        </p:spPr>
        <p:txBody>
          <a:bodyPr vert="horz" wrap="square" lIns="0" tIns="15240" rIns="0" bIns="0" rtlCol="0">
            <a:spAutoFit/>
          </a:bodyPr>
          <a:lstStyle/>
          <a:p>
            <a:pPr marL="12700">
              <a:lnSpc>
                <a:spcPct val="100000"/>
              </a:lnSpc>
              <a:spcBef>
                <a:spcPts val="120"/>
              </a:spcBef>
            </a:pPr>
            <a:r>
              <a:rPr sz="1850" b="1" spc="5" dirty="0">
                <a:latin typeface="Arial"/>
                <a:cs typeface="Arial"/>
              </a:rPr>
              <a:t>Logical</a:t>
            </a:r>
            <a:r>
              <a:rPr sz="1850" b="1" spc="-45" dirty="0">
                <a:latin typeface="Arial"/>
                <a:cs typeface="Arial"/>
              </a:rPr>
              <a:t> </a:t>
            </a:r>
            <a:r>
              <a:rPr sz="1850" b="1" spc="10" dirty="0">
                <a:latin typeface="Arial"/>
                <a:cs typeface="Arial"/>
              </a:rPr>
              <a:t>Operators</a:t>
            </a:r>
            <a:endParaRPr sz="1850">
              <a:latin typeface="Arial"/>
              <a:cs typeface="Arial"/>
            </a:endParaRPr>
          </a:p>
          <a:p>
            <a:pPr>
              <a:lnSpc>
                <a:spcPct val="100000"/>
              </a:lnSpc>
              <a:spcBef>
                <a:spcPts val="50"/>
              </a:spcBef>
            </a:pPr>
            <a:endParaRPr sz="2100">
              <a:latin typeface="Arial"/>
              <a:cs typeface="Arial"/>
            </a:endParaRPr>
          </a:p>
          <a:p>
            <a:pPr marL="231140">
              <a:lnSpc>
                <a:spcPct val="100000"/>
              </a:lnSpc>
            </a:pPr>
            <a:r>
              <a:rPr sz="1850" spc="10" dirty="0">
                <a:latin typeface="Arial"/>
                <a:cs typeface="Arial"/>
              </a:rPr>
              <a:t>Assume variable </a:t>
            </a:r>
            <a:r>
              <a:rPr sz="1850" b="1" spc="15" dirty="0">
                <a:latin typeface="Arial"/>
                <a:cs typeface="Arial"/>
              </a:rPr>
              <a:t>A </a:t>
            </a:r>
            <a:r>
              <a:rPr sz="1850" spc="10" dirty="0">
                <a:latin typeface="Arial"/>
                <a:cs typeface="Arial"/>
              </a:rPr>
              <a:t>holds 1 and </a:t>
            </a:r>
            <a:r>
              <a:rPr sz="1850" spc="5" dirty="0">
                <a:latin typeface="Arial"/>
                <a:cs typeface="Arial"/>
              </a:rPr>
              <a:t>variable </a:t>
            </a:r>
            <a:r>
              <a:rPr sz="1850" b="1" spc="15" dirty="0">
                <a:latin typeface="Arial"/>
                <a:cs typeface="Arial"/>
              </a:rPr>
              <a:t>B </a:t>
            </a:r>
            <a:r>
              <a:rPr sz="1850" spc="10" dirty="0">
                <a:latin typeface="Arial"/>
                <a:cs typeface="Arial"/>
              </a:rPr>
              <a:t>holds</a:t>
            </a:r>
            <a:r>
              <a:rPr sz="1850" spc="-285" dirty="0">
                <a:latin typeface="Arial"/>
                <a:cs typeface="Arial"/>
              </a:rPr>
              <a:t> </a:t>
            </a:r>
            <a:r>
              <a:rPr sz="1850" spc="10" dirty="0">
                <a:latin typeface="Arial"/>
                <a:cs typeface="Arial"/>
              </a:rPr>
              <a:t>0</a:t>
            </a:r>
            <a:endParaRPr sz="1850">
              <a:latin typeface="Arial"/>
              <a:cs typeface="Arial"/>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34338" y="1836715"/>
            <a:ext cx="9198609" cy="3157444"/>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571601" y="1165605"/>
            <a:ext cx="2054860" cy="311150"/>
          </a:xfrm>
          <a:prstGeom prst="rect">
            <a:avLst/>
          </a:prstGeom>
        </p:spPr>
        <p:txBody>
          <a:bodyPr vert="horz" wrap="square" lIns="0" tIns="15240" rIns="0" bIns="0" rtlCol="0">
            <a:spAutoFit/>
          </a:bodyPr>
          <a:lstStyle/>
          <a:p>
            <a:pPr marL="12700">
              <a:lnSpc>
                <a:spcPct val="100000"/>
              </a:lnSpc>
              <a:spcBef>
                <a:spcPts val="120"/>
              </a:spcBef>
            </a:pPr>
            <a:r>
              <a:rPr sz="1850" spc="10" dirty="0"/>
              <a:t>Bitwise</a:t>
            </a:r>
            <a:r>
              <a:rPr sz="1850" spc="-114" dirty="0"/>
              <a:t> </a:t>
            </a:r>
            <a:r>
              <a:rPr sz="1850" spc="10" dirty="0"/>
              <a:t>Operators</a:t>
            </a:r>
            <a:endParaRPr sz="1850"/>
          </a:p>
        </p:txBody>
      </p:sp>
      <p:sp>
        <p:nvSpPr>
          <p:cNvPr id="4" name="object 4"/>
          <p:cNvSpPr txBox="1"/>
          <p:nvPr/>
        </p:nvSpPr>
        <p:spPr>
          <a:xfrm>
            <a:off x="225653" y="5249417"/>
            <a:ext cx="5750560" cy="880744"/>
          </a:xfrm>
          <a:prstGeom prst="rect">
            <a:avLst/>
          </a:prstGeom>
        </p:spPr>
        <p:txBody>
          <a:bodyPr vert="horz" wrap="square" lIns="0" tIns="12065" rIns="0" bIns="0" rtlCol="0">
            <a:spAutoFit/>
          </a:bodyPr>
          <a:lstStyle/>
          <a:p>
            <a:pPr marL="338455" marR="5080" indent="-326390">
              <a:lnSpc>
                <a:spcPct val="101099"/>
              </a:lnSpc>
              <a:spcBef>
                <a:spcPts val="95"/>
              </a:spcBef>
            </a:pPr>
            <a:r>
              <a:rPr sz="1850" spc="10" dirty="0">
                <a:latin typeface="Arial"/>
                <a:cs typeface="Arial"/>
              </a:rPr>
              <a:t>Assume variable </a:t>
            </a:r>
            <a:r>
              <a:rPr sz="1850" spc="5" dirty="0">
                <a:latin typeface="Arial"/>
                <a:cs typeface="Arial"/>
              </a:rPr>
              <a:t>'A' </a:t>
            </a:r>
            <a:r>
              <a:rPr sz="1850" spc="10" dirty="0">
                <a:latin typeface="Arial"/>
                <a:cs typeface="Arial"/>
              </a:rPr>
              <a:t>holds 60 and variable </a:t>
            </a:r>
            <a:r>
              <a:rPr sz="1850" spc="5" dirty="0">
                <a:latin typeface="Arial"/>
                <a:cs typeface="Arial"/>
              </a:rPr>
              <a:t>'B' </a:t>
            </a:r>
            <a:r>
              <a:rPr sz="1850" spc="10" dirty="0">
                <a:latin typeface="Arial"/>
                <a:cs typeface="Arial"/>
              </a:rPr>
              <a:t>holds</a:t>
            </a:r>
            <a:r>
              <a:rPr sz="1850" spc="-285" dirty="0">
                <a:latin typeface="Arial"/>
                <a:cs typeface="Arial"/>
              </a:rPr>
              <a:t> </a:t>
            </a:r>
            <a:r>
              <a:rPr sz="1850" spc="10" dirty="0">
                <a:latin typeface="Arial"/>
                <a:cs typeface="Arial"/>
              </a:rPr>
              <a:t>13,  A = 0011</a:t>
            </a:r>
            <a:r>
              <a:rPr sz="1850" spc="-75" dirty="0">
                <a:latin typeface="Arial"/>
                <a:cs typeface="Arial"/>
              </a:rPr>
              <a:t> </a:t>
            </a:r>
            <a:r>
              <a:rPr sz="1850" spc="10" dirty="0">
                <a:latin typeface="Arial"/>
                <a:cs typeface="Arial"/>
              </a:rPr>
              <a:t>1100</a:t>
            </a:r>
            <a:endParaRPr sz="1850" dirty="0">
              <a:latin typeface="Arial"/>
              <a:cs typeface="Arial"/>
            </a:endParaRPr>
          </a:p>
          <a:p>
            <a:pPr marL="338455">
              <a:lnSpc>
                <a:spcPct val="100000"/>
              </a:lnSpc>
              <a:spcBef>
                <a:spcPts val="25"/>
              </a:spcBef>
            </a:pPr>
            <a:r>
              <a:rPr sz="1850" spc="10" dirty="0">
                <a:latin typeface="Arial"/>
                <a:cs typeface="Arial"/>
              </a:rPr>
              <a:t>B = 0000</a:t>
            </a:r>
            <a:r>
              <a:rPr sz="1850" spc="-150" dirty="0">
                <a:latin typeface="Arial"/>
                <a:cs typeface="Arial"/>
              </a:rPr>
              <a:t> </a:t>
            </a:r>
            <a:r>
              <a:rPr sz="1850" spc="10" dirty="0">
                <a:latin typeface="Arial"/>
                <a:cs typeface="Arial"/>
              </a:rPr>
              <a:t>1101</a:t>
            </a:r>
            <a:endParaRPr sz="1850" dirty="0">
              <a:latin typeface="Arial"/>
              <a:cs typeface="Arial"/>
            </a:endParaRPr>
          </a:p>
        </p:txBody>
      </p:sp>
      <p:sp>
        <p:nvSpPr>
          <p:cNvPr id="5" name="object 5"/>
          <p:cNvSpPr txBox="1"/>
          <p:nvPr/>
        </p:nvSpPr>
        <p:spPr>
          <a:xfrm>
            <a:off x="9002014" y="5238445"/>
            <a:ext cx="1906270" cy="1165225"/>
          </a:xfrm>
          <a:prstGeom prst="rect">
            <a:avLst/>
          </a:prstGeom>
        </p:spPr>
        <p:txBody>
          <a:bodyPr vert="horz" wrap="square" lIns="0" tIns="15875" rIns="0" bIns="0" rtlCol="0">
            <a:spAutoFit/>
          </a:bodyPr>
          <a:lstStyle/>
          <a:p>
            <a:pPr marL="12700">
              <a:lnSpc>
                <a:spcPct val="100000"/>
              </a:lnSpc>
              <a:spcBef>
                <a:spcPts val="125"/>
              </a:spcBef>
            </a:pPr>
            <a:r>
              <a:rPr sz="1850" spc="15" dirty="0">
                <a:latin typeface="Arial"/>
                <a:cs typeface="Arial"/>
              </a:rPr>
              <a:t>A&amp;B </a:t>
            </a:r>
            <a:r>
              <a:rPr sz="1850" spc="10" dirty="0">
                <a:latin typeface="Arial"/>
                <a:cs typeface="Arial"/>
              </a:rPr>
              <a:t>= 0000</a:t>
            </a:r>
            <a:r>
              <a:rPr sz="1850" spc="-105" dirty="0">
                <a:latin typeface="Arial"/>
                <a:cs typeface="Arial"/>
              </a:rPr>
              <a:t> </a:t>
            </a:r>
            <a:r>
              <a:rPr sz="1850" spc="10" dirty="0">
                <a:latin typeface="Arial"/>
                <a:cs typeface="Arial"/>
              </a:rPr>
              <a:t>1100</a:t>
            </a:r>
            <a:endParaRPr sz="1850" dirty="0">
              <a:latin typeface="Arial"/>
              <a:cs typeface="Arial"/>
            </a:endParaRPr>
          </a:p>
          <a:p>
            <a:pPr marL="12700">
              <a:lnSpc>
                <a:spcPct val="100000"/>
              </a:lnSpc>
              <a:spcBef>
                <a:spcPts val="25"/>
              </a:spcBef>
            </a:pPr>
            <a:r>
              <a:rPr sz="1850" spc="10" dirty="0">
                <a:latin typeface="Arial"/>
                <a:cs typeface="Arial"/>
              </a:rPr>
              <a:t>A|B = 0011</a:t>
            </a:r>
            <a:r>
              <a:rPr sz="1850" spc="-80" dirty="0">
                <a:latin typeface="Arial"/>
                <a:cs typeface="Arial"/>
              </a:rPr>
              <a:t> </a:t>
            </a:r>
            <a:r>
              <a:rPr sz="1850" spc="10" dirty="0">
                <a:latin typeface="Arial"/>
                <a:cs typeface="Arial"/>
              </a:rPr>
              <a:t>1101</a:t>
            </a:r>
            <a:endParaRPr sz="1850" dirty="0">
              <a:latin typeface="Arial"/>
              <a:cs typeface="Arial"/>
            </a:endParaRPr>
          </a:p>
          <a:p>
            <a:pPr marL="12700">
              <a:lnSpc>
                <a:spcPct val="100000"/>
              </a:lnSpc>
              <a:spcBef>
                <a:spcPts val="25"/>
              </a:spcBef>
            </a:pPr>
            <a:r>
              <a:rPr sz="1850" spc="15" dirty="0">
                <a:latin typeface="Arial"/>
                <a:cs typeface="Arial"/>
              </a:rPr>
              <a:t>A^B </a:t>
            </a:r>
            <a:r>
              <a:rPr sz="1850" spc="10" dirty="0">
                <a:latin typeface="Arial"/>
                <a:cs typeface="Arial"/>
              </a:rPr>
              <a:t>= 0011</a:t>
            </a:r>
            <a:r>
              <a:rPr sz="1850" spc="-110" dirty="0">
                <a:latin typeface="Arial"/>
                <a:cs typeface="Arial"/>
              </a:rPr>
              <a:t> </a:t>
            </a:r>
            <a:r>
              <a:rPr sz="1850" spc="10" dirty="0">
                <a:latin typeface="Arial"/>
                <a:cs typeface="Arial"/>
              </a:rPr>
              <a:t>0001</a:t>
            </a:r>
            <a:endParaRPr sz="1850" dirty="0">
              <a:latin typeface="Arial"/>
              <a:cs typeface="Arial"/>
            </a:endParaRPr>
          </a:p>
          <a:p>
            <a:pPr marL="207645">
              <a:lnSpc>
                <a:spcPct val="100000"/>
              </a:lnSpc>
              <a:spcBef>
                <a:spcPts val="10"/>
              </a:spcBef>
            </a:pPr>
            <a:r>
              <a:rPr sz="1850" spc="10" dirty="0">
                <a:latin typeface="Arial"/>
                <a:cs typeface="Arial"/>
              </a:rPr>
              <a:t>~A = 1100</a:t>
            </a:r>
            <a:r>
              <a:rPr sz="1850" spc="-140" dirty="0">
                <a:latin typeface="Arial"/>
                <a:cs typeface="Arial"/>
              </a:rPr>
              <a:t> </a:t>
            </a:r>
            <a:r>
              <a:rPr sz="1850" spc="10" dirty="0">
                <a:latin typeface="Arial"/>
                <a:cs typeface="Arial"/>
              </a:rPr>
              <a:t>0011</a:t>
            </a:r>
            <a:endParaRPr sz="1850" dirty="0">
              <a:latin typeface="Arial"/>
              <a:cs typeface="Arial"/>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81581" y="1128443"/>
            <a:ext cx="8822058" cy="5598591"/>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14299" y="1063244"/>
            <a:ext cx="2581910" cy="311150"/>
          </a:xfrm>
          <a:prstGeom prst="rect">
            <a:avLst/>
          </a:prstGeom>
        </p:spPr>
        <p:txBody>
          <a:bodyPr vert="horz" wrap="square" lIns="0" tIns="15240" rIns="0" bIns="0" rtlCol="0">
            <a:spAutoFit/>
          </a:bodyPr>
          <a:lstStyle/>
          <a:p>
            <a:pPr marL="12700">
              <a:lnSpc>
                <a:spcPct val="100000"/>
              </a:lnSpc>
              <a:spcBef>
                <a:spcPts val="120"/>
              </a:spcBef>
            </a:pPr>
            <a:r>
              <a:rPr sz="1850" b="1" spc="10" dirty="0">
                <a:latin typeface="Arial"/>
                <a:cs typeface="Arial"/>
              </a:rPr>
              <a:t>Assignment</a:t>
            </a:r>
            <a:r>
              <a:rPr sz="1850" b="1" spc="-100" dirty="0">
                <a:latin typeface="Arial"/>
                <a:cs typeface="Arial"/>
              </a:rPr>
              <a:t> </a:t>
            </a:r>
            <a:r>
              <a:rPr sz="1850" b="1" spc="10" dirty="0">
                <a:latin typeface="Arial"/>
                <a:cs typeface="Arial"/>
              </a:rPr>
              <a:t>Operators</a:t>
            </a:r>
            <a:endParaRPr sz="1850">
              <a:latin typeface="Arial"/>
              <a:cs typeface="Arial"/>
            </a:endParaRPr>
          </a:p>
        </p:txBody>
      </p:sp>
      <p:sp>
        <p:nvSpPr>
          <p:cNvPr id="3" name="object 3"/>
          <p:cNvSpPr/>
          <p:nvPr/>
        </p:nvSpPr>
        <p:spPr>
          <a:xfrm>
            <a:off x="3904134" y="1169284"/>
            <a:ext cx="7354804" cy="5417443"/>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5290" y="1435430"/>
            <a:ext cx="1728470" cy="311150"/>
          </a:xfrm>
          <a:prstGeom prst="rect">
            <a:avLst/>
          </a:prstGeom>
        </p:spPr>
        <p:txBody>
          <a:bodyPr vert="horz" wrap="square" lIns="0" tIns="15875" rIns="0" bIns="0" rtlCol="0">
            <a:spAutoFit/>
          </a:bodyPr>
          <a:lstStyle/>
          <a:p>
            <a:pPr marL="12700">
              <a:lnSpc>
                <a:spcPct val="100000"/>
              </a:lnSpc>
              <a:spcBef>
                <a:spcPts val="125"/>
              </a:spcBef>
            </a:pPr>
            <a:r>
              <a:rPr sz="1850" b="1" spc="5" dirty="0">
                <a:latin typeface="Arial"/>
                <a:cs typeface="Arial"/>
              </a:rPr>
              <a:t>Incrementation</a:t>
            </a:r>
            <a:endParaRPr sz="1850">
              <a:latin typeface="Arial"/>
              <a:cs typeface="Arial"/>
            </a:endParaRPr>
          </a:p>
        </p:txBody>
      </p:sp>
      <p:sp>
        <p:nvSpPr>
          <p:cNvPr id="3" name="object 3"/>
          <p:cNvSpPr txBox="1">
            <a:spLocks noGrp="1"/>
          </p:cNvSpPr>
          <p:nvPr>
            <p:ph type="title"/>
          </p:nvPr>
        </p:nvSpPr>
        <p:spPr>
          <a:xfrm>
            <a:off x="5398134" y="1338834"/>
            <a:ext cx="739140" cy="756920"/>
          </a:xfrm>
          <a:prstGeom prst="rect">
            <a:avLst/>
          </a:prstGeom>
        </p:spPr>
        <p:txBody>
          <a:bodyPr vert="horz" wrap="square" lIns="0" tIns="12700" rIns="0" bIns="0" rtlCol="0">
            <a:spAutoFit/>
          </a:bodyPr>
          <a:lstStyle/>
          <a:p>
            <a:pPr marL="12700">
              <a:lnSpc>
                <a:spcPct val="100000"/>
              </a:lnSpc>
              <a:spcBef>
                <a:spcPts val="100"/>
              </a:spcBef>
            </a:pPr>
            <a:r>
              <a:rPr sz="4800" b="0" dirty="0">
                <a:solidFill>
                  <a:srgbClr val="FF0000"/>
                </a:solidFill>
                <a:latin typeface="Arial"/>
                <a:cs typeface="Arial"/>
              </a:rPr>
              <a:t>++</a:t>
            </a:r>
            <a:endParaRPr sz="4800">
              <a:latin typeface="Arial"/>
              <a:cs typeface="Arial"/>
            </a:endParaRPr>
          </a:p>
        </p:txBody>
      </p:sp>
      <p:sp>
        <p:nvSpPr>
          <p:cNvPr id="4" name="object 4"/>
          <p:cNvSpPr txBox="1"/>
          <p:nvPr/>
        </p:nvSpPr>
        <p:spPr>
          <a:xfrm>
            <a:off x="7667370" y="1605788"/>
            <a:ext cx="2599055" cy="311150"/>
          </a:xfrm>
          <a:prstGeom prst="rect">
            <a:avLst/>
          </a:prstGeom>
        </p:spPr>
        <p:txBody>
          <a:bodyPr vert="horz" wrap="square" lIns="0" tIns="15240" rIns="0" bIns="0" rtlCol="0">
            <a:spAutoFit/>
          </a:bodyPr>
          <a:lstStyle/>
          <a:p>
            <a:pPr marL="12700">
              <a:lnSpc>
                <a:spcPct val="100000"/>
              </a:lnSpc>
              <a:spcBef>
                <a:spcPts val="120"/>
              </a:spcBef>
            </a:pPr>
            <a:r>
              <a:rPr sz="1850" spc="5" dirty="0">
                <a:solidFill>
                  <a:srgbClr val="C14089"/>
                </a:solidFill>
                <a:latin typeface="Arial"/>
                <a:cs typeface="Arial"/>
              </a:rPr>
              <a:t>Incrementation</a:t>
            </a:r>
            <a:r>
              <a:rPr sz="1850" spc="-55" dirty="0">
                <a:solidFill>
                  <a:srgbClr val="C14089"/>
                </a:solidFill>
                <a:latin typeface="Arial"/>
                <a:cs typeface="Arial"/>
              </a:rPr>
              <a:t> </a:t>
            </a:r>
            <a:r>
              <a:rPr sz="1850" spc="10" dirty="0">
                <a:solidFill>
                  <a:srgbClr val="C14089"/>
                </a:solidFill>
                <a:latin typeface="Arial"/>
                <a:cs typeface="Arial"/>
              </a:rPr>
              <a:t>Operator</a:t>
            </a:r>
            <a:endParaRPr sz="1850">
              <a:latin typeface="Arial"/>
              <a:cs typeface="Arial"/>
            </a:endParaRPr>
          </a:p>
        </p:txBody>
      </p:sp>
      <p:sp>
        <p:nvSpPr>
          <p:cNvPr id="5" name="object 5"/>
          <p:cNvSpPr txBox="1"/>
          <p:nvPr/>
        </p:nvSpPr>
        <p:spPr>
          <a:xfrm>
            <a:off x="2273045" y="2545841"/>
            <a:ext cx="7412355"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775E9E"/>
                </a:solidFill>
                <a:latin typeface="Arial"/>
                <a:cs typeface="Arial"/>
              </a:rPr>
              <a:t>Incrementation </a:t>
            </a:r>
            <a:r>
              <a:rPr sz="1850" b="1" spc="10" dirty="0">
                <a:solidFill>
                  <a:srgbClr val="775E9E"/>
                </a:solidFill>
                <a:latin typeface="Arial"/>
                <a:cs typeface="Arial"/>
              </a:rPr>
              <a:t>Operator increments the </a:t>
            </a:r>
            <a:r>
              <a:rPr sz="1850" b="1" dirty="0">
                <a:solidFill>
                  <a:srgbClr val="775E9E"/>
                </a:solidFill>
                <a:latin typeface="Arial"/>
                <a:cs typeface="Arial"/>
              </a:rPr>
              <a:t>value </a:t>
            </a:r>
            <a:r>
              <a:rPr sz="1850" b="1" spc="10" dirty="0">
                <a:solidFill>
                  <a:srgbClr val="775E9E"/>
                </a:solidFill>
                <a:latin typeface="Arial"/>
                <a:cs typeface="Arial"/>
              </a:rPr>
              <a:t>of the </a:t>
            </a:r>
            <a:r>
              <a:rPr sz="1850" b="1" spc="5" dirty="0">
                <a:solidFill>
                  <a:srgbClr val="775E9E"/>
                </a:solidFill>
                <a:latin typeface="Arial"/>
                <a:cs typeface="Arial"/>
              </a:rPr>
              <a:t>variable </a:t>
            </a:r>
            <a:r>
              <a:rPr sz="1850" b="1" spc="10" dirty="0">
                <a:solidFill>
                  <a:srgbClr val="775E9E"/>
                </a:solidFill>
                <a:latin typeface="Arial"/>
                <a:cs typeface="Arial"/>
              </a:rPr>
              <a:t>by</a:t>
            </a:r>
            <a:r>
              <a:rPr sz="1850" b="1" spc="-220" dirty="0">
                <a:solidFill>
                  <a:srgbClr val="775E9E"/>
                </a:solidFill>
                <a:latin typeface="Arial"/>
                <a:cs typeface="Arial"/>
              </a:rPr>
              <a:t> </a:t>
            </a:r>
            <a:r>
              <a:rPr sz="1850" b="1" spc="10" dirty="0">
                <a:solidFill>
                  <a:srgbClr val="775E9E"/>
                </a:solidFill>
                <a:latin typeface="Arial"/>
                <a:cs typeface="Arial"/>
              </a:rPr>
              <a:t>1</a:t>
            </a:r>
            <a:endParaRPr sz="1850">
              <a:latin typeface="Arial"/>
              <a:cs typeface="Arial"/>
            </a:endParaRPr>
          </a:p>
        </p:txBody>
      </p:sp>
      <p:graphicFrame>
        <p:nvGraphicFramePr>
          <p:cNvPr id="6" name="object 6"/>
          <p:cNvGraphicFramePr>
            <a:graphicFrameLocks noGrp="1"/>
          </p:cNvGraphicFramePr>
          <p:nvPr/>
        </p:nvGraphicFramePr>
        <p:xfrm>
          <a:off x="731773" y="3508162"/>
          <a:ext cx="9838689" cy="1417240"/>
        </p:xfrm>
        <a:graphic>
          <a:graphicData uri="http://schemas.openxmlformats.org/drawingml/2006/table">
            <a:tbl>
              <a:tblPr firstRow="1" bandRow="1">
                <a:tableStyleId>{2D5ABB26-0587-4C30-8999-92F81FD0307C}</a:tableStyleId>
              </a:tblPr>
              <a:tblGrid>
                <a:gridCol w="2840990">
                  <a:extLst>
                    <a:ext uri="{9D8B030D-6E8A-4147-A177-3AD203B41FA5}">
                      <a16:colId xmlns="" xmlns:a16="http://schemas.microsoft.com/office/drawing/2014/main" val="20000"/>
                    </a:ext>
                  </a:extLst>
                </a:gridCol>
                <a:gridCol w="4037329">
                  <a:extLst>
                    <a:ext uri="{9D8B030D-6E8A-4147-A177-3AD203B41FA5}">
                      <a16:colId xmlns="" xmlns:a16="http://schemas.microsoft.com/office/drawing/2014/main" val="20001"/>
                    </a:ext>
                  </a:extLst>
                </a:gridCol>
                <a:gridCol w="2960370">
                  <a:extLst>
                    <a:ext uri="{9D8B030D-6E8A-4147-A177-3AD203B41FA5}">
                      <a16:colId xmlns="" xmlns:a16="http://schemas.microsoft.com/office/drawing/2014/main" val="20002"/>
                    </a:ext>
                  </a:extLst>
                </a:gridCol>
              </a:tblGrid>
              <a:tr h="566888">
                <a:tc>
                  <a:txBody>
                    <a:bodyPr/>
                    <a:lstStyle/>
                    <a:p>
                      <a:pPr marL="31750">
                        <a:lnSpc>
                          <a:spcPts val="2095"/>
                        </a:lnSpc>
                      </a:pPr>
                      <a:r>
                        <a:rPr sz="1850" b="1" spc="5" dirty="0">
                          <a:solidFill>
                            <a:srgbClr val="00AF50"/>
                          </a:solidFill>
                          <a:latin typeface="Arial"/>
                          <a:cs typeface="Arial"/>
                        </a:rPr>
                        <a:t>int </a:t>
                      </a:r>
                      <a:r>
                        <a:rPr sz="1850" b="1" spc="10" dirty="0">
                          <a:solidFill>
                            <a:srgbClr val="00AF50"/>
                          </a:solidFill>
                          <a:latin typeface="Arial"/>
                          <a:cs typeface="Arial"/>
                        </a:rPr>
                        <a:t>a =</a:t>
                      </a:r>
                      <a:r>
                        <a:rPr sz="1850" b="1" spc="-45" dirty="0">
                          <a:solidFill>
                            <a:srgbClr val="00AF50"/>
                          </a:solidFill>
                          <a:latin typeface="Arial"/>
                          <a:cs typeface="Arial"/>
                        </a:rPr>
                        <a:t> </a:t>
                      </a:r>
                      <a:r>
                        <a:rPr sz="1850" b="1" spc="10" dirty="0">
                          <a:solidFill>
                            <a:srgbClr val="00AF50"/>
                          </a:solidFill>
                          <a:latin typeface="Arial"/>
                          <a:cs typeface="Arial"/>
                        </a:rPr>
                        <a:t>50;</a:t>
                      </a:r>
                      <a:endParaRPr sz="1850">
                        <a:latin typeface="Arial"/>
                        <a:cs typeface="Arial"/>
                      </a:endParaRPr>
                    </a:p>
                    <a:p>
                      <a:pPr marL="31750">
                        <a:lnSpc>
                          <a:spcPct val="100000"/>
                        </a:lnSpc>
                        <a:spcBef>
                          <a:spcPts val="25"/>
                        </a:spcBef>
                      </a:pPr>
                      <a:r>
                        <a:rPr sz="1850" b="1" spc="10" dirty="0">
                          <a:solidFill>
                            <a:srgbClr val="00AF50"/>
                          </a:solidFill>
                          <a:latin typeface="Arial"/>
                          <a:cs typeface="Arial"/>
                        </a:rPr>
                        <a:t>++a;</a:t>
                      </a:r>
                      <a:r>
                        <a:rPr sz="1850" b="1" spc="-30" dirty="0">
                          <a:solidFill>
                            <a:srgbClr val="00AF50"/>
                          </a:solidFill>
                          <a:latin typeface="Arial"/>
                          <a:cs typeface="Arial"/>
                        </a:rPr>
                        <a:t> </a:t>
                      </a:r>
                      <a:r>
                        <a:rPr sz="1850" b="1" spc="5" dirty="0">
                          <a:solidFill>
                            <a:srgbClr val="C00000"/>
                          </a:solidFill>
                          <a:latin typeface="Arial"/>
                          <a:cs typeface="Arial"/>
                        </a:rPr>
                        <a:t>//a=a+1</a:t>
                      </a:r>
                      <a:endParaRPr sz="1850">
                        <a:latin typeface="Arial"/>
                        <a:cs typeface="Arial"/>
                      </a:endParaRPr>
                    </a:p>
                  </a:txBody>
                  <a:tcPr marL="0" marR="0" marT="0" marB="0"/>
                </a:tc>
                <a:tc>
                  <a:txBody>
                    <a:bodyPr/>
                    <a:lstStyle/>
                    <a:p>
                      <a:pPr marL="1108710">
                        <a:lnSpc>
                          <a:spcPts val="2065"/>
                        </a:lnSpc>
                      </a:pPr>
                      <a:r>
                        <a:rPr sz="1850" b="1" spc="5" dirty="0">
                          <a:solidFill>
                            <a:srgbClr val="00AF50"/>
                          </a:solidFill>
                          <a:latin typeface="Arial"/>
                          <a:cs typeface="Arial"/>
                        </a:rPr>
                        <a:t>int </a:t>
                      </a:r>
                      <a:r>
                        <a:rPr sz="1850" b="1" spc="10" dirty="0">
                          <a:solidFill>
                            <a:srgbClr val="00AF50"/>
                          </a:solidFill>
                          <a:latin typeface="Arial"/>
                          <a:cs typeface="Arial"/>
                        </a:rPr>
                        <a:t>a =</a:t>
                      </a:r>
                      <a:r>
                        <a:rPr sz="1850" b="1" spc="-45" dirty="0">
                          <a:solidFill>
                            <a:srgbClr val="00AF50"/>
                          </a:solidFill>
                          <a:latin typeface="Arial"/>
                          <a:cs typeface="Arial"/>
                        </a:rPr>
                        <a:t> </a:t>
                      </a:r>
                      <a:r>
                        <a:rPr sz="1850" b="1" spc="10" dirty="0">
                          <a:solidFill>
                            <a:srgbClr val="00AF50"/>
                          </a:solidFill>
                          <a:latin typeface="Arial"/>
                          <a:cs typeface="Arial"/>
                        </a:rPr>
                        <a:t>50;</a:t>
                      </a:r>
                      <a:endParaRPr sz="1850">
                        <a:latin typeface="Arial"/>
                        <a:cs typeface="Arial"/>
                      </a:endParaRPr>
                    </a:p>
                    <a:p>
                      <a:pPr marL="1108710">
                        <a:lnSpc>
                          <a:spcPct val="100000"/>
                        </a:lnSpc>
                        <a:spcBef>
                          <a:spcPts val="25"/>
                        </a:spcBef>
                      </a:pPr>
                      <a:r>
                        <a:rPr sz="1850" b="1" spc="10" dirty="0">
                          <a:solidFill>
                            <a:srgbClr val="00AF50"/>
                          </a:solidFill>
                          <a:latin typeface="Arial"/>
                          <a:cs typeface="Arial"/>
                        </a:rPr>
                        <a:t>++a;</a:t>
                      </a:r>
                      <a:endParaRPr sz="1850">
                        <a:latin typeface="Arial"/>
                        <a:cs typeface="Arial"/>
                      </a:endParaRPr>
                    </a:p>
                  </a:txBody>
                  <a:tcPr marL="0" marR="0" marT="0" marB="0"/>
                </a:tc>
                <a:tc>
                  <a:txBody>
                    <a:bodyPr/>
                    <a:lstStyle/>
                    <a:p>
                      <a:pPr marL="1228090">
                        <a:lnSpc>
                          <a:spcPts val="2165"/>
                        </a:lnSpc>
                      </a:pPr>
                      <a:r>
                        <a:rPr sz="1850" b="1" spc="5" dirty="0">
                          <a:solidFill>
                            <a:srgbClr val="00AF50"/>
                          </a:solidFill>
                          <a:latin typeface="Arial"/>
                          <a:cs typeface="Arial"/>
                        </a:rPr>
                        <a:t>int </a:t>
                      </a:r>
                      <a:r>
                        <a:rPr sz="1850" b="1" spc="10" dirty="0">
                          <a:solidFill>
                            <a:srgbClr val="00AF50"/>
                          </a:solidFill>
                          <a:latin typeface="Arial"/>
                          <a:cs typeface="Arial"/>
                        </a:rPr>
                        <a:t>a =</a:t>
                      </a:r>
                      <a:r>
                        <a:rPr sz="1850" b="1" spc="-60" dirty="0">
                          <a:solidFill>
                            <a:srgbClr val="00AF50"/>
                          </a:solidFill>
                          <a:latin typeface="Arial"/>
                          <a:cs typeface="Arial"/>
                        </a:rPr>
                        <a:t> </a:t>
                      </a:r>
                      <a:r>
                        <a:rPr sz="1850" b="1" spc="10" dirty="0">
                          <a:solidFill>
                            <a:srgbClr val="00AF50"/>
                          </a:solidFill>
                          <a:latin typeface="Arial"/>
                          <a:cs typeface="Arial"/>
                        </a:rPr>
                        <a:t>50;</a:t>
                      </a:r>
                      <a:endParaRPr sz="1850">
                        <a:latin typeface="Arial"/>
                        <a:cs typeface="Arial"/>
                      </a:endParaRPr>
                    </a:p>
                    <a:p>
                      <a:pPr marL="1228090">
                        <a:lnSpc>
                          <a:spcPts val="2175"/>
                        </a:lnSpc>
                        <a:spcBef>
                          <a:spcPts val="25"/>
                        </a:spcBef>
                      </a:pPr>
                      <a:r>
                        <a:rPr sz="1850" b="1" spc="10" dirty="0">
                          <a:solidFill>
                            <a:srgbClr val="00AF50"/>
                          </a:solidFill>
                          <a:latin typeface="Arial"/>
                          <a:cs typeface="Arial"/>
                        </a:rPr>
                        <a:t>++a;</a:t>
                      </a:r>
                      <a:endParaRPr sz="1850">
                        <a:latin typeface="Arial"/>
                        <a:cs typeface="Arial"/>
                      </a:endParaRPr>
                    </a:p>
                  </a:txBody>
                  <a:tcPr marL="0" marR="0" marT="0" marB="0"/>
                </a:tc>
                <a:extLst>
                  <a:ext uri="{0D108BD9-81ED-4DB2-BD59-A6C34878D82A}">
                    <a16:rowId xmlns="" xmlns:a16="http://schemas.microsoft.com/office/drawing/2014/main" val="10000"/>
                  </a:ext>
                </a:extLst>
              </a:tr>
              <a:tr h="284258">
                <a:tc>
                  <a:txBody>
                    <a:bodyPr/>
                    <a:lstStyle/>
                    <a:p>
                      <a:pPr marL="31750">
                        <a:lnSpc>
                          <a:spcPts val="2120"/>
                        </a:lnSpc>
                      </a:pPr>
                      <a:r>
                        <a:rPr sz="1850" b="1" dirty="0">
                          <a:solidFill>
                            <a:srgbClr val="00AF50"/>
                          </a:solidFill>
                          <a:latin typeface="Arial"/>
                          <a:cs typeface="Arial"/>
                        </a:rPr>
                        <a:t>Printf("%d",</a:t>
                      </a:r>
                      <a:r>
                        <a:rPr sz="1850" b="1" spc="35" dirty="0">
                          <a:solidFill>
                            <a:srgbClr val="00AF50"/>
                          </a:solidFill>
                          <a:latin typeface="Arial"/>
                          <a:cs typeface="Arial"/>
                        </a:rPr>
                        <a:t> </a:t>
                      </a:r>
                      <a:r>
                        <a:rPr sz="1850" b="1" spc="5" dirty="0">
                          <a:solidFill>
                            <a:srgbClr val="00AF50"/>
                          </a:solidFill>
                          <a:latin typeface="Arial"/>
                          <a:cs typeface="Arial"/>
                        </a:rPr>
                        <a:t>a);</a:t>
                      </a:r>
                      <a:endParaRPr sz="1850">
                        <a:latin typeface="Arial"/>
                        <a:cs typeface="Arial"/>
                      </a:endParaRPr>
                    </a:p>
                  </a:txBody>
                  <a:tcPr marL="0" marR="0" marT="0" marB="0"/>
                </a:tc>
                <a:tc>
                  <a:txBody>
                    <a:bodyPr/>
                    <a:lstStyle/>
                    <a:p>
                      <a:pPr marL="1108710">
                        <a:lnSpc>
                          <a:spcPts val="2090"/>
                        </a:lnSpc>
                      </a:pPr>
                      <a:r>
                        <a:rPr sz="1850" b="1" spc="10" dirty="0">
                          <a:solidFill>
                            <a:srgbClr val="00AF50"/>
                          </a:solidFill>
                          <a:latin typeface="Arial"/>
                          <a:cs typeface="Arial"/>
                        </a:rPr>
                        <a:t>++a;</a:t>
                      </a:r>
                      <a:endParaRPr sz="1850">
                        <a:latin typeface="Arial"/>
                        <a:cs typeface="Arial"/>
                      </a:endParaRPr>
                    </a:p>
                  </a:txBody>
                  <a:tcPr marL="0" marR="0" marT="0" marB="0"/>
                </a:tc>
                <a:tc>
                  <a:txBody>
                    <a:bodyPr/>
                    <a:lstStyle/>
                    <a:p>
                      <a:pPr marR="5715" algn="ctr">
                        <a:lnSpc>
                          <a:spcPts val="2140"/>
                        </a:lnSpc>
                      </a:pPr>
                      <a:r>
                        <a:rPr sz="1850" b="1" spc="10" dirty="0">
                          <a:solidFill>
                            <a:srgbClr val="00AF50"/>
                          </a:solidFill>
                          <a:latin typeface="Arial"/>
                          <a:cs typeface="Arial"/>
                        </a:rPr>
                        <a:t>++a;</a:t>
                      </a:r>
                      <a:endParaRPr sz="1850">
                        <a:latin typeface="Arial"/>
                        <a:cs typeface="Arial"/>
                      </a:endParaRPr>
                    </a:p>
                  </a:txBody>
                  <a:tcPr marL="0" marR="0" marT="0" marB="0"/>
                </a:tc>
                <a:extLst>
                  <a:ext uri="{0D108BD9-81ED-4DB2-BD59-A6C34878D82A}">
                    <a16:rowId xmlns="" xmlns:a16="http://schemas.microsoft.com/office/drawing/2014/main" val="10001"/>
                  </a:ext>
                </a:extLst>
              </a:tr>
              <a:tr h="566094">
                <a:tc>
                  <a:txBody>
                    <a:bodyPr/>
                    <a:lstStyle/>
                    <a:p>
                      <a:pPr>
                        <a:lnSpc>
                          <a:spcPct val="100000"/>
                        </a:lnSpc>
                      </a:pPr>
                      <a:endParaRPr sz="1800">
                        <a:latin typeface="Times New Roman"/>
                        <a:cs typeface="Times New Roman"/>
                      </a:endParaRPr>
                    </a:p>
                  </a:txBody>
                  <a:tcPr marL="0" marR="0" marT="0" marB="0"/>
                </a:tc>
                <a:tc>
                  <a:txBody>
                    <a:bodyPr/>
                    <a:lstStyle/>
                    <a:p>
                      <a:pPr marL="1108710">
                        <a:lnSpc>
                          <a:spcPts val="2085"/>
                        </a:lnSpc>
                      </a:pPr>
                      <a:r>
                        <a:rPr sz="1850" b="1" dirty="0">
                          <a:solidFill>
                            <a:srgbClr val="00AF50"/>
                          </a:solidFill>
                          <a:latin typeface="Arial"/>
                          <a:cs typeface="Arial"/>
                        </a:rPr>
                        <a:t>Printf("%d",</a:t>
                      </a:r>
                      <a:r>
                        <a:rPr sz="1850" b="1" spc="35" dirty="0">
                          <a:solidFill>
                            <a:srgbClr val="00AF50"/>
                          </a:solidFill>
                          <a:latin typeface="Arial"/>
                          <a:cs typeface="Arial"/>
                        </a:rPr>
                        <a:t> </a:t>
                      </a:r>
                      <a:r>
                        <a:rPr sz="1850" b="1" spc="5" dirty="0">
                          <a:solidFill>
                            <a:srgbClr val="00AF50"/>
                          </a:solidFill>
                          <a:latin typeface="Arial"/>
                          <a:cs typeface="Arial"/>
                        </a:rPr>
                        <a:t>a);</a:t>
                      </a:r>
                      <a:endParaRPr sz="1850">
                        <a:latin typeface="Arial"/>
                        <a:cs typeface="Arial"/>
                      </a:endParaRPr>
                    </a:p>
                  </a:txBody>
                  <a:tcPr marL="0" marR="0" marT="0" marB="0"/>
                </a:tc>
                <a:tc>
                  <a:txBody>
                    <a:bodyPr/>
                    <a:lstStyle/>
                    <a:p>
                      <a:pPr marL="1228090">
                        <a:lnSpc>
                          <a:spcPts val="2185"/>
                        </a:lnSpc>
                      </a:pPr>
                      <a:r>
                        <a:rPr sz="1850" b="1" spc="10" dirty="0">
                          <a:solidFill>
                            <a:srgbClr val="00AF50"/>
                          </a:solidFill>
                          <a:latin typeface="Arial"/>
                          <a:cs typeface="Arial"/>
                        </a:rPr>
                        <a:t>++a;</a:t>
                      </a:r>
                      <a:endParaRPr sz="1850">
                        <a:latin typeface="Arial"/>
                        <a:cs typeface="Arial"/>
                      </a:endParaRPr>
                    </a:p>
                    <a:p>
                      <a:pPr marL="1228090">
                        <a:lnSpc>
                          <a:spcPts val="2145"/>
                        </a:lnSpc>
                        <a:spcBef>
                          <a:spcPts val="25"/>
                        </a:spcBef>
                      </a:pPr>
                      <a:r>
                        <a:rPr sz="1850" b="1" dirty="0">
                          <a:solidFill>
                            <a:srgbClr val="00AF50"/>
                          </a:solidFill>
                          <a:latin typeface="Arial"/>
                          <a:cs typeface="Arial"/>
                        </a:rPr>
                        <a:t>Printf("%d",</a:t>
                      </a:r>
                      <a:r>
                        <a:rPr sz="1850" b="1" spc="10" dirty="0">
                          <a:solidFill>
                            <a:srgbClr val="00AF50"/>
                          </a:solidFill>
                          <a:latin typeface="Arial"/>
                          <a:cs typeface="Arial"/>
                        </a:rPr>
                        <a:t> </a:t>
                      </a:r>
                      <a:r>
                        <a:rPr sz="1850" b="1" spc="5" dirty="0">
                          <a:solidFill>
                            <a:srgbClr val="00AF50"/>
                          </a:solidFill>
                          <a:latin typeface="Arial"/>
                          <a:cs typeface="Arial"/>
                        </a:rPr>
                        <a:t>a);</a:t>
                      </a:r>
                      <a:endParaRPr sz="1850">
                        <a:latin typeface="Arial"/>
                        <a:cs typeface="Arial"/>
                      </a:endParaRPr>
                    </a:p>
                  </a:txBody>
                  <a:tcPr marL="0" marR="0" marT="0" marB="0"/>
                </a:tc>
                <a:extLst>
                  <a:ext uri="{0D108BD9-81ED-4DB2-BD59-A6C34878D82A}">
                    <a16:rowId xmlns="" xmlns:a16="http://schemas.microsoft.com/office/drawing/2014/main" val="10002"/>
                  </a:ext>
                </a:extLst>
              </a:tr>
            </a:tbl>
          </a:graphicData>
        </a:graphic>
      </p:graphicFrame>
      <p:sp>
        <p:nvSpPr>
          <p:cNvPr id="7" name="object 7"/>
          <p:cNvSpPr txBox="1"/>
          <p:nvPr/>
        </p:nvSpPr>
        <p:spPr>
          <a:xfrm>
            <a:off x="4669282" y="5138420"/>
            <a:ext cx="1631950" cy="596265"/>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00AF50"/>
                </a:solidFill>
                <a:latin typeface="Arial"/>
                <a:cs typeface="Arial"/>
              </a:rPr>
              <a:t>a=a+2; or</a:t>
            </a:r>
            <a:r>
              <a:rPr sz="1850" b="1" spc="-135" dirty="0">
                <a:solidFill>
                  <a:srgbClr val="00AF50"/>
                </a:solidFill>
                <a:latin typeface="Arial"/>
                <a:cs typeface="Arial"/>
              </a:rPr>
              <a:t> </a:t>
            </a:r>
            <a:r>
              <a:rPr sz="1850" b="1" spc="10" dirty="0">
                <a:solidFill>
                  <a:srgbClr val="00AF50"/>
                </a:solidFill>
                <a:latin typeface="Arial"/>
                <a:cs typeface="Arial"/>
              </a:rPr>
              <a:t>++a;</a:t>
            </a:r>
            <a:endParaRPr sz="1850">
              <a:latin typeface="Arial"/>
              <a:cs typeface="Arial"/>
            </a:endParaRPr>
          </a:p>
          <a:p>
            <a:pPr marL="1054735">
              <a:lnSpc>
                <a:spcPct val="100000"/>
              </a:lnSpc>
              <a:spcBef>
                <a:spcPts val="25"/>
              </a:spcBef>
            </a:pPr>
            <a:r>
              <a:rPr sz="1850" b="1" spc="10" dirty="0">
                <a:solidFill>
                  <a:srgbClr val="00AF50"/>
                </a:solidFill>
                <a:latin typeface="Arial"/>
                <a:cs typeface="Arial"/>
              </a:rPr>
              <a:t>++a;</a:t>
            </a:r>
            <a:endParaRPr sz="1850">
              <a:latin typeface="Arial"/>
              <a:cs typeface="Arial"/>
            </a:endParaRPr>
          </a:p>
        </p:txBody>
      </p:sp>
      <p:sp>
        <p:nvSpPr>
          <p:cNvPr id="8" name="object 8"/>
          <p:cNvSpPr txBox="1"/>
          <p:nvPr/>
        </p:nvSpPr>
        <p:spPr>
          <a:xfrm>
            <a:off x="8874632" y="5187137"/>
            <a:ext cx="1632585" cy="881380"/>
          </a:xfrm>
          <a:prstGeom prst="rect">
            <a:avLst/>
          </a:prstGeom>
        </p:spPr>
        <p:txBody>
          <a:bodyPr vert="horz" wrap="square" lIns="0" tIns="15875" rIns="0" bIns="0" rtlCol="0">
            <a:spAutoFit/>
          </a:bodyPr>
          <a:lstStyle/>
          <a:p>
            <a:pPr marL="12700">
              <a:lnSpc>
                <a:spcPct val="100000"/>
              </a:lnSpc>
              <a:spcBef>
                <a:spcPts val="125"/>
              </a:spcBef>
            </a:pPr>
            <a:r>
              <a:rPr sz="1850" b="1" spc="10" dirty="0">
                <a:solidFill>
                  <a:srgbClr val="00AF50"/>
                </a:solidFill>
                <a:latin typeface="Arial"/>
                <a:cs typeface="Arial"/>
              </a:rPr>
              <a:t>a=a+3; or</a:t>
            </a:r>
            <a:r>
              <a:rPr sz="1850" b="1" spc="-125" dirty="0">
                <a:solidFill>
                  <a:srgbClr val="00AF50"/>
                </a:solidFill>
                <a:latin typeface="Arial"/>
                <a:cs typeface="Arial"/>
              </a:rPr>
              <a:t> </a:t>
            </a:r>
            <a:r>
              <a:rPr sz="1850" b="1" spc="10" dirty="0">
                <a:solidFill>
                  <a:srgbClr val="00AF50"/>
                </a:solidFill>
                <a:latin typeface="Arial"/>
                <a:cs typeface="Arial"/>
              </a:rPr>
              <a:t>++a;</a:t>
            </a:r>
            <a:endParaRPr sz="1850">
              <a:latin typeface="Arial"/>
              <a:cs typeface="Arial"/>
            </a:endParaRPr>
          </a:p>
          <a:p>
            <a:pPr marL="991235">
              <a:lnSpc>
                <a:spcPct val="100000"/>
              </a:lnSpc>
              <a:spcBef>
                <a:spcPts val="25"/>
              </a:spcBef>
            </a:pPr>
            <a:r>
              <a:rPr sz="1850" b="1" spc="10" dirty="0">
                <a:solidFill>
                  <a:srgbClr val="00AF50"/>
                </a:solidFill>
                <a:latin typeface="Arial"/>
                <a:cs typeface="Arial"/>
              </a:rPr>
              <a:t>++a;</a:t>
            </a:r>
            <a:endParaRPr sz="1850">
              <a:latin typeface="Arial"/>
              <a:cs typeface="Arial"/>
            </a:endParaRPr>
          </a:p>
          <a:p>
            <a:pPr marL="991235">
              <a:lnSpc>
                <a:spcPct val="100000"/>
              </a:lnSpc>
              <a:spcBef>
                <a:spcPts val="25"/>
              </a:spcBef>
            </a:pPr>
            <a:r>
              <a:rPr sz="1850" b="1" spc="10" dirty="0">
                <a:solidFill>
                  <a:srgbClr val="00AF50"/>
                </a:solidFill>
                <a:latin typeface="Arial"/>
                <a:cs typeface="Arial"/>
              </a:rPr>
              <a:t>++a;</a:t>
            </a:r>
            <a:endParaRPr sz="1850">
              <a:latin typeface="Arial"/>
              <a:cs typeface="Arial"/>
            </a:endParaRPr>
          </a:p>
        </p:txBody>
      </p:sp>
      <p:sp>
        <p:nvSpPr>
          <p:cNvPr id="9" name="object 9"/>
          <p:cNvSpPr/>
          <p:nvPr/>
        </p:nvSpPr>
        <p:spPr>
          <a:xfrm>
            <a:off x="6347459" y="1670304"/>
            <a:ext cx="1175385" cy="247015"/>
          </a:xfrm>
          <a:custGeom>
            <a:avLst/>
            <a:gdLst/>
            <a:ahLst/>
            <a:cxnLst/>
            <a:rect l="l" t="t" r="r" b="b"/>
            <a:pathLst>
              <a:path w="1175384" h="247014">
                <a:moveTo>
                  <a:pt x="1051560" y="0"/>
                </a:moveTo>
                <a:lnTo>
                  <a:pt x="1051560" y="61722"/>
                </a:lnTo>
                <a:lnTo>
                  <a:pt x="0" y="61722"/>
                </a:lnTo>
                <a:lnTo>
                  <a:pt x="0" y="185166"/>
                </a:lnTo>
                <a:lnTo>
                  <a:pt x="1051560" y="185166"/>
                </a:lnTo>
                <a:lnTo>
                  <a:pt x="1051560" y="246887"/>
                </a:lnTo>
                <a:lnTo>
                  <a:pt x="1175004" y="123444"/>
                </a:lnTo>
                <a:lnTo>
                  <a:pt x="1051560" y="0"/>
                </a:lnTo>
                <a:close/>
              </a:path>
            </a:pathLst>
          </a:custGeom>
          <a:solidFill>
            <a:srgbClr val="42C3C8"/>
          </a:solidFill>
        </p:spPr>
        <p:txBody>
          <a:bodyPr wrap="square" lIns="0" tIns="0" rIns="0" bIns="0" rtlCol="0"/>
          <a:lstStyle/>
          <a:p>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55063" y="1558493"/>
            <a:ext cx="2176145" cy="311150"/>
          </a:xfrm>
          <a:prstGeom prst="rect">
            <a:avLst/>
          </a:prstGeom>
        </p:spPr>
        <p:txBody>
          <a:bodyPr vert="horz" wrap="square" lIns="0" tIns="15875" rIns="0" bIns="0" rtlCol="0">
            <a:spAutoFit/>
          </a:bodyPr>
          <a:lstStyle/>
          <a:p>
            <a:pPr marL="12700">
              <a:lnSpc>
                <a:spcPct val="100000"/>
              </a:lnSpc>
              <a:spcBef>
                <a:spcPts val="125"/>
              </a:spcBef>
            </a:pPr>
            <a:r>
              <a:rPr sz="1850" b="1" spc="10" dirty="0">
                <a:solidFill>
                  <a:srgbClr val="775E9E"/>
                </a:solidFill>
                <a:latin typeface="Arial"/>
                <a:cs typeface="Arial"/>
              </a:rPr>
              <a:t>Pre</a:t>
            </a:r>
            <a:r>
              <a:rPr sz="1850" b="1" spc="-35" dirty="0">
                <a:solidFill>
                  <a:srgbClr val="775E9E"/>
                </a:solidFill>
                <a:latin typeface="Arial"/>
                <a:cs typeface="Arial"/>
              </a:rPr>
              <a:t> </a:t>
            </a:r>
            <a:r>
              <a:rPr sz="1850" b="1" spc="5" dirty="0">
                <a:solidFill>
                  <a:srgbClr val="775E9E"/>
                </a:solidFill>
                <a:latin typeface="Arial"/>
                <a:cs typeface="Arial"/>
              </a:rPr>
              <a:t>incrementation</a:t>
            </a:r>
            <a:endParaRPr sz="1850">
              <a:latin typeface="Arial"/>
              <a:cs typeface="Arial"/>
            </a:endParaRPr>
          </a:p>
        </p:txBody>
      </p:sp>
      <p:sp>
        <p:nvSpPr>
          <p:cNvPr id="3" name="object 3"/>
          <p:cNvSpPr txBox="1">
            <a:spLocks noGrp="1"/>
          </p:cNvSpPr>
          <p:nvPr>
            <p:ph type="title"/>
          </p:nvPr>
        </p:nvSpPr>
        <p:spPr>
          <a:xfrm>
            <a:off x="7545451" y="1545463"/>
            <a:ext cx="2307590" cy="311150"/>
          </a:xfrm>
          <a:prstGeom prst="rect">
            <a:avLst/>
          </a:prstGeom>
        </p:spPr>
        <p:txBody>
          <a:bodyPr vert="horz" wrap="square" lIns="0" tIns="15240" rIns="0" bIns="0" rtlCol="0">
            <a:spAutoFit/>
          </a:bodyPr>
          <a:lstStyle/>
          <a:p>
            <a:pPr marL="12700">
              <a:lnSpc>
                <a:spcPct val="100000"/>
              </a:lnSpc>
              <a:spcBef>
                <a:spcPts val="120"/>
              </a:spcBef>
            </a:pPr>
            <a:r>
              <a:rPr sz="1850" spc="10" dirty="0">
                <a:solidFill>
                  <a:srgbClr val="775E9E"/>
                </a:solidFill>
              </a:rPr>
              <a:t>Post</a:t>
            </a:r>
            <a:r>
              <a:rPr sz="1850" spc="-35" dirty="0">
                <a:solidFill>
                  <a:srgbClr val="775E9E"/>
                </a:solidFill>
              </a:rPr>
              <a:t> </a:t>
            </a:r>
            <a:r>
              <a:rPr sz="1850" spc="5" dirty="0">
                <a:solidFill>
                  <a:srgbClr val="775E9E"/>
                </a:solidFill>
              </a:rPr>
              <a:t>incrementation</a:t>
            </a:r>
            <a:endParaRPr sz="1850"/>
          </a:p>
        </p:txBody>
      </p:sp>
      <p:sp>
        <p:nvSpPr>
          <p:cNvPr id="4" name="object 4"/>
          <p:cNvSpPr txBox="1"/>
          <p:nvPr/>
        </p:nvSpPr>
        <p:spPr>
          <a:xfrm>
            <a:off x="2191004" y="2731770"/>
            <a:ext cx="2362835" cy="2303145"/>
          </a:xfrm>
          <a:prstGeom prst="rect">
            <a:avLst/>
          </a:prstGeom>
        </p:spPr>
        <p:txBody>
          <a:bodyPr vert="horz" wrap="square" lIns="0" tIns="12065" rIns="0" bIns="0" rtlCol="0">
            <a:spAutoFit/>
          </a:bodyPr>
          <a:lstStyle/>
          <a:p>
            <a:pPr marL="12700" marR="326390">
              <a:lnSpc>
                <a:spcPct val="101099"/>
              </a:lnSpc>
              <a:spcBef>
                <a:spcPts val="95"/>
              </a:spcBef>
            </a:pPr>
            <a:r>
              <a:rPr sz="1850" b="1" spc="10" dirty="0">
                <a:solidFill>
                  <a:srgbClr val="C14089"/>
                </a:solidFill>
                <a:latin typeface="Arial"/>
                <a:cs typeface="Arial"/>
              </a:rPr>
              <a:t>#inc</a:t>
            </a:r>
            <a:r>
              <a:rPr sz="1850" b="1" spc="-5" dirty="0">
                <a:solidFill>
                  <a:srgbClr val="C14089"/>
                </a:solidFill>
                <a:latin typeface="Arial"/>
                <a:cs typeface="Arial"/>
              </a:rPr>
              <a:t>l</a:t>
            </a:r>
            <a:r>
              <a:rPr sz="1850" b="1" spc="10" dirty="0">
                <a:solidFill>
                  <a:srgbClr val="C14089"/>
                </a:solidFill>
                <a:latin typeface="Arial"/>
                <a:cs typeface="Arial"/>
              </a:rPr>
              <a:t>u</a:t>
            </a:r>
            <a:r>
              <a:rPr sz="1850" b="1" dirty="0">
                <a:solidFill>
                  <a:srgbClr val="C14089"/>
                </a:solidFill>
                <a:latin typeface="Arial"/>
                <a:cs typeface="Arial"/>
              </a:rPr>
              <a:t>d</a:t>
            </a:r>
            <a:r>
              <a:rPr sz="1850" b="1" spc="10" dirty="0">
                <a:solidFill>
                  <a:srgbClr val="C14089"/>
                </a:solidFill>
                <a:latin typeface="Arial"/>
                <a:cs typeface="Arial"/>
              </a:rPr>
              <a:t>e&lt;</a:t>
            </a:r>
            <a:r>
              <a:rPr sz="1850" b="1" dirty="0">
                <a:solidFill>
                  <a:srgbClr val="C14089"/>
                </a:solidFill>
                <a:latin typeface="Arial"/>
                <a:cs typeface="Arial"/>
              </a:rPr>
              <a:t>s</a:t>
            </a:r>
            <a:r>
              <a:rPr sz="1850" b="1" spc="10" dirty="0">
                <a:solidFill>
                  <a:srgbClr val="C14089"/>
                </a:solidFill>
                <a:latin typeface="Arial"/>
                <a:cs typeface="Arial"/>
              </a:rPr>
              <a:t>td</a:t>
            </a:r>
            <a:r>
              <a:rPr sz="1850" b="1" spc="-5" dirty="0">
                <a:solidFill>
                  <a:srgbClr val="C14089"/>
                </a:solidFill>
                <a:latin typeface="Arial"/>
                <a:cs typeface="Arial"/>
              </a:rPr>
              <a:t>i</a:t>
            </a:r>
            <a:r>
              <a:rPr sz="1850" b="1" spc="10" dirty="0">
                <a:solidFill>
                  <a:srgbClr val="C14089"/>
                </a:solidFill>
                <a:latin typeface="Arial"/>
                <a:cs typeface="Arial"/>
              </a:rPr>
              <a:t>o</a:t>
            </a:r>
            <a:r>
              <a:rPr sz="1850" b="1" spc="-20" dirty="0">
                <a:solidFill>
                  <a:srgbClr val="C14089"/>
                </a:solidFill>
                <a:latin typeface="Arial"/>
                <a:cs typeface="Arial"/>
              </a:rPr>
              <a:t>.</a:t>
            </a:r>
            <a:r>
              <a:rPr sz="1850" b="1" spc="5" dirty="0">
                <a:solidFill>
                  <a:srgbClr val="C14089"/>
                </a:solidFill>
                <a:latin typeface="Arial"/>
                <a:cs typeface="Arial"/>
              </a:rPr>
              <a:t>h&gt;  </a:t>
            </a:r>
            <a:r>
              <a:rPr sz="1850" b="1" dirty="0">
                <a:solidFill>
                  <a:srgbClr val="C14089"/>
                </a:solidFill>
                <a:latin typeface="Arial"/>
                <a:cs typeface="Arial"/>
              </a:rPr>
              <a:t>void</a:t>
            </a:r>
            <a:r>
              <a:rPr sz="1850" b="1" spc="-5" dirty="0">
                <a:solidFill>
                  <a:srgbClr val="C14089"/>
                </a:solidFill>
                <a:latin typeface="Arial"/>
                <a:cs typeface="Arial"/>
              </a:rPr>
              <a:t> </a:t>
            </a:r>
            <a:r>
              <a:rPr sz="1850" b="1" spc="10" dirty="0">
                <a:solidFill>
                  <a:srgbClr val="C14089"/>
                </a:solidFill>
                <a:latin typeface="Arial"/>
                <a:cs typeface="Arial"/>
              </a:rPr>
              <a:t>main()</a:t>
            </a:r>
            <a:endParaRPr sz="1850">
              <a:latin typeface="Arial"/>
              <a:cs typeface="Arial"/>
            </a:endParaRPr>
          </a:p>
          <a:p>
            <a:pPr marL="12700">
              <a:lnSpc>
                <a:spcPct val="100000"/>
              </a:lnSpc>
              <a:spcBef>
                <a:spcPts val="25"/>
              </a:spcBef>
            </a:pPr>
            <a:r>
              <a:rPr sz="1850" b="1" spc="5" dirty="0">
                <a:solidFill>
                  <a:srgbClr val="C14089"/>
                </a:solidFill>
                <a:latin typeface="Arial"/>
                <a:cs typeface="Arial"/>
              </a:rPr>
              <a:t>{</a:t>
            </a:r>
            <a:endParaRPr sz="1850">
              <a:latin typeface="Arial"/>
              <a:cs typeface="Arial"/>
            </a:endParaRPr>
          </a:p>
          <a:p>
            <a:pPr marL="469900">
              <a:lnSpc>
                <a:spcPct val="100000"/>
              </a:lnSpc>
              <a:spcBef>
                <a:spcPts val="10"/>
              </a:spcBef>
            </a:pPr>
            <a:r>
              <a:rPr sz="1850" b="1" spc="5" dirty="0">
                <a:solidFill>
                  <a:srgbClr val="C14089"/>
                </a:solidFill>
                <a:latin typeface="Arial"/>
                <a:cs typeface="Arial"/>
              </a:rPr>
              <a:t>int</a:t>
            </a:r>
            <a:r>
              <a:rPr sz="1850" b="1" spc="-15" dirty="0">
                <a:solidFill>
                  <a:srgbClr val="C14089"/>
                </a:solidFill>
                <a:latin typeface="Arial"/>
                <a:cs typeface="Arial"/>
              </a:rPr>
              <a:t> </a:t>
            </a:r>
            <a:r>
              <a:rPr sz="1850" b="1" spc="10" dirty="0">
                <a:solidFill>
                  <a:srgbClr val="C14089"/>
                </a:solidFill>
                <a:latin typeface="Arial"/>
                <a:cs typeface="Arial"/>
              </a:rPr>
              <a:t>a;</a:t>
            </a:r>
            <a:endParaRPr sz="1850">
              <a:latin typeface="Arial"/>
              <a:cs typeface="Arial"/>
            </a:endParaRPr>
          </a:p>
          <a:p>
            <a:pPr marL="469900">
              <a:lnSpc>
                <a:spcPct val="100000"/>
              </a:lnSpc>
              <a:spcBef>
                <a:spcPts val="30"/>
              </a:spcBef>
            </a:pPr>
            <a:r>
              <a:rPr sz="1850" b="1" spc="10" dirty="0">
                <a:solidFill>
                  <a:srgbClr val="C14089"/>
                </a:solidFill>
                <a:latin typeface="Arial"/>
                <a:cs typeface="Arial"/>
              </a:rPr>
              <a:t>a=50;</a:t>
            </a:r>
            <a:endParaRPr sz="1850">
              <a:latin typeface="Arial"/>
              <a:cs typeface="Arial"/>
            </a:endParaRPr>
          </a:p>
          <a:p>
            <a:pPr marL="469900">
              <a:lnSpc>
                <a:spcPct val="100000"/>
              </a:lnSpc>
              <a:spcBef>
                <a:spcPts val="20"/>
              </a:spcBef>
            </a:pPr>
            <a:r>
              <a:rPr sz="1850" b="1" spc="10" dirty="0">
                <a:solidFill>
                  <a:srgbClr val="C14089"/>
                </a:solidFill>
                <a:latin typeface="Arial"/>
                <a:cs typeface="Arial"/>
              </a:rPr>
              <a:t>++a;</a:t>
            </a:r>
            <a:endParaRPr sz="1850">
              <a:latin typeface="Arial"/>
              <a:cs typeface="Arial"/>
            </a:endParaRPr>
          </a:p>
          <a:p>
            <a:pPr marL="663575">
              <a:lnSpc>
                <a:spcPct val="100000"/>
              </a:lnSpc>
              <a:spcBef>
                <a:spcPts val="25"/>
              </a:spcBef>
            </a:pPr>
            <a:r>
              <a:rPr sz="1850" b="1" dirty="0">
                <a:solidFill>
                  <a:srgbClr val="C14089"/>
                </a:solidFill>
                <a:latin typeface="Arial"/>
                <a:cs typeface="Arial"/>
              </a:rPr>
              <a:t>printf("%d", </a:t>
            </a:r>
            <a:r>
              <a:rPr sz="1850" b="1" spc="5" dirty="0">
                <a:solidFill>
                  <a:srgbClr val="C14089"/>
                </a:solidFill>
                <a:latin typeface="Arial"/>
                <a:cs typeface="Arial"/>
              </a:rPr>
              <a:t>a);</a:t>
            </a:r>
            <a:endParaRPr sz="1850">
              <a:latin typeface="Arial"/>
              <a:cs typeface="Arial"/>
            </a:endParaRPr>
          </a:p>
          <a:p>
            <a:pPr marL="12700">
              <a:lnSpc>
                <a:spcPct val="100000"/>
              </a:lnSpc>
              <a:spcBef>
                <a:spcPts val="15"/>
              </a:spcBef>
            </a:pPr>
            <a:r>
              <a:rPr sz="1850" b="1" spc="5" dirty="0">
                <a:solidFill>
                  <a:srgbClr val="C14089"/>
                </a:solidFill>
                <a:latin typeface="Arial"/>
                <a:cs typeface="Arial"/>
              </a:rPr>
              <a:t>}</a:t>
            </a:r>
            <a:endParaRPr sz="1850">
              <a:latin typeface="Arial"/>
              <a:cs typeface="Arial"/>
            </a:endParaRPr>
          </a:p>
        </p:txBody>
      </p:sp>
      <p:sp>
        <p:nvSpPr>
          <p:cNvPr id="5" name="object 5"/>
          <p:cNvSpPr txBox="1"/>
          <p:nvPr/>
        </p:nvSpPr>
        <p:spPr>
          <a:xfrm>
            <a:off x="7657338" y="2731770"/>
            <a:ext cx="2362835" cy="2303145"/>
          </a:xfrm>
          <a:prstGeom prst="rect">
            <a:avLst/>
          </a:prstGeom>
        </p:spPr>
        <p:txBody>
          <a:bodyPr vert="horz" wrap="square" lIns="0" tIns="12065" rIns="0" bIns="0" rtlCol="0">
            <a:spAutoFit/>
          </a:bodyPr>
          <a:lstStyle/>
          <a:p>
            <a:pPr marL="12700" marR="326390">
              <a:lnSpc>
                <a:spcPct val="101099"/>
              </a:lnSpc>
              <a:spcBef>
                <a:spcPts val="95"/>
              </a:spcBef>
            </a:pPr>
            <a:r>
              <a:rPr sz="1850" b="1" spc="10" dirty="0">
                <a:solidFill>
                  <a:srgbClr val="C14089"/>
                </a:solidFill>
                <a:latin typeface="Arial"/>
                <a:cs typeface="Arial"/>
              </a:rPr>
              <a:t>#inc</a:t>
            </a:r>
            <a:r>
              <a:rPr sz="1850" b="1" spc="-5" dirty="0">
                <a:solidFill>
                  <a:srgbClr val="C14089"/>
                </a:solidFill>
                <a:latin typeface="Arial"/>
                <a:cs typeface="Arial"/>
              </a:rPr>
              <a:t>l</a:t>
            </a:r>
            <a:r>
              <a:rPr sz="1850" b="1" spc="10" dirty="0">
                <a:solidFill>
                  <a:srgbClr val="C14089"/>
                </a:solidFill>
                <a:latin typeface="Arial"/>
                <a:cs typeface="Arial"/>
              </a:rPr>
              <a:t>u</a:t>
            </a:r>
            <a:r>
              <a:rPr sz="1850" b="1" dirty="0">
                <a:solidFill>
                  <a:srgbClr val="C14089"/>
                </a:solidFill>
                <a:latin typeface="Arial"/>
                <a:cs typeface="Arial"/>
              </a:rPr>
              <a:t>d</a:t>
            </a:r>
            <a:r>
              <a:rPr sz="1850" b="1" spc="10" dirty="0">
                <a:solidFill>
                  <a:srgbClr val="C14089"/>
                </a:solidFill>
                <a:latin typeface="Arial"/>
                <a:cs typeface="Arial"/>
              </a:rPr>
              <a:t>e&lt;</a:t>
            </a:r>
            <a:r>
              <a:rPr sz="1850" b="1" dirty="0">
                <a:solidFill>
                  <a:srgbClr val="C14089"/>
                </a:solidFill>
                <a:latin typeface="Arial"/>
                <a:cs typeface="Arial"/>
              </a:rPr>
              <a:t>s</a:t>
            </a:r>
            <a:r>
              <a:rPr sz="1850" b="1" spc="10" dirty="0">
                <a:solidFill>
                  <a:srgbClr val="C14089"/>
                </a:solidFill>
                <a:latin typeface="Arial"/>
                <a:cs typeface="Arial"/>
              </a:rPr>
              <a:t>td</a:t>
            </a:r>
            <a:r>
              <a:rPr sz="1850" b="1" spc="-5" dirty="0">
                <a:solidFill>
                  <a:srgbClr val="C14089"/>
                </a:solidFill>
                <a:latin typeface="Arial"/>
                <a:cs typeface="Arial"/>
              </a:rPr>
              <a:t>i</a:t>
            </a:r>
            <a:r>
              <a:rPr sz="1850" b="1" spc="10" dirty="0">
                <a:solidFill>
                  <a:srgbClr val="C14089"/>
                </a:solidFill>
                <a:latin typeface="Arial"/>
                <a:cs typeface="Arial"/>
              </a:rPr>
              <a:t>o</a:t>
            </a:r>
            <a:r>
              <a:rPr sz="1850" b="1" spc="-20" dirty="0">
                <a:solidFill>
                  <a:srgbClr val="C14089"/>
                </a:solidFill>
                <a:latin typeface="Arial"/>
                <a:cs typeface="Arial"/>
              </a:rPr>
              <a:t>.</a:t>
            </a:r>
            <a:r>
              <a:rPr sz="1850" b="1" spc="5" dirty="0">
                <a:solidFill>
                  <a:srgbClr val="C14089"/>
                </a:solidFill>
                <a:latin typeface="Arial"/>
                <a:cs typeface="Arial"/>
              </a:rPr>
              <a:t>h&gt;  </a:t>
            </a:r>
            <a:r>
              <a:rPr sz="1850" b="1" dirty="0">
                <a:solidFill>
                  <a:srgbClr val="C14089"/>
                </a:solidFill>
                <a:latin typeface="Arial"/>
                <a:cs typeface="Arial"/>
              </a:rPr>
              <a:t>void</a:t>
            </a:r>
            <a:r>
              <a:rPr sz="1850" b="1" spc="-5" dirty="0">
                <a:solidFill>
                  <a:srgbClr val="C14089"/>
                </a:solidFill>
                <a:latin typeface="Arial"/>
                <a:cs typeface="Arial"/>
              </a:rPr>
              <a:t> </a:t>
            </a:r>
            <a:r>
              <a:rPr sz="1850" b="1" spc="10" dirty="0">
                <a:solidFill>
                  <a:srgbClr val="C14089"/>
                </a:solidFill>
                <a:latin typeface="Arial"/>
                <a:cs typeface="Arial"/>
              </a:rPr>
              <a:t>main()</a:t>
            </a:r>
            <a:endParaRPr sz="1850">
              <a:latin typeface="Arial"/>
              <a:cs typeface="Arial"/>
            </a:endParaRPr>
          </a:p>
          <a:p>
            <a:pPr marL="12700">
              <a:lnSpc>
                <a:spcPct val="100000"/>
              </a:lnSpc>
              <a:spcBef>
                <a:spcPts val="25"/>
              </a:spcBef>
            </a:pPr>
            <a:r>
              <a:rPr sz="1850" b="1" spc="5" dirty="0">
                <a:solidFill>
                  <a:srgbClr val="C14089"/>
                </a:solidFill>
                <a:latin typeface="Arial"/>
                <a:cs typeface="Arial"/>
              </a:rPr>
              <a:t>{</a:t>
            </a:r>
            <a:endParaRPr sz="1850">
              <a:latin typeface="Arial"/>
              <a:cs typeface="Arial"/>
            </a:endParaRPr>
          </a:p>
          <a:p>
            <a:pPr marL="469900" marR="1269365" algn="just">
              <a:lnSpc>
                <a:spcPts val="2240"/>
              </a:lnSpc>
              <a:spcBef>
                <a:spcPts val="70"/>
              </a:spcBef>
            </a:pPr>
            <a:r>
              <a:rPr sz="1850" b="1" spc="5" dirty="0">
                <a:solidFill>
                  <a:srgbClr val="C14089"/>
                </a:solidFill>
                <a:latin typeface="Arial"/>
                <a:cs typeface="Arial"/>
              </a:rPr>
              <a:t>int </a:t>
            </a:r>
            <a:r>
              <a:rPr sz="1850" b="1" spc="10" dirty="0">
                <a:solidFill>
                  <a:srgbClr val="C14089"/>
                </a:solidFill>
                <a:latin typeface="Arial"/>
                <a:cs typeface="Arial"/>
              </a:rPr>
              <a:t>a;  a=5</a:t>
            </a:r>
            <a:r>
              <a:rPr sz="1850" b="1" spc="15" dirty="0">
                <a:solidFill>
                  <a:srgbClr val="C14089"/>
                </a:solidFill>
                <a:latin typeface="Arial"/>
                <a:cs typeface="Arial"/>
              </a:rPr>
              <a:t>0</a:t>
            </a:r>
            <a:r>
              <a:rPr sz="1850" b="1" spc="5" dirty="0">
                <a:solidFill>
                  <a:srgbClr val="C14089"/>
                </a:solidFill>
                <a:latin typeface="Arial"/>
                <a:cs typeface="Arial"/>
              </a:rPr>
              <a:t>;  </a:t>
            </a:r>
            <a:r>
              <a:rPr sz="1850" b="1" spc="10" dirty="0">
                <a:solidFill>
                  <a:srgbClr val="C14089"/>
                </a:solidFill>
                <a:latin typeface="Arial"/>
                <a:cs typeface="Arial"/>
              </a:rPr>
              <a:t>a++;</a:t>
            </a:r>
            <a:endParaRPr sz="1850">
              <a:latin typeface="Arial"/>
              <a:cs typeface="Arial"/>
            </a:endParaRPr>
          </a:p>
          <a:p>
            <a:pPr marL="662940" algn="just">
              <a:lnSpc>
                <a:spcPts val="2175"/>
              </a:lnSpc>
            </a:pPr>
            <a:r>
              <a:rPr sz="1850" b="1" dirty="0">
                <a:solidFill>
                  <a:srgbClr val="C14089"/>
                </a:solidFill>
                <a:latin typeface="Arial"/>
                <a:cs typeface="Arial"/>
              </a:rPr>
              <a:t>printf("%d", </a:t>
            </a:r>
            <a:r>
              <a:rPr sz="1850" b="1" spc="5" dirty="0">
                <a:solidFill>
                  <a:srgbClr val="C14089"/>
                </a:solidFill>
                <a:latin typeface="Arial"/>
                <a:cs typeface="Arial"/>
              </a:rPr>
              <a:t>a);</a:t>
            </a:r>
            <a:endParaRPr sz="1850">
              <a:latin typeface="Arial"/>
              <a:cs typeface="Arial"/>
            </a:endParaRPr>
          </a:p>
          <a:p>
            <a:pPr marL="12700">
              <a:lnSpc>
                <a:spcPct val="100000"/>
              </a:lnSpc>
              <a:spcBef>
                <a:spcPts val="10"/>
              </a:spcBef>
            </a:pPr>
            <a:r>
              <a:rPr sz="1850" b="1" spc="5" dirty="0">
                <a:solidFill>
                  <a:srgbClr val="C14089"/>
                </a:solidFill>
                <a:latin typeface="Arial"/>
                <a:cs typeface="Arial"/>
              </a:rPr>
              <a:t>}</a:t>
            </a:r>
            <a:endParaRPr sz="1850">
              <a:latin typeface="Arial"/>
              <a:cs typeface="Arial"/>
            </a:endParaRPr>
          </a:p>
        </p:txBody>
      </p:sp>
      <p:sp>
        <p:nvSpPr>
          <p:cNvPr id="6" name="object 6"/>
          <p:cNvSpPr txBox="1"/>
          <p:nvPr/>
        </p:nvSpPr>
        <p:spPr>
          <a:xfrm>
            <a:off x="2191004" y="5435295"/>
            <a:ext cx="763270" cy="596265"/>
          </a:xfrm>
          <a:prstGeom prst="rect">
            <a:avLst/>
          </a:prstGeom>
        </p:spPr>
        <p:txBody>
          <a:bodyPr vert="horz" wrap="square" lIns="0" tIns="12065" rIns="0" bIns="0" rtlCol="0">
            <a:spAutoFit/>
          </a:bodyPr>
          <a:lstStyle/>
          <a:p>
            <a:pPr marL="12700" marR="5080">
              <a:lnSpc>
                <a:spcPct val="101099"/>
              </a:lnSpc>
              <a:spcBef>
                <a:spcPts val="95"/>
              </a:spcBef>
            </a:pPr>
            <a:r>
              <a:rPr sz="1850" b="1" spc="10" dirty="0">
                <a:solidFill>
                  <a:srgbClr val="F1484A"/>
                </a:solidFill>
                <a:latin typeface="Arial"/>
                <a:cs typeface="Arial"/>
              </a:rPr>
              <a:t>o</a:t>
            </a:r>
            <a:r>
              <a:rPr sz="1850" b="1" dirty="0">
                <a:solidFill>
                  <a:srgbClr val="F1484A"/>
                </a:solidFill>
                <a:latin typeface="Arial"/>
                <a:cs typeface="Arial"/>
              </a:rPr>
              <a:t>u</a:t>
            </a:r>
            <a:r>
              <a:rPr sz="1850" b="1" spc="10" dirty="0">
                <a:solidFill>
                  <a:srgbClr val="F1484A"/>
                </a:solidFill>
                <a:latin typeface="Arial"/>
                <a:cs typeface="Arial"/>
              </a:rPr>
              <a:t>tp</a:t>
            </a:r>
            <a:r>
              <a:rPr sz="1850" b="1" dirty="0">
                <a:solidFill>
                  <a:srgbClr val="F1484A"/>
                </a:solidFill>
                <a:latin typeface="Arial"/>
                <a:cs typeface="Arial"/>
              </a:rPr>
              <a:t>u</a:t>
            </a:r>
            <a:r>
              <a:rPr sz="1850" b="1" spc="5" dirty="0">
                <a:solidFill>
                  <a:srgbClr val="F1484A"/>
                </a:solidFill>
                <a:latin typeface="Arial"/>
                <a:cs typeface="Arial"/>
              </a:rPr>
              <a:t>t  </a:t>
            </a:r>
            <a:r>
              <a:rPr sz="1850" b="1" spc="10" dirty="0">
                <a:solidFill>
                  <a:srgbClr val="F1484A"/>
                </a:solidFill>
                <a:latin typeface="Arial"/>
                <a:cs typeface="Arial"/>
              </a:rPr>
              <a:t>51</a:t>
            </a:r>
            <a:endParaRPr sz="1850">
              <a:latin typeface="Arial"/>
              <a:cs typeface="Arial"/>
            </a:endParaRPr>
          </a:p>
        </p:txBody>
      </p:sp>
      <p:sp>
        <p:nvSpPr>
          <p:cNvPr id="7" name="object 7"/>
          <p:cNvSpPr txBox="1"/>
          <p:nvPr/>
        </p:nvSpPr>
        <p:spPr>
          <a:xfrm>
            <a:off x="7543927" y="5505703"/>
            <a:ext cx="802640" cy="596265"/>
          </a:xfrm>
          <a:prstGeom prst="rect">
            <a:avLst/>
          </a:prstGeom>
        </p:spPr>
        <p:txBody>
          <a:bodyPr vert="horz" wrap="square" lIns="0" tIns="12065" rIns="0" bIns="0" rtlCol="0">
            <a:spAutoFit/>
          </a:bodyPr>
          <a:lstStyle/>
          <a:p>
            <a:pPr marL="12700" marR="5080">
              <a:lnSpc>
                <a:spcPct val="101099"/>
              </a:lnSpc>
              <a:spcBef>
                <a:spcPts val="95"/>
              </a:spcBef>
            </a:pPr>
            <a:r>
              <a:rPr sz="1850" b="1" spc="15" dirty="0">
                <a:solidFill>
                  <a:srgbClr val="F1484A"/>
                </a:solidFill>
                <a:latin typeface="Arial"/>
                <a:cs typeface="Arial"/>
              </a:rPr>
              <a:t>O</a:t>
            </a:r>
            <a:r>
              <a:rPr sz="1850" b="1" dirty="0">
                <a:solidFill>
                  <a:srgbClr val="F1484A"/>
                </a:solidFill>
                <a:latin typeface="Arial"/>
                <a:cs typeface="Arial"/>
              </a:rPr>
              <a:t>u</a:t>
            </a:r>
            <a:r>
              <a:rPr sz="1850" b="1" spc="10" dirty="0">
                <a:solidFill>
                  <a:srgbClr val="F1484A"/>
                </a:solidFill>
                <a:latin typeface="Arial"/>
                <a:cs typeface="Arial"/>
              </a:rPr>
              <a:t>tp</a:t>
            </a:r>
            <a:r>
              <a:rPr sz="1850" b="1" dirty="0">
                <a:solidFill>
                  <a:srgbClr val="F1484A"/>
                </a:solidFill>
                <a:latin typeface="Arial"/>
                <a:cs typeface="Arial"/>
              </a:rPr>
              <a:t>u</a:t>
            </a:r>
            <a:r>
              <a:rPr sz="1850" b="1" spc="5" dirty="0">
                <a:solidFill>
                  <a:srgbClr val="F1484A"/>
                </a:solidFill>
                <a:latin typeface="Arial"/>
                <a:cs typeface="Arial"/>
              </a:rPr>
              <a:t>t  </a:t>
            </a:r>
            <a:r>
              <a:rPr sz="1850" b="1" spc="10" dirty="0">
                <a:solidFill>
                  <a:srgbClr val="F1484A"/>
                </a:solidFill>
                <a:latin typeface="Arial"/>
                <a:cs typeface="Arial"/>
              </a:rPr>
              <a:t>51</a:t>
            </a:r>
            <a:endParaRPr sz="1850">
              <a:latin typeface="Arial"/>
              <a:cs typeface="Arial"/>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83410" y="1073911"/>
            <a:ext cx="3561079" cy="2998470"/>
          </a:xfrm>
          <a:prstGeom prst="rect">
            <a:avLst/>
          </a:prstGeom>
        </p:spPr>
        <p:txBody>
          <a:bodyPr vert="horz" wrap="square" lIns="0" tIns="12065" rIns="0" bIns="0" rtlCol="0">
            <a:spAutoFit/>
          </a:bodyPr>
          <a:lstStyle/>
          <a:p>
            <a:pPr marL="12700" marR="1524635">
              <a:lnSpc>
                <a:spcPct val="101099"/>
              </a:lnSpc>
              <a:spcBef>
                <a:spcPts val="95"/>
              </a:spcBef>
            </a:pPr>
            <a:r>
              <a:rPr sz="1850" b="1" spc="10" dirty="0">
                <a:solidFill>
                  <a:srgbClr val="C14089"/>
                </a:solidFill>
                <a:latin typeface="Arial"/>
                <a:cs typeface="Arial"/>
              </a:rPr>
              <a:t>#inc</a:t>
            </a:r>
            <a:r>
              <a:rPr sz="1850" b="1" spc="-5" dirty="0">
                <a:solidFill>
                  <a:srgbClr val="C14089"/>
                </a:solidFill>
                <a:latin typeface="Arial"/>
                <a:cs typeface="Arial"/>
              </a:rPr>
              <a:t>l</a:t>
            </a:r>
            <a:r>
              <a:rPr sz="1850" b="1" spc="10" dirty="0">
                <a:solidFill>
                  <a:srgbClr val="C14089"/>
                </a:solidFill>
                <a:latin typeface="Arial"/>
                <a:cs typeface="Arial"/>
              </a:rPr>
              <a:t>u</a:t>
            </a:r>
            <a:r>
              <a:rPr sz="1850" b="1" dirty="0">
                <a:solidFill>
                  <a:srgbClr val="C14089"/>
                </a:solidFill>
                <a:latin typeface="Arial"/>
                <a:cs typeface="Arial"/>
              </a:rPr>
              <a:t>d</a:t>
            </a:r>
            <a:r>
              <a:rPr sz="1850" b="1" spc="10" dirty="0">
                <a:solidFill>
                  <a:srgbClr val="C14089"/>
                </a:solidFill>
                <a:latin typeface="Arial"/>
                <a:cs typeface="Arial"/>
              </a:rPr>
              <a:t>e&lt;</a:t>
            </a:r>
            <a:r>
              <a:rPr sz="1850" b="1" dirty="0">
                <a:solidFill>
                  <a:srgbClr val="C14089"/>
                </a:solidFill>
                <a:latin typeface="Arial"/>
                <a:cs typeface="Arial"/>
              </a:rPr>
              <a:t>s</a:t>
            </a:r>
            <a:r>
              <a:rPr sz="1850" b="1" spc="10" dirty="0">
                <a:solidFill>
                  <a:srgbClr val="C14089"/>
                </a:solidFill>
                <a:latin typeface="Arial"/>
                <a:cs typeface="Arial"/>
              </a:rPr>
              <a:t>td</a:t>
            </a:r>
            <a:r>
              <a:rPr sz="1850" b="1" spc="-5" dirty="0">
                <a:solidFill>
                  <a:srgbClr val="C14089"/>
                </a:solidFill>
                <a:latin typeface="Arial"/>
                <a:cs typeface="Arial"/>
              </a:rPr>
              <a:t>i</a:t>
            </a:r>
            <a:r>
              <a:rPr sz="1850" b="1" spc="10" dirty="0">
                <a:solidFill>
                  <a:srgbClr val="C14089"/>
                </a:solidFill>
                <a:latin typeface="Arial"/>
                <a:cs typeface="Arial"/>
              </a:rPr>
              <a:t>o</a:t>
            </a:r>
            <a:r>
              <a:rPr sz="1850" b="1" spc="-20" dirty="0">
                <a:solidFill>
                  <a:srgbClr val="C14089"/>
                </a:solidFill>
                <a:latin typeface="Arial"/>
                <a:cs typeface="Arial"/>
              </a:rPr>
              <a:t>.</a:t>
            </a:r>
            <a:r>
              <a:rPr sz="1850" b="1" spc="5" dirty="0">
                <a:solidFill>
                  <a:srgbClr val="C14089"/>
                </a:solidFill>
                <a:latin typeface="Arial"/>
                <a:cs typeface="Arial"/>
              </a:rPr>
              <a:t>h&gt;  </a:t>
            </a:r>
            <a:r>
              <a:rPr sz="1850" b="1" dirty="0">
                <a:solidFill>
                  <a:srgbClr val="C14089"/>
                </a:solidFill>
                <a:latin typeface="Arial"/>
                <a:cs typeface="Arial"/>
              </a:rPr>
              <a:t>void</a:t>
            </a:r>
            <a:r>
              <a:rPr sz="1850" b="1" spc="-5" dirty="0">
                <a:solidFill>
                  <a:srgbClr val="C14089"/>
                </a:solidFill>
                <a:latin typeface="Arial"/>
                <a:cs typeface="Arial"/>
              </a:rPr>
              <a:t> </a:t>
            </a:r>
            <a:r>
              <a:rPr sz="1850" b="1" spc="10" dirty="0">
                <a:solidFill>
                  <a:srgbClr val="C14089"/>
                </a:solidFill>
                <a:latin typeface="Arial"/>
                <a:cs typeface="Arial"/>
              </a:rPr>
              <a:t>main()</a:t>
            </a:r>
            <a:endParaRPr sz="1850" dirty="0">
              <a:latin typeface="Arial"/>
              <a:cs typeface="Arial"/>
            </a:endParaRPr>
          </a:p>
          <a:p>
            <a:pPr marL="12700">
              <a:lnSpc>
                <a:spcPct val="100000"/>
              </a:lnSpc>
              <a:spcBef>
                <a:spcPts val="25"/>
              </a:spcBef>
            </a:pPr>
            <a:r>
              <a:rPr sz="1850" b="1" spc="5" dirty="0">
                <a:solidFill>
                  <a:srgbClr val="C14089"/>
                </a:solidFill>
                <a:latin typeface="Arial"/>
                <a:cs typeface="Arial"/>
              </a:rPr>
              <a:t>{</a:t>
            </a:r>
            <a:endParaRPr sz="1850" dirty="0">
              <a:latin typeface="Arial"/>
              <a:cs typeface="Arial"/>
            </a:endParaRPr>
          </a:p>
          <a:p>
            <a:pPr marL="469900">
              <a:lnSpc>
                <a:spcPct val="100000"/>
              </a:lnSpc>
              <a:spcBef>
                <a:spcPts val="10"/>
              </a:spcBef>
            </a:pPr>
            <a:r>
              <a:rPr sz="1850" b="1" spc="5" dirty="0">
                <a:solidFill>
                  <a:srgbClr val="C14089"/>
                </a:solidFill>
                <a:latin typeface="Arial"/>
                <a:cs typeface="Arial"/>
              </a:rPr>
              <a:t>int</a:t>
            </a:r>
            <a:r>
              <a:rPr sz="1850" b="1" spc="-15" dirty="0">
                <a:solidFill>
                  <a:srgbClr val="C14089"/>
                </a:solidFill>
                <a:latin typeface="Arial"/>
                <a:cs typeface="Arial"/>
              </a:rPr>
              <a:t> </a:t>
            </a:r>
            <a:r>
              <a:rPr sz="1850" b="1" spc="5" dirty="0">
                <a:solidFill>
                  <a:srgbClr val="C14089"/>
                </a:solidFill>
                <a:latin typeface="Arial"/>
                <a:cs typeface="Arial"/>
              </a:rPr>
              <a:t>a,b;</a:t>
            </a:r>
            <a:endParaRPr sz="1850" dirty="0">
              <a:latin typeface="Arial"/>
              <a:cs typeface="Arial"/>
            </a:endParaRPr>
          </a:p>
          <a:p>
            <a:pPr marL="469900">
              <a:lnSpc>
                <a:spcPct val="100000"/>
              </a:lnSpc>
              <a:spcBef>
                <a:spcPts val="30"/>
              </a:spcBef>
            </a:pPr>
            <a:r>
              <a:rPr sz="1850" b="1" spc="10" dirty="0">
                <a:solidFill>
                  <a:srgbClr val="C14089"/>
                </a:solidFill>
                <a:latin typeface="Arial"/>
                <a:cs typeface="Arial"/>
              </a:rPr>
              <a:t>a=50;</a:t>
            </a:r>
            <a:endParaRPr sz="1850" dirty="0">
              <a:latin typeface="Arial"/>
              <a:cs typeface="Arial"/>
            </a:endParaRPr>
          </a:p>
          <a:p>
            <a:pPr marL="469900">
              <a:lnSpc>
                <a:spcPct val="100000"/>
              </a:lnSpc>
              <a:spcBef>
                <a:spcPts val="20"/>
              </a:spcBef>
            </a:pPr>
            <a:r>
              <a:rPr sz="1850" b="1" spc="10" dirty="0">
                <a:solidFill>
                  <a:srgbClr val="C14089"/>
                </a:solidFill>
                <a:latin typeface="Arial"/>
                <a:cs typeface="Arial"/>
              </a:rPr>
              <a:t>b=++a;</a:t>
            </a:r>
            <a:endParaRPr sz="1850" dirty="0">
              <a:latin typeface="Arial"/>
              <a:cs typeface="Arial"/>
            </a:endParaRPr>
          </a:p>
          <a:p>
            <a:pPr marL="662940">
              <a:lnSpc>
                <a:spcPct val="100000"/>
              </a:lnSpc>
              <a:spcBef>
                <a:spcPts val="25"/>
              </a:spcBef>
            </a:pPr>
            <a:r>
              <a:rPr sz="1850" b="1" spc="5" dirty="0">
                <a:solidFill>
                  <a:srgbClr val="C14089"/>
                </a:solidFill>
                <a:latin typeface="Arial"/>
                <a:cs typeface="Arial"/>
              </a:rPr>
              <a:t>Printf("a=%d </a:t>
            </a:r>
            <a:r>
              <a:rPr sz="1850" b="1" dirty="0">
                <a:solidFill>
                  <a:srgbClr val="C14089"/>
                </a:solidFill>
                <a:latin typeface="Arial"/>
                <a:cs typeface="Arial"/>
              </a:rPr>
              <a:t>b=%d",</a:t>
            </a:r>
            <a:r>
              <a:rPr sz="1850" b="1" spc="5" dirty="0">
                <a:solidFill>
                  <a:srgbClr val="C14089"/>
                </a:solidFill>
                <a:latin typeface="Arial"/>
                <a:cs typeface="Arial"/>
              </a:rPr>
              <a:t> a,b);</a:t>
            </a:r>
            <a:endParaRPr sz="1850" dirty="0">
              <a:latin typeface="Arial"/>
              <a:cs typeface="Arial"/>
            </a:endParaRPr>
          </a:p>
          <a:p>
            <a:pPr marL="12700">
              <a:lnSpc>
                <a:spcPct val="100000"/>
              </a:lnSpc>
              <a:spcBef>
                <a:spcPts val="15"/>
              </a:spcBef>
            </a:pPr>
            <a:r>
              <a:rPr sz="1850" b="1" spc="5" dirty="0">
                <a:solidFill>
                  <a:srgbClr val="C14089"/>
                </a:solidFill>
                <a:latin typeface="Arial"/>
                <a:cs typeface="Arial"/>
              </a:rPr>
              <a:t>}</a:t>
            </a:r>
            <a:endParaRPr sz="1850" dirty="0">
              <a:latin typeface="Arial"/>
              <a:cs typeface="Arial"/>
            </a:endParaRPr>
          </a:p>
          <a:p>
            <a:pPr marL="12700" marR="2393315">
              <a:lnSpc>
                <a:spcPct val="101099"/>
              </a:lnSpc>
              <a:spcBef>
                <a:spcPts val="985"/>
              </a:spcBef>
            </a:pPr>
            <a:r>
              <a:rPr sz="1850" b="1" spc="5" dirty="0">
                <a:solidFill>
                  <a:srgbClr val="F1484A"/>
                </a:solidFill>
                <a:latin typeface="Arial"/>
                <a:cs typeface="Arial"/>
              </a:rPr>
              <a:t>output  </a:t>
            </a:r>
            <a:r>
              <a:rPr sz="1850" b="1" spc="10" dirty="0">
                <a:solidFill>
                  <a:srgbClr val="F1484A"/>
                </a:solidFill>
                <a:latin typeface="Arial"/>
                <a:cs typeface="Arial"/>
              </a:rPr>
              <a:t>a=51</a:t>
            </a:r>
            <a:r>
              <a:rPr sz="1850" b="1" spc="-100" dirty="0">
                <a:solidFill>
                  <a:srgbClr val="F1484A"/>
                </a:solidFill>
                <a:latin typeface="Arial"/>
                <a:cs typeface="Arial"/>
              </a:rPr>
              <a:t> </a:t>
            </a:r>
            <a:r>
              <a:rPr sz="1850" b="1" spc="10" dirty="0">
                <a:solidFill>
                  <a:srgbClr val="F1484A"/>
                </a:solidFill>
                <a:latin typeface="Arial"/>
                <a:cs typeface="Arial"/>
              </a:rPr>
              <a:t>b=51</a:t>
            </a:r>
            <a:endParaRPr sz="1850" dirty="0">
              <a:latin typeface="Arial"/>
              <a:cs typeface="Arial"/>
            </a:endParaRPr>
          </a:p>
        </p:txBody>
      </p:sp>
      <p:sp>
        <p:nvSpPr>
          <p:cNvPr id="3" name="object 3"/>
          <p:cNvSpPr txBox="1"/>
          <p:nvPr/>
        </p:nvSpPr>
        <p:spPr>
          <a:xfrm>
            <a:off x="7430516" y="1037590"/>
            <a:ext cx="3691890" cy="3035300"/>
          </a:xfrm>
          <a:prstGeom prst="rect">
            <a:avLst/>
          </a:prstGeom>
        </p:spPr>
        <p:txBody>
          <a:bodyPr vert="horz" wrap="square" lIns="0" tIns="12065" rIns="0" bIns="0" rtlCol="0">
            <a:spAutoFit/>
          </a:bodyPr>
          <a:lstStyle/>
          <a:p>
            <a:pPr marL="12700" marR="1655445">
              <a:lnSpc>
                <a:spcPct val="101099"/>
              </a:lnSpc>
              <a:spcBef>
                <a:spcPts val="95"/>
              </a:spcBef>
            </a:pPr>
            <a:r>
              <a:rPr sz="1850" b="1" spc="10" dirty="0">
                <a:solidFill>
                  <a:srgbClr val="C14089"/>
                </a:solidFill>
                <a:latin typeface="Arial"/>
                <a:cs typeface="Arial"/>
              </a:rPr>
              <a:t>#inc</a:t>
            </a:r>
            <a:r>
              <a:rPr sz="1850" b="1" spc="-5" dirty="0">
                <a:solidFill>
                  <a:srgbClr val="C14089"/>
                </a:solidFill>
                <a:latin typeface="Arial"/>
                <a:cs typeface="Arial"/>
              </a:rPr>
              <a:t>l</a:t>
            </a:r>
            <a:r>
              <a:rPr sz="1850" b="1" spc="10" dirty="0">
                <a:solidFill>
                  <a:srgbClr val="C14089"/>
                </a:solidFill>
                <a:latin typeface="Arial"/>
                <a:cs typeface="Arial"/>
              </a:rPr>
              <a:t>u</a:t>
            </a:r>
            <a:r>
              <a:rPr sz="1850" b="1" dirty="0">
                <a:solidFill>
                  <a:srgbClr val="C14089"/>
                </a:solidFill>
                <a:latin typeface="Arial"/>
                <a:cs typeface="Arial"/>
              </a:rPr>
              <a:t>d</a:t>
            </a:r>
            <a:r>
              <a:rPr sz="1850" b="1" spc="10" dirty="0">
                <a:solidFill>
                  <a:srgbClr val="C14089"/>
                </a:solidFill>
                <a:latin typeface="Arial"/>
                <a:cs typeface="Arial"/>
              </a:rPr>
              <a:t>e&lt;</a:t>
            </a:r>
            <a:r>
              <a:rPr sz="1850" b="1" dirty="0">
                <a:solidFill>
                  <a:srgbClr val="C14089"/>
                </a:solidFill>
                <a:latin typeface="Arial"/>
                <a:cs typeface="Arial"/>
              </a:rPr>
              <a:t>s</a:t>
            </a:r>
            <a:r>
              <a:rPr sz="1850" b="1" spc="10" dirty="0">
                <a:solidFill>
                  <a:srgbClr val="C14089"/>
                </a:solidFill>
                <a:latin typeface="Arial"/>
                <a:cs typeface="Arial"/>
              </a:rPr>
              <a:t>td</a:t>
            </a:r>
            <a:r>
              <a:rPr sz="1850" b="1" spc="-5" dirty="0">
                <a:solidFill>
                  <a:srgbClr val="C14089"/>
                </a:solidFill>
                <a:latin typeface="Arial"/>
                <a:cs typeface="Arial"/>
              </a:rPr>
              <a:t>i</a:t>
            </a:r>
            <a:r>
              <a:rPr sz="1850" b="1" spc="10" dirty="0">
                <a:solidFill>
                  <a:srgbClr val="C14089"/>
                </a:solidFill>
                <a:latin typeface="Arial"/>
                <a:cs typeface="Arial"/>
              </a:rPr>
              <a:t>o</a:t>
            </a:r>
            <a:r>
              <a:rPr sz="1850" b="1" spc="-20" dirty="0">
                <a:solidFill>
                  <a:srgbClr val="C14089"/>
                </a:solidFill>
                <a:latin typeface="Arial"/>
                <a:cs typeface="Arial"/>
              </a:rPr>
              <a:t>.</a:t>
            </a:r>
            <a:r>
              <a:rPr sz="1850" b="1" spc="5" dirty="0">
                <a:solidFill>
                  <a:srgbClr val="C14089"/>
                </a:solidFill>
                <a:latin typeface="Arial"/>
                <a:cs typeface="Arial"/>
              </a:rPr>
              <a:t>h&gt;  </a:t>
            </a:r>
            <a:r>
              <a:rPr sz="1850" b="1" dirty="0">
                <a:solidFill>
                  <a:srgbClr val="C14089"/>
                </a:solidFill>
                <a:latin typeface="Arial"/>
                <a:cs typeface="Arial"/>
              </a:rPr>
              <a:t>void</a:t>
            </a:r>
            <a:r>
              <a:rPr sz="1850" b="1" spc="-5" dirty="0">
                <a:solidFill>
                  <a:srgbClr val="C14089"/>
                </a:solidFill>
                <a:latin typeface="Arial"/>
                <a:cs typeface="Arial"/>
              </a:rPr>
              <a:t> </a:t>
            </a:r>
            <a:r>
              <a:rPr sz="1850" b="1" spc="10" dirty="0">
                <a:solidFill>
                  <a:srgbClr val="C14089"/>
                </a:solidFill>
                <a:latin typeface="Arial"/>
                <a:cs typeface="Arial"/>
              </a:rPr>
              <a:t>main()</a:t>
            </a:r>
            <a:endParaRPr sz="1850" dirty="0">
              <a:latin typeface="Arial"/>
              <a:cs typeface="Arial"/>
            </a:endParaRPr>
          </a:p>
          <a:p>
            <a:pPr marL="12700">
              <a:lnSpc>
                <a:spcPct val="100000"/>
              </a:lnSpc>
              <a:spcBef>
                <a:spcPts val="25"/>
              </a:spcBef>
            </a:pPr>
            <a:r>
              <a:rPr sz="1850" b="1" spc="5" dirty="0">
                <a:solidFill>
                  <a:srgbClr val="C14089"/>
                </a:solidFill>
                <a:latin typeface="Arial"/>
                <a:cs typeface="Arial"/>
              </a:rPr>
              <a:t>{</a:t>
            </a:r>
            <a:endParaRPr sz="1850" dirty="0">
              <a:latin typeface="Arial"/>
              <a:cs typeface="Arial"/>
            </a:endParaRPr>
          </a:p>
          <a:p>
            <a:pPr marL="469900" marR="2437130">
              <a:lnSpc>
                <a:spcPts val="2240"/>
              </a:lnSpc>
              <a:spcBef>
                <a:spcPts val="75"/>
              </a:spcBef>
            </a:pPr>
            <a:r>
              <a:rPr sz="1850" b="1" spc="5" dirty="0">
                <a:solidFill>
                  <a:srgbClr val="C14089"/>
                </a:solidFill>
                <a:latin typeface="Arial"/>
                <a:cs typeface="Arial"/>
              </a:rPr>
              <a:t>int</a:t>
            </a:r>
            <a:r>
              <a:rPr sz="1850" b="1" spc="-90" dirty="0">
                <a:solidFill>
                  <a:srgbClr val="C14089"/>
                </a:solidFill>
                <a:latin typeface="Arial"/>
                <a:cs typeface="Arial"/>
              </a:rPr>
              <a:t> </a:t>
            </a:r>
            <a:r>
              <a:rPr sz="1850" b="1" spc="5" dirty="0">
                <a:solidFill>
                  <a:srgbClr val="C14089"/>
                </a:solidFill>
                <a:latin typeface="Arial"/>
                <a:cs typeface="Arial"/>
              </a:rPr>
              <a:t>a,b;  </a:t>
            </a:r>
            <a:r>
              <a:rPr sz="1850" b="1" spc="10" dirty="0">
                <a:solidFill>
                  <a:srgbClr val="C14089"/>
                </a:solidFill>
                <a:latin typeface="Arial"/>
                <a:cs typeface="Arial"/>
              </a:rPr>
              <a:t>a=50;</a:t>
            </a:r>
            <a:endParaRPr sz="1850" dirty="0">
              <a:latin typeface="Arial"/>
              <a:cs typeface="Arial"/>
            </a:endParaRPr>
          </a:p>
          <a:p>
            <a:pPr marL="469900">
              <a:lnSpc>
                <a:spcPts val="2170"/>
              </a:lnSpc>
            </a:pPr>
            <a:r>
              <a:rPr sz="1850" b="1" spc="10" dirty="0">
                <a:solidFill>
                  <a:srgbClr val="C14089"/>
                </a:solidFill>
                <a:latin typeface="Arial"/>
                <a:cs typeface="Arial"/>
              </a:rPr>
              <a:t>b=a++;</a:t>
            </a:r>
            <a:endParaRPr sz="1850" dirty="0">
              <a:latin typeface="Arial"/>
              <a:cs typeface="Arial"/>
            </a:endParaRPr>
          </a:p>
          <a:p>
            <a:pPr marL="662940">
              <a:lnSpc>
                <a:spcPct val="100000"/>
              </a:lnSpc>
              <a:spcBef>
                <a:spcPts val="20"/>
              </a:spcBef>
            </a:pPr>
            <a:r>
              <a:rPr sz="1850" b="1" spc="5" dirty="0">
                <a:solidFill>
                  <a:srgbClr val="C14089"/>
                </a:solidFill>
                <a:latin typeface="Arial"/>
                <a:cs typeface="Arial"/>
              </a:rPr>
              <a:t>Printf("a=%d </a:t>
            </a:r>
            <a:r>
              <a:rPr sz="1850" b="1" dirty="0">
                <a:solidFill>
                  <a:srgbClr val="C14089"/>
                </a:solidFill>
                <a:latin typeface="Arial"/>
                <a:cs typeface="Arial"/>
              </a:rPr>
              <a:t>b=%d0",</a:t>
            </a:r>
            <a:r>
              <a:rPr sz="1850" b="1" spc="-5" dirty="0">
                <a:solidFill>
                  <a:srgbClr val="C14089"/>
                </a:solidFill>
                <a:latin typeface="Arial"/>
                <a:cs typeface="Arial"/>
              </a:rPr>
              <a:t> </a:t>
            </a:r>
            <a:r>
              <a:rPr sz="1850" b="1" spc="5" dirty="0">
                <a:solidFill>
                  <a:srgbClr val="C14089"/>
                </a:solidFill>
                <a:latin typeface="Arial"/>
                <a:cs typeface="Arial"/>
              </a:rPr>
              <a:t>a,b);</a:t>
            </a:r>
            <a:endParaRPr sz="1850" dirty="0">
              <a:latin typeface="Arial"/>
              <a:cs typeface="Arial"/>
            </a:endParaRPr>
          </a:p>
          <a:p>
            <a:pPr marL="12700">
              <a:lnSpc>
                <a:spcPct val="100000"/>
              </a:lnSpc>
              <a:spcBef>
                <a:spcPts val="15"/>
              </a:spcBef>
            </a:pPr>
            <a:r>
              <a:rPr sz="1850" b="1" spc="5" dirty="0">
                <a:solidFill>
                  <a:srgbClr val="C14089"/>
                </a:solidFill>
                <a:latin typeface="Arial"/>
                <a:cs typeface="Arial"/>
              </a:rPr>
              <a:t>}</a:t>
            </a:r>
            <a:endParaRPr sz="1850" dirty="0">
              <a:latin typeface="Arial"/>
              <a:cs typeface="Arial"/>
            </a:endParaRPr>
          </a:p>
          <a:p>
            <a:pPr marL="12700" marR="2523490">
              <a:lnSpc>
                <a:spcPct val="101099"/>
              </a:lnSpc>
              <a:spcBef>
                <a:spcPts val="1275"/>
              </a:spcBef>
            </a:pPr>
            <a:r>
              <a:rPr sz="1850" b="1" spc="5" dirty="0">
                <a:solidFill>
                  <a:srgbClr val="F1484A"/>
                </a:solidFill>
                <a:latin typeface="Arial"/>
                <a:cs typeface="Arial"/>
              </a:rPr>
              <a:t>output  </a:t>
            </a:r>
            <a:r>
              <a:rPr sz="1850" b="1" spc="10" dirty="0">
                <a:solidFill>
                  <a:srgbClr val="F1484A"/>
                </a:solidFill>
                <a:latin typeface="Arial"/>
                <a:cs typeface="Arial"/>
              </a:rPr>
              <a:t>a=51</a:t>
            </a:r>
            <a:r>
              <a:rPr sz="1850" b="1" spc="-100" dirty="0">
                <a:solidFill>
                  <a:srgbClr val="F1484A"/>
                </a:solidFill>
                <a:latin typeface="Arial"/>
                <a:cs typeface="Arial"/>
              </a:rPr>
              <a:t> </a:t>
            </a:r>
            <a:r>
              <a:rPr sz="1850" b="1" spc="10" dirty="0">
                <a:solidFill>
                  <a:srgbClr val="F1484A"/>
                </a:solidFill>
                <a:latin typeface="Arial"/>
                <a:cs typeface="Arial"/>
              </a:rPr>
              <a:t>b=50</a:t>
            </a:r>
            <a:endParaRPr sz="1850" dirty="0">
              <a:latin typeface="Arial"/>
              <a:cs typeface="Arial"/>
            </a:endParaRPr>
          </a:p>
        </p:txBody>
      </p:sp>
      <p:graphicFrame>
        <p:nvGraphicFramePr>
          <p:cNvPr id="4" name="object 4"/>
          <p:cNvGraphicFramePr>
            <a:graphicFrameLocks noGrp="1"/>
          </p:cNvGraphicFramePr>
          <p:nvPr/>
        </p:nvGraphicFramePr>
        <p:xfrm>
          <a:off x="2432050" y="4462145"/>
          <a:ext cx="8394700" cy="2085060"/>
        </p:xfrm>
        <a:graphic>
          <a:graphicData uri="http://schemas.openxmlformats.org/drawingml/2006/table">
            <a:tbl>
              <a:tblPr firstRow="1" bandRow="1">
                <a:tableStyleId>{2D5ABB26-0587-4C30-8999-92F81FD0307C}</a:tableStyleId>
              </a:tblPr>
              <a:tblGrid>
                <a:gridCol w="3212465">
                  <a:extLst>
                    <a:ext uri="{9D8B030D-6E8A-4147-A177-3AD203B41FA5}">
                      <a16:colId xmlns="" xmlns:a16="http://schemas.microsoft.com/office/drawing/2014/main" val="20000"/>
                    </a:ext>
                  </a:extLst>
                </a:gridCol>
                <a:gridCol w="2491740">
                  <a:extLst>
                    <a:ext uri="{9D8B030D-6E8A-4147-A177-3AD203B41FA5}">
                      <a16:colId xmlns="" xmlns:a16="http://schemas.microsoft.com/office/drawing/2014/main" val="20001"/>
                    </a:ext>
                  </a:extLst>
                </a:gridCol>
                <a:gridCol w="2690495">
                  <a:extLst>
                    <a:ext uri="{9D8B030D-6E8A-4147-A177-3AD203B41FA5}">
                      <a16:colId xmlns="" xmlns:a16="http://schemas.microsoft.com/office/drawing/2014/main" val="20002"/>
                    </a:ext>
                  </a:extLst>
                </a:gridCol>
              </a:tblGrid>
              <a:tr h="695071">
                <a:tc>
                  <a:txBody>
                    <a:bodyPr/>
                    <a:lstStyle/>
                    <a:p>
                      <a:pPr marL="121920">
                        <a:lnSpc>
                          <a:spcPct val="100000"/>
                        </a:lnSpc>
                        <a:spcBef>
                          <a:spcPts val="440"/>
                        </a:spcBef>
                      </a:pPr>
                      <a:r>
                        <a:rPr sz="1800" b="1" spc="-5" dirty="0">
                          <a:solidFill>
                            <a:srgbClr val="775E9E"/>
                          </a:solidFill>
                          <a:latin typeface="Arial"/>
                          <a:cs typeface="Arial"/>
                        </a:rPr>
                        <a:t>Incrementation</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b="1" spc="-5" dirty="0">
                          <a:solidFill>
                            <a:srgbClr val="775E9E"/>
                          </a:solidFill>
                          <a:latin typeface="Arial"/>
                          <a:cs typeface="Arial"/>
                        </a:rPr>
                        <a:t>First</a:t>
                      </a:r>
                      <a:r>
                        <a:rPr sz="1800" b="1" spc="-10" dirty="0">
                          <a:solidFill>
                            <a:srgbClr val="775E9E"/>
                          </a:solidFill>
                          <a:latin typeface="Arial"/>
                          <a:cs typeface="Arial"/>
                        </a:rPr>
                        <a:t> </a:t>
                      </a:r>
                      <a:r>
                        <a:rPr sz="1800" b="1" dirty="0">
                          <a:solidFill>
                            <a:srgbClr val="775E9E"/>
                          </a:solidFill>
                          <a:latin typeface="Arial"/>
                          <a:cs typeface="Arial"/>
                        </a:rPr>
                        <a:t>operation</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b="1" spc="-5" dirty="0">
                          <a:solidFill>
                            <a:srgbClr val="775E9E"/>
                          </a:solidFill>
                          <a:latin typeface="Arial"/>
                          <a:cs typeface="Arial"/>
                        </a:rPr>
                        <a:t>Next</a:t>
                      </a:r>
                      <a:r>
                        <a:rPr sz="1800" b="1" dirty="0">
                          <a:solidFill>
                            <a:srgbClr val="775E9E"/>
                          </a:solidFill>
                          <a:latin typeface="Arial"/>
                          <a:cs typeface="Arial"/>
                        </a:rPr>
                        <a:t> </a:t>
                      </a:r>
                      <a:r>
                        <a:rPr sz="1800" b="1" spc="-5" dirty="0">
                          <a:solidFill>
                            <a:srgbClr val="775E9E"/>
                          </a:solidFill>
                          <a:latin typeface="Arial"/>
                          <a:cs typeface="Arial"/>
                        </a:rPr>
                        <a:t>operation</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0"/>
                  </a:ext>
                </a:extLst>
              </a:tr>
              <a:tr h="694969">
                <a:tc>
                  <a:txBody>
                    <a:bodyPr/>
                    <a:lstStyle/>
                    <a:p>
                      <a:pPr marL="121920">
                        <a:lnSpc>
                          <a:spcPct val="100000"/>
                        </a:lnSpc>
                        <a:spcBef>
                          <a:spcPts val="440"/>
                        </a:spcBef>
                      </a:pPr>
                      <a:r>
                        <a:rPr sz="1800" spc="-5" dirty="0">
                          <a:solidFill>
                            <a:srgbClr val="775E9E"/>
                          </a:solidFill>
                          <a:latin typeface="Arial"/>
                          <a:cs typeface="Arial"/>
                        </a:rPr>
                        <a:t>Pre Incrementation</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spc="-5" dirty="0">
                          <a:solidFill>
                            <a:srgbClr val="775E9E"/>
                          </a:solidFill>
                          <a:latin typeface="Arial"/>
                          <a:cs typeface="Arial"/>
                        </a:rPr>
                        <a:t>Incremention</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spc="-5" dirty="0">
                          <a:solidFill>
                            <a:srgbClr val="775E9E"/>
                          </a:solidFill>
                          <a:latin typeface="Arial"/>
                          <a:cs typeface="Arial"/>
                        </a:rPr>
                        <a:t>Assignment</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1"/>
                  </a:ext>
                </a:extLst>
              </a:tr>
              <a:tr h="695020">
                <a:tc>
                  <a:txBody>
                    <a:bodyPr/>
                    <a:lstStyle/>
                    <a:p>
                      <a:pPr marL="121920">
                        <a:lnSpc>
                          <a:spcPct val="100000"/>
                        </a:lnSpc>
                        <a:spcBef>
                          <a:spcPts val="445"/>
                        </a:spcBef>
                      </a:pPr>
                      <a:r>
                        <a:rPr sz="1800" spc="-5" dirty="0">
                          <a:solidFill>
                            <a:srgbClr val="775E9E"/>
                          </a:solidFill>
                          <a:latin typeface="Arial"/>
                          <a:cs typeface="Arial"/>
                        </a:rPr>
                        <a:t>Post</a:t>
                      </a:r>
                      <a:r>
                        <a:rPr sz="1800" dirty="0">
                          <a:solidFill>
                            <a:srgbClr val="775E9E"/>
                          </a:solidFill>
                          <a:latin typeface="Arial"/>
                          <a:cs typeface="Arial"/>
                        </a:rPr>
                        <a:t> </a:t>
                      </a:r>
                      <a:r>
                        <a:rPr sz="1800" spc="-5" dirty="0">
                          <a:solidFill>
                            <a:srgbClr val="775E9E"/>
                          </a:solidFill>
                          <a:latin typeface="Arial"/>
                          <a:cs typeface="Arial"/>
                        </a:rPr>
                        <a:t>Incrementation</a:t>
                      </a:r>
                      <a:endParaRPr sz="1800">
                        <a:latin typeface="Arial"/>
                        <a:cs typeface="Arial"/>
                      </a:endParaRPr>
                    </a:p>
                  </a:txBody>
                  <a:tcPr marL="0" marR="0" marT="565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5"/>
                        </a:spcBef>
                      </a:pPr>
                      <a:r>
                        <a:rPr sz="1800" spc="-5" dirty="0">
                          <a:solidFill>
                            <a:srgbClr val="775E9E"/>
                          </a:solidFill>
                          <a:latin typeface="Arial"/>
                          <a:cs typeface="Arial"/>
                        </a:rPr>
                        <a:t>Assignment</a:t>
                      </a:r>
                      <a:endParaRPr sz="1800">
                        <a:latin typeface="Arial"/>
                        <a:cs typeface="Arial"/>
                      </a:endParaRPr>
                    </a:p>
                  </a:txBody>
                  <a:tcPr marL="0" marR="0" marT="565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5"/>
                        </a:spcBef>
                      </a:pPr>
                      <a:r>
                        <a:rPr sz="1800" spc="-5" dirty="0">
                          <a:solidFill>
                            <a:srgbClr val="775E9E"/>
                          </a:solidFill>
                          <a:latin typeface="Arial"/>
                          <a:cs typeface="Arial"/>
                        </a:rPr>
                        <a:t>Incremention</a:t>
                      </a:r>
                      <a:endParaRPr sz="1800">
                        <a:latin typeface="Arial"/>
                        <a:cs typeface="Arial"/>
                      </a:endParaRPr>
                    </a:p>
                  </a:txBody>
                  <a:tcPr marL="0" marR="0" marT="565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2"/>
                  </a:ext>
                </a:extLst>
              </a:tr>
            </a:tbl>
          </a:graphicData>
        </a:graphic>
      </p:graphicFrame>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07949" y="1435430"/>
            <a:ext cx="1821814" cy="311150"/>
          </a:xfrm>
          <a:prstGeom prst="rect">
            <a:avLst/>
          </a:prstGeom>
        </p:spPr>
        <p:txBody>
          <a:bodyPr vert="horz" wrap="square" lIns="0" tIns="15875" rIns="0" bIns="0" rtlCol="0">
            <a:spAutoFit/>
          </a:bodyPr>
          <a:lstStyle/>
          <a:p>
            <a:pPr marL="12700">
              <a:lnSpc>
                <a:spcPct val="100000"/>
              </a:lnSpc>
              <a:spcBef>
                <a:spcPts val="125"/>
              </a:spcBef>
            </a:pPr>
            <a:r>
              <a:rPr sz="1850" b="1" spc="10" dirty="0">
                <a:latin typeface="Arial"/>
                <a:cs typeface="Arial"/>
              </a:rPr>
              <a:t>Decrem</a:t>
            </a:r>
            <a:r>
              <a:rPr sz="1850" b="1" dirty="0">
                <a:latin typeface="Arial"/>
                <a:cs typeface="Arial"/>
              </a:rPr>
              <a:t>e</a:t>
            </a:r>
            <a:r>
              <a:rPr sz="1850" b="1" spc="10" dirty="0">
                <a:latin typeface="Arial"/>
                <a:cs typeface="Arial"/>
              </a:rPr>
              <a:t>ntat</a:t>
            </a:r>
            <a:r>
              <a:rPr sz="1850" b="1" spc="-20" dirty="0">
                <a:latin typeface="Arial"/>
                <a:cs typeface="Arial"/>
              </a:rPr>
              <a:t>i</a:t>
            </a:r>
            <a:r>
              <a:rPr sz="1850" b="1" spc="15" dirty="0">
                <a:latin typeface="Arial"/>
                <a:cs typeface="Arial"/>
              </a:rPr>
              <a:t>on</a:t>
            </a:r>
            <a:endParaRPr sz="1850">
              <a:latin typeface="Arial"/>
              <a:cs typeface="Arial"/>
            </a:endParaRPr>
          </a:p>
        </p:txBody>
      </p:sp>
      <p:sp>
        <p:nvSpPr>
          <p:cNvPr id="3" name="object 3"/>
          <p:cNvSpPr txBox="1">
            <a:spLocks noGrp="1"/>
          </p:cNvSpPr>
          <p:nvPr>
            <p:ph type="title"/>
          </p:nvPr>
        </p:nvSpPr>
        <p:spPr>
          <a:xfrm>
            <a:off x="5398134" y="1338834"/>
            <a:ext cx="431165" cy="756920"/>
          </a:xfrm>
          <a:prstGeom prst="rect">
            <a:avLst/>
          </a:prstGeom>
        </p:spPr>
        <p:txBody>
          <a:bodyPr vert="horz" wrap="square" lIns="0" tIns="12700" rIns="0" bIns="0" rtlCol="0">
            <a:spAutoFit/>
          </a:bodyPr>
          <a:lstStyle/>
          <a:p>
            <a:pPr marL="12700">
              <a:lnSpc>
                <a:spcPct val="100000"/>
              </a:lnSpc>
              <a:spcBef>
                <a:spcPts val="100"/>
              </a:spcBef>
            </a:pPr>
            <a:r>
              <a:rPr sz="4800" b="0" spc="-5" dirty="0">
                <a:solidFill>
                  <a:srgbClr val="FF0000"/>
                </a:solidFill>
                <a:latin typeface="Arial"/>
                <a:cs typeface="Arial"/>
              </a:rPr>
              <a:t>--</a:t>
            </a:r>
            <a:endParaRPr sz="4800">
              <a:latin typeface="Arial"/>
              <a:cs typeface="Arial"/>
            </a:endParaRPr>
          </a:p>
        </p:txBody>
      </p:sp>
      <p:sp>
        <p:nvSpPr>
          <p:cNvPr id="4" name="object 4"/>
          <p:cNvSpPr txBox="1"/>
          <p:nvPr/>
        </p:nvSpPr>
        <p:spPr>
          <a:xfrm>
            <a:off x="7667370" y="1605788"/>
            <a:ext cx="2701925" cy="311150"/>
          </a:xfrm>
          <a:prstGeom prst="rect">
            <a:avLst/>
          </a:prstGeom>
        </p:spPr>
        <p:txBody>
          <a:bodyPr vert="horz" wrap="square" lIns="0" tIns="15240" rIns="0" bIns="0" rtlCol="0">
            <a:spAutoFit/>
          </a:bodyPr>
          <a:lstStyle/>
          <a:p>
            <a:pPr marL="12700">
              <a:lnSpc>
                <a:spcPct val="100000"/>
              </a:lnSpc>
              <a:spcBef>
                <a:spcPts val="120"/>
              </a:spcBef>
            </a:pPr>
            <a:r>
              <a:rPr sz="1850" spc="5" dirty="0">
                <a:solidFill>
                  <a:srgbClr val="C14089"/>
                </a:solidFill>
                <a:latin typeface="Arial"/>
                <a:cs typeface="Arial"/>
              </a:rPr>
              <a:t>Decrementation</a:t>
            </a:r>
            <a:r>
              <a:rPr sz="1850" spc="-75" dirty="0">
                <a:solidFill>
                  <a:srgbClr val="C14089"/>
                </a:solidFill>
                <a:latin typeface="Arial"/>
                <a:cs typeface="Arial"/>
              </a:rPr>
              <a:t> </a:t>
            </a:r>
            <a:r>
              <a:rPr sz="1850" spc="10" dirty="0">
                <a:solidFill>
                  <a:srgbClr val="C14089"/>
                </a:solidFill>
                <a:latin typeface="Arial"/>
                <a:cs typeface="Arial"/>
              </a:rPr>
              <a:t>Operator</a:t>
            </a:r>
            <a:endParaRPr sz="1850">
              <a:latin typeface="Arial"/>
              <a:cs typeface="Arial"/>
            </a:endParaRPr>
          </a:p>
        </p:txBody>
      </p:sp>
      <p:sp>
        <p:nvSpPr>
          <p:cNvPr id="5" name="object 5"/>
          <p:cNvSpPr txBox="1"/>
          <p:nvPr/>
        </p:nvSpPr>
        <p:spPr>
          <a:xfrm>
            <a:off x="2273045" y="2545841"/>
            <a:ext cx="7585709"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775E9E"/>
                </a:solidFill>
                <a:latin typeface="Arial"/>
                <a:cs typeface="Arial"/>
              </a:rPr>
              <a:t>Decrementation Operator decrements the </a:t>
            </a:r>
            <a:r>
              <a:rPr sz="1850" b="1" spc="5" dirty="0">
                <a:solidFill>
                  <a:srgbClr val="775E9E"/>
                </a:solidFill>
                <a:latin typeface="Arial"/>
                <a:cs typeface="Arial"/>
              </a:rPr>
              <a:t>value </a:t>
            </a:r>
            <a:r>
              <a:rPr sz="1850" b="1" spc="10" dirty="0">
                <a:solidFill>
                  <a:srgbClr val="775E9E"/>
                </a:solidFill>
                <a:latin typeface="Arial"/>
                <a:cs typeface="Arial"/>
              </a:rPr>
              <a:t>of the </a:t>
            </a:r>
            <a:r>
              <a:rPr sz="1850" b="1" spc="5" dirty="0">
                <a:solidFill>
                  <a:srgbClr val="775E9E"/>
                </a:solidFill>
                <a:latin typeface="Arial"/>
                <a:cs typeface="Arial"/>
              </a:rPr>
              <a:t>variable </a:t>
            </a:r>
            <a:r>
              <a:rPr sz="1850" b="1" spc="10" dirty="0">
                <a:solidFill>
                  <a:srgbClr val="775E9E"/>
                </a:solidFill>
                <a:latin typeface="Arial"/>
                <a:cs typeface="Arial"/>
              </a:rPr>
              <a:t>by</a:t>
            </a:r>
            <a:r>
              <a:rPr sz="1850" b="1" spc="-200" dirty="0">
                <a:solidFill>
                  <a:srgbClr val="775E9E"/>
                </a:solidFill>
                <a:latin typeface="Arial"/>
                <a:cs typeface="Arial"/>
              </a:rPr>
              <a:t> </a:t>
            </a:r>
            <a:r>
              <a:rPr sz="1850" b="1" spc="10" dirty="0">
                <a:solidFill>
                  <a:srgbClr val="775E9E"/>
                </a:solidFill>
                <a:latin typeface="Arial"/>
                <a:cs typeface="Arial"/>
              </a:rPr>
              <a:t>1</a:t>
            </a:r>
            <a:endParaRPr sz="1850">
              <a:latin typeface="Arial"/>
              <a:cs typeface="Arial"/>
            </a:endParaRPr>
          </a:p>
        </p:txBody>
      </p:sp>
      <p:graphicFrame>
        <p:nvGraphicFramePr>
          <p:cNvPr id="6" name="object 6"/>
          <p:cNvGraphicFramePr>
            <a:graphicFrameLocks noGrp="1"/>
          </p:cNvGraphicFramePr>
          <p:nvPr/>
        </p:nvGraphicFramePr>
        <p:xfrm>
          <a:off x="731773" y="3508162"/>
          <a:ext cx="9838689" cy="1417240"/>
        </p:xfrm>
        <a:graphic>
          <a:graphicData uri="http://schemas.openxmlformats.org/drawingml/2006/table">
            <a:tbl>
              <a:tblPr firstRow="1" bandRow="1">
                <a:tableStyleId>{2D5ABB26-0587-4C30-8999-92F81FD0307C}</a:tableStyleId>
              </a:tblPr>
              <a:tblGrid>
                <a:gridCol w="2840990">
                  <a:extLst>
                    <a:ext uri="{9D8B030D-6E8A-4147-A177-3AD203B41FA5}">
                      <a16:colId xmlns="" xmlns:a16="http://schemas.microsoft.com/office/drawing/2014/main" val="20000"/>
                    </a:ext>
                  </a:extLst>
                </a:gridCol>
                <a:gridCol w="4037329">
                  <a:extLst>
                    <a:ext uri="{9D8B030D-6E8A-4147-A177-3AD203B41FA5}">
                      <a16:colId xmlns="" xmlns:a16="http://schemas.microsoft.com/office/drawing/2014/main" val="20001"/>
                    </a:ext>
                  </a:extLst>
                </a:gridCol>
                <a:gridCol w="2960370">
                  <a:extLst>
                    <a:ext uri="{9D8B030D-6E8A-4147-A177-3AD203B41FA5}">
                      <a16:colId xmlns="" xmlns:a16="http://schemas.microsoft.com/office/drawing/2014/main" val="20002"/>
                    </a:ext>
                  </a:extLst>
                </a:gridCol>
              </a:tblGrid>
              <a:tr h="566888">
                <a:tc>
                  <a:txBody>
                    <a:bodyPr/>
                    <a:lstStyle/>
                    <a:p>
                      <a:pPr marL="31750">
                        <a:lnSpc>
                          <a:spcPts val="2095"/>
                        </a:lnSpc>
                      </a:pPr>
                      <a:r>
                        <a:rPr sz="1850" b="1" spc="5" dirty="0">
                          <a:solidFill>
                            <a:srgbClr val="00AF50"/>
                          </a:solidFill>
                          <a:latin typeface="Arial"/>
                          <a:cs typeface="Arial"/>
                        </a:rPr>
                        <a:t>int </a:t>
                      </a:r>
                      <a:r>
                        <a:rPr sz="1850" b="1" spc="10" dirty="0">
                          <a:solidFill>
                            <a:srgbClr val="00AF50"/>
                          </a:solidFill>
                          <a:latin typeface="Arial"/>
                          <a:cs typeface="Arial"/>
                        </a:rPr>
                        <a:t>a =</a:t>
                      </a:r>
                      <a:r>
                        <a:rPr sz="1850" b="1" spc="-45" dirty="0">
                          <a:solidFill>
                            <a:srgbClr val="00AF50"/>
                          </a:solidFill>
                          <a:latin typeface="Arial"/>
                          <a:cs typeface="Arial"/>
                        </a:rPr>
                        <a:t> </a:t>
                      </a:r>
                      <a:r>
                        <a:rPr sz="1850" b="1" spc="10" dirty="0">
                          <a:solidFill>
                            <a:srgbClr val="00AF50"/>
                          </a:solidFill>
                          <a:latin typeface="Arial"/>
                          <a:cs typeface="Arial"/>
                        </a:rPr>
                        <a:t>50;</a:t>
                      </a:r>
                      <a:endParaRPr sz="1850">
                        <a:latin typeface="Arial"/>
                        <a:cs typeface="Arial"/>
                      </a:endParaRPr>
                    </a:p>
                    <a:p>
                      <a:pPr marL="31750">
                        <a:lnSpc>
                          <a:spcPct val="100000"/>
                        </a:lnSpc>
                        <a:spcBef>
                          <a:spcPts val="25"/>
                        </a:spcBef>
                      </a:pPr>
                      <a:r>
                        <a:rPr sz="1850" b="1" spc="5" dirty="0">
                          <a:solidFill>
                            <a:srgbClr val="00AF50"/>
                          </a:solidFill>
                          <a:latin typeface="Arial"/>
                          <a:cs typeface="Arial"/>
                        </a:rPr>
                        <a:t>--a;</a:t>
                      </a:r>
                      <a:r>
                        <a:rPr sz="1850" b="1" spc="-15" dirty="0">
                          <a:solidFill>
                            <a:srgbClr val="00AF50"/>
                          </a:solidFill>
                          <a:latin typeface="Arial"/>
                          <a:cs typeface="Arial"/>
                        </a:rPr>
                        <a:t> </a:t>
                      </a:r>
                      <a:r>
                        <a:rPr sz="1850" b="1" spc="5" dirty="0">
                          <a:solidFill>
                            <a:srgbClr val="C00000"/>
                          </a:solidFill>
                          <a:latin typeface="Arial"/>
                          <a:cs typeface="Arial"/>
                        </a:rPr>
                        <a:t>//a=a-1</a:t>
                      </a:r>
                      <a:endParaRPr sz="1850">
                        <a:latin typeface="Arial"/>
                        <a:cs typeface="Arial"/>
                      </a:endParaRPr>
                    </a:p>
                  </a:txBody>
                  <a:tcPr marL="0" marR="0" marT="0" marB="0"/>
                </a:tc>
                <a:tc>
                  <a:txBody>
                    <a:bodyPr/>
                    <a:lstStyle/>
                    <a:p>
                      <a:pPr marL="1108710">
                        <a:lnSpc>
                          <a:spcPts val="2065"/>
                        </a:lnSpc>
                      </a:pPr>
                      <a:r>
                        <a:rPr sz="1850" b="1" spc="5" dirty="0">
                          <a:solidFill>
                            <a:srgbClr val="00AF50"/>
                          </a:solidFill>
                          <a:latin typeface="Arial"/>
                          <a:cs typeface="Arial"/>
                        </a:rPr>
                        <a:t>int </a:t>
                      </a:r>
                      <a:r>
                        <a:rPr sz="1850" b="1" spc="10" dirty="0">
                          <a:solidFill>
                            <a:srgbClr val="00AF50"/>
                          </a:solidFill>
                          <a:latin typeface="Arial"/>
                          <a:cs typeface="Arial"/>
                        </a:rPr>
                        <a:t>a =</a:t>
                      </a:r>
                      <a:r>
                        <a:rPr sz="1850" b="1" spc="-45" dirty="0">
                          <a:solidFill>
                            <a:srgbClr val="00AF50"/>
                          </a:solidFill>
                          <a:latin typeface="Arial"/>
                          <a:cs typeface="Arial"/>
                        </a:rPr>
                        <a:t> </a:t>
                      </a:r>
                      <a:r>
                        <a:rPr sz="1850" b="1" spc="10" dirty="0">
                          <a:solidFill>
                            <a:srgbClr val="00AF50"/>
                          </a:solidFill>
                          <a:latin typeface="Arial"/>
                          <a:cs typeface="Arial"/>
                        </a:rPr>
                        <a:t>50;</a:t>
                      </a:r>
                      <a:endParaRPr sz="1850">
                        <a:latin typeface="Arial"/>
                        <a:cs typeface="Arial"/>
                      </a:endParaRPr>
                    </a:p>
                    <a:p>
                      <a:pPr marL="1108710">
                        <a:lnSpc>
                          <a:spcPct val="100000"/>
                        </a:lnSpc>
                        <a:spcBef>
                          <a:spcPts val="25"/>
                        </a:spcBef>
                      </a:pPr>
                      <a:r>
                        <a:rPr sz="1850" b="1" spc="5" dirty="0">
                          <a:solidFill>
                            <a:srgbClr val="00AF50"/>
                          </a:solidFill>
                          <a:latin typeface="Arial"/>
                          <a:cs typeface="Arial"/>
                        </a:rPr>
                        <a:t>--a;</a:t>
                      </a:r>
                      <a:endParaRPr sz="1850">
                        <a:latin typeface="Arial"/>
                        <a:cs typeface="Arial"/>
                      </a:endParaRPr>
                    </a:p>
                  </a:txBody>
                  <a:tcPr marL="0" marR="0" marT="0" marB="0"/>
                </a:tc>
                <a:tc>
                  <a:txBody>
                    <a:bodyPr/>
                    <a:lstStyle/>
                    <a:p>
                      <a:pPr marL="1228090">
                        <a:lnSpc>
                          <a:spcPts val="2165"/>
                        </a:lnSpc>
                      </a:pPr>
                      <a:r>
                        <a:rPr sz="1850" b="1" spc="5" dirty="0">
                          <a:solidFill>
                            <a:srgbClr val="00AF50"/>
                          </a:solidFill>
                          <a:latin typeface="Arial"/>
                          <a:cs typeface="Arial"/>
                        </a:rPr>
                        <a:t>int </a:t>
                      </a:r>
                      <a:r>
                        <a:rPr sz="1850" b="1" spc="10" dirty="0">
                          <a:solidFill>
                            <a:srgbClr val="00AF50"/>
                          </a:solidFill>
                          <a:latin typeface="Arial"/>
                          <a:cs typeface="Arial"/>
                        </a:rPr>
                        <a:t>a =</a:t>
                      </a:r>
                      <a:r>
                        <a:rPr sz="1850" b="1" spc="-60" dirty="0">
                          <a:solidFill>
                            <a:srgbClr val="00AF50"/>
                          </a:solidFill>
                          <a:latin typeface="Arial"/>
                          <a:cs typeface="Arial"/>
                        </a:rPr>
                        <a:t> </a:t>
                      </a:r>
                      <a:r>
                        <a:rPr sz="1850" b="1" spc="10" dirty="0">
                          <a:solidFill>
                            <a:srgbClr val="00AF50"/>
                          </a:solidFill>
                          <a:latin typeface="Arial"/>
                          <a:cs typeface="Arial"/>
                        </a:rPr>
                        <a:t>50;</a:t>
                      </a:r>
                      <a:endParaRPr sz="1850">
                        <a:latin typeface="Arial"/>
                        <a:cs typeface="Arial"/>
                      </a:endParaRPr>
                    </a:p>
                    <a:p>
                      <a:pPr marL="1228090">
                        <a:lnSpc>
                          <a:spcPts val="2175"/>
                        </a:lnSpc>
                        <a:spcBef>
                          <a:spcPts val="25"/>
                        </a:spcBef>
                      </a:pPr>
                      <a:r>
                        <a:rPr sz="1850" b="1" spc="10" dirty="0">
                          <a:solidFill>
                            <a:srgbClr val="00AF50"/>
                          </a:solidFill>
                          <a:latin typeface="Arial"/>
                          <a:cs typeface="Arial"/>
                        </a:rPr>
                        <a:t>--a;</a:t>
                      </a:r>
                      <a:endParaRPr sz="1850">
                        <a:latin typeface="Arial"/>
                        <a:cs typeface="Arial"/>
                      </a:endParaRPr>
                    </a:p>
                  </a:txBody>
                  <a:tcPr marL="0" marR="0" marT="0" marB="0"/>
                </a:tc>
                <a:extLst>
                  <a:ext uri="{0D108BD9-81ED-4DB2-BD59-A6C34878D82A}">
                    <a16:rowId xmlns="" xmlns:a16="http://schemas.microsoft.com/office/drawing/2014/main" val="10000"/>
                  </a:ext>
                </a:extLst>
              </a:tr>
              <a:tr h="284258">
                <a:tc>
                  <a:txBody>
                    <a:bodyPr/>
                    <a:lstStyle/>
                    <a:p>
                      <a:pPr marL="31750">
                        <a:lnSpc>
                          <a:spcPts val="2120"/>
                        </a:lnSpc>
                      </a:pPr>
                      <a:r>
                        <a:rPr sz="1850" b="1" dirty="0">
                          <a:solidFill>
                            <a:srgbClr val="00AF50"/>
                          </a:solidFill>
                          <a:latin typeface="Arial"/>
                          <a:cs typeface="Arial"/>
                        </a:rPr>
                        <a:t>Printf("%d",</a:t>
                      </a:r>
                      <a:r>
                        <a:rPr sz="1850" b="1" spc="35" dirty="0">
                          <a:solidFill>
                            <a:srgbClr val="00AF50"/>
                          </a:solidFill>
                          <a:latin typeface="Arial"/>
                          <a:cs typeface="Arial"/>
                        </a:rPr>
                        <a:t> </a:t>
                      </a:r>
                      <a:r>
                        <a:rPr sz="1850" b="1" spc="5" dirty="0">
                          <a:solidFill>
                            <a:srgbClr val="00AF50"/>
                          </a:solidFill>
                          <a:latin typeface="Arial"/>
                          <a:cs typeface="Arial"/>
                        </a:rPr>
                        <a:t>a);</a:t>
                      </a:r>
                      <a:endParaRPr sz="1850">
                        <a:latin typeface="Arial"/>
                        <a:cs typeface="Arial"/>
                      </a:endParaRPr>
                    </a:p>
                  </a:txBody>
                  <a:tcPr marL="0" marR="0" marT="0" marB="0"/>
                </a:tc>
                <a:tc>
                  <a:txBody>
                    <a:bodyPr/>
                    <a:lstStyle/>
                    <a:p>
                      <a:pPr marL="1108710">
                        <a:lnSpc>
                          <a:spcPts val="2090"/>
                        </a:lnSpc>
                      </a:pPr>
                      <a:r>
                        <a:rPr sz="1850" b="1" spc="5" dirty="0">
                          <a:solidFill>
                            <a:srgbClr val="00AF50"/>
                          </a:solidFill>
                          <a:latin typeface="Arial"/>
                          <a:cs typeface="Arial"/>
                        </a:rPr>
                        <a:t>--a;</a:t>
                      </a:r>
                      <a:endParaRPr sz="1850">
                        <a:latin typeface="Arial"/>
                        <a:cs typeface="Arial"/>
                      </a:endParaRPr>
                    </a:p>
                  </a:txBody>
                  <a:tcPr marL="0" marR="0" marT="0" marB="0"/>
                </a:tc>
                <a:tc>
                  <a:txBody>
                    <a:bodyPr/>
                    <a:lstStyle/>
                    <a:p>
                      <a:pPr marR="124460" algn="ctr">
                        <a:lnSpc>
                          <a:spcPts val="2140"/>
                        </a:lnSpc>
                      </a:pPr>
                      <a:r>
                        <a:rPr sz="1850" b="1" spc="5" dirty="0">
                          <a:solidFill>
                            <a:srgbClr val="00AF50"/>
                          </a:solidFill>
                          <a:latin typeface="Arial"/>
                          <a:cs typeface="Arial"/>
                        </a:rPr>
                        <a:t>--a;</a:t>
                      </a:r>
                      <a:endParaRPr sz="1850">
                        <a:latin typeface="Arial"/>
                        <a:cs typeface="Arial"/>
                      </a:endParaRPr>
                    </a:p>
                  </a:txBody>
                  <a:tcPr marL="0" marR="0" marT="0" marB="0"/>
                </a:tc>
                <a:extLst>
                  <a:ext uri="{0D108BD9-81ED-4DB2-BD59-A6C34878D82A}">
                    <a16:rowId xmlns="" xmlns:a16="http://schemas.microsoft.com/office/drawing/2014/main" val="10001"/>
                  </a:ext>
                </a:extLst>
              </a:tr>
              <a:tr h="566094">
                <a:tc>
                  <a:txBody>
                    <a:bodyPr/>
                    <a:lstStyle/>
                    <a:p>
                      <a:pPr>
                        <a:lnSpc>
                          <a:spcPct val="100000"/>
                        </a:lnSpc>
                      </a:pPr>
                      <a:endParaRPr sz="1800">
                        <a:latin typeface="Times New Roman"/>
                        <a:cs typeface="Times New Roman"/>
                      </a:endParaRPr>
                    </a:p>
                  </a:txBody>
                  <a:tcPr marL="0" marR="0" marT="0" marB="0"/>
                </a:tc>
                <a:tc>
                  <a:txBody>
                    <a:bodyPr/>
                    <a:lstStyle/>
                    <a:p>
                      <a:pPr marL="1108710">
                        <a:lnSpc>
                          <a:spcPts val="2085"/>
                        </a:lnSpc>
                      </a:pPr>
                      <a:r>
                        <a:rPr sz="1850" b="1" dirty="0">
                          <a:solidFill>
                            <a:srgbClr val="00AF50"/>
                          </a:solidFill>
                          <a:latin typeface="Arial"/>
                          <a:cs typeface="Arial"/>
                        </a:rPr>
                        <a:t>Printf("%d",</a:t>
                      </a:r>
                      <a:r>
                        <a:rPr sz="1850" b="1" spc="35" dirty="0">
                          <a:solidFill>
                            <a:srgbClr val="00AF50"/>
                          </a:solidFill>
                          <a:latin typeface="Arial"/>
                          <a:cs typeface="Arial"/>
                        </a:rPr>
                        <a:t> </a:t>
                      </a:r>
                      <a:r>
                        <a:rPr sz="1850" b="1" spc="5" dirty="0">
                          <a:solidFill>
                            <a:srgbClr val="00AF50"/>
                          </a:solidFill>
                          <a:latin typeface="Arial"/>
                          <a:cs typeface="Arial"/>
                        </a:rPr>
                        <a:t>a);</a:t>
                      </a:r>
                      <a:endParaRPr sz="1850">
                        <a:latin typeface="Arial"/>
                        <a:cs typeface="Arial"/>
                      </a:endParaRPr>
                    </a:p>
                  </a:txBody>
                  <a:tcPr marL="0" marR="0" marT="0" marB="0"/>
                </a:tc>
                <a:tc>
                  <a:txBody>
                    <a:bodyPr/>
                    <a:lstStyle/>
                    <a:p>
                      <a:pPr marL="1228090">
                        <a:lnSpc>
                          <a:spcPts val="2185"/>
                        </a:lnSpc>
                      </a:pPr>
                      <a:r>
                        <a:rPr sz="1850" b="1" spc="10" dirty="0">
                          <a:solidFill>
                            <a:srgbClr val="00AF50"/>
                          </a:solidFill>
                          <a:latin typeface="Arial"/>
                          <a:cs typeface="Arial"/>
                        </a:rPr>
                        <a:t>--a;</a:t>
                      </a:r>
                      <a:endParaRPr sz="1850">
                        <a:latin typeface="Arial"/>
                        <a:cs typeface="Arial"/>
                      </a:endParaRPr>
                    </a:p>
                    <a:p>
                      <a:pPr marL="1228090">
                        <a:lnSpc>
                          <a:spcPts val="2145"/>
                        </a:lnSpc>
                        <a:spcBef>
                          <a:spcPts val="25"/>
                        </a:spcBef>
                      </a:pPr>
                      <a:r>
                        <a:rPr sz="1850" b="1" dirty="0">
                          <a:solidFill>
                            <a:srgbClr val="00AF50"/>
                          </a:solidFill>
                          <a:latin typeface="Arial"/>
                          <a:cs typeface="Arial"/>
                        </a:rPr>
                        <a:t>Printf("%d",</a:t>
                      </a:r>
                      <a:r>
                        <a:rPr sz="1850" b="1" spc="10" dirty="0">
                          <a:solidFill>
                            <a:srgbClr val="00AF50"/>
                          </a:solidFill>
                          <a:latin typeface="Arial"/>
                          <a:cs typeface="Arial"/>
                        </a:rPr>
                        <a:t> </a:t>
                      </a:r>
                      <a:r>
                        <a:rPr sz="1850" b="1" spc="5" dirty="0">
                          <a:solidFill>
                            <a:srgbClr val="00AF50"/>
                          </a:solidFill>
                          <a:latin typeface="Arial"/>
                          <a:cs typeface="Arial"/>
                        </a:rPr>
                        <a:t>a);</a:t>
                      </a:r>
                      <a:endParaRPr sz="1850">
                        <a:latin typeface="Arial"/>
                        <a:cs typeface="Arial"/>
                      </a:endParaRPr>
                    </a:p>
                  </a:txBody>
                  <a:tcPr marL="0" marR="0" marT="0" marB="0"/>
                </a:tc>
                <a:extLst>
                  <a:ext uri="{0D108BD9-81ED-4DB2-BD59-A6C34878D82A}">
                    <a16:rowId xmlns="" xmlns:a16="http://schemas.microsoft.com/office/drawing/2014/main" val="10002"/>
                  </a:ext>
                </a:extLst>
              </a:tr>
            </a:tbl>
          </a:graphicData>
        </a:graphic>
      </p:graphicFrame>
      <p:sp>
        <p:nvSpPr>
          <p:cNvPr id="7" name="object 7"/>
          <p:cNvSpPr txBox="1"/>
          <p:nvPr/>
        </p:nvSpPr>
        <p:spPr>
          <a:xfrm>
            <a:off x="4669282" y="5138420"/>
            <a:ext cx="1455420" cy="596265"/>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00AF50"/>
                </a:solidFill>
                <a:latin typeface="Arial"/>
                <a:cs typeface="Arial"/>
              </a:rPr>
              <a:t>a=a-2; or</a:t>
            </a:r>
            <a:r>
              <a:rPr sz="1850" b="1" spc="-114" dirty="0">
                <a:solidFill>
                  <a:srgbClr val="00AF50"/>
                </a:solidFill>
                <a:latin typeface="Arial"/>
                <a:cs typeface="Arial"/>
              </a:rPr>
              <a:t> </a:t>
            </a:r>
            <a:r>
              <a:rPr sz="1850" b="1" spc="5" dirty="0">
                <a:solidFill>
                  <a:srgbClr val="00AF50"/>
                </a:solidFill>
                <a:latin typeface="Arial"/>
                <a:cs typeface="Arial"/>
              </a:rPr>
              <a:t>--a;</a:t>
            </a:r>
            <a:endParaRPr sz="1850">
              <a:latin typeface="Arial"/>
              <a:cs typeface="Arial"/>
            </a:endParaRPr>
          </a:p>
          <a:p>
            <a:pPr marL="990600">
              <a:lnSpc>
                <a:spcPct val="100000"/>
              </a:lnSpc>
              <a:spcBef>
                <a:spcPts val="25"/>
              </a:spcBef>
            </a:pPr>
            <a:r>
              <a:rPr sz="1850" b="1" spc="5" dirty="0">
                <a:solidFill>
                  <a:srgbClr val="00AF50"/>
                </a:solidFill>
                <a:latin typeface="Arial"/>
                <a:cs typeface="Arial"/>
              </a:rPr>
              <a:t>--a;</a:t>
            </a:r>
            <a:endParaRPr sz="1850">
              <a:latin typeface="Arial"/>
              <a:cs typeface="Arial"/>
            </a:endParaRPr>
          </a:p>
        </p:txBody>
      </p:sp>
      <p:sp>
        <p:nvSpPr>
          <p:cNvPr id="8" name="object 8"/>
          <p:cNvSpPr txBox="1"/>
          <p:nvPr/>
        </p:nvSpPr>
        <p:spPr>
          <a:xfrm>
            <a:off x="8874632" y="5187137"/>
            <a:ext cx="1455420" cy="881380"/>
          </a:xfrm>
          <a:prstGeom prst="rect">
            <a:avLst/>
          </a:prstGeom>
        </p:spPr>
        <p:txBody>
          <a:bodyPr vert="horz" wrap="square" lIns="0" tIns="15875" rIns="0" bIns="0" rtlCol="0">
            <a:spAutoFit/>
          </a:bodyPr>
          <a:lstStyle/>
          <a:p>
            <a:pPr marL="12700">
              <a:lnSpc>
                <a:spcPct val="100000"/>
              </a:lnSpc>
              <a:spcBef>
                <a:spcPts val="125"/>
              </a:spcBef>
            </a:pPr>
            <a:r>
              <a:rPr sz="1850" b="1" spc="10" dirty="0">
                <a:solidFill>
                  <a:srgbClr val="00AF50"/>
                </a:solidFill>
                <a:latin typeface="Arial"/>
                <a:cs typeface="Arial"/>
              </a:rPr>
              <a:t>a=a-3; or</a:t>
            </a:r>
            <a:r>
              <a:rPr sz="1850" b="1" spc="-120" dirty="0">
                <a:solidFill>
                  <a:srgbClr val="00AF50"/>
                </a:solidFill>
                <a:latin typeface="Arial"/>
                <a:cs typeface="Arial"/>
              </a:rPr>
              <a:t> </a:t>
            </a:r>
            <a:r>
              <a:rPr sz="1850" b="1" spc="5" dirty="0">
                <a:solidFill>
                  <a:srgbClr val="00AF50"/>
                </a:solidFill>
                <a:latin typeface="Arial"/>
                <a:cs typeface="Arial"/>
              </a:rPr>
              <a:t>--a;</a:t>
            </a:r>
            <a:endParaRPr sz="1850">
              <a:latin typeface="Arial"/>
              <a:cs typeface="Arial"/>
            </a:endParaRPr>
          </a:p>
          <a:p>
            <a:pPr marL="991235">
              <a:lnSpc>
                <a:spcPct val="100000"/>
              </a:lnSpc>
              <a:spcBef>
                <a:spcPts val="25"/>
              </a:spcBef>
            </a:pPr>
            <a:r>
              <a:rPr sz="1850" b="1" spc="5" dirty="0">
                <a:solidFill>
                  <a:srgbClr val="00AF50"/>
                </a:solidFill>
                <a:latin typeface="Arial"/>
                <a:cs typeface="Arial"/>
              </a:rPr>
              <a:t>--a;</a:t>
            </a:r>
            <a:endParaRPr sz="1850">
              <a:latin typeface="Arial"/>
              <a:cs typeface="Arial"/>
            </a:endParaRPr>
          </a:p>
          <a:p>
            <a:pPr marL="991235">
              <a:lnSpc>
                <a:spcPct val="100000"/>
              </a:lnSpc>
              <a:spcBef>
                <a:spcPts val="25"/>
              </a:spcBef>
            </a:pPr>
            <a:r>
              <a:rPr sz="1850" b="1" spc="5" dirty="0">
                <a:solidFill>
                  <a:srgbClr val="00AF50"/>
                </a:solidFill>
                <a:latin typeface="Arial"/>
                <a:cs typeface="Arial"/>
              </a:rPr>
              <a:t>--a;</a:t>
            </a:r>
            <a:endParaRPr sz="1850">
              <a:latin typeface="Arial"/>
              <a:cs typeface="Arial"/>
            </a:endParaRPr>
          </a:p>
        </p:txBody>
      </p:sp>
      <p:sp>
        <p:nvSpPr>
          <p:cNvPr id="9" name="object 9"/>
          <p:cNvSpPr/>
          <p:nvPr/>
        </p:nvSpPr>
        <p:spPr>
          <a:xfrm>
            <a:off x="6347459" y="1670304"/>
            <a:ext cx="1175385" cy="247015"/>
          </a:xfrm>
          <a:custGeom>
            <a:avLst/>
            <a:gdLst/>
            <a:ahLst/>
            <a:cxnLst/>
            <a:rect l="l" t="t" r="r" b="b"/>
            <a:pathLst>
              <a:path w="1175384" h="247014">
                <a:moveTo>
                  <a:pt x="1051560" y="0"/>
                </a:moveTo>
                <a:lnTo>
                  <a:pt x="1051560" y="61722"/>
                </a:lnTo>
                <a:lnTo>
                  <a:pt x="0" y="61722"/>
                </a:lnTo>
                <a:lnTo>
                  <a:pt x="0" y="185166"/>
                </a:lnTo>
                <a:lnTo>
                  <a:pt x="1051560" y="185166"/>
                </a:lnTo>
                <a:lnTo>
                  <a:pt x="1051560" y="246887"/>
                </a:lnTo>
                <a:lnTo>
                  <a:pt x="1175004" y="123444"/>
                </a:lnTo>
                <a:lnTo>
                  <a:pt x="1051560" y="0"/>
                </a:lnTo>
                <a:close/>
              </a:path>
            </a:pathLst>
          </a:custGeom>
          <a:solidFill>
            <a:srgbClr val="42C3C8"/>
          </a:solidFill>
        </p:spPr>
        <p:txBody>
          <a:bodyPr wrap="square" lIns="0" tIns="0" rIns="0" bIns="0" rtlCol="0"/>
          <a:lstStyle/>
          <a:p>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21535" y="1558493"/>
            <a:ext cx="2242820" cy="311150"/>
          </a:xfrm>
          <a:prstGeom prst="rect">
            <a:avLst/>
          </a:prstGeom>
        </p:spPr>
        <p:txBody>
          <a:bodyPr vert="horz" wrap="square" lIns="0" tIns="15875" rIns="0" bIns="0" rtlCol="0">
            <a:spAutoFit/>
          </a:bodyPr>
          <a:lstStyle/>
          <a:p>
            <a:pPr marL="12700">
              <a:lnSpc>
                <a:spcPct val="100000"/>
              </a:lnSpc>
              <a:spcBef>
                <a:spcPts val="125"/>
              </a:spcBef>
            </a:pPr>
            <a:r>
              <a:rPr sz="1850" b="1" spc="10" dirty="0">
                <a:solidFill>
                  <a:srgbClr val="775E9E"/>
                </a:solidFill>
                <a:latin typeface="Arial"/>
                <a:cs typeface="Arial"/>
              </a:rPr>
              <a:t>Pre</a:t>
            </a:r>
            <a:r>
              <a:rPr sz="1850" b="1" spc="-80" dirty="0">
                <a:solidFill>
                  <a:srgbClr val="775E9E"/>
                </a:solidFill>
                <a:latin typeface="Arial"/>
                <a:cs typeface="Arial"/>
              </a:rPr>
              <a:t> </a:t>
            </a:r>
            <a:r>
              <a:rPr sz="1850" b="1" spc="10" dirty="0">
                <a:solidFill>
                  <a:srgbClr val="775E9E"/>
                </a:solidFill>
                <a:latin typeface="Arial"/>
                <a:cs typeface="Arial"/>
              </a:rPr>
              <a:t>decrementation</a:t>
            </a:r>
            <a:endParaRPr sz="1850">
              <a:latin typeface="Arial"/>
              <a:cs typeface="Arial"/>
            </a:endParaRPr>
          </a:p>
        </p:txBody>
      </p:sp>
      <p:sp>
        <p:nvSpPr>
          <p:cNvPr id="3" name="object 3"/>
          <p:cNvSpPr txBox="1">
            <a:spLocks noGrp="1"/>
          </p:cNvSpPr>
          <p:nvPr>
            <p:ph type="title"/>
          </p:nvPr>
        </p:nvSpPr>
        <p:spPr>
          <a:xfrm>
            <a:off x="7511922" y="1545463"/>
            <a:ext cx="2374265" cy="311150"/>
          </a:xfrm>
          <a:prstGeom prst="rect">
            <a:avLst/>
          </a:prstGeom>
        </p:spPr>
        <p:txBody>
          <a:bodyPr vert="horz" wrap="square" lIns="0" tIns="15240" rIns="0" bIns="0" rtlCol="0">
            <a:spAutoFit/>
          </a:bodyPr>
          <a:lstStyle/>
          <a:p>
            <a:pPr marL="12700">
              <a:lnSpc>
                <a:spcPct val="100000"/>
              </a:lnSpc>
              <a:spcBef>
                <a:spcPts val="120"/>
              </a:spcBef>
            </a:pPr>
            <a:r>
              <a:rPr sz="1850" spc="10" dirty="0">
                <a:solidFill>
                  <a:srgbClr val="775E9E"/>
                </a:solidFill>
              </a:rPr>
              <a:t>Post</a:t>
            </a:r>
            <a:r>
              <a:rPr sz="1850" spc="-85" dirty="0">
                <a:solidFill>
                  <a:srgbClr val="775E9E"/>
                </a:solidFill>
              </a:rPr>
              <a:t> </a:t>
            </a:r>
            <a:r>
              <a:rPr sz="1850" spc="10" dirty="0">
                <a:solidFill>
                  <a:srgbClr val="775E9E"/>
                </a:solidFill>
              </a:rPr>
              <a:t>decrementation</a:t>
            </a:r>
            <a:endParaRPr sz="1850"/>
          </a:p>
        </p:txBody>
      </p:sp>
      <p:sp>
        <p:nvSpPr>
          <p:cNvPr id="4" name="object 4"/>
          <p:cNvSpPr txBox="1"/>
          <p:nvPr/>
        </p:nvSpPr>
        <p:spPr>
          <a:xfrm>
            <a:off x="2191004" y="2731770"/>
            <a:ext cx="2362835" cy="2303145"/>
          </a:xfrm>
          <a:prstGeom prst="rect">
            <a:avLst/>
          </a:prstGeom>
        </p:spPr>
        <p:txBody>
          <a:bodyPr vert="horz" wrap="square" lIns="0" tIns="12065" rIns="0" bIns="0" rtlCol="0">
            <a:spAutoFit/>
          </a:bodyPr>
          <a:lstStyle/>
          <a:p>
            <a:pPr marL="12700" marR="327025">
              <a:lnSpc>
                <a:spcPct val="101099"/>
              </a:lnSpc>
              <a:spcBef>
                <a:spcPts val="95"/>
              </a:spcBef>
            </a:pPr>
            <a:r>
              <a:rPr sz="1850" b="1" spc="10" dirty="0">
                <a:solidFill>
                  <a:srgbClr val="C14089"/>
                </a:solidFill>
                <a:latin typeface="Arial"/>
                <a:cs typeface="Arial"/>
              </a:rPr>
              <a:t>#inc</a:t>
            </a:r>
            <a:r>
              <a:rPr sz="1850" b="1" spc="-5" dirty="0">
                <a:solidFill>
                  <a:srgbClr val="C14089"/>
                </a:solidFill>
                <a:latin typeface="Arial"/>
                <a:cs typeface="Arial"/>
              </a:rPr>
              <a:t>l</a:t>
            </a:r>
            <a:r>
              <a:rPr sz="1850" b="1" spc="10" dirty="0">
                <a:solidFill>
                  <a:srgbClr val="C14089"/>
                </a:solidFill>
                <a:latin typeface="Arial"/>
                <a:cs typeface="Arial"/>
              </a:rPr>
              <a:t>u</a:t>
            </a:r>
            <a:r>
              <a:rPr sz="1850" b="1" dirty="0">
                <a:solidFill>
                  <a:srgbClr val="C14089"/>
                </a:solidFill>
                <a:latin typeface="Arial"/>
                <a:cs typeface="Arial"/>
              </a:rPr>
              <a:t>d</a:t>
            </a:r>
            <a:r>
              <a:rPr sz="1850" b="1" spc="10" dirty="0">
                <a:solidFill>
                  <a:srgbClr val="C14089"/>
                </a:solidFill>
                <a:latin typeface="Arial"/>
                <a:cs typeface="Arial"/>
              </a:rPr>
              <a:t>e&lt;</a:t>
            </a:r>
            <a:r>
              <a:rPr sz="1850" b="1" dirty="0">
                <a:solidFill>
                  <a:srgbClr val="C14089"/>
                </a:solidFill>
                <a:latin typeface="Arial"/>
                <a:cs typeface="Arial"/>
              </a:rPr>
              <a:t>s</a:t>
            </a:r>
            <a:r>
              <a:rPr sz="1850" b="1" spc="10" dirty="0">
                <a:solidFill>
                  <a:srgbClr val="C14089"/>
                </a:solidFill>
                <a:latin typeface="Arial"/>
                <a:cs typeface="Arial"/>
              </a:rPr>
              <a:t>td</a:t>
            </a:r>
            <a:r>
              <a:rPr sz="1850" b="1" spc="-5" dirty="0">
                <a:solidFill>
                  <a:srgbClr val="C14089"/>
                </a:solidFill>
                <a:latin typeface="Arial"/>
                <a:cs typeface="Arial"/>
              </a:rPr>
              <a:t>i</a:t>
            </a:r>
            <a:r>
              <a:rPr sz="1850" b="1" spc="10" dirty="0">
                <a:solidFill>
                  <a:srgbClr val="C14089"/>
                </a:solidFill>
                <a:latin typeface="Arial"/>
                <a:cs typeface="Arial"/>
              </a:rPr>
              <a:t>o</a:t>
            </a:r>
            <a:r>
              <a:rPr sz="1850" b="1" spc="-20" dirty="0">
                <a:solidFill>
                  <a:srgbClr val="C14089"/>
                </a:solidFill>
                <a:latin typeface="Arial"/>
                <a:cs typeface="Arial"/>
              </a:rPr>
              <a:t>.</a:t>
            </a:r>
            <a:r>
              <a:rPr sz="1850" b="1" spc="5" dirty="0">
                <a:solidFill>
                  <a:srgbClr val="C14089"/>
                </a:solidFill>
                <a:latin typeface="Arial"/>
                <a:cs typeface="Arial"/>
              </a:rPr>
              <a:t>h&gt;  </a:t>
            </a:r>
            <a:r>
              <a:rPr sz="1850" b="1" dirty="0">
                <a:solidFill>
                  <a:srgbClr val="C14089"/>
                </a:solidFill>
                <a:latin typeface="Arial"/>
                <a:cs typeface="Arial"/>
              </a:rPr>
              <a:t>void</a:t>
            </a:r>
            <a:r>
              <a:rPr sz="1850" b="1" spc="-5" dirty="0">
                <a:solidFill>
                  <a:srgbClr val="C14089"/>
                </a:solidFill>
                <a:latin typeface="Arial"/>
                <a:cs typeface="Arial"/>
              </a:rPr>
              <a:t> </a:t>
            </a:r>
            <a:r>
              <a:rPr sz="1850" b="1" spc="10" dirty="0">
                <a:solidFill>
                  <a:srgbClr val="C14089"/>
                </a:solidFill>
                <a:latin typeface="Arial"/>
                <a:cs typeface="Arial"/>
              </a:rPr>
              <a:t>main()</a:t>
            </a:r>
            <a:endParaRPr sz="1850">
              <a:latin typeface="Arial"/>
              <a:cs typeface="Arial"/>
            </a:endParaRPr>
          </a:p>
          <a:p>
            <a:pPr marL="12700">
              <a:lnSpc>
                <a:spcPct val="100000"/>
              </a:lnSpc>
              <a:spcBef>
                <a:spcPts val="25"/>
              </a:spcBef>
            </a:pPr>
            <a:r>
              <a:rPr sz="1850" b="1" spc="5" dirty="0">
                <a:solidFill>
                  <a:srgbClr val="C14089"/>
                </a:solidFill>
                <a:latin typeface="Arial"/>
                <a:cs typeface="Arial"/>
              </a:rPr>
              <a:t>{</a:t>
            </a:r>
            <a:endParaRPr sz="1850">
              <a:latin typeface="Arial"/>
              <a:cs typeface="Arial"/>
            </a:endParaRPr>
          </a:p>
          <a:p>
            <a:pPr marL="469900">
              <a:lnSpc>
                <a:spcPct val="100000"/>
              </a:lnSpc>
              <a:spcBef>
                <a:spcPts val="10"/>
              </a:spcBef>
            </a:pPr>
            <a:r>
              <a:rPr sz="1850" b="1" spc="5" dirty="0">
                <a:solidFill>
                  <a:srgbClr val="C14089"/>
                </a:solidFill>
                <a:latin typeface="Arial"/>
                <a:cs typeface="Arial"/>
              </a:rPr>
              <a:t>int</a:t>
            </a:r>
            <a:r>
              <a:rPr sz="1850" b="1" spc="-15" dirty="0">
                <a:solidFill>
                  <a:srgbClr val="C14089"/>
                </a:solidFill>
                <a:latin typeface="Arial"/>
                <a:cs typeface="Arial"/>
              </a:rPr>
              <a:t> </a:t>
            </a:r>
            <a:r>
              <a:rPr sz="1850" b="1" spc="10" dirty="0">
                <a:solidFill>
                  <a:srgbClr val="C14089"/>
                </a:solidFill>
                <a:latin typeface="Arial"/>
                <a:cs typeface="Arial"/>
              </a:rPr>
              <a:t>a;</a:t>
            </a:r>
            <a:endParaRPr sz="1850">
              <a:latin typeface="Arial"/>
              <a:cs typeface="Arial"/>
            </a:endParaRPr>
          </a:p>
          <a:p>
            <a:pPr marL="469900">
              <a:lnSpc>
                <a:spcPct val="100000"/>
              </a:lnSpc>
              <a:spcBef>
                <a:spcPts val="30"/>
              </a:spcBef>
            </a:pPr>
            <a:r>
              <a:rPr sz="1850" b="1" spc="10" dirty="0">
                <a:solidFill>
                  <a:srgbClr val="C14089"/>
                </a:solidFill>
                <a:latin typeface="Arial"/>
                <a:cs typeface="Arial"/>
              </a:rPr>
              <a:t>a=50;</a:t>
            </a:r>
            <a:endParaRPr sz="1850">
              <a:latin typeface="Arial"/>
              <a:cs typeface="Arial"/>
            </a:endParaRPr>
          </a:p>
          <a:p>
            <a:pPr marL="469900">
              <a:lnSpc>
                <a:spcPct val="100000"/>
              </a:lnSpc>
              <a:spcBef>
                <a:spcPts val="20"/>
              </a:spcBef>
            </a:pPr>
            <a:r>
              <a:rPr sz="1850" b="1" spc="5" dirty="0">
                <a:solidFill>
                  <a:srgbClr val="C14089"/>
                </a:solidFill>
                <a:latin typeface="Arial"/>
                <a:cs typeface="Arial"/>
              </a:rPr>
              <a:t>--a;</a:t>
            </a:r>
            <a:endParaRPr sz="1850">
              <a:latin typeface="Arial"/>
              <a:cs typeface="Arial"/>
            </a:endParaRPr>
          </a:p>
          <a:p>
            <a:pPr marL="663575">
              <a:lnSpc>
                <a:spcPct val="100000"/>
              </a:lnSpc>
              <a:spcBef>
                <a:spcPts val="25"/>
              </a:spcBef>
            </a:pPr>
            <a:r>
              <a:rPr sz="1850" b="1" dirty="0">
                <a:solidFill>
                  <a:srgbClr val="C14089"/>
                </a:solidFill>
                <a:latin typeface="Arial"/>
                <a:cs typeface="Arial"/>
              </a:rPr>
              <a:t>printf("%d", </a:t>
            </a:r>
            <a:r>
              <a:rPr sz="1850" b="1" spc="5" dirty="0">
                <a:solidFill>
                  <a:srgbClr val="C14089"/>
                </a:solidFill>
                <a:latin typeface="Arial"/>
                <a:cs typeface="Arial"/>
              </a:rPr>
              <a:t>a);</a:t>
            </a:r>
            <a:endParaRPr sz="1850">
              <a:latin typeface="Arial"/>
              <a:cs typeface="Arial"/>
            </a:endParaRPr>
          </a:p>
          <a:p>
            <a:pPr marL="12700">
              <a:lnSpc>
                <a:spcPct val="100000"/>
              </a:lnSpc>
              <a:spcBef>
                <a:spcPts val="15"/>
              </a:spcBef>
            </a:pPr>
            <a:r>
              <a:rPr sz="1850" b="1" spc="5" dirty="0">
                <a:solidFill>
                  <a:srgbClr val="C14089"/>
                </a:solidFill>
                <a:latin typeface="Arial"/>
                <a:cs typeface="Arial"/>
              </a:rPr>
              <a:t>}</a:t>
            </a:r>
            <a:endParaRPr sz="1850">
              <a:latin typeface="Arial"/>
              <a:cs typeface="Arial"/>
            </a:endParaRPr>
          </a:p>
        </p:txBody>
      </p:sp>
      <p:sp>
        <p:nvSpPr>
          <p:cNvPr id="5" name="object 5"/>
          <p:cNvSpPr txBox="1"/>
          <p:nvPr/>
        </p:nvSpPr>
        <p:spPr>
          <a:xfrm>
            <a:off x="7657338" y="2731770"/>
            <a:ext cx="2362835" cy="2303145"/>
          </a:xfrm>
          <a:prstGeom prst="rect">
            <a:avLst/>
          </a:prstGeom>
        </p:spPr>
        <p:txBody>
          <a:bodyPr vert="horz" wrap="square" lIns="0" tIns="12065" rIns="0" bIns="0" rtlCol="0">
            <a:spAutoFit/>
          </a:bodyPr>
          <a:lstStyle/>
          <a:p>
            <a:pPr marL="12700" marR="326390">
              <a:lnSpc>
                <a:spcPct val="101099"/>
              </a:lnSpc>
              <a:spcBef>
                <a:spcPts val="95"/>
              </a:spcBef>
            </a:pPr>
            <a:r>
              <a:rPr sz="1850" b="1" spc="10" dirty="0">
                <a:solidFill>
                  <a:srgbClr val="C14089"/>
                </a:solidFill>
                <a:latin typeface="Arial"/>
                <a:cs typeface="Arial"/>
              </a:rPr>
              <a:t>#inc</a:t>
            </a:r>
            <a:r>
              <a:rPr sz="1850" b="1" spc="-5" dirty="0">
                <a:solidFill>
                  <a:srgbClr val="C14089"/>
                </a:solidFill>
                <a:latin typeface="Arial"/>
                <a:cs typeface="Arial"/>
              </a:rPr>
              <a:t>l</a:t>
            </a:r>
            <a:r>
              <a:rPr sz="1850" b="1" spc="10" dirty="0">
                <a:solidFill>
                  <a:srgbClr val="C14089"/>
                </a:solidFill>
                <a:latin typeface="Arial"/>
                <a:cs typeface="Arial"/>
              </a:rPr>
              <a:t>u</a:t>
            </a:r>
            <a:r>
              <a:rPr sz="1850" b="1" dirty="0">
                <a:solidFill>
                  <a:srgbClr val="C14089"/>
                </a:solidFill>
                <a:latin typeface="Arial"/>
                <a:cs typeface="Arial"/>
              </a:rPr>
              <a:t>d</a:t>
            </a:r>
            <a:r>
              <a:rPr sz="1850" b="1" spc="10" dirty="0">
                <a:solidFill>
                  <a:srgbClr val="C14089"/>
                </a:solidFill>
                <a:latin typeface="Arial"/>
                <a:cs typeface="Arial"/>
              </a:rPr>
              <a:t>e&lt;</a:t>
            </a:r>
            <a:r>
              <a:rPr sz="1850" b="1" dirty="0">
                <a:solidFill>
                  <a:srgbClr val="C14089"/>
                </a:solidFill>
                <a:latin typeface="Arial"/>
                <a:cs typeface="Arial"/>
              </a:rPr>
              <a:t>s</a:t>
            </a:r>
            <a:r>
              <a:rPr sz="1850" b="1" spc="10" dirty="0">
                <a:solidFill>
                  <a:srgbClr val="C14089"/>
                </a:solidFill>
                <a:latin typeface="Arial"/>
                <a:cs typeface="Arial"/>
              </a:rPr>
              <a:t>td</a:t>
            </a:r>
            <a:r>
              <a:rPr sz="1850" b="1" spc="-5" dirty="0">
                <a:solidFill>
                  <a:srgbClr val="C14089"/>
                </a:solidFill>
                <a:latin typeface="Arial"/>
                <a:cs typeface="Arial"/>
              </a:rPr>
              <a:t>i</a:t>
            </a:r>
            <a:r>
              <a:rPr sz="1850" b="1" spc="10" dirty="0">
                <a:solidFill>
                  <a:srgbClr val="C14089"/>
                </a:solidFill>
                <a:latin typeface="Arial"/>
                <a:cs typeface="Arial"/>
              </a:rPr>
              <a:t>o</a:t>
            </a:r>
            <a:r>
              <a:rPr sz="1850" b="1" spc="-20" dirty="0">
                <a:solidFill>
                  <a:srgbClr val="C14089"/>
                </a:solidFill>
                <a:latin typeface="Arial"/>
                <a:cs typeface="Arial"/>
              </a:rPr>
              <a:t>.</a:t>
            </a:r>
            <a:r>
              <a:rPr sz="1850" b="1" spc="5" dirty="0">
                <a:solidFill>
                  <a:srgbClr val="C14089"/>
                </a:solidFill>
                <a:latin typeface="Arial"/>
                <a:cs typeface="Arial"/>
              </a:rPr>
              <a:t>h&gt;  </a:t>
            </a:r>
            <a:r>
              <a:rPr sz="1850" b="1" dirty="0">
                <a:solidFill>
                  <a:srgbClr val="C14089"/>
                </a:solidFill>
                <a:latin typeface="Arial"/>
                <a:cs typeface="Arial"/>
              </a:rPr>
              <a:t>void</a:t>
            </a:r>
            <a:r>
              <a:rPr sz="1850" b="1" spc="-5" dirty="0">
                <a:solidFill>
                  <a:srgbClr val="C14089"/>
                </a:solidFill>
                <a:latin typeface="Arial"/>
                <a:cs typeface="Arial"/>
              </a:rPr>
              <a:t> </a:t>
            </a:r>
            <a:r>
              <a:rPr sz="1850" b="1" spc="10" dirty="0">
                <a:solidFill>
                  <a:srgbClr val="C14089"/>
                </a:solidFill>
                <a:latin typeface="Arial"/>
                <a:cs typeface="Arial"/>
              </a:rPr>
              <a:t>main()</a:t>
            </a:r>
            <a:endParaRPr sz="1850">
              <a:latin typeface="Arial"/>
              <a:cs typeface="Arial"/>
            </a:endParaRPr>
          </a:p>
          <a:p>
            <a:pPr marL="12700">
              <a:lnSpc>
                <a:spcPct val="100000"/>
              </a:lnSpc>
              <a:spcBef>
                <a:spcPts val="25"/>
              </a:spcBef>
            </a:pPr>
            <a:r>
              <a:rPr sz="1850" b="1" spc="5" dirty="0">
                <a:solidFill>
                  <a:srgbClr val="C14089"/>
                </a:solidFill>
                <a:latin typeface="Arial"/>
                <a:cs typeface="Arial"/>
              </a:rPr>
              <a:t>{</a:t>
            </a:r>
            <a:endParaRPr sz="1850">
              <a:latin typeface="Arial"/>
              <a:cs typeface="Arial"/>
            </a:endParaRPr>
          </a:p>
          <a:p>
            <a:pPr marL="469900" marR="1269365" algn="just">
              <a:lnSpc>
                <a:spcPts val="2240"/>
              </a:lnSpc>
              <a:spcBef>
                <a:spcPts val="70"/>
              </a:spcBef>
            </a:pPr>
            <a:r>
              <a:rPr sz="1850" b="1" spc="5" dirty="0">
                <a:solidFill>
                  <a:srgbClr val="C14089"/>
                </a:solidFill>
                <a:latin typeface="Arial"/>
                <a:cs typeface="Arial"/>
              </a:rPr>
              <a:t>int </a:t>
            </a:r>
            <a:r>
              <a:rPr sz="1850" b="1" spc="10" dirty="0">
                <a:solidFill>
                  <a:srgbClr val="C14089"/>
                </a:solidFill>
                <a:latin typeface="Arial"/>
                <a:cs typeface="Arial"/>
              </a:rPr>
              <a:t>a;  a=5</a:t>
            </a:r>
            <a:r>
              <a:rPr sz="1850" b="1" spc="15" dirty="0">
                <a:solidFill>
                  <a:srgbClr val="C14089"/>
                </a:solidFill>
                <a:latin typeface="Arial"/>
                <a:cs typeface="Arial"/>
              </a:rPr>
              <a:t>0</a:t>
            </a:r>
            <a:r>
              <a:rPr sz="1850" b="1" spc="5" dirty="0">
                <a:solidFill>
                  <a:srgbClr val="C14089"/>
                </a:solidFill>
                <a:latin typeface="Arial"/>
                <a:cs typeface="Arial"/>
              </a:rPr>
              <a:t>;  a--;</a:t>
            </a:r>
            <a:endParaRPr sz="1850">
              <a:latin typeface="Arial"/>
              <a:cs typeface="Arial"/>
            </a:endParaRPr>
          </a:p>
          <a:p>
            <a:pPr marL="662940" algn="just">
              <a:lnSpc>
                <a:spcPts val="2175"/>
              </a:lnSpc>
            </a:pPr>
            <a:r>
              <a:rPr sz="1850" b="1" dirty="0">
                <a:solidFill>
                  <a:srgbClr val="C14089"/>
                </a:solidFill>
                <a:latin typeface="Arial"/>
                <a:cs typeface="Arial"/>
              </a:rPr>
              <a:t>printf("%d", </a:t>
            </a:r>
            <a:r>
              <a:rPr sz="1850" b="1" spc="5" dirty="0">
                <a:solidFill>
                  <a:srgbClr val="C14089"/>
                </a:solidFill>
                <a:latin typeface="Arial"/>
                <a:cs typeface="Arial"/>
              </a:rPr>
              <a:t>a);</a:t>
            </a:r>
            <a:endParaRPr sz="1850">
              <a:latin typeface="Arial"/>
              <a:cs typeface="Arial"/>
            </a:endParaRPr>
          </a:p>
          <a:p>
            <a:pPr marL="12700">
              <a:lnSpc>
                <a:spcPct val="100000"/>
              </a:lnSpc>
              <a:spcBef>
                <a:spcPts val="10"/>
              </a:spcBef>
            </a:pPr>
            <a:r>
              <a:rPr sz="1850" b="1" spc="5" dirty="0">
                <a:solidFill>
                  <a:srgbClr val="C14089"/>
                </a:solidFill>
                <a:latin typeface="Arial"/>
                <a:cs typeface="Arial"/>
              </a:rPr>
              <a:t>}</a:t>
            </a:r>
            <a:endParaRPr sz="1850">
              <a:latin typeface="Arial"/>
              <a:cs typeface="Arial"/>
            </a:endParaRPr>
          </a:p>
        </p:txBody>
      </p:sp>
      <p:sp>
        <p:nvSpPr>
          <p:cNvPr id="6" name="object 6"/>
          <p:cNvSpPr txBox="1"/>
          <p:nvPr/>
        </p:nvSpPr>
        <p:spPr>
          <a:xfrm>
            <a:off x="2191004" y="5435295"/>
            <a:ext cx="763270" cy="596265"/>
          </a:xfrm>
          <a:prstGeom prst="rect">
            <a:avLst/>
          </a:prstGeom>
        </p:spPr>
        <p:txBody>
          <a:bodyPr vert="horz" wrap="square" lIns="0" tIns="12065" rIns="0" bIns="0" rtlCol="0">
            <a:spAutoFit/>
          </a:bodyPr>
          <a:lstStyle/>
          <a:p>
            <a:pPr marL="12700" marR="5080">
              <a:lnSpc>
                <a:spcPct val="101099"/>
              </a:lnSpc>
              <a:spcBef>
                <a:spcPts val="95"/>
              </a:spcBef>
            </a:pPr>
            <a:r>
              <a:rPr sz="1850" b="1" spc="10" dirty="0">
                <a:solidFill>
                  <a:srgbClr val="F1484A"/>
                </a:solidFill>
                <a:latin typeface="Arial"/>
                <a:cs typeface="Arial"/>
              </a:rPr>
              <a:t>o</a:t>
            </a:r>
            <a:r>
              <a:rPr sz="1850" b="1" dirty="0">
                <a:solidFill>
                  <a:srgbClr val="F1484A"/>
                </a:solidFill>
                <a:latin typeface="Arial"/>
                <a:cs typeface="Arial"/>
              </a:rPr>
              <a:t>u</a:t>
            </a:r>
            <a:r>
              <a:rPr sz="1850" b="1" spc="10" dirty="0">
                <a:solidFill>
                  <a:srgbClr val="F1484A"/>
                </a:solidFill>
                <a:latin typeface="Arial"/>
                <a:cs typeface="Arial"/>
              </a:rPr>
              <a:t>tp</a:t>
            </a:r>
            <a:r>
              <a:rPr sz="1850" b="1" dirty="0">
                <a:solidFill>
                  <a:srgbClr val="F1484A"/>
                </a:solidFill>
                <a:latin typeface="Arial"/>
                <a:cs typeface="Arial"/>
              </a:rPr>
              <a:t>u</a:t>
            </a:r>
            <a:r>
              <a:rPr sz="1850" b="1" spc="5" dirty="0">
                <a:solidFill>
                  <a:srgbClr val="F1484A"/>
                </a:solidFill>
                <a:latin typeface="Arial"/>
                <a:cs typeface="Arial"/>
              </a:rPr>
              <a:t>t  </a:t>
            </a:r>
            <a:r>
              <a:rPr sz="1850" b="1" spc="10" dirty="0">
                <a:solidFill>
                  <a:srgbClr val="F1484A"/>
                </a:solidFill>
                <a:latin typeface="Arial"/>
                <a:cs typeface="Arial"/>
              </a:rPr>
              <a:t>49</a:t>
            </a:r>
            <a:endParaRPr sz="1850">
              <a:latin typeface="Arial"/>
              <a:cs typeface="Arial"/>
            </a:endParaRPr>
          </a:p>
        </p:txBody>
      </p:sp>
      <p:sp>
        <p:nvSpPr>
          <p:cNvPr id="7" name="object 7"/>
          <p:cNvSpPr txBox="1"/>
          <p:nvPr/>
        </p:nvSpPr>
        <p:spPr>
          <a:xfrm>
            <a:off x="7543927" y="5505703"/>
            <a:ext cx="763270" cy="596265"/>
          </a:xfrm>
          <a:prstGeom prst="rect">
            <a:avLst/>
          </a:prstGeom>
        </p:spPr>
        <p:txBody>
          <a:bodyPr vert="horz" wrap="square" lIns="0" tIns="12065" rIns="0" bIns="0" rtlCol="0">
            <a:spAutoFit/>
          </a:bodyPr>
          <a:lstStyle/>
          <a:p>
            <a:pPr marL="12700" marR="5080">
              <a:lnSpc>
                <a:spcPct val="101099"/>
              </a:lnSpc>
              <a:spcBef>
                <a:spcPts val="95"/>
              </a:spcBef>
            </a:pPr>
            <a:r>
              <a:rPr sz="1850" b="1" spc="10" dirty="0">
                <a:solidFill>
                  <a:srgbClr val="F1484A"/>
                </a:solidFill>
                <a:latin typeface="Arial"/>
                <a:cs typeface="Arial"/>
              </a:rPr>
              <a:t>o</a:t>
            </a:r>
            <a:r>
              <a:rPr sz="1850" b="1" dirty="0">
                <a:solidFill>
                  <a:srgbClr val="F1484A"/>
                </a:solidFill>
                <a:latin typeface="Arial"/>
                <a:cs typeface="Arial"/>
              </a:rPr>
              <a:t>u</a:t>
            </a:r>
            <a:r>
              <a:rPr sz="1850" b="1" spc="10" dirty="0">
                <a:solidFill>
                  <a:srgbClr val="F1484A"/>
                </a:solidFill>
                <a:latin typeface="Arial"/>
                <a:cs typeface="Arial"/>
              </a:rPr>
              <a:t>tp</a:t>
            </a:r>
            <a:r>
              <a:rPr sz="1850" b="1" dirty="0">
                <a:solidFill>
                  <a:srgbClr val="F1484A"/>
                </a:solidFill>
                <a:latin typeface="Arial"/>
                <a:cs typeface="Arial"/>
              </a:rPr>
              <a:t>u</a:t>
            </a:r>
            <a:r>
              <a:rPr sz="1850" b="1" spc="5" dirty="0">
                <a:solidFill>
                  <a:srgbClr val="F1484A"/>
                </a:solidFill>
                <a:latin typeface="Arial"/>
                <a:cs typeface="Arial"/>
              </a:rPr>
              <a:t>t  </a:t>
            </a:r>
            <a:r>
              <a:rPr sz="1850" b="1" spc="10" dirty="0">
                <a:solidFill>
                  <a:srgbClr val="F1484A"/>
                </a:solidFill>
                <a:latin typeface="Arial"/>
                <a:cs typeface="Arial"/>
              </a:rPr>
              <a:t>49</a:t>
            </a:r>
            <a:endParaRPr sz="1850">
              <a:latin typeface="Arial"/>
              <a:cs typeface="Arial"/>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83410" y="1073911"/>
            <a:ext cx="3561079" cy="2998470"/>
          </a:xfrm>
          <a:prstGeom prst="rect">
            <a:avLst/>
          </a:prstGeom>
        </p:spPr>
        <p:txBody>
          <a:bodyPr vert="horz" wrap="square" lIns="0" tIns="12065" rIns="0" bIns="0" rtlCol="0">
            <a:spAutoFit/>
          </a:bodyPr>
          <a:lstStyle/>
          <a:p>
            <a:pPr marL="12700" marR="1524635">
              <a:lnSpc>
                <a:spcPct val="101099"/>
              </a:lnSpc>
              <a:spcBef>
                <a:spcPts val="95"/>
              </a:spcBef>
            </a:pPr>
            <a:r>
              <a:rPr sz="1850" b="1" spc="10" dirty="0">
                <a:solidFill>
                  <a:srgbClr val="C14089"/>
                </a:solidFill>
                <a:latin typeface="Arial"/>
                <a:cs typeface="Arial"/>
              </a:rPr>
              <a:t>#inc</a:t>
            </a:r>
            <a:r>
              <a:rPr sz="1850" b="1" spc="-5" dirty="0">
                <a:solidFill>
                  <a:srgbClr val="C14089"/>
                </a:solidFill>
                <a:latin typeface="Arial"/>
                <a:cs typeface="Arial"/>
              </a:rPr>
              <a:t>l</a:t>
            </a:r>
            <a:r>
              <a:rPr sz="1850" b="1" spc="10" dirty="0">
                <a:solidFill>
                  <a:srgbClr val="C14089"/>
                </a:solidFill>
                <a:latin typeface="Arial"/>
                <a:cs typeface="Arial"/>
              </a:rPr>
              <a:t>u</a:t>
            </a:r>
            <a:r>
              <a:rPr sz="1850" b="1" dirty="0">
                <a:solidFill>
                  <a:srgbClr val="C14089"/>
                </a:solidFill>
                <a:latin typeface="Arial"/>
                <a:cs typeface="Arial"/>
              </a:rPr>
              <a:t>d</a:t>
            </a:r>
            <a:r>
              <a:rPr sz="1850" b="1" spc="10" dirty="0">
                <a:solidFill>
                  <a:srgbClr val="C14089"/>
                </a:solidFill>
                <a:latin typeface="Arial"/>
                <a:cs typeface="Arial"/>
              </a:rPr>
              <a:t>e&lt;</a:t>
            </a:r>
            <a:r>
              <a:rPr sz="1850" b="1" dirty="0">
                <a:solidFill>
                  <a:srgbClr val="C14089"/>
                </a:solidFill>
                <a:latin typeface="Arial"/>
                <a:cs typeface="Arial"/>
              </a:rPr>
              <a:t>s</a:t>
            </a:r>
            <a:r>
              <a:rPr sz="1850" b="1" spc="10" dirty="0">
                <a:solidFill>
                  <a:srgbClr val="C14089"/>
                </a:solidFill>
                <a:latin typeface="Arial"/>
                <a:cs typeface="Arial"/>
              </a:rPr>
              <a:t>td</a:t>
            </a:r>
            <a:r>
              <a:rPr sz="1850" b="1" spc="-5" dirty="0">
                <a:solidFill>
                  <a:srgbClr val="C14089"/>
                </a:solidFill>
                <a:latin typeface="Arial"/>
                <a:cs typeface="Arial"/>
              </a:rPr>
              <a:t>i</a:t>
            </a:r>
            <a:r>
              <a:rPr sz="1850" b="1" spc="10" dirty="0">
                <a:solidFill>
                  <a:srgbClr val="C14089"/>
                </a:solidFill>
                <a:latin typeface="Arial"/>
                <a:cs typeface="Arial"/>
              </a:rPr>
              <a:t>o</a:t>
            </a:r>
            <a:r>
              <a:rPr sz="1850" b="1" spc="-20" dirty="0">
                <a:solidFill>
                  <a:srgbClr val="C14089"/>
                </a:solidFill>
                <a:latin typeface="Arial"/>
                <a:cs typeface="Arial"/>
              </a:rPr>
              <a:t>.</a:t>
            </a:r>
            <a:r>
              <a:rPr sz="1850" b="1" spc="5" dirty="0">
                <a:solidFill>
                  <a:srgbClr val="C14089"/>
                </a:solidFill>
                <a:latin typeface="Arial"/>
                <a:cs typeface="Arial"/>
              </a:rPr>
              <a:t>h&gt;  </a:t>
            </a:r>
            <a:r>
              <a:rPr sz="1850" b="1" dirty="0">
                <a:solidFill>
                  <a:srgbClr val="C14089"/>
                </a:solidFill>
                <a:latin typeface="Arial"/>
                <a:cs typeface="Arial"/>
              </a:rPr>
              <a:t>void</a:t>
            </a:r>
            <a:r>
              <a:rPr sz="1850" b="1" spc="-5" dirty="0">
                <a:solidFill>
                  <a:srgbClr val="C14089"/>
                </a:solidFill>
                <a:latin typeface="Arial"/>
                <a:cs typeface="Arial"/>
              </a:rPr>
              <a:t> </a:t>
            </a:r>
            <a:r>
              <a:rPr sz="1850" b="1" spc="10" dirty="0">
                <a:solidFill>
                  <a:srgbClr val="C14089"/>
                </a:solidFill>
                <a:latin typeface="Arial"/>
                <a:cs typeface="Arial"/>
              </a:rPr>
              <a:t>main()</a:t>
            </a:r>
            <a:endParaRPr sz="1850">
              <a:latin typeface="Arial"/>
              <a:cs typeface="Arial"/>
            </a:endParaRPr>
          </a:p>
          <a:p>
            <a:pPr marL="12700">
              <a:lnSpc>
                <a:spcPct val="100000"/>
              </a:lnSpc>
              <a:spcBef>
                <a:spcPts val="25"/>
              </a:spcBef>
            </a:pPr>
            <a:r>
              <a:rPr sz="1850" b="1" spc="5" dirty="0">
                <a:solidFill>
                  <a:srgbClr val="C14089"/>
                </a:solidFill>
                <a:latin typeface="Arial"/>
                <a:cs typeface="Arial"/>
              </a:rPr>
              <a:t>{</a:t>
            </a:r>
            <a:endParaRPr sz="1850">
              <a:latin typeface="Arial"/>
              <a:cs typeface="Arial"/>
            </a:endParaRPr>
          </a:p>
          <a:p>
            <a:pPr marL="469900">
              <a:lnSpc>
                <a:spcPct val="100000"/>
              </a:lnSpc>
              <a:spcBef>
                <a:spcPts val="10"/>
              </a:spcBef>
            </a:pPr>
            <a:r>
              <a:rPr sz="1850" b="1" spc="5" dirty="0">
                <a:solidFill>
                  <a:srgbClr val="C14089"/>
                </a:solidFill>
                <a:latin typeface="Arial"/>
                <a:cs typeface="Arial"/>
              </a:rPr>
              <a:t>int</a:t>
            </a:r>
            <a:r>
              <a:rPr sz="1850" b="1" spc="-15" dirty="0">
                <a:solidFill>
                  <a:srgbClr val="C14089"/>
                </a:solidFill>
                <a:latin typeface="Arial"/>
                <a:cs typeface="Arial"/>
              </a:rPr>
              <a:t> </a:t>
            </a:r>
            <a:r>
              <a:rPr sz="1850" b="1" spc="5" dirty="0">
                <a:solidFill>
                  <a:srgbClr val="C14089"/>
                </a:solidFill>
                <a:latin typeface="Arial"/>
                <a:cs typeface="Arial"/>
              </a:rPr>
              <a:t>a,b;</a:t>
            </a:r>
            <a:endParaRPr sz="1850">
              <a:latin typeface="Arial"/>
              <a:cs typeface="Arial"/>
            </a:endParaRPr>
          </a:p>
          <a:p>
            <a:pPr marL="469900">
              <a:lnSpc>
                <a:spcPct val="100000"/>
              </a:lnSpc>
              <a:spcBef>
                <a:spcPts val="30"/>
              </a:spcBef>
            </a:pPr>
            <a:r>
              <a:rPr sz="1850" b="1" spc="10" dirty="0">
                <a:solidFill>
                  <a:srgbClr val="C14089"/>
                </a:solidFill>
                <a:latin typeface="Arial"/>
                <a:cs typeface="Arial"/>
              </a:rPr>
              <a:t>a=50;</a:t>
            </a:r>
            <a:endParaRPr sz="1850">
              <a:latin typeface="Arial"/>
              <a:cs typeface="Arial"/>
            </a:endParaRPr>
          </a:p>
          <a:p>
            <a:pPr marL="469900">
              <a:lnSpc>
                <a:spcPct val="100000"/>
              </a:lnSpc>
              <a:spcBef>
                <a:spcPts val="20"/>
              </a:spcBef>
            </a:pPr>
            <a:r>
              <a:rPr sz="1850" b="1" spc="5" dirty="0">
                <a:solidFill>
                  <a:srgbClr val="C14089"/>
                </a:solidFill>
                <a:latin typeface="Arial"/>
                <a:cs typeface="Arial"/>
              </a:rPr>
              <a:t>b=--a;</a:t>
            </a:r>
            <a:endParaRPr sz="1850">
              <a:latin typeface="Arial"/>
              <a:cs typeface="Arial"/>
            </a:endParaRPr>
          </a:p>
          <a:p>
            <a:pPr marL="662940">
              <a:lnSpc>
                <a:spcPct val="100000"/>
              </a:lnSpc>
              <a:spcBef>
                <a:spcPts val="25"/>
              </a:spcBef>
            </a:pPr>
            <a:r>
              <a:rPr sz="1850" b="1" spc="5" dirty="0">
                <a:solidFill>
                  <a:srgbClr val="C14089"/>
                </a:solidFill>
                <a:latin typeface="Arial"/>
                <a:cs typeface="Arial"/>
              </a:rPr>
              <a:t>Printf("a=%d </a:t>
            </a:r>
            <a:r>
              <a:rPr sz="1850" b="1" dirty="0">
                <a:solidFill>
                  <a:srgbClr val="C14089"/>
                </a:solidFill>
                <a:latin typeface="Arial"/>
                <a:cs typeface="Arial"/>
              </a:rPr>
              <a:t>b=%d",</a:t>
            </a:r>
            <a:r>
              <a:rPr sz="1850" b="1" spc="5" dirty="0">
                <a:solidFill>
                  <a:srgbClr val="C14089"/>
                </a:solidFill>
                <a:latin typeface="Arial"/>
                <a:cs typeface="Arial"/>
              </a:rPr>
              <a:t> a,b);</a:t>
            </a:r>
            <a:endParaRPr sz="1850">
              <a:latin typeface="Arial"/>
              <a:cs typeface="Arial"/>
            </a:endParaRPr>
          </a:p>
          <a:p>
            <a:pPr marL="12700">
              <a:lnSpc>
                <a:spcPct val="100000"/>
              </a:lnSpc>
              <a:spcBef>
                <a:spcPts val="15"/>
              </a:spcBef>
            </a:pPr>
            <a:r>
              <a:rPr sz="1850" b="1" spc="5" dirty="0">
                <a:solidFill>
                  <a:srgbClr val="C14089"/>
                </a:solidFill>
                <a:latin typeface="Arial"/>
                <a:cs typeface="Arial"/>
              </a:rPr>
              <a:t>}</a:t>
            </a:r>
            <a:endParaRPr sz="1850">
              <a:latin typeface="Arial"/>
              <a:cs typeface="Arial"/>
            </a:endParaRPr>
          </a:p>
          <a:p>
            <a:pPr marL="12700" marR="2393315">
              <a:lnSpc>
                <a:spcPct val="101099"/>
              </a:lnSpc>
              <a:spcBef>
                <a:spcPts val="985"/>
              </a:spcBef>
            </a:pPr>
            <a:r>
              <a:rPr sz="1850" b="1" spc="5" dirty="0">
                <a:solidFill>
                  <a:srgbClr val="F1484A"/>
                </a:solidFill>
                <a:latin typeface="Arial"/>
                <a:cs typeface="Arial"/>
              </a:rPr>
              <a:t>output  </a:t>
            </a:r>
            <a:r>
              <a:rPr sz="1850" b="1" spc="10" dirty="0">
                <a:solidFill>
                  <a:srgbClr val="F1484A"/>
                </a:solidFill>
                <a:latin typeface="Arial"/>
                <a:cs typeface="Arial"/>
              </a:rPr>
              <a:t>a=49</a:t>
            </a:r>
            <a:r>
              <a:rPr sz="1850" b="1" spc="-100" dirty="0">
                <a:solidFill>
                  <a:srgbClr val="F1484A"/>
                </a:solidFill>
                <a:latin typeface="Arial"/>
                <a:cs typeface="Arial"/>
              </a:rPr>
              <a:t> </a:t>
            </a:r>
            <a:r>
              <a:rPr sz="1850" b="1" spc="10" dirty="0">
                <a:solidFill>
                  <a:srgbClr val="F1484A"/>
                </a:solidFill>
                <a:latin typeface="Arial"/>
                <a:cs typeface="Arial"/>
              </a:rPr>
              <a:t>b=49</a:t>
            </a:r>
            <a:endParaRPr sz="1850">
              <a:latin typeface="Arial"/>
              <a:cs typeface="Arial"/>
            </a:endParaRPr>
          </a:p>
        </p:txBody>
      </p:sp>
      <p:sp>
        <p:nvSpPr>
          <p:cNvPr id="3" name="object 3"/>
          <p:cNvSpPr txBox="1"/>
          <p:nvPr/>
        </p:nvSpPr>
        <p:spPr>
          <a:xfrm>
            <a:off x="7430516" y="1037590"/>
            <a:ext cx="3691890" cy="3035300"/>
          </a:xfrm>
          <a:prstGeom prst="rect">
            <a:avLst/>
          </a:prstGeom>
        </p:spPr>
        <p:txBody>
          <a:bodyPr vert="horz" wrap="square" lIns="0" tIns="12065" rIns="0" bIns="0" rtlCol="0">
            <a:spAutoFit/>
          </a:bodyPr>
          <a:lstStyle/>
          <a:p>
            <a:pPr marL="12700" marR="1655445">
              <a:lnSpc>
                <a:spcPct val="101099"/>
              </a:lnSpc>
              <a:spcBef>
                <a:spcPts val="95"/>
              </a:spcBef>
            </a:pPr>
            <a:r>
              <a:rPr sz="1850" b="1" spc="10" dirty="0">
                <a:solidFill>
                  <a:srgbClr val="C14089"/>
                </a:solidFill>
                <a:latin typeface="Arial"/>
                <a:cs typeface="Arial"/>
              </a:rPr>
              <a:t>#inc</a:t>
            </a:r>
            <a:r>
              <a:rPr sz="1850" b="1" spc="-5" dirty="0">
                <a:solidFill>
                  <a:srgbClr val="C14089"/>
                </a:solidFill>
                <a:latin typeface="Arial"/>
                <a:cs typeface="Arial"/>
              </a:rPr>
              <a:t>l</a:t>
            </a:r>
            <a:r>
              <a:rPr sz="1850" b="1" spc="10" dirty="0">
                <a:solidFill>
                  <a:srgbClr val="C14089"/>
                </a:solidFill>
                <a:latin typeface="Arial"/>
                <a:cs typeface="Arial"/>
              </a:rPr>
              <a:t>u</a:t>
            </a:r>
            <a:r>
              <a:rPr sz="1850" b="1" dirty="0">
                <a:solidFill>
                  <a:srgbClr val="C14089"/>
                </a:solidFill>
                <a:latin typeface="Arial"/>
                <a:cs typeface="Arial"/>
              </a:rPr>
              <a:t>d</a:t>
            </a:r>
            <a:r>
              <a:rPr sz="1850" b="1" spc="10" dirty="0">
                <a:solidFill>
                  <a:srgbClr val="C14089"/>
                </a:solidFill>
                <a:latin typeface="Arial"/>
                <a:cs typeface="Arial"/>
              </a:rPr>
              <a:t>e&lt;</a:t>
            </a:r>
            <a:r>
              <a:rPr sz="1850" b="1" dirty="0">
                <a:solidFill>
                  <a:srgbClr val="C14089"/>
                </a:solidFill>
                <a:latin typeface="Arial"/>
                <a:cs typeface="Arial"/>
              </a:rPr>
              <a:t>s</a:t>
            </a:r>
            <a:r>
              <a:rPr sz="1850" b="1" spc="10" dirty="0">
                <a:solidFill>
                  <a:srgbClr val="C14089"/>
                </a:solidFill>
                <a:latin typeface="Arial"/>
                <a:cs typeface="Arial"/>
              </a:rPr>
              <a:t>td</a:t>
            </a:r>
            <a:r>
              <a:rPr sz="1850" b="1" spc="-5" dirty="0">
                <a:solidFill>
                  <a:srgbClr val="C14089"/>
                </a:solidFill>
                <a:latin typeface="Arial"/>
                <a:cs typeface="Arial"/>
              </a:rPr>
              <a:t>i</a:t>
            </a:r>
            <a:r>
              <a:rPr sz="1850" b="1" spc="10" dirty="0">
                <a:solidFill>
                  <a:srgbClr val="C14089"/>
                </a:solidFill>
                <a:latin typeface="Arial"/>
                <a:cs typeface="Arial"/>
              </a:rPr>
              <a:t>o</a:t>
            </a:r>
            <a:r>
              <a:rPr sz="1850" b="1" spc="-20" dirty="0">
                <a:solidFill>
                  <a:srgbClr val="C14089"/>
                </a:solidFill>
                <a:latin typeface="Arial"/>
                <a:cs typeface="Arial"/>
              </a:rPr>
              <a:t>.</a:t>
            </a:r>
            <a:r>
              <a:rPr sz="1850" b="1" spc="5" dirty="0">
                <a:solidFill>
                  <a:srgbClr val="C14089"/>
                </a:solidFill>
                <a:latin typeface="Arial"/>
                <a:cs typeface="Arial"/>
              </a:rPr>
              <a:t>h&gt;  </a:t>
            </a:r>
            <a:r>
              <a:rPr sz="1850" b="1" dirty="0">
                <a:solidFill>
                  <a:srgbClr val="C14089"/>
                </a:solidFill>
                <a:latin typeface="Arial"/>
                <a:cs typeface="Arial"/>
              </a:rPr>
              <a:t>void</a:t>
            </a:r>
            <a:r>
              <a:rPr sz="1850" b="1" spc="-5" dirty="0">
                <a:solidFill>
                  <a:srgbClr val="C14089"/>
                </a:solidFill>
                <a:latin typeface="Arial"/>
                <a:cs typeface="Arial"/>
              </a:rPr>
              <a:t> </a:t>
            </a:r>
            <a:r>
              <a:rPr sz="1850" b="1" spc="10" dirty="0">
                <a:solidFill>
                  <a:srgbClr val="C14089"/>
                </a:solidFill>
                <a:latin typeface="Arial"/>
                <a:cs typeface="Arial"/>
              </a:rPr>
              <a:t>main()</a:t>
            </a:r>
            <a:endParaRPr sz="1850">
              <a:latin typeface="Arial"/>
              <a:cs typeface="Arial"/>
            </a:endParaRPr>
          </a:p>
          <a:p>
            <a:pPr marL="12700">
              <a:lnSpc>
                <a:spcPct val="100000"/>
              </a:lnSpc>
              <a:spcBef>
                <a:spcPts val="25"/>
              </a:spcBef>
            </a:pPr>
            <a:r>
              <a:rPr sz="1850" b="1" spc="5" dirty="0">
                <a:solidFill>
                  <a:srgbClr val="C14089"/>
                </a:solidFill>
                <a:latin typeface="Arial"/>
                <a:cs typeface="Arial"/>
              </a:rPr>
              <a:t>{</a:t>
            </a:r>
            <a:endParaRPr sz="1850">
              <a:latin typeface="Arial"/>
              <a:cs typeface="Arial"/>
            </a:endParaRPr>
          </a:p>
          <a:p>
            <a:pPr marL="469900" marR="2437130">
              <a:lnSpc>
                <a:spcPts val="2240"/>
              </a:lnSpc>
              <a:spcBef>
                <a:spcPts val="75"/>
              </a:spcBef>
            </a:pPr>
            <a:r>
              <a:rPr sz="1850" b="1" spc="5" dirty="0">
                <a:solidFill>
                  <a:srgbClr val="C14089"/>
                </a:solidFill>
                <a:latin typeface="Arial"/>
                <a:cs typeface="Arial"/>
              </a:rPr>
              <a:t>int</a:t>
            </a:r>
            <a:r>
              <a:rPr sz="1850" b="1" spc="-90" dirty="0">
                <a:solidFill>
                  <a:srgbClr val="C14089"/>
                </a:solidFill>
                <a:latin typeface="Arial"/>
                <a:cs typeface="Arial"/>
              </a:rPr>
              <a:t> </a:t>
            </a:r>
            <a:r>
              <a:rPr sz="1850" b="1" spc="5" dirty="0">
                <a:solidFill>
                  <a:srgbClr val="C14089"/>
                </a:solidFill>
                <a:latin typeface="Arial"/>
                <a:cs typeface="Arial"/>
              </a:rPr>
              <a:t>a,b;  </a:t>
            </a:r>
            <a:r>
              <a:rPr sz="1850" b="1" spc="10" dirty="0">
                <a:solidFill>
                  <a:srgbClr val="C14089"/>
                </a:solidFill>
                <a:latin typeface="Arial"/>
                <a:cs typeface="Arial"/>
              </a:rPr>
              <a:t>a=50;</a:t>
            </a:r>
            <a:endParaRPr sz="1850">
              <a:latin typeface="Arial"/>
              <a:cs typeface="Arial"/>
            </a:endParaRPr>
          </a:p>
          <a:p>
            <a:pPr marL="469900">
              <a:lnSpc>
                <a:spcPts val="2170"/>
              </a:lnSpc>
            </a:pPr>
            <a:r>
              <a:rPr sz="1850" b="1" spc="5" dirty="0">
                <a:solidFill>
                  <a:srgbClr val="C14089"/>
                </a:solidFill>
                <a:latin typeface="Arial"/>
                <a:cs typeface="Arial"/>
              </a:rPr>
              <a:t>b=a--;</a:t>
            </a:r>
            <a:endParaRPr sz="1850">
              <a:latin typeface="Arial"/>
              <a:cs typeface="Arial"/>
            </a:endParaRPr>
          </a:p>
          <a:p>
            <a:pPr marL="662940">
              <a:lnSpc>
                <a:spcPct val="100000"/>
              </a:lnSpc>
              <a:spcBef>
                <a:spcPts val="20"/>
              </a:spcBef>
            </a:pPr>
            <a:r>
              <a:rPr sz="1850" b="1" spc="5" dirty="0">
                <a:solidFill>
                  <a:srgbClr val="C14089"/>
                </a:solidFill>
                <a:latin typeface="Arial"/>
                <a:cs typeface="Arial"/>
              </a:rPr>
              <a:t>Printf("a=%d </a:t>
            </a:r>
            <a:r>
              <a:rPr sz="1850" b="1" dirty="0">
                <a:solidFill>
                  <a:srgbClr val="C14089"/>
                </a:solidFill>
                <a:latin typeface="Arial"/>
                <a:cs typeface="Arial"/>
              </a:rPr>
              <a:t>b=%d0",</a:t>
            </a:r>
            <a:r>
              <a:rPr sz="1850" b="1" spc="-5" dirty="0">
                <a:solidFill>
                  <a:srgbClr val="C14089"/>
                </a:solidFill>
                <a:latin typeface="Arial"/>
                <a:cs typeface="Arial"/>
              </a:rPr>
              <a:t> </a:t>
            </a:r>
            <a:r>
              <a:rPr sz="1850" b="1" spc="5" dirty="0">
                <a:solidFill>
                  <a:srgbClr val="C14089"/>
                </a:solidFill>
                <a:latin typeface="Arial"/>
                <a:cs typeface="Arial"/>
              </a:rPr>
              <a:t>a,b);</a:t>
            </a:r>
            <a:endParaRPr sz="1850">
              <a:latin typeface="Arial"/>
              <a:cs typeface="Arial"/>
            </a:endParaRPr>
          </a:p>
          <a:p>
            <a:pPr marL="12700">
              <a:lnSpc>
                <a:spcPct val="100000"/>
              </a:lnSpc>
              <a:spcBef>
                <a:spcPts val="15"/>
              </a:spcBef>
            </a:pPr>
            <a:r>
              <a:rPr sz="1850" b="1" spc="5" dirty="0">
                <a:solidFill>
                  <a:srgbClr val="C14089"/>
                </a:solidFill>
                <a:latin typeface="Arial"/>
                <a:cs typeface="Arial"/>
              </a:rPr>
              <a:t>}</a:t>
            </a:r>
            <a:endParaRPr sz="1850">
              <a:latin typeface="Arial"/>
              <a:cs typeface="Arial"/>
            </a:endParaRPr>
          </a:p>
          <a:p>
            <a:pPr marL="12700" marR="2523490">
              <a:lnSpc>
                <a:spcPct val="101099"/>
              </a:lnSpc>
              <a:spcBef>
                <a:spcPts val="1275"/>
              </a:spcBef>
            </a:pPr>
            <a:r>
              <a:rPr sz="1850" b="1" spc="5" dirty="0">
                <a:solidFill>
                  <a:srgbClr val="F1484A"/>
                </a:solidFill>
                <a:latin typeface="Arial"/>
                <a:cs typeface="Arial"/>
              </a:rPr>
              <a:t>output  </a:t>
            </a:r>
            <a:r>
              <a:rPr sz="1850" b="1" spc="10" dirty="0">
                <a:solidFill>
                  <a:srgbClr val="F1484A"/>
                </a:solidFill>
                <a:latin typeface="Arial"/>
                <a:cs typeface="Arial"/>
              </a:rPr>
              <a:t>a=49</a:t>
            </a:r>
            <a:r>
              <a:rPr sz="1850" b="1" spc="-100" dirty="0">
                <a:solidFill>
                  <a:srgbClr val="F1484A"/>
                </a:solidFill>
                <a:latin typeface="Arial"/>
                <a:cs typeface="Arial"/>
              </a:rPr>
              <a:t> </a:t>
            </a:r>
            <a:r>
              <a:rPr sz="1850" b="1" spc="10" dirty="0">
                <a:solidFill>
                  <a:srgbClr val="F1484A"/>
                </a:solidFill>
                <a:latin typeface="Arial"/>
                <a:cs typeface="Arial"/>
              </a:rPr>
              <a:t>b=50</a:t>
            </a:r>
            <a:endParaRPr sz="1850">
              <a:latin typeface="Arial"/>
              <a:cs typeface="Arial"/>
            </a:endParaRPr>
          </a:p>
        </p:txBody>
      </p:sp>
      <p:graphicFrame>
        <p:nvGraphicFramePr>
          <p:cNvPr id="4" name="object 4"/>
          <p:cNvGraphicFramePr>
            <a:graphicFrameLocks noGrp="1"/>
          </p:cNvGraphicFramePr>
          <p:nvPr/>
        </p:nvGraphicFramePr>
        <p:xfrm>
          <a:off x="2432050" y="4462145"/>
          <a:ext cx="8394700" cy="2085060"/>
        </p:xfrm>
        <a:graphic>
          <a:graphicData uri="http://schemas.openxmlformats.org/drawingml/2006/table">
            <a:tbl>
              <a:tblPr firstRow="1" bandRow="1">
                <a:tableStyleId>{2D5ABB26-0587-4C30-8999-92F81FD0307C}</a:tableStyleId>
              </a:tblPr>
              <a:tblGrid>
                <a:gridCol w="3212465">
                  <a:extLst>
                    <a:ext uri="{9D8B030D-6E8A-4147-A177-3AD203B41FA5}">
                      <a16:colId xmlns="" xmlns:a16="http://schemas.microsoft.com/office/drawing/2014/main" val="20000"/>
                    </a:ext>
                  </a:extLst>
                </a:gridCol>
                <a:gridCol w="2491740">
                  <a:extLst>
                    <a:ext uri="{9D8B030D-6E8A-4147-A177-3AD203B41FA5}">
                      <a16:colId xmlns="" xmlns:a16="http://schemas.microsoft.com/office/drawing/2014/main" val="20001"/>
                    </a:ext>
                  </a:extLst>
                </a:gridCol>
                <a:gridCol w="2690495">
                  <a:extLst>
                    <a:ext uri="{9D8B030D-6E8A-4147-A177-3AD203B41FA5}">
                      <a16:colId xmlns="" xmlns:a16="http://schemas.microsoft.com/office/drawing/2014/main" val="20002"/>
                    </a:ext>
                  </a:extLst>
                </a:gridCol>
              </a:tblGrid>
              <a:tr h="695071">
                <a:tc>
                  <a:txBody>
                    <a:bodyPr/>
                    <a:lstStyle/>
                    <a:p>
                      <a:pPr marL="121920">
                        <a:lnSpc>
                          <a:spcPct val="100000"/>
                        </a:lnSpc>
                        <a:spcBef>
                          <a:spcPts val="440"/>
                        </a:spcBef>
                      </a:pPr>
                      <a:r>
                        <a:rPr sz="1800" b="1" spc="-5" dirty="0">
                          <a:solidFill>
                            <a:srgbClr val="775E9E"/>
                          </a:solidFill>
                          <a:latin typeface="Arial"/>
                          <a:cs typeface="Arial"/>
                        </a:rPr>
                        <a:t>decrementation</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b="1" spc="-5" dirty="0">
                          <a:solidFill>
                            <a:srgbClr val="775E9E"/>
                          </a:solidFill>
                          <a:latin typeface="Arial"/>
                          <a:cs typeface="Arial"/>
                        </a:rPr>
                        <a:t>First</a:t>
                      </a:r>
                      <a:r>
                        <a:rPr sz="1800" b="1" spc="-10" dirty="0">
                          <a:solidFill>
                            <a:srgbClr val="775E9E"/>
                          </a:solidFill>
                          <a:latin typeface="Arial"/>
                          <a:cs typeface="Arial"/>
                        </a:rPr>
                        <a:t> </a:t>
                      </a:r>
                      <a:r>
                        <a:rPr sz="1800" b="1" dirty="0">
                          <a:solidFill>
                            <a:srgbClr val="775E9E"/>
                          </a:solidFill>
                          <a:latin typeface="Arial"/>
                          <a:cs typeface="Arial"/>
                        </a:rPr>
                        <a:t>operation</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b="1" spc="-5" dirty="0">
                          <a:solidFill>
                            <a:srgbClr val="775E9E"/>
                          </a:solidFill>
                          <a:latin typeface="Arial"/>
                          <a:cs typeface="Arial"/>
                        </a:rPr>
                        <a:t>Next</a:t>
                      </a:r>
                      <a:r>
                        <a:rPr sz="1800" b="1" dirty="0">
                          <a:solidFill>
                            <a:srgbClr val="775E9E"/>
                          </a:solidFill>
                          <a:latin typeface="Arial"/>
                          <a:cs typeface="Arial"/>
                        </a:rPr>
                        <a:t> </a:t>
                      </a:r>
                      <a:r>
                        <a:rPr sz="1800" b="1" spc="-5" dirty="0">
                          <a:solidFill>
                            <a:srgbClr val="775E9E"/>
                          </a:solidFill>
                          <a:latin typeface="Arial"/>
                          <a:cs typeface="Arial"/>
                        </a:rPr>
                        <a:t>operation</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0"/>
                  </a:ext>
                </a:extLst>
              </a:tr>
              <a:tr h="694969">
                <a:tc>
                  <a:txBody>
                    <a:bodyPr/>
                    <a:lstStyle/>
                    <a:p>
                      <a:pPr marL="121920">
                        <a:lnSpc>
                          <a:spcPct val="100000"/>
                        </a:lnSpc>
                        <a:spcBef>
                          <a:spcPts val="440"/>
                        </a:spcBef>
                      </a:pPr>
                      <a:r>
                        <a:rPr sz="1800" spc="-5" dirty="0">
                          <a:solidFill>
                            <a:srgbClr val="775E9E"/>
                          </a:solidFill>
                          <a:latin typeface="Arial"/>
                          <a:cs typeface="Arial"/>
                        </a:rPr>
                        <a:t>Pre decrementation</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spc="-5" dirty="0">
                          <a:solidFill>
                            <a:srgbClr val="775E9E"/>
                          </a:solidFill>
                          <a:latin typeface="Arial"/>
                          <a:cs typeface="Arial"/>
                        </a:rPr>
                        <a:t>decremention</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0"/>
                        </a:spcBef>
                      </a:pPr>
                      <a:r>
                        <a:rPr sz="1800" spc="-5" dirty="0">
                          <a:solidFill>
                            <a:srgbClr val="775E9E"/>
                          </a:solidFill>
                          <a:latin typeface="Arial"/>
                          <a:cs typeface="Arial"/>
                        </a:rPr>
                        <a:t>Assignment</a:t>
                      </a:r>
                      <a:endParaRPr sz="1800">
                        <a:latin typeface="Arial"/>
                        <a:cs typeface="Arial"/>
                      </a:endParaRPr>
                    </a:p>
                  </a:txBody>
                  <a:tcPr marL="0" marR="0" marT="558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1"/>
                  </a:ext>
                </a:extLst>
              </a:tr>
              <a:tr h="695020">
                <a:tc>
                  <a:txBody>
                    <a:bodyPr/>
                    <a:lstStyle/>
                    <a:p>
                      <a:pPr marL="121920">
                        <a:lnSpc>
                          <a:spcPct val="100000"/>
                        </a:lnSpc>
                        <a:spcBef>
                          <a:spcPts val="445"/>
                        </a:spcBef>
                      </a:pPr>
                      <a:r>
                        <a:rPr sz="1800" spc="-5" dirty="0">
                          <a:solidFill>
                            <a:srgbClr val="775E9E"/>
                          </a:solidFill>
                          <a:latin typeface="Arial"/>
                          <a:cs typeface="Arial"/>
                        </a:rPr>
                        <a:t>Post</a:t>
                      </a:r>
                      <a:r>
                        <a:rPr sz="1800" dirty="0">
                          <a:solidFill>
                            <a:srgbClr val="775E9E"/>
                          </a:solidFill>
                          <a:latin typeface="Arial"/>
                          <a:cs typeface="Arial"/>
                        </a:rPr>
                        <a:t> </a:t>
                      </a:r>
                      <a:r>
                        <a:rPr sz="1800" spc="-5" dirty="0">
                          <a:solidFill>
                            <a:srgbClr val="775E9E"/>
                          </a:solidFill>
                          <a:latin typeface="Arial"/>
                          <a:cs typeface="Arial"/>
                        </a:rPr>
                        <a:t>decrementation</a:t>
                      </a:r>
                      <a:endParaRPr sz="1800">
                        <a:latin typeface="Arial"/>
                        <a:cs typeface="Arial"/>
                      </a:endParaRPr>
                    </a:p>
                  </a:txBody>
                  <a:tcPr marL="0" marR="0" marT="565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5"/>
                        </a:spcBef>
                      </a:pPr>
                      <a:r>
                        <a:rPr sz="1800" spc="-5" dirty="0">
                          <a:solidFill>
                            <a:srgbClr val="775E9E"/>
                          </a:solidFill>
                          <a:latin typeface="Arial"/>
                          <a:cs typeface="Arial"/>
                        </a:rPr>
                        <a:t>Assignment</a:t>
                      </a:r>
                      <a:endParaRPr sz="1800">
                        <a:latin typeface="Arial"/>
                        <a:cs typeface="Arial"/>
                      </a:endParaRPr>
                    </a:p>
                  </a:txBody>
                  <a:tcPr marL="0" marR="0" marT="565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2555">
                        <a:lnSpc>
                          <a:spcPct val="100000"/>
                        </a:lnSpc>
                        <a:spcBef>
                          <a:spcPts val="445"/>
                        </a:spcBef>
                      </a:pPr>
                      <a:r>
                        <a:rPr sz="1800" spc="-5" dirty="0">
                          <a:solidFill>
                            <a:srgbClr val="775E9E"/>
                          </a:solidFill>
                          <a:latin typeface="Arial"/>
                          <a:cs typeface="Arial"/>
                        </a:rPr>
                        <a:t>decremention</a:t>
                      </a:r>
                      <a:endParaRPr sz="1800">
                        <a:latin typeface="Arial"/>
                        <a:cs typeface="Arial"/>
                      </a:endParaRPr>
                    </a:p>
                  </a:txBody>
                  <a:tcPr marL="0" marR="0" marT="565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 xmlns:a16="http://schemas.microsoft.com/office/drawing/2014/main" val="10002"/>
                  </a:ext>
                </a:extLst>
              </a:tr>
            </a:tbl>
          </a:graphicData>
        </a:graphic>
      </p:graphicFrame>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546728" y="1513077"/>
            <a:ext cx="5097145" cy="311150"/>
          </a:xfrm>
          <a:prstGeom prst="rect">
            <a:avLst/>
          </a:prstGeom>
        </p:spPr>
        <p:txBody>
          <a:bodyPr vert="horz" wrap="square" lIns="0" tIns="15240" rIns="0" bIns="0" rtlCol="0">
            <a:spAutoFit/>
          </a:bodyPr>
          <a:lstStyle/>
          <a:p>
            <a:pPr marL="12700">
              <a:lnSpc>
                <a:spcPct val="100000"/>
              </a:lnSpc>
              <a:spcBef>
                <a:spcPts val="120"/>
              </a:spcBef>
            </a:pPr>
            <a:r>
              <a:rPr sz="1850" b="1" spc="5" dirty="0">
                <a:latin typeface="Arial"/>
                <a:cs typeface="Arial"/>
              </a:rPr>
              <a:t>Conditional </a:t>
            </a:r>
            <a:r>
              <a:rPr sz="1850" b="1" spc="10" dirty="0">
                <a:latin typeface="Arial"/>
                <a:cs typeface="Arial"/>
              </a:rPr>
              <a:t>Operator </a:t>
            </a:r>
            <a:r>
              <a:rPr sz="1850" b="1" spc="5" dirty="0">
                <a:latin typeface="Arial"/>
                <a:cs typeface="Arial"/>
              </a:rPr>
              <a:t>/ </a:t>
            </a:r>
            <a:r>
              <a:rPr sz="1850" b="1" spc="10" dirty="0">
                <a:latin typeface="Arial"/>
                <a:cs typeface="Arial"/>
              </a:rPr>
              <a:t>Ternary Operator </a:t>
            </a:r>
            <a:r>
              <a:rPr sz="1850" b="1" spc="5" dirty="0">
                <a:latin typeface="Arial"/>
                <a:cs typeface="Arial"/>
              </a:rPr>
              <a:t>/</a:t>
            </a:r>
            <a:r>
              <a:rPr sz="1850" b="1" spc="-229" dirty="0">
                <a:latin typeface="Arial"/>
                <a:cs typeface="Arial"/>
              </a:rPr>
              <a:t> </a:t>
            </a:r>
            <a:r>
              <a:rPr sz="1850" b="1" spc="5" dirty="0">
                <a:latin typeface="Arial"/>
                <a:cs typeface="Arial"/>
              </a:rPr>
              <a:t>(?:)</a:t>
            </a:r>
            <a:endParaRPr sz="1850">
              <a:latin typeface="Arial"/>
              <a:cs typeface="Arial"/>
            </a:endParaRPr>
          </a:p>
        </p:txBody>
      </p:sp>
      <p:sp>
        <p:nvSpPr>
          <p:cNvPr id="3" name="object 3"/>
          <p:cNvSpPr/>
          <p:nvPr/>
        </p:nvSpPr>
        <p:spPr>
          <a:xfrm>
            <a:off x="4190238" y="2358389"/>
            <a:ext cx="5335523" cy="416051"/>
          </a:xfrm>
          <a:prstGeom prst="rect">
            <a:avLst/>
          </a:prstGeom>
          <a:blipFill>
            <a:blip r:embed="rId2"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2327529" y="2401646"/>
            <a:ext cx="7198359" cy="311150"/>
          </a:xfrm>
          <a:prstGeom prst="rect">
            <a:avLst/>
          </a:prstGeom>
        </p:spPr>
        <p:txBody>
          <a:bodyPr vert="horz" wrap="square" lIns="0" tIns="15875" rIns="0" bIns="0" rtlCol="0">
            <a:spAutoFit/>
          </a:bodyPr>
          <a:lstStyle/>
          <a:p>
            <a:pPr marL="12700">
              <a:lnSpc>
                <a:spcPct val="100000"/>
              </a:lnSpc>
              <a:spcBef>
                <a:spcPts val="125"/>
              </a:spcBef>
              <a:tabLst>
                <a:tab pos="1988820" algn="l"/>
              </a:tabLst>
            </a:pPr>
            <a:r>
              <a:rPr sz="1850" b="0" spc="10" dirty="0">
                <a:latin typeface="Arial"/>
                <a:cs typeface="Arial"/>
              </a:rPr>
              <a:t>General</a:t>
            </a:r>
            <a:r>
              <a:rPr sz="1850" b="0" spc="-30" dirty="0">
                <a:latin typeface="Arial"/>
                <a:cs typeface="Arial"/>
              </a:rPr>
              <a:t> </a:t>
            </a:r>
            <a:r>
              <a:rPr sz="1850" b="0" spc="10" dirty="0">
                <a:latin typeface="Arial"/>
                <a:cs typeface="Arial"/>
              </a:rPr>
              <a:t>form:	expression 1 ? expression 2 </a:t>
            </a:r>
            <a:r>
              <a:rPr sz="1850" b="0" spc="5" dirty="0">
                <a:latin typeface="Arial"/>
                <a:cs typeface="Arial"/>
              </a:rPr>
              <a:t>: </a:t>
            </a:r>
            <a:r>
              <a:rPr sz="1850" b="0" spc="10" dirty="0">
                <a:latin typeface="Arial"/>
                <a:cs typeface="Arial"/>
              </a:rPr>
              <a:t>expression</a:t>
            </a:r>
            <a:r>
              <a:rPr sz="1850" b="0" spc="-204" dirty="0">
                <a:latin typeface="Arial"/>
                <a:cs typeface="Arial"/>
              </a:rPr>
              <a:t> </a:t>
            </a:r>
            <a:r>
              <a:rPr sz="1850" b="0" spc="10" dirty="0">
                <a:latin typeface="Arial"/>
                <a:cs typeface="Arial"/>
              </a:rPr>
              <a:t>3;</a:t>
            </a:r>
            <a:endParaRPr sz="1850">
              <a:latin typeface="Arial"/>
              <a:cs typeface="Arial"/>
            </a:endParaRPr>
          </a:p>
        </p:txBody>
      </p:sp>
      <p:sp>
        <p:nvSpPr>
          <p:cNvPr id="5" name="object 5"/>
          <p:cNvSpPr/>
          <p:nvPr/>
        </p:nvSpPr>
        <p:spPr>
          <a:xfrm>
            <a:off x="2212848" y="3534155"/>
            <a:ext cx="1828800" cy="416052"/>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2212848" y="3534155"/>
            <a:ext cx="1828800" cy="416559"/>
          </a:xfrm>
          <a:prstGeom prst="rect">
            <a:avLst/>
          </a:prstGeom>
          <a:ln w="9144">
            <a:solidFill>
              <a:srgbClr val="FD763C"/>
            </a:solidFill>
          </a:ln>
        </p:spPr>
        <p:txBody>
          <a:bodyPr vert="horz" wrap="square" lIns="0" tIns="59055" rIns="0" bIns="0" rtlCol="0">
            <a:spAutoFit/>
          </a:bodyPr>
          <a:lstStyle/>
          <a:p>
            <a:pPr marL="127000">
              <a:lnSpc>
                <a:spcPct val="100000"/>
              </a:lnSpc>
              <a:spcBef>
                <a:spcPts val="465"/>
              </a:spcBef>
            </a:pPr>
            <a:r>
              <a:rPr sz="1850" spc="10" dirty="0">
                <a:latin typeface="Arial"/>
                <a:cs typeface="Arial"/>
              </a:rPr>
              <a:t>Expression</a:t>
            </a:r>
            <a:r>
              <a:rPr sz="1850" spc="-25" dirty="0">
                <a:latin typeface="Arial"/>
                <a:cs typeface="Arial"/>
              </a:rPr>
              <a:t> </a:t>
            </a:r>
            <a:r>
              <a:rPr sz="1850" spc="10" dirty="0">
                <a:latin typeface="Arial"/>
                <a:cs typeface="Arial"/>
              </a:rPr>
              <a:t>1</a:t>
            </a:r>
            <a:endParaRPr sz="1850">
              <a:latin typeface="Arial"/>
              <a:cs typeface="Arial"/>
            </a:endParaRPr>
          </a:p>
        </p:txBody>
      </p:sp>
      <p:sp>
        <p:nvSpPr>
          <p:cNvPr id="7" name="object 7"/>
          <p:cNvSpPr/>
          <p:nvPr/>
        </p:nvSpPr>
        <p:spPr>
          <a:xfrm>
            <a:off x="3428238" y="5372861"/>
            <a:ext cx="1828800" cy="416051"/>
          </a:xfrm>
          <a:prstGeom prst="rect">
            <a:avLst/>
          </a:prstGeom>
          <a:blipFill>
            <a:blip r:embed="rId4" cstate="print"/>
            <a:stretch>
              <a:fillRect/>
            </a:stretch>
          </a:blipFill>
        </p:spPr>
        <p:txBody>
          <a:bodyPr wrap="square" lIns="0" tIns="0" rIns="0" bIns="0" rtlCol="0"/>
          <a:lstStyle/>
          <a:p>
            <a:endParaRPr/>
          </a:p>
        </p:txBody>
      </p:sp>
      <p:sp>
        <p:nvSpPr>
          <p:cNvPr id="8" name="object 8"/>
          <p:cNvSpPr txBox="1"/>
          <p:nvPr/>
        </p:nvSpPr>
        <p:spPr>
          <a:xfrm>
            <a:off x="3428238" y="5372861"/>
            <a:ext cx="1828800" cy="416559"/>
          </a:xfrm>
          <a:prstGeom prst="rect">
            <a:avLst/>
          </a:prstGeom>
          <a:ln w="3175">
            <a:solidFill>
              <a:srgbClr val="C03A86"/>
            </a:solidFill>
          </a:ln>
        </p:spPr>
        <p:txBody>
          <a:bodyPr vert="horz" wrap="square" lIns="0" tIns="59055" rIns="0" bIns="0" rtlCol="0">
            <a:spAutoFit/>
          </a:bodyPr>
          <a:lstStyle/>
          <a:p>
            <a:pPr marL="127000">
              <a:lnSpc>
                <a:spcPct val="100000"/>
              </a:lnSpc>
              <a:spcBef>
                <a:spcPts val="465"/>
              </a:spcBef>
            </a:pPr>
            <a:r>
              <a:rPr sz="1850" spc="10" dirty="0">
                <a:latin typeface="Arial"/>
                <a:cs typeface="Arial"/>
              </a:rPr>
              <a:t>Expression</a:t>
            </a:r>
            <a:r>
              <a:rPr sz="1850" spc="-30" dirty="0">
                <a:latin typeface="Arial"/>
                <a:cs typeface="Arial"/>
              </a:rPr>
              <a:t> </a:t>
            </a:r>
            <a:r>
              <a:rPr sz="1850" spc="10" dirty="0">
                <a:latin typeface="Arial"/>
                <a:cs typeface="Arial"/>
              </a:rPr>
              <a:t>3</a:t>
            </a:r>
            <a:endParaRPr sz="1850">
              <a:latin typeface="Arial"/>
              <a:cs typeface="Arial"/>
            </a:endParaRPr>
          </a:p>
        </p:txBody>
      </p:sp>
      <p:sp>
        <p:nvSpPr>
          <p:cNvPr id="9" name="object 9"/>
          <p:cNvSpPr/>
          <p:nvPr/>
        </p:nvSpPr>
        <p:spPr>
          <a:xfrm>
            <a:off x="715518" y="5410961"/>
            <a:ext cx="1828800" cy="416051"/>
          </a:xfrm>
          <a:prstGeom prst="rect">
            <a:avLst/>
          </a:prstGeom>
          <a:blipFill>
            <a:blip r:embed="rId4" cstate="print"/>
            <a:stretch>
              <a:fillRect/>
            </a:stretch>
          </a:blipFill>
        </p:spPr>
        <p:txBody>
          <a:bodyPr wrap="square" lIns="0" tIns="0" rIns="0" bIns="0" rtlCol="0"/>
          <a:lstStyle/>
          <a:p>
            <a:endParaRPr/>
          </a:p>
        </p:txBody>
      </p:sp>
      <p:sp>
        <p:nvSpPr>
          <p:cNvPr id="10" name="object 10"/>
          <p:cNvSpPr txBox="1"/>
          <p:nvPr/>
        </p:nvSpPr>
        <p:spPr>
          <a:xfrm>
            <a:off x="715518" y="5410961"/>
            <a:ext cx="1828800" cy="416559"/>
          </a:xfrm>
          <a:prstGeom prst="rect">
            <a:avLst/>
          </a:prstGeom>
          <a:ln w="3175">
            <a:solidFill>
              <a:srgbClr val="C03A86"/>
            </a:solidFill>
          </a:ln>
        </p:spPr>
        <p:txBody>
          <a:bodyPr vert="horz" wrap="square" lIns="0" tIns="59055" rIns="0" bIns="0" rtlCol="0">
            <a:spAutoFit/>
          </a:bodyPr>
          <a:lstStyle/>
          <a:p>
            <a:pPr marL="125730">
              <a:lnSpc>
                <a:spcPct val="100000"/>
              </a:lnSpc>
              <a:spcBef>
                <a:spcPts val="465"/>
              </a:spcBef>
            </a:pPr>
            <a:r>
              <a:rPr sz="1850" spc="10" dirty="0">
                <a:latin typeface="Arial"/>
                <a:cs typeface="Arial"/>
              </a:rPr>
              <a:t>Expression</a:t>
            </a:r>
            <a:r>
              <a:rPr sz="1850" spc="-30" dirty="0">
                <a:latin typeface="Arial"/>
                <a:cs typeface="Arial"/>
              </a:rPr>
              <a:t> </a:t>
            </a:r>
            <a:r>
              <a:rPr sz="1850" spc="10" dirty="0">
                <a:latin typeface="Arial"/>
                <a:cs typeface="Arial"/>
              </a:rPr>
              <a:t>2</a:t>
            </a:r>
            <a:endParaRPr sz="1850">
              <a:latin typeface="Arial"/>
              <a:cs typeface="Arial"/>
            </a:endParaRPr>
          </a:p>
        </p:txBody>
      </p:sp>
      <p:grpSp>
        <p:nvGrpSpPr>
          <p:cNvPr id="11" name="object 11"/>
          <p:cNvGrpSpPr/>
          <p:nvPr/>
        </p:nvGrpSpPr>
        <p:grpSpPr>
          <a:xfrm>
            <a:off x="1219200" y="4058411"/>
            <a:ext cx="1511935" cy="1181100"/>
            <a:chOff x="1219200" y="4058411"/>
            <a:chExt cx="1511935" cy="1181100"/>
          </a:xfrm>
        </p:grpSpPr>
        <p:sp>
          <p:nvSpPr>
            <p:cNvPr id="12" name="object 12"/>
            <p:cNvSpPr/>
            <p:nvPr/>
          </p:nvSpPr>
          <p:spPr>
            <a:xfrm>
              <a:off x="1610995" y="4058411"/>
              <a:ext cx="1120140" cy="1181100"/>
            </a:xfrm>
            <a:custGeom>
              <a:avLst/>
              <a:gdLst/>
              <a:ahLst/>
              <a:cxnLst/>
              <a:rect l="l" t="t" r="r" b="b"/>
              <a:pathLst>
                <a:path w="1120139" h="1181100">
                  <a:moveTo>
                    <a:pt x="977773" y="0"/>
                  </a:moveTo>
                  <a:lnTo>
                    <a:pt x="71119" y="972185"/>
                  </a:lnTo>
                  <a:lnTo>
                    <a:pt x="0" y="905890"/>
                  </a:lnTo>
                  <a:lnTo>
                    <a:pt x="9652" y="1180973"/>
                  </a:lnTo>
                  <a:lnTo>
                    <a:pt x="284734" y="1171320"/>
                  </a:lnTo>
                  <a:lnTo>
                    <a:pt x="213487" y="1105027"/>
                  </a:lnTo>
                  <a:lnTo>
                    <a:pt x="1120140" y="132714"/>
                  </a:lnTo>
                  <a:lnTo>
                    <a:pt x="977773" y="0"/>
                  </a:lnTo>
                  <a:close/>
                </a:path>
              </a:pathLst>
            </a:custGeom>
            <a:solidFill>
              <a:srgbClr val="42C3C8"/>
            </a:solidFill>
          </p:spPr>
          <p:txBody>
            <a:bodyPr wrap="square" lIns="0" tIns="0" rIns="0" bIns="0" rtlCol="0"/>
            <a:lstStyle/>
            <a:p>
              <a:endParaRPr/>
            </a:p>
          </p:txBody>
        </p:sp>
        <p:sp>
          <p:nvSpPr>
            <p:cNvPr id="13" name="object 13"/>
            <p:cNvSpPr/>
            <p:nvPr/>
          </p:nvSpPr>
          <p:spPr>
            <a:xfrm>
              <a:off x="1219200" y="4239767"/>
              <a:ext cx="787907" cy="416051"/>
            </a:xfrm>
            <a:prstGeom prst="rect">
              <a:avLst/>
            </a:prstGeom>
            <a:blipFill>
              <a:blip r:embed="rId5" cstate="print"/>
              <a:stretch>
                <a:fillRect/>
              </a:stretch>
            </a:blipFill>
          </p:spPr>
          <p:txBody>
            <a:bodyPr wrap="square" lIns="0" tIns="0" rIns="0" bIns="0" rtlCol="0"/>
            <a:lstStyle/>
            <a:p>
              <a:endParaRPr/>
            </a:p>
          </p:txBody>
        </p:sp>
      </p:grpSp>
      <p:grpSp>
        <p:nvGrpSpPr>
          <p:cNvPr id="14" name="object 14"/>
          <p:cNvGrpSpPr/>
          <p:nvPr/>
        </p:nvGrpSpPr>
        <p:grpSpPr>
          <a:xfrm>
            <a:off x="3232150" y="4017517"/>
            <a:ext cx="1644650" cy="1331595"/>
            <a:chOff x="3232150" y="4017517"/>
            <a:chExt cx="1644650" cy="1331595"/>
          </a:xfrm>
        </p:grpSpPr>
        <p:sp>
          <p:nvSpPr>
            <p:cNvPr id="15" name="object 15"/>
            <p:cNvSpPr/>
            <p:nvPr/>
          </p:nvSpPr>
          <p:spPr>
            <a:xfrm>
              <a:off x="3232150" y="4017517"/>
              <a:ext cx="969010" cy="1331595"/>
            </a:xfrm>
            <a:custGeom>
              <a:avLst/>
              <a:gdLst/>
              <a:ahLst/>
              <a:cxnLst/>
              <a:rect l="l" t="t" r="r" b="b"/>
              <a:pathLst>
                <a:path w="969010" h="1331595">
                  <a:moveTo>
                    <a:pt x="163195" y="0"/>
                  </a:moveTo>
                  <a:lnTo>
                    <a:pt x="0" y="106044"/>
                  </a:lnTo>
                  <a:lnTo>
                    <a:pt x="724026" y="1220977"/>
                  </a:lnTo>
                  <a:lnTo>
                    <a:pt x="642365" y="1273936"/>
                  </a:lnTo>
                  <a:lnTo>
                    <a:pt x="911605" y="1331213"/>
                  </a:lnTo>
                  <a:lnTo>
                    <a:pt x="968883" y="1061973"/>
                  </a:lnTo>
                  <a:lnTo>
                    <a:pt x="887222" y="1114932"/>
                  </a:lnTo>
                  <a:lnTo>
                    <a:pt x="163195" y="0"/>
                  </a:lnTo>
                  <a:close/>
                </a:path>
              </a:pathLst>
            </a:custGeom>
            <a:solidFill>
              <a:srgbClr val="42C3C8"/>
            </a:solidFill>
          </p:spPr>
          <p:txBody>
            <a:bodyPr wrap="square" lIns="0" tIns="0" rIns="0" bIns="0" rtlCol="0"/>
            <a:lstStyle/>
            <a:p>
              <a:endParaRPr/>
            </a:p>
          </p:txBody>
        </p:sp>
        <p:sp>
          <p:nvSpPr>
            <p:cNvPr id="16" name="object 16"/>
            <p:cNvSpPr/>
            <p:nvPr/>
          </p:nvSpPr>
          <p:spPr>
            <a:xfrm>
              <a:off x="3945636" y="4293107"/>
              <a:ext cx="931163" cy="414527"/>
            </a:xfrm>
            <a:prstGeom prst="rect">
              <a:avLst/>
            </a:prstGeom>
            <a:blipFill>
              <a:blip r:embed="rId6" cstate="print"/>
              <a:stretch>
                <a:fillRect/>
              </a:stretch>
            </a:blipFill>
          </p:spPr>
          <p:txBody>
            <a:bodyPr wrap="square" lIns="0" tIns="0" rIns="0" bIns="0" rtlCol="0"/>
            <a:lstStyle/>
            <a:p>
              <a:endParaRPr/>
            </a:p>
          </p:txBody>
        </p:sp>
      </p:grpSp>
      <p:sp>
        <p:nvSpPr>
          <p:cNvPr id="17" name="object 17"/>
          <p:cNvSpPr txBox="1"/>
          <p:nvPr/>
        </p:nvSpPr>
        <p:spPr>
          <a:xfrm>
            <a:off x="1219200" y="4239767"/>
            <a:ext cx="788035" cy="416559"/>
          </a:xfrm>
          <a:prstGeom prst="rect">
            <a:avLst/>
          </a:prstGeom>
          <a:ln w="9144">
            <a:solidFill>
              <a:srgbClr val="745A9C"/>
            </a:solidFill>
          </a:ln>
        </p:spPr>
        <p:txBody>
          <a:bodyPr vert="horz" wrap="square" lIns="0" tIns="60325" rIns="0" bIns="0" rtlCol="0">
            <a:spAutoFit/>
          </a:bodyPr>
          <a:lstStyle/>
          <a:p>
            <a:pPr marL="127000">
              <a:lnSpc>
                <a:spcPct val="100000"/>
              </a:lnSpc>
              <a:spcBef>
                <a:spcPts val="475"/>
              </a:spcBef>
            </a:pPr>
            <a:r>
              <a:rPr sz="1850" spc="10" dirty="0">
                <a:latin typeface="Arial"/>
                <a:cs typeface="Arial"/>
              </a:rPr>
              <a:t>True</a:t>
            </a:r>
            <a:endParaRPr sz="1850">
              <a:latin typeface="Arial"/>
              <a:cs typeface="Arial"/>
            </a:endParaRPr>
          </a:p>
        </p:txBody>
      </p:sp>
      <p:sp>
        <p:nvSpPr>
          <p:cNvPr id="18" name="object 18"/>
          <p:cNvSpPr txBox="1"/>
          <p:nvPr/>
        </p:nvSpPr>
        <p:spPr>
          <a:xfrm>
            <a:off x="3945635" y="4293108"/>
            <a:ext cx="931544" cy="414655"/>
          </a:xfrm>
          <a:prstGeom prst="rect">
            <a:avLst/>
          </a:prstGeom>
          <a:ln w="9144">
            <a:solidFill>
              <a:srgbClr val="745A9C"/>
            </a:solidFill>
          </a:ln>
        </p:spPr>
        <p:txBody>
          <a:bodyPr vert="horz" wrap="square" lIns="0" tIns="59055" rIns="0" bIns="0" rtlCol="0">
            <a:spAutoFit/>
          </a:bodyPr>
          <a:lstStyle/>
          <a:p>
            <a:pPr marL="127000">
              <a:lnSpc>
                <a:spcPct val="100000"/>
              </a:lnSpc>
              <a:spcBef>
                <a:spcPts val="465"/>
              </a:spcBef>
            </a:pPr>
            <a:r>
              <a:rPr sz="1850" spc="10" dirty="0">
                <a:latin typeface="Arial"/>
                <a:cs typeface="Arial"/>
              </a:rPr>
              <a:t>False</a:t>
            </a:r>
            <a:endParaRPr sz="1850">
              <a:latin typeface="Arial"/>
              <a:cs typeface="Arial"/>
            </a:endParaRPr>
          </a:p>
        </p:txBody>
      </p:sp>
      <p:sp>
        <p:nvSpPr>
          <p:cNvPr id="19" name="object 19"/>
          <p:cNvSpPr txBox="1"/>
          <p:nvPr/>
        </p:nvSpPr>
        <p:spPr>
          <a:xfrm>
            <a:off x="6134861" y="4336796"/>
            <a:ext cx="2704465" cy="794385"/>
          </a:xfrm>
          <a:prstGeom prst="rect">
            <a:avLst/>
          </a:prstGeom>
        </p:spPr>
        <p:txBody>
          <a:bodyPr vert="horz" wrap="square" lIns="0" tIns="15240" rIns="0" bIns="0" rtlCol="0">
            <a:spAutoFit/>
          </a:bodyPr>
          <a:lstStyle/>
          <a:p>
            <a:pPr marL="12700">
              <a:lnSpc>
                <a:spcPts val="2205"/>
              </a:lnSpc>
              <a:spcBef>
                <a:spcPts val="120"/>
              </a:spcBef>
            </a:pPr>
            <a:r>
              <a:rPr sz="1850" spc="5" dirty="0">
                <a:latin typeface="Arial"/>
                <a:cs typeface="Arial"/>
              </a:rPr>
              <a:t>Ex:</a:t>
            </a:r>
            <a:endParaRPr sz="1850">
              <a:latin typeface="Arial"/>
              <a:cs typeface="Arial"/>
            </a:endParaRPr>
          </a:p>
          <a:p>
            <a:pPr marL="12700">
              <a:lnSpc>
                <a:spcPts val="3825"/>
              </a:lnSpc>
            </a:pPr>
            <a:r>
              <a:rPr sz="1850" b="1" spc="10" dirty="0">
                <a:solidFill>
                  <a:srgbClr val="DD0F12"/>
                </a:solidFill>
                <a:latin typeface="Arial"/>
                <a:cs typeface="Arial"/>
              </a:rPr>
              <a:t>x &gt; 50 </a:t>
            </a:r>
            <a:r>
              <a:rPr sz="2650" b="1" spc="5" dirty="0">
                <a:latin typeface="Arial"/>
                <a:cs typeface="Arial"/>
              </a:rPr>
              <a:t>? </a:t>
            </a:r>
            <a:r>
              <a:rPr sz="1850" b="1" spc="10" dirty="0">
                <a:solidFill>
                  <a:srgbClr val="775E9E"/>
                </a:solidFill>
                <a:latin typeface="Arial"/>
                <a:cs typeface="Arial"/>
              </a:rPr>
              <a:t>y </a:t>
            </a:r>
            <a:r>
              <a:rPr sz="1850" b="1" spc="5" dirty="0">
                <a:solidFill>
                  <a:srgbClr val="775E9E"/>
                </a:solidFill>
                <a:latin typeface="Arial"/>
                <a:cs typeface="Arial"/>
              </a:rPr>
              <a:t>=10 </a:t>
            </a:r>
            <a:r>
              <a:rPr sz="3200" dirty="0">
                <a:latin typeface="Arial"/>
                <a:cs typeface="Arial"/>
              </a:rPr>
              <a:t>: </a:t>
            </a:r>
            <a:r>
              <a:rPr sz="1850" b="1" spc="10" dirty="0">
                <a:solidFill>
                  <a:srgbClr val="C14089"/>
                </a:solidFill>
                <a:latin typeface="Arial"/>
                <a:cs typeface="Arial"/>
              </a:rPr>
              <a:t>y =</a:t>
            </a:r>
            <a:r>
              <a:rPr sz="1850" b="1" spc="30" dirty="0">
                <a:solidFill>
                  <a:srgbClr val="C14089"/>
                </a:solidFill>
                <a:latin typeface="Arial"/>
                <a:cs typeface="Arial"/>
              </a:rPr>
              <a:t> </a:t>
            </a:r>
            <a:r>
              <a:rPr sz="1850" b="1" spc="10" dirty="0">
                <a:solidFill>
                  <a:srgbClr val="C14089"/>
                </a:solidFill>
                <a:latin typeface="Arial"/>
                <a:cs typeface="Arial"/>
              </a:rPr>
              <a:t>20</a:t>
            </a:r>
            <a:r>
              <a:rPr sz="1850" spc="10" dirty="0">
                <a:latin typeface="Arial"/>
                <a:cs typeface="Arial"/>
              </a:rPr>
              <a:t>;</a:t>
            </a:r>
            <a:endParaRPr sz="1850">
              <a:latin typeface="Arial"/>
              <a:cs typeface="Arial"/>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814061" y="1371980"/>
            <a:ext cx="2562225" cy="311150"/>
          </a:xfrm>
          <a:prstGeom prst="rect">
            <a:avLst/>
          </a:prstGeom>
        </p:spPr>
        <p:txBody>
          <a:bodyPr vert="horz" wrap="square" lIns="0" tIns="15240" rIns="0" bIns="0" rtlCol="0">
            <a:spAutoFit/>
          </a:bodyPr>
          <a:lstStyle/>
          <a:p>
            <a:pPr marL="12700">
              <a:lnSpc>
                <a:spcPct val="100000"/>
              </a:lnSpc>
              <a:spcBef>
                <a:spcPts val="120"/>
              </a:spcBef>
            </a:pPr>
            <a:r>
              <a:rPr sz="1850" spc="10" dirty="0"/>
              <a:t>Special Operators in</a:t>
            </a:r>
            <a:r>
              <a:rPr sz="1850" spc="-190" dirty="0"/>
              <a:t> </a:t>
            </a:r>
            <a:r>
              <a:rPr sz="1850" spc="15" dirty="0"/>
              <a:t>C</a:t>
            </a:r>
            <a:endParaRPr sz="1850"/>
          </a:p>
        </p:txBody>
      </p:sp>
      <p:sp>
        <p:nvSpPr>
          <p:cNvPr id="3" name="object 3"/>
          <p:cNvSpPr/>
          <p:nvPr/>
        </p:nvSpPr>
        <p:spPr>
          <a:xfrm>
            <a:off x="1219961" y="3245357"/>
            <a:ext cx="1627632" cy="702563"/>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219961" y="3245357"/>
            <a:ext cx="1628139" cy="702945"/>
          </a:xfrm>
          <a:prstGeom prst="rect">
            <a:avLst/>
          </a:prstGeom>
          <a:ln w="3175">
            <a:solidFill>
              <a:srgbClr val="3CC2C7"/>
            </a:solidFill>
          </a:ln>
        </p:spPr>
        <p:txBody>
          <a:bodyPr vert="horz" wrap="square" lIns="0" tIns="55880" rIns="0" bIns="0" rtlCol="0">
            <a:spAutoFit/>
          </a:bodyPr>
          <a:lstStyle/>
          <a:p>
            <a:pPr marL="126364" marR="607060">
              <a:lnSpc>
                <a:spcPct val="101099"/>
              </a:lnSpc>
              <a:spcBef>
                <a:spcPts val="440"/>
              </a:spcBef>
            </a:pPr>
            <a:r>
              <a:rPr sz="1850" spc="5" dirty="0">
                <a:latin typeface="Arial"/>
                <a:cs typeface="Arial"/>
              </a:rPr>
              <a:t>size of  </a:t>
            </a:r>
            <a:r>
              <a:rPr sz="1850" spc="10" dirty="0">
                <a:latin typeface="Arial"/>
                <a:cs typeface="Arial"/>
              </a:rPr>
              <a:t>oper</a:t>
            </a:r>
            <a:r>
              <a:rPr sz="1850" spc="15" dirty="0">
                <a:latin typeface="Arial"/>
                <a:cs typeface="Arial"/>
              </a:rPr>
              <a:t>a</a:t>
            </a:r>
            <a:r>
              <a:rPr sz="1850" spc="5" dirty="0">
                <a:latin typeface="Arial"/>
                <a:cs typeface="Arial"/>
              </a:rPr>
              <a:t>tor</a:t>
            </a:r>
            <a:endParaRPr sz="1850">
              <a:latin typeface="Arial"/>
              <a:cs typeface="Arial"/>
            </a:endParaRPr>
          </a:p>
        </p:txBody>
      </p:sp>
      <p:sp>
        <p:nvSpPr>
          <p:cNvPr id="5" name="object 5"/>
          <p:cNvSpPr/>
          <p:nvPr/>
        </p:nvSpPr>
        <p:spPr>
          <a:xfrm>
            <a:off x="3204210" y="3245357"/>
            <a:ext cx="1627632" cy="702563"/>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3204210" y="3245357"/>
            <a:ext cx="1628139" cy="702945"/>
          </a:xfrm>
          <a:prstGeom prst="rect">
            <a:avLst/>
          </a:prstGeom>
          <a:ln w="3175">
            <a:solidFill>
              <a:srgbClr val="3CC2C7"/>
            </a:solidFill>
          </a:ln>
        </p:spPr>
        <p:txBody>
          <a:bodyPr vert="horz" wrap="square" lIns="0" tIns="55880" rIns="0" bIns="0" rtlCol="0">
            <a:spAutoFit/>
          </a:bodyPr>
          <a:lstStyle/>
          <a:p>
            <a:pPr marL="125730" marR="607060">
              <a:lnSpc>
                <a:spcPct val="101099"/>
              </a:lnSpc>
              <a:spcBef>
                <a:spcPts val="440"/>
              </a:spcBef>
            </a:pPr>
            <a:r>
              <a:rPr sz="1850" spc="10" dirty="0">
                <a:latin typeface="Arial"/>
                <a:cs typeface="Arial"/>
              </a:rPr>
              <a:t>comma  oper</a:t>
            </a:r>
            <a:r>
              <a:rPr sz="1850" spc="15" dirty="0">
                <a:latin typeface="Arial"/>
                <a:cs typeface="Arial"/>
              </a:rPr>
              <a:t>a</a:t>
            </a:r>
            <a:r>
              <a:rPr sz="1850" spc="5" dirty="0">
                <a:latin typeface="Arial"/>
                <a:cs typeface="Arial"/>
              </a:rPr>
              <a:t>tor</a:t>
            </a:r>
            <a:endParaRPr sz="1850">
              <a:latin typeface="Arial"/>
              <a:cs typeface="Arial"/>
            </a:endParaRPr>
          </a:p>
        </p:txBody>
      </p:sp>
      <p:sp>
        <p:nvSpPr>
          <p:cNvPr id="7" name="object 7"/>
          <p:cNvSpPr/>
          <p:nvPr/>
        </p:nvSpPr>
        <p:spPr>
          <a:xfrm>
            <a:off x="5182361" y="3245357"/>
            <a:ext cx="1627632" cy="702563"/>
          </a:xfrm>
          <a:prstGeom prst="rect">
            <a:avLst/>
          </a:prstGeom>
          <a:blipFill>
            <a:blip r:embed="rId2" cstate="print"/>
            <a:stretch>
              <a:fillRect/>
            </a:stretch>
          </a:blipFill>
        </p:spPr>
        <p:txBody>
          <a:bodyPr wrap="square" lIns="0" tIns="0" rIns="0" bIns="0" rtlCol="0"/>
          <a:lstStyle/>
          <a:p>
            <a:endParaRPr/>
          </a:p>
        </p:txBody>
      </p:sp>
      <p:sp>
        <p:nvSpPr>
          <p:cNvPr id="8" name="object 8"/>
          <p:cNvSpPr txBox="1"/>
          <p:nvPr/>
        </p:nvSpPr>
        <p:spPr>
          <a:xfrm>
            <a:off x="5182361" y="3245357"/>
            <a:ext cx="1628139" cy="702945"/>
          </a:xfrm>
          <a:prstGeom prst="rect">
            <a:avLst/>
          </a:prstGeom>
          <a:ln w="3175">
            <a:solidFill>
              <a:srgbClr val="3CC2C7"/>
            </a:solidFill>
          </a:ln>
        </p:spPr>
        <p:txBody>
          <a:bodyPr vert="horz" wrap="square" lIns="0" tIns="55880" rIns="0" bIns="0" rtlCol="0">
            <a:spAutoFit/>
          </a:bodyPr>
          <a:lstStyle/>
          <a:p>
            <a:pPr marL="127000" marR="384810">
              <a:lnSpc>
                <a:spcPct val="101099"/>
              </a:lnSpc>
              <a:spcBef>
                <a:spcPts val="440"/>
              </a:spcBef>
            </a:pPr>
            <a:r>
              <a:rPr sz="1850" spc="10" dirty="0">
                <a:latin typeface="Arial"/>
                <a:cs typeface="Arial"/>
              </a:rPr>
              <a:t>address</a:t>
            </a:r>
            <a:r>
              <a:rPr sz="1850" spc="-105" dirty="0">
                <a:latin typeface="Arial"/>
                <a:cs typeface="Arial"/>
              </a:rPr>
              <a:t> </a:t>
            </a:r>
            <a:r>
              <a:rPr sz="1850" spc="5" dirty="0">
                <a:latin typeface="Arial"/>
                <a:cs typeface="Arial"/>
              </a:rPr>
              <a:t>of  </a:t>
            </a:r>
            <a:r>
              <a:rPr sz="1850" spc="10" dirty="0">
                <a:latin typeface="Arial"/>
                <a:cs typeface="Arial"/>
              </a:rPr>
              <a:t>operator</a:t>
            </a:r>
            <a:endParaRPr sz="1850">
              <a:latin typeface="Arial"/>
              <a:cs typeface="Arial"/>
            </a:endParaRPr>
          </a:p>
        </p:txBody>
      </p:sp>
      <p:sp>
        <p:nvSpPr>
          <p:cNvPr id="9" name="object 9"/>
          <p:cNvSpPr/>
          <p:nvPr/>
        </p:nvSpPr>
        <p:spPr>
          <a:xfrm>
            <a:off x="7160514" y="3245357"/>
            <a:ext cx="1629155" cy="702563"/>
          </a:xfrm>
          <a:prstGeom prst="rect">
            <a:avLst/>
          </a:prstGeom>
          <a:blipFill>
            <a:blip r:embed="rId3" cstate="print"/>
            <a:stretch>
              <a:fillRect/>
            </a:stretch>
          </a:blipFill>
        </p:spPr>
        <p:txBody>
          <a:bodyPr wrap="square" lIns="0" tIns="0" rIns="0" bIns="0" rtlCol="0"/>
          <a:lstStyle/>
          <a:p>
            <a:endParaRPr/>
          </a:p>
        </p:txBody>
      </p:sp>
      <p:sp>
        <p:nvSpPr>
          <p:cNvPr id="10" name="object 10"/>
          <p:cNvSpPr txBox="1"/>
          <p:nvPr/>
        </p:nvSpPr>
        <p:spPr>
          <a:xfrm>
            <a:off x="7160514" y="3245357"/>
            <a:ext cx="1629410" cy="702945"/>
          </a:xfrm>
          <a:prstGeom prst="rect">
            <a:avLst/>
          </a:prstGeom>
          <a:ln w="3175">
            <a:solidFill>
              <a:srgbClr val="3CC2C7"/>
            </a:solidFill>
          </a:ln>
        </p:spPr>
        <p:txBody>
          <a:bodyPr vert="horz" wrap="square" lIns="0" tIns="55880" rIns="0" bIns="0" rtlCol="0">
            <a:spAutoFit/>
          </a:bodyPr>
          <a:lstStyle/>
          <a:p>
            <a:pPr marL="127000" marR="224154">
              <a:lnSpc>
                <a:spcPct val="101099"/>
              </a:lnSpc>
              <a:spcBef>
                <a:spcPts val="440"/>
              </a:spcBef>
            </a:pPr>
            <a:r>
              <a:rPr sz="1850" spc="10" dirty="0">
                <a:latin typeface="Arial"/>
                <a:cs typeface="Arial"/>
              </a:rPr>
              <a:t>de</a:t>
            </a:r>
            <a:r>
              <a:rPr sz="1850" spc="5" dirty="0">
                <a:latin typeface="Arial"/>
                <a:cs typeface="Arial"/>
              </a:rPr>
              <a:t>reference  </a:t>
            </a:r>
            <a:r>
              <a:rPr sz="1850" spc="10" dirty="0">
                <a:latin typeface="Arial"/>
                <a:cs typeface="Arial"/>
              </a:rPr>
              <a:t>operator</a:t>
            </a:r>
            <a:endParaRPr sz="1850">
              <a:latin typeface="Arial"/>
              <a:cs typeface="Arial"/>
            </a:endParaRPr>
          </a:p>
        </p:txBody>
      </p:sp>
      <p:sp>
        <p:nvSpPr>
          <p:cNvPr id="11" name="object 11"/>
          <p:cNvSpPr/>
          <p:nvPr/>
        </p:nvSpPr>
        <p:spPr>
          <a:xfrm>
            <a:off x="9140190" y="3245357"/>
            <a:ext cx="1627631" cy="416051"/>
          </a:xfrm>
          <a:prstGeom prst="rect">
            <a:avLst/>
          </a:prstGeom>
          <a:blipFill>
            <a:blip r:embed="rId4" cstate="print"/>
            <a:stretch>
              <a:fillRect/>
            </a:stretch>
          </a:blipFill>
        </p:spPr>
        <p:txBody>
          <a:bodyPr wrap="square" lIns="0" tIns="0" rIns="0" bIns="0" rtlCol="0"/>
          <a:lstStyle/>
          <a:p>
            <a:endParaRPr/>
          </a:p>
        </p:txBody>
      </p:sp>
      <p:sp>
        <p:nvSpPr>
          <p:cNvPr id="12" name="object 12"/>
          <p:cNvSpPr txBox="1"/>
          <p:nvPr/>
        </p:nvSpPr>
        <p:spPr>
          <a:xfrm>
            <a:off x="9140190" y="3245357"/>
            <a:ext cx="1628139" cy="416559"/>
          </a:xfrm>
          <a:prstGeom prst="rect">
            <a:avLst/>
          </a:prstGeom>
          <a:ln w="3175">
            <a:solidFill>
              <a:srgbClr val="3CC2C7"/>
            </a:solidFill>
          </a:ln>
        </p:spPr>
        <p:txBody>
          <a:bodyPr vert="horz" wrap="square" lIns="0" tIns="59055" rIns="0" bIns="0" rtlCol="0">
            <a:spAutoFit/>
          </a:bodyPr>
          <a:lstStyle/>
          <a:p>
            <a:pPr marL="126364">
              <a:lnSpc>
                <a:spcPct val="100000"/>
              </a:lnSpc>
              <a:spcBef>
                <a:spcPts val="465"/>
              </a:spcBef>
            </a:pPr>
            <a:r>
              <a:rPr sz="1850" spc="10" dirty="0">
                <a:latin typeface="Arial"/>
                <a:cs typeface="Arial"/>
              </a:rPr>
              <a:t>dot</a:t>
            </a:r>
            <a:r>
              <a:rPr sz="1850" spc="-55" dirty="0">
                <a:latin typeface="Arial"/>
                <a:cs typeface="Arial"/>
              </a:rPr>
              <a:t> </a:t>
            </a:r>
            <a:r>
              <a:rPr sz="1850" spc="10" dirty="0">
                <a:latin typeface="Arial"/>
                <a:cs typeface="Arial"/>
              </a:rPr>
              <a:t>operator</a:t>
            </a:r>
            <a:endParaRPr sz="1850">
              <a:latin typeface="Arial"/>
              <a:cs typeface="Arial"/>
            </a:endParaRPr>
          </a:p>
        </p:txBody>
      </p:sp>
      <p:grpSp>
        <p:nvGrpSpPr>
          <p:cNvPr id="13" name="object 13"/>
          <p:cNvGrpSpPr/>
          <p:nvPr/>
        </p:nvGrpSpPr>
        <p:grpSpPr>
          <a:xfrm>
            <a:off x="1850135" y="1751076"/>
            <a:ext cx="8106409" cy="1485900"/>
            <a:chOff x="1850135" y="1751076"/>
            <a:chExt cx="8106409" cy="1485900"/>
          </a:xfrm>
        </p:grpSpPr>
        <p:sp>
          <p:nvSpPr>
            <p:cNvPr id="14" name="object 14"/>
            <p:cNvSpPr/>
            <p:nvPr/>
          </p:nvSpPr>
          <p:spPr>
            <a:xfrm>
              <a:off x="1975865" y="2620518"/>
              <a:ext cx="7804150" cy="32384"/>
            </a:xfrm>
            <a:custGeom>
              <a:avLst/>
              <a:gdLst/>
              <a:ahLst/>
              <a:cxnLst/>
              <a:rect l="l" t="t" r="r" b="b"/>
              <a:pathLst>
                <a:path w="7804150" h="32385">
                  <a:moveTo>
                    <a:pt x="0" y="0"/>
                  </a:moveTo>
                  <a:lnTo>
                    <a:pt x="7804150" y="32385"/>
                  </a:lnTo>
                </a:path>
              </a:pathLst>
            </a:custGeom>
            <a:ln w="19812">
              <a:solidFill>
                <a:srgbClr val="2C969C"/>
              </a:solidFill>
            </a:ln>
          </p:spPr>
          <p:txBody>
            <a:bodyPr wrap="square" lIns="0" tIns="0" rIns="0" bIns="0" rtlCol="0"/>
            <a:lstStyle/>
            <a:p>
              <a:endParaRPr/>
            </a:p>
          </p:txBody>
        </p:sp>
        <p:sp>
          <p:nvSpPr>
            <p:cNvPr id="15" name="object 15"/>
            <p:cNvSpPr/>
            <p:nvPr/>
          </p:nvSpPr>
          <p:spPr>
            <a:xfrm>
              <a:off x="1850135" y="1751075"/>
              <a:ext cx="8106409" cy="1485900"/>
            </a:xfrm>
            <a:custGeom>
              <a:avLst/>
              <a:gdLst/>
              <a:ahLst/>
              <a:cxnLst/>
              <a:rect l="l" t="t" r="r" b="b"/>
              <a:pathLst>
                <a:path w="8106409" h="1485900">
                  <a:moveTo>
                    <a:pt x="365760" y="1260348"/>
                  </a:moveTo>
                  <a:lnTo>
                    <a:pt x="274320" y="1260348"/>
                  </a:lnTo>
                  <a:lnTo>
                    <a:pt x="274320" y="865632"/>
                  </a:lnTo>
                  <a:lnTo>
                    <a:pt x="91440" y="865632"/>
                  </a:lnTo>
                  <a:lnTo>
                    <a:pt x="91440" y="1260348"/>
                  </a:lnTo>
                  <a:lnTo>
                    <a:pt x="0" y="1260348"/>
                  </a:lnTo>
                  <a:lnTo>
                    <a:pt x="182880" y="1443228"/>
                  </a:lnTo>
                  <a:lnTo>
                    <a:pt x="365760" y="1260348"/>
                  </a:lnTo>
                  <a:close/>
                </a:path>
                <a:path w="8106409" h="1485900">
                  <a:moveTo>
                    <a:pt x="2246376" y="1261110"/>
                  </a:moveTo>
                  <a:lnTo>
                    <a:pt x="2155317" y="1261110"/>
                  </a:lnTo>
                  <a:lnTo>
                    <a:pt x="2155317" y="865632"/>
                  </a:lnTo>
                  <a:lnTo>
                    <a:pt x="1973199" y="865632"/>
                  </a:lnTo>
                  <a:lnTo>
                    <a:pt x="1973199" y="1261110"/>
                  </a:lnTo>
                  <a:lnTo>
                    <a:pt x="1882140" y="1261110"/>
                  </a:lnTo>
                  <a:lnTo>
                    <a:pt x="2064258" y="1443228"/>
                  </a:lnTo>
                  <a:lnTo>
                    <a:pt x="2246376" y="1261110"/>
                  </a:lnTo>
                  <a:close/>
                </a:path>
                <a:path w="8106409" h="1485900">
                  <a:moveTo>
                    <a:pt x="4245864" y="1260348"/>
                  </a:moveTo>
                  <a:lnTo>
                    <a:pt x="4154424" y="1260348"/>
                  </a:lnTo>
                  <a:lnTo>
                    <a:pt x="4154424" y="865632"/>
                  </a:lnTo>
                  <a:lnTo>
                    <a:pt x="4062984" y="865632"/>
                  </a:lnTo>
                  <a:lnTo>
                    <a:pt x="3971544" y="865632"/>
                  </a:lnTo>
                  <a:lnTo>
                    <a:pt x="3971544" y="1260348"/>
                  </a:lnTo>
                  <a:lnTo>
                    <a:pt x="3880104" y="1260348"/>
                  </a:lnTo>
                  <a:lnTo>
                    <a:pt x="4062984" y="1443228"/>
                  </a:lnTo>
                  <a:lnTo>
                    <a:pt x="4245864" y="1260348"/>
                  </a:lnTo>
                  <a:close/>
                </a:path>
                <a:path w="8106409" h="1485900">
                  <a:moveTo>
                    <a:pt x="4245864" y="682752"/>
                  </a:moveTo>
                  <a:lnTo>
                    <a:pt x="4154424" y="682752"/>
                  </a:lnTo>
                  <a:lnTo>
                    <a:pt x="4154424" y="0"/>
                  </a:lnTo>
                  <a:lnTo>
                    <a:pt x="3971544" y="0"/>
                  </a:lnTo>
                  <a:lnTo>
                    <a:pt x="3971544" y="682752"/>
                  </a:lnTo>
                  <a:lnTo>
                    <a:pt x="3880104" y="682752"/>
                  </a:lnTo>
                  <a:lnTo>
                    <a:pt x="4062984" y="865632"/>
                  </a:lnTo>
                  <a:lnTo>
                    <a:pt x="4245864" y="682752"/>
                  </a:lnTo>
                  <a:close/>
                </a:path>
                <a:path w="8106409" h="1485900">
                  <a:moveTo>
                    <a:pt x="6245352" y="1260348"/>
                  </a:moveTo>
                  <a:lnTo>
                    <a:pt x="6153912" y="1260348"/>
                  </a:lnTo>
                  <a:lnTo>
                    <a:pt x="6153912" y="865632"/>
                  </a:lnTo>
                  <a:lnTo>
                    <a:pt x="5971032" y="865632"/>
                  </a:lnTo>
                  <a:lnTo>
                    <a:pt x="5971032" y="1260348"/>
                  </a:lnTo>
                  <a:lnTo>
                    <a:pt x="5879592" y="1260348"/>
                  </a:lnTo>
                  <a:lnTo>
                    <a:pt x="6062472" y="1443228"/>
                  </a:lnTo>
                  <a:lnTo>
                    <a:pt x="6245352" y="1260348"/>
                  </a:lnTo>
                  <a:close/>
                </a:path>
                <a:path w="8106409" h="1485900">
                  <a:moveTo>
                    <a:pt x="8106156" y="1303020"/>
                  </a:moveTo>
                  <a:lnTo>
                    <a:pt x="8014716" y="1303020"/>
                  </a:lnTo>
                  <a:lnTo>
                    <a:pt x="8014716" y="908304"/>
                  </a:lnTo>
                  <a:lnTo>
                    <a:pt x="7831836" y="908304"/>
                  </a:lnTo>
                  <a:lnTo>
                    <a:pt x="7831836" y="1303020"/>
                  </a:lnTo>
                  <a:lnTo>
                    <a:pt x="7740396" y="1303020"/>
                  </a:lnTo>
                  <a:lnTo>
                    <a:pt x="7923276" y="1485900"/>
                  </a:lnTo>
                  <a:lnTo>
                    <a:pt x="8106156" y="1303020"/>
                  </a:lnTo>
                  <a:close/>
                </a:path>
              </a:pathLst>
            </a:custGeom>
            <a:solidFill>
              <a:srgbClr val="42C3C8"/>
            </a:solidFill>
          </p:spPr>
          <p:txBody>
            <a:bodyPr wrap="square" lIns="0" tIns="0" rIns="0" bIns="0" rtlCol="0"/>
            <a:lstStyle/>
            <a:p>
              <a:endParaRPr/>
            </a:p>
          </p:txBody>
        </p:sp>
      </p:grpSp>
      <p:sp>
        <p:nvSpPr>
          <p:cNvPr id="16" name="object 16"/>
          <p:cNvSpPr txBox="1"/>
          <p:nvPr/>
        </p:nvSpPr>
        <p:spPr>
          <a:xfrm>
            <a:off x="877620" y="4398645"/>
            <a:ext cx="1845945" cy="596265"/>
          </a:xfrm>
          <a:prstGeom prst="rect">
            <a:avLst/>
          </a:prstGeom>
        </p:spPr>
        <p:txBody>
          <a:bodyPr vert="horz" wrap="square" lIns="0" tIns="15240" rIns="0" bIns="0" rtlCol="0">
            <a:spAutoFit/>
          </a:bodyPr>
          <a:lstStyle/>
          <a:p>
            <a:pPr marL="12700">
              <a:lnSpc>
                <a:spcPct val="100000"/>
              </a:lnSpc>
              <a:spcBef>
                <a:spcPts val="120"/>
              </a:spcBef>
            </a:pPr>
            <a:r>
              <a:rPr sz="1850" spc="10" dirty="0">
                <a:latin typeface="Arial"/>
                <a:cs typeface="Arial"/>
              </a:rPr>
              <a:t>sizeof</a:t>
            </a:r>
            <a:r>
              <a:rPr sz="1850" spc="-80" dirty="0">
                <a:latin typeface="Arial"/>
                <a:cs typeface="Arial"/>
              </a:rPr>
              <a:t> </a:t>
            </a:r>
            <a:r>
              <a:rPr sz="1850" spc="5" dirty="0">
                <a:latin typeface="Arial"/>
                <a:cs typeface="Arial"/>
              </a:rPr>
              <a:t>(datatype);</a:t>
            </a:r>
            <a:endParaRPr sz="1850">
              <a:latin typeface="Arial"/>
              <a:cs typeface="Arial"/>
            </a:endParaRPr>
          </a:p>
          <a:p>
            <a:pPr marL="12700">
              <a:lnSpc>
                <a:spcPct val="100000"/>
              </a:lnSpc>
              <a:spcBef>
                <a:spcPts val="25"/>
              </a:spcBef>
            </a:pPr>
            <a:r>
              <a:rPr sz="1850" spc="10" dirty="0">
                <a:latin typeface="Arial"/>
                <a:cs typeface="Arial"/>
              </a:rPr>
              <a:t>sizeof</a:t>
            </a:r>
            <a:r>
              <a:rPr sz="1850" spc="-40" dirty="0">
                <a:latin typeface="Arial"/>
                <a:cs typeface="Arial"/>
              </a:rPr>
              <a:t> </a:t>
            </a:r>
            <a:r>
              <a:rPr sz="1850" spc="5" dirty="0">
                <a:latin typeface="Arial"/>
                <a:cs typeface="Arial"/>
              </a:rPr>
              <a:t>(variable);</a:t>
            </a:r>
            <a:endParaRPr sz="1850">
              <a:latin typeface="Arial"/>
              <a:cs typeface="Arial"/>
            </a:endParaRPr>
          </a:p>
        </p:txBody>
      </p:sp>
      <p:sp>
        <p:nvSpPr>
          <p:cNvPr id="17" name="object 17"/>
          <p:cNvSpPr txBox="1"/>
          <p:nvPr/>
        </p:nvSpPr>
        <p:spPr>
          <a:xfrm>
            <a:off x="3418078" y="4400550"/>
            <a:ext cx="920750" cy="1449705"/>
          </a:xfrm>
          <a:prstGeom prst="rect">
            <a:avLst/>
          </a:prstGeom>
        </p:spPr>
        <p:txBody>
          <a:bodyPr vert="horz" wrap="square" lIns="0" tIns="12700" rIns="0" bIns="0" rtlCol="0">
            <a:spAutoFit/>
          </a:bodyPr>
          <a:lstStyle/>
          <a:p>
            <a:pPr marL="12700" marR="387985" algn="just">
              <a:lnSpc>
                <a:spcPct val="100899"/>
              </a:lnSpc>
              <a:spcBef>
                <a:spcPts val="100"/>
              </a:spcBef>
            </a:pPr>
            <a:r>
              <a:rPr sz="1850" spc="5" dirty="0">
                <a:latin typeface="Arial"/>
                <a:cs typeface="Arial"/>
              </a:rPr>
              <a:t>int</a:t>
            </a:r>
            <a:r>
              <a:rPr sz="1850" spc="-110" dirty="0">
                <a:latin typeface="Arial"/>
                <a:cs typeface="Arial"/>
              </a:rPr>
              <a:t> </a:t>
            </a:r>
            <a:r>
              <a:rPr sz="1850" spc="5" dirty="0">
                <a:latin typeface="Arial"/>
                <a:cs typeface="Arial"/>
              </a:rPr>
              <a:t>a;  int</a:t>
            </a:r>
            <a:r>
              <a:rPr sz="1850" spc="-110" dirty="0">
                <a:latin typeface="Arial"/>
                <a:cs typeface="Arial"/>
              </a:rPr>
              <a:t> </a:t>
            </a:r>
            <a:r>
              <a:rPr sz="1850" spc="5" dirty="0">
                <a:latin typeface="Arial"/>
                <a:cs typeface="Arial"/>
              </a:rPr>
              <a:t>b;  int</a:t>
            </a:r>
            <a:r>
              <a:rPr sz="1850" spc="-95" dirty="0">
                <a:latin typeface="Arial"/>
                <a:cs typeface="Arial"/>
              </a:rPr>
              <a:t> </a:t>
            </a:r>
            <a:r>
              <a:rPr sz="1850" spc="5" dirty="0">
                <a:latin typeface="Arial"/>
                <a:cs typeface="Arial"/>
              </a:rPr>
              <a:t>c;  </a:t>
            </a:r>
            <a:r>
              <a:rPr sz="1850" b="1" dirty="0">
                <a:latin typeface="Arial"/>
                <a:cs typeface="Arial"/>
              </a:rPr>
              <a:t>or</a:t>
            </a:r>
            <a:endParaRPr sz="1850">
              <a:latin typeface="Arial"/>
              <a:cs typeface="Arial"/>
            </a:endParaRPr>
          </a:p>
          <a:p>
            <a:pPr marL="12700" algn="just">
              <a:lnSpc>
                <a:spcPct val="100000"/>
              </a:lnSpc>
              <a:spcBef>
                <a:spcPts val="25"/>
              </a:spcBef>
            </a:pPr>
            <a:r>
              <a:rPr sz="1850" spc="5" dirty="0">
                <a:latin typeface="Arial"/>
                <a:cs typeface="Arial"/>
              </a:rPr>
              <a:t>int</a:t>
            </a:r>
            <a:r>
              <a:rPr sz="1850" spc="-85" dirty="0">
                <a:latin typeface="Arial"/>
                <a:cs typeface="Arial"/>
              </a:rPr>
              <a:t> </a:t>
            </a:r>
            <a:r>
              <a:rPr sz="1850" spc="5" dirty="0">
                <a:latin typeface="Arial"/>
                <a:cs typeface="Arial"/>
              </a:rPr>
              <a:t>a,b,c;</a:t>
            </a:r>
            <a:endParaRPr sz="1850">
              <a:latin typeface="Arial"/>
              <a:cs typeface="Arial"/>
            </a:endParaRPr>
          </a:p>
        </p:txBody>
      </p:sp>
      <p:sp>
        <p:nvSpPr>
          <p:cNvPr id="18" name="object 18"/>
          <p:cNvSpPr txBox="1"/>
          <p:nvPr/>
        </p:nvSpPr>
        <p:spPr>
          <a:xfrm>
            <a:off x="5753861" y="4526991"/>
            <a:ext cx="184785" cy="311150"/>
          </a:xfrm>
          <a:prstGeom prst="rect">
            <a:avLst/>
          </a:prstGeom>
        </p:spPr>
        <p:txBody>
          <a:bodyPr vert="horz" wrap="square" lIns="0" tIns="15875" rIns="0" bIns="0" rtlCol="0">
            <a:spAutoFit/>
          </a:bodyPr>
          <a:lstStyle/>
          <a:p>
            <a:pPr marL="12700">
              <a:lnSpc>
                <a:spcPct val="100000"/>
              </a:lnSpc>
              <a:spcBef>
                <a:spcPts val="125"/>
              </a:spcBef>
            </a:pPr>
            <a:r>
              <a:rPr sz="1850" spc="15" dirty="0">
                <a:latin typeface="Arial"/>
                <a:cs typeface="Arial"/>
              </a:rPr>
              <a:t>&amp;</a:t>
            </a:r>
            <a:endParaRPr sz="1850">
              <a:latin typeface="Arial"/>
              <a:cs typeface="Arial"/>
            </a:endParaRPr>
          </a:p>
        </p:txBody>
      </p:sp>
      <p:sp>
        <p:nvSpPr>
          <p:cNvPr id="19" name="object 19"/>
          <p:cNvSpPr txBox="1"/>
          <p:nvPr/>
        </p:nvSpPr>
        <p:spPr>
          <a:xfrm>
            <a:off x="7735316" y="4526991"/>
            <a:ext cx="118110" cy="311150"/>
          </a:xfrm>
          <a:prstGeom prst="rect">
            <a:avLst/>
          </a:prstGeom>
        </p:spPr>
        <p:txBody>
          <a:bodyPr vert="horz" wrap="square" lIns="0" tIns="15875" rIns="0" bIns="0" rtlCol="0">
            <a:spAutoFit/>
          </a:bodyPr>
          <a:lstStyle/>
          <a:p>
            <a:pPr marL="12700">
              <a:lnSpc>
                <a:spcPct val="100000"/>
              </a:lnSpc>
              <a:spcBef>
                <a:spcPts val="125"/>
              </a:spcBef>
            </a:pPr>
            <a:r>
              <a:rPr sz="1850" spc="5" dirty="0">
                <a:latin typeface="Arial"/>
                <a:cs typeface="Arial"/>
              </a:rPr>
              <a:t>*</a:t>
            </a:r>
            <a:endParaRPr sz="1850">
              <a:latin typeface="Arial"/>
              <a:cs typeface="Arial"/>
            </a:endParaRPr>
          </a:p>
        </p:txBody>
      </p:sp>
      <p:sp>
        <p:nvSpPr>
          <p:cNvPr id="20" name="object 20"/>
          <p:cNvSpPr txBox="1"/>
          <p:nvPr/>
        </p:nvSpPr>
        <p:spPr>
          <a:xfrm>
            <a:off x="9492742" y="4480636"/>
            <a:ext cx="92075" cy="311150"/>
          </a:xfrm>
          <a:prstGeom prst="rect">
            <a:avLst/>
          </a:prstGeom>
        </p:spPr>
        <p:txBody>
          <a:bodyPr vert="horz" wrap="square" lIns="0" tIns="15875" rIns="0" bIns="0" rtlCol="0">
            <a:spAutoFit/>
          </a:bodyPr>
          <a:lstStyle/>
          <a:p>
            <a:pPr marL="12700">
              <a:lnSpc>
                <a:spcPct val="100000"/>
              </a:lnSpc>
              <a:spcBef>
                <a:spcPts val="125"/>
              </a:spcBef>
            </a:pPr>
            <a:r>
              <a:rPr sz="1850" spc="5" dirty="0">
                <a:latin typeface="Arial"/>
                <a:cs typeface="Arial"/>
              </a:rPr>
              <a:t>.</a:t>
            </a:r>
            <a:endParaRPr sz="1850">
              <a:latin typeface="Arial"/>
              <a:cs typeface="Arial"/>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12800" y="1276603"/>
            <a:ext cx="4108450" cy="88138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001F5F"/>
                </a:solidFill>
                <a:latin typeface="Arial"/>
                <a:cs typeface="Arial"/>
              </a:rPr>
              <a:t>int </a:t>
            </a:r>
            <a:r>
              <a:rPr sz="1850" b="1" spc="10" dirty="0">
                <a:solidFill>
                  <a:srgbClr val="001F5F"/>
                </a:solidFill>
                <a:latin typeface="Arial"/>
                <a:cs typeface="Arial"/>
              </a:rPr>
              <a:t>a=5, b=7,</a:t>
            </a:r>
            <a:r>
              <a:rPr sz="1850" b="1" spc="-80" dirty="0">
                <a:solidFill>
                  <a:srgbClr val="001F5F"/>
                </a:solidFill>
                <a:latin typeface="Arial"/>
                <a:cs typeface="Arial"/>
              </a:rPr>
              <a:t> </a:t>
            </a:r>
            <a:r>
              <a:rPr sz="1850" b="1" spc="5" dirty="0">
                <a:solidFill>
                  <a:srgbClr val="001F5F"/>
                </a:solidFill>
                <a:latin typeface="Arial"/>
                <a:cs typeface="Arial"/>
              </a:rPr>
              <a:t>c;</a:t>
            </a:r>
            <a:endParaRPr sz="1850">
              <a:latin typeface="Arial"/>
              <a:cs typeface="Arial"/>
            </a:endParaRPr>
          </a:p>
          <a:p>
            <a:pPr marL="12700">
              <a:lnSpc>
                <a:spcPct val="100000"/>
              </a:lnSpc>
              <a:spcBef>
                <a:spcPts val="25"/>
              </a:spcBef>
            </a:pPr>
            <a:r>
              <a:rPr sz="1850" b="1" spc="10" dirty="0">
                <a:solidFill>
                  <a:srgbClr val="001F5F"/>
                </a:solidFill>
                <a:latin typeface="Arial"/>
                <a:cs typeface="Arial"/>
              </a:rPr>
              <a:t>c = ++a +</a:t>
            </a:r>
            <a:r>
              <a:rPr sz="1850" b="1" spc="-95" dirty="0">
                <a:solidFill>
                  <a:srgbClr val="001F5F"/>
                </a:solidFill>
                <a:latin typeface="Arial"/>
                <a:cs typeface="Arial"/>
              </a:rPr>
              <a:t> </a:t>
            </a:r>
            <a:r>
              <a:rPr sz="1850" b="1" spc="10" dirty="0">
                <a:solidFill>
                  <a:srgbClr val="001F5F"/>
                </a:solidFill>
                <a:latin typeface="Arial"/>
                <a:cs typeface="Arial"/>
              </a:rPr>
              <a:t>b;</a:t>
            </a:r>
            <a:endParaRPr sz="1850">
              <a:latin typeface="Arial"/>
              <a:cs typeface="Arial"/>
            </a:endParaRPr>
          </a:p>
          <a:p>
            <a:pPr marL="12700">
              <a:lnSpc>
                <a:spcPct val="100000"/>
              </a:lnSpc>
              <a:spcBef>
                <a:spcPts val="25"/>
              </a:spcBef>
            </a:pPr>
            <a:r>
              <a:rPr sz="1850" b="1" spc="5" dirty="0">
                <a:solidFill>
                  <a:srgbClr val="001F5F"/>
                </a:solidFill>
                <a:latin typeface="Arial"/>
                <a:cs typeface="Arial"/>
              </a:rPr>
              <a:t>printf("a </a:t>
            </a:r>
            <a:r>
              <a:rPr sz="1850" b="1" spc="10" dirty="0">
                <a:solidFill>
                  <a:srgbClr val="001F5F"/>
                </a:solidFill>
                <a:latin typeface="Arial"/>
                <a:cs typeface="Arial"/>
              </a:rPr>
              <a:t>= </a:t>
            </a:r>
            <a:r>
              <a:rPr sz="1850" b="1" spc="-20" dirty="0">
                <a:solidFill>
                  <a:srgbClr val="001F5F"/>
                </a:solidFill>
                <a:latin typeface="Arial"/>
                <a:cs typeface="Arial"/>
              </a:rPr>
              <a:t>%d </a:t>
            </a:r>
            <a:r>
              <a:rPr sz="1850" b="1" spc="10" dirty="0">
                <a:solidFill>
                  <a:srgbClr val="001F5F"/>
                </a:solidFill>
                <a:latin typeface="Arial"/>
                <a:cs typeface="Arial"/>
              </a:rPr>
              <a:t>b= </a:t>
            </a:r>
            <a:r>
              <a:rPr sz="1850" b="1" spc="-20" dirty="0">
                <a:solidFill>
                  <a:srgbClr val="001F5F"/>
                </a:solidFill>
                <a:latin typeface="Arial"/>
                <a:cs typeface="Arial"/>
              </a:rPr>
              <a:t>%d </a:t>
            </a:r>
            <a:r>
              <a:rPr sz="1850" b="1" dirty="0">
                <a:solidFill>
                  <a:srgbClr val="001F5F"/>
                </a:solidFill>
                <a:latin typeface="Arial"/>
                <a:cs typeface="Arial"/>
              </a:rPr>
              <a:t>c=%d", </a:t>
            </a:r>
            <a:r>
              <a:rPr sz="1850" b="1" spc="5" dirty="0">
                <a:solidFill>
                  <a:srgbClr val="001F5F"/>
                </a:solidFill>
                <a:latin typeface="Arial"/>
                <a:cs typeface="Arial"/>
              </a:rPr>
              <a:t>a, </a:t>
            </a:r>
            <a:r>
              <a:rPr sz="1850" b="1" spc="10" dirty="0">
                <a:solidFill>
                  <a:srgbClr val="001F5F"/>
                </a:solidFill>
                <a:latin typeface="Arial"/>
                <a:cs typeface="Arial"/>
              </a:rPr>
              <a:t>b,</a:t>
            </a:r>
            <a:r>
              <a:rPr sz="1850" b="1" spc="55" dirty="0">
                <a:solidFill>
                  <a:srgbClr val="001F5F"/>
                </a:solidFill>
                <a:latin typeface="Arial"/>
                <a:cs typeface="Arial"/>
              </a:rPr>
              <a:t> </a:t>
            </a:r>
            <a:r>
              <a:rPr sz="1850" b="1" spc="5" dirty="0">
                <a:solidFill>
                  <a:srgbClr val="001F5F"/>
                </a:solidFill>
                <a:latin typeface="Arial"/>
                <a:cs typeface="Arial"/>
              </a:rPr>
              <a:t>c);</a:t>
            </a:r>
            <a:endParaRPr sz="1850">
              <a:latin typeface="Arial"/>
              <a:cs typeface="Arial"/>
            </a:endParaRPr>
          </a:p>
        </p:txBody>
      </p:sp>
      <p:sp>
        <p:nvSpPr>
          <p:cNvPr id="5" name="object 5"/>
          <p:cNvSpPr txBox="1"/>
          <p:nvPr/>
        </p:nvSpPr>
        <p:spPr>
          <a:xfrm>
            <a:off x="6261861" y="1327530"/>
            <a:ext cx="4107815" cy="880744"/>
          </a:xfrm>
          <a:prstGeom prst="rect">
            <a:avLst/>
          </a:prstGeom>
        </p:spPr>
        <p:txBody>
          <a:bodyPr vert="horz" wrap="square" lIns="0" tIns="12065" rIns="0" bIns="0" rtlCol="0">
            <a:spAutoFit/>
          </a:bodyPr>
          <a:lstStyle/>
          <a:p>
            <a:pPr marL="12700" marR="2444750">
              <a:lnSpc>
                <a:spcPct val="101099"/>
              </a:lnSpc>
              <a:spcBef>
                <a:spcPts val="95"/>
              </a:spcBef>
            </a:pPr>
            <a:r>
              <a:rPr sz="1850" b="1" spc="5" dirty="0">
                <a:solidFill>
                  <a:srgbClr val="001F5F"/>
                </a:solidFill>
                <a:latin typeface="Arial"/>
                <a:cs typeface="Arial"/>
              </a:rPr>
              <a:t>int </a:t>
            </a:r>
            <a:r>
              <a:rPr sz="1850" b="1" spc="10" dirty="0">
                <a:solidFill>
                  <a:srgbClr val="001F5F"/>
                </a:solidFill>
                <a:latin typeface="Arial"/>
                <a:cs typeface="Arial"/>
              </a:rPr>
              <a:t>a=5, b=7,</a:t>
            </a:r>
            <a:r>
              <a:rPr sz="1850" b="1" spc="-150" dirty="0">
                <a:solidFill>
                  <a:srgbClr val="001F5F"/>
                </a:solidFill>
                <a:latin typeface="Arial"/>
                <a:cs typeface="Arial"/>
              </a:rPr>
              <a:t> </a:t>
            </a:r>
            <a:r>
              <a:rPr sz="1850" b="1" spc="5" dirty="0">
                <a:solidFill>
                  <a:srgbClr val="001F5F"/>
                </a:solidFill>
                <a:latin typeface="Arial"/>
                <a:cs typeface="Arial"/>
              </a:rPr>
              <a:t>c;  </a:t>
            </a:r>
            <a:r>
              <a:rPr sz="1850" b="1" spc="10" dirty="0">
                <a:solidFill>
                  <a:srgbClr val="001F5F"/>
                </a:solidFill>
                <a:latin typeface="Arial"/>
                <a:cs typeface="Arial"/>
              </a:rPr>
              <a:t>c = a++ +</a:t>
            </a:r>
            <a:r>
              <a:rPr sz="1850" b="1" spc="-120" dirty="0">
                <a:solidFill>
                  <a:srgbClr val="001F5F"/>
                </a:solidFill>
                <a:latin typeface="Arial"/>
                <a:cs typeface="Arial"/>
              </a:rPr>
              <a:t> </a:t>
            </a:r>
            <a:r>
              <a:rPr sz="1850" b="1" spc="10" dirty="0">
                <a:solidFill>
                  <a:srgbClr val="001F5F"/>
                </a:solidFill>
                <a:latin typeface="Arial"/>
                <a:cs typeface="Arial"/>
              </a:rPr>
              <a:t>b;</a:t>
            </a:r>
            <a:endParaRPr sz="1850" dirty="0">
              <a:latin typeface="Arial"/>
              <a:cs typeface="Arial"/>
            </a:endParaRPr>
          </a:p>
          <a:p>
            <a:pPr marL="12700">
              <a:lnSpc>
                <a:spcPct val="100000"/>
              </a:lnSpc>
              <a:spcBef>
                <a:spcPts val="25"/>
              </a:spcBef>
            </a:pPr>
            <a:r>
              <a:rPr sz="1850" b="1" spc="5" dirty="0">
                <a:solidFill>
                  <a:srgbClr val="001F5F"/>
                </a:solidFill>
                <a:latin typeface="Arial"/>
                <a:cs typeface="Arial"/>
              </a:rPr>
              <a:t>printf("a </a:t>
            </a:r>
            <a:r>
              <a:rPr sz="1850" b="1" spc="10" dirty="0">
                <a:solidFill>
                  <a:srgbClr val="001F5F"/>
                </a:solidFill>
                <a:latin typeface="Arial"/>
                <a:cs typeface="Arial"/>
              </a:rPr>
              <a:t>= </a:t>
            </a:r>
            <a:r>
              <a:rPr sz="1850" b="1" spc="-20" dirty="0">
                <a:solidFill>
                  <a:srgbClr val="001F5F"/>
                </a:solidFill>
                <a:latin typeface="Arial"/>
                <a:cs typeface="Arial"/>
              </a:rPr>
              <a:t>%d </a:t>
            </a:r>
            <a:r>
              <a:rPr sz="1850" b="1" spc="10" dirty="0">
                <a:solidFill>
                  <a:srgbClr val="001F5F"/>
                </a:solidFill>
                <a:latin typeface="Arial"/>
                <a:cs typeface="Arial"/>
              </a:rPr>
              <a:t>b= </a:t>
            </a:r>
            <a:r>
              <a:rPr sz="1850" b="1" spc="-20" dirty="0">
                <a:solidFill>
                  <a:srgbClr val="001F5F"/>
                </a:solidFill>
                <a:latin typeface="Arial"/>
                <a:cs typeface="Arial"/>
              </a:rPr>
              <a:t>%d </a:t>
            </a:r>
            <a:r>
              <a:rPr sz="1850" b="1" spc="-5" dirty="0">
                <a:solidFill>
                  <a:srgbClr val="001F5F"/>
                </a:solidFill>
                <a:latin typeface="Arial"/>
                <a:cs typeface="Arial"/>
              </a:rPr>
              <a:t>c=%d", </a:t>
            </a:r>
            <a:r>
              <a:rPr sz="1850" b="1" spc="10" dirty="0">
                <a:solidFill>
                  <a:srgbClr val="001F5F"/>
                </a:solidFill>
                <a:latin typeface="Arial"/>
                <a:cs typeface="Arial"/>
              </a:rPr>
              <a:t>a, b,</a:t>
            </a:r>
            <a:r>
              <a:rPr sz="1850" b="1" spc="65" dirty="0">
                <a:solidFill>
                  <a:srgbClr val="001F5F"/>
                </a:solidFill>
                <a:latin typeface="Arial"/>
                <a:cs typeface="Arial"/>
              </a:rPr>
              <a:t> </a:t>
            </a:r>
            <a:r>
              <a:rPr sz="1850" b="1" spc="5" dirty="0">
                <a:solidFill>
                  <a:srgbClr val="001F5F"/>
                </a:solidFill>
                <a:latin typeface="Arial"/>
                <a:cs typeface="Arial"/>
              </a:rPr>
              <a:t>c);</a:t>
            </a:r>
            <a:endParaRPr sz="1850" dirty="0">
              <a:latin typeface="Arial"/>
              <a:cs typeface="Arial"/>
            </a:endParaRPr>
          </a:p>
        </p:txBody>
      </p:sp>
      <p:sp>
        <p:nvSpPr>
          <p:cNvPr id="6" name="object 6"/>
          <p:cNvSpPr txBox="1"/>
          <p:nvPr/>
        </p:nvSpPr>
        <p:spPr>
          <a:xfrm>
            <a:off x="412800" y="4438650"/>
            <a:ext cx="5021580" cy="880744"/>
          </a:xfrm>
          <a:prstGeom prst="rect">
            <a:avLst/>
          </a:prstGeom>
        </p:spPr>
        <p:txBody>
          <a:bodyPr vert="horz" wrap="square" lIns="0" tIns="12065" rIns="0" bIns="0" rtlCol="0">
            <a:spAutoFit/>
          </a:bodyPr>
          <a:lstStyle/>
          <a:p>
            <a:pPr marL="12700" marR="2024380">
              <a:lnSpc>
                <a:spcPct val="101099"/>
              </a:lnSpc>
              <a:spcBef>
                <a:spcPts val="95"/>
              </a:spcBef>
            </a:pPr>
            <a:r>
              <a:rPr sz="1850" b="1" spc="5" dirty="0">
                <a:solidFill>
                  <a:srgbClr val="001F5F"/>
                </a:solidFill>
                <a:latin typeface="Arial"/>
                <a:cs typeface="Arial"/>
              </a:rPr>
              <a:t>int </a:t>
            </a:r>
            <a:r>
              <a:rPr sz="1850" b="1" spc="10" dirty="0">
                <a:solidFill>
                  <a:srgbClr val="001F5F"/>
                </a:solidFill>
                <a:latin typeface="Arial"/>
                <a:cs typeface="Arial"/>
              </a:rPr>
              <a:t>a=100, b=200, c=300,</a:t>
            </a:r>
            <a:r>
              <a:rPr sz="1850" b="1" spc="-204" dirty="0">
                <a:solidFill>
                  <a:srgbClr val="001F5F"/>
                </a:solidFill>
                <a:latin typeface="Arial"/>
                <a:cs typeface="Arial"/>
              </a:rPr>
              <a:t> </a:t>
            </a:r>
            <a:r>
              <a:rPr sz="1850" b="1" spc="10" dirty="0">
                <a:solidFill>
                  <a:srgbClr val="001F5F"/>
                </a:solidFill>
                <a:latin typeface="Arial"/>
                <a:cs typeface="Arial"/>
              </a:rPr>
              <a:t>d;  d= ++a + ++b +</a:t>
            </a:r>
            <a:r>
              <a:rPr sz="1850" b="1" spc="-135" dirty="0">
                <a:solidFill>
                  <a:srgbClr val="001F5F"/>
                </a:solidFill>
                <a:latin typeface="Arial"/>
                <a:cs typeface="Arial"/>
              </a:rPr>
              <a:t> </a:t>
            </a:r>
            <a:r>
              <a:rPr sz="1850" b="1" spc="10" dirty="0">
                <a:solidFill>
                  <a:srgbClr val="001F5F"/>
                </a:solidFill>
                <a:latin typeface="Arial"/>
                <a:cs typeface="Arial"/>
              </a:rPr>
              <a:t>++c;</a:t>
            </a:r>
            <a:endParaRPr sz="1850">
              <a:latin typeface="Arial"/>
              <a:cs typeface="Arial"/>
            </a:endParaRPr>
          </a:p>
          <a:p>
            <a:pPr marL="12700">
              <a:lnSpc>
                <a:spcPct val="100000"/>
              </a:lnSpc>
              <a:spcBef>
                <a:spcPts val="25"/>
              </a:spcBef>
            </a:pPr>
            <a:r>
              <a:rPr sz="1850" b="1" spc="5" dirty="0">
                <a:solidFill>
                  <a:srgbClr val="001F5F"/>
                </a:solidFill>
                <a:latin typeface="Arial"/>
                <a:cs typeface="Arial"/>
              </a:rPr>
              <a:t>printf("a </a:t>
            </a:r>
            <a:r>
              <a:rPr sz="1850" b="1" spc="10" dirty="0">
                <a:solidFill>
                  <a:srgbClr val="001F5F"/>
                </a:solidFill>
                <a:latin typeface="Arial"/>
                <a:cs typeface="Arial"/>
              </a:rPr>
              <a:t>= </a:t>
            </a:r>
            <a:r>
              <a:rPr sz="1850" b="1" spc="-20" dirty="0">
                <a:solidFill>
                  <a:srgbClr val="001F5F"/>
                </a:solidFill>
                <a:latin typeface="Arial"/>
                <a:cs typeface="Arial"/>
              </a:rPr>
              <a:t>%d </a:t>
            </a:r>
            <a:r>
              <a:rPr sz="1850" b="1" spc="10" dirty="0">
                <a:solidFill>
                  <a:srgbClr val="001F5F"/>
                </a:solidFill>
                <a:latin typeface="Arial"/>
                <a:cs typeface="Arial"/>
              </a:rPr>
              <a:t>b= </a:t>
            </a:r>
            <a:r>
              <a:rPr sz="1850" b="1" spc="-20" dirty="0">
                <a:solidFill>
                  <a:srgbClr val="001F5F"/>
                </a:solidFill>
                <a:latin typeface="Arial"/>
                <a:cs typeface="Arial"/>
              </a:rPr>
              <a:t>%d </a:t>
            </a:r>
            <a:r>
              <a:rPr sz="1850" b="1" spc="-5" dirty="0">
                <a:solidFill>
                  <a:srgbClr val="001F5F"/>
                </a:solidFill>
                <a:latin typeface="Arial"/>
                <a:cs typeface="Arial"/>
              </a:rPr>
              <a:t>c=%d </a:t>
            </a:r>
            <a:r>
              <a:rPr sz="1850" b="1" dirty="0">
                <a:solidFill>
                  <a:srgbClr val="001F5F"/>
                </a:solidFill>
                <a:latin typeface="Arial"/>
                <a:cs typeface="Arial"/>
              </a:rPr>
              <a:t>d=%d", </a:t>
            </a:r>
            <a:r>
              <a:rPr sz="1850" b="1" spc="5" dirty="0">
                <a:solidFill>
                  <a:srgbClr val="001F5F"/>
                </a:solidFill>
                <a:latin typeface="Arial"/>
                <a:cs typeface="Arial"/>
              </a:rPr>
              <a:t>a, </a:t>
            </a:r>
            <a:r>
              <a:rPr sz="1850" b="1" spc="10" dirty="0">
                <a:solidFill>
                  <a:srgbClr val="001F5F"/>
                </a:solidFill>
                <a:latin typeface="Arial"/>
                <a:cs typeface="Arial"/>
              </a:rPr>
              <a:t>b,</a:t>
            </a:r>
            <a:r>
              <a:rPr sz="1850" b="1" spc="114" dirty="0">
                <a:solidFill>
                  <a:srgbClr val="001F5F"/>
                </a:solidFill>
                <a:latin typeface="Arial"/>
                <a:cs typeface="Arial"/>
              </a:rPr>
              <a:t> </a:t>
            </a:r>
            <a:r>
              <a:rPr sz="1850" b="1" spc="5" dirty="0">
                <a:solidFill>
                  <a:srgbClr val="001F5F"/>
                </a:solidFill>
                <a:latin typeface="Arial"/>
                <a:cs typeface="Arial"/>
              </a:rPr>
              <a:t>c,d);</a:t>
            </a:r>
            <a:endParaRPr sz="1850">
              <a:latin typeface="Arial"/>
              <a:cs typeface="Arial"/>
            </a:endParaRPr>
          </a:p>
        </p:txBody>
      </p:sp>
      <p:sp>
        <p:nvSpPr>
          <p:cNvPr id="8" name="object 8"/>
          <p:cNvSpPr txBox="1"/>
          <p:nvPr/>
        </p:nvSpPr>
        <p:spPr>
          <a:xfrm>
            <a:off x="6211061" y="4438650"/>
            <a:ext cx="5021580" cy="880744"/>
          </a:xfrm>
          <a:prstGeom prst="rect">
            <a:avLst/>
          </a:prstGeom>
        </p:spPr>
        <p:txBody>
          <a:bodyPr vert="horz" wrap="square" lIns="0" tIns="12065" rIns="0" bIns="0" rtlCol="0">
            <a:spAutoFit/>
          </a:bodyPr>
          <a:lstStyle/>
          <a:p>
            <a:pPr marL="12700" marR="2024380">
              <a:lnSpc>
                <a:spcPct val="101099"/>
              </a:lnSpc>
              <a:spcBef>
                <a:spcPts val="95"/>
              </a:spcBef>
            </a:pPr>
            <a:r>
              <a:rPr sz="1850" b="1" spc="5" dirty="0">
                <a:solidFill>
                  <a:srgbClr val="001F5F"/>
                </a:solidFill>
                <a:latin typeface="Arial"/>
                <a:cs typeface="Arial"/>
              </a:rPr>
              <a:t>int </a:t>
            </a:r>
            <a:r>
              <a:rPr sz="1850" b="1" spc="10" dirty="0">
                <a:solidFill>
                  <a:srgbClr val="001F5F"/>
                </a:solidFill>
                <a:latin typeface="Arial"/>
                <a:cs typeface="Arial"/>
              </a:rPr>
              <a:t>a=100, b=200, c=300,</a:t>
            </a:r>
            <a:r>
              <a:rPr sz="1850" b="1" spc="-204" dirty="0">
                <a:solidFill>
                  <a:srgbClr val="001F5F"/>
                </a:solidFill>
                <a:latin typeface="Arial"/>
                <a:cs typeface="Arial"/>
              </a:rPr>
              <a:t> </a:t>
            </a:r>
            <a:r>
              <a:rPr sz="1850" b="1" spc="10" dirty="0">
                <a:solidFill>
                  <a:srgbClr val="001F5F"/>
                </a:solidFill>
                <a:latin typeface="Arial"/>
                <a:cs typeface="Arial"/>
              </a:rPr>
              <a:t>d;  d= a++ + b++ +</a:t>
            </a:r>
            <a:r>
              <a:rPr sz="1850" b="1" spc="-135" dirty="0">
                <a:solidFill>
                  <a:srgbClr val="001F5F"/>
                </a:solidFill>
                <a:latin typeface="Arial"/>
                <a:cs typeface="Arial"/>
              </a:rPr>
              <a:t> </a:t>
            </a:r>
            <a:r>
              <a:rPr sz="1850" b="1" spc="10" dirty="0">
                <a:solidFill>
                  <a:srgbClr val="001F5F"/>
                </a:solidFill>
                <a:latin typeface="Arial"/>
                <a:cs typeface="Arial"/>
              </a:rPr>
              <a:t>c++;</a:t>
            </a:r>
            <a:endParaRPr sz="1850">
              <a:latin typeface="Arial"/>
              <a:cs typeface="Arial"/>
            </a:endParaRPr>
          </a:p>
          <a:p>
            <a:pPr marL="12700">
              <a:lnSpc>
                <a:spcPct val="100000"/>
              </a:lnSpc>
              <a:spcBef>
                <a:spcPts val="25"/>
              </a:spcBef>
            </a:pPr>
            <a:r>
              <a:rPr sz="1850" b="1" spc="5" dirty="0">
                <a:solidFill>
                  <a:srgbClr val="001F5F"/>
                </a:solidFill>
                <a:latin typeface="Arial"/>
                <a:cs typeface="Arial"/>
              </a:rPr>
              <a:t>printf("a </a:t>
            </a:r>
            <a:r>
              <a:rPr sz="1850" b="1" spc="10" dirty="0">
                <a:solidFill>
                  <a:srgbClr val="001F5F"/>
                </a:solidFill>
                <a:latin typeface="Arial"/>
                <a:cs typeface="Arial"/>
              </a:rPr>
              <a:t>= </a:t>
            </a:r>
            <a:r>
              <a:rPr sz="1850" b="1" spc="-20" dirty="0">
                <a:solidFill>
                  <a:srgbClr val="001F5F"/>
                </a:solidFill>
                <a:latin typeface="Arial"/>
                <a:cs typeface="Arial"/>
              </a:rPr>
              <a:t>%d </a:t>
            </a:r>
            <a:r>
              <a:rPr sz="1850" b="1" spc="10" dirty="0">
                <a:solidFill>
                  <a:srgbClr val="001F5F"/>
                </a:solidFill>
                <a:latin typeface="Arial"/>
                <a:cs typeface="Arial"/>
              </a:rPr>
              <a:t>b= </a:t>
            </a:r>
            <a:r>
              <a:rPr sz="1850" b="1" spc="-20" dirty="0">
                <a:solidFill>
                  <a:srgbClr val="001F5F"/>
                </a:solidFill>
                <a:latin typeface="Arial"/>
                <a:cs typeface="Arial"/>
              </a:rPr>
              <a:t>%d </a:t>
            </a:r>
            <a:r>
              <a:rPr sz="1850" b="1" spc="-5" dirty="0">
                <a:solidFill>
                  <a:srgbClr val="001F5F"/>
                </a:solidFill>
                <a:latin typeface="Arial"/>
                <a:cs typeface="Arial"/>
              </a:rPr>
              <a:t>c=%d </a:t>
            </a:r>
            <a:r>
              <a:rPr sz="1850" b="1" dirty="0">
                <a:solidFill>
                  <a:srgbClr val="001F5F"/>
                </a:solidFill>
                <a:latin typeface="Arial"/>
                <a:cs typeface="Arial"/>
              </a:rPr>
              <a:t>d=%d", </a:t>
            </a:r>
            <a:r>
              <a:rPr sz="1850" b="1" spc="5" dirty="0">
                <a:solidFill>
                  <a:srgbClr val="001F5F"/>
                </a:solidFill>
                <a:latin typeface="Arial"/>
                <a:cs typeface="Arial"/>
              </a:rPr>
              <a:t>a, </a:t>
            </a:r>
            <a:r>
              <a:rPr sz="1850" b="1" spc="10" dirty="0">
                <a:solidFill>
                  <a:srgbClr val="001F5F"/>
                </a:solidFill>
                <a:latin typeface="Arial"/>
                <a:cs typeface="Arial"/>
              </a:rPr>
              <a:t>b,</a:t>
            </a:r>
            <a:r>
              <a:rPr sz="1850" b="1" spc="114" dirty="0">
                <a:solidFill>
                  <a:srgbClr val="001F5F"/>
                </a:solidFill>
                <a:latin typeface="Arial"/>
                <a:cs typeface="Arial"/>
              </a:rPr>
              <a:t> </a:t>
            </a:r>
            <a:r>
              <a:rPr sz="1850" b="1" spc="5" dirty="0">
                <a:solidFill>
                  <a:srgbClr val="001F5F"/>
                </a:solidFill>
                <a:latin typeface="Arial"/>
                <a:cs typeface="Arial"/>
              </a:rPr>
              <a:t>c,d);</a:t>
            </a:r>
            <a:endParaRPr sz="185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a:extLst>
              <a:ext uri="{FF2B5EF4-FFF2-40B4-BE49-F238E27FC236}">
                <a16:creationId xmlns="" xmlns:a16="http://schemas.microsoft.com/office/drawing/2014/main" id="{7AB43881-7F40-BCFD-6158-3F25047417C7}"/>
              </a:ext>
            </a:extLst>
          </p:cNvPr>
          <p:cNvSpPr txBox="1"/>
          <p:nvPr/>
        </p:nvSpPr>
        <p:spPr>
          <a:xfrm>
            <a:off x="412800" y="2710941"/>
            <a:ext cx="2305050" cy="311150"/>
          </a:xfrm>
          <a:prstGeom prst="rect">
            <a:avLst/>
          </a:prstGeom>
          <a:solidFill>
            <a:schemeClr val="tx1">
              <a:lumMod val="85000"/>
              <a:lumOff val="15000"/>
            </a:schemeClr>
          </a:solidFill>
        </p:spPr>
        <p:txBody>
          <a:bodyPr vert="horz" wrap="square" lIns="0" tIns="15240" rIns="0" bIns="0" rtlCol="0">
            <a:spAutoFit/>
          </a:bodyPr>
          <a:lstStyle/>
          <a:p>
            <a:pPr marL="12700">
              <a:lnSpc>
                <a:spcPct val="100000"/>
              </a:lnSpc>
              <a:spcBef>
                <a:spcPts val="120"/>
              </a:spcBef>
            </a:pPr>
            <a:r>
              <a:rPr sz="1850" b="1" spc="5" smtClean="0">
                <a:solidFill>
                  <a:schemeClr val="bg1"/>
                </a:solidFill>
                <a:latin typeface="Arial"/>
                <a:cs typeface="Arial"/>
              </a:rPr>
              <a:t>O/p: </a:t>
            </a:r>
            <a:r>
              <a:rPr sz="1850" b="1" spc="10" smtClean="0">
                <a:solidFill>
                  <a:schemeClr val="bg1"/>
                </a:solidFill>
                <a:latin typeface="Arial"/>
                <a:cs typeface="Arial"/>
              </a:rPr>
              <a:t>a= 6 b= </a:t>
            </a:r>
            <a:r>
              <a:rPr sz="1850" b="1" spc="5" smtClean="0">
                <a:solidFill>
                  <a:schemeClr val="bg1"/>
                </a:solidFill>
                <a:latin typeface="Arial"/>
                <a:cs typeface="Arial"/>
              </a:rPr>
              <a:t>7, </a:t>
            </a:r>
            <a:r>
              <a:rPr sz="1850" b="1" spc="10" smtClean="0">
                <a:solidFill>
                  <a:schemeClr val="bg1"/>
                </a:solidFill>
                <a:latin typeface="Arial"/>
                <a:cs typeface="Arial"/>
              </a:rPr>
              <a:t>c=</a:t>
            </a:r>
            <a:r>
              <a:rPr sz="1850" b="1" spc="-170" smtClean="0">
                <a:solidFill>
                  <a:schemeClr val="bg1"/>
                </a:solidFill>
                <a:latin typeface="Arial"/>
                <a:cs typeface="Arial"/>
              </a:rPr>
              <a:t> </a:t>
            </a:r>
            <a:r>
              <a:rPr sz="1850" b="1" spc="10" smtClean="0">
                <a:solidFill>
                  <a:schemeClr val="bg1"/>
                </a:solidFill>
                <a:latin typeface="Arial"/>
                <a:cs typeface="Arial"/>
              </a:rPr>
              <a:t>13</a:t>
            </a:r>
            <a:endParaRPr sz="1850" dirty="0">
              <a:solidFill>
                <a:schemeClr val="bg1"/>
              </a:solidFill>
              <a:latin typeface="Arial"/>
              <a:cs typeface="Arial"/>
            </a:endParaRPr>
          </a:p>
        </p:txBody>
      </p:sp>
      <p:sp>
        <p:nvSpPr>
          <p:cNvPr id="3" name="object 4">
            <a:extLst>
              <a:ext uri="{FF2B5EF4-FFF2-40B4-BE49-F238E27FC236}">
                <a16:creationId xmlns="" xmlns:a16="http://schemas.microsoft.com/office/drawing/2014/main" id="{3591D90D-B11C-B2AF-1DC8-7003060153FB}"/>
              </a:ext>
            </a:extLst>
          </p:cNvPr>
          <p:cNvSpPr txBox="1"/>
          <p:nvPr/>
        </p:nvSpPr>
        <p:spPr>
          <a:xfrm>
            <a:off x="6261861" y="2710941"/>
            <a:ext cx="2305050"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00000"/>
                </a:solidFill>
                <a:latin typeface="Arial"/>
                <a:cs typeface="Arial"/>
              </a:rPr>
              <a:t>O/p: </a:t>
            </a:r>
            <a:r>
              <a:rPr sz="1850" b="1" spc="10" dirty="0">
                <a:solidFill>
                  <a:srgbClr val="C00000"/>
                </a:solidFill>
                <a:latin typeface="Arial"/>
                <a:cs typeface="Arial"/>
              </a:rPr>
              <a:t>a= 6 b= </a:t>
            </a:r>
            <a:r>
              <a:rPr sz="1850" b="1" spc="5" dirty="0">
                <a:solidFill>
                  <a:srgbClr val="C00000"/>
                </a:solidFill>
                <a:latin typeface="Arial"/>
                <a:cs typeface="Arial"/>
              </a:rPr>
              <a:t>7, </a:t>
            </a:r>
            <a:r>
              <a:rPr sz="1850" b="1" spc="10" dirty="0">
                <a:solidFill>
                  <a:srgbClr val="C00000"/>
                </a:solidFill>
                <a:latin typeface="Arial"/>
                <a:cs typeface="Arial"/>
              </a:rPr>
              <a:t>c=</a:t>
            </a:r>
            <a:r>
              <a:rPr sz="1850" b="1" spc="-170" dirty="0">
                <a:solidFill>
                  <a:srgbClr val="C00000"/>
                </a:solidFill>
                <a:latin typeface="Arial"/>
                <a:cs typeface="Arial"/>
              </a:rPr>
              <a:t> </a:t>
            </a:r>
            <a:r>
              <a:rPr sz="1850" b="1" spc="10" dirty="0">
                <a:solidFill>
                  <a:srgbClr val="C00000"/>
                </a:solidFill>
                <a:latin typeface="Arial"/>
                <a:cs typeface="Arial"/>
              </a:rPr>
              <a:t>12</a:t>
            </a:r>
            <a:endParaRPr sz="1850" dirty="0">
              <a:latin typeface="Arial"/>
              <a:cs typeface="Arial"/>
            </a:endParaRPr>
          </a:p>
        </p:txBody>
      </p:sp>
      <p:sp>
        <p:nvSpPr>
          <p:cNvPr id="4" name="object 7">
            <a:extLst>
              <a:ext uri="{FF2B5EF4-FFF2-40B4-BE49-F238E27FC236}">
                <a16:creationId xmlns="" xmlns:a16="http://schemas.microsoft.com/office/drawing/2014/main" id="{36114C00-3FD7-6B51-3467-1647A5647EEB}"/>
              </a:ext>
            </a:extLst>
          </p:cNvPr>
          <p:cNvSpPr txBox="1"/>
          <p:nvPr/>
        </p:nvSpPr>
        <p:spPr>
          <a:xfrm>
            <a:off x="412800" y="5703519"/>
            <a:ext cx="3707765"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00000"/>
                </a:solidFill>
                <a:latin typeface="Arial"/>
                <a:cs typeface="Arial"/>
              </a:rPr>
              <a:t>O/p: </a:t>
            </a:r>
            <a:r>
              <a:rPr sz="1850" b="1" spc="10" dirty="0">
                <a:solidFill>
                  <a:srgbClr val="C00000"/>
                </a:solidFill>
                <a:latin typeface="Arial"/>
                <a:cs typeface="Arial"/>
              </a:rPr>
              <a:t>a= 101 b= 201, c= 301</a:t>
            </a:r>
            <a:r>
              <a:rPr sz="1850" b="1" spc="-215" dirty="0">
                <a:solidFill>
                  <a:srgbClr val="C00000"/>
                </a:solidFill>
                <a:latin typeface="Arial"/>
                <a:cs typeface="Arial"/>
              </a:rPr>
              <a:t> </a:t>
            </a:r>
            <a:r>
              <a:rPr sz="1850" b="1" spc="10" dirty="0">
                <a:solidFill>
                  <a:srgbClr val="C00000"/>
                </a:solidFill>
                <a:latin typeface="Arial"/>
                <a:cs typeface="Arial"/>
              </a:rPr>
              <a:t>d=603</a:t>
            </a:r>
            <a:endParaRPr sz="1850" dirty="0">
              <a:latin typeface="Arial"/>
              <a:cs typeface="Arial"/>
            </a:endParaRPr>
          </a:p>
        </p:txBody>
      </p:sp>
      <p:sp>
        <p:nvSpPr>
          <p:cNvPr id="5" name="object 9">
            <a:extLst>
              <a:ext uri="{FF2B5EF4-FFF2-40B4-BE49-F238E27FC236}">
                <a16:creationId xmlns="" xmlns:a16="http://schemas.microsoft.com/office/drawing/2014/main" id="{28A2AFC9-C26A-555F-0457-94CA62FA0E2A}"/>
              </a:ext>
            </a:extLst>
          </p:cNvPr>
          <p:cNvSpPr txBox="1"/>
          <p:nvPr/>
        </p:nvSpPr>
        <p:spPr>
          <a:xfrm>
            <a:off x="6211061" y="5715000"/>
            <a:ext cx="3707765"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00000"/>
                </a:solidFill>
                <a:latin typeface="Arial"/>
                <a:cs typeface="Arial"/>
              </a:rPr>
              <a:t>O/p: </a:t>
            </a:r>
            <a:r>
              <a:rPr sz="1850" b="1" spc="10" dirty="0">
                <a:solidFill>
                  <a:srgbClr val="C00000"/>
                </a:solidFill>
                <a:latin typeface="Arial"/>
                <a:cs typeface="Arial"/>
              </a:rPr>
              <a:t>a= 101 b= 201, c= 301</a:t>
            </a:r>
            <a:r>
              <a:rPr sz="1850" b="1" spc="-215" dirty="0">
                <a:solidFill>
                  <a:srgbClr val="C00000"/>
                </a:solidFill>
                <a:latin typeface="Arial"/>
                <a:cs typeface="Arial"/>
              </a:rPr>
              <a:t> </a:t>
            </a:r>
            <a:r>
              <a:rPr sz="1850" b="1" spc="10" dirty="0">
                <a:solidFill>
                  <a:srgbClr val="C00000"/>
                </a:solidFill>
                <a:latin typeface="Arial"/>
                <a:cs typeface="Arial"/>
              </a:rPr>
              <a:t>d=600</a:t>
            </a:r>
            <a:endParaRPr sz="1850" dirty="0">
              <a:latin typeface="Arial"/>
              <a:cs typeface="Arial"/>
            </a:endParaRPr>
          </a:p>
        </p:txBody>
      </p:sp>
    </p:spTree>
    <p:extLst>
      <p:ext uri="{BB962C8B-B14F-4D97-AF65-F5344CB8AC3E}">
        <p14:creationId xmlns:p14="http://schemas.microsoft.com/office/powerpoint/2010/main" val="130827398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12800" y="1276603"/>
            <a:ext cx="1711960" cy="881380"/>
          </a:xfrm>
          <a:prstGeom prst="rect">
            <a:avLst/>
          </a:prstGeom>
        </p:spPr>
        <p:txBody>
          <a:bodyPr vert="horz" wrap="square" lIns="0" tIns="12065" rIns="0" bIns="0" rtlCol="0">
            <a:spAutoFit/>
          </a:bodyPr>
          <a:lstStyle/>
          <a:p>
            <a:pPr marL="12700" marR="5080">
              <a:lnSpc>
                <a:spcPct val="101099"/>
              </a:lnSpc>
              <a:spcBef>
                <a:spcPts val="95"/>
              </a:spcBef>
            </a:pPr>
            <a:r>
              <a:rPr sz="1850" b="1" spc="5" dirty="0">
                <a:solidFill>
                  <a:srgbClr val="001F5F"/>
                </a:solidFill>
                <a:latin typeface="Arial"/>
                <a:cs typeface="Arial"/>
              </a:rPr>
              <a:t>int </a:t>
            </a:r>
            <a:r>
              <a:rPr sz="1850" b="1" spc="10" dirty="0">
                <a:solidFill>
                  <a:srgbClr val="001F5F"/>
                </a:solidFill>
                <a:latin typeface="Arial"/>
                <a:cs typeface="Arial"/>
              </a:rPr>
              <a:t>a=3, b=4, </a:t>
            </a:r>
            <a:r>
              <a:rPr sz="1850" b="1" spc="5" dirty="0">
                <a:solidFill>
                  <a:srgbClr val="001F5F"/>
                </a:solidFill>
                <a:latin typeface="Arial"/>
                <a:cs typeface="Arial"/>
              </a:rPr>
              <a:t>c;  </a:t>
            </a:r>
            <a:r>
              <a:rPr sz="1850" b="1" spc="10" dirty="0">
                <a:solidFill>
                  <a:srgbClr val="001F5F"/>
                </a:solidFill>
                <a:latin typeface="Arial"/>
                <a:cs typeface="Arial"/>
              </a:rPr>
              <a:t>c = a++ </a:t>
            </a:r>
            <a:r>
              <a:rPr sz="1850" b="1" spc="5" dirty="0">
                <a:solidFill>
                  <a:srgbClr val="001F5F"/>
                </a:solidFill>
                <a:latin typeface="Arial"/>
                <a:cs typeface="Arial"/>
              </a:rPr>
              <a:t>- </a:t>
            </a:r>
            <a:r>
              <a:rPr sz="1850" b="1" dirty="0">
                <a:solidFill>
                  <a:srgbClr val="001F5F"/>
                </a:solidFill>
                <a:latin typeface="Arial"/>
                <a:cs typeface="Arial"/>
              </a:rPr>
              <a:t>b--;  printf("%d",</a:t>
            </a:r>
            <a:r>
              <a:rPr sz="1850" b="1" spc="-5" dirty="0">
                <a:solidFill>
                  <a:srgbClr val="001F5F"/>
                </a:solidFill>
                <a:latin typeface="Arial"/>
                <a:cs typeface="Arial"/>
              </a:rPr>
              <a:t> </a:t>
            </a:r>
            <a:r>
              <a:rPr sz="1850" b="1" spc="5" dirty="0">
                <a:solidFill>
                  <a:srgbClr val="001F5F"/>
                </a:solidFill>
                <a:latin typeface="Arial"/>
                <a:cs typeface="Arial"/>
              </a:rPr>
              <a:t>c);</a:t>
            </a:r>
            <a:endParaRPr sz="1850">
              <a:latin typeface="Arial"/>
              <a:cs typeface="Arial"/>
            </a:endParaRPr>
          </a:p>
        </p:txBody>
      </p:sp>
      <p:sp>
        <p:nvSpPr>
          <p:cNvPr id="3" name="object 3"/>
          <p:cNvSpPr txBox="1"/>
          <p:nvPr/>
        </p:nvSpPr>
        <p:spPr>
          <a:xfrm>
            <a:off x="412800" y="2660141"/>
            <a:ext cx="1176020" cy="311150"/>
          </a:xfrm>
          <a:prstGeom prst="rect">
            <a:avLst/>
          </a:prstGeom>
        </p:spPr>
        <p:txBody>
          <a:bodyPr vert="horz" wrap="square" lIns="0" tIns="15240" rIns="0" bIns="0" rtlCol="0">
            <a:spAutoFit/>
          </a:bodyPr>
          <a:lstStyle/>
          <a:p>
            <a:pPr marL="12700">
              <a:lnSpc>
                <a:spcPct val="100000"/>
              </a:lnSpc>
              <a:spcBef>
                <a:spcPts val="120"/>
              </a:spcBef>
              <a:tabLst>
                <a:tab pos="616585" algn="l"/>
              </a:tabLst>
            </a:pPr>
            <a:r>
              <a:rPr sz="1850" b="1" spc="5" dirty="0">
                <a:solidFill>
                  <a:srgbClr val="C00000"/>
                </a:solidFill>
                <a:latin typeface="Arial"/>
                <a:cs typeface="Arial"/>
              </a:rPr>
              <a:t>O/p:	</a:t>
            </a:r>
            <a:r>
              <a:rPr sz="1850" b="1" spc="10" dirty="0">
                <a:solidFill>
                  <a:srgbClr val="C00000"/>
                </a:solidFill>
                <a:latin typeface="Arial"/>
                <a:cs typeface="Arial"/>
              </a:rPr>
              <a:t>c=</a:t>
            </a:r>
            <a:r>
              <a:rPr sz="1850" b="1" spc="-90" dirty="0">
                <a:solidFill>
                  <a:srgbClr val="C00000"/>
                </a:solidFill>
                <a:latin typeface="Arial"/>
                <a:cs typeface="Arial"/>
              </a:rPr>
              <a:t> </a:t>
            </a:r>
            <a:r>
              <a:rPr sz="1850" b="1" spc="5" dirty="0" smtClean="0">
                <a:solidFill>
                  <a:srgbClr val="C00000"/>
                </a:solidFill>
                <a:latin typeface="Arial"/>
                <a:cs typeface="Arial"/>
              </a:rPr>
              <a:t>1</a:t>
            </a:r>
            <a:endParaRPr sz="1850" dirty="0">
              <a:latin typeface="Arial"/>
              <a:cs typeface="Arial"/>
            </a:endParaRPr>
          </a:p>
        </p:txBody>
      </p:sp>
      <p:sp>
        <p:nvSpPr>
          <p:cNvPr id="4" name="object 4"/>
          <p:cNvSpPr txBox="1">
            <a:spLocks noGrp="1"/>
          </p:cNvSpPr>
          <p:nvPr>
            <p:ph type="title"/>
          </p:nvPr>
        </p:nvSpPr>
        <p:spPr>
          <a:xfrm>
            <a:off x="4991861" y="1275334"/>
            <a:ext cx="1711960" cy="881380"/>
          </a:xfrm>
          <a:prstGeom prst="rect">
            <a:avLst/>
          </a:prstGeom>
        </p:spPr>
        <p:txBody>
          <a:bodyPr vert="horz" wrap="square" lIns="0" tIns="12065" rIns="0" bIns="0" rtlCol="0">
            <a:spAutoFit/>
          </a:bodyPr>
          <a:lstStyle/>
          <a:p>
            <a:pPr marL="12700" marR="5080">
              <a:lnSpc>
                <a:spcPct val="101099"/>
              </a:lnSpc>
              <a:spcBef>
                <a:spcPts val="95"/>
              </a:spcBef>
            </a:pPr>
            <a:r>
              <a:rPr sz="1850" spc="5" dirty="0">
                <a:solidFill>
                  <a:srgbClr val="001F5F"/>
                </a:solidFill>
              </a:rPr>
              <a:t>int </a:t>
            </a:r>
            <a:r>
              <a:rPr sz="1850" spc="10" dirty="0">
                <a:solidFill>
                  <a:srgbClr val="001F5F"/>
                </a:solidFill>
              </a:rPr>
              <a:t>a=3, b=4, </a:t>
            </a:r>
            <a:r>
              <a:rPr sz="1850" spc="5" dirty="0">
                <a:solidFill>
                  <a:srgbClr val="001F5F"/>
                </a:solidFill>
              </a:rPr>
              <a:t>c;  </a:t>
            </a:r>
            <a:r>
              <a:rPr sz="1850" spc="10" dirty="0">
                <a:solidFill>
                  <a:srgbClr val="001F5F"/>
                </a:solidFill>
              </a:rPr>
              <a:t>c = b++ </a:t>
            </a:r>
            <a:r>
              <a:rPr sz="1850" spc="5" dirty="0">
                <a:solidFill>
                  <a:srgbClr val="001F5F"/>
                </a:solidFill>
              </a:rPr>
              <a:t>/ a--;  </a:t>
            </a:r>
            <a:r>
              <a:rPr sz="1850" dirty="0">
                <a:solidFill>
                  <a:srgbClr val="001F5F"/>
                </a:solidFill>
              </a:rPr>
              <a:t>printf("%d",</a:t>
            </a:r>
            <a:r>
              <a:rPr sz="1850" spc="-5" dirty="0">
                <a:solidFill>
                  <a:srgbClr val="001F5F"/>
                </a:solidFill>
              </a:rPr>
              <a:t> </a:t>
            </a:r>
            <a:r>
              <a:rPr sz="1850" spc="5" dirty="0">
                <a:solidFill>
                  <a:srgbClr val="001F5F"/>
                </a:solidFill>
              </a:rPr>
              <a:t>c);</a:t>
            </a:r>
            <a:endParaRPr sz="1850"/>
          </a:p>
        </p:txBody>
      </p:sp>
      <p:sp>
        <p:nvSpPr>
          <p:cNvPr id="5" name="object 5"/>
          <p:cNvSpPr txBox="1"/>
          <p:nvPr/>
        </p:nvSpPr>
        <p:spPr>
          <a:xfrm>
            <a:off x="4731511" y="2660141"/>
            <a:ext cx="1096645" cy="311150"/>
          </a:xfrm>
          <a:prstGeom prst="rect">
            <a:avLst/>
          </a:prstGeom>
        </p:spPr>
        <p:txBody>
          <a:bodyPr vert="horz" wrap="square" lIns="0" tIns="15240" rIns="0" bIns="0" rtlCol="0">
            <a:spAutoFit/>
          </a:bodyPr>
          <a:lstStyle/>
          <a:p>
            <a:pPr marL="12700">
              <a:lnSpc>
                <a:spcPct val="100000"/>
              </a:lnSpc>
              <a:spcBef>
                <a:spcPts val="120"/>
              </a:spcBef>
              <a:tabLst>
                <a:tab pos="616585" algn="l"/>
              </a:tabLst>
            </a:pPr>
            <a:r>
              <a:rPr sz="1850" b="1" spc="5" dirty="0">
                <a:solidFill>
                  <a:srgbClr val="C00000"/>
                </a:solidFill>
                <a:latin typeface="Arial"/>
                <a:cs typeface="Arial"/>
              </a:rPr>
              <a:t>O/p:	</a:t>
            </a:r>
            <a:r>
              <a:rPr sz="1850" b="1" spc="10" dirty="0">
                <a:solidFill>
                  <a:srgbClr val="C00000"/>
                </a:solidFill>
                <a:latin typeface="Arial"/>
                <a:cs typeface="Arial"/>
              </a:rPr>
              <a:t>c=</a:t>
            </a:r>
            <a:r>
              <a:rPr sz="1850" b="1" spc="-95" dirty="0">
                <a:solidFill>
                  <a:srgbClr val="C00000"/>
                </a:solidFill>
                <a:latin typeface="Arial"/>
                <a:cs typeface="Arial"/>
              </a:rPr>
              <a:t> </a:t>
            </a:r>
            <a:r>
              <a:rPr sz="1850" b="1" spc="10" dirty="0">
                <a:solidFill>
                  <a:srgbClr val="C00000"/>
                </a:solidFill>
                <a:latin typeface="Arial"/>
                <a:cs typeface="Arial"/>
              </a:rPr>
              <a:t>1</a:t>
            </a:r>
            <a:endParaRPr sz="1850">
              <a:latin typeface="Arial"/>
              <a:cs typeface="Arial"/>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37282" y="1235202"/>
            <a:ext cx="1837689" cy="391160"/>
          </a:xfrm>
          <a:prstGeom prst="rect">
            <a:avLst/>
          </a:prstGeom>
        </p:spPr>
        <p:txBody>
          <a:bodyPr vert="horz" wrap="square" lIns="0" tIns="12700" rIns="0" bIns="0" rtlCol="0">
            <a:spAutoFit/>
          </a:bodyPr>
          <a:lstStyle/>
          <a:p>
            <a:pPr marL="12700">
              <a:lnSpc>
                <a:spcPct val="100000"/>
              </a:lnSpc>
              <a:spcBef>
                <a:spcPts val="100"/>
              </a:spcBef>
            </a:pPr>
            <a:r>
              <a:rPr spc="-5" dirty="0"/>
              <a:t>Expressions</a:t>
            </a:r>
          </a:p>
        </p:txBody>
      </p:sp>
      <p:sp>
        <p:nvSpPr>
          <p:cNvPr id="3" name="object 3"/>
          <p:cNvSpPr txBox="1"/>
          <p:nvPr/>
        </p:nvSpPr>
        <p:spPr>
          <a:xfrm>
            <a:off x="5079238" y="2405583"/>
            <a:ext cx="2397125" cy="311150"/>
          </a:xfrm>
          <a:prstGeom prst="rect">
            <a:avLst/>
          </a:prstGeom>
        </p:spPr>
        <p:txBody>
          <a:bodyPr vert="horz" wrap="square" lIns="0" tIns="15875" rIns="0" bIns="0" rtlCol="0">
            <a:spAutoFit/>
          </a:bodyPr>
          <a:lstStyle/>
          <a:p>
            <a:pPr marL="12700">
              <a:lnSpc>
                <a:spcPct val="100000"/>
              </a:lnSpc>
              <a:spcBef>
                <a:spcPts val="125"/>
              </a:spcBef>
            </a:pPr>
            <a:r>
              <a:rPr sz="1850" b="1" spc="10" dirty="0">
                <a:solidFill>
                  <a:srgbClr val="775E9E"/>
                </a:solidFill>
                <a:latin typeface="Arial"/>
                <a:cs typeface="Arial"/>
              </a:rPr>
              <a:t>Precedence </a:t>
            </a:r>
            <a:r>
              <a:rPr sz="1850" b="1" spc="5" dirty="0">
                <a:solidFill>
                  <a:srgbClr val="775E9E"/>
                </a:solidFill>
                <a:latin typeface="Arial"/>
                <a:cs typeface="Arial"/>
              </a:rPr>
              <a:t>-</a:t>
            </a:r>
            <a:r>
              <a:rPr sz="1850" b="1" spc="-100" dirty="0">
                <a:solidFill>
                  <a:srgbClr val="775E9E"/>
                </a:solidFill>
                <a:latin typeface="Arial"/>
                <a:cs typeface="Arial"/>
              </a:rPr>
              <a:t> </a:t>
            </a:r>
            <a:r>
              <a:rPr sz="1850" b="1" spc="5" dirty="0">
                <a:solidFill>
                  <a:srgbClr val="775E9E"/>
                </a:solidFill>
                <a:latin typeface="Arial"/>
                <a:cs typeface="Arial"/>
              </a:rPr>
              <a:t>Priority</a:t>
            </a:r>
            <a:endParaRPr sz="1850">
              <a:latin typeface="Arial"/>
              <a:cs typeface="Arial"/>
            </a:endParaRPr>
          </a:p>
        </p:txBody>
      </p:sp>
      <p:sp>
        <p:nvSpPr>
          <p:cNvPr id="4" name="object 4"/>
          <p:cNvSpPr txBox="1"/>
          <p:nvPr/>
        </p:nvSpPr>
        <p:spPr>
          <a:xfrm>
            <a:off x="799287" y="3391916"/>
            <a:ext cx="2834005"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00AF50"/>
                </a:solidFill>
                <a:latin typeface="Arial"/>
                <a:cs typeface="Arial"/>
              </a:rPr>
              <a:t>Assume a=15, b=10,</a:t>
            </a:r>
            <a:r>
              <a:rPr sz="1850" b="1" spc="-175" dirty="0">
                <a:solidFill>
                  <a:srgbClr val="00AF50"/>
                </a:solidFill>
                <a:latin typeface="Arial"/>
                <a:cs typeface="Arial"/>
              </a:rPr>
              <a:t> </a:t>
            </a:r>
            <a:r>
              <a:rPr sz="1850" b="1" spc="10" dirty="0">
                <a:solidFill>
                  <a:srgbClr val="00AF50"/>
                </a:solidFill>
                <a:latin typeface="Arial"/>
                <a:cs typeface="Arial"/>
              </a:rPr>
              <a:t>c=5;</a:t>
            </a:r>
            <a:endParaRPr sz="1850">
              <a:latin typeface="Arial"/>
              <a:cs typeface="Arial"/>
            </a:endParaRPr>
          </a:p>
        </p:txBody>
      </p:sp>
      <p:sp>
        <p:nvSpPr>
          <p:cNvPr id="5" name="object 5"/>
          <p:cNvSpPr txBox="1"/>
          <p:nvPr/>
        </p:nvSpPr>
        <p:spPr>
          <a:xfrm>
            <a:off x="799287" y="3961587"/>
            <a:ext cx="1029335" cy="311150"/>
          </a:xfrm>
          <a:prstGeom prst="rect">
            <a:avLst/>
          </a:prstGeom>
        </p:spPr>
        <p:txBody>
          <a:bodyPr vert="horz" wrap="square" lIns="0" tIns="15875" rIns="0" bIns="0" rtlCol="0">
            <a:spAutoFit/>
          </a:bodyPr>
          <a:lstStyle/>
          <a:p>
            <a:pPr marL="12700">
              <a:lnSpc>
                <a:spcPct val="100000"/>
              </a:lnSpc>
              <a:spcBef>
                <a:spcPts val="125"/>
              </a:spcBef>
            </a:pPr>
            <a:r>
              <a:rPr sz="1850" b="1" spc="15" dirty="0">
                <a:solidFill>
                  <a:srgbClr val="00AF50"/>
                </a:solidFill>
                <a:latin typeface="Arial"/>
                <a:cs typeface="Arial"/>
              </a:rPr>
              <a:t>d</a:t>
            </a:r>
            <a:r>
              <a:rPr sz="1850" b="1" dirty="0">
                <a:solidFill>
                  <a:srgbClr val="00AF50"/>
                </a:solidFill>
                <a:latin typeface="Arial"/>
                <a:cs typeface="Arial"/>
              </a:rPr>
              <a:t>=</a:t>
            </a:r>
            <a:r>
              <a:rPr sz="1850" b="1" spc="10" dirty="0">
                <a:solidFill>
                  <a:srgbClr val="00AF50"/>
                </a:solidFill>
                <a:latin typeface="Arial"/>
                <a:cs typeface="Arial"/>
              </a:rPr>
              <a:t>a+</a:t>
            </a:r>
            <a:r>
              <a:rPr sz="1850" b="1" dirty="0">
                <a:solidFill>
                  <a:srgbClr val="00AF50"/>
                </a:solidFill>
                <a:latin typeface="Arial"/>
                <a:cs typeface="Arial"/>
              </a:rPr>
              <a:t>b</a:t>
            </a:r>
            <a:r>
              <a:rPr sz="1850" b="1" spc="10" dirty="0">
                <a:solidFill>
                  <a:srgbClr val="00AF50"/>
                </a:solidFill>
                <a:latin typeface="Arial"/>
                <a:cs typeface="Arial"/>
              </a:rPr>
              <a:t>*c;</a:t>
            </a:r>
            <a:endParaRPr sz="1850">
              <a:latin typeface="Arial"/>
              <a:cs typeface="Arial"/>
            </a:endParaRPr>
          </a:p>
        </p:txBody>
      </p:sp>
      <p:sp>
        <p:nvSpPr>
          <p:cNvPr id="6" name="object 6"/>
          <p:cNvSpPr txBox="1"/>
          <p:nvPr/>
        </p:nvSpPr>
        <p:spPr>
          <a:xfrm>
            <a:off x="799287" y="4530598"/>
            <a:ext cx="1280795"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00AF50"/>
                </a:solidFill>
                <a:latin typeface="Arial"/>
                <a:cs typeface="Arial"/>
              </a:rPr>
              <a:t>d=15+10</a:t>
            </a:r>
            <a:r>
              <a:rPr sz="1850" b="1" spc="-5" dirty="0">
                <a:solidFill>
                  <a:srgbClr val="00AF50"/>
                </a:solidFill>
                <a:latin typeface="Arial"/>
                <a:cs typeface="Arial"/>
              </a:rPr>
              <a:t>*</a:t>
            </a:r>
            <a:r>
              <a:rPr sz="1850" b="1" spc="5" dirty="0">
                <a:solidFill>
                  <a:srgbClr val="00AF50"/>
                </a:solidFill>
                <a:latin typeface="Arial"/>
                <a:cs typeface="Arial"/>
              </a:rPr>
              <a:t>5;</a:t>
            </a:r>
            <a:endParaRPr sz="1850">
              <a:latin typeface="Arial"/>
              <a:cs typeface="Arial"/>
            </a:endParaRPr>
          </a:p>
        </p:txBody>
      </p:sp>
      <p:sp>
        <p:nvSpPr>
          <p:cNvPr id="7" name="object 7"/>
          <p:cNvSpPr txBox="1"/>
          <p:nvPr/>
        </p:nvSpPr>
        <p:spPr>
          <a:xfrm>
            <a:off x="799287" y="5100573"/>
            <a:ext cx="878840"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00AF50"/>
                </a:solidFill>
                <a:latin typeface="Arial"/>
                <a:cs typeface="Arial"/>
              </a:rPr>
              <a:t>d=25*</a:t>
            </a:r>
            <a:r>
              <a:rPr sz="1850" b="1" spc="15" dirty="0">
                <a:solidFill>
                  <a:srgbClr val="00AF50"/>
                </a:solidFill>
                <a:latin typeface="Arial"/>
                <a:cs typeface="Arial"/>
              </a:rPr>
              <a:t>5</a:t>
            </a:r>
            <a:r>
              <a:rPr sz="1850" b="1" spc="5" dirty="0">
                <a:solidFill>
                  <a:srgbClr val="00AF50"/>
                </a:solidFill>
                <a:latin typeface="Arial"/>
                <a:cs typeface="Arial"/>
              </a:rPr>
              <a:t>;</a:t>
            </a:r>
            <a:endParaRPr sz="1850">
              <a:latin typeface="Arial"/>
              <a:cs typeface="Arial"/>
            </a:endParaRPr>
          </a:p>
        </p:txBody>
      </p:sp>
      <p:sp>
        <p:nvSpPr>
          <p:cNvPr id="8" name="object 8"/>
          <p:cNvSpPr txBox="1"/>
          <p:nvPr/>
        </p:nvSpPr>
        <p:spPr>
          <a:xfrm>
            <a:off x="799287" y="5669381"/>
            <a:ext cx="706120"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00AF50"/>
                </a:solidFill>
                <a:latin typeface="Arial"/>
                <a:cs typeface="Arial"/>
              </a:rPr>
              <a:t>d=125</a:t>
            </a:r>
            <a:endParaRPr sz="1850">
              <a:latin typeface="Arial"/>
              <a:cs typeface="Arial"/>
            </a:endParaRPr>
          </a:p>
        </p:txBody>
      </p:sp>
      <p:sp>
        <p:nvSpPr>
          <p:cNvPr id="9" name="object 9"/>
          <p:cNvSpPr txBox="1"/>
          <p:nvPr/>
        </p:nvSpPr>
        <p:spPr>
          <a:xfrm>
            <a:off x="799287" y="6394805"/>
            <a:ext cx="2035175" cy="311150"/>
          </a:xfrm>
          <a:prstGeom prst="rect">
            <a:avLst/>
          </a:prstGeom>
        </p:spPr>
        <p:txBody>
          <a:bodyPr vert="horz" wrap="square" lIns="0" tIns="15240" rIns="0" bIns="0" rtlCol="0">
            <a:spAutoFit/>
          </a:bodyPr>
          <a:lstStyle/>
          <a:p>
            <a:pPr marL="12700">
              <a:lnSpc>
                <a:spcPct val="100000"/>
              </a:lnSpc>
              <a:spcBef>
                <a:spcPts val="120"/>
              </a:spcBef>
            </a:pPr>
            <a:r>
              <a:rPr sz="1850" b="1" dirty="0">
                <a:solidFill>
                  <a:srgbClr val="C14089"/>
                </a:solidFill>
                <a:latin typeface="Arial"/>
                <a:cs typeface="Arial"/>
              </a:rPr>
              <a:t>Invalid</a:t>
            </a:r>
            <a:r>
              <a:rPr sz="1850" b="1" spc="-60" dirty="0">
                <a:solidFill>
                  <a:srgbClr val="C14089"/>
                </a:solidFill>
                <a:latin typeface="Arial"/>
                <a:cs typeface="Arial"/>
              </a:rPr>
              <a:t> </a:t>
            </a:r>
            <a:r>
              <a:rPr sz="1850" b="1" spc="5" dirty="0">
                <a:solidFill>
                  <a:srgbClr val="C14089"/>
                </a:solidFill>
                <a:latin typeface="Arial"/>
                <a:cs typeface="Arial"/>
              </a:rPr>
              <a:t>Evaluation</a:t>
            </a:r>
            <a:endParaRPr sz="1850">
              <a:latin typeface="Arial"/>
              <a:cs typeface="Arial"/>
            </a:endParaRPr>
          </a:p>
        </p:txBody>
      </p:sp>
      <p:sp>
        <p:nvSpPr>
          <p:cNvPr id="10" name="object 10"/>
          <p:cNvSpPr/>
          <p:nvPr/>
        </p:nvSpPr>
        <p:spPr>
          <a:xfrm>
            <a:off x="4383023" y="3560064"/>
            <a:ext cx="3425952" cy="2313432"/>
          </a:xfrm>
          <a:prstGeom prst="rect">
            <a:avLst/>
          </a:prstGeom>
          <a:blipFill>
            <a:blip r:embed="rId2" cstate="print"/>
            <a:stretch>
              <a:fillRect/>
            </a:stretch>
          </a:blipFill>
        </p:spPr>
        <p:txBody>
          <a:bodyPr wrap="square" lIns="0" tIns="0" rIns="0" bIns="0" rtlCol="0"/>
          <a:lstStyle/>
          <a:p>
            <a:endParaRPr/>
          </a:p>
        </p:txBody>
      </p:sp>
      <p:sp>
        <p:nvSpPr>
          <p:cNvPr id="11" name="object 11"/>
          <p:cNvSpPr txBox="1"/>
          <p:nvPr/>
        </p:nvSpPr>
        <p:spPr>
          <a:xfrm>
            <a:off x="5353811" y="4057650"/>
            <a:ext cx="426084" cy="391160"/>
          </a:xfrm>
          <a:prstGeom prst="rect">
            <a:avLst/>
          </a:prstGeom>
        </p:spPr>
        <p:txBody>
          <a:bodyPr vert="horz" wrap="square" lIns="0" tIns="12700" rIns="0" bIns="0" rtlCol="0">
            <a:spAutoFit/>
          </a:bodyPr>
          <a:lstStyle/>
          <a:p>
            <a:pPr marL="38100">
              <a:lnSpc>
                <a:spcPct val="100000"/>
              </a:lnSpc>
              <a:spcBef>
                <a:spcPts val="100"/>
              </a:spcBef>
            </a:pPr>
            <a:r>
              <a:rPr sz="3600" b="1" spc="-7" baseline="-16203" dirty="0">
                <a:solidFill>
                  <a:srgbClr val="42C3C8"/>
                </a:solidFill>
                <a:latin typeface="Arial"/>
                <a:cs typeface="Arial"/>
              </a:rPr>
              <a:t>1</a:t>
            </a:r>
            <a:r>
              <a:rPr sz="1600" b="1" spc="-5" dirty="0">
                <a:solidFill>
                  <a:srgbClr val="42C3C8"/>
                </a:solidFill>
                <a:latin typeface="Arial"/>
                <a:cs typeface="Arial"/>
              </a:rPr>
              <a:t>st</a:t>
            </a:r>
            <a:endParaRPr sz="1600">
              <a:latin typeface="Arial"/>
              <a:cs typeface="Arial"/>
            </a:endParaRPr>
          </a:p>
        </p:txBody>
      </p:sp>
      <p:sp>
        <p:nvSpPr>
          <p:cNvPr id="12" name="object 12"/>
          <p:cNvSpPr txBox="1"/>
          <p:nvPr/>
        </p:nvSpPr>
        <p:spPr>
          <a:xfrm>
            <a:off x="5982715" y="4149090"/>
            <a:ext cx="835660" cy="391160"/>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C00000"/>
                </a:solidFill>
                <a:latin typeface="Arial"/>
                <a:cs typeface="Arial"/>
              </a:rPr>
              <a:t>*, /,</a:t>
            </a:r>
            <a:r>
              <a:rPr sz="2400" b="1" spc="-120" dirty="0">
                <a:solidFill>
                  <a:srgbClr val="C00000"/>
                </a:solidFill>
                <a:latin typeface="Arial"/>
                <a:cs typeface="Arial"/>
              </a:rPr>
              <a:t> </a:t>
            </a:r>
            <a:r>
              <a:rPr sz="2400" b="1" spc="-5" dirty="0">
                <a:solidFill>
                  <a:srgbClr val="C00000"/>
                </a:solidFill>
                <a:latin typeface="Arial"/>
                <a:cs typeface="Arial"/>
              </a:rPr>
              <a:t>%</a:t>
            </a:r>
            <a:endParaRPr sz="2400">
              <a:latin typeface="Arial"/>
              <a:cs typeface="Arial"/>
            </a:endParaRPr>
          </a:p>
        </p:txBody>
      </p:sp>
      <p:sp>
        <p:nvSpPr>
          <p:cNvPr id="13" name="object 13"/>
          <p:cNvSpPr txBox="1"/>
          <p:nvPr/>
        </p:nvSpPr>
        <p:spPr>
          <a:xfrm>
            <a:off x="5583935" y="4514545"/>
            <a:ext cx="1025525" cy="757555"/>
          </a:xfrm>
          <a:prstGeom prst="rect">
            <a:avLst/>
          </a:prstGeom>
        </p:spPr>
        <p:txBody>
          <a:bodyPr vert="horz" wrap="square" lIns="0" tIns="12700" rIns="0" bIns="0" rtlCol="0">
            <a:spAutoFit/>
          </a:bodyPr>
          <a:lstStyle/>
          <a:p>
            <a:pPr marL="38100">
              <a:lnSpc>
                <a:spcPct val="100000"/>
              </a:lnSpc>
              <a:spcBef>
                <a:spcPts val="100"/>
              </a:spcBef>
            </a:pPr>
            <a:r>
              <a:rPr sz="2400" b="1" spc="-5" dirty="0">
                <a:solidFill>
                  <a:srgbClr val="42C3C8"/>
                </a:solidFill>
                <a:latin typeface="Arial"/>
                <a:cs typeface="Arial"/>
              </a:rPr>
              <a:t>2</a:t>
            </a:r>
            <a:r>
              <a:rPr sz="2400" b="1" spc="-7" baseline="24305" dirty="0">
                <a:solidFill>
                  <a:srgbClr val="42C3C8"/>
                </a:solidFill>
                <a:latin typeface="Arial"/>
                <a:cs typeface="Arial"/>
              </a:rPr>
              <a:t>nd </a:t>
            </a:r>
            <a:r>
              <a:rPr sz="2400" b="1" dirty="0">
                <a:solidFill>
                  <a:srgbClr val="C00000"/>
                </a:solidFill>
                <a:latin typeface="Arial"/>
                <a:cs typeface="Arial"/>
              </a:rPr>
              <a:t>+,</a:t>
            </a:r>
            <a:r>
              <a:rPr sz="2400" b="1" spc="-310" dirty="0">
                <a:solidFill>
                  <a:srgbClr val="C00000"/>
                </a:solidFill>
                <a:latin typeface="Arial"/>
                <a:cs typeface="Arial"/>
              </a:rPr>
              <a:t> </a:t>
            </a:r>
            <a:r>
              <a:rPr sz="2400" b="1" dirty="0">
                <a:solidFill>
                  <a:srgbClr val="C00000"/>
                </a:solidFill>
                <a:latin typeface="Arial"/>
                <a:cs typeface="Arial"/>
              </a:rPr>
              <a:t>-</a:t>
            </a:r>
            <a:endParaRPr sz="2400" dirty="0">
              <a:latin typeface="Arial"/>
              <a:cs typeface="Arial"/>
            </a:endParaRPr>
          </a:p>
          <a:p>
            <a:pPr marL="73025">
              <a:lnSpc>
                <a:spcPct val="100000"/>
              </a:lnSpc>
              <a:spcBef>
                <a:spcPts val="5"/>
              </a:spcBef>
            </a:pPr>
            <a:r>
              <a:rPr sz="2400" b="1" dirty="0">
                <a:solidFill>
                  <a:srgbClr val="C00000"/>
                </a:solidFill>
                <a:latin typeface="Arial"/>
                <a:cs typeface="Arial"/>
              </a:rPr>
              <a:t>(L -</a:t>
            </a:r>
            <a:r>
              <a:rPr sz="2400" b="1" spc="-75" dirty="0">
                <a:solidFill>
                  <a:srgbClr val="C00000"/>
                </a:solidFill>
                <a:latin typeface="Arial"/>
                <a:cs typeface="Arial"/>
              </a:rPr>
              <a:t> </a:t>
            </a:r>
            <a:r>
              <a:rPr sz="2400" b="1" spc="-10" dirty="0">
                <a:solidFill>
                  <a:srgbClr val="C00000"/>
                </a:solidFill>
                <a:latin typeface="Arial"/>
                <a:cs typeface="Arial"/>
              </a:rPr>
              <a:t>R)</a:t>
            </a:r>
            <a:endParaRPr sz="2400" dirty="0">
              <a:latin typeface="Arial"/>
              <a:cs typeface="Arial"/>
            </a:endParaRPr>
          </a:p>
        </p:txBody>
      </p:sp>
      <p:sp>
        <p:nvSpPr>
          <p:cNvPr id="14" name="object 14"/>
          <p:cNvSpPr txBox="1"/>
          <p:nvPr/>
        </p:nvSpPr>
        <p:spPr>
          <a:xfrm>
            <a:off x="8649716" y="3626611"/>
            <a:ext cx="2289810" cy="596265"/>
          </a:xfrm>
          <a:prstGeom prst="rect">
            <a:avLst/>
          </a:prstGeom>
        </p:spPr>
        <p:txBody>
          <a:bodyPr vert="horz" wrap="square" lIns="0" tIns="12065" rIns="0" bIns="0" rtlCol="0">
            <a:spAutoFit/>
          </a:bodyPr>
          <a:lstStyle/>
          <a:p>
            <a:pPr marL="12700" marR="5080">
              <a:lnSpc>
                <a:spcPct val="101099"/>
              </a:lnSpc>
              <a:spcBef>
                <a:spcPts val="95"/>
              </a:spcBef>
            </a:pPr>
            <a:r>
              <a:rPr sz="1850" b="1" spc="10" dirty="0">
                <a:solidFill>
                  <a:srgbClr val="00AF50"/>
                </a:solidFill>
                <a:latin typeface="Arial"/>
                <a:cs typeface="Arial"/>
              </a:rPr>
              <a:t>Assume a=15,</a:t>
            </a:r>
            <a:r>
              <a:rPr sz="1850" b="1" spc="-140" dirty="0">
                <a:solidFill>
                  <a:srgbClr val="00AF50"/>
                </a:solidFill>
                <a:latin typeface="Arial"/>
                <a:cs typeface="Arial"/>
              </a:rPr>
              <a:t> </a:t>
            </a:r>
            <a:r>
              <a:rPr sz="1850" b="1" spc="10" dirty="0">
                <a:solidFill>
                  <a:srgbClr val="00AF50"/>
                </a:solidFill>
                <a:latin typeface="Arial"/>
                <a:cs typeface="Arial"/>
              </a:rPr>
              <a:t>b=10,  c=5;</a:t>
            </a:r>
            <a:endParaRPr sz="1850">
              <a:latin typeface="Arial"/>
              <a:cs typeface="Arial"/>
            </a:endParaRPr>
          </a:p>
        </p:txBody>
      </p:sp>
      <p:sp>
        <p:nvSpPr>
          <p:cNvPr id="15" name="object 15"/>
          <p:cNvSpPr txBox="1"/>
          <p:nvPr/>
        </p:nvSpPr>
        <p:spPr>
          <a:xfrm>
            <a:off x="8649716" y="4479747"/>
            <a:ext cx="1029335" cy="311150"/>
          </a:xfrm>
          <a:prstGeom prst="rect">
            <a:avLst/>
          </a:prstGeom>
        </p:spPr>
        <p:txBody>
          <a:bodyPr vert="horz" wrap="square" lIns="0" tIns="15875" rIns="0" bIns="0" rtlCol="0">
            <a:spAutoFit/>
          </a:bodyPr>
          <a:lstStyle/>
          <a:p>
            <a:pPr marL="12700">
              <a:lnSpc>
                <a:spcPct val="100000"/>
              </a:lnSpc>
              <a:spcBef>
                <a:spcPts val="125"/>
              </a:spcBef>
            </a:pPr>
            <a:r>
              <a:rPr sz="1850" b="1" spc="15" dirty="0">
                <a:solidFill>
                  <a:srgbClr val="00AF50"/>
                </a:solidFill>
                <a:latin typeface="Arial"/>
                <a:cs typeface="Arial"/>
              </a:rPr>
              <a:t>d</a:t>
            </a:r>
            <a:r>
              <a:rPr sz="1850" b="1" dirty="0">
                <a:solidFill>
                  <a:srgbClr val="00AF50"/>
                </a:solidFill>
                <a:latin typeface="Arial"/>
                <a:cs typeface="Arial"/>
              </a:rPr>
              <a:t>=</a:t>
            </a:r>
            <a:r>
              <a:rPr sz="1850" b="1" spc="10" dirty="0">
                <a:solidFill>
                  <a:srgbClr val="00AF50"/>
                </a:solidFill>
                <a:latin typeface="Arial"/>
                <a:cs typeface="Arial"/>
              </a:rPr>
              <a:t>a+</a:t>
            </a:r>
            <a:r>
              <a:rPr sz="1850" b="1" dirty="0">
                <a:solidFill>
                  <a:srgbClr val="00AF50"/>
                </a:solidFill>
                <a:latin typeface="Arial"/>
                <a:cs typeface="Arial"/>
              </a:rPr>
              <a:t>b</a:t>
            </a:r>
            <a:r>
              <a:rPr sz="1850" b="1" spc="10" dirty="0">
                <a:solidFill>
                  <a:srgbClr val="00AF50"/>
                </a:solidFill>
                <a:latin typeface="Arial"/>
                <a:cs typeface="Arial"/>
              </a:rPr>
              <a:t>*c;</a:t>
            </a:r>
            <a:endParaRPr sz="1850">
              <a:latin typeface="Arial"/>
              <a:cs typeface="Arial"/>
            </a:endParaRPr>
          </a:p>
        </p:txBody>
      </p:sp>
      <p:sp>
        <p:nvSpPr>
          <p:cNvPr id="16" name="object 16"/>
          <p:cNvSpPr txBox="1"/>
          <p:nvPr/>
        </p:nvSpPr>
        <p:spPr>
          <a:xfrm>
            <a:off x="8649716" y="5050282"/>
            <a:ext cx="1280795"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00AF50"/>
                </a:solidFill>
                <a:latin typeface="Arial"/>
                <a:cs typeface="Arial"/>
              </a:rPr>
              <a:t>d=15+10</a:t>
            </a:r>
            <a:r>
              <a:rPr sz="1850" b="1" spc="-5" dirty="0">
                <a:solidFill>
                  <a:srgbClr val="00AF50"/>
                </a:solidFill>
                <a:latin typeface="Arial"/>
                <a:cs typeface="Arial"/>
              </a:rPr>
              <a:t>*</a:t>
            </a:r>
            <a:r>
              <a:rPr sz="1850" b="1" spc="5" dirty="0">
                <a:solidFill>
                  <a:srgbClr val="00AF50"/>
                </a:solidFill>
                <a:latin typeface="Arial"/>
                <a:cs typeface="Arial"/>
              </a:rPr>
              <a:t>5;</a:t>
            </a:r>
            <a:endParaRPr sz="1850">
              <a:latin typeface="Arial"/>
              <a:cs typeface="Arial"/>
            </a:endParaRPr>
          </a:p>
        </p:txBody>
      </p:sp>
      <p:sp>
        <p:nvSpPr>
          <p:cNvPr id="17" name="object 17"/>
          <p:cNvSpPr txBox="1"/>
          <p:nvPr/>
        </p:nvSpPr>
        <p:spPr>
          <a:xfrm>
            <a:off x="8649716" y="5618479"/>
            <a:ext cx="1056640" cy="311150"/>
          </a:xfrm>
          <a:prstGeom prst="rect">
            <a:avLst/>
          </a:prstGeom>
        </p:spPr>
        <p:txBody>
          <a:bodyPr vert="horz" wrap="square" lIns="0" tIns="15875" rIns="0" bIns="0" rtlCol="0">
            <a:spAutoFit/>
          </a:bodyPr>
          <a:lstStyle/>
          <a:p>
            <a:pPr marL="12700">
              <a:lnSpc>
                <a:spcPct val="100000"/>
              </a:lnSpc>
              <a:spcBef>
                <a:spcPts val="125"/>
              </a:spcBef>
            </a:pPr>
            <a:r>
              <a:rPr sz="1850" b="1" spc="15" dirty="0">
                <a:solidFill>
                  <a:srgbClr val="00AF50"/>
                </a:solidFill>
                <a:latin typeface="Arial"/>
                <a:cs typeface="Arial"/>
              </a:rPr>
              <a:t>d</a:t>
            </a:r>
            <a:r>
              <a:rPr sz="1850" b="1" dirty="0">
                <a:solidFill>
                  <a:srgbClr val="00AF50"/>
                </a:solidFill>
                <a:latin typeface="Arial"/>
                <a:cs typeface="Arial"/>
              </a:rPr>
              <a:t>=</a:t>
            </a:r>
            <a:r>
              <a:rPr sz="1850" b="1" spc="10" dirty="0">
                <a:solidFill>
                  <a:srgbClr val="00AF50"/>
                </a:solidFill>
                <a:latin typeface="Arial"/>
                <a:cs typeface="Arial"/>
              </a:rPr>
              <a:t>15+50;</a:t>
            </a:r>
            <a:endParaRPr sz="1850">
              <a:latin typeface="Arial"/>
              <a:cs typeface="Arial"/>
            </a:endParaRPr>
          </a:p>
        </p:txBody>
      </p:sp>
      <p:sp>
        <p:nvSpPr>
          <p:cNvPr id="18" name="object 18"/>
          <p:cNvSpPr txBox="1"/>
          <p:nvPr/>
        </p:nvSpPr>
        <p:spPr>
          <a:xfrm>
            <a:off x="8649716" y="6189065"/>
            <a:ext cx="574040"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00AF50"/>
                </a:solidFill>
                <a:latin typeface="Arial"/>
                <a:cs typeface="Arial"/>
              </a:rPr>
              <a:t>d=65</a:t>
            </a:r>
            <a:endParaRPr sz="1850">
              <a:latin typeface="Arial"/>
              <a:cs typeface="Arial"/>
            </a:endParaRPr>
          </a:p>
        </p:txBody>
      </p:sp>
      <p:sp>
        <p:nvSpPr>
          <p:cNvPr id="19" name="object 19"/>
          <p:cNvSpPr txBox="1"/>
          <p:nvPr/>
        </p:nvSpPr>
        <p:spPr>
          <a:xfrm>
            <a:off x="8548243" y="6343903"/>
            <a:ext cx="1854200"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14089"/>
                </a:solidFill>
                <a:latin typeface="Arial"/>
                <a:cs typeface="Arial"/>
              </a:rPr>
              <a:t>Valid</a:t>
            </a:r>
            <a:r>
              <a:rPr sz="1850" b="1" spc="-70" dirty="0">
                <a:solidFill>
                  <a:srgbClr val="C14089"/>
                </a:solidFill>
                <a:latin typeface="Arial"/>
                <a:cs typeface="Arial"/>
              </a:rPr>
              <a:t> </a:t>
            </a:r>
            <a:r>
              <a:rPr sz="1850" b="1" spc="5" dirty="0">
                <a:solidFill>
                  <a:srgbClr val="C14089"/>
                </a:solidFill>
                <a:latin typeface="Arial"/>
                <a:cs typeface="Arial"/>
              </a:rPr>
              <a:t>Evaluation</a:t>
            </a:r>
            <a:endParaRPr sz="1850">
              <a:latin typeface="Arial"/>
              <a:cs typeface="Arial"/>
            </a:endParaRPr>
          </a:p>
        </p:txBody>
      </p:sp>
      <p:sp>
        <p:nvSpPr>
          <p:cNvPr id="20" name="object 20"/>
          <p:cNvSpPr/>
          <p:nvPr/>
        </p:nvSpPr>
        <p:spPr>
          <a:xfrm>
            <a:off x="711708" y="2353055"/>
            <a:ext cx="4165600" cy="416559"/>
          </a:xfrm>
          <a:custGeom>
            <a:avLst/>
            <a:gdLst/>
            <a:ahLst/>
            <a:cxnLst/>
            <a:rect l="l" t="t" r="r" b="b"/>
            <a:pathLst>
              <a:path w="4165600" h="416560">
                <a:moveTo>
                  <a:pt x="3957066" y="0"/>
                </a:moveTo>
                <a:lnTo>
                  <a:pt x="0" y="0"/>
                </a:lnTo>
                <a:lnTo>
                  <a:pt x="0" y="416052"/>
                </a:lnTo>
                <a:lnTo>
                  <a:pt x="3957066" y="416052"/>
                </a:lnTo>
                <a:lnTo>
                  <a:pt x="4165091" y="208026"/>
                </a:lnTo>
                <a:lnTo>
                  <a:pt x="3957066" y="0"/>
                </a:lnTo>
                <a:close/>
              </a:path>
            </a:pathLst>
          </a:custGeom>
          <a:solidFill>
            <a:srgbClr val="E6B3D0"/>
          </a:solidFill>
        </p:spPr>
        <p:txBody>
          <a:bodyPr wrap="square" lIns="0" tIns="0" rIns="0" bIns="0" rtlCol="0"/>
          <a:lstStyle/>
          <a:p>
            <a:endParaRPr/>
          </a:p>
        </p:txBody>
      </p:sp>
      <p:sp>
        <p:nvSpPr>
          <p:cNvPr id="21" name="object 21"/>
          <p:cNvSpPr txBox="1"/>
          <p:nvPr/>
        </p:nvSpPr>
        <p:spPr>
          <a:xfrm>
            <a:off x="844397" y="2398852"/>
            <a:ext cx="3794125" cy="311150"/>
          </a:xfrm>
          <a:prstGeom prst="rect">
            <a:avLst/>
          </a:prstGeom>
        </p:spPr>
        <p:txBody>
          <a:bodyPr vert="horz" wrap="square" lIns="0" tIns="15875" rIns="0" bIns="0" rtlCol="0">
            <a:spAutoFit/>
          </a:bodyPr>
          <a:lstStyle/>
          <a:p>
            <a:pPr marL="12700">
              <a:lnSpc>
                <a:spcPct val="100000"/>
              </a:lnSpc>
              <a:spcBef>
                <a:spcPts val="125"/>
              </a:spcBef>
            </a:pPr>
            <a:r>
              <a:rPr sz="1850" b="1" spc="10" dirty="0">
                <a:solidFill>
                  <a:srgbClr val="FFFFFF"/>
                </a:solidFill>
                <a:latin typeface="Arial"/>
                <a:cs typeface="Arial"/>
              </a:rPr>
              <a:t>Arithmetic Operators</a:t>
            </a:r>
            <a:r>
              <a:rPr sz="1850" b="1" spc="-145" dirty="0">
                <a:solidFill>
                  <a:srgbClr val="FFFFFF"/>
                </a:solidFill>
                <a:latin typeface="Arial"/>
                <a:cs typeface="Arial"/>
              </a:rPr>
              <a:t> </a:t>
            </a:r>
            <a:r>
              <a:rPr sz="1850" b="1" spc="10" dirty="0">
                <a:solidFill>
                  <a:srgbClr val="FFFFFF"/>
                </a:solidFill>
                <a:latin typeface="Arial"/>
                <a:cs typeface="Arial"/>
              </a:rPr>
              <a:t>Precedence</a:t>
            </a:r>
            <a:endParaRPr sz="1850">
              <a:latin typeface="Arial"/>
              <a:cs typeface="Arial"/>
            </a:endParaRPr>
          </a:p>
        </p:txBody>
      </p:sp>
      <p:sp>
        <p:nvSpPr>
          <p:cNvPr id="22" name="object 22"/>
          <p:cNvSpPr txBox="1"/>
          <p:nvPr/>
        </p:nvSpPr>
        <p:spPr>
          <a:xfrm>
            <a:off x="5079238" y="1094994"/>
            <a:ext cx="4991735" cy="596265"/>
          </a:xfrm>
          <a:prstGeom prst="rect">
            <a:avLst/>
          </a:prstGeom>
        </p:spPr>
        <p:txBody>
          <a:bodyPr vert="horz" wrap="square" lIns="0" tIns="12065" rIns="0" bIns="0" rtlCol="0">
            <a:spAutoFit/>
          </a:bodyPr>
          <a:lstStyle/>
          <a:p>
            <a:pPr marL="12700" marR="5080">
              <a:lnSpc>
                <a:spcPct val="101200"/>
              </a:lnSpc>
              <a:spcBef>
                <a:spcPts val="95"/>
              </a:spcBef>
            </a:pPr>
            <a:r>
              <a:rPr sz="1850" spc="10" dirty="0">
                <a:solidFill>
                  <a:srgbClr val="42C3C8"/>
                </a:solidFill>
                <a:latin typeface="Arial"/>
                <a:cs typeface="Arial"/>
              </a:rPr>
              <a:t>Expression consisting </a:t>
            </a:r>
            <a:r>
              <a:rPr sz="1850" spc="5" dirty="0">
                <a:solidFill>
                  <a:srgbClr val="42C3C8"/>
                </a:solidFill>
                <a:latin typeface="Arial"/>
                <a:cs typeface="Arial"/>
              </a:rPr>
              <a:t>of </a:t>
            </a:r>
            <a:r>
              <a:rPr sz="1850" spc="10" dirty="0">
                <a:solidFill>
                  <a:srgbClr val="42C3C8"/>
                </a:solidFill>
                <a:latin typeface="Arial"/>
                <a:cs typeface="Arial"/>
              </a:rPr>
              <a:t>one </a:t>
            </a:r>
            <a:r>
              <a:rPr sz="1850" spc="5" dirty="0">
                <a:solidFill>
                  <a:srgbClr val="42C3C8"/>
                </a:solidFill>
                <a:latin typeface="Arial"/>
                <a:cs typeface="Arial"/>
              </a:rPr>
              <a:t>or </a:t>
            </a:r>
            <a:r>
              <a:rPr sz="1850" spc="10" dirty="0">
                <a:solidFill>
                  <a:srgbClr val="42C3C8"/>
                </a:solidFill>
                <a:latin typeface="Arial"/>
                <a:cs typeface="Arial"/>
              </a:rPr>
              <a:t>more</a:t>
            </a:r>
            <a:r>
              <a:rPr sz="1850" spc="-220" dirty="0">
                <a:solidFill>
                  <a:srgbClr val="42C3C8"/>
                </a:solidFill>
                <a:latin typeface="Arial"/>
                <a:cs typeface="Arial"/>
              </a:rPr>
              <a:t> </a:t>
            </a:r>
            <a:r>
              <a:rPr sz="1850" spc="10" dirty="0">
                <a:solidFill>
                  <a:srgbClr val="42C3C8"/>
                </a:solidFill>
                <a:latin typeface="Arial"/>
                <a:cs typeface="Arial"/>
              </a:rPr>
              <a:t>operators  </a:t>
            </a:r>
            <a:r>
              <a:rPr sz="1850" dirty="0">
                <a:solidFill>
                  <a:srgbClr val="42C3C8"/>
                </a:solidFill>
                <a:latin typeface="Arial"/>
                <a:cs typeface="Arial"/>
              </a:rPr>
              <a:t>with </a:t>
            </a:r>
            <a:r>
              <a:rPr sz="1850" spc="10" dirty="0">
                <a:solidFill>
                  <a:srgbClr val="42C3C8"/>
                </a:solidFill>
                <a:latin typeface="Arial"/>
                <a:cs typeface="Arial"/>
              </a:rPr>
              <a:t>an assignment</a:t>
            </a:r>
            <a:r>
              <a:rPr sz="1850" spc="-75" dirty="0">
                <a:solidFill>
                  <a:srgbClr val="42C3C8"/>
                </a:solidFill>
                <a:latin typeface="Arial"/>
                <a:cs typeface="Arial"/>
              </a:rPr>
              <a:t> </a:t>
            </a:r>
            <a:r>
              <a:rPr sz="1850" spc="10" dirty="0">
                <a:solidFill>
                  <a:srgbClr val="42C3C8"/>
                </a:solidFill>
                <a:latin typeface="Arial"/>
                <a:cs typeface="Arial"/>
              </a:rPr>
              <a:t>operator</a:t>
            </a:r>
            <a:endParaRPr sz="1850">
              <a:latin typeface="Arial"/>
              <a:cs typeface="Arial"/>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86308" y="1249171"/>
            <a:ext cx="3333750" cy="869469"/>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C14089"/>
                </a:solidFill>
                <a:latin typeface="Arial"/>
                <a:cs typeface="Arial"/>
              </a:rPr>
              <a:t>Eg</a:t>
            </a:r>
            <a:r>
              <a:rPr sz="1850" b="1" spc="-10" dirty="0">
                <a:solidFill>
                  <a:srgbClr val="C14089"/>
                </a:solidFill>
                <a:latin typeface="Arial"/>
                <a:cs typeface="Arial"/>
              </a:rPr>
              <a:t> </a:t>
            </a:r>
            <a:r>
              <a:rPr sz="1850" b="1" spc="5" dirty="0">
                <a:solidFill>
                  <a:srgbClr val="C14089"/>
                </a:solidFill>
                <a:latin typeface="Arial"/>
                <a:cs typeface="Arial"/>
              </a:rPr>
              <a:t>1:</a:t>
            </a:r>
            <a:endParaRPr sz="1850" dirty="0">
              <a:latin typeface="Arial"/>
              <a:cs typeface="Arial"/>
            </a:endParaRPr>
          </a:p>
          <a:p>
            <a:pPr marL="12700">
              <a:lnSpc>
                <a:spcPct val="100000"/>
              </a:lnSpc>
              <a:spcBef>
                <a:spcPts val="25"/>
              </a:spcBef>
            </a:pPr>
            <a:r>
              <a:rPr sz="1850" b="1" spc="10" dirty="0">
                <a:solidFill>
                  <a:srgbClr val="C14089"/>
                </a:solidFill>
                <a:latin typeface="Arial"/>
                <a:cs typeface="Arial"/>
              </a:rPr>
              <a:t>Assume </a:t>
            </a:r>
            <a:r>
              <a:rPr sz="1850" b="1" spc="10" dirty="0" smtClean="0">
                <a:solidFill>
                  <a:srgbClr val="C14089"/>
                </a:solidFill>
                <a:latin typeface="Arial"/>
                <a:cs typeface="Arial"/>
              </a:rPr>
              <a:t>a</a:t>
            </a:r>
            <a:r>
              <a:rPr lang="en-US" sz="1850" b="1" spc="10" dirty="0" smtClean="0">
                <a:solidFill>
                  <a:srgbClr val="C14089"/>
                </a:solidFill>
                <a:latin typeface="Arial"/>
                <a:cs typeface="Arial"/>
              </a:rPr>
              <a:t>=</a:t>
            </a:r>
            <a:r>
              <a:rPr sz="1850" b="1" spc="10" dirty="0" smtClean="0">
                <a:solidFill>
                  <a:srgbClr val="C14089"/>
                </a:solidFill>
                <a:latin typeface="Arial"/>
                <a:cs typeface="Arial"/>
              </a:rPr>
              <a:t>15</a:t>
            </a:r>
            <a:r>
              <a:rPr sz="1850" b="1" spc="10" dirty="0">
                <a:solidFill>
                  <a:srgbClr val="C14089"/>
                </a:solidFill>
                <a:latin typeface="Arial"/>
                <a:cs typeface="Arial"/>
              </a:rPr>
              <a:t>, b=10, c=5,</a:t>
            </a:r>
            <a:r>
              <a:rPr sz="1850" b="1" spc="-190" dirty="0">
                <a:solidFill>
                  <a:srgbClr val="C14089"/>
                </a:solidFill>
                <a:latin typeface="Arial"/>
                <a:cs typeface="Arial"/>
              </a:rPr>
              <a:t> </a:t>
            </a:r>
            <a:r>
              <a:rPr sz="1850" b="1" spc="5" dirty="0">
                <a:solidFill>
                  <a:srgbClr val="C14089"/>
                </a:solidFill>
                <a:latin typeface="Arial"/>
                <a:cs typeface="Arial"/>
              </a:rPr>
              <a:t>d=?;</a:t>
            </a:r>
            <a:endParaRPr sz="1850" dirty="0">
              <a:latin typeface="Arial"/>
              <a:cs typeface="Arial"/>
            </a:endParaRPr>
          </a:p>
        </p:txBody>
      </p:sp>
      <p:sp>
        <p:nvSpPr>
          <p:cNvPr id="3" name="object 3"/>
          <p:cNvSpPr txBox="1"/>
          <p:nvPr/>
        </p:nvSpPr>
        <p:spPr>
          <a:xfrm>
            <a:off x="286308" y="2102865"/>
            <a:ext cx="956310"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14089"/>
                </a:solidFill>
                <a:latin typeface="Arial"/>
                <a:cs typeface="Arial"/>
              </a:rPr>
              <a:t>d=a/b*c;</a:t>
            </a:r>
            <a:endParaRPr sz="1850">
              <a:latin typeface="Arial"/>
              <a:cs typeface="Arial"/>
            </a:endParaRPr>
          </a:p>
        </p:txBody>
      </p:sp>
      <p:sp>
        <p:nvSpPr>
          <p:cNvPr id="4" name="object 4"/>
          <p:cNvSpPr txBox="1"/>
          <p:nvPr/>
        </p:nvSpPr>
        <p:spPr>
          <a:xfrm>
            <a:off x="286308" y="2632075"/>
            <a:ext cx="1208405"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C14089"/>
                </a:solidFill>
                <a:latin typeface="Arial"/>
                <a:cs typeface="Arial"/>
              </a:rPr>
              <a:t>d=15/10*5;</a:t>
            </a:r>
            <a:endParaRPr sz="1850" dirty="0">
              <a:latin typeface="Arial"/>
              <a:cs typeface="Arial"/>
            </a:endParaRPr>
          </a:p>
        </p:txBody>
      </p:sp>
      <p:sp>
        <p:nvSpPr>
          <p:cNvPr id="5" name="object 5"/>
          <p:cNvSpPr txBox="1"/>
          <p:nvPr/>
        </p:nvSpPr>
        <p:spPr>
          <a:xfrm>
            <a:off x="286308" y="3202051"/>
            <a:ext cx="746125" cy="311150"/>
          </a:xfrm>
          <a:prstGeom prst="rect">
            <a:avLst/>
          </a:prstGeom>
        </p:spPr>
        <p:txBody>
          <a:bodyPr vert="horz" wrap="square" lIns="0" tIns="15240" rIns="0" bIns="0" rtlCol="0">
            <a:spAutoFit/>
          </a:bodyPr>
          <a:lstStyle/>
          <a:p>
            <a:pPr marL="12700">
              <a:lnSpc>
                <a:spcPct val="100000"/>
              </a:lnSpc>
              <a:spcBef>
                <a:spcPts val="120"/>
              </a:spcBef>
            </a:pPr>
            <a:r>
              <a:rPr sz="1850" b="1" spc="10" dirty="0" smtClean="0">
                <a:solidFill>
                  <a:srgbClr val="C14089"/>
                </a:solidFill>
                <a:latin typeface="Arial"/>
                <a:cs typeface="Arial"/>
              </a:rPr>
              <a:t>d=1*5;</a:t>
            </a:r>
            <a:endParaRPr sz="1850" dirty="0">
              <a:latin typeface="Arial"/>
              <a:cs typeface="Arial"/>
            </a:endParaRPr>
          </a:p>
        </p:txBody>
      </p:sp>
      <p:sp>
        <p:nvSpPr>
          <p:cNvPr id="6" name="object 6"/>
          <p:cNvSpPr txBox="1"/>
          <p:nvPr/>
        </p:nvSpPr>
        <p:spPr>
          <a:xfrm>
            <a:off x="286308" y="3770757"/>
            <a:ext cx="441959"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C14089"/>
                </a:solidFill>
                <a:latin typeface="Arial"/>
                <a:cs typeface="Arial"/>
              </a:rPr>
              <a:t>d=5</a:t>
            </a:r>
            <a:endParaRPr sz="1850">
              <a:latin typeface="Arial"/>
              <a:cs typeface="Arial"/>
            </a:endParaRPr>
          </a:p>
        </p:txBody>
      </p:sp>
      <p:sp>
        <p:nvSpPr>
          <p:cNvPr id="7" name="object 7"/>
          <p:cNvSpPr txBox="1"/>
          <p:nvPr/>
        </p:nvSpPr>
        <p:spPr>
          <a:xfrm>
            <a:off x="4483734" y="1037590"/>
            <a:ext cx="2744470" cy="596265"/>
          </a:xfrm>
          <a:prstGeom prst="rect">
            <a:avLst/>
          </a:prstGeom>
        </p:spPr>
        <p:txBody>
          <a:bodyPr vert="horz" wrap="square" lIns="0" tIns="15240" rIns="0" bIns="0" rtlCol="0">
            <a:spAutoFit/>
          </a:bodyPr>
          <a:lstStyle/>
          <a:p>
            <a:pPr marL="12700">
              <a:lnSpc>
                <a:spcPct val="100000"/>
              </a:lnSpc>
              <a:spcBef>
                <a:spcPts val="120"/>
              </a:spcBef>
            </a:pPr>
            <a:r>
              <a:rPr sz="1850" b="1" spc="10" dirty="0" err="1">
                <a:solidFill>
                  <a:srgbClr val="C14089"/>
                </a:solidFill>
                <a:latin typeface="Arial"/>
                <a:cs typeface="Arial"/>
              </a:rPr>
              <a:t>Eg</a:t>
            </a:r>
            <a:r>
              <a:rPr sz="1850" b="1" spc="-10" dirty="0">
                <a:solidFill>
                  <a:srgbClr val="C14089"/>
                </a:solidFill>
                <a:latin typeface="Arial"/>
                <a:cs typeface="Arial"/>
              </a:rPr>
              <a:t> </a:t>
            </a:r>
            <a:r>
              <a:rPr sz="1850" b="1" spc="5" dirty="0" smtClean="0">
                <a:solidFill>
                  <a:srgbClr val="C14089"/>
                </a:solidFill>
                <a:latin typeface="Arial"/>
                <a:cs typeface="Arial"/>
              </a:rPr>
              <a:t>2:</a:t>
            </a:r>
            <a:endParaRPr sz="1850" dirty="0">
              <a:latin typeface="Arial"/>
              <a:cs typeface="Arial"/>
            </a:endParaRPr>
          </a:p>
          <a:p>
            <a:pPr marL="12700">
              <a:lnSpc>
                <a:spcPct val="100000"/>
              </a:lnSpc>
              <a:spcBef>
                <a:spcPts val="25"/>
              </a:spcBef>
            </a:pPr>
            <a:r>
              <a:rPr sz="1850" b="1" spc="5" dirty="0">
                <a:solidFill>
                  <a:srgbClr val="C14089"/>
                </a:solidFill>
                <a:latin typeface="Arial"/>
                <a:cs typeface="Arial"/>
              </a:rPr>
              <a:t>int </a:t>
            </a:r>
            <a:r>
              <a:rPr sz="1850" b="1" spc="10" dirty="0">
                <a:solidFill>
                  <a:srgbClr val="C14089"/>
                </a:solidFill>
                <a:latin typeface="Arial"/>
                <a:cs typeface="Arial"/>
              </a:rPr>
              <a:t>a=2, b=3, c=2, d=5,</a:t>
            </a:r>
            <a:r>
              <a:rPr sz="1850" b="1" spc="-215" dirty="0">
                <a:solidFill>
                  <a:srgbClr val="C14089"/>
                </a:solidFill>
                <a:latin typeface="Arial"/>
                <a:cs typeface="Arial"/>
              </a:rPr>
              <a:t> </a:t>
            </a:r>
            <a:r>
              <a:rPr sz="1850" b="1" spc="5" dirty="0">
                <a:solidFill>
                  <a:srgbClr val="C14089"/>
                </a:solidFill>
                <a:latin typeface="Arial"/>
                <a:cs typeface="Arial"/>
              </a:rPr>
              <a:t>e;</a:t>
            </a:r>
            <a:endParaRPr sz="1850" dirty="0">
              <a:latin typeface="Arial"/>
              <a:cs typeface="Arial"/>
            </a:endParaRPr>
          </a:p>
        </p:txBody>
      </p:sp>
      <p:sp>
        <p:nvSpPr>
          <p:cNvPr id="8" name="object 8"/>
          <p:cNvSpPr txBox="1"/>
          <p:nvPr/>
        </p:nvSpPr>
        <p:spPr>
          <a:xfrm>
            <a:off x="4483734" y="1891410"/>
            <a:ext cx="1437640"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14089"/>
                </a:solidFill>
                <a:latin typeface="Arial"/>
                <a:cs typeface="Arial"/>
              </a:rPr>
              <a:t>e=a+b-c*d/a;</a:t>
            </a:r>
            <a:endParaRPr sz="1850">
              <a:latin typeface="Arial"/>
              <a:cs typeface="Arial"/>
            </a:endParaRPr>
          </a:p>
        </p:txBody>
      </p:sp>
      <p:sp>
        <p:nvSpPr>
          <p:cNvPr id="9" name="object 9"/>
          <p:cNvSpPr txBox="1"/>
          <p:nvPr/>
        </p:nvSpPr>
        <p:spPr>
          <a:xfrm>
            <a:off x="4483734" y="2461386"/>
            <a:ext cx="1412240"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14089"/>
                </a:solidFill>
                <a:latin typeface="Arial"/>
                <a:cs typeface="Arial"/>
              </a:rPr>
              <a:t>e=2+3-2*5/2;</a:t>
            </a:r>
            <a:endParaRPr sz="1850">
              <a:latin typeface="Arial"/>
              <a:cs typeface="Arial"/>
            </a:endParaRPr>
          </a:p>
        </p:txBody>
      </p:sp>
      <p:sp>
        <p:nvSpPr>
          <p:cNvPr id="10" name="object 10"/>
          <p:cNvSpPr txBox="1"/>
          <p:nvPr/>
        </p:nvSpPr>
        <p:spPr>
          <a:xfrm>
            <a:off x="6321514" y="2461386"/>
            <a:ext cx="2209800"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14089"/>
                </a:solidFill>
                <a:latin typeface="Arial"/>
                <a:cs typeface="Arial"/>
              </a:rPr>
              <a:t>(first * is</a:t>
            </a:r>
            <a:r>
              <a:rPr sz="1850" b="1" spc="-8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p:txBody>
      </p:sp>
      <p:sp>
        <p:nvSpPr>
          <p:cNvPr id="11" name="object 11"/>
          <p:cNvSpPr txBox="1"/>
          <p:nvPr/>
        </p:nvSpPr>
        <p:spPr>
          <a:xfrm>
            <a:off x="4483734" y="3030092"/>
            <a:ext cx="1320165"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14089"/>
                </a:solidFill>
                <a:latin typeface="Arial"/>
                <a:cs typeface="Arial"/>
              </a:rPr>
              <a:t>e=2+3-10/2;</a:t>
            </a:r>
            <a:endParaRPr sz="1850">
              <a:latin typeface="Arial"/>
              <a:cs typeface="Arial"/>
            </a:endParaRPr>
          </a:p>
        </p:txBody>
      </p:sp>
      <p:sp>
        <p:nvSpPr>
          <p:cNvPr id="12" name="object 12"/>
          <p:cNvSpPr txBox="1"/>
          <p:nvPr/>
        </p:nvSpPr>
        <p:spPr>
          <a:xfrm>
            <a:off x="6359315" y="3030092"/>
            <a:ext cx="2221865"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C14089"/>
                </a:solidFill>
                <a:latin typeface="Arial"/>
                <a:cs typeface="Arial"/>
              </a:rPr>
              <a:t>(next </a:t>
            </a:r>
            <a:r>
              <a:rPr sz="1850" b="1" spc="5" dirty="0">
                <a:solidFill>
                  <a:srgbClr val="C14089"/>
                </a:solidFill>
                <a:latin typeface="Arial"/>
                <a:cs typeface="Arial"/>
              </a:rPr>
              <a:t>/ is</a:t>
            </a:r>
            <a:r>
              <a:rPr sz="1850" b="1" spc="-114"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p:txBody>
      </p:sp>
      <p:sp>
        <p:nvSpPr>
          <p:cNvPr id="13" name="object 13"/>
          <p:cNvSpPr txBox="1"/>
          <p:nvPr/>
        </p:nvSpPr>
        <p:spPr>
          <a:xfrm>
            <a:off x="4483734" y="3600069"/>
            <a:ext cx="991235"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C14089"/>
                </a:solidFill>
                <a:latin typeface="Arial"/>
                <a:cs typeface="Arial"/>
              </a:rPr>
              <a:t>e=2+</a:t>
            </a:r>
            <a:r>
              <a:rPr sz="1850" b="1" spc="15" dirty="0">
                <a:solidFill>
                  <a:srgbClr val="C14089"/>
                </a:solidFill>
                <a:latin typeface="Arial"/>
                <a:cs typeface="Arial"/>
              </a:rPr>
              <a:t>3</a:t>
            </a:r>
            <a:r>
              <a:rPr sz="1850" b="1" spc="5" dirty="0">
                <a:solidFill>
                  <a:srgbClr val="C14089"/>
                </a:solidFill>
                <a:latin typeface="Arial"/>
                <a:cs typeface="Arial"/>
              </a:rPr>
              <a:t>-5;</a:t>
            </a:r>
            <a:endParaRPr sz="1850">
              <a:latin typeface="Arial"/>
              <a:cs typeface="Arial"/>
            </a:endParaRPr>
          </a:p>
        </p:txBody>
      </p:sp>
      <p:sp>
        <p:nvSpPr>
          <p:cNvPr id="14" name="object 14"/>
          <p:cNvSpPr txBox="1"/>
          <p:nvPr/>
        </p:nvSpPr>
        <p:spPr>
          <a:xfrm>
            <a:off x="6356938" y="3600069"/>
            <a:ext cx="2294255"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14089"/>
                </a:solidFill>
                <a:latin typeface="Arial"/>
                <a:cs typeface="Arial"/>
              </a:rPr>
              <a:t>(next </a:t>
            </a:r>
            <a:r>
              <a:rPr sz="1850" b="1" spc="10" dirty="0">
                <a:solidFill>
                  <a:srgbClr val="C14089"/>
                </a:solidFill>
                <a:latin typeface="Arial"/>
                <a:cs typeface="Arial"/>
              </a:rPr>
              <a:t>+ </a:t>
            </a:r>
            <a:r>
              <a:rPr sz="1850" b="1" spc="5" dirty="0">
                <a:solidFill>
                  <a:srgbClr val="C14089"/>
                </a:solidFill>
                <a:latin typeface="Arial"/>
                <a:cs typeface="Arial"/>
              </a:rPr>
              <a:t>is</a:t>
            </a:r>
            <a:r>
              <a:rPr sz="1850" b="1" spc="-10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p:txBody>
      </p:sp>
      <p:sp>
        <p:nvSpPr>
          <p:cNvPr id="15" name="object 15"/>
          <p:cNvSpPr txBox="1"/>
          <p:nvPr/>
        </p:nvSpPr>
        <p:spPr>
          <a:xfrm>
            <a:off x="4483734" y="4168216"/>
            <a:ext cx="720725" cy="311150"/>
          </a:xfrm>
          <a:prstGeom prst="rect">
            <a:avLst/>
          </a:prstGeom>
        </p:spPr>
        <p:txBody>
          <a:bodyPr vert="horz" wrap="square" lIns="0" tIns="15875" rIns="0" bIns="0" rtlCol="0">
            <a:spAutoFit/>
          </a:bodyPr>
          <a:lstStyle/>
          <a:p>
            <a:pPr marL="12700">
              <a:lnSpc>
                <a:spcPct val="100000"/>
              </a:lnSpc>
              <a:spcBef>
                <a:spcPts val="125"/>
              </a:spcBef>
            </a:pPr>
            <a:r>
              <a:rPr sz="1850" b="1" spc="10" dirty="0">
                <a:solidFill>
                  <a:srgbClr val="C14089"/>
                </a:solidFill>
                <a:latin typeface="Arial"/>
                <a:cs typeface="Arial"/>
              </a:rPr>
              <a:t>e=5</a:t>
            </a:r>
            <a:r>
              <a:rPr sz="1850" b="1" dirty="0">
                <a:solidFill>
                  <a:srgbClr val="C14089"/>
                </a:solidFill>
                <a:latin typeface="Arial"/>
                <a:cs typeface="Arial"/>
              </a:rPr>
              <a:t>-</a:t>
            </a:r>
            <a:r>
              <a:rPr sz="1850" b="1" spc="10" dirty="0">
                <a:solidFill>
                  <a:srgbClr val="C14089"/>
                </a:solidFill>
                <a:latin typeface="Arial"/>
                <a:cs typeface="Arial"/>
              </a:rPr>
              <a:t>5;</a:t>
            </a:r>
            <a:endParaRPr sz="1850">
              <a:latin typeface="Arial"/>
              <a:cs typeface="Arial"/>
            </a:endParaRPr>
          </a:p>
        </p:txBody>
      </p:sp>
      <p:sp>
        <p:nvSpPr>
          <p:cNvPr id="16" name="object 16"/>
          <p:cNvSpPr txBox="1"/>
          <p:nvPr/>
        </p:nvSpPr>
        <p:spPr>
          <a:xfrm>
            <a:off x="6413465" y="4168216"/>
            <a:ext cx="2235835" cy="311150"/>
          </a:xfrm>
          <a:prstGeom prst="rect">
            <a:avLst/>
          </a:prstGeom>
        </p:spPr>
        <p:txBody>
          <a:bodyPr vert="horz" wrap="square" lIns="0" tIns="15875" rIns="0" bIns="0" rtlCol="0">
            <a:spAutoFit/>
          </a:bodyPr>
          <a:lstStyle/>
          <a:p>
            <a:pPr marL="12700">
              <a:lnSpc>
                <a:spcPct val="100000"/>
              </a:lnSpc>
              <a:spcBef>
                <a:spcPts val="125"/>
              </a:spcBef>
            </a:pPr>
            <a:r>
              <a:rPr sz="1850" b="1" spc="10" dirty="0">
                <a:solidFill>
                  <a:srgbClr val="C14089"/>
                </a:solidFill>
                <a:latin typeface="Arial"/>
                <a:cs typeface="Arial"/>
              </a:rPr>
              <a:t>(next </a:t>
            </a:r>
            <a:r>
              <a:rPr sz="1850" b="1" spc="5" dirty="0">
                <a:solidFill>
                  <a:srgbClr val="C14089"/>
                </a:solidFill>
                <a:latin typeface="Arial"/>
                <a:cs typeface="Arial"/>
              </a:rPr>
              <a:t>- </a:t>
            </a:r>
            <a:r>
              <a:rPr sz="1850" b="1" spc="10" dirty="0">
                <a:solidFill>
                  <a:srgbClr val="C14089"/>
                </a:solidFill>
                <a:latin typeface="Arial"/>
                <a:cs typeface="Arial"/>
              </a:rPr>
              <a:t>is</a:t>
            </a:r>
            <a:r>
              <a:rPr sz="1850" b="1" spc="-114"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p:txBody>
      </p:sp>
      <p:sp>
        <p:nvSpPr>
          <p:cNvPr id="17" name="object 17"/>
          <p:cNvSpPr txBox="1"/>
          <p:nvPr/>
        </p:nvSpPr>
        <p:spPr>
          <a:xfrm>
            <a:off x="4483734" y="4738878"/>
            <a:ext cx="428625"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C14089"/>
                </a:solidFill>
                <a:latin typeface="Arial"/>
                <a:cs typeface="Arial"/>
              </a:rPr>
              <a:t>e=0</a:t>
            </a:r>
            <a:endParaRPr sz="1850">
              <a:latin typeface="Arial"/>
              <a:cs typeface="Arial"/>
            </a:endParaRPr>
          </a:p>
        </p:txBody>
      </p:sp>
      <p:sp>
        <p:nvSpPr>
          <p:cNvPr id="18" name="object 18"/>
          <p:cNvSpPr txBox="1"/>
          <p:nvPr/>
        </p:nvSpPr>
        <p:spPr>
          <a:xfrm>
            <a:off x="6317216" y="4738878"/>
            <a:ext cx="2066289"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14089"/>
                </a:solidFill>
                <a:latin typeface="Arial"/>
                <a:cs typeface="Arial"/>
              </a:rPr>
              <a:t>(is </a:t>
            </a:r>
            <a:r>
              <a:rPr sz="1850" b="1" spc="10" dirty="0">
                <a:solidFill>
                  <a:srgbClr val="C14089"/>
                </a:solidFill>
                <a:latin typeface="Arial"/>
                <a:cs typeface="Arial"/>
              </a:rPr>
              <a:t>the </a:t>
            </a:r>
            <a:r>
              <a:rPr sz="1850" b="1" spc="5" dirty="0">
                <a:solidFill>
                  <a:srgbClr val="C14089"/>
                </a:solidFill>
                <a:latin typeface="Arial"/>
                <a:cs typeface="Arial"/>
              </a:rPr>
              <a:t>final</a:t>
            </a:r>
            <a:r>
              <a:rPr sz="1850" b="1" spc="-135" dirty="0">
                <a:solidFill>
                  <a:srgbClr val="C14089"/>
                </a:solidFill>
                <a:latin typeface="Arial"/>
                <a:cs typeface="Arial"/>
              </a:rPr>
              <a:t> </a:t>
            </a:r>
            <a:r>
              <a:rPr sz="1850" b="1" spc="10" dirty="0">
                <a:solidFill>
                  <a:srgbClr val="C14089"/>
                </a:solidFill>
                <a:latin typeface="Arial"/>
                <a:cs typeface="Arial"/>
              </a:rPr>
              <a:t>result)</a:t>
            </a:r>
            <a:endParaRPr sz="1850">
              <a:latin typeface="Arial"/>
              <a:cs typeface="Arial"/>
            </a:endParaRPr>
          </a:p>
        </p:txBody>
      </p:sp>
      <p:sp>
        <p:nvSpPr>
          <p:cNvPr id="19" name="object 19"/>
          <p:cNvSpPr/>
          <p:nvPr/>
        </p:nvSpPr>
        <p:spPr>
          <a:xfrm>
            <a:off x="8889492" y="1121663"/>
            <a:ext cx="3302507" cy="2313432"/>
          </a:xfrm>
          <a:prstGeom prst="rect">
            <a:avLst/>
          </a:prstGeom>
          <a:blipFill>
            <a:blip r:embed="rId2" cstate="print"/>
            <a:stretch>
              <a:fillRect/>
            </a:stretch>
          </a:blipFill>
        </p:spPr>
        <p:txBody>
          <a:bodyPr wrap="square" lIns="0" tIns="0" rIns="0" bIns="0" rtlCol="0"/>
          <a:lstStyle/>
          <a:p>
            <a:endParaRPr/>
          </a:p>
        </p:txBody>
      </p:sp>
      <p:sp>
        <p:nvSpPr>
          <p:cNvPr id="20" name="object 20"/>
          <p:cNvSpPr txBox="1"/>
          <p:nvPr/>
        </p:nvSpPr>
        <p:spPr>
          <a:xfrm>
            <a:off x="9808209" y="1618615"/>
            <a:ext cx="426720" cy="391160"/>
          </a:xfrm>
          <a:prstGeom prst="rect">
            <a:avLst/>
          </a:prstGeom>
        </p:spPr>
        <p:txBody>
          <a:bodyPr vert="horz" wrap="square" lIns="0" tIns="12700" rIns="0" bIns="0" rtlCol="0">
            <a:spAutoFit/>
          </a:bodyPr>
          <a:lstStyle/>
          <a:p>
            <a:pPr marL="38100">
              <a:lnSpc>
                <a:spcPct val="100000"/>
              </a:lnSpc>
              <a:spcBef>
                <a:spcPts val="100"/>
              </a:spcBef>
            </a:pPr>
            <a:r>
              <a:rPr sz="3600" b="1" spc="-7" baseline="-16203" dirty="0">
                <a:solidFill>
                  <a:srgbClr val="42C3C8"/>
                </a:solidFill>
                <a:latin typeface="Arial"/>
                <a:cs typeface="Arial"/>
              </a:rPr>
              <a:t>1</a:t>
            </a:r>
            <a:r>
              <a:rPr sz="1600" b="1" spc="-5" dirty="0">
                <a:solidFill>
                  <a:srgbClr val="42C3C8"/>
                </a:solidFill>
                <a:latin typeface="Arial"/>
                <a:cs typeface="Arial"/>
              </a:rPr>
              <a:t>st</a:t>
            </a:r>
            <a:endParaRPr sz="1600">
              <a:latin typeface="Arial"/>
              <a:cs typeface="Arial"/>
            </a:endParaRPr>
          </a:p>
        </p:txBody>
      </p:sp>
      <p:sp>
        <p:nvSpPr>
          <p:cNvPr id="21" name="object 21"/>
          <p:cNvSpPr txBox="1"/>
          <p:nvPr/>
        </p:nvSpPr>
        <p:spPr>
          <a:xfrm>
            <a:off x="10437368" y="1710054"/>
            <a:ext cx="835660" cy="391160"/>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C00000"/>
                </a:solidFill>
                <a:latin typeface="Arial"/>
                <a:cs typeface="Arial"/>
              </a:rPr>
              <a:t>*, /,</a:t>
            </a:r>
            <a:r>
              <a:rPr sz="2400" b="1" spc="-120" dirty="0">
                <a:solidFill>
                  <a:srgbClr val="C00000"/>
                </a:solidFill>
                <a:latin typeface="Arial"/>
                <a:cs typeface="Arial"/>
              </a:rPr>
              <a:t> </a:t>
            </a:r>
            <a:r>
              <a:rPr sz="2400" b="1" spc="-5" dirty="0">
                <a:solidFill>
                  <a:srgbClr val="C00000"/>
                </a:solidFill>
                <a:latin typeface="Arial"/>
                <a:cs typeface="Arial"/>
              </a:rPr>
              <a:t>%</a:t>
            </a:r>
            <a:endParaRPr sz="2400">
              <a:latin typeface="Arial"/>
              <a:cs typeface="Arial"/>
            </a:endParaRPr>
          </a:p>
        </p:txBody>
      </p:sp>
      <p:sp>
        <p:nvSpPr>
          <p:cNvPr id="22" name="object 22"/>
          <p:cNvSpPr txBox="1"/>
          <p:nvPr/>
        </p:nvSpPr>
        <p:spPr>
          <a:xfrm>
            <a:off x="10037064" y="2075510"/>
            <a:ext cx="1025525" cy="757555"/>
          </a:xfrm>
          <a:prstGeom prst="rect">
            <a:avLst/>
          </a:prstGeom>
        </p:spPr>
        <p:txBody>
          <a:bodyPr vert="horz" wrap="square" lIns="0" tIns="12700" rIns="0" bIns="0" rtlCol="0">
            <a:spAutoFit/>
          </a:bodyPr>
          <a:lstStyle/>
          <a:p>
            <a:pPr marL="38100">
              <a:lnSpc>
                <a:spcPct val="100000"/>
              </a:lnSpc>
              <a:spcBef>
                <a:spcPts val="100"/>
              </a:spcBef>
            </a:pPr>
            <a:r>
              <a:rPr sz="2400" b="1" spc="-5" dirty="0">
                <a:solidFill>
                  <a:srgbClr val="42C3C8"/>
                </a:solidFill>
                <a:latin typeface="Arial"/>
                <a:cs typeface="Arial"/>
              </a:rPr>
              <a:t>2</a:t>
            </a:r>
            <a:r>
              <a:rPr sz="2400" b="1" spc="-7" baseline="24305" dirty="0">
                <a:solidFill>
                  <a:srgbClr val="42C3C8"/>
                </a:solidFill>
                <a:latin typeface="Arial"/>
                <a:cs typeface="Arial"/>
              </a:rPr>
              <a:t>nd </a:t>
            </a:r>
            <a:r>
              <a:rPr sz="2400" b="1" dirty="0">
                <a:solidFill>
                  <a:srgbClr val="C00000"/>
                </a:solidFill>
                <a:latin typeface="Arial"/>
                <a:cs typeface="Arial"/>
              </a:rPr>
              <a:t>+,</a:t>
            </a:r>
            <a:r>
              <a:rPr sz="2400" b="1" spc="-305" dirty="0">
                <a:solidFill>
                  <a:srgbClr val="C00000"/>
                </a:solidFill>
                <a:latin typeface="Arial"/>
                <a:cs typeface="Arial"/>
              </a:rPr>
              <a:t> </a:t>
            </a:r>
            <a:r>
              <a:rPr sz="2400" b="1" dirty="0">
                <a:solidFill>
                  <a:srgbClr val="C00000"/>
                </a:solidFill>
                <a:latin typeface="Arial"/>
                <a:cs typeface="Arial"/>
              </a:rPr>
              <a:t>-</a:t>
            </a:r>
            <a:endParaRPr sz="2400">
              <a:latin typeface="Arial"/>
              <a:cs typeface="Arial"/>
            </a:endParaRPr>
          </a:p>
          <a:p>
            <a:pPr marL="73025">
              <a:lnSpc>
                <a:spcPct val="100000"/>
              </a:lnSpc>
              <a:spcBef>
                <a:spcPts val="5"/>
              </a:spcBef>
            </a:pPr>
            <a:r>
              <a:rPr sz="2400" b="1" dirty="0">
                <a:solidFill>
                  <a:srgbClr val="C00000"/>
                </a:solidFill>
                <a:latin typeface="Arial"/>
                <a:cs typeface="Arial"/>
              </a:rPr>
              <a:t>(L -</a:t>
            </a:r>
            <a:r>
              <a:rPr sz="2400" b="1" spc="-75" dirty="0">
                <a:solidFill>
                  <a:srgbClr val="C00000"/>
                </a:solidFill>
                <a:latin typeface="Arial"/>
                <a:cs typeface="Arial"/>
              </a:rPr>
              <a:t> </a:t>
            </a:r>
            <a:r>
              <a:rPr sz="2400" b="1" spc="-10" dirty="0">
                <a:solidFill>
                  <a:srgbClr val="C00000"/>
                </a:solidFill>
                <a:latin typeface="Arial"/>
                <a:cs typeface="Arial"/>
              </a:rPr>
              <a:t>R)</a:t>
            </a:r>
            <a:endParaRPr sz="2400">
              <a:latin typeface="Arial"/>
              <a:cs typeface="Aria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70103" y="1601546"/>
            <a:ext cx="2681605" cy="596265"/>
          </a:xfrm>
          <a:prstGeom prst="rect">
            <a:avLst/>
          </a:prstGeom>
        </p:spPr>
        <p:txBody>
          <a:bodyPr vert="horz" wrap="square" lIns="0" tIns="15875" rIns="0" bIns="0" rtlCol="0">
            <a:spAutoFit/>
          </a:bodyPr>
          <a:lstStyle/>
          <a:p>
            <a:pPr marL="12700">
              <a:lnSpc>
                <a:spcPct val="100000"/>
              </a:lnSpc>
              <a:spcBef>
                <a:spcPts val="125"/>
              </a:spcBef>
            </a:pPr>
            <a:r>
              <a:rPr sz="1850" b="1" spc="15" dirty="0">
                <a:solidFill>
                  <a:srgbClr val="C14089"/>
                </a:solidFill>
                <a:latin typeface="Arial"/>
                <a:cs typeface="Arial"/>
              </a:rPr>
              <a:t>Eg</a:t>
            </a:r>
            <a:r>
              <a:rPr sz="1850" b="1" spc="-10" dirty="0">
                <a:solidFill>
                  <a:srgbClr val="C14089"/>
                </a:solidFill>
                <a:latin typeface="Arial"/>
                <a:cs typeface="Arial"/>
              </a:rPr>
              <a:t> </a:t>
            </a:r>
            <a:r>
              <a:rPr sz="1850" b="1" spc="10" dirty="0">
                <a:solidFill>
                  <a:srgbClr val="C14089"/>
                </a:solidFill>
                <a:latin typeface="Arial"/>
                <a:cs typeface="Arial"/>
              </a:rPr>
              <a:t>3:</a:t>
            </a:r>
            <a:endParaRPr sz="1850">
              <a:latin typeface="Arial"/>
              <a:cs typeface="Arial"/>
            </a:endParaRPr>
          </a:p>
          <a:p>
            <a:pPr marL="12700">
              <a:lnSpc>
                <a:spcPct val="100000"/>
              </a:lnSpc>
              <a:spcBef>
                <a:spcPts val="25"/>
              </a:spcBef>
            </a:pPr>
            <a:r>
              <a:rPr sz="1850" b="1" spc="5" dirty="0">
                <a:solidFill>
                  <a:srgbClr val="C14089"/>
                </a:solidFill>
                <a:latin typeface="Arial"/>
                <a:cs typeface="Arial"/>
              </a:rPr>
              <a:t>int </a:t>
            </a:r>
            <a:r>
              <a:rPr sz="1850" b="1" spc="10" dirty="0">
                <a:solidFill>
                  <a:srgbClr val="C14089"/>
                </a:solidFill>
                <a:latin typeface="Arial"/>
                <a:cs typeface="Arial"/>
              </a:rPr>
              <a:t>a=2, b=3, c=2,</a:t>
            </a:r>
            <a:r>
              <a:rPr sz="1850" b="1" spc="-165" dirty="0">
                <a:solidFill>
                  <a:srgbClr val="C14089"/>
                </a:solidFill>
                <a:latin typeface="Arial"/>
                <a:cs typeface="Arial"/>
              </a:rPr>
              <a:t> </a:t>
            </a:r>
            <a:r>
              <a:rPr sz="1850" b="1" spc="5" dirty="0">
                <a:solidFill>
                  <a:srgbClr val="C14089"/>
                </a:solidFill>
                <a:latin typeface="Arial"/>
                <a:cs typeface="Arial"/>
              </a:rPr>
              <a:t>d=5,e;</a:t>
            </a:r>
            <a:endParaRPr sz="1850">
              <a:latin typeface="Arial"/>
              <a:cs typeface="Arial"/>
            </a:endParaRPr>
          </a:p>
        </p:txBody>
      </p:sp>
      <p:sp>
        <p:nvSpPr>
          <p:cNvPr id="3" name="object 3"/>
          <p:cNvSpPr txBox="1"/>
          <p:nvPr/>
        </p:nvSpPr>
        <p:spPr>
          <a:xfrm>
            <a:off x="470103" y="2455545"/>
            <a:ext cx="1596390"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14089"/>
                </a:solidFill>
                <a:latin typeface="Arial"/>
                <a:cs typeface="Arial"/>
              </a:rPr>
              <a:t>e=(a+b-c)*d/a;</a:t>
            </a:r>
            <a:endParaRPr sz="1850">
              <a:latin typeface="Arial"/>
              <a:cs typeface="Arial"/>
            </a:endParaRPr>
          </a:p>
        </p:txBody>
      </p:sp>
      <p:sp>
        <p:nvSpPr>
          <p:cNvPr id="4" name="object 4"/>
          <p:cNvSpPr txBox="1"/>
          <p:nvPr/>
        </p:nvSpPr>
        <p:spPr>
          <a:xfrm>
            <a:off x="470103" y="2968497"/>
            <a:ext cx="1570990"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14089"/>
                </a:solidFill>
                <a:latin typeface="Arial"/>
                <a:cs typeface="Arial"/>
              </a:rPr>
              <a:t>e=(2+3-2)*5/2;</a:t>
            </a:r>
            <a:endParaRPr sz="1850">
              <a:latin typeface="Arial"/>
              <a:cs typeface="Arial"/>
            </a:endParaRPr>
          </a:p>
        </p:txBody>
      </p:sp>
      <p:sp>
        <p:nvSpPr>
          <p:cNvPr id="5" name="object 5"/>
          <p:cNvSpPr txBox="1"/>
          <p:nvPr/>
        </p:nvSpPr>
        <p:spPr>
          <a:xfrm>
            <a:off x="2207209" y="2968497"/>
            <a:ext cx="2226310"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14089"/>
                </a:solidFill>
                <a:latin typeface="Arial"/>
                <a:cs typeface="Arial"/>
              </a:rPr>
              <a:t>//first </a:t>
            </a:r>
            <a:r>
              <a:rPr sz="1850" b="1" spc="10" dirty="0">
                <a:solidFill>
                  <a:srgbClr val="C14089"/>
                </a:solidFill>
                <a:latin typeface="Arial"/>
                <a:cs typeface="Arial"/>
              </a:rPr>
              <a:t>+ </a:t>
            </a:r>
            <a:r>
              <a:rPr sz="1850" b="1" spc="5" dirty="0">
                <a:solidFill>
                  <a:srgbClr val="C14089"/>
                </a:solidFill>
                <a:latin typeface="Arial"/>
                <a:cs typeface="Arial"/>
              </a:rPr>
              <a:t>is</a:t>
            </a:r>
            <a:r>
              <a:rPr sz="1850" b="1" spc="-114"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p:txBody>
      </p:sp>
      <p:sp>
        <p:nvSpPr>
          <p:cNvPr id="6" name="object 6"/>
          <p:cNvSpPr txBox="1"/>
          <p:nvPr/>
        </p:nvSpPr>
        <p:spPr>
          <a:xfrm>
            <a:off x="470103" y="3538473"/>
            <a:ext cx="1301115"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14089"/>
                </a:solidFill>
                <a:latin typeface="Arial"/>
                <a:cs typeface="Arial"/>
              </a:rPr>
              <a:t>e=(5-2)*5/2;</a:t>
            </a:r>
            <a:endParaRPr sz="1850">
              <a:latin typeface="Arial"/>
              <a:cs typeface="Arial"/>
            </a:endParaRPr>
          </a:p>
        </p:txBody>
      </p:sp>
      <p:sp>
        <p:nvSpPr>
          <p:cNvPr id="7" name="object 7"/>
          <p:cNvSpPr txBox="1"/>
          <p:nvPr/>
        </p:nvSpPr>
        <p:spPr>
          <a:xfrm>
            <a:off x="2196691" y="3538473"/>
            <a:ext cx="2208530"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14089"/>
                </a:solidFill>
                <a:latin typeface="Arial"/>
                <a:cs typeface="Arial"/>
              </a:rPr>
              <a:t>//next - is</a:t>
            </a:r>
            <a:r>
              <a:rPr sz="1850" b="1" spc="-9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p:txBody>
      </p:sp>
      <p:sp>
        <p:nvSpPr>
          <p:cNvPr id="8" name="object 8"/>
          <p:cNvSpPr txBox="1"/>
          <p:nvPr/>
        </p:nvSpPr>
        <p:spPr>
          <a:xfrm>
            <a:off x="470103" y="4107307"/>
            <a:ext cx="932180"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C14089"/>
                </a:solidFill>
                <a:latin typeface="Arial"/>
                <a:cs typeface="Arial"/>
              </a:rPr>
              <a:t>e=3*</a:t>
            </a:r>
            <a:r>
              <a:rPr sz="1850" b="1" spc="5" dirty="0">
                <a:solidFill>
                  <a:srgbClr val="C14089"/>
                </a:solidFill>
                <a:latin typeface="Arial"/>
                <a:cs typeface="Arial"/>
              </a:rPr>
              <a:t>5/2;</a:t>
            </a:r>
            <a:endParaRPr sz="1850">
              <a:latin typeface="Arial"/>
              <a:cs typeface="Arial"/>
            </a:endParaRPr>
          </a:p>
        </p:txBody>
      </p:sp>
      <p:sp>
        <p:nvSpPr>
          <p:cNvPr id="9" name="object 9"/>
          <p:cNvSpPr txBox="1"/>
          <p:nvPr/>
        </p:nvSpPr>
        <p:spPr>
          <a:xfrm>
            <a:off x="2217521" y="4107307"/>
            <a:ext cx="2220595"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14089"/>
                </a:solidFill>
                <a:latin typeface="Arial"/>
                <a:cs typeface="Arial"/>
              </a:rPr>
              <a:t>//next * is</a:t>
            </a:r>
            <a:r>
              <a:rPr sz="1850" b="1" spc="-10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p:txBody>
      </p:sp>
      <p:sp>
        <p:nvSpPr>
          <p:cNvPr id="10" name="object 10"/>
          <p:cNvSpPr txBox="1"/>
          <p:nvPr/>
        </p:nvSpPr>
        <p:spPr>
          <a:xfrm>
            <a:off x="470103" y="4677283"/>
            <a:ext cx="839469"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C14089"/>
                </a:solidFill>
                <a:latin typeface="Arial"/>
                <a:cs typeface="Arial"/>
              </a:rPr>
              <a:t>e=1</a:t>
            </a:r>
            <a:r>
              <a:rPr sz="1850" b="1" spc="15" dirty="0">
                <a:solidFill>
                  <a:srgbClr val="C14089"/>
                </a:solidFill>
                <a:latin typeface="Arial"/>
                <a:cs typeface="Arial"/>
              </a:rPr>
              <a:t>5</a:t>
            </a:r>
            <a:r>
              <a:rPr sz="1850" b="1" spc="5" dirty="0">
                <a:solidFill>
                  <a:srgbClr val="C14089"/>
                </a:solidFill>
                <a:latin typeface="Arial"/>
                <a:cs typeface="Arial"/>
              </a:rPr>
              <a:t>/2;</a:t>
            </a:r>
            <a:endParaRPr sz="1850">
              <a:latin typeface="Arial"/>
              <a:cs typeface="Arial"/>
            </a:endParaRPr>
          </a:p>
        </p:txBody>
      </p:sp>
      <p:sp>
        <p:nvSpPr>
          <p:cNvPr id="11" name="object 11"/>
          <p:cNvSpPr txBox="1"/>
          <p:nvPr/>
        </p:nvSpPr>
        <p:spPr>
          <a:xfrm>
            <a:off x="2190656" y="4677283"/>
            <a:ext cx="2192020"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14089"/>
                </a:solidFill>
                <a:latin typeface="Arial"/>
                <a:cs typeface="Arial"/>
              </a:rPr>
              <a:t>//next / is</a:t>
            </a:r>
            <a:r>
              <a:rPr sz="1850" b="1" spc="-12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p:txBody>
      </p:sp>
      <p:sp>
        <p:nvSpPr>
          <p:cNvPr id="12" name="object 12"/>
          <p:cNvSpPr txBox="1"/>
          <p:nvPr/>
        </p:nvSpPr>
        <p:spPr>
          <a:xfrm>
            <a:off x="470103" y="5245989"/>
            <a:ext cx="428625"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C14089"/>
                </a:solidFill>
                <a:latin typeface="Arial"/>
                <a:cs typeface="Arial"/>
              </a:rPr>
              <a:t>e=7</a:t>
            </a:r>
            <a:endParaRPr sz="1850">
              <a:latin typeface="Arial"/>
              <a:cs typeface="Arial"/>
            </a:endParaRPr>
          </a:p>
        </p:txBody>
      </p:sp>
      <p:sp>
        <p:nvSpPr>
          <p:cNvPr id="13" name="object 13"/>
          <p:cNvSpPr txBox="1"/>
          <p:nvPr/>
        </p:nvSpPr>
        <p:spPr>
          <a:xfrm>
            <a:off x="5393182" y="1347977"/>
            <a:ext cx="2744470" cy="596265"/>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C14089"/>
                </a:solidFill>
                <a:latin typeface="Arial"/>
                <a:cs typeface="Arial"/>
              </a:rPr>
              <a:t>Eg</a:t>
            </a:r>
            <a:r>
              <a:rPr sz="1850" b="1" spc="-10" dirty="0">
                <a:solidFill>
                  <a:srgbClr val="C14089"/>
                </a:solidFill>
                <a:latin typeface="Arial"/>
                <a:cs typeface="Arial"/>
              </a:rPr>
              <a:t> </a:t>
            </a:r>
            <a:r>
              <a:rPr sz="1850" b="1" spc="5" dirty="0">
                <a:solidFill>
                  <a:srgbClr val="C14089"/>
                </a:solidFill>
                <a:latin typeface="Arial"/>
                <a:cs typeface="Arial"/>
              </a:rPr>
              <a:t>4:</a:t>
            </a:r>
            <a:endParaRPr sz="1850">
              <a:latin typeface="Arial"/>
              <a:cs typeface="Arial"/>
            </a:endParaRPr>
          </a:p>
          <a:p>
            <a:pPr marL="12700">
              <a:lnSpc>
                <a:spcPct val="100000"/>
              </a:lnSpc>
              <a:spcBef>
                <a:spcPts val="25"/>
              </a:spcBef>
            </a:pPr>
            <a:r>
              <a:rPr sz="1850" b="1" spc="5" dirty="0">
                <a:solidFill>
                  <a:srgbClr val="C14089"/>
                </a:solidFill>
                <a:latin typeface="Arial"/>
                <a:cs typeface="Arial"/>
              </a:rPr>
              <a:t>int </a:t>
            </a:r>
            <a:r>
              <a:rPr sz="1850" b="1" spc="10" dirty="0">
                <a:solidFill>
                  <a:srgbClr val="C14089"/>
                </a:solidFill>
                <a:latin typeface="Arial"/>
                <a:cs typeface="Arial"/>
              </a:rPr>
              <a:t>a=1, b=2, c=3, d=4,</a:t>
            </a:r>
            <a:r>
              <a:rPr sz="1850" b="1" spc="-215" dirty="0">
                <a:solidFill>
                  <a:srgbClr val="C14089"/>
                </a:solidFill>
                <a:latin typeface="Arial"/>
                <a:cs typeface="Arial"/>
              </a:rPr>
              <a:t> </a:t>
            </a:r>
            <a:r>
              <a:rPr sz="1850" b="1" spc="5" dirty="0">
                <a:solidFill>
                  <a:srgbClr val="C14089"/>
                </a:solidFill>
                <a:latin typeface="Arial"/>
                <a:cs typeface="Arial"/>
              </a:rPr>
              <a:t>e;</a:t>
            </a:r>
            <a:endParaRPr sz="1850">
              <a:latin typeface="Arial"/>
              <a:cs typeface="Arial"/>
            </a:endParaRPr>
          </a:p>
        </p:txBody>
      </p:sp>
      <p:sp>
        <p:nvSpPr>
          <p:cNvPr id="14" name="object 14"/>
          <p:cNvSpPr txBox="1"/>
          <p:nvPr/>
        </p:nvSpPr>
        <p:spPr>
          <a:xfrm>
            <a:off x="5393182" y="2201671"/>
            <a:ext cx="3462020"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C14089"/>
                </a:solidFill>
                <a:latin typeface="Arial"/>
                <a:cs typeface="Arial"/>
              </a:rPr>
              <a:t>e = (d + </a:t>
            </a:r>
            <a:r>
              <a:rPr sz="1850" b="1" spc="5" dirty="0">
                <a:solidFill>
                  <a:srgbClr val="C14089"/>
                </a:solidFill>
                <a:latin typeface="Arial"/>
                <a:cs typeface="Arial"/>
              </a:rPr>
              <a:t>c) / (c </a:t>
            </a:r>
            <a:r>
              <a:rPr sz="1850" b="1" spc="10" dirty="0">
                <a:solidFill>
                  <a:srgbClr val="C14089"/>
                </a:solidFill>
                <a:latin typeface="Arial"/>
                <a:cs typeface="Arial"/>
              </a:rPr>
              <a:t>+ b) </a:t>
            </a:r>
            <a:r>
              <a:rPr sz="1850" b="1" spc="5" dirty="0">
                <a:solidFill>
                  <a:srgbClr val="C14089"/>
                </a:solidFill>
                <a:latin typeface="Arial"/>
                <a:cs typeface="Arial"/>
              </a:rPr>
              <a:t>* </a:t>
            </a:r>
            <a:r>
              <a:rPr sz="1850" b="1" spc="10" dirty="0">
                <a:solidFill>
                  <a:srgbClr val="C14089"/>
                </a:solidFill>
                <a:latin typeface="Arial"/>
                <a:cs typeface="Arial"/>
              </a:rPr>
              <a:t>(d </a:t>
            </a:r>
            <a:r>
              <a:rPr sz="1850" b="1" spc="15" dirty="0">
                <a:solidFill>
                  <a:srgbClr val="C14089"/>
                </a:solidFill>
                <a:latin typeface="Arial"/>
                <a:cs typeface="Arial"/>
              </a:rPr>
              <a:t>% </a:t>
            </a:r>
            <a:r>
              <a:rPr sz="1850" b="1" spc="10" dirty="0">
                <a:solidFill>
                  <a:srgbClr val="C14089"/>
                </a:solidFill>
                <a:latin typeface="Arial"/>
                <a:cs typeface="Arial"/>
              </a:rPr>
              <a:t>b) </a:t>
            </a:r>
            <a:r>
              <a:rPr sz="1850" b="1" spc="5" dirty="0">
                <a:solidFill>
                  <a:srgbClr val="C14089"/>
                </a:solidFill>
                <a:latin typeface="Arial"/>
                <a:cs typeface="Arial"/>
              </a:rPr>
              <a:t>-</a:t>
            </a:r>
            <a:r>
              <a:rPr sz="1850" b="1" spc="-270" dirty="0">
                <a:solidFill>
                  <a:srgbClr val="C14089"/>
                </a:solidFill>
                <a:latin typeface="Arial"/>
                <a:cs typeface="Arial"/>
              </a:rPr>
              <a:t> </a:t>
            </a:r>
            <a:r>
              <a:rPr sz="1850" b="1" spc="5" dirty="0">
                <a:solidFill>
                  <a:srgbClr val="C14089"/>
                </a:solidFill>
                <a:latin typeface="Arial"/>
                <a:cs typeface="Arial"/>
              </a:rPr>
              <a:t>c;</a:t>
            </a:r>
            <a:endParaRPr sz="1850">
              <a:latin typeface="Arial"/>
              <a:cs typeface="Arial"/>
            </a:endParaRPr>
          </a:p>
        </p:txBody>
      </p:sp>
      <p:sp>
        <p:nvSpPr>
          <p:cNvPr id="15" name="object 15"/>
          <p:cNvSpPr txBox="1"/>
          <p:nvPr/>
        </p:nvSpPr>
        <p:spPr>
          <a:xfrm>
            <a:off x="5393182" y="2771647"/>
            <a:ext cx="5939790" cy="3725545"/>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C14089"/>
                </a:solidFill>
                <a:latin typeface="Arial"/>
                <a:cs typeface="Arial"/>
              </a:rPr>
              <a:t>e = </a:t>
            </a:r>
            <a:r>
              <a:rPr sz="1850" b="1" spc="5" dirty="0">
                <a:solidFill>
                  <a:srgbClr val="C14089"/>
                </a:solidFill>
                <a:latin typeface="Arial"/>
                <a:cs typeface="Arial"/>
              </a:rPr>
              <a:t>(4 </a:t>
            </a:r>
            <a:r>
              <a:rPr sz="1850" b="1" spc="10" dirty="0">
                <a:solidFill>
                  <a:srgbClr val="C14089"/>
                </a:solidFill>
                <a:latin typeface="Arial"/>
                <a:cs typeface="Arial"/>
              </a:rPr>
              <a:t>+ </a:t>
            </a:r>
            <a:r>
              <a:rPr sz="1850" b="1" spc="5" dirty="0">
                <a:solidFill>
                  <a:srgbClr val="C14089"/>
                </a:solidFill>
                <a:latin typeface="Arial"/>
                <a:cs typeface="Arial"/>
              </a:rPr>
              <a:t>3) / (3 </a:t>
            </a:r>
            <a:r>
              <a:rPr sz="1850" b="1" spc="10" dirty="0">
                <a:solidFill>
                  <a:srgbClr val="C14089"/>
                </a:solidFill>
                <a:latin typeface="Arial"/>
                <a:cs typeface="Arial"/>
              </a:rPr>
              <a:t>+ </a:t>
            </a:r>
            <a:r>
              <a:rPr sz="1850" b="1" spc="5" dirty="0">
                <a:solidFill>
                  <a:srgbClr val="C14089"/>
                </a:solidFill>
                <a:latin typeface="Arial"/>
                <a:cs typeface="Arial"/>
              </a:rPr>
              <a:t>2) * (4 </a:t>
            </a:r>
            <a:r>
              <a:rPr sz="1850" b="1" spc="15" dirty="0">
                <a:solidFill>
                  <a:srgbClr val="C14089"/>
                </a:solidFill>
                <a:latin typeface="Arial"/>
                <a:cs typeface="Arial"/>
              </a:rPr>
              <a:t>% </a:t>
            </a:r>
            <a:r>
              <a:rPr sz="1850" b="1" spc="5" dirty="0">
                <a:solidFill>
                  <a:srgbClr val="C14089"/>
                </a:solidFill>
                <a:latin typeface="Arial"/>
                <a:cs typeface="Arial"/>
              </a:rPr>
              <a:t>2) - 3; //first </a:t>
            </a:r>
            <a:r>
              <a:rPr sz="1850" b="1" spc="10" dirty="0">
                <a:solidFill>
                  <a:srgbClr val="C14089"/>
                </a:solidFill>
                <a:latin typeface="Arial"/>
                <a:cs typeface="Arial"/>
              </a:rPr>
              <a:t>4+3 </a:t>
            </a:r>
            <a:r>
              <a:rPr sz="1850" b="1" spc="5" dirty="0">
                <a:solidFill>
                  <a:srgbClr val="C14089"/>
                </a:solidFill>
                <a:latin typeface="Arial"/>
                <a:cs typeface="Arial"/>
              </a:rPr>
              <a:t>is</a:t>
            </a:r>
            <a:r>
              <a:rPr sz="1850" b="1" spc="-235"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a:lnSpc>
                <a:spcPct val="100000"/>
              </a:lnSpc>
              <a:spcBef>
                <a:spcPts val="15"/>
              </a:spcBef>
            </a:pPr>
            <a:endParaRPr sz="1950">
              <a:latin typeface="Arial"/>
              <a:cs typeface="Arial"/>
            </a:endParaRPr>
          </a:p>
          <a:p>
            <a:pPr marL="12700">
              <a:lnSpc>
                <a:spcPct val="100000"/>
              </a:lnSpc>
              <a:tabLst>
                <a:tab pos="3293110" algn="l"/>
              </a:tabLst>
            </a:pPr>
            <a:r>
              <a:rPr sz="1850" b="1" spc="10" dirty="0">
                <a:solidFill>
                  <a:srgbClr val="C14089"/>
                </a:solidFill>
                <a:latin typeface="Arial"/>
                <a:cs typeface="Arial"/>
              </a:rPr>
              <a:t>e = 7 </a:t>
            </a:r>
            <a:r>
              <a:rPr sz="1850" b="1" spc="5" dirty="0">
                <a:solidFill>
                  <a:srgbClr val="C14089"/>
                </a:solidFill>
                <a:latin typeface="Arial"/>
                <a:cs typeface="Arial"/>
              </a:rPr>
              <a:t>/ </a:t>
            </a:r>
            <a:r>
              <a:rPr sz="1850" b="1" spc="10" dirty="0">
                <a:solidFill>
                  <a:srgbClr val="C14089"/>
                </a:solidFill>
                <a:latin typeface="Arial"/>
                <a:cs typeface="Arial"/>
              </a:rPr>
              <a:t>(3 + 2) </a:t>
            </a:r>
            <a:r>
              <a:rPr sz="1850" b="1" spc="5" dirty="0">
                <a:solidFill>
                  <a:srgbClr val="C14089"/>
                </a:solidFill>
                <a:latin typeface="Arial"/>
                <a:cs typeface="Arial"/>
              </a:rPr>
              <a:t>* </a:t>
            </a:r>
            <a:r>
              <a:rPr sz="1850" b="1" spc="10" dirty="0">
                <a:solidFill>
                  <a:srgbClr val="C14089"/>
                </a:solidFill>
                <a:latin typeface="Arial"/>
                <a:cs typeface="Arial"/>
              </a:rPr>
              <a:t>(4 </a:t>
            </a:r>
            <a:r>
              <a:rPr sz="1850" b="1" spc="20" dirty="0">
                <a:solidFill>
                  <a:srgbClr val="C14089"/>
                </a:solidFill>
                <a:latin typeface="Arial"/>
                <a:cs typeface="Arial"/>
              </a:rPr>
              <a:t>% </a:t>
            </a:r>
            <a:r>
              <a:rPr sz="1850" b="1" spc="10" dirty="0">
                <a:solidFill>
                  <a:srgbClr val="C14089"/>
                </a:solidFill>
                <a:latin typeface="Arial"/>
                <a:cs typeface="Arial"/>
              </a:rPr>
              <a:t>2)</a:t>
            </a:r>
            <a:r>
              <a:rPr sz="1850" b="1" spc="-165" dirty="0">
                <a:solidFill>
                  <a:srgbClr val="C14089"/>
                </a:solidFill>
                <a:latin typeface="Arial"/>
                <a:cs typeface="Arial"/>
              </a:rPr>
              <a:t> </a:t>
            </a:r>
            <a:r>
              <a:rPr sz="1850" b="1" spc="5" dirty="0">
                <a:solidFill>
                  <a:srgbClr val="C14089"/>
                </a:solidFill>
                <a:latin typeface="Arial"/>
                <a:cs typeface="Arial"/>
              </a:rPr>
              <a:t>-</a:t>
            </a:r>
            <a:r>
              <a:rPr sz="1850" b="1" dirty="0">
                <a:solidFill>
                  <a:srgbClr val="C14089"/>
                </a:solidFill>
                <a:latin typeface="Arial"/>
                <a:cs typeface="Arial"/>
              </a:rPr>
              <a:t> </a:t>
            </a:r>
            <a:r>
              <a:rPr sz="1850" b="1" spc="10" dirty="0">
                <a:solidFill>
                  <a:srgbClr val="C14089"/>
                </a:solidFill>
                <a:latin typeface="Arial"/>
                <a:cs typeface="Arial"/>
              </a:rPr>
              <a:t>3;	</a:t>
            </a:r>
            <a:r>
              <a:rPr sz="1850" b="1" spc="5" dirty="0">
                <a:solidFill>
                  <a:srgbClr val="C14089"/>
                </a:solidFill>
                <a:latin typeface="Arial"/>
                <a:cs typeface="Arial"/>
              </a:rPr>
              <a:t>//next </a:t>
            </a:r>
            <a:r>
              <a:rPr sz="1850" b="1" spc="10" dirty="0">
                <a:solidFill>
                  <a:srgbClr val="C14089"/>
                </a:solidFill>
                <a:latin typeface="Arial"/>
                <a:cs typeface="Arial"/>
              </a:rPr>
              <a:t>3+2 is</a:t>
            </a:r>
            <a:r>
              <a:rPr sz="1850" b="1" spc="-85"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a:lnSpc>
                <a:spcPct val="100000"/>
              </a:lnSpc>
              <a:spcBef>
                <a:spcPts val="25"/>
              </a:spcBef>
            </a:pPr>
            <a:endParaRPr sz="1950">
              <a:latin typeface="Arial"/>
              <a:cs typeface="Arial"/>
            </a:endParaRPr>
          </a:p>
          <a:p>
            <a:pPr marL="12700">
              <a:lnSpc>
                <a:spcPct val="100000"/>
              </a:lnSpc>
              <a:tabLst>
                <a:tab pos="3254375" algn="l"/>
              </a:tabLst>
            </a:pPr>
            <a:r>
              <a:rPr sz="1850" b="1" spc="10" dirty="0">
                <a:solidFill>
                  <a:srgbClr val="C14089"/>
                </a:solidFill>
                <a:latin typeface="Arial"/>
                <a:cs typeface="Arial"/>
              </a:rPr>
              <a:t>e = 7 </a:t>
            </a:r>
            <a:r>
              <a:rPr sz="1850" b="1" spc="5" dirty="0">
                <a:solidFill>
                  <a:srgbClr val="C14089"/>
                </a:solidFill>
                <a:latin typeface="Arial"/>
                <a:cs typeface="Arial"/>
              </a:rPr>
              <a:t>/ </a:t>
            </a:r>
            <a:r>
              <a:rPr sz="1850" b="1" spc="10" dirty="0">
                <a:solidFill>
                  <a:srgbClr val="C14089"/>
                </a:solidFill>
                <a:latin typeface="Arial"/>
                <a:cs typeface="Arial"/>
              </a:rPr>
              <a:t>5 </a:t>
            </a:r>
            <a:r>
              <a:rPr sz="1850" b="1" spc="5" dirty="0">
                <a:solidFill>
                  <a:srgbClr val="C14089"/>
                </a:solidFill>
                <a:latin typeface="Arial"/>
                <a:cs typeface="Arial"/>
              </a:rPr>
              <a:t>* (4 </a:t>
            </a:r>
            <a:r>
              <a:rPr sz="1850" b="1" spc="15" dirty="0">
                <a:solidFill>
                  <a:srgbClr val="C14089"/>
                </a:solidFill>
                <a:latin typeface="Arial"/>
                <a:cs typeface="Arial"/>
              </a:rPr>
              <a:t>% </a:t>
            </a:r>
            <a:r>
              <a:rPr sz="1850" b="1" spc="5" dirty="0">
                <a:solidFill>
                  <a:srgbClr val="C14089"/>
                </a:solidFill>
                <a:latin typeface="Arial"/>
                <a:cs typeface="Arial"/>
              </a:rPr>
              <a:t>2)</a:t>
            </a:r>
            <a:r>
              <a:rPr sz="1850" b="1" spc="-105" dirty="0">
                <a:solidFill>
                  <a:srgbClr val="C14089"/>
                </a:solidFill>
                <a:latin typeface="Arial"/>
                <a:cs typeface="Arial"/>
              </a:rPr>
              <a:t> </a:t>
            </a:r>
            <a:r>
              <a:rPr sz="1850" b="1" spc="5" dirty="0">
                <a:solidFill>
                  <a:srgbClr val="C14089"/>
                </a:solidFill>
                <a:latin typeface="Arial"/>
                <a:cs typeface="Arial"/>
              </a:rPr>
              <a:t>-</a:t>
            </a:r>
            <a:r>
              <a:rPr sz="1850" b="1" dirty="0">
                <a:solidFill>
                  <a:srgbClr val="C14089"/>
                </a:solidFill>
                <a:latin typeface="Arial"/>
                <a:cs typeface="Arial"/>
              </a:rPr>
              <a:t> </a:t>
            </a:r>
            <a:r>
              <a:rPr sz="1850" b="1" spc="5" dirty="0">
                <a:solidFill>
                  <a:srgbClr val="C14089"/>
                </a:solidFill>
                <a:latin typeface="Arial"/>
                <a:cs typeface="Arial"/>
              </a:rPr>
              <a:t>3;	</a:t>
            </a:r>
            <a:r>
              <a:rPr sz="1850" b="1" dirty="0">
                <a:solidFill>
                  <a:srgbClr val="C14089"/>
                </a:solidFill>
                <a:latin typeface="Arial"/>
                <a:cs typeface="Arial"/>
              </a:rPr>
              <a:t>// </a:t>
            </a:r>
            <a:r>
              <a:rPr sz="1850" b="1" spc="10" dirty="0">
                <a:solidFill>
                  <a:srgbClr val="C14089"/>
                </a:solidFill>
                <a:latin typeface="Arial"/>
                <a:cs typeface="Arial"/>
              </a:rPr>
              <a:t>next </a:t>
            </a:r>
            <a:r>
              <a:rPr sz="1850" b="1" spc="-10" dirty="0">
                <a:solidFill>
                  <a:srgbClr val="C14089"/>
                </a:solidFill>
                <a:latin typeface="Arial"/>
                <a:cs typeface="Arial"/>
              </a:rPr>
              <a:t>4%2 </a:t>
            </a:r>
            <a:r>
              <a:rPr sz="1850" b="1" spc="5" dirty="0">
                <a:solidFill>
                  <a:srgbClr val="C14089"/>
                </a:solidFill>
                <a:latin typeface="Arial"/>
                <a:cs typeface="Arial"/>
              </a:rPr>
              <a:t>is</a:t>
            </a:r>
            <a:r>
              <a:rPr sz="1850" b="1" spc="-35"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a:lnSpc>
                <a:spcPct val="100000"/>
              </a:lnSpc>
              <a:spcBef>
                <a:spcPts val="15"/>
              </a:spcBef>
            </a:pPr>
            <a:endParaRPr sz="1950">
              <a:latin typeface="Arial"/>
              <a:cs typeface="Arial"/>
            </a:endParaRPr>
          </a:p>
          <a:p>
            <a:pPr marL="12700">
              <a:lnSpc>
                <a:spcPct val="100000"/>
              </a:lnSpc>
              <a:tabLst>
                <a:tab pos="3144520" algn="l"/>
              </a:tabLst>
            </a:pPr>
            <a:r>
              <a:rPr sz="1850" b="1" spc="10" dirty="0">
                <a:solidFill>
                  <a:srgbClr val="C14089"/>
                </a:solidFill>
                <a:latin typeface="Arial"/>
                <a:cs typeface="Arial"/>
              </a:rPr>
              <a:t>e = 7 </a:t>
            </a:r>
            <a:r>
              <a:rPr sz="1850" b="1" spc="5" dirty="0">
                <a:solidFill>
                  <a:srgbClr val="C14089"/>
                </a:solidFill>
                <a:latin typeface="Arial"/>
                <a:cs typeface="Arial"/>
              </a:rPr>
              <a:t>/ </a:t>
            </a:r>
            <a:r>
              <a:rPr sz="1850" b="1" spc="10" dirty="0">
                <a:solidFill>
                  <a:srgbClr val="C14089"/>
                </a:solidFill>
                <a:latin typeface="Arial"/>
                <a:cs typeface="Arial"/>
              </a:rPr>
              <a:t>5 </a:t>
            </a:r>
            <a:r>
              <a:rPr sz="1850" b="1" spc="5" dirty="0">
                <a:solidFill>
                  <a:srgbClr val="C14089"/>
                </a:solidFill>
                <a:latin typeface="Arial"/>
                <a:cs typeface="Arial"/>
              </a:rPr>
              <a:t>* </a:t>
            </a:r>
            <a:r>
              <a:rPr sz="1850" b="1" spc="10" dirty="0">
                <a:solidFill>
                  <a:srgbClr val="C14089"/>
                </a:solidFill>
                <a:latin typeface="Arial"/>
                <a:cs typeface="Arial"/>
              </a:rPr>
              <a:t>0</a:t>
            </a:r>
            <a:r>
              <a:rPr sz="1850" b="1" spc="-90" dirty="0">
                <a:solidFill>
                  <a:srgbClr val="C14089"/>
                </a:solidFill>
                <a:latin typeface="Arial"/>
                <a:cs typeface="Arial"/>
              </a:rPr>
              <a:t> </a:t>
            </a:r>
            <a:r>
              <a:rPr sz="1850" b="1" spc="5" dirty="0">
                <a:solidFill>
                  <a:srgbClr val="C14089"/>
                </a:solidFill>
                <a:latin typeface="Arial"/>
                <a:cs typeface="Arial"/>
              </a:rPr>
              <a:t>-</a:t>
            </a:r>
            <a:r>
              <a:rPr sz="1850" b="1" spc="-10" dirty="0">
                <a:solidFill>
                  <a:srgbClr val="C14089"/>
                </a:solidFill>
                <a:latin typeface="Arial"/>
                <a:cs typeface="Arial"/>
              </a:rPr>
              <a:t> </a:t>
            </a:r>
            <a:r>
              <a:rPr sz="1850" b="1" spc="10" dirty="0">
                <a:solidFill>
                  <a:srgbClr val="C14089"/>
                </a:solidFill>
                <a:latin typeface="Arial"/>
                <a:cs typeface="Arial"/>
              </a:rPr>
              <a:t>3;	</a:t>
            </a:r>
            <a:r>
              <a:rPr sz="1850" b="1" spc="5" dirty="0">
                <a:solidFill>
                  <a:srgbClr val="C14089"/>
                </a:solidFill>
                <a:latin typeface="Arial"/>
                <a:cs typeface="Arial"/>
              </a:rPr>
              <a:t>//next </a:t>
            </a:r>
            <a:r>
              <a:rPr sz="1850" b="1" spc="10" dirty="0">
                <a:solidFill>
                  <a:srgbClr val="C14089"/>
                </a:solidFill>
                <a:latin typeface="Arial"/>
                <a:cs typeface="Arial"/>
              </a:rPr>
              <a:t>7/5 is</a:t>
            </a:r>
            <a:r>
              <a:rPr sz="1850" b="1" spc="-95"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a:lnSpc>
                <a:spcPct val="100000"/>
              </a:lnSpc>
              <a:spcBef>
                <a:spcPts val="30"/>
              </a:spcBef>
            </a:pPr>
            <a:endParaRPr sz="1950">
              <a:latin typeface="Arial"/>
              <a:cs typeface="Arial"/>
            </a:endParaRPr>
          </a:p>
          <a:p>
            <a:pPr marL="12700">
              <a:lnSpc>
                <a:spcPct val="100000"/>
              </a:lnSpc>
              <a:tabLst>
                <a:tab pos="3075305" algn="l"/>
              </a:tabLst>
            </a:pPr>
            <a:r>
              <a:rPr sz="1850" b="1" spc="10" dirty="0">
                <a:solidFill>
                  <a:srgbClr val="C14089"/>
                </a:solidFill>
                <a:latin typeface="Arial"/>
                <a:cs typeface="Arial"/>
              </a:rPr>
              <a:t>e = 1 </a:t>
            </a:r>
            <a:r>
              <a:rPr sz="1850" b="1" spc="5" dirty="0">
                <a:solidFill>
                  <a:srgbClr val="C14089"/>
                </a:solidFill>
                <a:latin typeface="Arial"/>
                <a:cs typeface="Arial"/>
              </a:rPr>
              <a:t>* </a:t>
            </a:r>
            <a:r>
              <a:rPr sz="1850" b="1" spc="10" dirty="0">
                <a:solidFill>
                  <a:srgbClr val="C14089"/>
                </a:solidFill>
                <a:latin typeface="Arial"/>
                <a:cs typeface="Arial"/>
              </a:rPr>
              <a:t>0</a:t>
            </a:r>
            <a:r>
              <a:rPr sz="1850" b="1" spc="-65" dirty="0">
                <a:solidFill>
                  <a:srgbClr val="C14089"/>
                </a:solidFill>
                <a:latin typeface="Arial"/>
                <a:cs typeface="Arial"/>
              </a:rPr>
              <a:t> </a:t>
            </a:r>
            <a:r>
              <a:rPr sz="1850" b="1" spc="5" dirty="0">
                <a:solidFill>
                  <a:srgbClr val="C14089"/>
                </a:solidFill>
                <a:latin typeface="Arial"/>
                <a:cs typeface="Arial"/>
              </a:rPr>
              <a:t>- 3;	//next </a:t>
            </a:r>
            <a:r>
              <a:rPr sz="1850" b="1" spc="10" dirty="0">
                <a:solidFill>
                  <a:srgbClr val="C14089"/>
                </a:solidFill>
                <a:latin typeface="Arial"/>
                <a:cs typeface="Arial"/>
              </a:rPr>
              <a:t>1*0 </a:t>
            </a:r>
            <a:r>
              <a:rPr sz="1850" b="1" spc="5" dirty="0">
                <a:solidFill>
                  <a:srgbClr val="C14089"/>
                </a:solidFill>
                <a:latin typeface="Arial"/>
                <a:cs typeface="Arial"/>
              </a:rPr>
              <a:t>is</a:t>
            </a:r>
            <a:r>
              <a:rPr sz="1850" b="1" spc="-85"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a:lnSpc>
                <a:spcPct val="100000"/>
              </a:lnSpc>
              <a:spcBef>
                <a:spcPts val="10"/>
              </a:spcBef>
            </a:pPr>
            <a:endParaRPr sz="1950">
              <a:latin typeface="Arial"/>
              <a:cs typeface="Arial"/>
            </a:endParaRPr>
          </a:p>
          <a:p>
            <a:pPr marL="12700">
              <a:lnSpc>
                <a:spcPct val="100000"/>
              </a:lnSpc>
              <a:spcBef>
                <a:spcPts val="5"/>
              </a:spcBef>
              <a:tabLst>
                <a:tab pos="3048000" algn="l"/>
              </a:tabLst>
            </a:pPr>
            <a:r>
              <a:rPr sz="1850" b="1" spc="10" dirty="0">
                <a:solidFill>
                  <a:srgbClr val="C14089"/>
                </a:solidFill>
                <a:latin typeface="Arial"/>
                <a:cs typeface="Arial"/>
              </a:rPr>
              <a:t>e = 0</a:t>
            </a:r>
            <a:r>
              <a:rPr sz="1850" b="1" spc="-35" dirty="0">
                <a:solidFill>
                  <a:srgbClr val="C14089"/>
                </a:solidFill>
                <a:latin typeface="Arial"/>
                <a:cs typeface="Arial"/>
              </a:rPr>
              <a:t> </a:t>
            </a:r>
            <a:r>
              <a:rPr sz="1850" b="1" spc="5" dirty="0">
                <a:solidFill>
                  <a:srgbClr val="C14089"/>
                </a:solidFill>
                <a:latin typeface="Arial"/>
                <a:cs typeface="Arial"/>
              </a:rPr>
              <a:t>-</a:t>
            </a:r>
            <a:r>
              <a:rPr sz="1850" b="1" spc="-5" dirty="0">
                <a:solidFill>
                  <a:srgbClr val="C14089"/>
                </a:solidFill>
                <a:latin typeface="Arial"/>
                <a:cs typeface="Arial"/>
              </a:rPr>
              <a:t> </a:t>
            </a:r>
            <a:r>
              <a:rPr sz="1850" b="1" spc="5" dirty="0">
                <a:solidFill>
                  <a:srgbClr val="C14089"/>
                </a:solidFill>
                <a:latin typeface="Arial"/>
                <a:cs typeface="Arial"/>
              </a:rPr>
              <a:t>3;	//next </a:t>
            </a:r>
            <a:r>
              <a:rPr sz="1850" b="1" spc="10" dirty="0">
                <a:solidFill>
                  <a:srgbClr val="C14089"/>
                </a:solidFill>
                <a:latin typeface="Arial"/>
                <a:cs typeface="Arial"/>
              </a:rPr>
              <a:t>0-3 </a:t>
            </a:r>
            <a:r>
              <a:rPr sz="1850" b="1" spc="5" dirty="0">
                <a:solidFill>
                  <a:srgbClr val="C14089"/>
                </a:solidFill>
                <a:latin typeface="Arial"/>
                <a:cs typeface="Arial"/>
              </a:rPr>
              <a:t>is</a:t>
            </a:r>
            <a:r>
              <a:rPr sz="1850" b="1" spc="-8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a:lnSpc>
                <a:spcPct val="100000"/>
              </a:lnSpc>
              <a:spcBef>
                <a:spcPts val="15"/>
              </a:spcBef>
            </a:pPr>
            <a:endParaRPr sz="1950">
              <a:latin typeface="Arial"/>
              <a:cs typeface="Arial"/>
            </a:endParaRPr>
          </a:p>
          <a:p>
            <a:pPr marL="12700">
              <a:lnSpc>
                <a:spcPct val="100000"/>
              </a:lnSpc>
              <a:tabLst>
                <a:tab pos="2967355" algn="l"/>
              </a:tabLst>
            </a:pPr>
            <a:r>
              <a:rPr sz="1850" b="1" spc="10" dirty="0">
                <a:solidFill>
                  <a:srgbClr val="C14089"/>
                </a:solidFill>
                <a:latin typeface="Arial"/>
                <a:cs typeface="Arial"/>
              </a:rPr>
              <a:t>e</a:t>
            </a:r>
            <a:r>
              <a:rPr sz="1850" b="1" spc="-10" dirty="0">
                <a:solidFill>
                  <a:srgbClr val="C14089"/>
                </a:solidFill>
                <a:latin typeface="Arial"/>
                <a:cs typeface="Arial"/>
              </a:rPr>
              <a:t> </a:t>
            </a:r>
            <a:r>
              <a:rPr sz="1850" b="1" spc="10" dirty="0">
                <a:solidFill>
                  <a:srgbClr val="C14089"/>
                </a:solidFill>
                <a:latin typeface="Arial"/>
                <a:cs typeface="Arial"/>
              </a:rPr>
              <a:t>=</a:t>
            </a:r>
            <a:r>
              <a:rPr sz="1850" b="1" spc="-5" dirty="0">
                <a:solidFill>
                  <a:srgbClr val="C14089"/>
                </a:solidFill>
                <a:latin typeface="Arial"/>
                <a:cs typeface="Arial"/>
              </a:rPr>
              <a:t> </a:t>
            </a:r>
            <a:r>
              <a:rPr sz="1850" b="1" spc="5" dirty="0">
                <a:solidFill>
                  <a:srgbClr val="C14089"/>
                </a:solidFill>
                <a:latin typeface="Arial"/>
                <a:cs typeface="Arial"/>
              </a:rPr>
              <a:t>-3	//final</a:t>
            </a:r>
            <a:r>
              <a:rPr sz="1850" b="1" spc="-45" dirty="0">
                <a:solidFill>
                  <a:srgbClr val="C14089"/>
                </a:solidFill>
                <a:latin typeface="Arial"/>
                <a:cs typeface="Arial"/>
              </a:rPr>
              <a:t> </a:t>
            </a:r>
            <a:r>
              <a:rPr sz="1850" b="1" spc="10" dirty="0">
                <a:solidFill>
                  <a:srgbClr val="C14089"/>
                </a:solidFill>
                <a:latin typeface="Arial"/>
                <a:cs typeface="Arial"/>
              </a:rPr>
              <a:t>result</a:t>
            </a:r>
            <a:endParaRPr sz="1850">
              <a:latin typeface="Arial"/>
              <a:cs typeface="Arial"/>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772280" y="986564"/>
            <a:ext cx="3487420" cy="4295140"/>
          </a:xfrm>
          <a:prstGeom prst="rect">
            <a:avLst/>
          </a:prstGeom>
        </p:spPr>
        <p:txBody>
          <a:bodyPr vert="horz" wrap="square" lIns="0" tIns="156210" rIns="0" bIns="0" rtlCol="0">
            <a:spAutoFit/>
          </a:bodyPr>
          <a:lstStyle/>
          <a:p>
            <a:pPr marL="12700">
              <a:lnSpc>
                <a:spcPct val="100000"/>
              </a:lnSpc>
              <a:spcBef>
                <a:spcPts val="1230"/>
              </a:spcBef>
            </a:pPr>
            <a:r>
              <a:rPr sz="1850" b="1" spc="10" dirty="0">
                <a:solidFill>
                  <a:srgbClr val="C14089"/>
                </a:solidFill>
                <a:latin typeface="Arial"/>
                <a:cs typeface="Arial"/>
              </a:rPr>
              <a:t>Eg</a:t>
            </a:r>
            <a:r>
              <a:rPr sz="1850" b="1" spc="-10" dirty="0">
                <a:solidFill>
                  <a:srgbClr val="C14089"/>
                </a:solidFill>
                <a:latin typeface="Arial"/>
                <a:cs typeface="Arial"/>
              </a:rPr>
              <a:t> </a:t>
            </a:r>
            <a:r>
              <a:rPr sz="1850" b="1" spc="5" dirty="0">
                <a:solidFill>
                  <a:srgbClr val="C14089"/>
                </a:solidFill>
                <a:latin typeface="Arial"/>
                <a:cs typeface="Arial"/>
              </a:rPr>
              <a:t>5:</a:t>
            </a:r>
            <a:endParaRPr sz="1850">
              <a:latin typeface="Arial"/>
              <a:cs typeface="Arial"/>
            </a:endParaRPr>
          </a:p>
          <a:p>
            <a:pPr marL="12700">
              <a:lnSpc>
                <a:spcPct val="100000"/>
              </a:lnSpc>
              <a:spcBef>
                <a:spcPts val="1140"/>
              </a:spcBef>
            </a:pPr>
            <a:r>
              <a:rPr sz="1850" b="1" spc="5" dirty="0">
                <a:solidFill>
                  <a:srgbClr val="C14089"/>
                </a:solidFill>
                <a:latin typeface="Arial"/>
                <a:cs typeface="Arial"/>
              </a:rPr>
              <a:t>int </a:t>
            </a:r>
            <a:r>
              <a:rPr sz="1850" b="1" spc="10" dirty="0">
                <a:solidFill>
                  <a:srgbClr val="C14089"/>
                </a:solidFill>
                <a:latin typeface="Arial"/>
                <a:cs typeface="Arial"/>
              </a:rPr>
              <a:t>a=1. B=2, c=3, d=4,</a:t>
            </a:r>
            <a:r>
              <a:rPr sz="1850" b="1" spc="-170" dirty="0">
                <a:solidFill>
                  <a:srgbClr val="C14089"/>
                </a:solidFill>
                <a:latin typeface="Arial"/>
                <a:cs typeface="Arial"/>
              </a:rPr>
              <a:t> </a:t>
            </a:r>
            <a:r>
              <a:rPr sz="1850" b="1" spc="10" dirty="0">
                <a:solidFill>
                  <a:srgbClr val="C14089"/>
                </a:solidFill>
                <a:latin typeface="Arial"/>
                <a:cs typeface="Arial"/>
              </a:rPr>
              <a:t>e;</a:t>
            </a:r>
            <a:endParaRPr sz="1850">
              <a:latin typeface="Arial"/>
              <a:cs typeface="Arial"/>
            </a:endParaRPr>
          </a:p>
          <a:p>
            <a:pPr marL="12700">
              <a:lnSpc>
                <a:spcPct val="100000"/>
              </a:lnSpc>
              <a:spcBef>
                <a:spcPts val="1145"/>
              </a:spcBef>
            </a:pPr>
            <a:r>
              <a:rPr sz="1850" b="1" spc="10" dirty="0">
                <a:solidFill>
                  <a:srgbClr val="C14089"/>
                </a:solidFill>
                <a:latin typeface="Arial"/>
                <a:cs typeface="Arial"/>
              </a:rPr>
              <a:t>e=( </a:t>
            </a:r>
            <a:r>
              <a:rPr sz="1850" b="1" spc="5" dirty="0">
                <a:solidFill>
                  <a:srgbClr val="C14089"/>
                </a:solidFill>
                <a:latin typeface="Arial"/>
                <a:cs typeface="Arial"/>
              </a:rPr>
              <a:t>( ( (a </a:t>
            </a:r>
            <a:r>
              <a:rPr sz="1850" b="1" spc="10" dirty="0">
                <a:solidFill>
                  <a:srgbClr val="C14089"/>
                </a:solidFill>
                <a:latin typeface="Arial"/>
                <a:cs typeface="Arial"/>
              </a:rPr>
              <a:t>+ b) </a:t>
            </a:r>
            <a:r>
              <a:rPr sz="1850" b="1" spc="5" dirty="0">
                <a:solidFill>
                  <a:srgbClr val="C14089"/>
                </a:solidFill>
                <a:latin typeface="Arial"/>
                <a:cs typeface="Arial"/>
              </a:rPr>
              <a:t>/ 2) -3) * </a:t>
            </a:r>
            <a:r>
              <a:rPr sz="1850" b="1" spc="10" dirty="0">
                <a:solidFill>
                  <a:srgbClr val="C14089"/>
                </a:solidFill>
                <a:latin typeface="Arial"/>
                <a:cs typeface="Arial"/>
              </a:rPr>
              <a:t>d) + a </a:t>
            </a:r>
            <a:r>
              <a:rPr sz="1850" b="1" spc="5" dirty="0">
                <a:solidFill>
                  <a:srgbClr val="C14089"/>
                </a:solidFill>
                <a:latin typeface="Arial"/>
                <a:cs typeface="Arial"/>
              </a:rPr>
              <a:t>*</a:t>
            </a:r>
            <a:r>
              <a:rPr sz="1850" b="1" spc="-235" dirty="0">
                <a:solidFill>
                  <a:srgbClr val="C14089"/>
                </a:solidFill>
                <a:latin typeface="Arial"/>
                <a:cs typeface="Arial"/>
              </a:rPr>
              <a:t> </a:t>
            </a:r>
            <a:r>
              <a:rPr sz="1850" b="1" spc="10" dirty="0">
                <a:solidFill>
                  <a:srgbClr val="C14089"/>
                </a:solidFill>
                <a:latin typeface="Arial"/>
                <a:cs typeface="Arial"/>
              </a:rPr>
              <a:t>d;</a:t>
            </a:r>
            <a:endParaRPr sz="1850">
              <a:latin typeface="Arial"/>
              <a:cs typeface="Arial"/>
            </a:endParaRPr>
          </a:p>
          <a:p>
            <a:pPr marL="12700">
              <a:lnSpc>
                <a:spcPct val="100000"/>
              </a:lnSpc>
              <a:spcBef>
                <a:spcPts val="1140"/>
              </a:spcBef>
            </a:pPr>
            <a:r>
              <a:rPr sz="1850" b="1" spc="10" dirty="0">
                <a:solidFill>
                  <a:srgbClr val="C14089"/>
                </a:solidFill>
                <a:latin typeface="Arial"/>
                <a:cs typeface="Arial"/>
              </a:rPr>
              <a:t>e=( </a:t>
            </a:r>
            <a:r>
              <a:rPr sz="1850" b="1" spc="5" dirty="0">
                <a:solidFill>
                  <a:srgbClr val="C14089"/>
                </a:solidFill>
                <a:latin typeface="Arial"/>
                <a:cs typeface="Arial"/>
              </a:rPr>
              <a:t>( (</a:t>
            </a:r>
            <a:r>
              <a:rPr sz="1850" b="1" spc="-40" dirty="0">
                <a:solidFill>
                  <a:srgbClr val="C14089"/>
                </a:solidFill>
                <a:latin typeface="Arial"/>
                <a:cs typeface="Arial"/>
              </a:rPr>
              <a:t> </a:t>
            </a:r>
            <a:r>
              <a:rPr sz="1850" b="1" spc="5" dirty="0">
                <a:solidFill>
                  <a:srgbClr val="C14089"/>
                </a:solidFill>
                <a:latin typeface="Arial"/>
                <a:cs typeface="Arial"/>
              </a:rPr>
              <a:t>(1+2)/2)-3)*4)+1*4;</a:t>
            </a:r>
            <a:endParaRPr sz="1850">
              <a:latin typeface="Arial"/>
              <a:cs typeface="Arial"/>
            </a:endParaRPr>
          </a:p>
          <a:p>
            <a:pPr marL="12700">
              <a:lnSpc>
                <a:spcPct val="100000"/>
              </a:lnSpc>
              <a:spcBef>
                <a:spcPts val="1140"/>
              </a:spcBef>
            </a:pPr>
            <a:r>
              <a:rPr sz="1850" b="1" spc="5" dirty="0">
                <a:solidFill>
                  <a:srgbClr val="C14089"/>
                </a:solidFill>
                <a:latin typeface="Arial"/>
                <a:cs typeface="Arial"/>
              </a:rPr>
              <a:t>e=(((3/2)-3)*4)+1*4;</a:t>
            </a:r>
            <a:endParaRPr sz="1850">
              <a:latin typeface="Arial"/>
              <a:cs typeface="Arial"/>
            </a:endParaRPr>
          </a:p>
          <a:p>
            <a:pPr marL="12700" marR="1734820">
              <a:lnSpc>
                <a:spcPct val="151400"/>
              </a:lnSpc>
              <a:spcBef>
                <a:spcPts val="10"/>
              </a:spcBef>
            </a:pPr>
            <a:r>
              <a:rPr sz="1850" b="1" spc="5" dirty="0">
                <a:solidFill>
                  <a:srgbClr val="C14089"/>
                </a:solidFill>
                <a:latin typeface="Arial"/>
                <a:cs typeface="Arial"/>
              </a:rPr>
              <a:t>e=((</a:t>
            </a:r>
            <a:r>
              <a:rPr sz="1850" b="1" spc="15" dirty="0">
                <a:solidFill>
                  <a:srgbClr val="C14089"/>
                </a:solidFill>
                <a:latin typeface="Arial"/>
                <a:cs typeface="Arial"/>
              </a:rPr>
              <a:t>1</a:t>
            </a:r>
            <a:r>
              <a:rPr sz="1850" b="1" spc="5" dirty="0">
                <a:solidFill>
                  <a:srgbClr val="C14089"/>
                </a:solidFill>
                <a:latin typeface="Arial"/>
                <a:cs typeface="Arial"/>
              </a:rPr>
              <a:t>-3)</a:t>
            </a:r>
            <a:r>
              <a:rPr sz="1850" b="1" spc="10" dirty="0">
                <a:solidFill>
                  <a:srgbClr val="C14089"/>
                </a:solidFill>
                <a:latin typeface="Arial"/>
                <a:cs typeface="Arial"/>
              </a:rPr>
              <a:t>*4)+</a:t>
            </a:r>
            <a:r>
              <a:rPr sz="1850" b="1" dirty="0">
                <a:solidFill>
                  <a:srgbClr val="C14089"/>
                </a:solidFill>
                <a:latin typeface="Arial"/>
                <a:cs typeface="Arial"/>
              </a:rPr>
              <a:t>1</a:t>
            </a:r>
            <a:r>
              <a:rPr sz="1850" b="1" spc="5" dirty="0">
                <a:solidFill>
                  <a:srgbClr val="C14089"/>
                </a:solidFill>
                <a:latin typeface="Arial"/>
                <a:cs typeface="Arial"/>
              </a:rPr>
              <a:t>*4;  </a:t>
            </a:r>
            <a:r>
              <a:rPr sz="1850" b="1" spc="10" dirty="0">
                <a:solidFill>
                  <a:srgbClr val="C14089"/>
                </a:solidFill>
                <a:latin typeface="Arial"/>
                <a:cs typeface="Arial"/>
              </a:rPr>
              <a:t>e= (-2*4)+1*4;  e=-8+1*4;</a:t>
            </a:r>
            <a:endParaRPr sz="1850">
              <a:latin typeface="Arial"/>
              <a:cs typeface="Arial"/>
            </a:endParaRPr>
          </a:p>
          <a:p>
            <a:pPr marL="12700" marR="2633980">
              <a:lnSpc>
                <a:spcPct val="151400"/>
              </a:lnSpc>
              <a:spcBef>
                <a:spcPts val="5"/>
              </a:spcBef>
            </a:pPr>
            <a:r>
              <a:rPr sz="1850" b="1" spc="10" dirty="0">
                <a:solidFill>
                  <a:srgbClr val="C14089"/>
                </a:solidFill>
                <a:latin typeface="Arial"/>
                <a:cs typeface="Arial"/>
              </a:rPr>
              <a:t>e</a:t>
            </a:r>
            <a:r>
              <a:rPr sz="1850" b="1" spc="5" dirty="0">
                <a:solidFill>
                  <a:srgbClr val="C14089"/>
                </a:solidFill>
                <a:latin typeface="Arial"/>
                <a:cs typeface="Arial"/>
              </a:rPr>
              <a:t>=-8</a:t>
            </a:r>
            <a:r>
              <a:rPr sz="1850" b="1" spc="15" dirty="0">
                <a:solidFill>
                  <a:srgbClr val="C14089"/>
                </a:solidFill>
                <a:latin typeface="Arial"/>
                <a:cs typeface="Arial"/>
              </a:rPr>
              <a:t>+</a:t>
            </a:r>
            <a:r>
              <a:rPr sz="1850" b="1" spc="5" dirty="0">
                <a:solidFill>
                  <a:srgbClr val="C14089"/>
                </a:solidFill>
                <a:latin typeface="Arial"/>
                <a:cs typeface="Arial"/>
              </a:rPr>
              <a:t>4;  e=-4</a:t>
            </a:r>
            <a:endParaRPr sz="1850">
              <a:latin typeface="Arial"/>
              <a:cs typeface="Arial"/>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38425" y="1418082"/>
            <a:ext cx="6915150" cy="311150"/>
          </a:xfrm>
          <a:prstGeom prst="rect">
            <a:avLst/>
          </a:prstGeom>
        </p:spPr>
        <p:txBody>
          <a:bodyPr vert="horz" wrap="square" lIns="0" tIns="15240" rIns="0" bIns="0" rtlCol="0">
            <a:spAutoFit/>
          </a:bodyPr>
          <a:lstStyle/>
          <a:p>
            <a:pPr marL="12700">
              <a:lnSpc>
                <a:spcPct val="100000"/>
              </a:lnSpc>
              <a:spcBef>
                <a:spcPts val="120"/>
              </a:spcBef>
            </a:pPr>
            <a:r>
              <a:rPr sz="1850" spc="5" dirty="0"/>
              <a:t>Evaluation of expression containing only </a:t>
            </a:r>
            <a:r>
              <a:rPr sz="1850" spc="5" dirty="0">
                <a:solidFill>
                  <a:srgbClr val="F7FBFB"/>
                </a:solidFill>
              </a:rPr>
              <a:t>relational</a:t>
            </a:r>
            <a:r>
              <a:rPr sz="1850" spc="-110" dirty="0">
                <a:solidFill>
                  <a:srgbClr val="F7FBFB"/>
                </a:solidFill>
              </a:rPr>
              <a:t> </a:t>
            </a:r>
            <a:r>
              <a:rPr sz="1850" spc="10" dirty="0"/>
              <a:t>operators</a:t>
            </a:r>
            <a:endParaRPr sz="1850"/>
          </a:p>
        </p:txBody>
      </p:sp>
      <p:sp>
        <p:nvSpPr>
          <p:cNvPr id="3" name="object 3"/>
          <p:cNvSpPr txBox="1"/>
          <p:nvPr/>
        </p:nvSpPr>
        <p:spPr>
          <a:xfrm>
            <a:off x="745947" y="2253183"/>
            <a:ext cx="3091815" cy="881380"/>
          </a:xfrm>
          <a:prstGeom prst="rect">
            <a:avLst/>
          </a:prstGeom>
        </p:spPr>
        <p:txBody>
          <a:bodyPr vert="horz" wrap="square" lIns="0" tIns="15875" rIns="0" bIns="0" rtlCol="0">
            <a:spAutoFit/>
          </a:bodyPr>
          <a:lstStyle/>
          <a:p>
            <a:pPr marL="12700">
              <a:lnSpc>
                <a:spcPct val="100000"/>
              </a:lnSpc>
              <a:spcBef>
                <a:spcPts val="125"/>
              </a:spcBef>
            </a:pPr>
            <a:r>
              <a:rPr sz="1850" b="1" spc="5" dirty="0">
                <a:solidFill>
                  <a:srgbClr val="C14089"/>
                </a:solidFill>
                <a:latin typeface="Arial"/>
                <a:cs typeface="Arial"/>
              </a:rPr>
              <a:t>Eg:</a:t>
            </a:r>
            <a:endParaRPr sz="1850">
              <a:latin typeface="Arial"/>
              <a:cs typeface="Arial"/>
            </a:endParaRPr>
          </a:p>
          <a:p>
            <a:pPr marL="12700">
              <a:lnSpc>
                <a:spcPct val="100000"/>
              </a:lnSpc>
              <a:spcBef>
                <a:spcPts val="25"/>
              </a:spcBef>
            </a:pPr>
            <a:r>
              <a:rPr sz="1850" b="1" spc="5" dirty="0">
                <a:solidFill>
                  <a:srgbClr val="C14089"/>
                </a:solidFill>
                <a:latin typeface="Arial"/>
                <a:cs typeface="Arial"/>
              </a:rPr>
              <a:t>int </a:t>
            </a:r>
            <a:r>
              <a:rPr sz="1850" b="1" spc="10" dirty="0">
                <a:solidFill>
                  <a:srgbClr val="C14089"/>
                </a:solidFill>
                <a:latin typeface="Arial"/>
                <a:cs typeface="Arial"/>
              </a:rPr>
              <a:t>a=1, b=2, c=3, d=4,</a:t>
            </a:r>
            <a:r>
              <a:rPr sz="1850" b="1" spc="-180" dirty="0">
                <a:solidFill>
                  <a:srgbClr val="C14089"/>
                </a:solidFill>
                <a:latin typeface="Arial"/>
                <a:cs typeface="Arial"/>
              </a:rPr>
              <a:t> </a:t>
            </a:r>
            <a:r>
              <a:rPr sz="1850" b="1" spc="5" dirty="0">
                <a:solidFill>
                  <a:srgbClr val="C14089"/>
                </a:solidFill>
                <a:latin typeface="Arial"/>
                <a:cs typeface="Arial"/>
              </a:rPr>
              <a:t>e;</a:t>
            </a:r>
            <a:endParaRPr sz="1850">
              <a:latin typeface="Arial"/>
              <a:cs typeface="Arial"/>
            </a:endParaRPr>
          </a:p>
          <a:p>
            <a:pPr marL="12700">
              <a:lnSpc>
                <a:spcPct val="100000"/>
              </a:lnSpc>
              <a:spcBef>
                <a:spcPts val="25"/>
              </a:spcBef>
            </a:pPr>
            <a:r>
              <a:rPr sz="1850" b="1" spc="10" dirty="0">
                <a:solidFill>
                  <a:srgbClr val="C14089"/>
                </a:solidFill>
                <a:latin typeface="Arial"/>
                <a:cs typeface="Arial"/>
              </a:rPr>
              <a:t>e= a &lt; b &gt;= c != a == b &lt;=</a:t>
            </a:r>
            <a:r>
              <a:rPr sz="1850" b="1" spc="-280" dirty="0">
                <a:solidFill>
                  <a:srgbClr val="C14089"/>
                </a:solidFill>
                <a:latin typeface="Arial"/>
                <a:cs typeface="Arial"/>
              </a:rPr>
              <a:t> </a:t>
            </a:r>
            <a:r>
              <a:rPr sz="1850" b="1" spc="5" dirty="0">
                <a:solidFill>
                  <a:srgbClr val="C14089"/>
                </a:solidFill>
                <a:latin typeface="Arial"/>
                <a:cs typeface="Arial"/>
              </a:rPr>
              <a:t>a;</a:t>
            </a:r>
            <a:endParaRPr sz="1850">
              <a:latin typeface="Arial"/>
              <a:cs typeface="Arial"/>
            </a:endParaRPr>
          </a:p>
        </p:txBody>
      </p:sp>
      <p:sp>
        <p:nvSpPr>
          <p:cNvPr id="4" name="object 4"/>
          <p:cNvSpPr txBox="1"/>
          <p:nvPr/>
        </p:nvSpPr>
        <p:spPr>
          <a:xfrm>
            <a:off x="745947" y="3392170"/>
            <a:ext cx="3131185"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C14089"/>
                </a:solidFill>
                <a:latin typeface="Arial"/>
                <a:cs typeface="Arial"/>
              </a:rPr>
              <a:t>e = </a:t>
            </a:r>
            <a:r>
              <a:rPr sz="1850" b="1" spc="10" dirty="0">
                <a:solidFill>
                  <a:srgbClr val="171C22"/>
                </a:solidFill>
                <a:latin typeface="Arial"/>
                <a:cs typeface="Arial"/>
              </a:rPr>
              <a:t>1 &lt; 2 </a:t>
            </a:r>
            <a:r>
              <a:rPr sz="1850" b="1" spc="10" dirty="0">
                <a:solidFill>
                  <a:srgbClr val="C14089"/>
                </a:solidFill>
                <a:latin typeface="Arial"/>
                <a:cs typeface="Arial"/>
              </a:rPr>
              <a:t>&gt;= 3 != 1 == 2 &lt;=</a:t>
            </a:r>
            <a:r>
              <a:rPr sz="1850" b="1" spc="-285" dirty="0">
                <a:solidFill>
                  <a:srgbClr val="C14089"/>
                </a:solidFill>
                <a:latin typeface="Arial"/>
                <a:cs typeface="Arial"/>
              </a:rPr>
              <a:t> </a:t>
            </a:r>
            <a:r>
              <a:rPr sz="1850" b="1" spc="5" dirty="0">
                <a:solidFill>
                  <a:srgbClr val="C14089"/>
                </a:solidFill>
                <a:latin typeface="Arial"/>
                <a:cs typeface="Arial"/>
              </a:rPr>
              <a:t>1;</a:t>
            </a:r>
            <a:endParaRPr sz="1850">
              <a:latin typeface="Arial"/>
              <a:cs typeface="Arial"/>
            </a:endParaRPr>
          </a:p>
        </p:txBody>
      </p:sp>
      <p:sp>
        <p:nvSpPr>
          <p:cNvPr id="5" name="object 5"/>
          <p:cNvSpPr txBox="1"/>
          <p:nvPr/>
        </p:nvSpPr>
        <p:spPr>
          <a:xfrm>
            <a:off x="5021896" y="3392170"/>
            <a:ext cx="2490470"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14089"/>
                </a:solidFill>
                <a:latin typeface="Arial"/>
                <a:cs typeface="Arial"/>
              </a:rPr>
              <a:t>//first </a:t>
            </a:r>
            <a:r>
              <a:rPr sz="1850" b="1" spc="10" dirty="0">
                <a:solidFill>
                  <a:srgbClr val="C14089"/>
                </a:solidFill>
                <a:latin typeface="Arial"/>
                <a:cs typeface="Arial"/>
              </a:rPr>
              <a:t>1&lt;2 </a:t>
            </a:r>
            <a:r>
              <a:rPr sz="1850" b="1" spc="5" dirty="0">
                <a:solidFill>
                  <a:srgbClr val="C14089"/>
                </a:solidFill>
                <a:latin typeface="Arial"/>
                <a:cs typeface="Arial"/>
              </a:rPr>
              <a:t>is</a:t>
            </a:r>
            <a:r>
              <a:rPr sz="1850" b="1" spc="-12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p:txBody>
      </p:sp>
      <p:sp>
        <p:nvSpPr>
          <p:cNvPr id="6" name="object 6"/>
          <p:cNvSpPr txBox="1"/>
          <p:nvPr/>
        </p:nvSpPr>
        <p:spPr>
          <a:xfrm>
            <a:off x="745947" y="3962527"/>
            <a:ext cx="2602865"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C14089"/>
                </a:solidFill>
                <a:latin typeface="Arial"/>
                <a:cs typeface="Arial"/>
              </a:rPr>
              <a:t>e= </a:t>
            </a:r>
            <a:r>
              <a:rPr sz="1850" b="1" spc="10" dirty="0">
                <a:solidFill>
                  <a:srgbClr val="171C22"/>
                </a:solidFill>
                <a:latin typeface="Arial"/>
                <a:cs typeface="Arial"/>
              </a:rPr>
              <a:t>1 &gt;= 3 </a:t>
            </a:r>
            <a:r>
              <a:rPr sz="1850" b="1" spc="10" dirty="0">
                <a:solidFill>
                  <a:srgbClr val="C14089"/>
                </a:solidFill>
                <a:latin typeface="Arial"/>
                <a:cs typeface="Arial"/>
              </a:rPr>
              <a:t>!= 1 == 2</a:t>
            </a:r>
            <a:r>
              <a:rPr sz="1850" b="1" spc="-220" dirty="0">
                <a:solidFill>
                  <a:srgbClr val="C14089"/>
                </a:solidFill>
                <a:latin typeface="Arial"/>
                <a:cs typeface="Arial"/>
              </a:rPr>
              <a:t> </a:t>
            </a:r>
            <a:r>
              <a:rPr sz="1850" b="1" spc="10" dirty="0">
                <a:solidFill>
                  <a:srgbClr val="C14089"/>
                </a:solidFill>
                <a:latin typeface="Arial"/>
                <a:cs typeface="Arial"/>
              </a:rPr>
              <a:t>&lt;=1;</a:t>
            </a:r>
            <a:endParaRPr sz="1850">
              <a:latin typeface="Arial"/>
              <a:cs typeface="Arial"/>
            </a:endParaRPr>
          </a:p>
        </p:txBody>
      </p:sp>
      <p:sp>
        <p:nvSpPr>
          <p:cNvPr id="7" name="object 7"/>
          <p:cNvSpPr txBox="1"/>
          <p:nvPr/>
        </p:nvSpPr>
        <p:spPr>
          <a:xfrm>
            <a:off x="5013265" y="3962527"/>
            <a:ext cx="2667635"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14089"/>
                </a:solidFill>
                <a:latin typeface="Arial"/>
                <a:cs typeface="Arial"/>
              </a:rPr>
              <a:t>//next </a:t>
            </a:r>
            <a:r>
              <a:rPr sz="1850" b="1" spc="10" dirty="0">
                <a:solidFill>
                  <a:srgbClr val="C14089"/>
                </a:solidFill>
                <a:latin typeface="Arial"/>
                <a:cs typeface="Arial"/>
              </a:rPr>
              <a:t>1&gt;=3 </a:t>
            </a:r>
            <a:r>
              <a:rPr sz="1850" b="1" spc="5" dirty="0">
                <a:solidFill>
                  <a:srgbClr val="C14089"/>
                </a:solidFill>
                <a:latin typeface="Arial"/>
                <a:cs typeface="Arial"/>
              </a:rPr>
              <a:t>is</a:t>
            </a:r>
            <a:r>
              <a:rPr sz="1850" b="1" spc="-12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p:txBody>
      </p:sp>
      <p:sp>
        <p:nvSpPr>
          <p:cNvPr id="8" name="object 8"/>
          <p:cNvSpPr txBox="1"/>
          <p:nvPr/>
        </p:nvSpPr>
        <p:spPr>
          <a:xfrm>
            <a:off x="745947" y="4530979"/>
            <a:ext cx="2129155"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C14089"/>
                </a:solidFill>
                <a:latin typeface="Arial"/>
                <a:cs typeface="Arial"/>
              </a:rPr>
              <a:t>e= 0 != 1 == </a:t>
            </a:r>
            <a:r>
              <a:rPr sz="1850" b="1" spc="10" dirty="0">
                <a:solidFill>
                  <a:srgbClr val="171C22"/>
                </a:solidFill>
                <a:latin typeface="Arial"/>
                <a:cs typeface="Arial"/>
              </a:rPr>
              <a:t>2 &lt;=</a:t>
            </a:r>
            <a:r>
              <a:rPr sz="1850" b="1" spc="-204" dirty="0">
                <a:solidFill>
                  <a:srgbClr val="171C22"/>
                </a:solidFill>
                <a:latin typeface="Arial"/>
                <a:cs typeface="Arial"/>
              </a:rPr>
              <a:t> </a:t>
            </a:r>
            <a:r>
              <a:rPr sz="1850" b="1" spc="10" dirty="0">
                <a:solidFill>
                  <a:srgbClr val="171C22"/>
                </a:solidFill>
                <a:latin typeface="Arial"/>
                <a:cs typeface="Arial"/>
              </a:rPr>
              <a:t>1</a:t>
            </a:r>
            <a:r>
              <a:rPr sz="1850" b="1" spc="10" dirty="0">
                <a:solidFill>
                  <a:srgbClr val="C14089"/>
                </a:solidFill>
                <a:latin typeface="Arial"/>
                <a:cs typeface="Arial"/>
              </a:rPr>
              <a:t>;</a:t>
            </a:r>
            <a:endParaRPr sz="1850">
              <a:latin typeface="Arial"/>
              <a:cs typeface="Arial"/>
            </a:endParaRPr>
          </a:p>
        </p:txBody>
      </p:sp>
      <p:sp>
        <p:nvSpPr>
          <p:cNvPr id="9" name="object 9"/>
          <p:cNvSpPr txBox="1"/>
          <p:nvPr/>
        </p:nvSpPr>
        <p:spPr>
          <a:xfrm>
            <a:off x="4996596" y="4530979"/>
            <a:ext cx="2666365"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14089"/>
                </a:solidFill>
                <a:latin typeface="Arial"/>
                <a:cs typeface="Arial"/>
              </a:rPr>
              <a:t>//next </a:t>
            </a:r>
            <a:r>
              <a:rPr sz="1850" b="1" spc="10" dirty="0">
                <a:solidFill>
                  <a:srgbClr val="C14089"/>
                </a:solidFill>
                <a:latin typeface="Arial"/>
                <a:cs typeface="Arial"/>
              </a:rPr>
              <a:t>2&lt;=1 </a:t>
            </a:r>
            <a:r>
              <a:rPr sz="1850" b="1" spc="5" dirty="0">
                <a:solidFill>
                  <a:srgbClr val="C14089"/>
                </a:solidFill>
                <a:latin typeface="Arial"/>
                <a:cs typeface="Arial"/>
              </a:rPr>
              <a:t>is</a:t>
            </a:r>
            <a:r>
              <a:rPr sz="1850" b="1" spc="-13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p:txBody>
      </p:sp>
      <p:sp>
        <p:nvSpPr>
          <p:cNvPr id="10" name="object 10"/>
          <p:cNvSpPr txBox="1"/>
          <p:nvPr/>
        </p:nvSpPr>
        <p:spPr>
          <a:xfrm>
            <a:off x="745947" y="5099684"/>
            <a:ext cx="1588770"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C14089"/>
                </a:solidFill>
                <a:latin typeface="Arial"/>
                <a:cs typeface="Arial"/>
              </a:rPr>
              <a:t>e= </a:t>
            </a:r>
            <a:r>
              <a:rPr sz="1850" b="1" spc="10" dirty="0">
                <a:solidFill>
                  <a:srgbClr val="171C22"/>
                </a:solidFill>
                <a:latin typeface="Arial"/>
                <a:cs typeface="Arial"/>
              </a:rPr>
              <a:t>0 != 1 </a:t>
            </a:r>
            <a:r>
              <a:rPr sz="1850" b="1" spc="10" dirty="0">
                <a:solidFill>
                  <a:srgbClr val="C14089"/>
                </a:solidFill>
                <a:latin typeface="Arial"/>
                <a:cs typeface="Arial"/>
              </a:rPr>
              <a:t>==</a:t>
            </a:r>
            <a:r>
              <a:rPr sz="1850" b="1" spc="-175" dirty="0">
                <a:solidFill>
                  <a:srgbClr val="C14089"/>
                </a:solidFill>
                <a:latin typeface="Arial"/>
                <a:cs typeface="Arial"/>
              </a:rPr>
              <a:t> </a:t>
            </a:r>
            <a:r>
              <a:rPr sz="1850" b="1" spc="5" dirty="0">
                <a:solidFill>
                  <a:srgbClr val="C14089"/>
                </a:solidFill>
                <a:latin typeface="Arial"/>
                <a:cs typeface="Arial"/>
              </a:rPr>
              <a:t>0;</a:t>
            </a:r>
            <a:endParaRPr sz="1850">
              <a:latin typeface="Arial"/>
              <a:cs typeface="Arial"/>
            </a:endParaRPr>
          </a:p>
        </p:txBody>
      </p:sp>
      <p:sp>
        <p:nvSpPr>
          <p:cNvPr id="11" name="object 11"/>
          <p:cNvSpPr txBox="1"/>
          <p:nvPr/>
        </p:nvSpPr>
        <p:spPr>
          <a:xfrm>
            <a:off x="4977701" y="5099684"/>
            <a:ext cx="2607945"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14089"/>
                </a:solidFill>
                <a:latin typeface="Arial"/>
                <a:cs typeface="Arial"/>
              </a:rPr>
              <a:t>//next </a:t>
            </a:r>
            <a:r>
              <a:rPr sz="1850" b="1" spc="10" dirty="0">
                <a:solidFill>
                  <a:srgbClr val="C14089"/>
                </a:solidFill>
                <a:latin typeface="Arial"/>
                <a:cs typeface="Arial"/>
              </a:rPr>
              <a:t>0!=1 </a:t>
            </a:r>
            <a:r>
              <a:rPr sz="1850" b="1" spc="5" dirty="0">
                <a:solidFill>
                  <a:srgbClr val="C14089"/>
                </a:solidFill>
                <a:latin typeface="Arial"/>
                <a:cs typeface="Arial"/>
              </a:rPr>
              <a:t>is</a:t>
            </a:r>
            <a:r>
              <a:rPr sz="1850" b="1" spc="-125"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p:txBody>
      </p:sp>
      <p:sp>
        <p:nvSpPr>
          <p:cNvPr id="12" name="object 12"/>
          <p:cNvSpPr txBox="1"/>
          <p:nvPr/>
        </p:nvSpPr>
        <p:spPr>
          <a:xfrm>
            <a:off x="745947" y="5669686"/>
            <a:ext cx="1110615" cy="311150"/>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C14089"/>
                </a:solidFill>
                <a:latin typeface="Arial"/>
                <a:cs typeface="Arial"/>
              </a:rPr>
              <a:t>e= </a:t>
            </a:r>
            <a:r>
              <a:rPr sz="1850" b="1" spc="10" dirty="0">
                <a:solidFill>
                  <a:srgbClr val="171C22"/>
                </a:solidFill>
                <a:latin typeface="Arial"/>
                <a:cs typeface="Arial"/>
              </a:rPr>
              <a:t>1 ==</a:t>
            </a:r>
            <a:r>
              <a:rPr sz="1850" b="1" spc="-130" dirty="0">
                <a:solidFill>
                  <a:srgbClr val="171C22"/>
                </a:solidFill>
                <a:latin typeface="Arial"/>
                <a:cs typeface="Arial"/>
              </a:rPr>
              <a:t> </a:t>
            </a:r>
            <a:r>
              <a:rPr sz="1850" b="1" spc="5" dirty="0">
                <a:solidFill>
                  <a:srgbClr val="171C22"/>
                </a:solidFill>
                <a:latin typeface="Arial"/>
                <a:cs typeface="Arial"/>
              </a:rPr>
              <a:t>0</a:t>
            </a:r>
            <a:r>
              <a:rPr sz="1850" b="1" spc="5" dirty="0">
                <a:solidFill>
                  <a:srgbClr val="C14089"/>
                </a:solidFill>
                <a:latin typeface="Arial"/>
                <a:cs typeface="Arial"/>
              </a:rPr>
              <a:t>;</a:t>
            </a:r>
            <a:endParaRPr sz="1850">
              <a:latin typeface="Arial"/>
              <a:cs typeface="Arial"/>
            </a:endParaRPr>
          </a:p>
        </p:txBody>
      </p:sp>
      <p:sp>
        <p:nvSpPr>
          <p:cNvPr id="13" name="object 13"/>
          <p:cNvSpPr txBox="1"/>
          <p:nvPr/>
        </p:nvSpPr>
        <p:spPr>
          <a:xfrm>
            <a:off x="4952585" y="5669686"/>
            <a:ext cx="2668905"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14089"/>
                </a:solidFill>
                <a:latin typeface="Arial"/>
                <a:cs typeface="Arial"/>
              </a:rPr>
              <a:t>//next </a:t>
            </a:r>
            <a:r>
              <a:rPr sz="1850" b="1" spc="10" dirty="0">
                <a:solidFill>
                  <a:srgbClr val="C14089"/>
                </a:solidFill>
                <a:latin typeface="Arial"/>
                <a:cs typeface="Arial"/>
              </a:rPr>
              <a:t>1==0 </a:t>
            </a:r>
            <a:r>
              <a:rPr sz="1850" b="1" spc="5" dirty="0">
                <a:solidFill>
                  <a:srgbClr val="C14089"/>
                </a:solidFill>
                <a:latin typeface="Arial"/>
                <a:cs typeface="Arial"/>
              </a:rPr>
              <a:t>is</a:t>
            </a:r>
            <a:r>
              <a:rPr sz="1850" b="1" spc="-11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p:txBody>
      </p:sp>
      <p:sp>
        <p:nvSpPr>
          <p:cNvPr id="14" name="object 14"/>
          <p:cNvSpPr txBox="1"/>
          <p:nvPr/>
        </p:nvSpPr>
        <p:spPr>
          <a:xfrm>
            <a:off x="745947" y="6237833"/>
            <a:ext cx="429259" cy="311150"/>
          </a:xfrm>
          <a:prstGeom prst="rect">
            <a:avLst/>
          </a:prstGeom>
        </p:spPr>
        <p:txBody>
          <a:bodyPr vert="horz" wrap="square" lIns="0" tIns="15875" rIns="0" bIns="0" rtlCol="0">
            <a:spAutoFit/>
          </a:bodyPr>
          <a:lstStyle/>
          <a:p>
            <a:pPr marL="12700">
              <a:lnSpc>
                <a:spcPct val="100000"/>
              </a:lnSpc>
              <a:spcBef>
                <a:spcPts val="125"/>
              </a:spcBef>
            </a:pPr>
            <a:r>
              <a:rPr sz="1850" b="1" spc="10" dirty="0">
                <a:solidFill>
                  <a:srgbClr val="C14089"/>
                </a:solidFill>
                <a:latin typeface="Arial"/>
                <a:cs typeface="Arial"/>
              </a:rPr>
              <a:t>e=0</a:t>
            </a:r>
            <a:endParaRPr sz="1850">
              <a:latin typeface="Arial"/>
              <a:cs typeface="Arial"/>
            </a:endParaRPr>
          </a:p>
        </p:txBody>
      </p:sp>
      <p:sp>
        <p:nvSpPr>
          <p:cNvPr id="15" name="object 15"/>
          <p:cNvSpPr/>
          <p:nvPr/>
        </p:nvSpPr>
        <p:spPr>
          <a:xfrm>
            <a:off x="8685276" y="2211323"/>
            <a:ext cx="3296412" cy="1851659"/>
          </a:xfrm>
          <a:prstGeom prst="rect">
            <a:avLst/>
          </a:prstGeom>
          <a:blipFill>
            <a:blip r:embed="rId2" cstate="print"/>
            <a:stretch>
              <a:fillRect/>
            </a:stretch>
          </a:blipFill>
        </p:spPr>
        <p:txBody>
          <a:bodyPr wrap="square" lIns="0" tIns="0" rIns="0" bIns="0" rtlCol="0"/>
          <a:lstStyle/>
          <a:p>
            <a:endParaRPr/>
          </a:p>
        </p:txBody>
      </p:sp>
      <p:sp>
        <p:nvSpPr>
          <p:cNvPr id="16" name="object 16"/>
          <p:cNvSpPr txBox="1"/>
          <p:nvPr/>
        </p:nvSpPr>
        <p:spPr>
          <a:xfrm>
            <a:off x="9624314" y="2691129"/>
            <a:ext cx="1421130" cy="880744"/>
          </a:xfrm>
          <a:prstGeom prst="rect">
            <a:avLst/>
          </a:prstGeom>
        </p:spPr>
        <p:txBody>
          <a:bodyPr vert="horz" wrap="square" lIns="0" tIns="15240" rIns="0" bIns="0" rtlCol="0">
            <a:spAutoFit/>
          </a:bodyPr>
          <a:lstStyle/>
          <a:p>
            <a:pPr algn="ctr">
              <a:lnSpc>
                <a:spcPct val="100000"/>
              </a:lnSpc>
              <a:spcBef>
                <a:spcPts val="120"/>
              </a:spcBef>
            </a:pPr>
            <a:r>
              <a:rPr sz="1850" b="1" dirty="0">
                <a:solidFill>
                  <a:srgbClr val="00AF50"/>
                </a:solidFill>
                <a:latin typeface="Arial"/>
                <a:cs typeface="Arial"/>
              </a:rPr>
              <a:t>1</a:t>
            </a:r>
            <a:r>
              <a:rPr sz="1875" b="1" baseline="24444" dirty="0">
                <a:solidFill>
                  <a:srgbClr val="00AF50"/>
                </a:solidFill>
                <a:latin typeface="Arial"/>
                <a:cs typeface="Arial"/>
              </a:rPr>
              <a:t>st</a:t>
            </a:r>
            <a:r>
              <a:rPr sz="1875" b="1" spc="-82" baseline="24444" dirty="0">
                <a:solidFill>
                  <a:srgbClr val="00AF50"/>
                </a:solidFill>
                <a:latin typeface="Arial"/>
                <a:cs typeface="Arial"/>
              </a:rPr>
              <a:t> </a:t>
            </a:r>
            <a:r>
              <a:rPr sz="1850" b="1" spc="5" dirty="0">
                <a:solidFill>
                  <a:srgbClr val="C00000"/>
                </a:solidFill>
                <a:latin typeface="Arial"/>
                <a:cs typeface="Arial"/>
              </a:rPr>
              <a:t>&lt;,&gt;,&lt;=,&gt;=</a:t>
            </a:r>
            <a:endParaRPr sz="1850">
              <a:latin typeface="Arial"/>
              <a:cs typeface="Arial"/>
            </a:endParaRPr>
          </a:p>
          <a:p>
            <a:pPr marL="234315" marR="226695" algn="ctr">
              <a:lnSpc>
                <a:spcPct val="101099"/>
              </a:lnSpc>
            </a:pPr>
            <a:r>
              <a:rPr sz="1850" b="1" spc="5" dirty="0">
                <a:solidFill>
                  <a:srgbClr val="00AF50"/>
                </a:solidFill>
                <a:latin typeface="Arial"/>
                <a:cs typeface="Arial"/>
              </a:rPr>
              <a:t>2</a:t>
            </a:r>
            <a:r>
              <a:rPr sz="1875" b="1" spc="7" baseline="24444" dirty="0">
                <a:solidFill>
                  <a:srgbClr val="00AF50"/>
                </a:solidFill>
                <a:latin typeface="Arial"/>
                <a:cs typeface="Arial"/>
              </a:rPr>
              <a:t>nd</a:t>
            </a:r>
            <a:r>
              <a:rPr sz="1875" b="1" spc="104" baseline="24444" dirty="0">
                <a:solidFill>
                  <a:srgbClr val="00AF50"/>
                </a:solidFill>
                <a:latin typeface="Arial"/>
                <a:cs typeface="Arial"/>
              </a:rPr>
              <a:t> </a:t>
            </a:r>
            <a:r>
              <a:rPr sz="1850" b="1" spc="5" dirty="0">
                <a:solidFill>
                  <a:srgbClr val="C00000"/>
                </a:solidFill>
                <a:latin typeface="Arial"/>
                <a:cs typeface="Arial"/>
              </a:rPr>
              <a:t>!=,==  </a:t>
            </a:r>
            <a:r>
              <a:rPr sz="1850" b="1" spc="10" dirty="0">
                <a:solidFill>
                  <a:srgbClr val="C00000"/>
                </a:solidFill>
                <a:latin typeface="Arial"/>
                <a:cs typeface="Arial"/>
              </a:rPr>
              <a:t>L </a:t>
            </a:r>
            <a:r>
              <a:rPr sz="1850" b="1" spc="5" dirty="0">
                <a:solidFill>
                  <a:srgbClr val="C00000"/>
                </a:solidFill>
                <a:latin typeface="Arial"/>
                <a:cs typeface="Arial"/>
              </a:rPr>
              <a:t>-</a:t>
            </a:r>
            <a:r>
              <a:rPr sz="1850" b="1" spc="-60" dirty="0">
                <a:solidFill>
                  <a:srgbClr val="C00000"/>
                </a:solidFill>
                <a:latin typeface="Arial"/>
                <a:cs typeface="Arial"/>
              </a:rPr>
              <a:t> </a:t>
            </a:r>
            <a:r>
              <a:rPr sz="1850" b="1" spc="15" dirty="0">
                <a:solidFill>
                  <a:srgbClr val="C00000"/>
                </a:solidFill>
                <a:latin typeface="Arial"/>
                <a:cs typeface="Arial"/>
              </a:rPr>
              <a:t>R</a:t>
            </a:r>
            <a:endParaRPr sz="1850">
              <a:latin typeface="Arial"/>
              <a:cs typeface="Arial"/>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12060" y="1025778"/>
            <a:ext cx="8166734" cy="311150"/>
          </a:xfrm>
          <a:prstGeom prst="rect">
            <a:avLst/>
          </a:prstGeom>
        </p:spPr>
        <p:txBody>
          <a:bodyPr vert="horz" wrap="square" lIns="0" tIns="15240" rIns="0" bIns="0" rtlCol="0">
            <a:spAutoFit/>
          </a:bodyPr>
          <a:lstStyle/>
          <a:p>
            <a:pPr marL="12700">
              <a:lnSpc>
                <a:spcPct val="100000"/>
              </a:lnSpc>
              <a:spcBef>
                <a:spcPts val="120"/>
              </a:spcBef>
            </a:pPr>
            <a:r>
              <a:rPr sz="1850" spc="5" dirty="0"/>
              <a:t>Evaluation of expression containing </a:t>
            </a:r>
            <a:r>
              <a:rPr sz="1850" spc="10" dirty="0">
                <a:solidFill>
                  <a:srgbClr val="F7FBFB"/>
                </a:solidFill>
              </a:rPr>
              <a:t>Arithmetic and </a:t>
            </a:r>
            <a:r>
              <a:rPr sz="1850" spc="5" dirty="0">
                <a:solidFill>
                  <a:srgbClr val="F7FBFB"/>
                </a:solidFill>
              </a:rPr>
              <a:t>Relational</a:t>
            </a:r>
            <a:r>
              <a:rPr sz="1850" spc="-145" dirty="0">
                <a:solidFill>
                  <a:srgbClr val="F7FBFB"/>
                </a:solidFill>
              </a:rPr>
              <a:t> </a:t>
            </a:r>
            <a:r>
              <a:rPr sz="1850" spc="10" dirty="0"/>
              <a:t>operators</a:t>
            </a:r>
            <a:endParaRPr sz="1850"/>
          </a:p>
        </p:txBody>
      </p:sp>
      <p:sp>
        <p:nvSpPr>
          <p:cNvPr id="3" name="object 3"/>
          <p:cNvSpPr txBox="1"/>
          <p:nvPr/>
        </p:nvSpPr>
        <p:spPr>
          <a:xfrm>
            <a:off x="114401" y="2386634"/>
            <a:ext cx="3762375" cy="1306195"/>
          </a:xfrm>
          <a:prstGeom prst="rect">
            <a:avLst/>
          </a:prstGeom>
        </p:spPr>
        <p:txBody>
          <a:bodyPr vert="horz" wrap="square" lIns="0" tIns="12065" rIns="0" bIns="0" rtlCol="0">
            <a:spAutoFit/>
          </a:bodyPr>
          <a:lstStyle/>
          <a:p>
            <a:pPr marL="12700" marR="5080">
              <a:lnSpc>
                <a:spcPct val="151400"/>
              </a:lnSpc>
              <a:spcBef>
                <a:spcPts val="95"/>
              </a:spcBef>
            </a:pPr>
            <a:r>
              <a:rPr sz="1850" b="1" spc="5" dirty="0">
                <a:latin typeface="Arial"/>
                <a:cs typeface="Arial"/>
              </a:rPr>
              <a:t>1. First evaluate all </a:t>
            </a:r>
            <a:r>
              <a:rPr sz="1850" b="1" spc="10" dirty="0">
                <a:latin typeface="Arial"/>
                <a:cs typeface="Arial"/>
              </a:rPr>
              <a:t>the</a:t>
            </a:r>
            <a:r>
              <a:rPr sz="1850" b="1" spc="-140" dirty="0">
                <a:latin typeface="Arial"/>
                <a:cs typeface="Arial"/>
              </a:rPr>
              <a:t> </a:t>
            </a:r>
            <a:r>
              <a:rPr sz="1850" b="1" spc="10" dirty="0">
                <a:latin typeface="Arial"/>
                <a:cs typeface="Arial"/>
              </a:rPr>
              <a:t>arithmetic  operators.</a:t>
            </a:r>
            <a:endParaRPr sz="1850">
              <a:latin typeface="Arial"/>
              <a:cs typeface="Arial"/>
            </a:endParaRPr>
          </a:p>
          <a:p>
            <a:pPr marL="12700">
              <a:lnSpc>
                <a:spcPct val="100000"/>
              </a:lnSpc>
              <a:spcBef>
                <a:spcPts val="1140"/>
              </a:spcBef>
            </a:pPr>
            <a:r>
              <a:rPr sz="1850" b="1" spc="5" dirty="0">
                <a:latin typeface="Arial"/>
                <a:cs typeface="Arial"/>
              </a:rPr>
              <a:t>(*,</a:t>
            </a:r>
            <a:r>
              <a:rPr sz="1850" b="1" spc="-20" dirty="0">
                <a:latin typeface="Arial"/>
                <a:cs typeface="Arial"/>
              </a:rPr>
              <a:t> </a:t>
            </a:r>
            <a:r>
              <a:rPr sz="1850" b="1" spc="-5" dirty="0">
                <a:latin typeface="Arial"/>
                <a:cs typeface="Arial"/>
              </a:rPr>
              <a:t>/,%,)(+,-)</a:t>
            </a:r>
            <a:endParaRPr sz="1850">
              <a:latin typeface="Arial"/>
              <a:cs typeface="Arial"/>
            </a:endParaRPr>
          </a:p>
        </p:txBody>
      </p:sp>
      <p:sp>
        <p:nvSpPr>
          <p:cNvPr id="4" name="object 4"/>
          <p:cNvSpPr txBox="1"/>
          <p:nvPr/>
        </p:nvSpPr>
        <p:spPr>
          <a:xfrm>
            <a:off x="114401" y="4092118"/>
            <a:ext cx="3683635" cy="882650"/>
          </a:xfrm>
          <a:prstGeom prst="rect">
            <a:avLst/>
          </a:prstGeom>
        </p:spPr>
        <p:txBody>
          <a:bodyPr vert="horz" wrap="square" lIns="0" tIns="12065" rIns="0" bIns="0" rtlCol="0">
            <a:spAutoFit/>
          </a:bodyPr>
          <a:lstStyle/>
          <a:p>
            <a:pPr marL="12700" marR="5080">
              <a:lnSpc>
                <a:spcPct val="152000"/>
              </a:lnSpc>
              <a:spcBef>
                <a:spcPts val="95"/>
              </a:spcBef>
            </a:pPr>
            <a:r>
              <a:rPr sz="1850" b="1" spc="5" dirty="0">
                <a:latin typeface="Arial"/>
                <a:cs typeface="Arial"/>
              </a:rPr>
              <a:t>2. </a:t>
            </a:r>
            <a:r>
              <a:rPr sz="1850" b="1" spc="10" dirty="0">
                <a:latin typeface="Arial"/>
                <a:cs typeface="Arial"/>
              </a:rPr>
              <a:t>Next </a:t>
            </a:r>
            <a:r>
              <a:rPr sz="1850" b="1" spc="5" dirty="0">
                <a:latin typeface="Arial"/>
                <a:cs typeface="Arial"/>
              </a:rPr>
              <a:t>evaluate all </a:t>
            </a:r>
            <a:r>
              <a:rPr sz="1850" b="1" spc="10" dirty="0">
                <a:latin typeface="Arial"/>
                <a:cs typeface="Arial"/>
              </a:rPr>
              <a:t>the</a:t>
            </a:r>
            <a:r>
              <a:rPr sz="1850" b="1" spc="-110" dirty="0">
                <a:latin typeface="Arial"/>
                <a:cs typeface="Arial"/>
              </a:rPr>
              <a:t> </a:t>
            </a:r>
            <a:r>
              <a:rPr sz="1850" b="1" spc="5" dirty="0">
                <a:latin typeface="Arial"/>
                <a:cs typeface="Arial"/>
              </a:rPr>
              <a:t>relational  </a:t>
            </a:r>
            <a:r>
              <a:rPr sz="1850" b="1" spc="10" dirty="0">
                <a:latin typeface="Arial"/>
                <a:cs typeface="Arial"/>
              </a:rPr>
              <a:t>operators.</a:t>
            </a:r>
            <a:r>
              <a:rPr sz="1850" b="1" spc="-65" dirty="0">
                <a:latin typeface="Arial"/>
                <a:cs typeface="Arial"/>
              </a:rPr>
              <a:t> </a:t>
            </a:r>
            <a:r>
              <a:rPr sz="1850" b="1" spc="5" dirty="0">
                <a:latin typeface="Arial"/>
                <a:cs typeface="Arial"/>
              </a:rPr>
              <a:t>(&lt;,&gt;,&lt;=,&gt;=)(!=,==)</a:t>
            </a:r>
            <a:endParaRPr sz="1850">
              <a:latin typeface="Arial"/>
              <a:cs typeface="Arial"/>
            </a:endParaRPr>
          </a:p>
        </p:txBody>
      </p:sp>
      <p:sp>
        <p:nvSpPr>
          <p:cNvPr id="5" name="object 5"/>
          <p:cNvSpPr txBox="1"/>
          <p:nvPr/>
        </p:nvSpPr>
        <p:spPr>
          <a:xfrm>
            <a:off x="4331970" y="1681403"/>
            <a:ext cx="3986529" cy="4721860"/>
          </a:xfrm>
          <a:prstGeom prst="rect">
            <a:avLst/>
          </a:prstGeom>
        </p:spPr>
        <p:txBody>
          <a:bodyPr vert="horz" wrap="square" lIns="0" tIns="156845" rIns="0" bIns="0" rtlCol="0">
            <a:spAutoFit/>
          </a:bodyPr>
          <a:lstStyle/>
          <a:p>
            <a:pPr marL="12700">
              <a:lnSpc>
                <a:spcPct val="100000"/>
              </a:lnSpc>
              <a:spcBef>
                <a:spcPts val="1235"/>
              </a:spcBef>
            </a:pPr>
            <a:r>
              <a:rPr sz="1850" b="1" spc="5" dirty="0">
                <a:solidFill>
                  <a:srgbClr val="C14089"/>
                </a:solidFill>
                <a:latin typeface="Arial"/>
                <a:cs typeface="Arial"/>
              </a:rPr>
              <a:t>int </a:t>
            </a:r>
            <a:r>
              <a:rPr sz="1850" b="1" spc="10" dirty="0">
                <a:solidFill>
                  <a:srgbClr val="C14089"/>
                </a:solidFill>
                <a:latin typeface="Arial"/>
                <a:cs typeface="Arial"/>
              </a:rPr>
              <a:t>a=1, b=2, c=3, d=4,</a:t>
            </a:r>
            <a:r>
              <a:rPr sz="1850" b="1" spc="-160" dirty="0">
                <a:solidFill>
                  <a:srgbClr val="C14089"/>
                </a:solidFill>
                <a:latin typeface="Arial"/>
                <a:cs typeface="Arial"/>
              </a:rPr>
              <a:t> </a:t>
            </a:r>
            <a:r>
              <a:rPr sz="1850" b="1" spc="5" dirty="0">
                <a:solidFill>
                  <a:srgbClr val="C14089"/>
                </a:solidFill>
                <a:latin typeface="Arial"/>
                <a:cs typeface="Arial"/>
              </a:rPr>
              <a:t>e;</a:t>
            </a:r>
            <a:endParaRPr sz="1850">
              <a:latin typeface="Arial"/>
              <a:cs typeface="Arial"/>
            </a:endParaRPr>
          </a:p>
          <a:p>
            <a:pPr marL="12700">
              <a:lnSpc>
                <a:spcPct val="100000"/>
              </a:lnSpc>
              <a:spcBef>
                <a:spcPts val="1140"/>
              </a:spcBef>
            </a:pPr>
            <a:r>
              <a:rPr sz="1850" b="1" spc="10" dirty="0">
                <a:solidFill>
                  <a:srgbClr val="C14089"/>
                </a:solidFill>
                <a:latin typeface="Arial"/>
                <a:cs typeface="Arial"/>
              </a:rPr>
              <a:t>e = a + b &lt; b + c &gt;= c </a:t>
            </a:r>
            <a:r>
              <a:rPr sz="1850" b="1" spc="5" dirty="0">
                <a:solidFill>
                  <a:srgbClr val="C14089"/>
                </a:solidFill>
                <a:latin typeface="Arial"/>
                <a:cs typeface="Arial"/>
              </a:rPr>
              <a:t>/ </a:t>
            </a:r>
            <a:r>
              <a:rPr sz="1850" b="1" spc="10" dirty="0">
                <a:solidFill>
                  <a:srgbClr val="C14089"/>
                </a:solidFill>
                <a:latin typeface="Arial"/>
                <a:cs typeface="Arial"/>
              </a:rPr>
              <a:t>a == d </a:t>
            </a:r>
            <a:r>
              <a:rPr sz="1850" b="1" spc="5" dirty="0">
                <a:solidFill>
                  <a:srgbClr val="C14089"/>
                </a:solidFill>
                <a:latin typeface="Arial"/>
                <a:cs typeface="Arial"/>
              </a:rPr>
              <a:t>* </a:t>
            </a:r>
            <a:r>
              <a:rPr sz="1850" b="1" spc="10" dirty="0">
                <a:solidFill>
                  <a:srgbClr val="C14089"/>
                </a:solidFill>
                <a:latin typeface="Arial"/>
                <a:cs typeface="Arial"/>
              </a:rPr>
              <a:t>a </a:t>
            </a:r>
            <a:r>
              <a:rPr sz="1850" b="1" spc="5" dirty="0">
                <a:solidFill>
                  <a:srgbClr val="C14089"/>
                </a:solidFill>
                <a:latin typeface="Arial"/>
                <a:cs typeface="Arial"/>
              </a:rPr>
              <a:t>-</a:t>
            </a:r>
            <a:r>
              <a:rPr sz="1850" b="1" spc="-365" dirty="0">
                <a:solidFill>
                  <a:srgbClr val="C14089"/>
                </a:solidFill>
                <a:latin typeface="Arial"/>
                <a:cs typeface="Arial"/>
              </a:rPr>
              <a:t> </a:t>
            </a:r>
            <a:r>
              <a:rPr sz="1850" b="1" spc="5" dirty="0">
                <a:solidFill>
                  <a:srgbClr val="C14089"/>
                </a:solidFill>
                <a:latin typeface="Arial"/>
                <a:cs typeface="Arial"/>
              </a:rPr>
              <a:t>b;</a:t>
            </a:r>
            <a:endParaRPr sz="1850">
              <a:latin typeface="Arial"/>
              <a:cs typeface="Arial"/>
            </a:endParaRPr>
          </a:p>
          <a:p>
            <a:pPr marL="12700">
              <a:lnSpc>
                <a:spcPct val="100000"/>
              </a:lnSpc>
              <a:spcBef>
                <a:spcPts val="1140"/>
              </a:spcBef>
            </a:pPr>
            <a:r>
              <a:rPr sz="1850" b="1" spc="10" dirty="0">
                <a:solidFill>
                  <a:srgbClr val="C14089"/>
                </a:solidFill>
                <a:latin typeface="Arial"/>
                <a:cs typeface="Arial"/>
              </a:rPr>
              <a:t>e = 1 + 2 &lt; 2 + 3 &gt;= </a:t>
            </a:r>
            <a:r>
              <a:rPr sz="1850" b="1" spc="10" dirty="0">
                <a:solidFill>
                  <a:srgbClr val="171C22"/>
                </a:solidFill>
                <a:latin typeface="Arial"/>
                <a:cs typeface="Arial"/>
              </a:rPr>
              <a:t>3 </a:t>
            </a:r>
            <a:r>
              <a:rPr sz="1850" b="1" spc="5" dirty="0">
                <a:solidFill>
                  <a:srgbClr val="171C22"/>
                </a:solidFill>
                <a:latin typeface="Arial"/>
                <a:cs typeface="Arial"/>
              </a:rPr>
              <a:t>/ </a:t>
            </a:r>
            <a:r>
              <a:rPr sz="1850" b="1" spc="10" dirty="0">
                <a:solidFill>
                  <a:srgbClr val="171C22"/>
                </a:solidFill>
                <a:latin typeface="Arial"/>
                <a:cs typeface="Arial"/>
              </a:rPr>
              <a:t>1 </a:t>
            </a:r>
            <a:r>
              <a:rPr sz="1850" b="1" spc="10" dirty="0">
                <a:solidFill>
                  <a:srgbClr val="C14089"/>
                </a:solidFill>
                <a:latin typeface="Arial"/>
                <a:cs typeface="Arial"/>
              </a:rPr>
              <a:t>== 4 </a:t>
            </a:r>
            <a:r>
              <a:rPr sz="1850" b="1" spc="5" dirty="0">
                <a:solidFill>
                  <a:srgbClr val="C14089"/>
                </a:solidFill>
                <a:latin typeface="Arial"/>
                <a:cs typeface="Arial"/>
              </a:rPr>
              <a:t>* </a:t>
            </a:r>
            <a:r>
              <a:rPr sz="1850" b="1" spc="10" dirty="0">
                <a:solidFill>
                  <a:srgbClr val="C14089"/>
                </a:solidFill>
                <a:latin typeface="Arial"/>
                <a:cs typeface="Arial"/>
              </a:rPr>
              <a:t>1</a:t>
            </a:r>
            <a:r>
              <a:rPr sz="1850" b="1" spc="-360" dirty="0">
                <a:solidFill>
                  <a:srgbClr val="C14089"/>
                </a:solidFill>
                <a:latin typeface="Arial"/>
                <a:cs typeface="Arial"/>
              </a:rPr>
              <a:t> </a:t>
            </a:r>
            <a:r>
              <a:rPr sz="1850" b="1" spc="5" dirty="0">
                <a:solidFill>
                  <a:srgbClr val="C14089"/>
                </a:solidFill>
                <a:latin typeface="Arial"/>
                <a:cs typeface="Arial"/>
              </a:rPr>
              <a:t>- </a:t>
            </a:r>
            <a:r>
              <a:rPr sz="1850" b="1" spc="10" dirty="0">
                <a:solidFill>
                  <a:srgbClr val="C14089"/>
                </a:solidFill>
                <a:latin typeface="Arial"/>
                <a:cs typeface="Arial"/>
              </a:rPr>
              <a:t>2;</a:t>
            </a:r>
            <a:endParaRPr sz="1850">
              <a:latin typeface="Arial"/>
              <a:cs typeface="Arial"/>
            </a:endParaRPr>
          </a:p>
          <a:p>
            <a:pPr marL="12700">
              <a:lnSpc>
                <a:spcPct val="100000"/>
              </a:lnSpc>
              <a:spcBef>
                <a:spcPts val="1140"/>
              </a:spcBef>
            </a:pPr>
            <a:r>
              <a:rPr sz="1850" b="1" spc="10" dirty="0">
                <a:solidFill>
                  <a:srgbClr val="C14089"/>
                </a:solidFill>
                <a:latin typeface="Arial"/>
                <a:cs typeface="Arial"/>
              </a:rPr>
              <a:t>e = 1 + 2 &lt; 2 + 3 &gt;= 3 == </a:t>
            </a:r>
            <a:r>
              <a:rPr sz="1850" b="1" spc="10" dirty="0">
                <a:solidFill>
                  <a:srgbClr val="171C22"/>
                </a:solidFill>
                <a:latin typeface="Arial"/>
                <a:cs typeface="Arial"/>
              </a:rPr>
              <a:t>4 </a:t>
            </a:r>
            <a:r>
              <a:rPr sz="1850" b="1" spc="5" dirty="0">
                <a:solidFill>
                  <a:srgbClr val="171C22"/>
                </a:solidFill>
                <a:latin typeface="Arial"/>
                <a:cs typeface="Arial"/>
              </a:rPr>
              <a:t>* </a:t>
            </a:r>
            <a:r>
              <a:rPr sz="1850" b="1" spc="10" dirty="0">
                <a:solidFill>
                  <a:srgbClr val="171C22"/>
                </a:solidFill>
                <a:latin typeface="Arial"/>
                <a:cs typeface="Arial"/>
              </a:rPr>
              <a:t>1 </a:t>
            </a:r>
            <a:r>
              <a:rPr sz="1850" b="1" spc="5" dirty="0">
                <a:solidFill>
                  <a:srgbClr val="C14089"/>
                </a:solidFill>
                <a:latin typeface="Arial"/>
                <a:cs typeface="Arial"/>
              </a:rPr>
              <a:t>-</a:t>
            </a:r>
            <a:r>
              <a:rPr sz="1850" b="1" spc="-315" dirty="0">
                <a:solidFill>
                  <a:srgbClr val="C14089"/>
                </a:solidFill>
                <a:latin typeface="Arial"/>
                <a:cs typeface="Arial"/>
              </a:rPr>
              <a:t> </a:t>
            </a:r>
            <a:r>
              <a:rPr sz="1850" b="1" spc="5" dirty="0">
                <a:solidFill>
                  <a:srgbClr val="C14089"/>
                </a:solidFill>
                <a:latin typeface="Arial"/>
                <a:cs typeface="Arial"/>
              </a:rPr>
              <a:t>2;</a:t>
            </a:r>
            <a:endParaRPr sz="1850">
              <a:latin typeface="Arial"/>
              <a:cs typeface="Arial"/>
            </a:endParaRPr>
          </a:p>
          <a:p>
            <a:pPr marL="12700">
              <a:lnSpc>
                <a:spcPct val="100000"/>
              </a:lnSpc>
              <a:spcBef>
                <a:spcPts val="1140"/>
              </a:spcBef>
            </a:pPr>
            <a:r>
              <a:rPr sz="1850" b="1" spc="10" dirty="0">
                <a:solidFill>
                  <a:srgbClr val="C14089"/>
                </a:solidFill>
                <a:latin typeface="Arial"/>
                <a:cs typeface="Arial"/>
              </a:rPr>
              <a:t>e = </a:t>
            </a:r>
            <a:r>
              <a:rPr sz="1850" b="1" spc="10" dirty="0">
                <a:solidFill>
                  <a:srgbClr val="171C22"/>
                </a:solidFill>
                <a:latin typeface="Arial"/>
                <a:cs typeface="Arial"/>
              </a:rPr>
              <a:t>1 + 2 </a:t>
            </a:r>
            <a:r>
              <a:rPr sz="1850" b="1" spc="10" dirty="0">
                <a:solidFill>
                  <a:srgbClr val="C14089"/>
                </a:solidFill>
                <a:latin typeface="Arial"/>
                <a:cs typeface="Arial"/>
              </a:rPr>
              <a:t>&lt; 2 + 3 &gt;=3 == 4 </a:t>
            </a:r>
            <a:r>
              <a:rPr sz="1850" b="1" spc="5" dirty="0">
                <a:solidFill>
                  <a:srgbClr val="C14089"/>
                </a:solidFill>
                <a:latin typeface="Arial"/>
                <a:cs typeface="Arial"/>
              </a:rPr>
              <a:t>-</a:t>
            </a:r>
            <a:r>
              <a:rPr sz="1850" b="1" spc="-265" dirty="0">
                <a:solidFill>
                  <a:srgbClr val="C14089"/>
                </a:solidFill>
                <a:latin typeface="Arial"/>
                <a:cs typeface="Arial"/>
              </a:rPr>
              <a:t> </a:t>
            </a:r>
            <a:r>
              <a:rPr sz="1850" b="1" spc="5" dirty="0">
                <a:solidFill>
                  <a:srgbClr val="C14089"/>
                </a:solidFill>
                <a:latin typeface="Arial"/>
                <a:cs typeface="Arial"/>
              </a:rPr>
              <a:t>2;</a:t>
            </a:r>
            <a:endParaRPr sz="1850">
              <a:latin typeface="Arial"/>
              <a:cs typeface="Arial"/>
            </a:endParaRPr>
          </a:p>
          <a:p>
            <a:pPr marL="12700">
              <a:lnSpc>
                <a:spcPct val="100000"/>
              </a:lnSpc>
              <a:spcBef>
                <a:spcPts val="1155"/>
              </a:spcBef>
            </a:pPr>
            <a:r>
              <a:rPr sz="1850" b="1" spc="10" dirty="0">
                <a:solidFill>
                  <a:srgbClr val="C14089"/>
                </a:solidFill>
                <a:latin typeface="Arial"/>
                <a:cs typeface="Arial"/>
              </a:rPr>
              <a:t>e = 3 &lt; </a:t>
            </a:r>
            <a:r>
              <a:rPr sz="1850" b="1" spc="10" dirty="0">
                <a:solidFill>
                  <a:srgbClr val="171C22"/>
                </a:solidFill>
                <a:latin typeface="Arial"/>
                <a:cs typeface="Arial"/>
              </a:rPr>
              <a:t>2 + 3 </a:t>
            </a:r>
            <a:r>
              <a:rPr sz="1850" b="1" spc="10" dirty="0">
                <a:solidFill>
                  <a:srgbClr val="C14089"/>
                </a:solidFill>
                <a:latin typeface="Arial"/>
                <a:cs typeface="Arial"/>
              </a:rPr>
              <a:t>&gt;= 3 == 4 </a:t>
            </a:r>
            <a:r>
              <a:rPr sz="1850" b="1" spc="5" dirty="0">
                <a:solidFill>
                  <a:srgbClr val="C14089"/>
                </a:solidFill>
                <a:latin typeface="Arial"/>
                <a:cs typeface="Arial"/>
              </a:rPr>
              <a:t>-</a:t>
            </a:r>
            <a:r>
              <a:rPr sz="1850" b="1" spc="-245" dirty="0">
                <a:solidFill>
                  <a:srgbClr val="C14089"/>
                </a:solidFill>
                <a:latin typeface="Arial"/>
                <a:cs typeface="Arial"/>
              </a:rPr>
              <a:t> </a:t>
            </a:r>
            <a:r>
              <a:rPr sz="1850" b="1" spc="10" dirty="0">
                <a:solidFill>
                  <a:srgbClr val="C14089"/>
                </a:solidFill>
                <a:latin typeface="Arial"/>
                <a:cs typeface="Arial"/>
              </a:rPr>
              <a:t>2;</a:t>
            </a:r>
            <a:endParaRPr sz="1850">
              <a:latin typeface="Arial"/>
              <a:cs typeface="Arial"/>
            </a:endParaRPr>
          </a:p>
          <a:p>
            <a:pPr marL="12700">
              <a:lnSpc>
                <a:spcPct val="100000"/>
              </a:lnSpc>
              <a:spcBef>
                <a:spcPts val="1140"/>
              </a:spcBef>
            </a:pPr>
            <a:r>
              <a:rPr sz="1850" b="1" spc="10" dirty="0">
                <a:solidFill>
                  <a:srgbClr val="C14089"/>
                </a:solidFill>
                <a:latin typeface="Arial"/>
                <a:cs typeface="Arial"/>
              </a:rPr>
              <a:t>e = 3 &lt; 5 &gt;= 3 == </a:t>
            </a:r>
            <a:r>
              <a:rPr sz="1850" b="1" spc="10" dirty="0">
                <a:solidFill>
                  <a:srgbClr val="171C22"/>
                </a:solidFill>
                <a:latin typeface="Arial"/>
                <a:cs typeface="Arial"/>
              </a:rPr>
              <a:t>4 </a:t>
            </a:r>
            <a:r>
              <a:rPr sz="1850" b="1" spc="5" dirty="0">
                <a:solidFill>
                  <a:srgbClr val="171C22"/>
                </a:solidFill>
                <a:latin typeface="Arial"/>
                <a:cs typeface="Arial"/>
              </a:rPr>
              <a:t>-</a:t>
            </a:r>
            <a:r>
              <a:rPr sz="1850" b="1" spc="-204" dirty="0">
                <a:solidFill>
                  <a:srgbClr val="171C22"/>
                </a:solidFill>
                <a:latin typeface="Arial"/>
                <a:cs typeface="Arial"/>
              </a:rPr>
              <a:t> </a:t>
            </a:r>
            <a:r>
              <a:rPr sz="1850" b="1" spc="5" dirty="0">
                <a:solidFill>
                  <a:srgbClr val="171C22"/>
                </a:solidFill>
                <a:latin typeface="Arial"/>
                <a:cs typeface="Arial"/>
              </a:rPr>
              <a:t>2</a:t>
            </a:r>
            <a:r>
              <a:rPr sz="1850" b="1" spc="5" dirty="0">
                <a:solidFill>
                  <a:srgbClr val="C14089"/>
                </a:solidFill>
                <a:latin typeface="Arial"/>
                <a:cs typeface="Arial"/>
              </a:rPr>
              <a:t>;</a:t>
            </a:r>
            <a:endParaRPr sz="1850">
              <a:latin typeface="Arial"/>
              <a:cs typeface="Arial"/>
            </a:endParaRPr>
          </a:p>
          <a:p>
            <a:pPr marL="12700">
              <a:lnSpc>
                <a:spcPct val="100000"/>
              </a:lnSpc>
              <a:spcBef>
                <a:spcPts val="1140"/>
              </a:spcBef>
            </a:pPr>
            <a:r>
              <a:rPr sz="1850" b="1" spc="10" dirty="0">
                <a:solidFill>
                  <a:srgbClr val="C14089"/>
                </a:solidFill>
                <a:latin typeface="Arial"/>
                <a:cs typeface="Arial"/>
              </a:rPr>
              <a:t>e = </a:t>
            </a:r>
            <a:r>
              <a:rPr sz="1850" b="1" spc="10" dirty="0">
                <a:solidFill>
                  <a:srgbClr val="171C22"/>
                </a:solidFill>
                <a:latin typeface="Arial"/>
                <a:cs typeface="Arial"/>
              </a:rPr>
              <a:t>3 &lt; 5 </a:t>
            </a:r>
            <a:r>
              <a:rPr sz="1850" b="1" spc="10" dirty="0">
                <a:solidFill>
                  <a:srgbClr val="C14089"/>
                </a:solidFill>
                <a:latin typeface="Arial"/>
                <a:cs typeface="Arial"/>
              </a:rPr>
              <a:t>&gt;= 3 ==</a:t>
            </a:r>
            <a:r>
              <a:rPr sz="1850" b="1" spc="-170" dirty="0">
                <a:solidFill>
                  <a:srgbClr val="C14089"/>
                </a:solidFill>
                <a:latin typeface="Arial"/>
                <a:cs typeface="Arial"/>
              </a:rPr>
              <a:t> </a:t>
            </a:r>
            <a:r>
              <a:rPr sz="1850" b="1" spc="5" dirty="0">
                <a:solidFill>
                  <a:srgbClr val="C14089"/>
                </a:solidFill>
                <a:latin typeface="Arial"/>
                <a:cs typeface="Arial"/>
              </a:rPr>
              <a:t>2;</a:t>
            </a:r>
            <a:endParaRPr sz="1850">
              <a:latin typeface="Arial"/>
              <a:cs typeface="Arial"/>
            </a:endParaRPr>
          </a:p>
          <a:p>
            <a:pPr marL="12700">
              <a:lnSpc>
                <a:spcPct val="100000"/>
              </a:lnSpc>
              <a:spcBef>
                <a:spcPts val="1140"/>
              </a:spcBef>
            </a:pPr>
            <a:r>
              <a:rPr sz="1850" b="1" spc="10" dirty="0">
                <a:solidFill>
                  <a:srgbClr val="C14089"/>
                </a:solidFill>
                <a:latin typeface="Arial"/>
                <a:cs typeface="Arial"/>
              </a:rPr>
              <a:t>e = </a:t>
            </a:r>
            <a:r>
              <a:rPr sz="1850" b="1" spc="10" dirty="0">
                <a:solidFill>
                  <a:srgbClr val="171C22"/>
                </a:solidFill>
                <a:latin typeface="Arial"/>
                <a:cs typeface="Arial"/>
              </a:rPr>
              <a:t>1 </a:t>
            </a:r>
            <a:r>
              <a:rPr sz="1850" b="1" spc="5" dirty="0">
                <a:solidFill>
                  <a:srgbClr val="171C22"/>
                </a:solidFill>
                <a:latin typeface="Arial"/>
                <a:cs typeface="Arial"/>
              </a:rPr>
              <a:t>&gt;= </a:t>
            </a:r>
            <a:r>
              <a:rPr sz="1850" b="1" spc="10" dirty="0">
                <a:solidFill>
                  <a:srgbClr val="171C22"/>
                </a:solidFill>
                <a:latin typeface="Arial"/>
                <a:cs typeface="Arial"/>
              </a:rPr>
              <a:t>3 </a:t>
            </a:r>
            <a:r>
              <a:rPr sz="1850" b="1" spc="10" dirty="0">
                <a:solidFill>
                  <a:srgbClr val="C14089"/>
                </a:solidFill>
                <a:latin typeface="Arial"/>
                <a:cs typeface="Arial"/>
              </a:rPr>
              <a:t>==</a:t>
            </a:r>
            <a:r>
              <a:rPr sz="1850" b="1" spc="-120" dirty="0">
                <a:solidFill>
                  <a:srgbClr val="C14089"/>
                </a:solidFill>
                <a:latin typeface="Arial"/>
                <a:cs typeface="Arial"/>
              </a:rPr>
              <a:t> </a:t>
            </a:r>
            <a:r>
              <a:rPr sz="1850" b="1" spc="10" dirty="0">
                <a:solidFill>
                  <a:srgbClr val="C14089"/>
                </a:solidFill>
                <a:latin typeface="Arial"/>
                <a:cs typeface="Arial"/>
              </a:rPr>
              <a:t>2;</a:t>
            </a:r>
            <a:endParaRPr sz="1850">
              <a:latin typeface="Arial"/>
              <a:cs typeface="Arial"/>
            </a:endParaRPr>
          </a:p>
          <a:p>
            <a:pPr marL="12700">
              <a:lnSpc>
                <a:spcPct val="100000"/>
              </a:lnSpc>
              <a:spcBef>
                <a:spcPts val="1145"/>
              </a:spcBef>
            </a:pPr>
            <a:r>
              <a:rPr sz="1850" b="1" spc="10" dirty="0">
                <a:solidFill>
                  <a:srgbClr val="C14089"/>
                </a:solidFill>
                <a:latin typeface="Arial"/>
                <a:cs typeface="Arial"/>
              </a:rPr>
              <a:t>e = </a:t>
            </a:r>
            <a:r>
              <a:rPr sz="1850" b="1" spc="10" dirty="0">
                <a:solidFill>
                  <a:srgbClr val="171C22"/>
                </a:solidFill>
                <a:latin typeface="Arial"/>
                <a:cs typeface="Arial"/>
              </a:rPr>
              <a:t>0 ==</a:t>
            </a:r>
            <a:r>
              <a:rPr sz="1850" b="1" spc="-75" dirty="0">
                <a:solidFill>
                  <a:srgbClr val="171C22"/>
                </a:solidFill>
                <a:latin typeface="Arial"/>
                <a:cs typeface="Arial"/>
              </a:rPr>
              <a:t> </a:t>
            </a:r>
            <a:r>
              <a:rPr sz="1850" b="1" spc="5" dirty="0">
                <a:solidFill>
                  <a:srgbClr val="171C22"/>
                </a:solidFill>
                <a:latin typeface="Arial"/>
                <a:cs typeface="Arial"/>
              </a:rPr>
              <a:t>2</a:t>
            </a:r>
            <a:r>
              <a:rPr sz="1850" b="1" spc="5" dirty="0">
                <a:solidFill>
                  <a:srgbClr val="C14089"/>
                </a:solidFill>
                <a:latin typeface="Arial"/>
                <a:cs typeface="Arial"/>
              </a:rPr>
              <a:t>;</a:t>
            </a:r>
            <a:endParaRPr sz="1850">
              <a:latin typeface="Arial"/>
              <a:cs typeface="Arial"/>
            </a:endParaRPr>
          </a:p>
          <a:p>
            <a:pPr marL="12700">
              <a:lnSpc>
                <a:spcPct val="100000"/>
              </a:lnSpc>
              <a:spcBef>
                <a:spcPts val="1140"/>
              </a:spcBef>
            </a:pPr>
            <a:r>
              <a:rPr sz="1850" b="1" spc="10" dirty="0">
                <a:solidFill>
                  <a:srgbClr val="C14089"/>
                </a:solidFill>
                <a:latin typeface="Arial"/>
                <a:cs typeface="Arial"/>
              </a:rPr>
              <a:t>e =</a:t>
            </a:r>
            <a:r>
              <a:rPr sz="1850" b="1" spc="-40" dirty="0">
                <a:solidFill>
                  <a:srgbClr val="C14089"/>
                </a:solidFill>
                <a:latin typeface="Arial"/>
                <a:cs typeface="Arial"/>
              </a:rPr>
              <a:t> </a:t>
            </a:r>
            <a:r>
              <a:rPr sz="1850" b="1" spc="10" dirty="0">
                <a:solidFill>
                  <a:srgbClr val="C14089"/>
                </a:solidFill>
                <a:latin typeface="Arial"/>
                <a:cs typeface="Arial"/>
              </a:rPr>
              <a:t>0</a:t>
            </a:r>
            <a:endParaRPr sz="1850">
              <a:latin typeface="Arial"/>
              <a:cs typeface="Arial"/>
            </a:endParaRPr>
          </a:p>
        </p:txBody>
      </p:sp>
      <p:sp>
        <p:nvSpPr>
          <p:cNvPr id="6" name="object 6"/>
          <p:cNvSpPr txBox="1"/>
          <p:nvPr/>
        </p:nvSpPr>
        <p:spPr>
          <a:xfrm>
            <a:off x="9152697" y="2534164"/>
            <a:ext cx="2835910" cy="3869054"/>
          </a:xfrm>
          <a:prstGeom prst="rect">
            <a:avLst/>
          </a:prstGeom>
        </p:spPr>
        <p:txBody>
          <a:bodyPr vert="horz" wrap="square" lIns="0" tIns="157480" rIns="0" bIns="0" rtlCol="0">
            <a:spAutoFit/>
          </a:bodyPr>
          <a:lstStyle/>
          <a:p>
            <a:pPr marL="15240">
              <a:lnSpc>
                <a:spcPct val="100000"/>
              </a:lnSpc>
              <a:spcBef>
                <a:spcPts val="1240"/>
              </a:spcBef>
            </a:pPr>
            <a:r>
              <a:rPr sz="1850" b="1" spc="5" dirty="0">
                <a:solidFill>
                  <a:srgbClr val="C14089"/>
                </a:solidFill>
                <a:latin typeface="Arial"/>
                <a:cs typeface="Arial"/>
              </a:rPr>
              <a:t>//first </a:t>
            </a:r>
            <a:r>
              <a:rPr sz="1850" b="1" spc="10" dirty="0">
                <a:solidFill>
                  <a:srgbClr val="C14089"/>
                </a:solidFill>
                <a:latin typeface="Arial"/>
                <a:cs typeface="Arial"/>
              </a:rPr>
              <a:t>3/1 is</a:t>
            </a:r>
            <a:r>
              <a:rPr sz="1850" b="1" spc="-105"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12700">
              <a:lnSpc>
                <a:spcPct val="100000"/>
              </a:lnSpc>
              <a:spcBef>
                <a:spcPts val="1140"/>
              </a:spcBef>
            </a:pPr>
            <a:r>
              <a:rPr sz="1850" b="1" spc="5" dirty="0">
                <a:solidFill>
                  <a:srgbClr val="C14089"/>
                </a:solidFill>
                <a:latin typeface="Arial"/>
                <a:cs typeface="Arial"/>
              </a:rPr>
              <a:t>//next </a:t>
            </a:r>
            <a:r>
              <a:rPr sz="1850" b="1" spc="10" dirty="0">
                <a:solidFill>
                  <a:srgbClr val="C14089"/>
                </a:solidFill>
                <a:latin typeface="Arial"/>
                <a:cs typeface="Arial"/>
              </a:rPr>
              <a:t>4*1 </a:t>
            </a:r>
            <a:r>
              <a:rPr sz="1850" b="1" spc="5" dirty="0">
                <a:solidFill>
                  <a:srgbClr val="C14089"/>
                </a:solidFill>
                <a:latin typeface="Arial"/>
                <a:cs typeface="Arial"/>
              </a:rPr>
              <a:t>is</a:t>
            </a:r>
            <a:r>
              <a:rPr sz="1850" b="1" spc="-105"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113030">
              <a:lnSpc>
                <a:spcPct val="100000"/>
              </a:lnSpc>
              <a:spcBef>
                <a:spcPts val="1140"/>
              </a:spcBef>
            </a:pPr>
            <a:r>
              <a:rPr sz="1850" b="1" spc="5" dirty="0">
                <a:solidFill>
                  <a:srgbClr val="C14089"/>
                </a:solidFill>
                <a:latin typeface="Arial"/>
                <a:cs typeface="Arial"/>
              </a:rPr>
              <a:t>//next </a:t>
            </a:r>
            <a:r>
              <a:rPr sz="1850" b="1" spc="10" dirty="0">
                <a:solidFill>
                  <a:srgbClr val="C14089"/>
                </a:solidFill>
                <a:latin typeface="Arial"/>
                <a:cs typeface="Arial"/>
              </a:rPr>
              <a:t>1+2 </a:t>
            </a:r>
            <a:r>
              <a:rPr sz="1850" b="1" spc="5" dirty="0">
                <a:solidFill>
                  <a:srgbClr val="C14089"/>
                </a:solidFill>
                <a:latin typeface="Arial"/>
                <a:cs typeface="Arial"/>
              </a:rPr>
              <a:t>is</a:t>
            </a:r>
            <a:r>
              <a:rPr sz="1850" b="1" spc="-13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105410">
              <a:lnSpc>
                <a:spcPct val="100000"/>
              </a:lnSpc>
              <a:spcBef>
                <a:spcPts val="1155"/>
              </a:spcBef>
            </a:pPr>
            <a:r>
              <a:rPr sz="1850" b="1" spc="5" dirty="0">
                <a:solidFill>
                  <a:srgbClr val="C14089"/>
                </a:solidFill>
                <a:latin typeface="Arial"/>
                <a:cs typeface="Arial"/>
              </a:rPr>
              <a:t>//next </a:t>
            </a:r>
            <a:r>
              <a:rPr sz="1850" b="1" spc="10" dirty="0">
                <a:solidFill>
                  <a:srgbClr val="C14089"/>
                </a:solidFill>
                <a:latin typeface="Arial"/>
                <a:cs typeface="Arial"/>
              </a:rPr>
              <a:t>2+3 is</a:t>
            </a:r>
            <a:r>
              <a:rPr sz="1850" b="1" spc="-135"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93980">
              <a:lnSpc>
                <a:spcPct val="100000"/>
              </a:lnSpc>
              <a:spcBef>
                <a:spcPts val="1140"/>
              </a:spcBef>
            </a:pPr>
            <a:r>
              <a:rPr sz="1850" b="1" spc="5" dirty="0">
                <a:solidFill>
                  <a:srgbClr val="C14089"/>
                </a:solidFill>
                <a:latin typeface="Arial"/>
                <a:cs typeface="Arial"/>
              </a:rPr>
              <a:t>//next </a:t>
            </a:r>
            <a:r>
              <a:rPr sz="1850" b="1" spc="10" dirty="0">
                <a:solidFill>
                  <a:srgbClr val="C14089"/>
                </a:solidFill>
                <a:latin typeface="Arial"/>
                <a:cs typeface="Arial"/>
              </a:rPr>
              <a:t>4-2 </a:t>
            </a:r>
            <a:r>
              <a:rPr sz="1850" b="1" spc="5" dirty="0">
                <a:solidFill>
                  <a:srgbClr val="C14089"/>
                </a:solidFill>
                <a:latin typeface="Arial"/>
                <a:cs typeface="Arial"/>
              </a:rPr>
              <a:t>is</a:t>
            </a:r>
            <a:r>
              <a:rPr sz="1850" b="1" spc="-85"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142875">
              <a:lnSpc>
                <a:spcPct val="100000"/>
              </a:lnSpc>
              <a:spcBef>
                <a:spcPts val="1140"/>
              </a:spcBef>
            </a:pPr>
            <a:r>
              <a:rPr sz="1850" b="1" spc="5" dirty="0">
                <a:solidFill>
                  <a:srgbClr val="C14089"/>
                </a:solidFill>
                <a:latin typeface="Arial"/>
                <a:cs typeface="Arial"/>
              </a:rPr>
              <a:t>//next </a:t>
            </a:r>
            <a:r>
              <a:rPr sz="1850" b="1" spc="10" dirty="0">
                <a:solidFill>
                  <a:srgbClr val="C14089"/>
                </a:solidFill>
                <a:latin typeface="Arial"/>
                <a:cs typeface="Arial"/>
              </a:rPr>
              <a:t>3&lt;5 </a:t>
            </a:r>
            <a:r>
              <a:rPr sz="1850" b="1" spc="5" dirty="0">
                <a:solidFill>
                  <a:srgbClr val="C14089"/>
                </a:solidFill>
                <a:latin typeface="Arial"/>
                <a:cs typeface="Arial"/>
              </a:rPr>
              <a:t>is</a:t>
            </a:r>
            <a:r>
              <a:rPr sz="1850" b="1" spc="-105"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135255">
              <a:lnSpc>
                <a:spcPct val="100000"/>
              </a:lnSpc>
              <a:spcBef>
                <a:spcPts val="1140"/>
              </a:spcBef>
            </a:pPr>
            <a:r>
              <a:rPr sz="1850" b="1" spc="5" dirty="0">
                <a:solidFill>
                  <a:srgbClr val="C14089"/>
                </a:solidFill>
                <a:latin typeface="Arial"/>
                <a:cs typeface="Arial"/>
              </a:rPr>
              <a:t>//next </a:t>
            </a:r>
            <a:r>
              <a:rPr sz="1850" b="1" spc="10" dirty="0">
                <a:solidFill>
                  <a:srgbClr val="C14089"/>
                </a:solidFill>
                <a:latin typeface="Arial"/>
                <a:cs typeface="Arial"/>
              </a:rPr>
              <a:t>1&gt;=3 is</a:t>
            </a:r>
            <a:r>
              <a:rPr sz="1850" b="1" spc="-12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180340">
              <a:lnSpc>
                <a:spcPct val="100000"/>
              </a:lnSpc>
              <a:spcBef>
                <a:spcPts val="1145"/>
              </a:spcBef>
            </a:pPr>
            <a:r>
              <a:rPr sz="1850" b="1" spc="5" dirty="0">
                <a:solidFill>
                  <a:srgbClr val="C14089"/>
                </a:solidFill>
                <a:latin typeface="Arial"/>
                <a:cs typeface="Arial"/>
              </a:rPr>
              <a:t>//next </a:t>
            </a:r>
            <a:r>
              <a:rPr sz="1850" b="1" spc="10" dirty="0">
                <a:solidFill>
                  <a:srgbClr val="C14089"/>
                </a:solidFill>
                <a:latin typeface="Arial"/>
                <a:cs typeface="Arial"/>
              </a:rPr>
              <a:t>0==2 </a:t>
            </a:r>
            <a:r>
              <a:rPr sz="1850" b="1" spc="5" dirty="0">
                <a:solidFill>
                  <a:srgbClr val="C14089"/>
                </a:solidFill>
                <a:latin typeface="Arial"/>
                <a:cs typeface="Arial"/>
              </a:rPr>
              <a:t>is</a:t>
            </a:r>
            <a:r>
              <a:rPr sz="1850" b="1" spc="-12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148590">
              <a:lnSpc>
                <a:spcPct val="100000"/>
              </a:lnSpc>
              <a:spcBef>
                <a:spcPts val="1140"/>
              </a:spcBef>
            </a:pPr>
            <a:r>
              <a:rPr sz="1850" b="1" dirty="0">
                <a:solidFill>
                  <a:srgbClr val="C14089"/>
                </a:solidFill>
                <a:latin typeface="Arial"/>
                <a:cs typeface="Arial"/>
              </a:rPr>
              <a:t>//is </a:t>
            </a:r>
            <a:r>
              <a:rPr sz="1850" b="1" spc="10" dirty="0">
                <a:solidFill>
                  <a:srgbClr val="C14089"/>
                </a:solidFill>
                <a:latin typeface="Arial"/>
                <a:cs typeface="Arial"/>
              </a:rPr>
              <a:t>the </a:t>
            </a:r>
            <a:r>
              <a:rPr sz="1850" b="1" spc="5" dirty="0">
                <a:solidFill>
                  <a:srgbClr val="C14089"/>
                </a:solidFill>
                <a:latin typeface="Arial"/>
                <a:cs typeface="Arial"/>
              </a:rPr>
              <a:t>final</a:t>
            </a:r>
            <a:r>
              <a:rPr sz="1850" b="1" spc="-75" dirty="0">
                <a:solidFill>
                  <a:srgbClr val="C14089"/>
                </a:solidFill>
                <a:latin typeface="Arial"/>
                <a:cs typeface="Arial"/>
              </a:rPr>
              <a:t> </a:t>
            </a:r>
            <a:r>
              <a:rPr sz="1850" b="1" spc="10" dirty="0">
                <a:solidFill>
                  <a:srgbClr val="C14089"/>
                </a:solidFill>
                <a:latin typeface="Arial"/>
                <a:cs typeface="Arial"/>
              </a:rPr>
              <a:t>answer</a:t>
            </a:r>
            <a:endParaRPr sz="1850">
              <a:latin typeface="Arial"/>
              <a:cs typeface="Aria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33627" y="1226467"/>
            <a:ext cx="4303395" cy="4721860"/>
          </a:xfrm>
          <a:prstGeom prst="rect">
            <a:avLst/>
          </a:prstGeom>
        </p:spPr>
        <p:txBody>
          <a:bodyPr vert="horz" wrap="square" lIns="0" tIns="156210" rIns="0" bIns="0" rtlCol="0">
            <a:spAutoFit/>
          </a:bodyPr>
          <a:lstStyle/>
          <a:p>
            <a:pPr marL="12700">
              <a:lnSpc>
                <a:spcPct val="100000"/>
              </a:lnSpc>
              <a:spcBef>
                <a:spcPts val="1230"/>
              </a:spcBef>
            </a:pPr>
            <a:r>
              <a:rPr sz="1850" b="1" spc="5" dirty="0">
                <a:solidFill>
                  <a:srgbClr val="C14089"/>
                </a:solidFill>
                <a:latin typeface="Arial"/>
                <a:cs typeface="Arial"/>
              </a:rPr>
              <a:t>int </a:t>
            </a:r>
            <a:r>
              <a:rPr sz="1850" b="1" spc="10" dirty="0">
                <a:solidFill>
                  <a:srgbClr val="C14089"/>
                </a:solidFill>
                <a:latin typeface="Arial"/>
                <a:cs typeface="Arial"/>
              </a:rPr>
              <a:t>a=1, b=2, c=3, d=4,</a:t>
            </a:r>
            <a:r>
              <a:rPr sz="1850" b="1" spc="-160" dirty="0">
                <a:solidFill>
                  <a:srgbClr val="C14089"/>
                </a:solidFill>
                <a:latin typeface="Arial"/>
                <a:cs typeface="Arial"/>
              </a:rPr>
              <a:t> </a:t>
            </a:r>
            <a:r>
              <a:rPr sz="1850" b="1" spc="5" dirty="0">
                <a:solidFill>
                  <a:srgbClr val="C14089"/>
                </a:solidFill>
                <a:latin typeface="Arial"/>
                <a:cs typeface="Arial"/>
              </a:rPr>
              <a:t>e;</a:t>
            </a:r>
            <a:endParaRPr sz="1850" dirty="0">
              <a:latin typeface="Arial"/>
              <a:cs typeface="Arial"/>
            </a:endParaRPr>
          </a:p>
          <a:p>
            <a:pPr marL="12700">
              <a:lnSpc>
                <a:spcPct val="100000"/>
              </a:lnSpc>
              <a:spcBef>
                <a:spcPts val="1140"/>
              </a:spcBef>
            </a:pPr>
            <a:r>
              <a:rPr sz="1850" b="1" spc="10" dirty="0">
                <a:solidFill>
                  <a:srgbClr val="C14089"/>
                </a:solidFill>
                <a:latin typeface="Arial"/>
                <a:cs typeface="Arial"/>
              </a:rPr>
              <a:t>e</a:t>
            </a:r>
            <a:r>
              <a:rPr sz="1850" b="1" spc="-15" dirty="0">
                <a:solidFill>
                  <a:srgbClr val="C14089"/>
                </a:solidFill>
                <a:latin typeface="Arial"/>
                <a:cs typeface="Arial"/>
              </a:rPr>
              <a:t> </a:t>
            </a:r>
            <a:r>
              <a:rPr sz="1850" b="1" spc="10" dirty="0">
                <a:solidFill>
                  <a:srgbClr val="C14089"/>
                </a:solidFill>
                <a:latin typeface="Arial"/>
                <a:cs typeface="Arial"/>
              </a:rPr>
              <a:t>=</a:t>
            </a:r>
            <a:r>
              <a:rPr sz="1850" b="1" spc="-15" dirty="0">
                <a:solidFill>
                  <a:srgbClr val="C14089"/>
                </a:solidFill>
                <a:latin typeface="Arial"/>
                <a:cs typeface="Arial"/>
              </a:rPr>
              <a:t> </a:t>
            </a:r>
            <a:r>
              <a:rPr sz="1850" b="1" spc="10" dirty="0">
                <a:solidFill>
                  <a:srgbClr val="C14089"/>
                </a:solidFill>
                <a:latin typeface="Arial"/>
                <a:cs typeface="Arial"/>
              </a:rPr>
              <a:t>(a</a:t>
            </a:r>
            <a:r>
              <a:rPr sz="1850" b="1" dirty="0">
                <a:solidFill>
                  <a:srgbClr val="C14089"/>
                </a:solidFill>
                <a:latin typeface="Arial"/>
                <a:cs typeface="Arial"/>
              </a:rPr>
              <a:t> </a:t>
            </a:r>
            <a:r>
              <a:rPr sz="1850" b="1" spc="10" dirty="0">
                <a:solidFill>
                  <a:srgbClr val="C14089"/>
                </a:solidFill>
                <a:latin typeface="Arial"/>
                <a:cs typeface="Arial"/>
              </a:rPr>
              <a:t>+</a:t>
            </a:r>
            <a:r>
              <a:rPr sz="1850" b="1" spc="-20" dirty="0">
                <a:solidFill>
                  <a:srgbClr val="C14089"/>
                </a:solidFill>
                <a:latin typeface="Arial"/>
                <a:cs typeface="Arial"/>
              </a:rPr>
              <a:t> </a:t>
            </a:r>
            <a:r>
              <a:rPr sz="1850" b="1" spc="15" dirty="0">
                <a:solidFill>
                  <a:srgbClr val="C14089"/>
                </a:solidFill>
                <a:latin typeface="Arial"/>
                <a:cs typeface="Arial"/>
              </a:rPr>
              <a:t>b</a:t>
            </a:r>
            <a:r>
              <a:rPr sz="1850" b="1" spc="-5" dirty="0">
                <a:solidFill>
                  <a:srgbClr val="C14089"/>
                </a:solidFill>
                <a:latin typeface="Arial"/>
                <a:cs typeface="Arial"/>
              </a:rPr>
              <a:t> </a:t>
            </a:r>
            <a:r>
              <a:rPr sz="1850" b="1" spc="10" dirty="0">
                <a:solidFill>
                  <a:srgbClr val="C14089"/>
                </a:solidFill>
                <a:latin typeface="Arial"/>
                <a:cs typeface="Arial"/>
              </a:rPr>
              <a:t>&lt;</a:t>
            </a:r>
            <a:r>
              <a:rPr sz="1850" b="1" spc="-20" dirty="0">
                <a:solidFill>
                  <a:srgbClr val="C14089"/>
                </a:solidFill>
                <a:latin typeface="Arial"/>
                <a:cs typeface="Arial"/>
              </a:rPr>
              <a:t> </a:t>
            </a:r>
            <a:r>
              <a:rPr sz="1850" b="1" spc="15" dirty="0">
                <a:solidFill>
                  <a:srgbClr val="C14089"/>
                </a:solidFill>
                <a:latin typeface="Arial"/>
                <a:cs typeface="Arial"/>
              </a:rPr>
              <a:t>b</a:t>
            </a:r>
            <a:r>
              <a:rPr sz="1850" b="1" spc="-20" dirty="0">
                <a:solidFill>
                  <a:srgbClr val="C14089"/>
                </a:solidFill>
                <a:latin typeface="Arial"/>
                <a:cs typeface="Arial"/>
              </a:rPr>
              <a:t> </a:t>
            </a:r>
            <a:r>
              <a:rPr sz="1850" b="1" spc="10" dirty="0">
                <a:solidFill>
                  <a:srgbClr val="C14089"/>
                </a:solidFill>
                <a:latin typeface="Arial"/>
                <a:cs typeface="Arial"/>
              </a:rPr>
              <a:t>+</a:t>
            </a:r>
            <a:r>
              <a:rPr sz="1850" b="1" spc="-10" dirty="0">
                <a:solidFill>
                  <a:srgbClr val="C14089"/>
                </a:solidFill>
                <a:latin typeface="Arial"/>
                <a:cs typeface="Arial"/>
              </a:rPr>
              <a:t> </a:t>
            </a:r>
            <a:r>
              <a:rPr sz="1850" b="1" spc="10" dirty="0">
                <a:solidFill>
                  <a:srgbClr val="C14089"/>
                </a:solidFill>
                <a:latin typeface="Arial"/>
                <a:cs typeface="Arial"/>
              </a:rPr>
              <a:t>c)</a:t>
            </a:r>
            <a:r>
              <a:rPr sz="1850" b="1" spc="-10" dirty="0">
                <a:solidFill>
                  <a:srgbClr val="C14089"/>
                </a:solidFill>
                <a:latin typeface="Arial"/>
                <a:cs typeface="Arial"/>
              </a:rPr>
              <a:t> </a:t>
            </a:r>
            <a:r>
              <a:rPr sz="1850" b="1" spc="10" dirty="0">
                <a:solidFill>
                  <a:srgbClr val="C14089"/>
                </a:solidFill>
                <a:latin typeface="Arial"/>
                <a:cs typeface="Arial"/>
              </a:rPr>
              <a:t>&gt;=</a:t>
            </a:r>
            <a:r>
              <a:rPr sz="1850" b="1" spc="-20" dirty="0">
                <a:solidFill>
                  <a:srgbClr val="C14089"/>
                </a:solidFill>
                <a:latin typeface="Arial"/>
                <a:cs typeface="Arial"/>
              </a:rPr>
              <a:t> </a:t>
            </a:r>
            <a:r>
              <a:rPr sz="1850" b="1" spc="10" dirty="0">
                <a:solidFill>
                  <a:srgbClr val="C14089"/>
                </a:solidFill>
                <a:latin typeface="Arial"/>
                <a:cs typeface="Arial"/>
              </a:rPr>
              <a:t>(c</a:t>
            </a:r>
            <a:r>
              <a:rPr sz="1850" b="1" spc="-15" dirty="0">
                <a:solidFill>
                  <a:srgbClr val="C14089"/>
                </a:solidFill>
                <a:latin typeface="Arial"/>
                <a:cs typeface="Arial"/>
              </a:rPr>
              <a:t> </a:t>
            </a:r>
            <a:r>
              <a:rPr sz="1850" b="1" spc="5" dirty="0">
                <a:solidFill>
                  <a:srgbClr val="C14089"/>
                </a:solidFill>
                <a:latin typeface="Arial"/>
                <a:cs typeface="Arial"/>
              </a:rPr>
              <a:t>/</a:t>
            </a:r>
            <a:r>
              <a:rPr sz="1850" b="1" spc="-5" dirty="0">
                <a:solidFill>
                  <a:srgbClr val="C14089"/>
                </a:solidFill>
                <a:latin typeface="Arial"/>
                <a:cs typeface="Arial"/>
              </a:rPr>
              <a:t> </a:t>
            </a:r>
            <a:r>
              <a:rPr sz="1850" b="1" spc="10" dirty="0">
                <a:solidFill>
                  <a:srgbClr val="C14089"/>
                </a:solidFill>
                <a:latin typeface="Arial"/>
                <a:cs typeface="Arial"/>
              </a:rPr>
              <a:t>a</a:t>
            </a:r>
            <a:r>
              <a:rPr sz="1850" b="1" spc="-10" dirty="0">
                <a:solidFill>
                  <a:srgbClr val="C14089"/>
                </a:solidFill>
                <a:latin typeface="Arial"/>
                <a:cs typeface="Arial"/>
              </a:rPr>
              <a:t> </a:t>
            </a:r>
            <a:r>
              <a:rPr sz="1850" b="1" spc="10" dirty="0">
                <a:solidFill>
                  <a:srgbClr val="C14089"/>
                </a:solidFill>
                <a:latin typeface="Arial"/>
                <a:cs typeface="Arial"/>
              </a:rPr>
              <a:t>==</a:t>
            </a:r>
            <a:r>
              <a:rPr sz="1850" b="1" spc="-25" dirty="0">
                <a:solidFill>
                  <a:srgbClr val="C14089"/>
                </a:solidFill>
                <a:latin typeface="Arial"/>
                <a:cs typeface="Arial"/>
              </a:rPr>
              <a:t> </a:t>
            </a:r>
            <a:r>
              <a:rPr sz="1850" b="1" spc="10" dirty="0">
                <a:solidFill>
                  <a:srgbClr val="C14089"/>
                </a:solidFill>
                <a:latin typeface="Arial"/>
                <a:cs typeface="Arial"/>
              </a:rPr>
              <a:t>d)</a:t>
            </a:r>
            <a:r>
              <a:rPr sz="1850" b="1" spc="-20" dirty="0">
                <a:solidFill>
                  <a:srgbClr val="C14089"/>
                </a:solidFill>
                <a:latin typeface="Arial"/>
                <a:cs typeface="Arial"/>
              </a:rPr>
              <a:t> </a:t>
            </a:r>
            <a:r>
              <a:rPr sz="1850" b="1" spc="5" dirty="0">
                <a:solidFill>
                  <a:srgbClr val="C14089"/>
                </a:solidFill>
                <a:latin typeface="Arial"/>
                <a:cs typeface="Arial"/>
              </a:rPr>
              <a:t>*</a:t>
            </a:r>
            <a:r>
              <a:rPr sz="1850" b="1" spc="-15" dirty="0">
                <a:solidFill>
                  <a:srgbClr val="C14089"/>
                </a:solidFill>
                <a:latin typeface="Arial"/>
                <a:cs typeface="Arial"/>
              </a:rPr>
              <a:t> </a:t>
            </a:r>
            <a:r>
              <a:rPr sz="1850" b="1" spc="10" dirty="0">
                <a:solidFill>
                  <a:srgbClr val="C14089"/>
                </a:solidFill>
                <a:latin typeface="Arial"/>
                <a:cs typeface="Arial"/>
              </a:rPr>
              <a:t>a</a:t>
            </a:r>
            <a:r>
              <a:rPr sz="1850" b="1" spc="5" dirty="0">
                <a:solidFill>
                  <a:srgbClr val="C14089"/>
                </a:solidFill>
                <a:latin typeface="Arial"/>
                <a:cs typeface="Arial"/>
              </a:rPr>
              <a:t> -</a:t>
            </a:r>
            <a:r>
              <a:rPr sz="1850" b="1" spc="-15" dirty="0">
                <a:solidFill>
                  <a:srgbClr val="C14089"/>
                </a:solidFill>
                <a:latin typeface="Arial"/>
                <a:cs typeface="Arial"/>
              </a:rPr>
              <a:t> </a:t>
            </a:r>
            <a:r>
              <a:rPr sz="1850" b="1" dirty="0">
                <a:solidFill>
                  <a:srgbClr val="C14089"/>
                </a:solidFill>
                <a:latin typeface="Arial"/>
                <a:cs typeface="Arial"/>
              </a:rPr>
              <a:t>b;</a:t>
            </a:r>
            <a:endParaRPr sz="1850" dirty="0">
              <a:latin typeface="Arial"/>
              <a:cs typeface="Arial"/>
            </a:endParaRPr>
          </a:p>
          <a:p>
            <a:pPr marL="12700">
              <a:lnSpc>
                <a:spcPct val="100000"/>
              </a:lnSpc>
              <a:spcBef>
                <a:spcPts val="1145"/>
              </a:spcBef>
            </a:pPr>
            <a:r>
              <a:rPr sz="1850" b="1" spc="10" dirty="0">
                <a:solidFill>
                  <a:srgbClr val="C14089"/>
                </a:solidFill>
                <a:latin typeface="Arial"/>
                <a:cs typeface="Arial"/>
              </a:rPr>
              <a:t>e = </a:t>
            </a:r>
            <a:r>
              <a:rPr sz="1850" b="1" spc="5" dirty="0">
                <a:solidFill>
                  <a:srgbClr val="C14089"/>
                </a:solidFill>
                <a:latin typeface="Arial"/>
                <a:cs typeface="Arial"/>
              </a:rPr>
              <a:t>(</a:t>
            </a:r>
            <a:r>
              <a:rPr sz="1850" b="1" spc="5" dirty="0">
                <a:solidFill>
                  <a:srgbClr val="171C22"/>
                </a:solidFill>
                <a:latin typeface="Arial"/>
                <a:cs typeface="Arial"/>
              </a:rPr>
              <a:t>1 </a:t>
            </a:r>
            <a:r>
              <a:rPr sz="1850" b="1" spc="10" dirty="0">
                <a:solidFill>
                  <a:srgbClr val="171C22"/>
                </a:solidFill>
                <a:latin typeface="Arial"/>
                <a:cs typeface="Arial"/>
              </a:rPr>
              <a:t>+ 2 </a:t>
            </a:r>
            <a:r>
              <a:rPr sz="1850" b="1" spc="10" dirty="0">
                <a:solidFill>
                  <a:srgbClr val="C14089"/>
                </a:solidFill>
                <a:latin typeface="Arial"/>
                <a:cs typeface="Arial"/>
              </a:rPr>
              <a:t>&lt; 2 + </a:t>
            </a:r>
            <a:r>
              <a:rPr sz="1850" b="1" spc="5" dirty="0">
                <a:solidFill>
                  <a:srgbClr val="C14089"/>
                </a:solidFill>
                <a:latin typeface="Arial"/>
                <a:cs typeface="Arial"/>
              </a:rPr>
              <a:t>3) </a:t>
            </a:r>
            <a:r>
              <a:rPr sz="1850" b="1" spc="10" dirty="0">
                <a:solidFill>
                  <a:srgbClr val="C14089"/>
                </a:solidFill>
                <a:latin typeface="Arial"/>
                <a:cs typeface="Arial"/>
              </a:rPr>
              <a:t>&gt;= </a:t>
            </a:r>
            <a:r>
              <a:rPr sz="1850" b="1" spc="5" dirty="0">
                <a:solidFill>
                  <a:srgbClr val="C14089"/>
                </a:solidFill>
                <a:latin typeface="Arial"/>
                <a:cs typeface="Arial"/>
              </a:rPr>
              <a:t>(3 / </a:t>
            </a:r>
            <a:r>
              <a:rPr sz="1850" b="1" spc="10" dirty="0">
                <a:solidFill>
                  <a:srgbClr val="C14089"/>
                </a:solidFill>
                <a:latin typeface="Arial"/>
                <a:cs typeface="Arial"/>
              </a:rPr>
              <a:t>1 == </a:t>
            </a:r>
            <a:r>
              <a:rPr sz="1850" b="1" spc="5" dirty="0">
                <a:solidFill>
                  <a:srgbClr val="C14089"/>
                </a:solidFill>
                <a:latin typeface="Arial"/>
                <a:cs typeface="Arial"/>
              </a:rPr>
              <a:t>4) * </a:t>
            </a:r>
            <a:r>
              <a:rPr sz="1850" b="1" spc="10" dirty="0">
                <a:solidFill>
                  <a:srgbClr val="C14089"/>
                </a:solidFill>
                <a:latin typeface="Arial"/>
                <a:cs typeface="Arial"/>
              </a:rPr>
              <a:t>1 </a:t>
            </a:r>
            <a:r>
              <a:rPr sz="1850" b="1" spc="5" dirty="0">
                <a:solidFill>
                  <a:srgbClr val="C14089"/>
                </a:solidFill>
                <a:latin typeface="Arial"/>
                <a:cs typeface="Arial"/>
              </a:rPr>
              <a:t>-</a:t>
            </a:r>
            <a:r>
              <a:rPr sz="1850" b="1" spc="-310" dirty="0">
                <a:solidFill>
                  <a:srgbClr val="C14089"/>
                </a:solidFill>
                <a:latin typeface="Arial"/>
                <a:cs typeface="Arial"/>
              </a:rPr>
              <a:t> </a:t>
            </a:r>
            <a:r>
              <a:rPr sz="1850" b="1" spc="5" dirty="0">
                <a:solidFill>
                  <a:srgbClr val="C14089"/>
                </a:solidFill>
                <a:latin typeface="Arial"/>
                <a:cs typeface="Arial"/>
              </a:rPr>
              <a:t>2;</a:t>
            </a:r>
            <a:endParaRPr sz="1850" dirty="0">
              <a:latin typeface="Arial"/>
              <a:cs typeface="Arial"/>
            </a:endParaRPr>
          </a:p>
          <a:p>
            <a:pPr marL="12700">
              <a:lnSpc>
                <a:spcPct val="100000"/>
              </a:lnSpc>
              <a:spcBef>
                <a:spcPts val="1140"/>
              </a:spcBef>
            </a:pPr>
            <a:r>
              <a:rPr sz="1850" b="1" spc="10" dirty="0">
                <a:solidFill>
                  <a:srgbClr val="C14089"/>
                </a:solidFill>
                <a:latin typeface="Arial"/>
                <a:cs typeface="Arial"/>
              </a:rPr>
              <a:t>e = </a:t>
            </a:r>
            <a:r>
              <a:rPr sz="1850" b="1" spc="5" dirty="0">
                <a:solidFill>
                  <a:srgbClr val="C14089"/>
                </a:solidFill>
                <a:latin typeface="Arial"/>
                <a:cs typeface="Arial"/>
              </a:rPr>
              <a:t>(3 </a:t>
            </a:r>
            <a:r>
              <a:rPr sz="1850" b="1" spc="10" dirty="0">
                <a:solidFill>
                  <a:srgbClr val="C14089"/>
                </a:solidFill>
                <a:latin typeface="Arial"/>
                <a:cs typeface="Arial"/>
              </a:rPr>
              <a:t>&lt; </a:t>
            </a:r>
            <a:r>
              <a:rPr sz="1850" b="1" spc="10" dirty="0">
                <a:solidFill>
                  <a:srgbClr val="171C22"/>
                </a:solidFill>
                <a:latin typeface="Arial"/>
                <a:cs typeface="Arial"/>
              </a:rPr>
              <a:t>2 + </a:t>
            </a:r>
            <a:r>
              <a:rPr sz="1850" b="1" spc="5" dirty="0">
                <a:solidFill>
                  <a:srgbClr val="171C22"/>
                </a:solidFill>
                <a:latin typeface="Arial"/>
                <a:cs typeface="Arial"/>
              </a:rPr>
              <a:t>3</a:t>
            </a:r>
            <a:r>
              <a:rPr sz="1850" b="1" spc="5" dirty="0">
                <a:solidFill>
                  <a:srgbClr val="C14089"/>
                </a:solidFill>
                <a:latin typeface="Arial"/>
                <a:cs typeface="Arial"/>
              </a:rPr>
              <a:t>) </a:t>
            </a:r>
            <a:r>
              <a:rPr sz="1850" b="1" spc="10" dirty="0">
                <a:solidFill>
                  <a:srgbClr val="C14089"/>
                </a:solidFill>
                <a:latin typeface="Arial"/>
                <a:cs typeface="Arial"/>
              </a:rPr>
              <a:t>&gt;= </a:t>
            </a:r>
            <a:r>
              <a:rPr sz="1850" b="1" spc="5" dirty="0">
                <a:solidFill>
                  <a:srgbClr val="C14089"/>
                </a:solidFill>
                <a:latin typeface="Arial"/>
                <a:cs typeface="Arial"/>
              </a:rPr>
              <a:t>(3 / </a:t>
            </a:r>
            <a:r>
              <a:rPr sz="1850" b="1" spc="10" dirty="0">
                <a:solidFill>
                  <a:srgbClr val="C14089"/>
                </a:solidFill>
                <a:latin typeface="Arial"/>
                <a:cs typeface="Arial"/>
              </a:rPr>
              <a:t>1 == </a:t>
            </a:r>
            <a:r>
              <a:rPr sz="1850" b="1" spc="5" dirty="0">
                <a:solidFill>
                  <a:srgbClr val="C14089"/>
                </a:solidFill>
                <a:latin typeface="Arial"/>
                <a:cs typeface="Arial"/>
              </a:rPr>
              <a:t>4) * </a:t>
            </a:r>
            <a:r>
              <a:rPr sz="1850" b="1" spc="10" dirty="0">
                <a:solidFill>
                  <a:srgbClr val="C14089"/>
                </a:solidFill>
                <a:latin typeface="Arial"/>
                <a:cs typeface="Arial"/>
              </a:rPr>
              <a:t>1 </a:t>
            </a:r>
            <a:r>
              <a:rPr sz="1850" b="1" spc="5" dirty="0">
                <a:solidFill>
                  <a:srgbClr val="C14089"/>
                </a:solidFill>
                <a:latin typeface="Arial"/>
                <a:cs typeface="Arial"/>
              </a:rPr>
              <a:t>-</a:t>
            </a:r>
            <a:r>
              <a:rPr sz="1850" b="1" spc="-265" dirty="0">
                <a:solidFill>
                  <a:srgbClr val="C14089"/>
                </a:solidFill>
                <a:latin typeface="Arial"/>
                <a:cs typeface="Arial"/>
              </a:rPr>
              <a:t> </a:t>
            </a:r>
            <a:r>
              <a:rPr sz="1850" b="1" spc="5" dirty="0">
                <a:solidFill>
                  <a:srgbClr val="C14089"/>
                </a:solidFill>
                <a:latin typeface="Arial"/>
                <a:cs typeface="Arial"/>
              </a:rPr>
              <a:t>2;</a:t>
            </a:r>
            <a:endParaRPr sz="1850" dirty="0">
              <a:latin typeface="Arial"/>
              <a:cs typeface="Arial"/>
            </a:endParaRPr>
          </a:p>
          <a:p>
            <a:pPr marL="12700">
              <a:lnSpc>
                <a:spcPct val="100000"/>
              </a:lnSpc>
              <a:spcBef>
                <a:spcPts val="1140"/>
              </a:spcBef>
            </a:pPr>
            <a:r>
              <a:rPr sz="1850" b="1" spc="10" dirty="0">
                <a:solidFill>
                  <a:srgbClr val="C14089"/>
                </a:solidFill>
                <a:latin typeface="Arial"/>
                <a:cs typeface="Arial"/>
              </a:rPr>
              <a:t>e = (</a:t>
            </a:r>
            <a:r>
              <a:rPr sz="1850" b="1" spc="10" dirty="0">
                <a:solidFill>
                  <a:srgbClr val="171C22"/>
                </a:solidFill>
                <a:latin typeface="Arial"/>
                <a:cs typeface="Arial"/>
              </a:rPr>
              <a:t>3 &lt; </a:t>
            </a:r>
            <a:r>
              <a:rPr sz="1850" b="1" spc="5" dirty="0">
                <a:solidFill>
                  <a:srgbClr val="171C22"/>
                </a:solidFill>
                <a:latin typeface="Arial"/>
                <a:cs typeface="Arial"/>
              </a:rPr>
              <a:t>5</a:t>
            </a:r>
            <a:r>
              <a:rPr sz="1850" b="1" spc="5" dirty="0">
                <a:solidFill>
                  <a:srgbClr val="C14089"/>
                </a:solidFill>
                <a:latin typeface="Arial"/>
                <a:cs typeface="Arial"/>
              </a:rPr>
              <a:t>) </a:t>
            </a:r>
            <a:r>
              <a:rPr sz="1850" b="1" spc="10" dirty="0">
                <a:solidFill>
                  <a:srgbClr val="C14089"/>
                </a:solidFill>
                <a:latin typeface="Arial"/>
                <a:cs typeface="Arial"/>
              </a:rPr>
              <a:t>&gt;= (3 </a:t>
            </a:r>
            <a:r>
              <a:rPr sz="1850" b="1" spc="5" dirty="0">
                <a:solidFill>
                  <a:srgbClr val="C14089"/>
                </a:solidFill>
                <a:latin typeface="Arial"/>
                <a:cs typeface="Arial"/>
              </a:rPr>
              <a:t>/ </a:t>
            </a:r>
            <a:r>
              <a:rPr sz="1850" b="1" spc="10" dirty="0">
                <a:solidFill>
                  <a:srgbClr val="C14089"/>
                </a:solidFill>
                <a:latin typeface="Arial"/>
                <a:cs typeface="Arial"/>
              </a:rPr>
              <a:t>1 == 4) </a:t>
            </a:r>
            <a:r>
              <a:rPr sz="1850" b="1" spc="5" dirty="0">
                <a:solidFill>
                  <a:srgbClr val="C14089"/>
                </a:solidFill>
                <a:latin typeface="Arial"/>
                <a:cs typeface="Arial"/>
              </a:rPr>
              <a:t>* </a:t>
            </a:r>
            <a:r>
              <a:rPr sz="1850" b="1" spc="10" dirty="0">
                <a:solidFill>
                  <a:srgbClr val="C14089"/>
                </a:solidFill>
                <a:latin typeface="Arial"/>
                <a:cs typeface="Arial"/>
              </a:rPr>
              <a:t>1 </a:t>
            </a:r>
            <a:r>
              <a:rPr sz="1850" b="1" spc="5" dirty="0">
                <a:solidFill>
                  <a:srgbClr val="C14089"/>
                </a:solidFill>
                <a:latin typeface="Arial"/>
                <a:cs typeface="Arial"/>
              </a:rPr>
              <a:t>-</a:t>
            </a:r>
            <a:r>
              <a:rPr sz="1850" b="1" spc="-280" dirty="0">
                <a:solidFill>
                  <a:srgbClr val="C14089"/>
                </a:solidFill>
                <a:latin typeface="Arial"/>
                <a:cs typeface="Arial"/>
              </a:rPr>
              <a:t> </a:t>
            </a:r>
            <a:r>
              <a:rPr sz="1850" b="1" spc="10" dirty="0">
                <a:solidFill>
                  <a:srgbClr val="C14089"/>
                </a:solidFill>
                <a:latin typeface="Arial"/>
                <a:cs typeface="Arial"/>
              </a:rPr>
              <a:t>2;</a:t>
            </a:r>
            <a:endParaRPr sz="1850" dirty="0">
              <a:latin typeface="Arial"/>
              <a:cs typeface="Arial"/>
            </a:endParaRPr>
          </a:p>
          <a:p>
            <a:pPr marL="12700">
              <a:lnSpc>
                <a:spcPct val="100000"/>
              </a:lnSpc>
              <a:spcBef>
                <a:spcPts val="1150"/>
              </a:spcBef>
            </a:pPr>
            <a:r>
              <a:rPr sz="1850" b="1" spc="10" dirty="0">
                <a:solidFill>
                  <a:srgbClr val="C14089"/>
                </a:solidFill>
                <a:latin typeface="Arial"/>
                <a:cs typeface="Arial"/>
              </a:rPr>
              <a:t>e = 1 &gt;= </a:t>
            </a:r>
            <a:r>
              <a:rPr sz="1850" b="1" spc="5" dirty="0">
                <a:solidFill>
                  <a:srgbClr val="C14089"/>
                </a:solidFill>
                <a:latin typeface="Arial"/>
                <a:cs typeface="Arial"/>
              </a:rPr>
              <a:t>(</a:t>
            </a:r>
            <a:r>
              <a:rPr sz="1850" b="1" spc="5" dirty="0">
                <a:solidFill>
                  <a:srgbClr val="171C22"/>
                </a:solidFill>
                <a:latin typeface="Arial"/>
                <a:cs typeface="Arial"/>
              </a:rPr>
              <a:t>3 / </a:t>
            </a:r>
            <a:r>
              <a:rPr sz="1850" b="1" spc="10" dirty="0">
                <a:solidFill>
                  <a:srgbClr val="171C22"/>
                </a:solidFill>
                <a:latin typeface="Arial"/>
                <a:cs typeface="Arial"/>
              </a:rPr>
              <a:t>1 </a:t>
            </a:r>
            <a:r>
              <a:rPr sz="1850" b="1" spc="10" dirty="0">
                <a:solidFill>
                  <a:srgbClr val="C14089"/>
                </a:solidFill>
                <a:latin typeface="Arial"/>
                <a:cs typeface="Arial"/>
              </a:rPr>
              <a:t>== </a:t>
            </a:r>
            <a:r>
              <a:rPr sz="1850" b="1" spc="5" dirty="0">
                <a:solidFill>
                  <a:srgbClr val="C14089"/>
                </a:solidFill>
                <a:latin typeface="Arial"/>
                <a:cs typeface="Arial"/>
              </a:rPr>
              <a:t>4) * </a:t>
            </a:r>
            <a:r>
              <a:rPr sz="1850" b="1" spc="10" dirty="0">
                <a:solidFill>
                  <a:srgbClr val="C14089"/>
                </a:solidFill>
                <a:latin typeface="Arial"/>
                <a:cs typeface="Arial"/>
              </a:rPr>
              <a:t>1 </a:t>
            </a:r>
            <a:r>
              <a:rPr sz="1850" b="1" spc="5" dirty="0">
                <a:solidFill>
                  <a:srgbClr val="C14089"/>
                </a:solidFill>
                <a:latin typeface="Arial"/>
                <a:cs typeface="Arial"/>
              </a:rPr>
              <a:t>-</a:t>
            </a:r>
            <a:r>
              <a:rPr sz="1850" b="1" spc="-210" dirty="0">
                <a:solidFill>
                  <a:srgbClr val="C14089"/>
                </a:solidFill>
                <a:latin typeface="Arial"/>
                <a:cs typeface="Arial"/>
              </a:rPr>
              <a:t> </a:t>
            </a:r>
            <a:r>
              <a:rPr sz="1850" b="1" spc="5" dirty="0">
                <a:solidFill>
                  <a:srgbClr val="C14089"/>
                </a:solidFill>
                <a:latin typeface="Arial"/>
                <a:cs typeface="Arial"/>
              </a:rPr>
              <a:t>2;</a:t>
            </a:r>
            <a:endParaRPr sz="1850" dirty="0">
              <a:latin typeface="Arial"/>
              <a:cs typeface="Arial"/>
            </a:endParaRPr>
          </a:p>
          <a:p>
            <a:pPr marL="12700">
              <a:lnSpc>
                <a:spcPct val="100000"/>
              </a:lnSpc>
              <a:spcBef>
                <a:spcPts val="1140"/>
              </a:spcBef>
              <a:tabLst>
                <a:tab pos="1293495" algn="l"/>
              </a:tabLst>
            </a:pPr>
            <a:r>
              <a:rPr sz="1850" b="1" spc="10" dirty="0">
                <a:solidFill>
                  <a:srgbClr val="C14089"/>
                </a:solidFill>
                <a:latin typeface="Arial"/>
                <a:cs typeface="Arial"/>
              </a:rPr>
              <a:t>e = 1</a:t>
            </a:r>
            <a:r>
              <a:rPr sz="1850" b="1" spc="-30" dirty="0">
                <a:solidFill>
                  <a:srgbClr val="C14089"/>
                </a:solidFill>
                <a:latin typeface="Arial"/>
                <a:cs typeface="Arial"/>
              </a:rPr>
              <a:t> </a:t>
            </a:r>
            <a:r>
              <a:rPr sz="1850" b="1" spc="10" dirty="0">
                <a:solidFill>
                  <a:srgbClr val="C14089"/>
                </a:solidFill>
                <a:latin typeface="Arial"/>
                <a:cs typeface="Arial"/>
              </a:rPr>
              <a:t>&gt;=</a:t>
            </a:r>
            <a:r>
              <a:rPr sz="1850" b="1" spc="-15" dirty="0">
                <a:solidFill>
                  <a:srgbClr val="C14089"/>
                </a:solidFill>
                <a:latin typeface="Arial"/>
                <a:cs typeface="Arial"/>
              </a:rPr>
              <a:t> </a:t>
            </a:r>
            <a:r>
              <a:rPr sz="1850" b="1" spc="5" dirty="0">
                <a:solidFill>
                  <a:srgbClr val="C14089"/>
                </a:solidFill>
                <a:latin typeface="Arial"/>
                <a:cs typeface="Arial"/>
              </a:rPr>
              <a:t>(</a:t>
            </a:r>
            <a:r>
              <a:rPr sz="1850" b="1" spc="5" dirty="0">
                <a:solidFill>
                  <a:srgbClr val="171C22"/>
                </a:solidFill>
                <a:latin typeface="Arial"/>
                <a:cs typeface="Arial"/>
              </a:rPr>
              <a:t>3	== 4</a:t>
            </a:r>
            <a:r>
              <a:rPr sz="1850" b="1" spc="5" dirty="0">
                <a:solidFill>
                  <a:srgbClr val="C14089"/>
                </a:solidFill>
                <a:latin typeface="Arial"/>
                <a:cs typeface="Arial"/>
              </a:rPr>
              <a:t>) * </a:t>
            </a:r>
            <a:r>
              <a:rPr sz="1850" b="1" spc="10" dirty="0">
                <a:solidFill>
                  <a:srgbClr val="C14089"/>
                </a:solidFill>
                <a:latin typeface="Arial"/>
                <a:cs typeface="Arial"/>
              </a:rPr>
              <a:t>1 </a:t>
            </a:r>
            <a:r>
              <a:rPr sz="1850" b="1" spc="5" dirty="0">
                <a:solidFill>
                  <a:srgbClr val="C14089"/>
                </a:solidFill>
                <a:latin typeface="Arial"/>
                <a:cs typeface="Arial"/>
              </a:rPr>
              <a:t>-</a:t>
            </a:r>
            <a:r>
              <a:rPr sz="1850" b="1" spc="-80" dirty="0">
                <a:solidFill>
                  <a:srgbClr val="C14089"/>
                </a:solidFill>
                <a:latin typeface="Arial"/>
                <a:cs typeface="Arial"/>
              </a:rPr>
              <a:t> </a:t>
            </a:r>
            <a:r>
              <a:rPr sz="1850" b="1" spc="5" dirty="0">
                <a:solidFill>
                  <a:srgbClr val="C14089"/>
                </a:solidFill>
                <a:latin typeface="Arial"/>
                <a:cs typeface="Arial"/>
              </a:rPr>
              <a:t>2;</a:t>
            </a:r>
            <a:endParaRPr sz="1850" dirty="0">
              <a:latin typeface="Arial"/>
              <a:cs typeface="Arial"/>
            </a:endParaRPr>
          </a:p>
          <a:p>
            <a:pPr marL="12700">
              <a:lnSpc>
                <a:spcPct val="100000"/>
              </a:lnSpc>
              <a:spcBef>
                <a:spcPts val="1140"/>
              </a:spcBef>
            </a:pPr>
            <a:r>
              <a:rPr sz="1850" b="1" spc="10" dirty="0">
                <a:solidFill>
                  <a:srgbClr val="C14089"/>
                </a:solidFill>
                <a:latin typeface="Arial"/>
                <a:cs typeface="Arial"/>
              </a:rPr>
              <a:t>e = 1 </a:t>
            </a:r>
            <a:r>
              <a:rPr sz="1850" b="1" spc="5" dirty="0">
                <a:solidFill>
                  <a:srgbClr val="C14089"/>
                </a:solidFill>
                <a:latin typeface="Arial"/>
                <a:cs typeface="Arial"/>
              </a:rPr>
              <a:t>&gt;= </a:t>
            </a:r>
            <a:r>
              <a:rPr sz="1850" b="1" spc="10" dirty="0">
                <a:solidFill>
                  <a:srgbClr val="171C22"/>
                </a:solidFill>
                <a:latin typeface="Arial"/>
                <a:cs typeface="Arial"/>
              </a:rPr>
              <a:t>0 </a:t>
            </a:r>
            <a:r>
              <a:rPr sz="1850" b="1" spc="5" dirty="0">
                <a:solidFill>
                  <a:srgbClr val="171C22"/>
                </a:solidFill>
                <a:latin typeface="Arial"/>
                <a:cs typeface="Arial"/>
              </a:rPr>
              <a:t>* </a:t>
            </a:r>
            <a:r>
              <a:rPr sz="1850" b="1" spc="10" dirty="0">
                <a:solidFill>
                  <a:srgbClr val="171C22"/>
                </a:solidFill>
                <a:latin typeface="Arial"/>
                <a:cs typeface="Arial"/>
              </a:rPr>
              <a:t>1 </a:t>
            </a:r>
            <a:r>
              <a:rPr sz="1850" b="1" spc="5" dirty="0">
                <a:solidFill>
                  <a:srgbClr val="C14089"/>
                </a:solidFill>
                <a:latin typeface="Arial"/>
                <a:cs typeface="Arial"/>
              </a:rPr>
              <a:t>-</a:t>
            </a:r>
            <a:r>
              <a:rPr sz="1850" b="1" spc="-140" dirty="0">
                <a:solidFill>
                  <a:srgbClr val="C14089"/>
                </a:solidFill>
                <a:latin typeface="Arial"/>
                <a:cs typeface="Arial"/>
              </a:rPr>
              <a:t> </a:t>
            </a:r>
            <a:r>
              <a:rPr sz="1850" b="1" spc="10" dirty="0">
                <a:solidFill>
                  <a:srgbClr val="C14089"/>
                </a:solidFill>
                <a:latin typeface="Arial"/>
                <a:cs typeface="Arial"/>
              </a:rPr>
              <a:t>2;</a:t>
            </a:r>
            <a:endParaRPr sz="1850" dirty="0">
              <a:latin typeface="Arial"/>
              <a:cs typeface="Arial"/>
            </a:endParaRPr>
          </a:p>
          <a:p>
            <a:pPr marL="12700">
              <a:lnSpc>
                <a:spcPct val="100000"/>
              </a:lnSpc>
              <a:spcBef>
                <a:spcPts val="1145"/>
              </a:spcBef>
            </a:pPr>
            <a:r>
              <a:rPr sz="1850" b="1" spc="10" dirty="0">
                <a:solidFill>
                  <a:srgbClr val="C14089"/>
                </a:solidFill>
                <a:latin typeface="Arial"/>
                <a:cs typeface="Arial"/>
              </a:rPr>
              <a:t>e = 1 &gt;= </a:t>
            </a:r>
            <a:r>
              <a:rPr sz="1850" b="1" spc="10" dirty="0">
                <a:solidFill>
                  <a:srgbClr val="171C22"/>
                </a:solidFill>
                <a:latin typeface="Arial"/>
                <a:cs typeface="Arial"/>
              </a:rPr>
              <a:t>0 </a:t>
            </a:r>
            <a:r>
              <a:rPr sz="1850" b="1" spc="5" dirty="0">
                <a:solidFill>
                  <a:srgbClr val="171C22"/>
                </a:solidFill>
                <a:latin typeface="Arial"/>
                <a:cs typeface="Arial"/>
              </a:rPr>
              <a:t>-</a:t>
            </a:r>
            <a:r>
              <a:rPr sz="1850" b="1" spc="-105" dirty="0">
                <a:solidFill>
                  <a:srgbClr val="171C22"/>
                </a:solidFill>
                <a:latin typeface="Arial"/>
                <a:cs typeface="Arial"/>
              </a:rPr>
              <a:t> </a:t>
            </a:r>
            <a:r>
              <a:rPr sz="1850" b="1" spc="5" dirty="0">
                <a:solidFill>
                  <a:srgbClr val="171C22"/>
                </a:solidFill>
                <a:latin typeface="Arial"/>
                <a:cs typeface="Arial"/>
              </a:rPr>
              <a:t>2</a:t>
            </a:r>
            <a:r>
              <a:rPr sz="1850" b="1" spc="5" dirty="0">
                <a:solidFill>
                  <a:srgbClr val="C14089"/>
                </a:solidFill>
                <a:latin typeface="Arial"/>
                <a:cs typeface="Arial"/>
              </a:rPr>
              <a:t>;</a:t>
            </a:r>
            <a:endParaRPr sz="1850" dirty="0">
              <a:latin typeface="Arial"/>
              <a:cs typeface="Arial"/>
            </a:endParaRPr>
          </a:p>
          <a:p>
            <a:pPr marL="12700">
              <a:lnSpc>
                <a:spcPct val="100000"/>
              </a:lnSpc>
              <a:spcBef>
                <a:spcPts val="1140"/>
              </a:spcBef>
            </a:pPr>
            <a:r>
              <a:rPr sz="1850" b="1" spc="10" dirty="0">
                <a:solidFill>
                  <a:srgbClr val="C14089"/>
                </a:solidFill>
                <a:latin typeface="Arial"/>
                <a:cs typeface="Arial"/>
              </a:rPr>
              <a:t>e = </a:t>
            </a:r>
            <a:r>
              <a:rPr sz="1850" b="1" spc="10" dirty="0">
                <a:solidFill>
                  <a:srgbClr val="171C22"/>
                </a:solidFill>
                <a:latin typeface="Arial"/>
                <a:cs typeface="Arial"/>
              </a:rPr>
              <a:t>1 &gt;=</a:t>
            </a:r>
            <a:r>
              <a:rPr sz="1850" b="1" spc="-75" dirty="0">
                <a:solidFill>
                  <a:srgbClr val="171C22"/>
                </a:solidFill>
                <a:latin typeface="Arial"/>
                <a:cs typeface="Arial"/>
              </a:rPr>
              <a:t> </a:t>
            </a:r>
            <a:r>
              <a:rPr sz="1850" b="1" spc="5" dirty="0">
                <a:solidFill>
                  <a:srgbClr val="171C22"/>
                </a:solidFill>
                <a:latin typeface="Arial"/>
                <a:cs typeface="Arial"/>
              </a:rPr>
              <a:t>-2</a:t>
            </a:r>
            <a:r>
              <a:rPr sz="1850" b="1" spc="5" dirty="0">
                <a:solidFill>
                  <a:srgbClr val="C14089"/>
                </a:solidFill>
                <a:latin typeface="Arial"/>
                <a:cs typeface="Arial"/>
              </a:rPr>
              <a:t>;</a:t>
            </a:r>
            <a:endParaRPr sz="1850" dirty="0">
              <a:latin typeface="Arial"/>
              <a:cs typeface="Arial"/>
            </a:endParaRPr>
          </a:p>
          <a:p>
            <a:pPr marL="12700">
              <a:lnSpc>
                <a:spcPct val="100000"/>
              </a:lnSpc>
              <a:spcBef>
                <a:spcPts val="1140"/>
              </a:spcBef>
            </a:pPr>
            <a:r>
              <a:rPr sz="1850" b="1" spc="10" dirty="0">
                <a:solidFill>
                  <a:srgbClr val="C14089"/>
                </a:solidFill>
                <a:latin typeface="Arial"/>
                <a:cs typeface="Arial"/>
              </a:rPr>
              <a:t>e =</a:t>
            </a:r>
            <a:r>
              <a:rPr sz="1850" b="1" spc="-40" dirty="0">
                <a:solidFill>
                  <a:srgbClr val="C14089"/>
                </a:solidFill>
                <a:latin typeface="Arial"/>
                <a:cs typeface="Arial"/>
              </a:rPr>
              <a:t> </a:t>
            </a:r>
            <a:r>
              <a:rPr sz="1850" b="1" spc="10" dirty="0">
                <a:solidFill>
                  <a:srgbClr val="C14089"/>
                </a:solidFill>
                <a:latin typeface="Arial"/>
                <a:cs typeface="Arial"/>
              </a:rPr>
              <a:t>1</a:t>
            </a:r>
            <a:endParaRPr sz="1850" dirty="0">
              <a:latin typeface="Arial"/>
              <a:cs typeface="Arial"/>
            </a:endParaRPr>
          </a:p>
        </p:txBody>
      </p:sp>
      <p:sp>
        <p:nvSpPr>
          <p:cNvPr id="3" name="object 3"/>
          <p:cNvSpPr txBox="1"/>
          <p:nvPr/>
        </p:nvSpPr>
        <p:spPr>
          <a:xfrm>
            <a:off x="7374989" y="2079802"/>
            <a:ext cx="2948305" cy="3868420"/>
          </a:xfrm>
          <a:prstGeom prst="rect">
            <a:avLst/>
          </a:prstGeom>
        </p:spPr>
        <p:txBody>
          <a:bodyPr vert="horz" wrap="square" lIns="0" tIns="156845" rIns="0" bIns="0" rtlCol="0">
            <a:spAutoFit/>
          </a:bodyPr>
          <a:lstStyle/>
          <a:p>
            <a:pPr marL="21590">
              <a:lnSpc>
                <a:spcPct val="100000"/>
              </a:lnSpc>
              <a:spcBef>
                <a:spcPts val="1235"/>
              </a:spcBef>
            </a:pPr>
            <a:r>
              <a:rPr sz="1850" b="1" spc="5" dirty="0">
                <a:solidFill>
                  <a:srgbClr val="C14089"/>
                </a:solidFill>
                <a:latin typeface="Arial"/>
                <a:cs typeface="Arial"/>
              </a:rPr>
              <a:t>// first </a:t>
            </a:r>
            <a:r>
              <a:rPr sz="1850" b="1" spc="10" dirty="0">
                <a:solidFill>
                  <a:srgbClr val="C14089"/>
                </a:solidFill>
                <a:latin typeface="Arial"/>
                <a:cs typeface="Arial"/>
              </a:rPr>
              <a:t>1+2 </a:t>
            </a:r>
            <a:r>
              <a:rPr sz="1850" b="1" spc="5" dirty="0">
                <a:solidFill>
                  <a:srgbClr val="C14089"/>
                </a:solidFill>
                <a:latin typeface="Arial"/>
                <a:cs typeface="Arial"/>
              </a:rPr>
              <a:t>is</a:t>
            </a:r>
            <a:r>
              <a:rPr sz="1850" b="1" spc="-10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12700">
              <a:lnSpc>
                <a:spcPct val="100000"/>
              </a:lnSpc>
              <a:spcBef>
                <a:spcPts val="1140"/>
              </a:spcBef>
            </a:pPr>
            <a:r>
              <a:rPr sz="1850" b="1" spc="5" dirty="0">
                <a:solidFill>
                  <a:srgbClr val="C14089"/>
                </a:solidFill>
                <a:latin typeface="Arial"/>
                <a:cs typeface="Arial"/>
              </a:rPr>
              <a:t>//next </a:t>
            </a:r>
            <a:r>
              <a:rPr sz="1850" b="1" spc="10" dirty="0">
                <a:solidFill>
                  <a:srgbClr val="C14089"/>
                </a:solidFill>
                <a:latin typeface="Arial"/>
                <a:cs typeface="Arial"/>
              </a:rPr>
              <a:t>2+3 </a:t>
            </a:r>
            <a:r>
              <a:rPr sz="1850" b="1" spc="5" dirty="0">
                <a:solidFill>
                  <a:srgbClr val="C14089"/>
                </a:solidFill>
                <a:latin typeface="Arial"/>
                <a:cs typeface="Arial"/>
              </a:rPr>
              <a:t>is</a:t>
            </a:r>
            <a:r>
              <a:rPr sz="1850" b="1" spc="-9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69215">
              <a:lnSpc>
                <a:spcPct val="100000"/>
              </a:lnSpc>
              <a:spcBef>
                <a:spcPts val="1140"/>
              </a:spcBef>
            </a:pPr>
            <a:r>
              <a:rPr sz="1850" b="1" spc="5" dirty="0">
                <a:solidFill>
                  <a:srgbClr val="C14089"/>
                </a:solidFill>
                <a:latin typeface="Arial"/>
                <a:cs typeface="Arial"/>
              </a:rPr>
              <a:t>//next </a:t>
            </a:r>
            <a:r>
              <a:rPr sz="1850" b="1" spc="10" dirty="0">
                <a:solidFill>
                  <a:srgbClr val="C14089"/>
                </a:solidFill>
                <a:latin typeface="Arial"/>
                <a:cs typeface="Arial"/>
              </a:rPr>
              <a:t>3&lt;5 is</a:t>
            </a:r>
            <a:r>
              <a:rPr sz="1850" b="1" spc="-95"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93345">
              <a:lnSpc>
                <a:spcPct val="100000"/>
              </a:lnSpc>
              <a:spcBef>
                <a:spcPts val="1155"/>
              </a:spcBef>
            </a:pPr>
            <a:r>
              <a:rPr sz="1850" b="1" spc="5" dirty="0">
                <a:solidFill>
                  <a:srgbClr val="C14089"/>
                </a:solidFill>
                <a:latin typeface="Arial"/>
                <a:cs typeface="Arial"/>
              </a:rPr>
              <a:t>//next </a:t>
            </a:r>
            <a:r>
              <a:rPr sz="1850" b="1" spc="10" dirty="0">
                <a:solidFill>
                  <a:srgbClr val="C14089"/>
                </a:solidFill>
                <a:latin typeface="Arial"/>
                <a:cs typeface="Arial"/>
              </a:rPr>
              <a:t>3/1 </a:t>
            </a:r>
            <a:r>
              <a:rPr sz="1850" b="1" spc="5" dirty="0">
                <a:solidFill>
                  <a:srgbClr val="C14089"/>
                </a:solidFill>
                <a:latin typeface="Arial"/>
                <a:cs typeface="Arial"/>
              </a:rPr>
              <a:t>is</a:t>
            </a:r>
            <a:r>
              <a:rPr sz="1850" b="1" spc="-85"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155575">
              <a:lnSpc>
                <a:spcPct val="100000"/>
              </a:lnSpc>
              <a:spcBef>
                <a:spcPts val="1140"/>
              </a:spcBef>
            </a:pPr>
            <a:r>
              <a:rPr sz="1850" b="1" spc="5" dirty="0">
                <a:solidFill>
                  <a:srgbClr val="C14089"/>
                </a:solidFill>
                <a:latin typeface="Arial"/>
                <a:cs typeface="Arial"/>
              </a:rPr>
              <a:t>//next </a:t>
            </a:r>
            <a:r>
              <a:rPr sz="1850" b="1" spc="10" dirty="0">
                <a:solidFill>
                  <a:srgbClr val="C14089"/>
                </a:solidFill>
                <a:latin typeface="Arial"/>
                <a:cs typeface="Arial"/>
              </a:rPr>
              <a:t>3==4 </a:t>
            </a:r>
            <a:r>
              <a:rPr sz="1850" b="1" spc="5" dirty="0">
                <a:solidFill>
                  <a:srgbClr val="C14089"/>
                </a:solidFill>
                <a:latin typeface="Arial"/>
                <a:cs typeface="Arial"/>
              </a:rPr>
              <a:t>is</a:t>
            </a:r>
            <a:r>
              <a:rPr sz="1850" b="1" spc="-95"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179070">
              <a:lnSpc>
                <a:spcPct val="100000"/>
              </a:lnSpc>
              <a:spcBef>
                <a:spcPts val="1140"/>
              </a:spcBef>
            </a:pPr>
            <a:r>
              <a:rPr sz="1850" b="1" spc="5" dirty="0">
                <a:solidFill>
                  <a:srgbClr val="C14089"/>
                </a:solidFill>
                <a:latin typeface="Arial"/>
                <a:cs typeface="Arial"/>
              </a:rPr>
              <a:t>//next </a:t>
            </a:r>
            <a:r>
              <a:rPr sz="1850" b="1" spc="10" dirty="0">
                <a:solidFill>
                  <a:srgbClr val="C14089"/>
                </a:solidFill>
                <a:latin typeface="Arial"/>
                <a:cs typeface="Arial"/>
              </a:rPr>
              <a:t>0*1 is</a:t>
            </a:r>
            <a:r>
              <a:rPr sz="1850" b="1" spc="-125"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212090">
              <a:lnSpc>
                <a:spcPct val="100000"/>
              </a:lnSpc>
              <a:spcBef>
                <a:spcPts val="1140"/>
              </a:spcBef>
            </a:pPr>
            <a:r>
              <a:rPr sz="1850" b="1" spc="5" dirty="0">
                <a:solidFill>
                  <a:srgbClr val="C14089"/>
                </a:solidFill>
                <a:latin typeface="Arial"/>
                <a:cs typeface="Arial"/>
              </a:rPr>
              <a:t>//next </a:t>
            </a:r>
            <a:r>
              <a:rPr sz="1850" b="1" spc="15" dirty="0">
                <a:solidFill>
                  <a:srgbClr val="C14089"/>
                </a:solidFill>
                <a:latin typeface="Arial"/>
                <a:cs typeface="Arial"/>
              </a:rPr>
              <a:t>0-2 </a:t>
            </a:r>
            <a:r>
              <a:rPr sz="1850" b="1" spc="5" dirty="0">
                <a:solidFill>
                  <a:srgbClr val="C14089"/>
                </a:solidFill>
                <a:latin typeface="Arial"/>
                <a:cs typeface="Arial"/>
              </a:rPr>
              <a:t>is</a:t>
            </a:r>
            <a:r>
              <a:rPr sz="1850" b="1" spc="-12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210185">
              <a:lnSpc>
                <a:spcPct val="100000"/>
              </a:lnSpc>
              <a:spcBef>
                <a:spcPts val="1140"/>
              </a:spcBef>
            </a:pPr>
            <a:r>
              <a:rPr sz="1850" b="1" spc="5" dirty="0">
                <a:solidFill>
                  <a:srgbClr val="C14089"/>
                </a:solidFill>
                <a:latin typeface="Arial"/>
                <a:cs typeface="Arial"/>
              </a:rPr>
              <a:t>//next </a:t>
            </a:r>
            <a:r>
              <a:rPr sz="1850" b="1" spc="10" dirty="0">
                <a:solidFill>
                  <a:srgbClr val="C14089"/>
                </a:solidFill>
                <a:latin typeface="Arial"/>
                <a:cs typeface="Arial"/>
              </a:rPr>
              <a:t>1&gt;=-2 </a:t>
            </a:r>
            <a:r>
              <a:rPr sz="1850" b="1" spc="5" dirty="0">
                <a:solidFill>
                  <a:srgbClr val="C14089"/>
                </a:solidFill>
                <a:latin typeface="Arial"/>
                <a:cs typeface="Arial"/>
              </a:rPr>
              <a:t>is</a:t>
            </a:r>
            <a:r>
              <a:rPr sz="1850" b="1" spc="-95"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232410">
              <a:lnSpc>
                <a:spcPct val="100000"/>
              </a:lnSpc>
              <a:spcBef>
                <a:spcPts val="1140"/>
              </a:spcBef>
            </a:pPr>
            <a:r>
              <a:rPr sz="1850" b="1" spc="5" dirty="0">
                <a:solidFill>
                  <a:srgbClr val="C14089"/>
                </a:solidFill>
                <a:latin typeface="Arial"/>
                <a:cs typeface="Arial"/>
              </a:rPr>
              <a:t>//is </a:t>
            </a:r>
            <a:r>
              <a:rPr sz="1850" b="1" spc="10" dirty="0">
                <a:solidFill>
                  <a:srgbClr val="C14089"/>
                </a:solidFill>
                <a:latin typeface="Arial"/>
                <a:cs typeface="Arial"/>
              </a:rPr>
              <a:t>the </a:t>
            </a:r>
            <a:r>
              <a:rPr sz="1850" b="1" spc="5" dirty="0">
                <a:solidFill>
                  <a:srgbClr val="C14089"/>
                </a:solidFill>
                <a:latin typeface="Arial"/>
                <a:cs typeface="Arial"/>
              </a:rPr>
              <a:t>final</a:t>
            </a:r>
            <a:r>
              <a:rPr sz="1850" b="1" spc="-85" dirty="0">
                <a:solidFill>
                  <a:srgbClr val="C14089"/>
                </a:solidFill>
                <a:latin typeface="Arial"/>
                <a:cs typeface="Arial"/>
              </a:rPr>
              <a:t> </a:t>
            </a:r>
            <a:r>
              <a:rPr sz="1850" b="1" spc="5" dirty="0">
                <a:solidFill>
                  <a:srgbClr val="C14089"/>
                </a:solidFill>
                <a:latin typeface="Arial"/>
                <a:cs typeface="Arial"/>
              </a:rPr>
              <a:t>result</a:t>
            </a:r>
            <a:endParaRPr sz="1850">
              <a:latin typeface="Arial"/>
              <a:cs typeface="Arial"/>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33271" y="1597914"/>
            <a:ext cx="9124315" cy="311150"/>
          </a:xfrm>
          <a:prstGeom prst="rect">
            <a:avLst/>
          </a:prstGeom>
        </p:spPr>
        <p:txBody>
          <a:bodyPr vert="horz" wrap="square" lIns="0" tIns="15240" rIns="0" bIns="0" rtlCol="0">
            <a:spAutoFit/>
          </a:bodyPr>
          <a:lstStyle/>
          <a:p>
            <a:pPr marL="12700">
              <a:lnSpc>
                <a:spcPct val="100000"/>
              </a:lnSpc>
              <a:spcBef>
                <a:spcPts val="120"/>
              </a:spcBef>
            </a:pPr>
            <a:r>
              <a:rPr sz="1850" spc="5" dirty="0"/>
              <a:t>Evaluation of expression containing </a:t>
            </a:r>
            <a:r>
              <a:rPr sz="1850" spc="10" dirty="0">
                <a:solidFill>
                  <a:srgbClr val="F7FBFB"/>
                </a:solidFill>
              </a:rPr>
              <a:t>Arithmetic, Relational and </a:t>
            </a:r>
            <a:r>
              <a:rPr sz="1850" spc="5" dirty="0">
                <a:solidFill>
                  <a:srgbClr val="F7FBFB"/>
                </a:solidFill>
              </a:rPr>
              <a:t>Logical</a:t>
            </a:r>
            <a:r>
              <a:rPr sz="1850" spc="-229" dirty="0">
                <a:solidFill>
                  <a:srgbClr val="F7FBFB"/>
                </a:solidFill>
              </a:rPr>
              <a:t> </a:t>
            </a:r>
            <a:r>
              <a:rPr sz="1850" spc="10" dirty="0"/>
              <a:t>operators</a:t>
            </a:r>
            <a:endParaRPr sz="1850"/>
          </a:p>
        </p:txBody>
      </p:sp>
      <p:sp>
        <p:nvSpPr>
          <p:cNvPr id="3" name="object 3"/>
          <p:cNvSpPr txBox="1"/>
          <p:nvPr/>
        </p:nvSpPr>
        <p:spPr>
          <a:xfrm>
            <a:off x="114401" y="2683560"/>
            <a:ext cx="6604000" cy="2159635"/>
          </a:xfrm>
          <a:prstGeom prst="rect">
            <a:avLst/>
          </a:prstGeom>
        </p:spPr>
        <p:txBody>
          <a:bodyPr vert="horz" wrap="square" lIns="0" tIns="156845" rIns="0" bIns="0" rtlCol="0">
            <a:spAutoFit/>
          </a:bodyPr>
          <a:lstStyle/>
          <a:p>
            <a:pPr marL="12700">
              <a:lnSpc>
                <a:spcPct val="100000"/>
              </a:lnSpc>
              <a:spcBef>
                <a:spcPts val="1235"/>
              </a:spcBef>
            </a:pPr>
            <a:r>
              <a:rPr sz="1850" b="1" spc="10" dirty="0">
                <a:latin typeface="Arial"/>
                <a:cs typeface="Arial"/>
              </a:rPr>
              <a:t>Steps:</a:t>
            </a:r>
            <a:endParaRPr sz="1850">
              <a:latin typeface="Arial"/>
              <a:cs typeface="Arial"/>
            </a:endParaRPr>
          </a:p>
          <a:p>
            <a:pPr marL="12700" marR="1978660">
              <a:lnSpc>
                <a:spcPts val="3360"/>
              </a:lnSpc>
              <a:spcBef>
                <a:spcPts val="300"/>
              </a:spcBef>
              <a:buAutoNum type="arabicPeriod"/>
              <a:tabLst>
                <a:tab pos="274955" algn="l"/>
              </a:tabLst>
            </a:pPr>
            <a:r>
              <a:rPr sz="1850" spc="5" dirty="0">
                <a:latin typeface="Arial"/>
                <a:cs typeface="Arial"/>
              </a:rPr>
              <a:t>First </a:t>
            </a:r>
            <a:r>
              <a:rPr sz="1850" spc="10" dirty="0">
                <a:latin typeface="Arial"/>
                <a:cs typeface="Arial"/>
              </a:rPr>
              <a:t>evaluate </a:t>
            </a:r>
            <a:r>
              <a:rPr sz="1850" spc="5" dirty="0">
                <a:latin typeface="Arial"/>
                <a:cs typeface="Arial"/>
              </a:rPr>
              <a:t>all </a:t>
            </a:r>
            <a:r>
              <a:rPr sz="1850" spc="10" dirty="0">
                <a:latin typeface="Arial"/>
                <a:cs typeface="Arial"/>
              </a:rPr>
              <a:t>the </a:t>
            </a:r>
            <a:r>
              <a:rPr sz="1850" spc="5" dirty="0">
                <a:latin typeface="Arial"/>
                <a:cs typeface="Arial"/>
              </a:rPr>
              <a:t>arithmetic</a:t>
            </a:r>
            <a:r>
              <a:rPr sz="1850" spc="-195" dirty="0">
                <a:latin typeface="Arial"/>
                <a:cs typeface="Arial"/>
              </a:rPr>
              <a:t> </a:t>
            </a:r>
            <a:r>
              <a:rPr sz="1850" spc="10" dirty="0">
                <a:latin typeface="Arial"/>
                <a:cs typeface="Arial"/>
              </a:rPr>
              <a:t>operators.  </a:t>
            </a:r>
            <a:r>
              <a:rPr sz="1850" spc="5" dirty="0">
                <a:latin typeface="Arial"/>
                <a:cs typeface="Arial"/>
              </a:rPr>
              <a:t>(*, /,%,)</a:t>
            </a:r>
            <a:r>
              <a:rPr sz="1850" spc="-50" dirty="0">
                <a:latin typeface="Arial"/>
                <a:cs typeface="Arial"/>
              </a:rPr>
              <a:t> </a:t>
            </a:r>
            <a:r>
              <a:rPr sz="1850" spc="5" dirty="0">
                <a:latin typeface="Arial"/>
                <a:cs typeface="Arial"/>
              </a:rPr>
              <a:t>(+,-)</a:t>
            </a:r>
            <a:endParaRPr sz="1850">
              <a:latin typeface="Arial"/>
              <a:cs typeface="Arial"/>
            </a:endParaRPr>
          </a:p>
          <a:p>
            <a:pPr marL="274320" indent="-262255">
              <a:lnSpc>
                <a:spcPct val="100000"/>
              </a:lnSpc>
              <a:spcBef>
                <a:spcPts val="840"/>
              </a:spcBef>
              <a:buAutoNum type="arabicPeriod"/>
              <a:tabLst>
                <a:tab pos="274955" algn="l"/>
              </a:tabLst>
            </a:pPr>
            <a:r>
              <a:rPr sz="1850" spc="5" dirty="0">
                <a:latin typeface="Arial"/>
                <a:cs typeface="Arial"/>
              </a:rPr>
              <a:t>Next evaluate all </a:t>
            </a:r>
            <a:r>
              <a:rPr sz="1850" spc="10" dirty="0">
                <a:latin typeface="Arial"/>
                <a:cs typeface="Arial"/>
              </a:rPr>
              <a:t>the </a:t>
            </a:r>
            <a:r>
              <a:rPr sz="1850" spc="5" dirty="0">
                <a:latin typeface="Arial"/>
                <a:cs typeface="Arial"/>
              </a:rPr>
              <a:t>relational </a:t>
            </a:r>
            <a:r>
              <a:rPr sz="1850" spc="10" dirty="0">
                <a:latin typeface="Arial"/>
                <a:cs typeface="Arial"/>
              </a:rPr>
              <a:t>operators. </a:t>
            </a:r>
            <a:r>
              <a:rPr sz="1850" spc="5" dirty="0">
                <a:latin typeface="Arial"/>
                <a:cs typeface="Arial"/>
              </a:rPr>
              <a:t>(&lt;,&gt;,&lt;=,&gt;=)</a:t>
            </a:r>
            <a:r>
              <a:rPr sz="1850" spc="-225" dirty="0">
                <a:latin typeface="Arial"/>
                <a:cs typeface="Arial"/>
              </a:rPr>
              <a:t> </a:t>
            </a:r>
            <a:r>
              <a:rPr sz="1850" spc="5" dirty="0">
                <a:latin typeface="Arial"/>
                <a:cs typeface="Arial"/>
              </a:rPr>
              <a:t>(!=,==)</a:t>
            </a:r>
            <a:endParaRPr sz="1850">
              <a:latin typeface="Arial"/>
              <a:cs typeface="Arial"/>
            </a:endParaRPr>
          </a:p>
          <a:p>
            <a:pPr marL="274320" indent="-262255">
              <a:lnSpc>
                <a:spcPct val="100000"/>
              </a:lnSpc>
              <a:spcBef>
                <a:spcPts val="1140"/>
              </a:spcBef>
              <a:buAutoNum type="arabicPeriod"/>
              <a:tabLst>
                <a:tab pos="274955" algn="l"/>
              </a:tabLst>
            </a:pPr>
            <a:r>
              <a:rPr sz="1850" spc="10" dirty="0">
                <a:latin typeface="Arial"/>
                <a:cs typeface="Arial"/>
              </a:rPr>
              <a:t>Then evaluate the logical operators. (&amp;&amp;)</a:t>
            </a:r>
            <a:r>
              <a:rPr sz="1850" spc="-229" dirty="0">
                <a:latin typeface="Arial"/>
                <a:cs typeface="Arial"/>
              </a:rPr>
              <a:t> </a:t>
            </a:r>
            <a:r>
              <a:rPr sz="1850" dirty="0">
                <a:latin typeface="Arial"/>
                <a:cs typeface="Arial"/>
              </a:rPr>
              <a:t>(||)</a:t>
            </a:r>
            <a:endParaRPr sz="1850">
              <a:latin typeface="Arial"/>
              <a:cs typeface="Arial"/>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99287" y="986564"/>
            <a:ext cx="4848860" cy="5575300"/>
          </a:xfrm>
          <a:prstGeom prst="rect">
            <a:avLst/>
          </a:prstGeom>
        </p:spPr>
        <p:txBody>
          <a:bodyPr vert="horz" wrap="square" lIns="0" tIns="156210" rIns="0" bIns="0" rtlCol="0">
            <a:spAutoFit/>
          </a:bodyPr>
          <a:lstStyle/>
          <a:p>
            <a:pPr marL="12700">
              <a:lnSpc>
                <a:spcPct val="100000"/>
              </a:lnSpc>
              <a:spcBef>
                <a:spcPts val="1230"/>
              </a:spcBef>
            </a:pPr>
            <a:r>
              <a:rPr sz="1850" b="1" spc="5" dirty="0">
                <a:solidFill>
                  <a:srgbClr val="C14089"/>
                </a:solidFill>
                <a:latin typeface="Arial"/>
                <a:cs typeface="Arial"/>
              </a:rPr>
              <a:t>int </a:t>
            </a:r>
            <a:r>
              <a:rPr sz="1850" b="1" spc="10" dirty="0">
                <a:solidFill>
                  <a:srgbClr val="C14089"/>
                </a:solidFill>
                <a:latin typeface="Arial"/>
                <a:cs typeface="Arial"/>
              </a:rPr>
              <a:t>a=1, b=2, c=3, d=4,</a:t>
            </a:r>
            <a:r>
              <a:rPr sz="1850" b="1" spc="-155" dirty="0">
                <a:solidFill>
                  <a:srgbClr val="C14089"/>
                </a:solidFill>
                <a:latin typeface="Arial"/>
                <a:cs typeface="Arial"/>
              </a:rPr>
              <a:t> </a:t>
            </a:r>
            <a:r>
              <a:rPr sz="1850" b="1" spc="5" dirty="0">
                <a:solidFill>
                  <a:srgbClr val="C14089"/>
                </a:solidFill>
                <a:latin typeface="Arial"/>
                <a:cs typeface="Arial"/>
              </a:rPr>
              <a:t>e;</a:t>
            </a:r>
            <a:endParaRPr sz="1850">
              <a:latin typeface="Arial"/>
              <a:cs typeface="Arial"/>
            </a:endParaRPr>
          </a:p>
          <a:p>
            <a:pPr marL="12700">
              <a:lnSpc>
                <a:spcPct val="100000"/>
              </a:lnSpc>
              <a:spcBef>
                <a:spcPts val="1140"/>
              </a:spcBef>
            </a:pPr>
            <a:r>
              <a:rPr sz="1850" b="1" spc="10" dirty="0">
                <a:solidFill>
                  <a:srgbClr val="C14089"/>
                </a:solidFill>
                <a:latin typeface="Arial"/>
                <a:cs typeface="Arial"/>
              </a:rPr>
              <a:t>e</a:t>
            </a:r>
            <a:r>
              <a:rPr sz="1850" b="1" spc="-15" dirty="0">
                <a:solidFill>
                  <a:srgbClr val="C14089"/>
                </a:solidFill>
                <a:latin typeface="Arial"/>
                <a:cs typeface="Arial"/>
              </a:rPr>
              <a:t> </a:t>
            </a:r>
            <a:r>
              <a:rPr sz="1850" b="1" spc="10" dirty="0">
                <a:solidFill>
                  <a:srgbClr val="C14089"/>
                </a:solidFill>
                <a:latin typeface="Arial"/>
                <a:cs typeface="Arial"/>
              </a:rPr>
              <a:t>=</a:t>
            </a:r>
            <a:r>
              <a:rPr sz="1850" b="1" spc="-15" dirty="0">
                <a:solidFill>
                  <a:srgbClr val="C14089"/>
                </a:solidFill>
                <a:latin typeface="Arial"/>
                <a:cs typeface="Arial"/>
              </a:rPr>
              <a:t> </a:t>
            </a:r>
            <a:r>
              <a:rPr sz="1850" b="1" spc="10" dirty="0">
                <a:solidFill>
                  <a:srgbClr val="C14089"/>
                </a:solidFill>
                <a:latin typeface="Arial"/>
                <a:cs typeface="Arial"/>
              </a:rPr>
              <a:t>a</a:t>
            </a:r>
            <a:r>
              <a:rPr sz="1850" b="1" spc="5" dirty="0">
                <a:solidFill>
                  <a:srgbClr val="C14089"/>
                </a:solidFill>
                <a:latin typeface="Arial"/>
                <a:cs typeface="Arial"/>
              </a:rPr>
              <a:t> </a:t>
            </a:r>
            <a:r>
              <a:rPr sz="1850" b="1" spc="10" dirty="0">
                <a:solidFill>
                  <a:srgbClr val="C14089"/>
                </a:solidFill>
                <a:latin typeface="Arial"/>
                <a:cs typeface="Arial"/>
              </a:rPr>
              <a:t>+</a:t>
            </a:r>
            <a:r>
              <a:rPr sz="1850" b="1" spc="-20" dirty="0">
                <a:solidFill>
                  <a:srgbClr val="C14089"/>
                </a:solidFill>
                <a:latin typeface="Arial"/>
                <a:cs typeface="Arial"/>
              </a:rPr>
              <a:t> </a:t>
            </a:r>
            <a:r>
              <a:rPr sz="1850" b="1" spc="15" dirty="0">
                <a:solidFill>
                  <a:srgbClr val="C14089"/>
                </a:solidFill>
                <a:latin typeface="Arial"/>
                <a:cs typeface="Arial"/>
              </a:rPr>
              <a:t>b</a:t>
            </a:r>
            <a:r>
              <a:rPr sz="1850" b="1" spc="-25" dirty="0">
                <a:solidFill>
                  <a:srgbClr val="C14089"/>
                </a:solidFill>
                <a:latin typeface="Arial"/>
                <a:cs typeface="Arial"/>
              </a:rPr>
              <a:t> </a:t>
            </a:r>
            <a:r>
              <a:rPr sz="1850" b="1" spc="10" dirty="0">
                <a:solidFill>
                  <a:srgbClr val="C14089"/>
                </a:solidFill>
                <a:latin typeface="Arial"/>
                <a:cs typeface="Arial"/>
              </a:rPr>
              <a:t>&lt;</a:t>
            </a:r>
            <a:r>
              <a:rPr sz="1850" b="1" spc="-5" dirty="0">
                <a:solidFill>
                  <a:srgbClr val="C14089"/>
                </a:solidFill>
                <a:latin typeface="Arial"/>
                <a:cs typeface="Arial"/>
              </a:rPr>
              <a:t> </a:t>
            </a:r>
            <a:r>
              <a:rPr sz="1850" b="1" spc="15" dirty="0">
                <a:solidFill>
                  <a:srgbClr val="C14089"/>
                </a:solidFill>
                <a:latin typeface="Arial"/>
                <a:cs typeface="Arial"/>
              </a:rPr>
              <a:t>b</a:t>
            </a:r>
            <a:r>
              <a:rPr sz="1850" b="1" spc="-20" dirty="0">
                <a:solidFill>
                  <a:srgbClr val="C14089"/>
                </a:solidFill>
                <a:latin typeface="Arial"/>
                <a:cs typeface="Arial"/>
              </a:rPr>
              <a:t> </a:t>
            </a:r>
            <a:r>
              <a:rPr sz="1850" b="1" spc="10" dirty="0">
                <a:solidFill>
                  <a:srgbClr val="C14089"/>
                </a:solidFill>
                <a:latin typeface="Arial"/>
                <a:cs typeface="Arial"/>
              </a:rPr>
              <a:t>+</a:t>
            </a:r>
            <a:r>
              <a:rPr sz="1850" b="1" spc="-5" dirty="0">
                <a:solidFill>
                  <a:srgbClr val="C14089"/>
                </a:solidFill>
                <a:latin typeface="Arial"/>
                <a:cs typeface="Arial"/>
              </a:rPr>
              <a:t> </a:t>
            </a:r>
            <a:r>
              <a:rPr sz="1850" b="1" spc="10" dirty="0">
                <a:solidFill>
                  <a:srgbClr val="C14089"/>
                </a:solidFill>
                <a:latin typeface="Arial"/>
                <a:cs typeface="Arial"/>
              </a:rPr>
              <a:t>c</a:t>
            </a:r>
            <a:r>
              <a:rPr sz="1850" b="1" spc="-15" dirty="0">
                <a:solidFill>
                  <a:srgbClr val="C14089"/>
                </a:solidFill>
                <a:latin typeface="Arial"/>
                <a:cs typeface="Arial"/>
              </a:rPr>
              <a:t> </a:t>
            </a:r>
            <a:r>
              <a:rPr sz="1850" b="1" spc="15" dirty="0">
                <a:solidFill>
                  <a:srgbClr val="C14089"/>
                </a:solidFill>
                <a:latin typeface="Arial"/>
                <a:cs typeface="Arial"/>
              </a:rPr>
              <a:t>&amp;&amp;</a:t>
            </a:r>
            <a:r>
              <a:rPr sz="1850" b="1" spc="-5" dirty="0">
                <a:solidFill>
                  <a:srgbClr val="C14089"/>
                </a:solidFill>
                <a:latin typeface="Arial"/>
                <a:cs typeface="Arial"/>
              </a:rPr>
              <a:t> </a:t>
            </a:r>
            <a:r>
              <a:rPr sz="1850" b="1" spc="10" dirty="0">
                <a:solidFill>
                  <a:srgbClr val="C14089"/>
                </a:solidFill>
                <a:latin typeface="Arial"/>
                <a:cs typeface="Arial"/>
              </a:rPr>
              <a:t>c</a:t>
            </a:r>
            <a:r>
              <a:rPr sz="1850" b="1" spc="-10" dirty="0">
                <a:solidFill>
                  <a:srgbClr val="C14089"/>
                </a:solidFill>
                <a:latin typeface="Arial"/>
                <a:cs typeface="Arial"/>
              </a:rPr>
              <a:t> </a:t>
            </a:r>
            <a:r>
              <a:rPr sz="1850" b="1" spc="5" dirty="0">
                <a:solidFill>
                  <a:srgbClr val="C14089"/>
                </a:solidFill>
                <a:latin typeface="Arial"/>
                <a:cs typeface="Arial"/>
              </a:rPr>
              <a:t>/</a:t>
            </a:r>
            <a:r>
              <a:rPr sz="1850" b="1" spc="-20" dirty="0">
                <a:solidFill>
                  <a:srgbClr val="C14089"/>
                </a:solidFill>
                <a:latin typeface="Arial"/>
                <a:cs typeface="Arial"/>
              </a:rPr>
              <a:t> </a:t>
            </a:r>
            <a:r>
              <a:rPr sz="1850" b="1" spc="10" dirty="0">
                <a:solidFill>
                  <a:srgbClr val="C14089"/>
                </a:solidFill>
                <a:latin typeface="Arial"/>
                <a:cs typeface="Arial"/>
              </a:rPr>
              <a:t>a</a:t>
            </a:r>
            <a:r>
              <a:rPr sz="1850" b="1" spc="-15" dirty="0">
                <a:solidFill>
                  <a:srgbClr val="C14089"/>
                </a:solidFill>
                <a:latin typeface="Arial"/>
                <a:cs typeface="Arial"/>
              </a:rPr>
              <a:t> </a:t>
            </a:r>
            <a:r>
              <a:rPr sz="1850" b="1" spc="10" dirty="0">
                <a:solidFill>
                  <a:srgbClr val="C14089"/>
                </a:solidFill>
                <a:latin typeface="Arial"/>
                <a:cs typeface="Arial"/>
              </a:rPr>
              <a:t>==</a:t>
            </a:r>
            <a:r>
              <a:rPr sz="1850" b="1" spc="-20" dirty="0">
                <a:solidFill>
                  <a:srgbClr val="C14089"/>
                </a:solidFill>
                <a:latin typeface="Arial"/>
                <a:cs typeface="Arial"/>
              </a:rPr>
              <a:t> </a:t>
            </a:r>
            <a:r>
              <a:rPr sz="1850" b="1" spc="15" dirty="0">
                <a:solidFill>
                  <a:srgbClr val="C14089"/>
                </a:solidFill>
                <a:latin typeface="Arial"/>
                <a:cs typeface="Arial"/>
              </a:rPr>
              <a:t>d</a:t>
            </a:r>
            <a:r>
              <a:rPr sz="1850" b="1" spc="-5" dirty="0">
                <a:solidFill>
                  <a:srgbClr val="C14089"/>
                </a:solidFill>
                <a:latin typeface="Arial"/>
                <a:cs typeface="Arial"/>
              </a:rPr>
              <a:t> </a:t>
            </a:r>
            <a:r>
              <a:rPr sz="1850" b="1" spc="5" dirty="0">
                <a:solidFill>
                  <a:srgbClr val="C14089"/>
                </a:solidFill>
                <a:latin typeface="Arial"/>
                <a:cs typeface="Arial"/>
              </a:rPr>
              <a:t>*</a:t>
            </a:r>
            <a:r>
              <a:rPr sz="1850" b="1" spc="-10" dirty="0">
                <a:solidFill>
                  <a:srgbClr val="C14089"/>
                </a:solidFill>
                <a:latin typeface="Arial"/>
                <a:cs typeface="Arial"/>
              </a:rPr>
              <a:t> </a:t>
            </a:r>
            <a:r>
              <a:rPr sz="1850" b="1" spc="10" dirty="0">
                <a:solidFill>
                  <a:srgbClr val="C14089"/>
                </a:solidFill>
                <a:latin typeface="Arial"/>
                <a:cs typeface="Arial"/>
              </a:rPr>
              <a:t>a</a:t>
            </a:r>
            <a:r>
              <a:rPr sz="1850" b="1" spc="-15" dirty="0">
                <a:solidFill>
                  <a:srgbClr val="C14089"/>
                </a:solidFill>
                <a:latin typeface="Arial"/>
                <a:cs typeface="Arial"/>
              </a:rPr>
              <a:t> </a:t>
            </a:r>
            <a:r>
              <a:rPr sz="1850" b="1" spc="5" dirty="0">
                <a:solidFill>
                  <a:srgbClr val="C14089"/>
                </a:solidFill>
                <a:latin typeface="Arial"/>
                <a:cs typeface="Arial"/>
              </a:rPr>
              <a:t>||</a:t>
            </a:r>
            <a:r>
              <a:rPr sz="1850" b="1" spc="-10" dirty="0">
                <a:solidFill>
                  <a:srgbClr val="C14089"/>
                </a:solidFill>
                <a:latin typeface="Arial"/>
                <a:cs typeface="Arial"/>
              </a:rPr>
              <a:t> </a:t>
            </a:r>
            <a:r>
              <a:rPr sz="1850" b="1" spc="15" dirty="0">
                <a:solidFill>
                  <a:srgbClr val="C14089"/>
                </a:solidFill>
                <a:latin typeface="Arial"/>
                <a:cs typeface="Arial"/>
              </a:rPr>
              <a:t>b</a:t>
            </a:r>
            <a:r>
              <a:rPr sz="1850" b="1" spc="-5" dirty="0">
                <a:solidFill>
                  <a:srgbClr val="C14089"/>
                </a:solidFill>
                <a:latin typeface="Arial"/>
                <a:cs typeface="Arial"/>
              </a:rPr>
              <a:t> </a:t>
            </a:r>
            <a:r>
              <a:rPr sz="1850" b="1" spc="5" dirty="0">
                <a:solidFill>
                  <a:srgbClr val="C14089"/>
                </a:solidFill>
                <a:latin typeface="Arial"/>
                <a:cs typeface="Arial"/>
              </a:rPr>
              <a:t>/</a:t>
            </a:r>
            <a:r>
              <a:rPr sz="1850" b="1" spc="-20" dirty="0">
                <a:solidFill>
                  <a:srgbClr val="C14089"/>
                </a:solidFill>
                <a:latin typeface="Arial"/>
                <a:cs typeface="Arial"/>
              </a:rPr>
              <a:t> </a:t>
            </a:r>
            <a:r>
              <a:rPr sz="1850" b="1" spc="10" dirty="0">
                <a:solidFill>
                  <a:srgbClr val="C14089"/>
                </a:solidFill>
                <a:latin typeface="Arial"/>
                <a:cs typeface="Arial"/>
              </a:rPr>
              <a:t>a</a:t>
            </a:r>
            <a:r>
              <a:rPr sz="1850" b="1" spc="-15" dirty="0">
                <a:solidFill>
                  <a:srgbClr val="C14089"/>
                </a:solidFill>
                <a:latin typeface="Arial"/>
                <a:cs typeface="Arial"/>
              </a:rPr>
              <a:t> </a:t>
            </a:r>
            <a:r>
              <a:rPr sz="1850" b="1" spc="10" dirty="0">
                <a:solidFill>
                  <a:srgbClr val="C14089"/>
                </a:solidFill>
                <a:latin typeface="Arial"/>
                <a:cs typeface="Arial"/>
              </a:rPr>
              <a:t>&gt;</a:t>
            </a:r>
            <a:r>
              <a:rPr sz="1850" b="1" spc="-5" dirty="0">
                <a:solidFill>
                  <a:srgbClr val="C14089"/>
                </a:solidFill>
                <a:latin typeface="Arial"/>
                <a:cs typeface="Arial"/>
              </a:rPr>
              <a:t> </a:t>
            </a:r>
            <a:r>
              <a:rPr sz="1850" b="1" spc="10" dirty="0">
                <a:solidFill>
                  <a:srgbClr val="C14089"/>
                </a:solidFill>
                <a:latin typeface="Arial"/>
                <a:cs typeface="Arial"/>
              </a:rPr>
              <a:t>c;</a:t>
            </a:r>
            <a:endParaRPr sz="1850">
              <a:latin typeface="Arial"/>
              <a:cs typeface="Arial"/>
            </a:endParaRPr>
          </a:p>
          <a:p>
            <a:pPr marL="12700">
              <a:lnSpc>
                <a:spcPct val="100000"/>
              </a:lnSpc>
              <a:spcBef>
                <a:spcPts val="1145"/>
              </a:spcBef>
              <a:tabLst>
                <a:tab pos="1875789" algn="l"/>
              </a:tabLst>
            </a:pPr>
            <a:r>
              <a:rPr sz="1850" b="1" spc="10" dirty="0">
                <a:solidFill>
                  <a:srgbClr val="C14089"/>
                </a:solidFill>
                <a:latin typeface="Arial"/>
                <a:cs typeface="Arial"/>
              </a:rPr>
              <a:t>e = 1 + 2 &lt; 2</a:t>
            </a:r>
            <a:r>
              <a:rPr sz="1850" b="1" spc="-105" dirty="0">
                <a:solidFill>
                  <a:srgbClr val="C14089"/>
                </a:solidFill>
                <a:latin typeface="Arial"/>
                <a:cs typeface="Arial"/>
              </a:rPr>
              <a:t> </a:t>
            </a:r>
            <a:r>
              <a:rPr sz="1850" b="1" spc="10" dirty="0">
                <a:solidFill>
                  <a:srgbClr val="C14089"/>
                </a:solidFill>
                <a:latin typeface="Arial"/>
                <a:cs typeface="Arial"/>
              </a:rPr>
              <a:t>+</a:t>
            </a:r>
            <a:r>
              <a:rPr sz="1850" b="1" spc="-10" dirty="0">
                <a:solidFill>
                  <a:srgbClr val="C14089"/>
                </a:solidFill>
                <a:latin typeface="Arial"/>
                <a:cs typeface="Arial"/>
              </a:rPr>
              <a:t> </a:t>
            </a:r>
            <a:r>
              <a:rPr sz="1850" b="1" spc="10" dirty="0">
                <a:solidFill>
                  <a:srgbClr val="C14089"/>
                </a:solidFill>
                <a:latin typeface="Arial"/>
                <a:cs typeface="Arial"/>
              </a:rPr>
              <a:t>3	</a:t>
            </a:r>
            <a:r>
              <a:rPr sz="1850" b="1" spc="15" dirty="0">
                <a:solidFill>
                  <a:srgbClr val="C14089"/>
                </a:solidFill>
                <a:latin typeface="Arial"/>
                <a:cs typeface="Arial"/>
              </a:rPr>
              <a:t>&amp;&amp; </a:t>
            </a:r>
            <a:r>
              <a:rPr sz="1850" b="1" spc="10" dirty="0">
                <a:solidFill>
                  <a:srgbClr val="171C22"/>
                </a:solidFill>
                <a:latin typeface="Arial"/>
                <a:cs typeface="Arial"/>
              </a:rPr>
              <a:t>3 </a:t>
            </a:r>
            <a:r>
              <a:rPr sz="1850" b="1" spc="5" dirty="0">
                <a:solidFill>
                  <a:srgbClr val="171C22"/>
                </a:solidFill>
                <a:latin typeface="Arial"/>
                <a:cs typeface="Arial"/>
              </a:rPr>
              <a:t>/ </a:t>
            </a:r>
            <a:r>
              <a:rPr sz="1850" b="1" spc="10" dirty="0">
                <a:solidFill>
                  <a:srgbClr val="171C22"/>
                </a:solidFill>
                <a:latin typeface="Arial"/>
                <a:cs typeface="Arial"/>
              </a:rPr>
              <a:t>1 </a:t>
            </a:r>
            <a:r>
              <a:rPr sz="1850" b="1" spc="10" dirty="0">
                <a:solidFill>
                  <a:srgbClr val="C14089"/>
                </a:solidFill>
                <a:latin typeface="Arial"/>
                <a:cs typeface="Arial"/>
              </a:rPr>
              <a:t>== 4 </a:t>
            </a:r>
            <a:r>
              <a:rPr sz="1850" b="1" spc="5" dirty="0">
                <a:solidFill>
                  <a:srgbClr val="C14089"/>
                </a:solidFill>
                <a:latin typeface="Arial"/>
                <a:cs typeface="Arial"/>
              </a:rPr>
              <a:t>* </a:t>
            </a:r>
            <a:r>
              <a:rPr sz="1850" b="1" spc="10" dirty="0">
                <a:solidFill>
                  <a:srgbClr val="C14089"/>
                </a:solidFill>
                <a:latin typeface="Arial"/>
                <a:cs typeface="Arial"/>
              </a:rPr>
              <a:t>1 </a:t>
            </a:r>
            <a:r>
              <a:rPr sz="1850" b="1" spc="5" dirty="0">
                <a:solidFill>
                  <a:srgbClr val="C14089"/>
                </a:solidFill>
                <a:latin typeface="Arial"/>
                <a:cs typeface="Arial"/>
              </a:rPr>
              <a:t>|| </a:t>
            </a:r>
            <a:r>
              <a:rPr sz="1850" b="1" spc="10" dirty="0">
                <a:solidFill>
                  <a:srgbClr val="C14089"/>
                </a:solidFill>
                <a:latin typeface="Arial"/>
                <a:cs typeface="Arial"/>
              </a:rPr>
              <a:t>2 </a:t>
            </a:r>
            <a:r>
              <a:rPr sz="1850" b="1" spc="5" dirty="0">
                <a:solidFill>
                  <a:srgbClr val="C14089"/>
                </a:solidFill>
                <a:latin typeface="Arial"/>
                <a:cs typeface="Arial"/>
              </a:rPr>
              <a:t>/ </a:t>
            </a:r>
            <a:r>
              <a:rPr sz="1850" b="1" spc="10" dirty="0">
                <a:solidFill>
                  <a:srgbClr val="C14089"/>
                </a:solidFill>
                <a:latin typeface="Arial"/>
                <a:cs typeface="Arial"/>
              </a:rPr>
              <a:t>1 &gt;</a:t>
            </a:r>
            <a:r>
              <a:rPr sz="1850" b="1" spc="-285" dirty="0">
                <a:solidFill>
                  <a:srgbClr val="C14089"/>
                </a:solidFill>
                <a:latin typeface="Arial"/>
                <a:cs typeface="Arial"/>
              </a:rPr>
              <a:t> </a:t>
            </a:r>
            <a:r>
              <a:rPr sz="1850" b="1" spc="5" dirty="0">
                <a:solidFill>
                  <a:srgbClr val="C14089"/>
                </a:solidFill>
                <a:latin typeface="Arial"/>
                <a:cs typeface="Arial"/>
              </a:rPr>
              <a:t>3;</a:t>
            </a:r>
            <a:endParaRPr sz="1850">
              <a:latin typeface="Arial"/>
              <a:cs typeface="Arial"/>
            </a:endParaRPr>
          </a:p>
          <a:p>
            <a:pPr marL="12700">
              <a:lnSpc>
                <a:spcPct val="100000"/>
              </a:lnSpc>
              <a:spcBef>
                <a:spcPts val="1140"/>
              </a:spcBef>
              <a:tabLst>
                <a:tab pos="1875789" algn="l"/>
              </a:tabLst>
            </a:pPr>
            <a:r>
              <a:rPr sz="1850" b="1" spc="10" dirty="0">
                <a:solidFill>
                  <a:srgbClr val="C14089"/>
                </a:solidFill>
                <a:latin typeface="Arial"/>
                <a:cs typeface="Arial"/>
              </a:rPr>
              <a:t>e = 1 + 2 &lt; 2</a:t>
            </a:r>
            <a:r>
              <a:rPr sz="1850" b="1" spc="-105" dirty="0">
                <a:solidFill>
                  <a:srgbClr val="C14089"/>
                </a:solidFill>
                <a:latin typeface="Arial"/>
                <a:cs typeface="Arial"/>
              </a:rPr>
              <a:t> </a:t>
            </a:r>
            <a:r>
              <a:rPr sz="1850" b="1" spc="10" dirty="0">
                <a:solidFill>
                  <a:srgbClr val="C14089"/>
                </a:solidFill>
                <a:latin typeface="Arial"/>
                <a:cs typeface="Arial"/>
              </a:rPr>
              <a:t>+</a:t>
            </a:r>
            <a:r>
              <a:rPr sz="1850" b="1" spc="-10" dirty="0">
                <a:solidFill>
                  <a:srgbClr val="C14089"/>
                </a:solidFill>
                <a:latin typeface="Arial"/>
                <a:cs typeface="Arial"/>
              </a:rPr>
              <a:t> </a:t>
            </a:r>
            <a:r>
              <a:rPr sz="1850" b="1" spc="10" dirty="0">
                <a:solidFill>
                  <a:srgbClr val="C14089"/>
                </a:solidFill>
                <a:latin typeface="Arial"/>
                <a:cs typeface="Arial"/>
              </a:rPr>
              <a:t>3	</a:t>
            </a:r>
            <a:r>
              <a:rPr sz="1850" b="1" spc="15" dirty="0">
                <a:solidFill>
                  <a:srgbClr val="C14089"/>
                </a:solidFill>
                <a:latin typeface="Arial"/>
                <a:cs typeface="Arial"/>
              </a:rPr>
              <a:t>&amp;&amp; </a:t>
            </a:r>
            <a:r>
              <a:rPr sz="1850" b="1" spc="10" dirty="0">
                <a:solidFill>
                  <a:srgbClr val="C14089"/>
                </a:solidFill>
                <a:latin typeface="Arial"/>
                <a:cs typeface="Arial"/>
              </a:rPr>
              <a:t>3 == </a:t>
            </a:r>
            <a:r>
              <a:rPr sz="1850" b="1" spc="10" dirty="0">
                <a:solidFill>
                  <a:srgbClr val="171C22"/>
                </a:solidFill>
                <a:latin typeface="Arial"/>
                <a:cs typeface="Arial"/>
              </a:rPr>
              <a:t>4 </a:t>
            </a:r>
            <a:r>
              <a:rPr sz="1850" b="1" spc="5" dirty="0">
                <a:solidFill>
                  <a:srgbClr val="171C22"/>
                </a:solidFill>
                <a:latin typeface="Arial"/>
                <a:cs typeface="Arial"/>
              </a:rPr>
              <a:t>* </a:t>
            </a:r>
            <a:r>
              <a:rPr sz="1850" b="1" spc="10" dirty="0">
                <a:solidFill>
                  <a:srgbClr val="171C22"/>
                </a:solidFill>
                <a:latin typeface="Arial"/>
                <a:cs typeface="Arial"/>
              </a:rPr>
              <a:t>1 </a:t>
            </a:r>
            <a:r>
              <a:rPr sz="1850" b="1" spc="5" dirty="0">
                <a:solidFill>
                  <a:srgbClr val="C14089"/>
                </a:solidFill>
                <a:latin typeface="Arial"/>
                <a:cs typeface="Arial"/>
              </a:rPr>
              <a:t>|| </a:t>
            </a:r>
            <a:r>
              <a:rPr sz="1850" b="1" spc="10" dirty="0">
                <a:solidFill>
                  <a:srgbClr val="C14089"/>
                </a:solidFill>
                <a:latin typeface="Arial"/>
                <a:cs typeface="Arial"/>
              </a:rPr>
              <a:t>2 </a:t>
            </a:r>
            <a:r>
              <a:rPr sz="1850" b="1" spc="5" dirty="0">
                <a:solidFill>
                  <a:srgbClr val="C14089"/>
                </a:solidFill>
                <a:latin typeface="Arial"/>
                <a:cs typeface="Arial"/>
              </a:rPr>
              <a:t>/ </a:t>
            </a:r>
            <a:r>
              <a:rPr sz="1850" b="1" spc="10" dirty="0">
                <a:solidFill>
                  <a:srgbClr val="C14089"/>
                </a:solidFill>
                <a:latin typeface="Arial"/>
                <a:cs typeface="Arial"/>
              </a:rPr>
              <a:t>1 &gt;</a:t>
            </a:r>
            <a:r>
              <a:rPr sz="1850" b="1" spc="-225" dirty="0">
                <a:solidFill>
                  <a:srgbClr val="C14089"/>
                </a:solidFill>
                <a:latin typeface="Arial"/>
                <a:cs typeface="Arial"/>
              </a:rPr>
              <a:t> </a:t>
            </a:r>
            <a:r>
              <a:rPr sz="1850" b="1" spc="5" dirty="0">
                <a:solidFill>
                  <a:srgbClr val="C14089"/>
                </a:solidFill>
                <a:latin typeface="Arial"/>
                <a:cs typeface="Arial"/>
              </a:rPr>
              <a:t>3;</a:t>
            </a:r>
            <a:endParaRPr sz="1850">
              <a:latin typeface="Arial"/>
              <a:cs typeface="Arial"/>
            </a:endParaRPr>
          </a:p>
          <a:p>
            <a:pPr marL="12700">
              <a:lnSpc>
                <a:spcPct val="100000"/>
              </a:lnSpc>
              <a:spcBef>
                <a:spcPts val="1140"/>
              </a:spcBef>
              <a:tabLst>
                <a:tab pos="1875155" algn="l"/>
              </a:tabLst>
            </a:pPr>
            <a:r>
              <a:rPr sz="1850" b="1" spc="10" dirty="0">
                <a:solidFill>
                  <a:srgbClr val="C14089"/>
                </a:solidFill>
                <a:latin typeface="Arial"/>
                <a:cs typeface="Arial"/>
              </a:rPr>
              <a:t>e = 1 + 2 &lt; 2</a:t>
            </a:r>
            <a:r>
              <a:rPr sz="1850" b="1" spc="-100" dirty="0">
                <a:solidFill>
                  <a:srgbClr val="C14089"/>
                </a:solidFill>
                <a:latin typeface="Arial"/>
                <a:cs typeface="Arial"/>
              </a:rPr>
              <a:t> </a:t>
            </a:r>
            <a:r>
              <a:rPr sz="1850" b="1" spc="10" dirty="0">
                <a:solidFill>
                  <a:srgbClr val="C14089"/>
                </a:solidFill>
                <a:latin typeface="Arial"/>
                <a:cs typeface="Arial"/>
              </a:rPr>
              <a:t>+</a:t>
            </a:r>
            <a:r>
              <a:rPr sz="1850" b="1" spc="-15" dirty="0">
                <a:solidFill>
                  <a:srgbClr val="C14089"/>
                </a:solidFill>
                <a:latin typeface="Arial"/>
                <a:cs typeface="Arial"/>
              </a:rPr>
              <a:t> </a:t>
            </a:r>
            <a:r>
              <a:rPr sz="1850" b="1" spc="10" dirty="0">
                <a:solidFill>
                  <a:srgbClr val="C14089"/>
                </a:solidFill>
                <a:latin typeface="Arial"/>
                <a:cs typeface="Arial"/>
              </a:rPr>
              <a:t>3	</a:t>
            </a:r>
            <a:r>
              <a:rPr sz="1850" b="1" spc="15" dirty="0">
                <a:solidFill>
                  <a:srgbClr val="C14089"/>
                </a:solidFill>
                <a:latin typeface="Arial"/>
                <a:cs typeface="Arial"/>
              </a:rPr>
              <a:t>&amp;&amp; </a:t>
            </a:r>
            <a:r>
              <a:rPr sz="1850" b="1" spc="10" dirty="0">
                <a:solidFill>
                  <a:srgbClr val="C14089"/>
                </a:solidFill>
                <a:latin typeface="Arial"/>
                <a:cs typeface="Arial"/>
              </a:rPr>
              <a:t>3 == 4 </a:t>
            </a:r>
            <a:r>
              <a:rPr sz="1850" b="1" spc="5" dirty="0">
                <a:solidFill>
                  <a:srgbClr val="C14089"/>
                </a:solidFill>
                <a:latin typeface="Arial"/>
                <a:cs typeface="Arial"/>
              </a:rPr>
              <a:t>|| </a:t>
            </a:r>
            <a:r>
              <a:rPr sz="1850" b="1" spc="10" dirty="0">
                <a:solidFill>
                  <a:srgbClr val="171C22"/>
                </a:solidFill>
                <a:latin typeface="Arial"/>
                <a:cs typeface="Arial"/>
              </a:rPr>
              <a:t>2 </a:t>
            </a:r>
            <a:r>
              <a:rPr sz="1850" b="1" spc="5" dirty="0">
                <a:solidFill>
                  <a:srgbClr val="171C22"/>
                </a:solidFill>
                <a:latin typeface="Arial"/>
                <a:cs typeface="Arial"/>
              </a:rPr>
              <a:t>/ </a:t>
            </a:r>
            <a:r>
              <a:rPr sz="1850" b="1" spc="10" dirty="0">
                <a:solidFill>
                  <a:srgbClr val="171C22"/>
                </a:solidFill>
                <a:latin typeface="Arial"/>
                <a:cs typeface="Arial"/>
              </a:rPr>
              <a:t>1 </a:t>
            </a:r>
            <a:r>
              <a:rPr sz="1850" b="1" spc="10" dirty="0">
                <a:solidFill>
                  <a:srgbClr val="C14089"/>
                </a:solidFill>
                <a:latin typeface="Arial"/>
                <a:cs typeface="Arial"/>
              </a:rPr>
              <a:t>&gt;</a:t>
            </a:r>
            <a:r>
              <a:rPr sz="1850" b="1" spc="-200" dirty="0">
                <a:solidFill>
                  <a:srgbClr val="C14089"/>
                </a:solidFill>
                <a:latin typeface="Arial"/>
                <a:cs typeface="Arial"/>
              </a:rPr>
              <a:t> </a:t>
            </a:r>
            <a:r>
              <a:rPr sz="1850" b="1" spc="10" dirty="0">
                <a:solidFill>
                  <a:srgbClr val="C14089"/>
                </a:solidFill>
                <a:latin typeface="Arial"/>
                <a:cs typeface="Arial"/>
              </a:rPr>
              <a:t>3;</a:t>
            </a:r>
            <a:endParaRPr sz="1850">
              <a:latin typeface="Arial"/>
              <a:cs typeface="Arial"/>
            </a:endParaRPr>
          </a:p>
          <a:p>
            <a:pPr marL="12700">
              <a:lnSpc>
                <a:spcPct val="100000"/>
              </a:lnSpc>
              <a:spcBef>
                <a:spcPts val="1150"/>
              </a:spcBef>
              <a:tabLst>
                <a:tab pos="1876425" algn="l"/>
              </a:tabLst>
            </a:pPr>
            <a:r>
              <a:rPr sz="1850" b="1" spc="10" dirty="0">
                <a:solidFill>
                  <a:srgbClr val="C14089"/>
                </a:solidFill>
                <a:latin typeface="Arial"/>
                <a:cs typeface="Arial"/>
              </a:rPr>
              <a:t>e = </a:t>
            </a:r>
            <a:r>
              <a:rPr sz="1850" b="1" spc="10" dirty="0">
                <a:solidFill>
                  <a:srgbClr val="171C22"/>
                </a:solidFill>
                <a:latin typeface="Arial"/>
                <a:cs typeface="Arial"/>
              </a:rPr>
              <a:t>1 + 2 </a:t>
            </a:r>
            <a:r>
              <a:rPr sz="1850" b="1" spc="10" dirty="0">
                <a:solidFill>
                  <a:srgbClr val="C14089"/>
                </a:solidFill>
                <a:latin typeface="Arial"/>
                <a:cs typeface="Arial"/>
              </a:rPr>
              <a:t>&lt; 2</a:t>
            </a:r>
            <a:r>
              <a:rPr sz="1850" b="1" spc="-100" dirty="0">
                <a:solidFill>
                  <a:srgbClr val="C14089"/>
                </a:solidFill>
                <a:latin typeface="Arial"/>
                <a:cs typeface="Arial"/>
              </a:rPr>
              <a:t> </a:t>
            </a:r>
            <a:r>
              <a:rPr sz="1850" b="1" spc="10" dirty="0">
                <a:solidFill>
                  <a:srgbClr val="C14089"/>
                </a:solidFill>
                <a:latin typeface="Arial"/>
                <a:cs typeface="Arial"/>
              </a:rPr>
              <a:t>+</a:t>
            </a:r>
            <a:r>
              <a:rPr sz="1850" b="1" spc="-5" dirty="0">
                <a:solidFill>
                  <a:srgbClr val="C14089"/>
                </a:solidFill>
                <a:latin typeface="Arial"/>
                <a:cs typeface="Arial"/>
              </a:rPr>
              <a:t> </a:t>
            </a:r>
            <a:r>
              <a:rPr sz="1850" b="1" spc="10" dirty="0">
                <a:solidFill>
                  <a:srgbClr val="C14089"/>
                </a:solidFill>
                <a:latin typeface="Arial"/>
                <a:cs typeface="Arial"/>
              </a:rPr>
              <a:t>3	</a:t>
            </a:r>
            <a:r>
              <a:rPr sz="1850" b="1" spc="15" dirty="0">
                <a:solidFill>
                  <a:srgbClr val="C14089"/>
                </a:solidFill>
                <a:latin typeface="Arial"/>
                <a:cs typeface="Arial"/>
              </a:rPr>
              <a:t>&amp;&amp; </a:t>
            </a:r>
            <a:r>
              <a:rPr sz="1850" b="1" spc="10" dirty="0">
                <a:solidFill>
                  <a:srgbClr val="C14089"/>
                </a:solidFill>
                <a:latin typeface="Arial"/>
                <a:cs typeface="Arial"/>
              </a:rPr>
              <a:t>3 == 4 </a:t>
            </a:r>
            <a:r>
              <a:rPr sz="1850" b="1" spc="5" dirty="0">
                <a:solidFill>
                  <a:srgbClr val="C14089"/>
                </a:solidFill>
                <a:latin typeface="Arial"/>
                <a:cs typeface="Arial"/>
              </a:rPr>
              <a:t>|| </a:t>
            </a:r>
            <a:r>
              <a:rPr sz="1850" b="1" spc="10" dirty="0">
                <a:solidFill>
                  <a:srgbClr val="C14089"/>
                </a:solidFill>
                <a:latin typeface="Arial"/>
                <a:cs typeface="Arial"/>
              </a:rPr>
              <a:t>2 &gt;</a:t>
            </a:r>
            <a:r>
              <a:rPr sz="1850" b="1" spc="-114" dirty="0">
                <a:solidFill>
                  <a:srgbClr val="C14089"/>
                </a:solidFill>
                <a:latin typeface="Arial"/>
                <a:cs typeface="Arial"/>
              </a:rPr>
              <a:t> </a:t>
            </a:r>
            <a:r>
              <a:rPr sz="1850" b="1" spc="5" dirty="0">
                <a:solidFill>
                  <a:srgbClr val="C14089"/>
                </a:solidFill>
                <a:latin typeface="Arial"/>
                <a:cs typeface="Arial"/>
              </a:rPr>
              <a:t>3;</a:t>
            </a:r>
            <a:endParaRPr sz="1850">
              <a:latin typeface="Arial"/>
              <a:cs typeface="Arial"/>
            </a:endParaRPr>
          </a:p>
          <a:p>
            <a:pPr marL="12700">
              <a:lnSpc>
                <a:spcPct val="100000"/>
              </a:lnSpc>
              <a:spcBef>
                <a:spcPts val="1140"/>
              </a:spcBef>
              <a:tabLst>
                <a:tab pos="1473835" algn="l"/>
              </a:tabLst>
            </a:pPr>
            <a:r>
              <a:rPr sz="1850" b="1" spc="10" dirty="0">
                <a:solidFill>
                  <a:srgbClr val="C14089"/>
                </a:solidFill>
                <a:latin typeface="Arial"/>
                <a:cs typeface="Arial"/>
              </a:rPr>
              <a:t>e = 3 &lt; </a:t>
            </a:r>
            <a:r>
              <a:rPr sz="1850" b="1" spc="10" dirty="0">
                <a:solidFill>
                  <a:srgbClr val="171C22"/>
                </a:solidFill>
                <a:latin typeface="Arial"/>
                <a:cs typeface="Arial"/>
              </a:rPr>
              <a:t>2</a:t>
            </a:r>
            <a:r>
              <a:rPr sz="1850" b="1" spc="-75" dirty="0">
                <a:solidFill>
                  <a:srgbClr val="171C22"/>
                </a:solidFill>
                <a:latin typeface="Arial"/>
                <a:cs typeface="Arial"/>
              </a:rPr>
              <a:t> </a:t>
            </a:r>
            <a:r>
              <a:rPr sz="1850" b="1" spc="10" dirty="0">
                <a:solidFill>
                  <a:srgbClr val="171C22"/>
                </a:solidFill>
                <a:latin typeface="Arial"/>
                <a:cs typeface="Arial"/>
              </a:rPr>
              <a:t>+</a:t>
            </a:r>
            <a:r>
              <a:rPr sz="1850" b="1" spc="-15" dirty="0">
                <a:solidFill>
                  <a:srgbClr val="171C22"/>
                </a:solidFill>
                <a:latin typeface="Arial"/>
                <a:cs typeface="Arial"/>
              </a:rPr>
              <a:t> </a:t>
            </a:r>
            <a:r>
              <a:rPr sz="1850" b="1" spc="10" dirty="0">
                <a:solidFill>
                  <a:srgbClr val="171C22"/>
                </a:solidFill>
                <a:latin typeface="Arial"/>
                <a:cs typeface="Arial"/>
              </a:rPr>
              <a:t>3	</a:t>
            </a:r>
            <a:r>
              <a:rPr sz="1850" b="1" spc="15" dirty="0">
                <a:solidFill>
                  <a:srgbClr val="C14089"/>
                </a:solidFill>
                <a:latin typeface="Arial"/>
                <a:cs typeface="Arial"/>
              </a:rPr>
              <a:t>&amp;&amp; </a:t>
            </a:r>
            <a:r>
              <a:rPr sz="1850" b="1" spc="10" dirty="0">
                <a:solidFill>
                  <a:srgbClr val="C14089"/>
                </a:solidFill>
                <a:latin typeface="Arial"/>
                <a:cs typeface="Arial"/>
              </a:rPr>
              <a:t>3 == 4 </a:t>
            </a:r>
            <a:r>
              <a:rPr sz="1850" b="1" spc="5" dirty="0">
                <a:solidFill>
                  <a:srgbClr val="C14089"/>
                </a:solidFill>
                <a:latin typeface="Arial"/>
                <a:cs typeface="Arial"/>
              </a:rPr>
              <a:t>|| </a:t>
            </a:r>
            <a:r>
              <a:rPr sz="1850" b="1" spc="10" dirty="0">
                <a:solidFill>
                  <a:srgbClr val="C14089"/>
                </a:solidFill>
                <a:latin typeface="Arial"/>
                <a:cs typeface="Arial"/>
              </a:rPr>
              <a:t>2 &gt;</a:t>
            </a:r>
            <a:r>
              <a:rPr sz="1850" b="1" spc="-135" dirty="0">
                <a:solidFill>
                  <a:srgbClr val="C14089"/>
                </a:solidFill>
                <a:latin typeface="Arial"/>
                <a:cs typeface="Arial"/>
              </a:rPr>
              <a:t> </a:t>
            </a:r>
            <a:r>
              <a:rPr sz="1850" b="1" spc="5" dirty="0">
                <a:solidFill>
                  <a:srgbClr val="C14089"/>
                </a:solidFill>
                <a:latin typeface="Arial"/>
                <a:cs typeface="Arial"/>
              </a:rPr>
              <a:t>3;</a:t>
            </a:r>
            <a:endParaRPr sz="1850">
              <a:latin typeface="Arial"/>
              <a:cs typeface="Arial"/>
            </a:endParaRPr>
          </a:p>
          <a:p>
            <a:pPr marL="12700">
              <a:lnSpc>
                <a:spcPct val="100000"/>
              </a:lnSpc>
              <a:spcBef>
                <a:spcPts val="1140"/>
              </a:spcBef>
              <a:tabLst>
                <a:tab pos="1074420" algn="l"/>
              </a:tabLst>
            </a:pPr>
            <a:r>
              <a:rPr sz="1850" b="1" spc="10" dirty="0">
                <a:solidFill>
                  <a:srgbClr val="C14089"/>
                </a:solidFill>
                <a:latin typeface="Arial"/>
                <a:cs typeface="Arial"/>
              </a:rPr>
              <a:t>e = </a:t>
            </a:r>
            <a:r>
              <a:rPr sz="1850" b="1" spc="10" dirty="0">
                <a:solidFill>
                  <a:srgbClr val="171C22"/>
                </a:solidFill>
                <a:latin typeface="Arial"/>
                <a:cs typeface="Arial"/>
              </a:rPr>
              <a:t>3</a:t>
            </a:r>
            <a:r>
              <a:rPr sz="1850" b="1" spc="-35" dirty="0">
                <a:solidFill>
                  <a:srgbClr val="171C22"/>
                </a:solidFill>
                <a:latin typeface="Arial"/>
                <a:cs typeface="Arial"/>
              </a:rPr>
              <a:t> </a:t>
            </a:r>
            <a:r>
              <a:rPr sz="1850" b="1" spc="10" dirty="0">
                <a:solidFill>
                  <a:srgbClr val="171C22"/>
                </a:solidFill>
                <a:latin typeface="Arial"/>
                <a:cs typeface="Arial"/>
              </a:rPr>
              <a:t>&lt;</a:t>
            </a:r>
            <a:r>
              <a:rPr sz="1850" b="1" spc="-15" dirty="0">
                <a:solidFill>
                  <a:srgbClr val="171C22"/>
                </a:solidFill>
                <a:latin typeface="Arial"/>
                <a:cs typeface="Arial"/>
              </a:rPr>
              <a:t> </a:t>
            </a:r>
            <a:r>
              <a:rPr sz="1850" b="1" spc="10" dirty="0">
                <a:solidFill>
                  <a:srgbClr val="171C22"/>
                </a:solidFill>
                <a:latin typeface="Arial"/>
                <a:cs typeface="Arial"/>
              </a:rPr>
              <a:t>5	</a:t>
            </a:r>
            <a:r>
              <a:rPr sz="1850" b="1" spc="15" dirty="0">
                <a:solidFill>
                  <a:srgbClr val="C14089"/>
                </a:solidFill>
                <a:latin typeface="Arial"/>
                <a:cs typeface="Arial"/>
              </a:rPr>
              <a:t>&amp;&amp; </a:t>
            </a:r>
            <a:r>
              <a:rPr sz="1850" b="1" spc="10" dirty="0">
                <a:solidFill>
                  <a:srgbClr val="C14089"/>
                </a:solidFill>
                <a:latin typeface="Arial"/>
                <a:cs typeface="Arial"/>
              </a:rPr>
              <a:t>3 == 4 </a:t>
            </a:r>
            <a:r>
              <a:rPr sz="1850" b="1" spc="5" dirty="0">
                <a:solidFill>
                  <a:srgbClr val="C14089"/>
                </a:solidFill>
                <a:latin typeface="Arial"/>
                <a:cs typeface="Arial"/>
              </a:rPr>
              <a:t>|| </a:t>
            </a:r>
            <a:r>
              <a:rPr sz="1850" b="1" spc="10" dirty="0">
                <a:solidFill>
                  <a:srgbClr val="C14089"/>
                </a:solidFill>
                <a:latin typeface="Arial"/>
                <a:cs typeface="Arial"/>
              </a:rPr>
              <a:t>2 &gt;</a:t>
            </a:r>
            <a:r>
              <a:rPr sz="1850" b="1" spc="-125" dirty="0">
                <a:solidFill>
                  <a:srgbClr val="C14089"/>
                </a:solidFill>
                <a:latin typeface="Arial"/>
                <a:cs typeface="Arial"/>
              </a:rPr>
              <a:t> </a:t>
            </a:r>
            <a:r>
              <a:rPr sz="1850" b="1" spc="10" dirty="0">
                <a:solidFill>
                  <a:srgbClr val="C14089"/>
                </a:solidFill>
                <a:latin typeface="Arial"/>
                <a:cs typeface="Arial"/>
              </a:rPr>
              <a:t>3;</a:t>
            </a:r>
            <a:endParaRPr sz="1850">
              <a:latin typeface="Arial"/>
              <a:cs typeface="Arial"/>
            </a:endParaRPr>
          </a:p>
          <a:p>
            <a:pPr marL="12700">
              <a:lnSpc>
                <a:spcPct val="100000"/>
              </a:lnSpc>
              <a:spcBef>
                <a:spcPts val="1145"/>
              </a:spcBef>
            </a:pPr>
            <a:r>
              <a:rPr sz="1850" b="1" spc="10" dirty="0">
                <a:solidFill>
                  <a:srgbClr val="C14089"/>
                </a:solidFill>
                <a:latin typeface="Arial"/>
                <a:cs typeface="Arial"/>
              </a:rPr>
              <a:t>e = 1 </a:t>
            </a:r>
            <a:r>
              <a:rPr sz="1850" b="1" spc="15" dirty="0">
                <a:solidFill>
                  <a:srgbClr val="C14089"/>
                </a:solidFill>
                <a:latin typeface="Arial"/>
                <a:cs typeface="Arial"/>
              </a:rPr>
              <a:t>&amp;&amp; </a:t>
            </a:r>
            <a:r>
              <a:rPr sz="1850" b="1" spc="10" dirty="0">
                <a:solidFill>
                  <a:srgbClr val="C14089"/>
                </a:solidFill>
                <a:latin typeface="Arial"/>
                <a:cs typeface="Arial"/>
              </a:rPr>
              <a:t>3 == 4 </a:t>
            </a:r>
            <a:r>
              <a:rPr sz="1850" b="1" spc="5" dirty="0">
                <a:solidFill>
                  <a:srgbClr val="C14089"/>
                </a:solidFill>
                <a:latin typeface="Arial"/>
                <a:cs typeface="Arial"/>
              </a:rPr>
              <a:t>|| </a:t>
            </a:r>
            <a:r>
              <a:rPr sz="1850" b="1" spc="10" dirty="0">
                <a:solidFill>
                  <a:srgbClr val="171C22"/>
                </a:solidFill>
                <a:latin typeface="Arial"/>
                <a:cs typeface="Arial"/>
              </a:rPr>
              <a:t>2 &gt;</a:t>
            </a:r>
            <a:r>
              <a:rPr sz="1850" b="1" spc="-195" dirty="0">
                <a:solidFill>
                  <a:srgbClr val="171C22"/>
                </a:solidFill>
                <a:latin typeface="Arial"/>
                <a:cs typeface="Arial"/>
              </a:rPr>
              <a:t> </a:t>
            </a:r>
            <a:r>
              <a:rPr sz="1850" b="1" spc="5" dirty="0">
                <a:solidFill>
                  <a:srgbClr val="171C22"/>
                </a:solidFill>
                <a:latin typeface="Arial"/>
                <a:cs typeface="Arial"/>
              </a:rPr>
              <a:t>3</a:t>
            </a:r>
            <a:r>
              <a:rPr sz="1850" b="1" spc="5" dirty="0">
                <a:solidFill>
                  <a:srgbClr val="C14089"/>
                </a:solidFill>
                <a:latin typeface="Arial"/>
                <a:cs typeface="Arial"/>
              </a:rPr>
              <a:t>;</a:t>
            </a:r>
            <a:endParaRPr sz="1850">
              <a:latin typeface="Arial"/>
              <a:cs typeface="Arial"/>
            </a:endParaRPr>
          </a:p>
          <a:p>
            <a:pPr marL="12700">
              <a:lnSpc>
                <a:spcPct val="100000"/>
              </a:lnSpc>
              <a:spcBef>
                <a:spcPts val="1140"/>
              </a:spcBef>
            </a:pPr>
            <a:r>
              <a:rPr sz="1850" b="1" spc="10" dirty="0">
                <a:solidFill>
                  <a:srgbClr val="C14089"/>
                </a:solidFill>
                <a:latin typeface="Arial"/>
                <a:cs typeface="Arial"/>
              </a:rPr>
              <a:t>e = 1 </a:t>
            </a:r>
            <a:r>
              <a:rPr sz="1850" b="1" spc="15" dirty="0">
                <a:solidFill>
                  <a:srgbClr val="C14089"/>
                </a:solidFill>
                <a:latin typeface="Arial"/>
                <a:cs typeface="Arial"/>
              </a:rPr>
              <a:t>&amp;&amp; </a:t>
            </a:r>
            <a:r>
              <a:rPr sz="1850" b="1" spc="10" dirty="0">
                <a:solidFill>
                  <a:srgbClr val="171C22"/>
                </a:solidFill>
                <a:latin typeface="Arial"/>
                <a:cs typeface="Arial"/>
              </a:rPr>
              <a:t>3 == 4 </a:t>
            </a:r>
            <a:r>
              <a:rPr sz="1850" b="1" spc="5" dirty="0">
                <a:solidFill>
                  <a:srgbClr val="C14089"/>
                </a:solidFill>
                <a:latin typeface="Arial"/>
                <a:cs typeface="Arial"/>
              </a:rPr>
              <a:t>||</a:t>
            </a:r>
            <a:r>
              <a:rPr sz="1850" b="1" spc="-150" dirty="0">
                <a:solidFill>
                  <a:srgbClr val="C14089"/>
                </a:solidFill>
                <a:latin typeface="Arial"/>
                <a:cs typeface="Arial"/>
              </a:rPr>
              <a:t> </a:t>
            </a:r>
            <a:r>
              <a:rPr sz="1850" b="1" spc="5" dirty="0">
                <a:solidFill>
                  <a:srgbClr val="C14089"/>
                </a:solidFill>
                <a:latin typeface="Arial"/>
                <a:cs typeface="Arial"/>
              </a:rPr>
              <a:t>0;</a:t>
            </a:r>
            <a:endParaRPr sz="1850">
              <a:latin typeface="Arial"/>
              <a:cs typeface="Arial"/>
            </a:endParaRPr>
          </a:p>
          <a:p>
            <a:pPr marL="12700">
              <a:lnSpc>
                <a:spcPct val="100000"/>
              </a:lnSpc>
              <a:spcBef>
                <a:spcPts val="1140"/>
              </a:spcBef>
            </a:pPr>
            <a:r>
              <a:rPr sz="1850" b="1" spc="10" dirty="0">
                <a:solidFill>
                  <a:srgbClr val="C14089"/>
                </a:solidFill>
                <a:latin typeface="Arial"/>
                <a:cs typeface="Arial"/>
              </a:rPr>
              <a:t>e = </a:t>
            </a:r>
            <a:r>
              <a:rPr sz="1850" b="1" spc="10" dirty="0">
                <a:solidFill>
                  <a:srgbClr val="171C22"/>
                </a:solidFill>
                <a:latin typeface="Arial"/>
                <a:cs typeface="Arial"/>
              </a:rPr>
              <a:t>1 </a:t>
            </a:r>
            <a:r>
              <a:rPr sz="1850" b="1" spc="15" dirty="0">
                <a:solidFill>
                  <a:srgbClr val="171C22"/>
                </a:solidFill>
                <a:latin typeface="Arial"/>
                <a:cs typeface="Arial"/>
              </a:rPr>
              <a:t>&amp;&amp; </a:t>
            </a:r>
            <a:r>
              <a:rPr sz="1850" b="1" spc="10" dirty="0">
                <a:solidFill>
                  <a:srgbClr val="171C22"/>
                </a:solidFill>
                <a:latin typeface="Arial"/>
                <a:cs typeface="Arial"/>
              </a:rPr>
              <a:t>0 </a:t>
            </a:r>
            <a:r>
              <a:rPr sz="1850" b="1" spc="5" dirty="0">
                <a:solidFill>
                  <a:srgbClr val="C14089"/>
                </a:solidFill>
                <a:latin typeface="Arial"/>
                <a:cs typeface="Arial"/>
              </a:rPr>
              <a:t>||</a:t>
            </a:r>
            <a:r>
              <a:rPr sz="1850" b="1" spc="-110" dirty="0">
                <a:solidFill>
                  <a:srgbClr val="C14089"/>
                </a:solidFill>
                <a:latin typeface="Arial"/>
                <a:cs typeface="Arial"/>
              </a:rPr>
              <a:t> </a:t>
            </a:r>
            <a:r>
              <a:rPr sz="1850" b="1" spc="10" dirty="0">
                <a:solidFill>
                  <a:srgbClr val="C14089"/>
                </a:solidFill>
                <a:latin typeface="Arial"/>
                <a:cs typeface="Arial"/>
              </a:rPr>
              <a:t>0;</a:t>
            </a:r>
            <a:endParaRPr sz="1850">
              <a:latin typeface="Arial"/>
              <a:cs typeface="Arial"/>
            </a:endParaRPr>
          </a:p>
          <a:p>
            <a:pPr marL="12700">
              <a:lnSpc>
                <a:spcPct val="100000"/>
              </a:lnSpc>
              <a:spcBef>
                <a:spcPts val="1140"/>
              </a:spcBef>
            </a:pPr>
            <a:r>
              <a:rPr sz="1850" b="1" spc="10" dirty="0">
                <a:solidFill>
                  <a:srgbClr val="C14089"/>
                </a:solidFill>
                <a:latin typeface="Arial"/>
                <a:cs typeface="Arial"/>
              </a:rPr>
              <a:t>e = </a:t>
            </a:r>
            <a:r>
              <a:rPr sz="1850" b="1" spc="10" dirty="0">
                <a:solidFill>
                  <a:srgbClr val="171C22"/>
                </a:solidFill>
                <a:latin typeface="Arial"/>
                <a:cs typeface="Arial"/>
              </a:rPr>
              <a:t>0 </a:t>
            </a:r>
            <a:r>
              <a:rPr sz="1850" b="1" spc="5" dirty="0">
                <a:solidFill>
                  <a:srgbClr val="171C22"/>
                </a:solidFill>
                <a:latin typeface="Arial"/>
                <a:cs typeface="Arial"/>
              </a:rPr>
              <a:t>||</a:t>
            </a:r>
            <a:r>
              <a:rPr sz="1850" b="1" spc="-70" dirty="0">
                <a:solidFill>
                  <a:srgbClr val="171C22"/>
                </a:solidFill>
                <a:latin typeface="Arial"/>
                <a:cs typeface="Arial"/>
              </a:rPr>
              <a:t> </a:t>
            </a:r>
            <a:r>
              <a:rPr sz="1850" b="1" spc="5" dirty="0">
                <a:solidFill>
                  <a:srgbClr val="171C22"/>
                </a:solidFill>
                <a:latin typeface="Arial"/>
                <a:cs typeface="Arial"/>
              </a:rPr>
              <a:t>0;</a:t>
            </a:r>
            <a:endParaRPr sz="1850">
              <a:latin typeface="Arial"/>
              <a:cs typeface="Arial"/>
            </a:endParaRPr>
          </a:p>
          <a:p>
            <a:pPr marL="12700">
              <a:lnSpc>
                <a:spcPct val="100000"/>
              </a:lnSpc>
              <a:spcBef>
                <a:spcPts val="1140"/>
              </a:spcBef>
            </a:pPr>
            <a:r>
              <a:rPr sz="1850" b="1" spc="10" dirty="0">
                <a:solidFill>
                  <a:srgbClr val="C14089"/>
                </a:solidFill>
                <a:latin typeface="Arial"/>
                <a:cs typeface="Arial"/>
              </a:rPr>
              <a:t>e =</a:t>
            </a:r>
            <a:r>
              <a:rPr sz="1850" b="1" spc="-40" dirty="0">
                <a:solidFill>
                  <a:srgbClr val="C14089"/>
                </a:solidFill>
                <a:latin typeface="Arial"/>
                <a:cs typeface="Arial"/>
              </a:rPr>
              <a:t> </a:t>
            </a:r>
            <a:r>
              <a:rPr sz="1850" b="1" spc="5" dirty="0">
                <a:solidFill>
                  <a:srgbClr val="C14089"/>
                </a:solidFill>
                <a:latin typeface="Arial"/>
                <a:cs typeface="Arial"/>
              </a:rPr>
              <a:t>0;</a:t>
            </a:r>
            <a:endParaRPr sz="1850">
              <a:latin typeface="Arial"/>
              <a:cs typeface="Arial"/>
            </a:endParaRPr>
          </a:p>
        </p:txBody>
      </p:sp>
      <p:sp>
        <p:nvSpPr>
          <p:cNvPr id="3" name="object 3"/>
          <p:cNvSpPr txBox="1"/>
          <p:nvPr/>
        </p:nvSpPr>
        <p:spPr>
          <a:xfrm>
            <a:off x="7640011" y="1839900"/>
            <a:ext cx="2844800" cy="4721860"/>
          </a:xfrm>
          <a:prstGeom prst="rect">
            <a:avLst/>
          </a:prstGeom>
        </p:spPr>
        <p:txBody>
          <a:bodyPr vert="horz" wrap="square" lIns="0" tIns="156845" rIns="0" bIns="0" rtlCol="0">
            <a:spAutoFit/>
          </a:bodyPr>
          <a:lstStyle/>
          <a:p>
            <a:pPr marL="12700">
              <a:lnSpc>
                <a:spcPct val="100000"/>
              </a:lnSpc>
              <a:spcBef>
                <a:spcPts val="1235"/>
              </a:spcBef>
            </a:pPr>
            <a:r>
              <a:rPr sz="1850" b="1" dirty="0">
                <a:solidFill>
                  <a:srgbClr val="C14089"/>
                </a:solidFill>
                <a:latin typeface="Arial"/>
                <a:cs typeface="Arial"/>
              </a:rPr>
              <a:t>// </a:t>
            </a:r>
            <a:r>
              <a:rPr sz="1850" b="1" spc="5" dirty="0">
                <a:solidFill>
                  <a:srgbClr val="C14089"/>
                </a:solidFill>
                <a:latin typeface="Arial"/>
                <a:cs typeface="Arial"/>
              </a:rPr>
              <a:t>first </a:t>
            </a:r>
            <a:r>
              <a:rPr sz="1850" b="1" spc="10" dirty="0">
                <a:solidFill>
                  <a:srgbClr val="C14089"/>
                </a:solidFill>
                <a:latin typeface="Arial"/>
                <a:cs typeface="Arial"/>
              </a:rPr>
              <a:t>3/1 </a:t>
            </a:r>
            <a:r>
              <a:rPr sz="1850" b="1" spc="5" dirty="0">
                <a:solidFill>
                  <a:srgbClr val="C14089"/>
                </a:solidFill>
                <a:latin typeface="Arial"/>
                <a:cs typeface="Arial"/>
              </a:rPr>
              <a:t>is</a:t>
            </a:r>
            <a:r>
              <a:rPr sz="1850" b="1" spc="-105"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12700">
              <a:lnSpc>
                <a:spcPct val="100000"/>
              </a:lnSpc>
              <a:spcBef>
                <a:spcPts val="1140"/>
              </a:spcBef>
            </a:pPr>
            <a:r>
              <a:rPr sz="1850" b="1" dirty="0">
                <a:solidFill>
                  <a:srgbClr val="C14089"/>
                </a:solidFill>
                <a:latin typeface="Arial"/>
                <a:cs typeface="Arial"/>
              </a:rPr>
              <a:t>// </a:t>
            </a:r>
            <a:r>
              <a:rPr sz="1850" b="1" spc="10" dirty="0">
                <a:solidFill>
                  <a:srgbClr val="C14089"/>
                </a:solidFill>
                <a:latin typeface="Arial"/>
                <a:cs typeface="Arial"/>
              </a:rPr>
              <a:t>next 4*1 </a:t>
            </a:r>
            <a:r>
              <a:rPr sz="1850" b="1" spc="5" dirty="0">
                <a:solidFill>
                  <a:srgbClr val="C14089"/>
                </a:solidFill>
                <a:latin typeface="Arial"/>
                <a:cs typeface="Arial"/>
              </a:rPr>
              <a:t>is</a:t>
            </a:r>
            <a:r>
              <a:rPr sz="1850" b="1" spc="-105"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114300">
              <a:lnSpc>
                <a:spcPct val="100000"/>
              </a:lnSpc>
              <a:spcBef>
                <a:spcPts val="1140"/>
              </a:spcBef>
            </a:pPr>
            <a:r>
              <a:rPr sz="1850" b="1" dirty="0">
                <a:solidFill>
                  <a:srgbClr val="C14089"/>
                </a:solidFill>
                <a:latin typeface="Arial"/>
                <a:cs typeface="Arial"/>
              </a:rPr>
              <a:t>// </a:t>
            </a:r>
            <a:r>
              <a:rPr sz="1850" b="1" spc="10" dirty="0">
                <a:solidFill>
                  <a:srgbClr val="C14089"/>
                </a:solidFill>
                <a:latin typeface="Arial"/>
                <a:cs typeface="Arial"/>
              </a:rPr>
              <a:t>next 2/1 is</a:t>
            </a:r>
            <a:r>
              <a:rPr sz="1850" b="1" spc="-13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113030">
              <a:lnSpc>
                <a:spcPct val="100000"/>
              </a:lnSpc>
              <a:spcBef>
                <a:spcPts val="1155"/>
              </a:spcBef>
            </a:pPr>
            <a:r>
              <a:rPr sz="1850" b="1" dirty="0">
                <a:solidFill>
                  <a:srgbClr val="C14089"/>
                </a:solidFill>
                <a:latin typeface="Arial"/>
                <a:cs typeface="Arial"/>
              </a:rPr>
              <a:t>// </a:t>
            </a:r>
            <a:r>
              <a:rPr sz="1850" b="1" spc="10" dirty="0">
                <a:solidFill>
                  <a:srgbClr val="C14089"/>
                </a:solidFill>
                <a:latin typeface="Arial"/>
                <a:cs typeface="Arial"/>
              </a:rPr>
              <a:t>next 1+2 </a:t>
            </a:r>
            <a:r>
              <a:rPr sz="1850" b="1" spc="5" dirty="0">
                <a:solidFill>
                  <a:srgbClr val="C14089"/>
                </a:solidFill>
                <a:latin typeface="Arial"/>
                <a:cs typeface="Arial"/>
              </a:rPr>
              <a:t>is</a:t>
            </a:r>
            <a:r>
              <a:rPr sz="1850" b="1" spc="-11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99695">
              <a:lnSpc>
                <a:spcPct val="100000"/>
              </a:lnSpc>
              <a:spcBef>
                <a:spcPts val="1140"/>
              </a:spcBef>
            </a:pPr>
            <a:r>
              <a:rPr sz="1850" b="1" spc="5" dirty="0">
                <a:solidFill>
                  <a:srgbClr val="C14089"/>
                </a:solidFill>
                <a:latin typeface="Arial"/>
                <a:cs typeface="Arial"/>
              </a:rPr>
              <a:t>// </a:t>
            </a:r>
            <a:r>
              <a:rPr sz="1850" b="1" spc="10" dirty="0">
                <a:solidFill>
                  <a:srgbClr val="C14089"/>
                </a:solidFill>
                <a:latin typeface="Arial"/>
                <a:cs typeface="Arial"/>
              </a:rPr>
              <a:t>next 2+3 </a:t>
            </a:r>
            <a:r>
              <a:rPr sz="1850" b="1" spc="5" dirty="0">
                <a:solidFill>
                  <a:srgbClr val="C14089"/>
                </a:solidFill>
                <a:latin typeface="Arial"/>
                <a:cs typeface="Arial"/>
              </a:rPr>
              <a:t>is</a:t>
            </a:r>
            <a:r>
              <a:rPr sz="1850" b="1" spc="-145"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95885">
              <a:lnSpc>
                <a:spcPct val="100000"/>
              </a:lnSpc>
              <a:spcBef>
                <a:spcPts val="1140"/>
              </a:spcBef>
            </a:pPr>
            <a:r>
              <a:rPr sz="1850" b="1" spc="5" dirty="0">
                <a:solidFill>
                  <a:srgbClr val="C14089"/>
                </a:solidFill>
                <a:latin typeface="Arial"/>
                <a:cs typeface="Arial"/>
              </a:rPr>
              <a:t>// </a:t>
            </a:r>
            <a:r>
              <a:rPr sz="1850" b="1" spc="10" dirty="0">
                <a:solidFill>
                  <a:srgbClr val="C14089"/>
                </a:solidFill>
                <a:latin typeface="Arial"/>
                <a:cs typeface="Arial"/>
              </a:rPr>
              <a:t>next 3&lt;5 is</a:t>
            </a:r>
            <a:r>
              <a:rPr sz="1850" b="1" spc="-13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80010">
              <a:lnSpc>
                <a:spcPct val="100000"/>
              </a:lnSpc>
              <a:spcBef>
                <a:spcPts val="1140"/>
              </a:spcBef>
            </a:pPr>
            <a:r>
              <a:rPr sz="1850" b="1" spc="5" dirty="0">
                <a:solidFill>
                  <a:srgbClr val="C14089"/>
                </a:solidFill>
                <a:latin typeface="Arial"/>
                <a:cs typeface="Arial"/>
              </a:rPr>
              <a:t>// next </a:t>
            </a:r>
            <a:r>
              <a:rPr sz="1850" b="1" spc="10" dirty="0">
                <a:solidFill>
                  <a:srgbClr val="C14089"/>
                </a:solidFill>
                <a:latin typeface="Arial"/>
                <a:cs typeface="Arial"/>
              </a:rPr>
              <a:t>2&gt;3 </a:t>
            </a:r>
            <a:r>
              <a:rPr sz="1850" b="1" spc="5" dirty="0">
                <a:solidFill>
                  <a:srgbClr val="C14089"/>
                </a:solidFill>
                <a:latin typeface="Arial"/>
                <a:cs typeface="Arial"/>
              </a:rPr>
              <a:t>is</a:t>
            </a:r>
            <a:r>
              <a:rPr sz="1850" b="1" spc="-13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71120">
              <a:lnSpc>
                <a:spcPct val="100000"/>
              </a:lnSpc>
              <a:spcBef>
                <a:spcPts val="1140"/>
              </a:spcBef>
            </a:pPr>
            <a:r>
              <a:rPr sz="1850" b="1" dirty="0">
                <a:solidFill>
                  <a:srgbClr val="C14089"/>
                </a:solidFill>
                <a:latin typeface="Arial"/>
                <a:cs typeface="Arial"/>
              </a:rPr>
              <a:t>// </a:t>
            </a:r>
            <a:r>
              <a:rPr sz="1850" b="1" spc="10" dirty="0">
                <a:solidFill>
                  <a:srgbClr val="C14089"/>
                </a:solidFill>
                <a:latin typeface="Arial"/>
                <a:cs typeface="Arial"/>
              </a:rPr>
              <a:t>next 3==4 </a:t>
            </a:r>
            <a:r>
              <a:rPr sz="1850" b="1" spc="5" dirty="0">
                <a:solidFill>
                  <a:srgbClr val="C14089"/>
                </a:solidFill>
                <a:latin typeface="Arial"/>
                <a:cs typeface="Arial"/>
              </a:rPr>
              <a:t>is</a:t>
            </a:r>
            <a:r>
              <a:rPr sz="1850" b="1" spc="-12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57785">
              <a:lnSpc>
                <a:spcPct val="100000"/>
              </a:lnSpc>
              <a:spcBef>
                <a:spcPts val="1140"/>
              </a:spcBef>
            </a:pPr>
            <a:r>
              <a:rPr sz="1850" b="1" spc="5" dirty="0">
                <a:solidFill>
                  <a:srgbClr val="C14089"/>
                </a:solidFill>
                <a:latin typeface="Arial"/>
                <a:cs typeface="Arial"/>
              </a:rPr>
              <a:t>// </a:t>
            </a:r>
            <a:r>
              <a:rPr sz="1850" b="1" spc="10" dirty="0">
                <a:solidFill>
                  <a:srgbClr val="C14089"/>
                </a:solidFill>
                <a:latin typeface="Arial"/>
                <a:cs typeface="Arial"/>
              </a:rPr>
              <a:t>next </a:t>
            </a:r>
            <a:r>
              <a:rPr sz="1850" b="1" spc="15" dirty="0">
                <a:solidFill>
                  <a:srgbClr val="C14089"/>
                </a:solidFill>
                <a:latin typeface="Arial"/>
                <a:cs typeface="Arial"/>
              </a:rPr>
              <a:t>1&amp;&amp;0 </a:t>
            </a:r>
            <a:r>
              <a:rPr sz="1850" b="1" spc="10" dirty="0">
                <a:solidFill>
                  <a:srgbClr val="C14089"/>
                </a:solidFill>
                <a:latin typeface="Arial"/>
                <a:cs typeface="Arial"/>
              </a:rPr>
              <a:t>is</a:t>
            </a:r>
            <a:r>
              <a:rPr sz="1850" b="1" spc="-170"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102235">
              <a:lnSpc>
                <a:spcPct val="100000"/>
              </a:lnSpc>
              <a:spcBef>
                <a:spcPts val="1145"/>
              </a:spcBef>
            </a:pPr>
            <a:r>
              <a:rPr sz="1850" b="1" spc="5" dirty="0">
                <a:solidFill>
                  <a:srgbClr val="C14089"/>
                </a:solidFill>
                <a:latin typeface="Arial"/>
                <a:cs typeface="Arial"/>
              </a:rPr>
              <a:t>// </a:t>
            </a:r>
            <a:r>
              <a:rPr sz="1850" b="1" spc="10" dirty="0">
                <a:solidFill>
                  <a:srgbClr val="C14089"/>
                </a:solidFill>
                <a:latin typeface="Arial"/>
                <a:cs typeface="Arial"/>
              </a:rPr>
              <a:t>next 0||0 </a:t>
            </a:r>
            <a:r>
              <a:rPr sz="1850" b="1" spc="5" dirty="0">
                <a:solidFill>
                  <a:srgbClr val="C14089"/>
                </a:solidFill>
                <a:latin typeface="Arial"/>
                <a:cs typeface="Arial"/>
              </a:rPr>
              <a:t>is</a:t>
            </a:r>
            <a:r>
              <a:rPr sz="1850" b="1" spc="-125" dirty="0">
                <a:solidFill>
                  <a:srgbClr val="C14089"/>
                </a:solidFill>
                <a:latin typeface="Arial"/>
                <a:cs typeface="Arial"/>
              </a:rPr>
              <a:t> </a:t>
            </a:r>
            <a:r>
              <a:rPr sz="1850" b="1" spc="5" dirty="0">
                <a:solidFill>
                  <a:srgbClr val="C14089"/>
                </a:solidFill>
                <a:latin typeface="Arial"/>
                <a:cs typeface="Arial"/>
              </a:rPr>
              <a:t>evaluated</a:t>
            </a:r>
            <a:endParaRPr sz="1850">
              <a:latin typeface="Arial"/>
              <a:cs typeface="Arial"/>
            </a:endParaRPr>
          </a:p>
          <a:p>
            <a:pPr marL="224790">
              <a:lnSpc>
                <a:spcPct val="100000"/>
              </a:lnSpc>
              <a:spcBef>
                <a:spcPts val="1140"/>
              </a:spcBef>
            </a:pPr>
            <a:r>
              <a:rPr sz="1850" b="1" dirty="0">
                <a:solidFill>
                  <a:srgbClr val="C14089"/>
                </a:solidFill>
                <a:latin typeface="Arial"/>
                <a:cs typeface="Arial"/>
              </a:rPr>
              <a:t>// </a:t>
            </a:r>
            <a:r>
              <a:rPr sz="1850" b="1" spc="5" dirty="0">
                <a:solidFill>
                  <a:srgbClr val="C14089"/>
                </a:solidFill>
                <a:latin typeface="Arial"/>
                <a:cs typeface="Arial"/>
              </a:rPr>
              <a:t>is </a:t>
            </a:r>
            <a:r>
              <a:rPr sz="1850" b="1" spc="10" dirty="0">
                <a:solidFill>
                  <a:srgbClr val="C14089"/>
                </a:solidFill>
                <a:latin typeface="Arial"/>
                <a:cs typeface="Arial"/>
              </a:rPr>
              <a:t>the </a:t>
            </a:r>
            <a:r>
              <a:rPr sz="1850" b="1" spc="5" dirty="0">
                <a:solidFill>
                  <a:srgbClr val="C14089"/>
                </a:solidFill>
                <a:latin typeface="Arial"/>
                <a:cs typeface="Arial"/>
              </a:rPr>
              <a:t>final</a:t>
            </a:r>
            <a:r>
              <a:rPr sz="1850" b="1" spc="-95" dirty="0">
                <a:solidFill>
                  <a:srgbClr val="C14089"/>
                </a:solidFill>
                <a:latin typeface="Arial"/>
                <a:cs typeface="Arial"/>
              </a:rPr>
              <a:t> </a:t>
            </a:r>
            <a:r>
              <a:rPr sz="1850" b="1" spc="10" dirty="0">
                <a:solidFill>
                  <a:srgbClr val="C14089"/>
                </a:solidFill>
                <a:latin typeface="Arial"/>
                <a:cs typeface="Arial"/>
              </a:rPr>
              <a:t>result</a:t>
            </a:r>
            <a:endParaRPr sz="1850">
              <a:latin typeface="Arial"/>
              <a:cs typeface="Aria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654276" y="1138263"/>
            <a:ext cx="8897614" cy="5285107"/>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14D55978-2552-127C-B94A-4E976E08A15F}"/>
              </a:ext>
            </a:extLst>
          </p:cNvPr>
          <p:cNvPicPr>
            <a:picLocks noChangeAspect="1"/>
          </p:cNvPicPr>
          <p:nvPr/>
        </p:nvPicPr>
        <p:blipFill>
          <a:blip r:embed="rId2"/>
          <a:stretch>
            <a:fillRect/>
          </a:stretch>
        </p:blipFill>
        <p:spPr>
          <a:xfrm>
            <a:off x="2381250" y="1657350"/>
            <a:ext cx="7429500" cy="3543300"/>
          </a:xfrm>
          <a:prstGeom prst="rect">
            <a:avLst/>
          </a:prstGeom>
        </p:spPr>
      </p:pic>
    </p:spTree>
    <p:extLst>
      <p:ext uri="{BB962C8B-B14F-4D97-AF65-F5344CB8AC3E}">
        <p14:creationId xmlns:p14="http://schemas.microsoft.com/office/powerpoint/2010/main" val="29190617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87485155-1427-8E40-AD38-7B651AAED4D0}"/>
              </a:ext>
            </a:extLst>
          </p:cNvPr>
          <p:cNvSpPr txBox="1"/>
          <p:nvPr/>
        </p:nvSpPr>
        <p:spPr>
          <a:xfrm>
            <a:off x="457200" y="762000"/>
            <a:ext cx="11430000" cy="6370975"/>
          </a:xfrm>
          <a:prstGeom prst="rect">
            <a:avLst/>
          </a:prstGeom>
          <a:noFill/>
        </p:spPr>
        <p:txBody>
          <a:bodyPr wrap="square" rtlCol="0">
            <a:spAutoFit/>
          </a:bodyPr>
          <a:lstStyle/>
          <a:p>
            <a:r>
              <a:rPr lang="en-IN" sz="2400" b="1" dirty="0">
                <a:latin typeface="Times New Roman" panose="02020603050405020304" pitchFamily="18" charset="0"/>
                <a:cs typeface="Times New Roman" panose="02020603050405020304" pitchFamily="18" charset="0"/>
              </a:rPr>
              <a:t>Source code file</a:t>
            </a:r>
          </a:p>
          <a:p>
            <a:r>
              <a:rPr lang="en-IN" sz="2400" dirty="0">
                <a:latin typeface="Times New Roman" panose="02020603050405020304" pitchFamily="18" charset="0"/>
                <a:cs typeface="Times New Roman" panose="02020603050405020304" pitchFamily="18" charset="0"/>
              </a:rPr>
              <a:t>                            source code with extension .c</a:t>
            </a:r>
          </a:p>
          <a:p>
            <a:r>
              <a:rPr lang="en-IN" sz="2400" b="1" dirty="0">
                <a:latin typeface="Times New Roman" panose="02020603050405020304" pitchFamily="18" charset="0"/>
                <a:cs typeface="Times New Roman" panose="02020603050405020304" pitchFamily="18" charset="0"/>
              </a:rPr>
              <a:t>Header File</a:t>
            </a:r>
          </a:p>
          <a:p>
            <a:r>
              <a:rPr lang="en-IN" sz="2400" dirty="0">
                <a:latin typeface="Times New Roman" panose="02020603050405020304" pitchFamily="18" charset="0"/>
                <a:cs typeface="Times New Roman" panose="02020603050405020304" pitchFamily="18" charset="0"/>
              </a:rPr>
              <a:t>                           separate out certain subroutines from main() </a:t>
            </a:r>
          </a:p>
          <a:p>
            <a:r>
              <a:rPr lang="en-IN" sz="2400" dirty="0">
                <a:latin typeface="Times New Roman" panose="02020603050405020304" pitchFamily="18" charset="0"/>
                <a:cs typeface="Times New Roman" panose="02020603050405020304" pitchFamily="18" charset="0"/>
              </a:rPr>
              <a:t>One way is to copy the desired subroutine</a:t>
            </a:r>
          </a:p>
          <a:p>
            <a:r>
              <a:rPr lang="en-IN" sz="2400" b="1" dirty="0">
                <a:latin typeface="Times New Roman" panose="02020603050405020304" pitchFamily="18" charset="0"/>
                <a:cs typeface="Times New Roman" panose="02020603050405020304" pitchFamily="18" charset="0"/>
              </a:rPr>
              <a:t>Standard header files</a:t>
            </a:r>
          </a:p>
          <a:p>
            <a:r>
              <a:rPr lang="en-IN" sz="2400" dirty="0" err="1">
                <a:latin typeface="Times New Roman" panose="02020603050405020304" pitchFamily="18" charset="0"/>
                <a:cs typeface="Times New Roman" panose="02020603050405020304" pitchFamily="18" charset="0"/>
              </a:rPr>
              <a:t>string.h</a:t>
            </a:r>
            <a:r>
              <a:rPr lang="en-IN" sz="2400" dirty="0">
                <a:latin typeface="Times New Roman" panose="02020603050405020304" pitchFamily="18" charset="0"/>
                <a:cs typeface="Times New Roman" panose="02020603050405020304" pitchFamily="18" charset="0"/>
              </a:rPr>
              <a:t>  ---  for string handling functions</a:t>
            </a:r>
          </a:p>
          <a:p>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stdlib.h</a:t>
            </a:r>
            <a:r>
              <a:rPr lang="en-IN" sz="2400" dirty="0">
                <a:latin typeface="Times New Roman" panose="02020603050405020304" pitchFamily="18" charset="0"/>
                <a:cs typeface="Times New Roman" panose="02020603050405020304" pitchFamily="18" charset="0"/>
              </a:rPr>
              <a:t>  --- for some miscellaneous functions</a:t>
            </a:r>
          </a:p>
          <a:p>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stdio.h</a:t>
            </a:r>
            <a:r>
              <a:rPr lang="en-IN" sz="2400" dirty="0">
                <a:latin typeface="Times New Roman" panose="02020603050405020304" pitchFamily="18" charset="0"/>
                <a:cs typeface="Times New Roman" panose="02020603050405020304" pitchFamily="18" charset="0"/>
              </a:rPr>
              <a:t>  ---  for standardized input and output functions</a:t>
            </a:r>
          </a:p>
          <a:p>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math.h</a:t>
            </a:r>
            <a:r>
              <a:rPr lang="en-IN" sz="2400" dirty="0">
                <a:latin typeface="Times New Roman" panose="02020603050405020304" pitchFamily="18" charset="0"/>
                <a:cs typeface="Times New Roman" panose="02020603050405020304" pitchFamily="18" charset="0"/>
              </a:rPr>
              <a:t> --- for mathematical functions</a:t>
            </a:r>
          </a:p>
          <a:p>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alloc.h</a:t>
            </a:r>
            <a:r>
              <a:rPr lang="en-IN" sz="2400" dirty="0">
                <a:latin typeface="Times New Roman" panose="02020603050405020304" pitchFamily="18" charset="0"/>
                <a:cs typeface="Times New Roman" panose="02020603050405020304" pitchFamily="18" charset="0"/>
              </a:rPr>
              <a:t> --- for dynamic memory allocation</a:t>
            </a:r>
          </a:p>
          <a:p>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conio.h</a:t>
            </a:r>
            <a:r>
              <a:rPr lang="en-IN" sz="2400" dirty="0">
                <a:latin typeface="Times New Roman" panose="02020603050405020304" pitchFamily="18" charset="0"/>
                <a:cs typeface="Times New Roman" panose="02020603050405020304" pitchFamily="18" charset="0"/>
              </a:rPr>
              <a:t> --- for clearing the screen</a:t>
            </a:r>
          </a:p>
          <a:p>
            <a:r>
              <a:rPr lang="en-IN" sz="2400" b="1" dirty="0">
                <a:latin typeface="Times New Roman" panose="02020603050405020304" pitchFamily="18" charset="0"/>
                <a:cs typeface="Times New Roman" panose="02020603050405020304" pitchFamily="18" charset="0"/>
              </a:rPr>
              <a:t>Object files</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Generated by the compiler as a result of processing source code</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Compact binary code of function definitions</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Linker combines these object files to produce </a:t>
            </a:r>
            <a:r>
              <a:rPr lang="en-IN" sz="2400" dirty="0" err="1">
                <a:latin typeface="Times New Roman" panose="02020603050405020304" pitchFamily="18" charset="0"/>
                <a:cs typeface="Times New Roman" panose="02020603050405020304" pitchFamily="18" charset="0"/>
              </a:rPr>
              <a:t>excetable</a:t>
            </a:r>
            <a:r>
              <a:rPr lang="en-IN" sz="2400" dirty="0">
                <a:latin typeface="Times New Roman" panose="02020603050405020304" pitchFamily="18" charset="0"/>
                <a:cs typeface="Times New Roman" panose="02020603050405020304" pitchFamily="18" charset="0"/>
              </a:rPr>
              <a:t> files</a:t>
            </a:r>
          </a:p>
          <a:p>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958929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BC79C739-212D-E56F-AA01-2AB6F59E387E}"/>
              </a:ext>
            </a:extLst>
          </p:cNvPr>
          <p:cNvSpPr txBox="1"/>
          <p:nvPr/>
        </p:nvSpPr>
        <p:spPr>
          <a:xfrm>
            <a:off x="533400" y="1295400"/>
            <a:ext cx="10972800" cy="1938992"/>
          </a:xfrm>
          <a:prstGeom prst="rect">
            <a:avLst/>
          </a:prstGeom>
          <a:noFill/>
        </p:spPr>
        <p:txBody>
          <a:bodyPr wrap="square" rtlCol="0">
            <a:spAutoFit/>
          </a:bodyPr>
          <a:lstStyle/>
          <a:p>
            <a:r>
              <a:rPr lang="en-IN" sz="2400" b="1" dirty="0">
                <a:latin typeface="Times New Roman" panose="02020603050405020304" pitchFamily="18" charset="0"/>
                <a:cs typeface="Times New Roman" panose="02020603050405020304" pitchFamily="18" charset="0"/>
              </a:rPr>
              <a:t>Binary executable files</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Generated by linker</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.exe</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Can be directly executed</a:t>
            </a:r>
          </a:p>
          <a:p>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527194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4604">
              <a:lnSpc>
                <a:spcPct val="100000"/>
              </a:lnSpc>
              <a:spcBef>
                <a:spcPts val="100"/>
              </a:spcBef>
            </a:pPr>
            <a:r>
              <a:rPr spc="-10" dirty="0"/>
              <a:t>Type </a:t>
            </a:r>
            <a:r>
              <a:rPr spc="-5" dirty="0"/>
              <a:t>Conversion/Type</a:t>
            </a:r>
            <a:r>
              <a:rPr spc="30" dirty="0"/>
              <a:t> </a:t>
            </a:r>
            <a:r>
              <a:rPr spc="-5" dirty="0"/>
              <a:t>Casting</a:t>
            </a:r>
          </a:p>
        </p:txBody>
      </p:sp>
      <p:sp>
        <p:nvSpPr>
          <p:cNvPr id="3" name="object 3"/>
          <p:cNvSpPr txBox="1"/>
          <p:nvPr/>
        </p:nvSpPr>
        <p:spPr>
          <a:xfrm>
            <a:off x="571601" y="1851405"/>
            <a:ext cx="10129520" cy="2176145"/>
          </a:xfrm>
          <a:prstGeom prst="rect">
            <a:avLst/>
          </a:prstGeom>
        </p:spPr>
        <p:txBody>
          <a:bodyPr vert="horz" wrap="square" lIns="0" tIns="15240" rIns="0" bIns="0" rtlCol="0">
            <a:spAutoFit/>
          </a:bodyPr>
          <a:lstStyle/>
          <a:p>
            <a:pPr marL="127000">
              <a:lnSpc>
                <a:spcPct val="100000"/>
              </a:lnSpc>
              <a:spcBef>
                <a:spcPts val="120"/>
              </a:spcBef>
            </a:pPr>
            <a:r>
              <a:rPr sz="1850" b="1" spc="5" dirty="0">
                <a:solidFill>
                  <a:srgbClr val="775E9E"/>
                </a:solidFill>
                <a:latin typeface="Arial"/>
                <a:cs typeface="Arial"/>
              </a:rPr>
              <a:t>Type Conversion is </a:t>
            </a:r>
            <a:r>
              <a:rPr sz="1850" b="1" spc="10" dirty="0">
                <a:solidFill>
                  <a:srgbClr val="775E9E"/>
                </a:solidFill>
                <a:latin typeface="Arial"/>
                <a:cs typeface="Arial"/>
              </a:rPr>
              <a:t>the </a:t>
            </a:r>
            <a:r>
              <a:rPr sz="1850" b="1" spc="20" dirty="0">
                <a:solidFill>
                  <a:srgbClr val="775E9E"/>
                </a:solidFill>
                <a:latin typeface="Arial"/>
                <a:cs typeface="Arial"/>
              </a:rPr>
              <a:t>way </a:t>
            </a:r>
            <a:r>
              <a:rPr sz="1850" b="1" spc="10" dirty="0">
                <a:solidFill>
                  <a:srgbClr val="775E9E"/>
                </a:solidFill>
                <a:latin typeface="Arial"/>
                <a:cs typeface="Arial"/>
              </a:rPr>
              <a:t>to </a:t>
            </a:r>
            <a:r>
              <a:rPr sz="1850" b="1" spc="5" dirty="0">
                <a:solidFill>
                  <a:srgbClr val="775E9E"/>
                </a:solidFill>
                <a:latin typeface="Arial"/>
                <a:cs typeface="Arial"/>
              </a:rPr>
              <a:t>convert </a:t>
            </a:r>
            <a:r>
              <a:rPr sz="1850" b="1" spc="10" dirty="0">
                <a:solidFill>
                  <a:srgbClr val="775E9E"/>
                </a:solidFill>
                <a:latin typeface="Arial"/>
                <a:cs typeface="Arial"/>
              </a:rPr>
              <a:t>a </a:t>
            </a:r>
            <a:r>
              <a:rPr sz="1850" b="1" spc="5" dirty="0">
                <a:solidFill>
                  <a:srgbClr val="775E9E"/>
                </a:solidFill>
                <a:latin typeface="Arial"/>
                <a:cs typeface="Arial"/>
              </a:rPr>
              <a:t>variable </a:t>
            </a:r>
            <a:r>
              <a:rPr sz="1850" b="1" spc="10" dirty="0">
                <a:solidFill>
                  <a:srgbClr val="775E9E"/>
                </a:solidFill>
                <a:latin typeface="Arial"/>
                <a:cs typeface="Arial"/>
              </a:rPr>
              <a:t>from </a:t>
            </a:r>
            <a:r>
              <a:rPr sz="1850" b="1" spc="5" dirty="0">
                <a:solidFill>
                  <a:srgbClr val="775E9E"/>
                </a:solidFill>
                <a:latin typeface="Arial"/>
                <a:cs typeface="Arial"/>
              </a:rPr>
              <a:t>one </a:t>
            </a:r>
            <a:r>
              <a:rPr sz="1850" b="1" spc="10" dirty="0">
                <a:solidFill>
                  <a:srgbClr val="775E9E"/>
                </a:solidFill>
                <a:latin typeface="Arial"/>
                <a:cs typeface="Arial"/>
              </a:rPr>
              <a:t>data </a:t>
            </a:r>
            <a:r>
              <a:rPr sz="1850" b="1" spc="5" dirty="0">
                <a:solidFill>
                  <a:srgbClr val="775E9E"/>
                </a:solidFill>
                <a:latin typeface="Arial"/>
                <a:cs typeface="Arial"/>
              </a:rPr>
              <a:t>type </a:t>
            </a:r>
            <a:r>
              <a:rPr sz="1850" b="1" spc="10" dirty="0">
                <a:solidFill>
                  <a:srgbClr val="775E9E"/>
                </a:solidFill>
                <a:latin typeface="Arial"/>
                <a:cs typeface="Arial"/>
              </a:rPr>
              <a:t>to another data</a:t>
            </a:r>
            <a:r>
              <a:rPr sz="1850" b="1" spc="-310" dirty="0">
                <a:solidFill>
                  <a:srgbClr val="775E9E"/>
                </a:solidFill>
                <a:latin typeface="Arial"/>
                <a:cs typeface="Arial"/>
              </a:rPr>
              <a:t> </a:t>
            </a:r>
            <a:r>
              <a:rPr sz="1850" b="1" spc="5" dirty="0">
                <a:solidFill>
                  <a:srgbClr val="775E9E"/>
                </a:solidFill>
                <a:latin typeface="Arial"/>
                <a:cs typeface="Arial"/>
              </a:rPr>
              <a:t>type</a:t>
            </a:r>
            <a:endParaRPr sz="1850">
              <a:latin typeface="Arial"/>
              <a:cs typeface="Arial"/>
            </a:endParaRPr>
          </a:p>
          <a:p>
            <a:pPr>
              <a:lnSpc>
                <a:spcPct val="100000"/>
              </a:lnSpc>
            </a:pPr>
            <a:endParaRPr sz="2100">
              <a:latin typeface="Arial"/>
              <a:cs typeface="Arial"/>
            </a:endParaRPr>
          </a:p>
          <a:p>
            <a:pPr>
              <a:lnSpc>
                <a:spcPct val="100000"/>
              </a:lnSpc>
              <a:spcBef>
                <a:spcPts val="55"/>
              </a:spcBef>
            </a:pPr>
            <a:endParaRPr sz="2850">
              <a:latin typeface="Arial"/>
              <a:cs typeface="Arial"/>
            </a:endParaRPr>
          </a:p>
          <a:p>
            <a:pPr marL="12700">
              <a:lnSpc>
                <a:spcPct val="100000"/>
              </a:lnSpc>
            </a:pPr>
            <a:r>
              <a:rPr sz="1850" b="1" spc="10" dirty="0">
                <a:solidFill>
                  <a:srgbClr val="C14089"/>
                </a:solidFill>
                <a:latin typeface="Arial"/>
                <a:cs typeface="Arial"/>
              </a:rPr>
              <a:t>There are 2 </a:t>
            </a:r>
            <a:r>
              <a:rPr sz="1850" b="1" spc="5" dirty="0">
                <a:solidFill>
                  <a:srgbClr val="C14089"/>
                </a:solidFill>
                <a:latin typeface="Arial"/>
                <a:cs typeface="Arial"/>
              </a:rPr>
              <a:t>types </a:t>
            </a:r>
            <a:r>
              <a:rPr sz="1850" b="1" spc="10" dirty="0">
                <a:solidFill>
                  <a:srgbClr val="C14089"/>
                </a:solidFill>
                <a:latin typeface="Arial"/>
                <a:cs typeface="Arial"/>
              </a:rPr>
              <a:t>of</a:t>
            </a:r>
            <a:r>
              <a:rPr sz="1850" b="1" spc="-114" dirty="0">
                <a:solidFill>
                  <a:srgbClr val="C14089"/>
                </a:solidFill>
                <a:latin typeface="Arial"/>
                <a:cs typeface="Arial"/>
              </a:rPr>
              <a:t> </a:t>
            </a:r>
            <a:r>
              <a:rPr sz="1850" b="1" spc="5" dirty="0">
                <a:solidFill>
                  <a:srgbClr val="C14089"/>
                </a:solidFill>
                <a:latin typeface="Arial"/>
                <a:cs typeface="Arial"/>
              </a:rPr>
              <a:t>Conversions:</a:t>
            </a:r>
            <a:endParaRPr sz="1850">
              <a:latin typeface="Arial"/>
              <a:cs typeface="Arial"/>
            </a:endParaRPr>
          </a:p>
          <a:p>
            <a:pPr marL="274320" indent="-262255">
              <a:lnSpc>
                <a:spcPct val="100000"/>
              </a:lnSpc>
              <a:spcBef>
                <a:spcPts val="1140"/>
              </a:spcBef>
              <a:buAutoNum type="arabicPeriod"/>
              <a:tabLst>
                <a:tab pos="274955" algn="l"/>
              </a:tabLst>
            </a:pPr>
            <a:r>
              <a:rPr sz="1850" b="1" spc="5" dirty="0">
                <a:solidFill>
                  <a:srgbClr val="C14089"/>
                </a:solidFill>
                <a:latin typeface="Arial"/>
                <a:cs typeface="Arial"/>
              </a:rPr>
              <a:t>Implicit Type Conversion - </a:t>
            </a:r>
            <a:r>
              <a:rPr sz="1850" b="1" spc="10" dirty="0">
                <a:solidFill>
                  <a:srgbClr val="C14089"/>
                </a:solidFill>
                <a:latin typeface="Arial"/>
                <a:cs typeface="Arial"/>
              </a:rPr>
              <a:t>Performed</a:t>
            </a:r>
            <a:r>
              <a:rPr sz="1850" b="1" spc="-125" dirty="0">
                <a:solidFill>
                  <a:srgbClr val="C14089"/>
                </a:solidFill>
                <a:latin typeface="Arial"/>
                <a:cs typeface="Arial"/>
              </a:rPr>
              <a:t> </a:t>
            </a:r>
            <a:r>
              <a:rPr sz="1850" b="1" spc="10" dirty="0">
                <a:solidFill>
                  <a:srgbClr val="C14089"/>
                </a:solidFill>
                <a:latin typeface="Arial"/>
                <a:cs typeface="Arial"/>
              </a:rPr>
              <a:t>Compiler</a:t>
            </a:r>
            <a:endParaRPr sz="1850">
              <a:latin typeface="Arial"/>
              <a:cs typeface="Arial"/>
            </a:endParaRPr>
          </a:p>
          <a:p>
            <a:pPr marL="274320" indent="-262255">
              <a:lnSpc>
                <a:spcPct val="100000"/>
              </a:lnSpc>
              <a:spcBef>
                <a:spcPts val="1140"/>
              </a:spcBef>
              <a:buAutoNum type="arabicPeriod"/>
              <a:tabLst>
                <a:tab pos="274955" algn="l"/>
                <a:tab pos="4966335" algn="l"/>
              </a:tabLst>
            </a:pPr>
            <a:r>
              <a:rPr sz="1850" b="1" spc="5" dirty="0">
                <a:solidFill>
                  <a:srgbClr val="C14089"/>
                </a:solidFill>
                <a:latin typeface="Arial"/>
                <a:cs typeface="Arial"/>
              </a:rPr>
              <a:t>Explicit Type Conversion -</a:t>
            </a:r>
            <a:r>
              <a:rPr sz="1850" b="1" spc="-5" dirty="0">
                <a:solidFill>
                  <a:srgbClr val="C14089"/>
                </a:solidFill>
                <a:latin typeface="Arial"/>
                <a:cs typeface="Arial"/>
              </a:rPr>
              <a:t> </a:t>
            </a:r>
            <a:r>
              <a:rPr sz="1850" b="1" spc="10" dirty="0">
                <a:solidFill>
                  <a:srgbClr val="C14089"/>
                </a:solidFill>
                <a:latin typeface="Arial"/>
                <a:cs typeface="Arial"/>
              </a:rPr>
              <a:t>Performed</a:t>
            </a:r>
            <a:r>
              <a:rPr sz="1850" b="1" spc="-35" dirty="0">
                <a:solidFill>
                  <a:srgbClr val="C14089"/>
                </a:solidFill>
                <a:latin typeface="Arial"/>
                <a:cs typeface="Arial"/>
              </a:rPr>
              <a:t> </a:t>
            </a:r>
            <a:r>
              <a:rPr sz="1850" b="1" spc="10" dirty="0">
                <a:solidFill>
                  <a:srgbClr val="C14089"/>
                </a:solidFill>
                <a:latin typeface="Arial"/>
                <a:cs typeface="Arial"/>
              </a:rPr>
              <a:t>by	Programmer</a:t>
            </a:r>
            <a:endParaRPr sz="1850">
              <a:latin typeface="Arial"/>
              <a:cs typeface="Arial"/>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82244" y="1224413"/>
            <a:ext cx="8839835" cy="880110"/>
          </a:xfrm>
          <a:prstGeom prst="rect">
            <a:avLst/>
          </a:prstGeom>
        </p:spPr>
        <p:txBody>
          <a:bodyPr vert="horz" wrap="square" lIns="0" tIns="157480" rIns="0" bIns="0" rtlCol="0">
            <a:spAutoFit/>
          </a:bodyPr>
          <a:lstStyle/>
          <a:p>
            <a:pPr marL="12700">
              <a:lnSpc>
                <a:spcPct val="100000"/>
              </a:lnSpc>
              <a:spcBef>
                <a:spcPts val="1240"/>
              </a:spcBef>
            </a:pPr>
            <a:r>
              <a:rPr sz="1850" b="1" spc="10" dirty="0">
                <a:solidFill>
                  <a:srgbClr val="C14089"/>
                </a:solidFill>
                <a:latin typeface="Arial"/>
                <a:cs typeface="Arial"/>
              </a:rPr>
              <a:t>1. </a:t>
            </a:r>
            <a:r>
              <a:rPr sz="1850" b="1" spc="5" dirty="0">
                <a:solidFill>
                  <a:srgbClr val="C14089"/>
                </a:solidFill>
                <a:latin typeface="Arial"/>
                <a:cs typeface="Arial"/>
              </a:rPr>
              <a:t>Implicit </a:t>
            </a:r>
            <a:r>
              <a:rPr sz="1850" b="1" spc="10" dirty="0">
                <a:solidFill>
                  <a:srgbClr val="C14089"/>
                </a:solidFill>
                <a:latin typeface="Arial"/>
                <a:cs typeface="Arial"/>
              </a:rPr>
              <a:t>Type</a:t>
            </a:r>
            <a:r>
              <a:rPr sz="1850" b="1" spc="-80" dirty="0">
                <a:solidFill>
                  <a:srgbClr val="C14089"/>
                </a:solidFill>
                <a:latin typeface="Arial"/>
                <a:cs typeface="Arial"/>
              </a:rPr>
              <a:t> </a:t>
            </a:r>
            <a:r>
              <a:rPr sz="1850" b="1" spc="5" dirty="0">
                <a:solidFill>
                  <a:srgbClr val="C14089"/>
                </a:solidFill>
                <a:latin typeface="Arial"/>
                <a:cs typeface="Arial"/>
              </a:rPr>
              <a:t>Conversion</a:t>
            </a:r>
            <a:endParaRPr sz="1850">
              <a:latin typeface="Arial"/>
              <a:cs typeface="Arial"/>
            </a:endParaRPr>
          </a:p>
          <a:p>
            <a:pPr marL="12700">
              <a:lnSpc>
                <a:spcPct val="100000"/>
              </a:lnSpc>
              <a:spcBef>
                <a:spcPts val="1140"/>
              </a:spcBef>
            </a:pPr>
            <a:r>
              <a:rPr sz="1850" b="1" spc="5" dirty="0">
                <a:solidFill>
                  <a:srgbClr val="C14089"/>
                </a:solidFill>
                <a:latin typeface="Arial"/>
                <a:cs typeface="Arial"/>
              </a:rPr>
              <a:t>- </a:t>
            </a:r>
            <a:r>
              <a:rPr sz="1850" b="1" spc="10" dirty="0">
                <a:solidFill>
                  <a:srgbClr val="C14089"/>
                </a:solidFill>
                <a:latin typeface="Arial"/>
                <a:cs typeface="Arial"/>
              </a:rPr>
              <a:t>&gt; Automatic </a:t>
            </a:r>
            <a:r>
              <a:rPr sz="1850" b="1" spc="5" dirty="0">
                <a:solidFill>
                  <a:srgbClr val="C14089"/>
                </a:solidFill>
                <a:latin typeface="Arial"/>
                <a:cs typeface="Arial"/>
              </a:rPr>
              <a:t>Type Conversion </a:t>
            </a:r>
            <a:r>
              <a:rPr sz="1850" b="1" spc="10" dirty="0">
                <a:solidFill>
                  <a:srgbClr val="C14089"/>
                </a:solidFill>
                <a:latin typeface="Arial"/>
                <a:cs typeface="Arial"/>
              </a:rPr>
              <a:t>(because </a:t>
            </a:r>
            <a:r>
              <a:rPr sz="1850" b="1" spc="5" dirty="0">
                <a:solidFill>
                  <a:srgbClr val="C14089"/>
                </a:solidFill>
                <a:latin typeface="Arial"/>
                <a:cs typeface="Arial"/>
              </a:rPr>
              <a:t>it is </a:t>
            </a:r>
            <a:r>
              <a:rPr sz="1850" b="1" spc="10" dirty="0">
                <a:solidFill>
                  <a:srgbClr val="C14089"/>
                </a:solidFill>
                <a:latin typeface="Arial"/>
                <a:cs typeface="Arial"/>
              </a:rPr>
              <a:t>done by </a:t>
            </a:r>
            <a:r>
              <a:rPr sz="1850" b="1" spc="5" dirty="0">
                <a:solidFill>
                  <a:srgbClr val="C14089"/>
                </a:solidFill>
                <a:latin typeface="Arial"/>
                <a:cs typeface="Arial"/>
              </a:rPr>
              <a:t>the </a:t>
            </a:r>
            <a:r>
              <a:rPr sz="1850" b="1" spc="10" dirty="0">
                <a:solidFill>
                  <a:srgbClr val="C14089"/>
                </a:solidFill>
                <a:latin typeface="Arial"/>
                <a:cs typeface="Arial"/>
              </a:rPr>
              <a:t>compiler on </a:t>
            </a:r>
            <a:r>
              <a:rPr sz="1850" b="1" spc="5" dirty="0">
                <a:solidFill>
                  <a:srgbClr val="C14089"/>
                </a:solidFill>
                <a:latin typeface="Arial"/>
                <a:cs typeface="Arial"/>
              </a:rPr>
              <a:t>its</a:t>
            </a:r>
            <a:r>
              <a:rPr sz="1850" b="1" spc="-310" dirty="0">
                <a:solidFill>
                  <a:srgbClr val="C14089"/>
                </a:solidFill>
                <a:latin typeface="Arial"/>
                <a:cs typeface="Arial"/>
              </a:rPr>
              <a:t> </a:t>
            </a:r>
            <a:r>
              <a:rPr sz="1850" b="1" spc="15" dirty="0">
                <a:solidFill>
                  <a:srgbClr val="C14089"/>
                </a:solidFill>
                <a:latin typeface="Arial"/>
                <a:cs typeface="Arial"/>
              </a:rPr>
              <a:t>own)</a:t>
            </a:r>
            <a:endParaRPr sz="1850">
              <a:latin typeface="Arial"/>
              <a:cs typeface="Arial"/>
            </a:endParaRPr>
          </a:p>
        </p:txBody>
      </p:sp>
      <p:sp>
        <p:nvSpPr>
          <p:cNvPr id="3" name="object 3"/>
          <p:cNvSpPr txBox="1"/>
          <p:nvPr/>
        </p:nvSpPr>
        <p:spPr>
          <a:xfrm>
            <a:off x="1232103" y="3347084"/>
            <a:ext cx="1711960" cy="1164590"/>
          </a:xfrm>
          <a:prstGeom prst="rect">
            <a:avLst/>
          </a:prstGeom>
        </p:spPr>
        <p:txBody>
          <a:bodyPr vert="horz" wrap="square" lIns="0" tIns="12065" rIns="0" bIns="0" rtlCol="0">
            <a:spAutoFit/>
          </a:bodyPr>
          <a:lstStyle/>
          <a:p>
            <a:pPr marL="12700" marR="513715">
              <a:lnSpc>
                <a:spcPct val="101099"/>
              </a:lnSpc>
              <a:spcBef>
                <a:spcPts val="95"/>
              </a:spcBef>
            </a:pPr>
            <a:r>
              <a:rPr sz="1850" b="1" spc="5" dirty="0">
                <a:solidFill>
                  <a:srgbClr val="42C3C8"/>
                </a:solidFill>
                <a:latin typeface="Arial"/>
                <a:cs typeface="Arial"/>
              </a:rPr>
              <a:t>int </a:t>
            </a:r>
            <a:r>
              <a:rPr sz="1850" b="1" spc="10" dirty="0">
                <a:solidFill>
                  <a:srgbClr val="42C3C8"/>
                </a:solidFill>
                <a:latin typeface="Arial"/>
                <a:cs typeface="Arial"/>
              </a:rPr>
              <a:t>a = </a:t>
            </a:r>
            <a:r>
              <a:rPr sz="1850" b="1" spc="5" dirty="0">
                <a:solidFill>
                  <a:srgbClr val="42C3C8"/>
                </a:solidFill>
                <a:latin typeface="Arial"/>
                <a:cs typeface="Arial"/>
              </a:rPr>
              <a:t>3;  int </a:t>
            </a:r>
            <a:r>
              <a:rPr sz="1850" b="1" spc="10" dirty="0">
                <a:solidFill>
                  <a:srgbClr val="42C3C8"/>
                </a:solidFill>
                <a:latin typeface="Arial"/>
                <a:cs typeface="Arial"/>
              </a:rPr>
              <a:t>b = </a:t>
            </a:r>
            <a:r>
              <a:rPr sz="1850" b="1" spc="5" dirty="0">
                <a:solidFill>
                  <a:srgbClr val="42C3C8"/>
                </a:solidFill>
                <a:latin typeface="Arial"/>
                <a:cs typeface="Arial"/>
              </a:rPr>
              <a:t>2;  int </a:t>
            </a:r>
            <a:r>
              <a:rPr sz="1850" b="1" spc="10" dirty="0">
                <a:solidFill>
                  <a:srgbClr val="42C3C8"/>
                </a:solidFill>
                <a:latin typeface="Arial"/>
                <a:cs typeface="Arial"/>
              </a:rPr>
              <a:t>c =</a:t>
            </a:r>
            <a:r>
              <a:rPr sz="1850" b="1" spc="-110" dirty="0">
                <a:solidFill>
                  <a:srgbClr val="42C3C8"/>
                </a:solidFill>
                <a:latin typeface="Arial"/>
                <a:cs typeface="Arial"/>
              </a:rPr>
              <a:t> </a:t>
            </a:r>
            <a:r>
              <a:rPr sz="1850" b="1" spc="5" dirty="0">
                <a:solidFill>
                  <a:srgbClr val="42C3C8"/>
                </a:solidFill>
                <a:latin typeface="Arial"/>
                <a:cs typeface="Arial"/>
              </a:rPr>
              <a:t>a/b;</a:t>
            </a:r>
            <a:endParaRPr sz="1850">
              <a:latin typeface="Arial"/>
              <a:cs typeface="Arial"/>
            </a:endParaRPr>
          </a:p>
          <a:p>
            <a:pPr marL="12700">
              <a:lnSpc>
                <a:spcPct val="100000"/>
              </a:lnSpc>
              <a:spcBef>
                <a:spcPts val="15"/>
              </a:spcBef>
            </a:pPr>
            <a:r>
              <a:rPr sz="1850" b="1" dirty="0">
                <a:solidFill>
                  <a:srgbClr val="42C3C8"/>
                </a:solidFill>
                <a:latin typeface="Arial"/>
                <a:cs typeface="Arial"/>
              </a:rPr>
              <a:t>printf("%d", </a:t>
            </a:r>
            <a:r>
              <a:rPr sz="1850" b="1" spc="5" dirty="0">
                <a:solidFill>
                  <a:srgbClr val="42C3C8"/>
                </a:solidFill>
                <a:latin typeface="Arial"/>
                <a:cs typeface="Arial"/>
              </a:rPr>
              <a:t>c);</a:t>
            </a:r>
            <a:endParaRPr sz="1850">
              <a:latin typeface="Arial"/>
              <a:cs typeface="Arial"/>
            </a:endParaRPr>
          </a:p>
        </p:txBody>
      </p:sp>
      <p:sp>
        <p:nvSpPr>
          <p:cNvPr id="4" name="object 4"/>
          <p:cNvSpPr txBox="1"/>
          <p:nvPr/>
        </p:nvSpPr>
        <p:spPr>
          <a:xfrm>
            <a:off x="1232103" y="4770882"/>
            <a:ext cx="819150"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42C3C8"/>
                </a:solidFill>
                <a:latin typeface="Arial"/>
                <a:cs typeface="Arial"/>
              </a:rPr>
              <a:t>O/p </a:t>
            </a:r>
            <a:r>
              <a:rPr sz="1850" b="1" spc="10" dirty="0">
                <a:solidFill>
                  <a:srgbClr val="42C3C8"/>
                </a:solidFill>
                <a:latin typeface="Arial"/>
                <a:cs typeface="Arial"/>
              </a:rPr>
              <a:t>=</a:t>
            </a:r>
            <a:r>
              <a:rPr sz="1850" b="1" spc="-110" dirty="0">
                <a:solidFill>
                  <a:srgbClr val="42C3C8"/>
                </a:solidFill>
                <a:latin typeface="Arial"/>
                <a:cs typeface="Arial"/>
              </a:rPr>
              <a:t> </a:t>
            </a:r>
            <a:r>
              <a:rPr sz="1850" b="1" spc="10" dirty="0">
                <a:solidFill>
                  <a:srgbClr val="42C3C8"/>
                </a:solidFill>
                <a:latin typeface="Arial"/>
                <a:cs typeface="Arial"/>
              </a:rPr>
              <a:t>1</a:t>
            </a:r>
            <a:endParaRPr sz="1850">
              <a:latin typeface="Arial"/>
              <a:cs typeface="Arial"/>
            </a:endParaRPr>
          </a:p>
        </p:txBody>
      </p:sp>
      <p:sp>
        <p:nvSpPr>
          <p:cNvPr id="5" name="object 5"/>
          <p:cNvSpPr txBox="1"/>
          <p:nvPr/>
        </p:nvSpPr>
        <p:spPr>
          <a:xfrm>
            <a:off x="7758430" y="3347084"/>
            <a:ext cx="1659889" cy="880744"/>
          </a:xfrm>
          <a:prstGeom prst="rect">
            <a:avLst/>
          </a:prstGeom>
        </p:spPr>
        <p:txBody>
          <a:bodyPr vert="horz" wrap="square" lIns="0" tIns="12065" rIns="0" bIns="0" rtlCol="0">
            <a:spAutoFit/>
          </a:bodyPr>
          <a:lstStyle/>
          <a:p>
            <a:pPr marL="12700" marR="449580">
              <a:lnSpc>
                <a:spcPct val="101099"/>
              </a:lnSpc>
              <a:spcBef>
                <a:spcPts val="95"/>
              </a:spcBef>
            </a:pPr>
            <a:r>
              <a:rPr sz="1850" b="1" spc="5" dirty="0">
                <a:solidFill>
                  <a:srgbClr val="42C3C8"/>
                </a:solidFill>
                <a:latin typeface="Arial"/>
                <a:cs typeface="Arial"/>
              </a:rPr>
              <a:t>int </a:t>
            </a:r>
            <a:r>
              <a:rPr sz="1850" b="1" spc="10" dirty="0">
                <a:solidFill>
                  <a:srgbClr val="42C3C8"/>
                </a:solidFill>
                <a:latin typeface="Arial"/>
                <a:cs typeface="Arial"/>
              </a:rPr>
              <a:t>a =10;  </a:t>
            </a:r>
            <a:r>
              <a:rPr sz="1850" b="1" spc="5" dirty="0">
                <a:solidFill>
                  <a:srgbClr val="42C3C8"/>
                </a:solidFill>
                <a:latin typeface="Arial"/>
                <a:cs typeface="Arial"/>
              </a:rPr>
              <a:t>float </a:t>
            </a:r>
            <a:r>
              <a:rPr sz="1850" b="1" spc="10" dirty="0">
                <a:solidFill>
                  <a:srgbClr val="42C3C8"/>
                </a:solidFill>
                <a:latin typeface="Arial"/>
                <a:cs typeface="Arial"/>
              </a:rPr>
              <a:t>d =</a:t>
            </a:r>
            <a:r>
              <a:rPr sz="1850" b="1" spc="-114" dirty="0">
                <a:solidFill>
                  <a:srgbClr val="42C3C8"/>
                </a:solidFill>
                <a:latin typeface="Arial"/>
                <a:cs typeface="Arial"/>
              </a:rPr>
              <a:t> </a:t>
            </a:r>
            <a:r>
              <a:rPr sz="1850" b="1" spc="5" dirty="0">
                <a:solidFill>
                  <a:srgbClr val="42C3C8"/>
                </a:solidFill>
                <a:latin typeface="Arial"/>
                <a:cs typeface="Arial"/>
              </a:rPr>
              <a:t>a;</a:t>
            </a:r>
            <a:endParaRPr sz="1850">
              <a:latin typeface="Arial"/>
              <a:cs typeface="Arial"/>
            </a:endParaRPr>
          </a:p>
          <a:p>
            <a:pPr marL="12700">
              <a:lnSpc>
                <a:spcPct val="100000"/>
              </a:lnSpc>
              <a:spcBef>
                <a:spcPts val="25"/>
              </a:spcBef>
            </a:pPr>
            <a:r>
              <a:rPr sz="1850" b="1" dirty="0">
                <a:solidFill>
                  <a:srgbClr val="42C3C8"/>
                </a:solidFill>
                <a:latin typeface="Arial"/>
                <a:cs typeface="Arial"/>
              </a:rPr>
              <a:t>printf("%f", </a:t>
            </a:r>
            <a:r>
              <a:rPr sz="1850" b="1" spc="5" dirty="0">
                <a:solidFill>
                  <a:srgbClr val="42C3C8"/>
                </a:solidFill>
                <a:latin typeface="Arial"/>
                <a:cs typeface="Arial"/>
              </a:rPr>
              <a:t>d);</a:t>
            </a:r>
            <a:endParaRPr sz="1850">
              <a:latin typeface="Arial"/>
              <a:cs typeface="Arial"/>
            </a:endParaRPr>
          </a:p>
        </p:txBody>
      </p:sp>
      <p:sp>
        <p:nvSpPr>
          <p:cNvPr id="6" name="object 6"/>
          <p:cNvSpPr txBox="1"/>
          <p:nvPr/>
        </p:nvSpPr>
        <p:spPr>
          <a:xfrm>
            <a:off x="7758430" y="4485894"/>
            <a:ext cx="1810385"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42C3C8"/>
                </a:solidFill>
                <a:latin typeface="Arial"/>
                <a:cs typeface="Arial"/>
              </a:rPr>
              <a:t>O/p </a:t>
            </a:r>
            <a:r>
              <a:rPr sz="1850" b="1" spc="10" dirty="0">
                <a:solidFill>
                  <a:srgbClr val="42C3C8"/>
                </a:solidFill>
                <a:latin typeface="Arial"/>
                <a:cs typeface="Arial"/>
              </a:rPr>
              <a:t>=</a:t>
            </a:r>
            <a:r>
              <a:rPr sz="1850" b="1" spc="-105" dirty="0">
                <a:solidFill>
                  <a:srgbClr val="42C3C8"/>
                </a:solidFill>
                <a:latin typeface="Arial"/>
                <a:cs typeface="Arial"/>
              </a:rPr>
              <a:t> </a:t>
            </a:r>
            <a:r>
              <a:rPr sz="1850" b="1" spc="10" dirty="0">
                <a:solidFill>
                  <a:srgbClr val="42C3C8"/>
                </a:solidFill>
                <a:latin typeface="Arial"/>
                <a:cs typeface="Arial"/>
              </a:rPr>
              <a:t>10.000000</a:t>
            </a:r>
            <a:endParaRPr sz="1850">
              <a:latin typeface="Arial"/>
              <a:cs typeface="Arial"/>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68858" y="1343659"/>
            <a:ext cx="3115945"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C14089"/>
                </a:solidFill>
                <a:latin typeface="Arial"/>
                <a:cs typeface="Arial"/>
              </a:rPr>
              <a:t>2. Explicit Type</a:t>
            </a:r>
            <a:r>
              <a:rPr sz="1850" b="1" spc="-85" dirty="0">
                <a:solidFill>
                  <a:srgbClr val="C14089"/>
                </a:solidFill>
                <a:latin typeface="Arial"/>
                <a:cs typeface="Arial"/>
              </a:rPr>
              <a:t> </a:t>
            </a:r>
            <a:r>
              <a:rPr sz="1850" b="1" spc="5" dirty="0">
                <a:solidFill>
                  <a:srgbClr val="C14089"/>
                </a:solidFill>
                <a:latin typeface="Arial"/>
                <a:cs typeface="Arial"/>
              </a:rPr>
              <a:t>Conversion</a:t>
            </a:r>
            <a:endParaRPr sz="1850">
              <a:latin typeface="Arial"/>
              <a:cs typeface="Arial"/>
            </a:endParaRPr>
          </a:p>
        </p:txBody>
      </p:sp>
      <p:sp>
        <p:nvSpPr>
          <p:cNvPr id="3" name="object 3"/>
          <p:cNvSpPr txBox="1">
            <a:spLocks noGrp="1"/>
          </p:cNvSpPr>
          <p:nvPr>
            <p:ph type="title"/>
          </p:nvPr>
        </p:nvSpPr>
        <p:spPr>
          <a:xfrm>
            <a:off x="4245102" y="1327150"/>
            <a:ext cx="1906270" cy="311150"/>
          </a:xfrm>
          <a:prstGeom prst="rect">
            <a:avLst/>
          </a:prstGeom>
        </p:spPr>
        <p:txBody>
          <a:bodyPr vert="horz" wrap="square" lIns="0" tIns="15240" rIns="0" bIns="0" rtlCol="0">
            <a:spAutoFit/>
          </a:bodyPr>
          <a:lstStyle/>
          <a:p>
            <a:pPr marL="12700">
              <a:lnSpc>
                <a:spcPct val="100000"/>
              </a:lnSpc>
              <a:spcBef>
                <a:spcPts val="120"/>
              </a:spcBef>
            </a:pPr>
            <a:r>
              <a:rPr sz="1850" spc="5" dirty="0">
                <a:solidFill>
                  <a:srgbClr val="775E9E"/>
                </a:solidFill>
              </a:rPr>
              <a:t>It is </a:t>
            </a:r>
            <a:r>
              <a:rPr sz="1850" spc="10" dirty="0">
                <a:solidFill>
                  <a:srgbClr val="775E9E"/>
                </a:solidFill>
              </a:rPr>
              <a:t>user</a:t>
            </a:r>
            <a:r>
              <a:rPr sz="1850" spc="-105" dirty="0">
                <a:solidFill>
                  <a:srgbClr val="775E9E"/>
                </a:solidFill>
              </a:rPr>
              <a:t> </a:t>
            </a:r>
            <a:r>
              <a:rPr sz="1850" spc="5" dirty="0">
                <a:solidFill>
                  <a:srgbClr val="775E9E"/>
                </a:solidFill>
              </a:rPr>
              <a:t>defined</a:t>
            </a:r>
            <a:endParaRPr sz="1850"/>
          </a:p>
        </p:txBody>
      </p:sp>
      <p:sp>
        <p:nvSpPr>
          <p:cNvPr id="4" name="object 4"/>
          <p:cNvSpPr txBox="1"/>
          <p:nvPr/>
        </p:nvSpPr>
        <p:spPr>
          <a:xfrm>
            <a:off x="1333627" y="2233676"/>
            <a:ext cx="7781925" cy="856615"/>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775E9E"/>
                </a:solidFill>
                <a:latin typeface="Arial"/>
                <a:cs typeface="Arial"/>
              </a:rPr>
              <a:t>Here user can </a:t>
            </a:r>
            <a:r>
              <a:rPr sz="1850" b="1" spc="5" dirty="0">
                <a:solidFill>
                  <a:srgbClr val="775E9E"/>
                </a:solidFill>
                <a:latin typeface="Arial"/>
                <a:cs typeface="Arial"/>
              </a:rPr>
              <a:t>type </a:t>
            </a:r>
            <a:r>
              <a:rPr sz="1850" b="1" spc="10" dirty="0">
                <a:solidFill>
                  <a:srgbClr val="775E9E"/>
                </a:solidFill>
                <a:latin typeface="Arial"/>
                <a:cs typeface="Arial"/>
              </a:rPr>
              <a:t>cast the </a:t>
            </a:r>
            <a:r>
              <a:rPr sz="1850" b="1" spc="5" dirty="0">
                <a:solidFill>
                  <a:srgbClr val="775E9E"/>
                </a:solidFill>
                <a:latin typeface="Arial"/>
                <a:cs typeface="Arial"/>
              </a:rPr>
              <a:t>result </a:t>
            </a:r>
            <a:r>
              <a:rPr sz="1850" b="1" spc="10" dirty="0">
                <a:solidFill>
                  <a:srgbClr val="775E9E"/>
                </a:solidFill>
                <a:latin typeface="Arial"/>
                <a:cs typeface="Arial"/>
              </a:rPr>
              <a:t>to </a:t>
            </a:r>
            <a:r>
              <a:rPr sz="1850" b="1" spc="15" dirty="0">
                <a:solidFill>
                  <a:srgbClr val="775E9E"/>
                </a:solidFill>
                <a:latin typeface="Arial"/>
                <a:cs typeface="Arial"/>
              </a:rPr>
              <a:t>make </a:t>
            </a:r>
            <a:r>
              <a:rPr sz="1850" b="1" spc="5" dirty="0">
                <a:solidFill>
                  <a:srgbClr val="775E9E"/>
                </a:solidFill>
                <a:latin typeface="Arial"/>
                <a:cs typeface="Arial"/>
              </a:rPr>
              <a:t>it </a:t>
            </a:r>
            <a:r>
              <a:rPr sz="1850" b="1" spc="10" dirty="0">
                <a:solidFill>
                  <a:srgbClr val="775E9E"/>
                </a:solidFill>
                <a:latin typeface="Arial"/>
                <a:cs typeface="Arial"/>
              </a:rPr>
              <a:t>of a </a:t>
            </a:r>
            <a:r>
              <a:rPr sz="1850" b="1" spc="5" dirty="0">
                <a:solidFill>
                  <a:srgbClr val="775E9E"/>
                </a:solidFill>
                <a:latin typeface="Arial"/>
                <a:cs typeface="Arial"/>
              </a:rPr>
              <a:t>particular </a:t>
            </a:r>
            <a:r>
              <a:rPr sz="1850" b="1" spc="10" dirty="0">
                <a:solidFill>
                  <a:srgbClr val="775E9E"/>
                </a:solidFill>
                <a:latin typeface="Arial"/>
                <a:cs typeface="Arial"/>
              </a:rPr>
              <a:t>data</a:t>
            </a:r>
            <a:r>
              <a:rPr sz="1850" b="1" spc="-335" dirty="0">
                <a:solidFill>
                  <a:srgbClr val="775E9E"/>
                </a:solidFill>
                <a:latin typeface="Arial"/>
                <a:cs typeface="Arial"/>
              </a:rPr>
              <a:t> </a:t>
            </a:r>
            <a:r>
              <a:rPr sz="1850" b="1" spc="5" dirty="0">
                <a:solidFill>
                  <a:srgbClr val="775E9E"/>
                </a:solidFill>
                <a:latin typeface="Arial"/>
                <a:cs typeface="Arial"/>
              </a:rPr>
              <a:t>type.</a:t>
            </a:r>
            <a:endParaRPr sz="1850">
              <a:latin typeface="Arial"/>
              <a:cs typeface="Arial"/>
            </a:endParaRPr>
          </a:p>
          <a:p>
            <a:pPr>
              <a:lnSpc>
                <a:spcPct val="100000"/>
              </a:lnSpc>
              <a:spcBef>
                <a:spcPts val="10"/>
              </a:spcBef>
            </a:pPr>
            <a:endParaRPr sz="1800">
              <a:latin typeface="Arial"/>
              <a:cs typeface="Arial"/>
            </a:endParaRPr>
          </a:p>
          <a:p>
            <a:pPr marL="12700">
              <a:lnSpc>
                <a:spcPct val="100000"/>
              </a:lnSpc>
            </a:pPr>
            <a:r>
              <a:rPr sz="1850" b="1" spc="5" dirty="0">
                <a:solidFill>
                  <a:srgbClr val="775E9E"/>
                </a:solidFill>
                <a:latin typeface="Arial"/>
                <a:cs typeface="Arial"/>
              </a:rPr>
              <a:t>Syntax:</a:t>
            </a:r>
            <a:endParaRPr sz="1850">
              <a:latin typeface="Arial"/>
              <a:cs typeface="Arial"/>
            </a:endParaRPr>
          </a:p>
        </p:txBody>
      </p:sp>
      <p:sp>
        <p:nvSpPr>
          <p:cNvPr id="5" name="object 5"/>
          <p:cNvSpPr txBox="1"/>
          <p:nvPr/>
        </p:nvSpPr>
        <p:spPr>
          <a:xfrm>
            <a:off x="1333627" y="3349878"/>
            <a:ext cx="1279525" cy="594360"/>
          </a:xfrm>
          <a:prstGeom prst="rect">
            <a:avLst/>
          </a:prstGeom>
        </p:spPr>
        <p:txBody>
          <a:bodyPr vert="horz" wrap="square" lIns="0" tIns="13970" rIns="0" bIns="0" rtlCol="0">
            <a:spAutoFit/>
          </a:bodyPr>
          <a:lstStyle/>
          <a:p>
            <a:pPr marL="12700" marR="5080">
              <a:lnSpc>
                <a:spcPct val="100499"/>
              </a:lnSpc>
              <a:spcBef>
                <a:spcPts val="110"/>
              </a:spcBef>
            </a:pPr>
            <a:r>
              <a:rPr sz="1850" b="1" spc="10" dirty="0">
                <a:solidFill>
                  <a:srgbClr val="775E9E"/>
                </a:solidFill>
                <a:latin typeface="Arial"/>
                <a:cs typeface="Arial"/>
              </a:rPr>
              <a:t>(data </a:t>
            </a:r>
            <a:r>
              <a:rPr sz="1850" b="1" spc="5" dirty="0">
                <a:solidFill>
                  <a:srgbClr val="775E9E"/>
                </a:solidFill>
                <a:latin typeface="Arial"/>
                <a:cs typeface="Arial"/>
              </a:rPr>
              <a:t>type)  </a:t>
            </a:r>
            <a:r>
              <a:rPr sz="1850" b="1" spc="10" dirty="0">
                <a:solidFill>
                  <a:srgbClr val="775E9E"/>
                </a:solidFill>
                <a:latin typeface="Arial"/>
                <a:cs typeface="Arial"/>
              </a:rPr>
              <a:t>expres</a:t>
            </a:r>
            <a:r>
              <a:rPr sz="1850" b="1" dirty="0">
                <a:solidFill>
                  <a:srgbClr val="775E9E"/>
                </a:solidFill>
                <a:latin typeface="Arial"/>
                <a:cs typeface="Arial"/>
              </a:rPr>
              <a:t>s</a:t>
            </a:r>
            <a:r>
              <a:rPr sz="1850" b="1" spc="5" dirty="0">
                <a:solidFill>
                  <a:srgbClr val="775E9E"/>
                </a:solidFill>
                <a:latin typeface="Arial"/>
                <a:cs typeface="Arial"/>
              </a:rPr>
              <a:t>i</a:t>
            </a:r>
            <a:r>
              <a:rPr sz="1850" b="1" dirty="0">
                <a:solidFill>
                  <a:srgbClr val="775E9E"/>
                </a:solidFill>
                <a:latin typeface="Arial"/>
                <a:cs typeface="Arial"/>
              </a:rPr>
              <a:t>o</a:t>
            </a:r>
            <a:r>
              <a:rPr sz="1850" b="1" spc="10" dirty="0">
                <a:solidFill>
                  <a:srgbClr val="775E9E"/>
                </a:solidFill>
                <a:latin typeface="Arial"/>
                <a:cs typeface="Arial"/>
              </a:rPr>
              <a:t>n</a:t>
            </a:r>
            <a:endParaRPr sz="1850">
              <a:latin typeface="Arial"/>
              <a:cs typeface="Arial"/>
            </a:endParaRPr>
          </a:p>
        </p:txBody>
      </p:sp>
      <p:sp>
        <p:nvSpPr>
          <p:cNvPr id="6" name="object 6"/>
          <p:cNvSpPr txBox="1"/>
          <p:nvPr/>
        </p:nvSpPr>
        <p:spPr>
          <a:xfrm>
            <a:off x="6516116" y="3475735"/>
            <a:ext cx="2137410" cy="1449705"/>
          </a:xfrm>
          <a:prstGeom prst="rect">
            <a:avLst/>
          </a:prstGeom>
        </p:spPr>
        <p:txBody>
          <a:bodyPr vert="horz" wrap="square" lIns="0" tIns="15240" rIns="0" bIns="0" rtlCol="0">
            <a:spAutoFit/>
          </a:bodyPr>
          <a:lstStyle/>
          <a:p>
            <a:pPr marL="12700">
              <a:lnSpc>
                <a:spcPct val="100000"/>
              </a:lnSpc>
              <a:spcBef>
                <a:spcPts val="120"/>
              </a:spcBef>
            </a:pPr>
            <a:r>
              <a:rPr sz="1850" b="1" spc="10" dirty="0">
                <a:solidFill>
                  <a:srgbClr val="775E9E"/>
                </a:solidFill>
                <a:latin typeface="Arial"/>
                <a:cs typeface="Arial"/>
              </a:rPr>
              <a:t>Ex:</a:t>
            </a:r>
            <a:endParaRPr sz="1850">
              <a:latin typeface="Arial"/>
              <a:cs typeface="Arial"/>
            </a:endParaRPr>
          </a:p>
          <a:p>
            <a:pPr marL="12700" marR="1017269">
              <a:lnSpc>
                <a:spcPct val="101099"/>
              </a:lnSpc>
            </a:pPr>
            <a:r>
              <a:rPr sz="1850" b="1" spc="5" dirty="0">
                <a:solidFill>
                  <a:srgbClr val="775E9E"/>
                </a:solidFill>
                <a:latin typeface="Arial"/>
                <a:cs typeface="Arial"/>
              </a:rPr>
              <a:t>int </a:t>
            </a:r>
            <a:r>
              <a:rPr sz="1850" b="1" spc="10" dirty="0">
                <a:solidFill>
                  <a:srgbClr val="775E9E"/>
                </a:solidFill>
                <a:latin typeface="Arial"/>
                <a:cs typeface="Arial"/>
              </a:rPr>
              <a:t>a =</a:t>
            </a:r>
            <a:r>
              <a:rPr sz="1850" b="1" spc="-125" dirty="0">
                <a:solidFill>
                  <a:srgbClr val="775E9E"/>
                </a:solidFill>
                <a:latin typeface="Arial"/>
                <a:cs typeface="Arial"/>
              </a:rPr>
              <a:t> </a:t>
            </a:r>
            <a:r>
              <a:rPr sz="1850" b="1" spc="10" dirty="0">
                <a:solidFill>
                  <a:srgbClr val="775E9E"/>
                </a:solidFill>
                <a:latin typeface="Arial"/>
                <a:cs typeface="Arial"/>
              </a:rPr>
              <a:t>11;  </a:t>
            </a:r>
            <a:r>
              <a:rPr sz="1850" b="1" spc="5" dirty="0">
                <a:solidFill>
                  <a:srgbClr val="775E9E"/>
                </a:solidFill>
                <a:latin typeface="Arial"/>
                <a:cs typeface="Arial"/>
              </a:rPr>
              <a:t>int </a:t>
            </a:r>
            <a:r>
              <a:rPr sz="1850" b="1" spc="10" dirty="0">
                <a:solidFill>
                  <a:srgbClr val="775E9E"/>
                </a:solidFill>
                <a:latin typeface="Arial"/>
                <a:cs typeface="Arial"/>
              </a:rPr>
              <a:t>b =</a:t>
            </a:r>
            <a:r>
              <a:rPr sz="1850" b="1" spc="-95" dirty="0">
                <a:solidFill>
                  <a:srgbClr val="775E9E"/>
                </a:solidFill>
                <a:latin typeface="Arial"/>
                <a:cs typeface="Arial"/>
              </a:rPr>
              <a:t> </a:t>
            </a:r>
            <a:r>
              <a:rPr sz="1850" b="1" spc="5" dirty="0">
                <a:solidFill>
                  <a:srgbClr val="775E9E"/>
                </a:solidFill>
                <a:latin typeface="Arial"/>
                <a:cs typeface="Arial"/>
              </a:rPr>
              <a:t>2;</a:t>
            </a:r>
            <a:endParaRPr sz="1850">
              <a:latin typeface="Arial"/>
              <a:cs typeface="Arial"/>
            </a:endParaRPr>
          </a:p>
          <a:p>
            <a:pPr marL="12700">
              <a:lnSpc>
                <a:spcPct val="100000"/>
              </a:lnSpc>
              <a:spcBef>
                <a:spcPts val="10"/>
              </a:spcBef>
            </a:pPr>
            <a:r>
              <a:rPr sz="1850" b="1" spc="5" dirty="0">
                <a:solidFill>
                  <a:srgbClr val="775E9E"/>
                </a:solidFill>
                <a:latin typeface="Arial"/>
                <a:cs typeface="Arial"/>
              </a:rPr>
              <a:t>float </a:t>
            </a:r>
            <a:r>
              <a:rPr sz="1850" b="1" spc="10" dirty="0">
                <a:solidFill>
                  <a:srgbClr val="775E9E"/>
                </a:solidFill>
                <a:latin typeface="Arial"/>
                <a:cs typeface="Arial"/>
              </a:rPr>
              <a:t>c = </a:t>
            </a:r>
            <a:r>
              <a:rPr sz="1850" b="1" spc="5" dirty="0">
                <a:solidFill>
                  <a:srgbClr val="775E9E"/>
                </a:solidFill>
                <a:latin typeface="Arial"/>
                <a:cs typeface="Arial"/>
              </a:rPr>
              <a:t>(float)</a:t>
            </a:r>
            <a:r>
              <a:rPr sz="1850" b="1" spc="-110" dirty="0">
                <a:solidFill>
                  <a:srgbClr val="775E9E"/>
                </a:solidFill>
                <a:latin typeface="Arial"/>
                <a:cs typeface="Arial"/>
              </a:rPr>
              <a:t> </a:t>
            </a:r>
            <a:r>
              <a:rPr sz="1850" b="1" spc="5" dirty="0">
                <a:solidFill>
                  <a:srgbClr val="775E9E"/>
                </a:solidFill>
                <a:latin typeface="Arial"/>
                <a:cs typeface="Arial"/>
              </a:rPr>
              <a:t>a/b;</a:t>
            </a:r>
            <a:endParaRPr sz="1850">
              <a:latin typeface="Arial"/>
              <a:cs typeface="Arial"/>
            </a:endParaRPr>
          </a:p>
          <a:p>
            <a:pPr marL="12700">
              <a:lnSpc>
                <a:spcPct val="100000"/>
              </a:lnSpc>
              <a:spcBef>
                <a:spcPts val="25"/>
              </a:spcBef>
            </a:pPr>
            <a:r>
              <a:rPr sz="1850" b="1" dirty="0">
                <a:solidFill>
                  <a:srgbClr val="775E9E"/>
                </a:solidFill>
                <a:latin typeface="Arial"/>
                <a:cs typeface="Arial"/>
              </a:rPr>
              <a:t>printf("%f",</a:t>
            </a:r>
            <a:r>
              <a:rPr sz="1850" b="1" spc="40" dirty="0">
                <a:solidFill>
                  <a:srgbClr val="775E9E"/>
                </a:solidFill>
                <a:latin typeface="Arial"/>
                <a:cs typeface="Arial"/>
              </a:rPr>
              <a:t> </a:t>
            </a:r>
            <a:r>
              <a:rPr sz="1850" b="1" spc="5" dirty="0">
                <a:solidFill>
                  <a:srgbClr val="775E9E"/>
                </a:solidFill>
                <a:latin typeface="Arial"/>
                <a:cs typeface="Arial"/>
              </a:rPr>
              <a:t>c);</a:t>
            </a:r>
            <a:endParaRPr sz="1850">
              <a:latin typeface="Arial"/>
              <a:cs typeface="Arial"/>
            </a:endParaRPr>
          </a:p>
        </p:txBody>
      </p:sp>
      <p:sp>
        <p:nvSpPr>
          <p:cNvPr id="7" name="object 7"/>
          <p:cNvSpPr txBox="1"/>
          <p:nvPr/>
        </p:nvSpPr>
        <p:spPr>
          <a:xfrm>
            <a:off x="6516116" y="5184394"/>
            <a:ext cx="1517015" cy="311150"/>
          </a:xfrm>
          <a:prstGeom prst="rect">
            <a:avLst/>
          </a:prstGeom>
        </p:spPr>
        <p:txBody>
          <a:bodyPr vert="horz" wrap="square" lIns="0" tIns="15240" rIns="0" bIns="0" rtlCol="0">
            <a:spAutoFit/>
          </a:bodyPr>
          <a:lstStyle/>
          <a:p>
            <a:pPr marL="12700">
              <a:lnSpc>
                <a:spcPct val="100000"/>
              </a:lnSpc>
              <a:spcBef>
                <a:spcPts val="120"/>
              </a:spcBef>
            </a:pPr>
            <a:r>
              <a:rPr sz="1850" b="1" spc="5" dirty="0">
                <a:solidFill>
                  <a:srgbClr val="775E9E"/>
                </a:solidFill>
                <a:latin typeface="Arial"/>
                <a:cs typeface="Arial"/>
              </a:rPr>
              <a:t>o/p:</a:t>
            </a:r>
            <a:r>
              <a:rPr sz="1850" b="1" spc="-75" dirty="0">
                <a:solidFill>
                  <a:srgbClr val="775E9E"/>
                </a:solidFill>
                <a:latin typeface="Arial"/>
                <a:cs typeface="Arial"/>
              </a:rPr>
              <a:t> </a:t>
            </a:r>
            <a:r>
              <a:rPr sz="1850" b="1" spc="10" dirty="0">
                <a:solidFill>
                  <a:srgbClr val="775E9E"/>
                </a:solidFill>
                <a:latin typeface="Arial"/>
                <a:cs typeface="Arial"/>
              </a:rPr>
              <a:t>5.500000</a:t>
            </a:r>
            <a:endParaRPr sz="1850">
              <a:latin typeface="Arial"/>
              <a:cs typeface="Arial"/>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53C25A7C-B4DE-4409-BE2D-3AE1CFEF8EE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389004A-4FF1-4B47-846A-81C1A94E115D}"/>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C3C0A526-68C9-4A7C-BDBA-99DDA381673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170F3C7-9CB8-4D03-A86D-3F4F31F9DAF4}"/>
              </a:ext>
            </a:extLst>
          </p:cNvPr>
          <p:cNvSpPr txBox="1"/>
          <p:nvPr/>
        </p:nvSpPr>
        <p:spPr>
          <a:xfrm>
            <a:off x="1935864" y="25185"/>
            <a:ext cx="2540000" cy="415563"/>
          </a:xfrm>
          <a:prstGeom prst="rect">
            <a:avLst/>
          </a:prstGeom>
        </p:spPr>
        <p:txBody>
          <a:bodyPr vert="horz" lIns="127000" tIns="63500" rIns="127000" bIns="63500" rtlCol="0" anchor="t">
            <a:spAutoFit/>
          </a:bodyPr>
          <a:lstStyle/>
          <a:p>
            <a:pPr>
              <a:defRPr lang="en-US" sz="1400" dirty="0"/>
            </a:pPr>
            <a:r>
              <a:rPr lang="en-US" sz="1867" dirty="0"/>
              <a:t>Text</a:t>
            </a:r>
          </a:p>
        </p:txBody>
      </p:sp>
      <p:sp>
        <p:nvSpPr>
          <p:cNvPr id="4" name="TextBox 3">
            <a:extLst>
              <a:ext uri="{9F20E1E4-59B1-4995-A971-01C1DF67239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7EA310F-1AEA-4E86-AC2A-000A7663E41A}"/>
              </a:ext>
            </a:extLst>
          </p:cNvPr>
          <p:cNvSpPr txBox="1"/>
          <p:nvPr>
            <p:custDataLst>
              <p:tags r:id="rId1"/>
            </p:custDataLst>
          </p:nvPr>
        </p:nvSpPr>
        <p:spPr>
          <a:xfrm>
            <a:off x="4639298" y="981659"/>
            <a:ext cx="2913417" cy="1231677"/>
          </a:xfrm>
          <a:solidFill>
            <a:schemeClr val="accent1"/>
          </a:solidFill>
          <a:ln w="25400" cap="flat">
            <a:solidFill>
              <a:schemeClr val="accent1"/>
            </a:solidFill>
            <a:prstDash val="solid"/>
            <a:round/>
          </a:ln>
        </p:spPr>
        <p:txBody>
          <a:bodyPr vert="horz" lIns="127000" tIns="63500" rIns="127000" bIns="63500" rtlCol="0" anchor="ctr">
            <a:spAutoFit/>
          </a:bodyPr>
          <a:lstStyle/>
          <a:p>
            <a:pPr algn="ctr">
              <a:defRPr lang="en-US" sz="1400" dirty="0"/>
            </a:pPr>
            <a:r>
              <a:rPr lang="en-US" sz="2400" b="1" dirty="0">
                <a:solidFill>
                  <a:schemeClr val="bg1"/>
                </a:solidFill>
                <a:latin typeface="+mj-lt"/>
              </a:rPr>
              <a:t>Module 2</a:t>
            </a:r>
          </a:p>
        </p:txBody>
      </p:sp>
      <p:sp>
        <p:nvSpPr>
          <p:cNvPr id="5" name="TextBox 4">
            <a:extLst>
              <a:ext uri="{99517105-4EF2-4DF4-9500-F5801687D4F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C995A36-F442-4FDC-9292-6A661B15D0B3}"/>
              </a:ext>
            </a:extLst>
          </p:cNvPr>
          <p:cNvSpPr txBox="1"/>
          <p:nvPr/>
        </p:nvSpPr>
        <p:spPr>
          <a:xfrm>
            <a:off x="194296" y="1676400"/>
            <a:ext cx="11803405" cy="4067780"/>
          </a:xfrm>
          <a:prstGeom prst="rect">
            <a:avLst/>
          </a:prstGeom>
        </p:spPr>
        <p:txBody>
          <a:bodyPr vert="horz" wrap="square" lIns="127000" tIns="63500" rIns="127000" bIns="63500" rtlCol="0" anchor="t">
            <a:spAutoFit/>
          </a:bodyPr>
          <a:lstStyle/>
          <a:p>
            <a:pPr>
              <a:lnSpc>
                <a:spcPct val="200000"/>
              </a:lnSpc>
              <a:defRPr lang="en-US" sz="1400" dirty="0"/>
            </a:pPr>
            <a:r>
              <a:rPr lang="en-US" sz="3200" b="1" dirty="0">
                <a:latin typeface="Times New Roman" pitchFamily="18" charset="0"/>
                <a:cs typeface="Times New Roman" pitchFamily="18" charset="0"/>
              </a:rPr>
              <a:t>Managing Input and Output operations, Conditional Branching and Loops, Example programs, Finding roots of quadratic equation, Computation of binomial coefficients, Plotting of Pascals triangle</a:t>
            </a:r>
          </a:p>
        </p:txBody>
      </p:sp>
    </p:spTree>
    <p:extLst>
      <p:ext uri="{AA4276F3-0295-462A-A10F-699A9E84F69A}">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1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5F91A43-BBCB-43A9-BB18-B681DC012CA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6B2005F-C312-4CDC-86A7-3CD518AA534E}"/>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6D3733F7-40F5-477E-AAC4-832D6F08D8F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538652B-F389-4345-B58C-AAB323DCF108}"/>
              </a:ext>
            </a:extLst>
          </p:cNvPr>
          <p:cNvSpPr txBox="1"/>
          <p:nvPr/>
        </p:nvSpPr>
        <p:spPr>
          <a:xfrm>
            <a:off x="0" y="952501"/>
            <a:ext cx="4927600" cy="415563"/>
          </a:xfrm>
          <a:prstGeom prst="rect">
            <a:avLst/>
          </a:prstGeom>
        </p:spPr>
        <p:txBody>
          <a:bodyPr vert="horz" lIns="127000" tIns="63500" rIns="127000" bIns="63500" rtlCol="0" anchor="t">
            <a:spAutoFit/>
          </a:bodyPr>
          <a:lstStyle/>
          <a:p>
            <a:pPr>
              <a:defRPr lang="en-US" sz="1400" dirty="0"/>
            </a:pPr>
            <a:r>
              <a:rPr lang="en-US" sz="1867" b="1" dirty="0">
                <a:solidFill>
                  <a:srgbClr val="FF0000"/>
                </a:solidFill>
                <a:latin typeface="Open Sans"/>
              </a:rPr>
              <a:t>Managing Input and Output operations</a:t>
            </a:r>
          </a:p>
        </p:txBody>
      </p:sp>
      <p:pic>
        <p:nvPicPr>
          <p:cNvPr id="4" name="Picture 3">
            <a:extLst>
              <a:ext uri="{0848ACAA-7A6D-4FF2-B811-7BF35941003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3A8D958-BEC8-49DA-9CCA-7E6AE75AD463}"/>
              </a:ext>
            </a:extLst>
          </p:cNvPr>
          <p:cNvPicPr>
            <a:picLocks noChangeAspect="1"/>
          </p:cNvPicPr>
          <p:nvPr/>
        </p:nvPicPr>
        <p:blipFill>
          <a:blip r:embed="rId3"/>
          <a:stretch>
            <a:fillRect/>
          </a:stretch>
        </p:blipFill>
        <p:spPr>
          <a:xfrm rot="1440000">
            <a:off x="8651825" y="2461882"/>
            <a:ext cx="2125231" cy="1414247"/>
          </a:xfrm>
          <a:prstGeom prst="rect">
            <a:avLst/>
          </a:prstGeom>
          <a:noFill/>
        </p:spPr>
      </p:pic>
      <p:pic>
        <p:nvPicPr>
          <p:cNvPr id="5" name="Picture 4">
            <a:extLst>
              <a:ext uri="{F5984D2E-1AA1-48EA-A62B-085CA9DE2C1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075541F-16D6-4397-83AF-EDE8C5281895}"/>
              </a:ext>
            </a:extLst>
          </p:cNvPr>
          <p:cNvPicPr>
            <a:picLocks noChangeAspect="1"/>
          </p:cNvPicPr>
          <p:nvPr/>
        </p:nvPicPr>
        <p:blipFill>
          <a:blip r:embed="rId4"/>
          <a:stretch>
            <a:fillRect/>
          </a:stretch>
        </p:blipFill>
        <p:spPr>
          <a:xfrm>
            <a:off x="8977871" y="3742030"/>
            <a:ext cx="1473148" cy="1216697"/>
          </a:xfrm>
          <a:prstGeom prst="rect">
            <a:avLst/>
          </a:prstGeom>
          <a:noFill/>
        </p:spPr>
      </p:pic>
      <p:sp>
        <p:nvSpPr>
          <p:cNvPr id="6" name="Rectangle 5">
            <a:extLst>
              <a:ext uri="{6019DBF8-FB72-4CEE-A06B-8FC5B222246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3644834-24A6-445A-8ACB-BB25AC6CC19E}"/>
              </a:ext>
            </a:extLst>
          </p:cNvPr>
          <p:cNvSpPr/>
          <p:nvPr/>
        </p:nvSpPr>
        <p:spPr>
          <a:xfrm>
            <a:off x="2080971" y="2943314"/>
            <a:ext cx="2438400" cy="1858593"/>
          </a:xfrm>
          <a:prstGeom prst="rect">
            <a:avLst/>
          </a:prstGeom>
          <a:gradFill rotWithShape="1">
            <a:gsLst>
              <a:gs pos="100000">
                <a:schemeClr val="accent5">
                  <a:lumMod val="20000"/>
                  <a:lumOff val="40000"/>
                </a:schemeClr>
              </a:gs>
              <a:gs pos="75000">
                <a:schemeClr val="accent5">
                  <a:lumMod val="20000"/>
                  <a:lumOff val="40000"/>
                </a:schemeClr>
              </a:gs>
              <a:gs pos="0">
                <a:schemeClr val="accent5">
                  <a:lumMod val="20000"/>
                  <a:lumOff val="70000"/>
                </a:schemeClr>
              </a:gs>
            </a:gsLst>
            <a:lin ang="16200000" scaled="0"/>
          </a:gradFill>
          <a:ln w="9525" cap="flat">
            <a:no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b="1" dirty="0"/>
              <a:t>Memory Unit</a:t>
            </a:r>
          </a:p>
        </p:txBody>
      </p:sp>
      <p:sp>
        <p:nvSpPr>
          <p:cNvPr id="7" name="Arrow: Curved Right 6">
            <a:extLst>
              <a:ext uri="{C7DF4D77-AB39-46BB-AF43-FFFD1483F6E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9A926F4-BB82-49F9-A496-FBD897C6D8E8}"/>
              </a:ext>
            </a:extLst>
          </p:cNvPr>
          <p:cNvSpPr/>
          <p:nvPr/>
        </p:nvSpPr>
        <p:spPr>
          <a:xfrm rot="5400000">
            <a:off x="5741212" y="-333793"/>
            <a:ext cx="1524000" cy="5030216"/>
          </a:xfrm>
          <a:prstGeom prst="curvedRightArrow">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0"/>
          </a:gradFill>
          <a:ln w="9525" cap="flat">
            <a:solidFill>
              <a:schemeClr val="accent4">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8" name="Arrow: Curved Right 7">
            <a:extLst>
              <a:ext uri="{2C67BB11-430F-4FE7-BC6B-AE798EAAF2B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084CD5E-C285-4682-883C-BB73AA85997C}"/>
              </a:ext>
            </a:extLst>
          </p:cNvPr>
          <p:cNvSpPr/>
          <p:nvPr/>
        </p:nvSpPr>
        <p:spPr>
          <a:xfrm rot="16200000">
            <a:off x="5819127" y="3162300"/>
            <a:ext cx="1524000" cy="5030216"/>
          </a:xfrm>
          <a:prstGeom prst="curvedRightArrow">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0"/>
          </a:gradFill>
          <a:ln w="9525" cap="flat">
            <a:solidFill>
              <a:schemeClr val="accent4">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9" name="TextBox 8">
            <a:extLst>
              <a:ext uri="{3E514546-B476-4593-844D-34BCB21EACB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668C0EF-9EE7-47A0-8BD5-F46040058C0D}"/>
              </a:ext>
            </a:extLst>
          </p:cNvPr>
          <p:cNvSpPr txBox="1"/>
          <p:nvPr/>
        </p:nvSpPr>
        <p:spPr>
          <a:xfrm>
            <a:off x="9028671" y="2374964"/>
            <a:ext cx="2540000" cy="415563"/>
          </a:xfrm>
          <a:prstGeom prst="rect">
            <a:avLst/>
          </a:prstGeom>
        </p:spPr>
        <p:txBody>
          <a:bodyPr vert="horz" lIns="127000" tIns="63500" rIns="127000" bIns="63500" rtlCol="0" anchor="t">
            <a:spAutoFit/>
          </a:bodyPr>
          <a:lstStyle/>
          <a:p>
            <a:pPr>
              <a:defRPr lang="en-US" sz="1400" dirty="0"/>
            </a:pPr>
            <a:r>
              <a:rPr lang="en-US" sz="1867" b="1" dirty="0">
                <a:latin typeface="+mj-lt"/>
              </a:rPr>
              <a:t>Input Unit</a:t>
            </a:r>
          </a:p>
        </p:txBody>
      </p:sp>
      <p:sp>
        <p:nvSpPr>
          <p:cNvPr id="10" name="TextBox 9">
            <a:extLst>
              <a:ext uri="{E8B36DAE-EB39-4DC1-B664-AB30D178539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2B1D58F-ECCE-4BF0-9BC9-9EA2AA340CA0}"/>
              </a:ext>
            </a:extLst>
          </p:cNvPr>
          <p:cNvSpPr txBox="1"/>
          <p:nvPr/>
        </p:nvSpPr>
        <p:spPr>
          <a:xfrm>
            <a:off x="9018320" y="4914901"/>
            <a:ext cx="2540000" cy="415563"/>
          </a:xfrm>
          <a:prstGeom prst="rect">
            <a:avLst/>
          </a:prstGeom>
        </p:spPr>
        <p:txBody>
          <a:bodyPr vert="horz" lIns="127000" tIns="63500" rIns="127000" bIns="63500" rtlCol="0" anchor="t">
            <a:spAutoFit/>
          </a:bodyPr>
          <a:lstStyle/>
          <a:p>
            <a:pPr>
              <a:defRPr lang="en-US" sz="1400" dirty="0"/>
            </a:pPr>
            <a:r>
              <a:rPr lang="en-US" sz="1867" b="1" dirty="0">
                <a:latin typeface="+mj-lt"/>
              </a:rPr>
              <a:t>Output Unit</a:t>
            </a:r>
          </a:p>
        </p:txBody>
      </p:sp>
      <p:sp>
        <p:nvSpPr>
          <p:cNvPr id="11" name="TextBox 10">
            <a:extLst>
              <a:ext uri="{8FB7FE82-65B7-4556-AF8C-035C5E010AF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3B43D8E-5487-4971-AB17-C8583AD99E53}"/>
              </a:ext>
            </a:extLst>
          </p:cNvPr>
          <p:cNvSpPr txBox="1"/>
          <p:nvPr/>
        </p:nvSpPr>
        <p:spPr>
          <a:xfrm>
            <a:off x="5044682" y="1833118"/>
            <a:ext cx="3334055" cy="866904"/>
          </a:xfrm>
          <a:prstGeom prst="rect">
            <a:avLst/>
          </a:prstGeom>
        </p:spPr>
        <p:txBody>
          <a:bodyPr vert="horz" lIns="127000" tIns="63500" rIns="127000" bIns="63500" rtlCol="0" anchor="t">
            <a:spAutoFit/>
          </a:bodyPr>
          <a:lstStyle/>
          <a:p>
            <a:pPr>
              <a:defRPr lang="en-US" sz="1400" dirty="0"/>
            </a:pPr>
            <a:r>
              <a:rPr lang="en-US" sz="1600" b="1" dirty="0">
                <a:solidFill>
                  <a:schemeClr val="accent6"/>
                </a:solidFill>
                <a:latin typeface="+mj-lt"/>
              </a:rPr>
              <a:t>Input functions gets the data from keyboard and sends it to the memory</a:t>
            </a:r>
          </a:p>
        </p:txBody>
      </p:sp>
      <p:sp>
        <p:nvSpPr>
          <p:cNvPr id="12" name="TextBox 11">
            <a:extLst>
              <a:ext uri="{C1317C41-7993-4377-83BF-672344E60CA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34E13C2-762E-4931-9AFC-88647DDD7E4E}"/>
              </a:ext>
            </a:extLst>
          </p:cNvPr>
          <p:cNvSpPr txBox="1"/>
          <p:nvPr/>
        </p:nvSpPr>
        <p:spPr>
          <a:xfrm>
            <a:off x="4953407" y="5067301"/>
            <a:ext cx="3218548" cy="866904"/>
          </a:xfrm>
          <a:prstGeom prst="rect">
            <a:avLst/>
          </a:prstGeom>
        </p:spPr>
        <p:txBody>
          <a:bodyPr vert="horz" lIns="127000" tIns="63500" rIns="127000" bIns="63500" rtlCol="0" anchor="t">
            <a:spAutoFit/>
          </a:bodyPr>
          <a:lstStyle/>
          <a:p>
            <a:pPr>
              <a:defRPr lang="en-US" sz="1400" dirty="0"/>
            </a:pPr>
            <a:r>
              <a:rPr lang="en-US" sz="1600" b="1" dirty="0">
                <a:solidFill>
                  <a:schemeClr val="accent6"/>
                </a:solidFill>
                <a:latin typeface="+mj-lt"/>
              </a:rPr>
              <a:t>Output functions gets the data from memory unit and sends it to the monitor</a:t>
            </a:r>
          </a:p>
        </p:txBody>
      </p:sp>
    </p:spTree>
    <p:extLst>
      <p:ext uri="{62C49D9E-FDB7-4FB8-99AA-94FAC7ED2955}">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1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D4A679D7-7409-46E0-807C-88A22941D83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7267910-72DF-4983-A497-73E5B29207ED}"/>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FDF91C63-0534-43C9-B1AB-70082AFE089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21D49DB-E3F3-455D-81DA-8ED354246F22}"/>
              </a:ext>
            </a:extLst>
          </p:cNvPr>
          <p:cNvSpPr txBox="1"/>
          <p:nvPr>
            <p:custDataLst>
              <p:tags r:id="rId1"/>
            </p:custDataLst>
          </p:nvPr>
        </p:nvSpPr>
        <p:spPr>
          <a:xfrm>
            <a:off x="1219200" y="2721343"/>
            <a:ext cx="9753600" cy="604976"/>
          </a:xfrm>
          <a:solidFill>
            <a:schemeClr val="accent1"/>
          </a:solidFill>
          <a:ln w="25400" cap="flat">
            <a:solidFill>
              <a:schemeClr val="accent1"/>
            </a:solidFill>
            <a:prstDash val="solid"/>
            <a:round/>
          </a:ln>
        </p:spPr>
        <p:txBody>
          <a:bodyPr vert="horz" lIns="127000" tIns="63500" rIns="127000" bIns="63500" rtlCol="0" anchor="ctr">
            <a:spAutoFit/>
          </a:bodyPr>
          <a:lstStyle/>
          <a:p>
            <a:pPr algn="ctr">
              <a:defRPr lang="en-US" sz="1400" dirty="0"/>
            </a:pPr>
            <a:r>
              <a:rPr lang="en-US" sz="1867" b="1" dirty="0">
                <a:solidFill>
                  <a:srgbClr val="C1408A"/>
                </a:solidFill>
                <a:latin typeface="+mj-lt"/>
              </a:rPr>
              <a:t>What are the different I/O functions supported by C language?</a:t>
            </a:r>
          </a:p>
        </p:txBody>
      </p:sp>
      <p:graphicFrame>
        <p:nvGraphicFramePr>
          <p:cNvPr id="4" name="Table 3">
            <a:extLst>
              <a:ext uri="{5DA038AF-4804-4A32-B6B7-3BE32799444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CEE9A00-5B77-4B68-8008-069E9BD7891C}"/>
              </a:ext>
            </a:extLst>
          </p:cNvPr>
          <p:cNvGraphicFramePr/>
          <p:nvPr/>
        </p:nvGraphicFramePr>
        <p:xfrm>
          <a:off x="1111250" y="3937001"/>
          <a:ext cx="9969501" cy="1485900"/>
        </p:xfrm>
        <a:graphic>
          <a:graphicData uri="http://schemas.openxmlformats.org/drawingml/2006/table">
            <a:tbl>
              <a:tblPr firstRow="1"/>
              <a:tblGrid>
                <a:gridCol w="3323167">
                  <a:extLst>
                    <a:ext uri="{9D8B030D-6E8A-4147-A177-3AD203B41FA5}">
                      <a16:colId xmlns="" xmlns:a16="http://schemas.microsoft.com/office/drawing/2014/main" val="20000"/>
                    </a:ext>
                  </a:extLst>
                </a:gridCol>
                <a:gridCol w="3323167">
                  <a:extLst>
                    <a:ext uri="{9D8B030D-6E8A-4147-A177-3AD203B41FA5}">
                      <a16:colId xmlns="" xmlns:a16="http://schemas.microsoft.com/office/drawing/2014/main" val="20001"/>
                    </a:ext>
                  </a:extLst>
                </a:gridCol>
                <a:gridCol w="3323167">
                  <a:extLst>
                    <a:ext uri="{9D8B030D-6E8A-4147-A177-3AD203B41FA5}">
                      <a16:colId xmlns="" xmlns:a16="http://schemas.microsoft.com/office/drawing/2014/main" val="20002"/>
                    </a:ext>
                  </a:extLst>
                </a:gridCol>
              </a:tblGrid>
              <a:tr h="495300">
                <a:tc>
                  <a:txBody>
                    <a:bodyPr/>
                    <a:lstStyle/>
                    <a:p>
                      <a:pPr algn="ctr"/>
                      <a:r>
                        <a:rPr lang="en-US" sz="2400" b="1" dirty="0">
                          <a:solidFill>
                            <a:schemeClr val="accent4">
                              <a:lumMod val="50000"/>
                            </a:schemeClr>
                          </a:solidFill>
                          <a:latin typeface="+mn-lt"/>
                        </a:rPr>
                        <a:t>I/O functions</a:t>
                      </a:r>
                    </a:p>
                  </a:txBody>
                  <a:tcPr marL="121920" marR="121920" marT="60960" marB="60960"/>
                </a:tc>
                <a:tc>
                  <a:txBody>
                    <a:bodyPr/>
                    <a:lstStyle/>
                    <a:p>
                      <a:pPr algn="ctr"/>
                      <a:r>
                        <a:rPr lang="en-US" sz="2400" b="1" dirty="0">
                          <a:solidFill>
                            <a:schemeClr val="accent4">
                              <a:lumMod val="50000"/>
                            </a:schemeClr>
                          </a:solidFill>
                          <a:latin typeface="+mn-lt"/>
                        </a:rPr>
                        <a:t>Input functions</a:t>
                      </a:r>
                    </a:p>
                  </a:txBody>
                  <a:tcPr marL="121920" marR="121920" marT="60960" marB="60960"/>
                </a:tc>
                <a:tc>
                  <a:txBody>
                    <a:bodyPr/>
                    <a:lstStyle/>
                    <a:p>
                      <a:pPr algn="ctr"/>
                      <a:r>
                        <a:rPr lang="en-US" sz="2400" b="1" dirty="0">
                          <a:solidFill>
                            <a:schemeClr val="accent4">
                              <a:lumMod val="50000"/>
                            </a:schemeClr>
                          </a:solidFill>
                          <a:latin typeface="+mn-lt"/>
                        </a:rPr>
                        <a:t>Output functions</a:t>
                      </a:r>
                    </a:p>
                  </a:txBody>
                  <a:tcPr marL="121920" marR="121920" marT="60960" marB="60960"/>
                </a:tc>
                <a:extLst>
                  <a:ext uri="{0D108BD9-81ED-4DB2-BD59-A6C34878D82A}">
                    <a16:rowId xmlns="" xmlns:a16="http://schemas.microsoft.com/office/drawing/2014/main" val="10000"/>
                  </a:ext>
                </a:extLst>
              </a:tr>
              <a:tr h="495300">
                <a:tc>
                  <a:txBody>
                    <a:bodyPr/>
                    <a:lstStyle/>
                    <a:p>
                      <a:pPr algn="ctr"/>
                      <a:r>
                        <a:rPr lang="en-US" sz="2400" b="1" dirty="0">
                          <a:solidFill>
                            <a:schemeClr val="accent5"/>
                          </a:solidFill>
                          <a:latin typeface="+mn-lt"/>
                        </a:rPr>
                        <a:t>Un-formated functions</a:t>
                      </a:r>
                    </a:p>
                  </a:txBody>
                  <a:tcPr marL="121920" marR="121920" marT="60960" marB="60960"/>
                </a:tc>
                <a:tc>
                  <a:txBody>
                    <a:bodyPr/>
                    <a:lstStyle/>
                    <a:p>
                      <a:pPr algn="ctr"/>
                      <a:r>
                        <a:rPr lang="en-US" sz="2400" b="1" dirty="0" err="1">
                          <a:solidFill>
                            <a:schemeClr val="accent5"/>
                          </a:solidFill>
                          <a:latin typeface="+mn-lt"/>
                        </a:rPr>
                        <a:t>getch</a:t>
                      </a:r>
                      <a:r>
                        <a:rPr lang="en-US" sz="2400" b="1" dirty="0">
                          <a:solidFill>
                            <a:schemeClr val="accent5"/>
                          </a:solidFill>
                          <a:latin typeface="+mn-lt"/>
                        </a:rPr>
                        <a:t>()</a:t>
                      </a:r>
                    </a:p>
                  </a:txBody>
                  <a:tcPr marL="121920" marR="121920" marT="60960" marB="60960"/>
                </a:tc>
                <a:tc>
                  <a:txBody>
                    <a:bodyPr/>
                    <a:lstStyle/>
                    <a:p>
                      <a:pPr algn="ctr"/>
                      <a:r>
                        <a:rPr lang="en-US" sz="2400" b="1" dirty="0" err="1">
                          <a:solidFill>
                            <a:schemeClr val="accent5"/>
                          </a:solidFill>
                          <a:latin typeface="+mn-lt"/>
                        </a:rPr>
                        <a:t>putch</a:t>
                      </a:r>
                      <a:r>
                        <a:rPr lang="en-US" sz="2400" b="1" dirty="0">
                          <a:solidFill>
                            <a:schemeClr val="accent5"/>
                          </a:solidFill>
                          <a:latin typeface="+mn-lt"/>
                        </a:rPr>
                        <a:t>()</a:t>
                      </a:r>
                    </a:p>
                  </a:txBody>
                  <a:tcPr marL="121920" marR="121920" marT="60960" marB="60960"/>
                </a:tc>
                <a:extLst>
                  <a:ext uri="{0D108BD9-81ED-4DB2-BD59-A6C34878D82A}">
                    <a16:rowId xmlns="" xmlns:a16="http://schemas.microsoft.com/office/drawing/2014/main" val="10001"/>
                  </a:ext>
                </a:extLst>
              </a:tr>
              <a:tr h="495300">
                <a:tc>
                  <a:txBody>
                    <a:bodyPr/>
                    <a:lstStyle/>
                    <a:p>
                      <a:pPr algn="ctr"/>
                      <a:r>
                        <a:rPr lang="en-US" sz="2400" b="1" dirty="0">
                          <a:solidFill>
                            <a:schemeClr val="accent5"/>
                          </a:solidFill>
                          <a:latin typeface="+mn-lt"/>
                        </a:rPr>
                        <a:t>Formatted  functions</a:t>
                      </a:r>
                    </a:p>
                  </a:txBody>
                  <a:tcPr marL="121920" marR="121920" marT="60960" marB="60960"/>
                </a:tc>
                <a:tc>
                  <a:txBody>
                    <a:bodyPr/>
                    <a:lstStyle/>
                    <a:p>
                      <a:pPr algn="ctr"/>
                      <a:r>
                        <a:rPr lang="en-US" sz="2400" b="1" dirty="0" err="1">
                          <a:solidFill>
                            <a:schemeClr val="accent5"/>
                          </a:solidFill>
                          <a:latin typeface="+mn-lt"/>
                        </a:rPr>
                        <a:t>scanf</a:t>
                      </a:r>
                      <a:r>
                        <a:rPr lang="en-US" sz="2400" b="1" dirty="0">
                          <a:solidFill>
                            <a:schemeClr val="accent5"/>
                          </a:solidFill>
                          <a:latin typeface="+mn-lt"/>
                        </a:rPr>
                        <a:t>()</a:t>
                      </a:r>
                    </a:p>
                  </a:txBody>
                  <a:tcPr marL="121920" marR="121920" marT="60960" marB="60960"/>
                </a:tc>
                <a:tc>
                  <a:txBody>
                    <a:bodyPr/>
                    <a:lstStyle/>
                    <a:p>
                      <a:pPr algn="ctr"/>
                      <a:r>
                        <a:rPr lang="en-US" sz="2400" b="1" dirty="0" err="1">
                          <a:solidFill>
                            <a:schemeClr val="accent5"/>
                          </a:solidFill>
                          <a:latin typeface="+mn-lt"/>
                        </a:rPr>
                        <a:t>printf</a:t>
                      </a:r>
                      <a:r>
                        <a:rPr lang="en-US" sz="2400" b="1" dirty="0">
                          <a:solidFill>
                            <a:schemeClr val="accent5"/>
                          </a:solidFill>
                          <a:latin typeface="+mn-lt"/>
                        </a:rPr>
                        <a:t>()</a:t>
                      </a:r>
                    </a:p>
                  </a:txBody>
                  <a:tcPr marL="121920" marR="121920" marT="60960" marB="60960"/>
                </a:tc>
                <a:extLst>
                  <a:ext uri="{0D108BD9-81ED-4DB2-BD59-A6C34878D82A}">
                    <a16:rowId xmlns="" xmlns:a16="http://schemas.microsoft.com/office/drawing/2014/main" val="10002"/>
                  </a:ext>
                </a:extLst>
              </a:tr>
            </a:tbl>
          </a:graphicData>
        </a:graphic>
      </p:graphicFrame>
      <p:sp>
        <p:nvSpPr>
          <p:cNvPr id="5" name="TextBox 4">
            <a:extLst>
              <a:ext uri="{517C93E4-A115-420F-B2A3-CFA3EBAACA4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B6E3EA9-E971-43A6-97BD-027416B4768D}"/>
              </a:ext>
            </a:extLst>
          </p:cNvPr>
          <p:cNvSpPr txBox="1"/>
          <p:nvPr/>
        </p:nvSpPr>
        <p:spPr>
          <a:xfrm>
            <a:off x="7984908" y="1447801"/>
            <a:ext cx="2540000" cy="415563"/>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867" b="1" dirty="0">
                <a:solidFill>
                  <a:srgbClr val="F2494B"/>
                </a:solidFill>
                <a:latin typeface="Open Sans"/>
              </a:rPr>
              <a:t>#include&lt;stdio.h&gt;</a:t>
            </a:r>
          </a:p>
        </p:txBody>
      </p:sp>
      <p:sp>
        <p:nvSpPr>
          <p:cNvPr id="6" name="TextBox 5">
            <a:extLst>
              <a:ext uri="{577AC773-E242-4B95-8978-6916A7CECFF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83E8CFA-2A4D-40AE-A59A-BCEDF9C4F268}"/>
              </a:ext>
            </a:extLst>
          </p:cNvPr>
          <p:cNvSpPr txBox="1"/>
          <p:nvPr/>
        </p:nvSpPr>
        <p:spPr>
          <a:xfrm>
            <a:off x="4512691" y="1447801"/>
            <a:ext cx="2540000" cy="415563"/>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867" b="1" dirty="0">
                <a:solidFill>
                  <a:srgbClr val="F2494B"/>
                </a:solidFill>
                <a:latin typeface="Open Sans"/>
              </a:rPr>
              <a:t>Library functions</a:t>
            </a:r>
          </a:p>
        </p:txBody>
      </p:sp>
      <p:sp>
        <p:nvSpPr>
          <p:cNvPr id="7" name="TextBox 6">
            <a:extLst>
              <a:ext uri="{ED322DD5-137A-43D1-8039-A3F5966367B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B088DAF-BD96-45B6-831D-074ACF77B408}"/>
              </a:ext>
            </a:extLst>
          </p:cNvPr>
          <p:cNvSpPr txBox="1"/>
          <p:nvPr/>
        </p:nvSpPr>
        <p:spPr>
          <a:xfrm>
            <a:off x="1463675" y="1447801"/>
            <a:ext cx="2540000" cy="415563"/>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867" b="1" dirty="0">
                <a:solidFill>
                  <a:srgbClr val="F2494B"/>
                </a:solidFill>
                <a:latin typeface="Open Sans"/>
              </a:rPr>
              <a:t>I/O </a:t>
            </a:r>
            <a:r>
              <a:rPr lang="en-US" sz="1867" b="1" dirty="0" err="1">
                <a:solidFill>
                  <a:srgbClr val="F2494B"/>
                </a:solidFill>
                <a:latin typeface="Open Sans"/>
              </a:rPr>
              <a:t>functions</a:t>
            </a:r>
          </a:p>
        </p:txBody>
      </p:sp>
      <p:sp>
        <p:nvSpPr>
          <p:cNvPr id="8" name="Arrow: Right 7">
            <a:extLst>
              <a:ext uri="{A1CFF0EE-1852-431E-9E7A-0708773FD94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1730106-0F44-42D0-99C7-086EFC65041B}"/>
              </a:ext>
            </a:extLst>
          </p:cNvPr>
          <p:cNvSpPr/>
          <p:nvPr/>
        </p:nvSpPr>
        <p:spPr>
          <a:xfrm>
            <a:off x="3229141" y="1447800"/>
            <a:ext cx="1401559" cy="413549"/>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9" name="Arrow: Right 8">
            <a:extLst>
              <a:ext uri="{026CC662-A582-4ACC-BE35-78DBE09453A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27A7C07-1555-4556-8133-E5E797FD8265}"/>
              </a:ext>
            </a:extLst>
          </p:cNvPr>
          <p:cNvSpPr/>
          <p:nvPr/>
        </p:nvSpPr>
        <p:spPr>
          <a:xfrm>
            <a:off x="6689001" y="1447800"/>
            <a:ext cx="1401559" cy="413549"/>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Tree>
    <p:extLst>
      <p:ext uri="{38ECCD94-832D-49D7-9E72-093C79346E4B}">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2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705B6592-8235-46EC-BCA2-61CAC6F64AF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5845FBF-53F9-4A7C-A704-2D64369D0F3D}"/>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B6FD6DD6-3900-4342-BCE4-306647D730C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80E5C62-E2F3-4C34-8DCE-181306835CB5}"/>
              </a:ext>
            </a:extLst>
          </p:cNvPr>
          <p:cNvSpPr txBox="1"/>
          <p:nvPr>
            <p:custDataLst>
              <p:tags r:id="rId1"/>
            </p:custDataLst>
          </p:nvPr>
        </p:nvSpPr>
        <p:spPr>
          <a:xfrm>
            <a:off x="1160094" y="1147279"/>
            <a:ext cx="9871799" cy="762000"/>
          </a:xfrm>
          <a:solidFill>
            <a:srgbClr val="BFBFBF"/>
          </a:solidFill>
        </p:spPr>
        <p:txBody>
          <a:bodyPr vert="horz" lIns="127000" tIns="63500" rIns="127000" bIns="63500" rtlCol="0" anchor="ctr">
            <a:spAutoFit/>
          </a:bodyPr>
          <a:lstStyle/>
          <a:p>
            <a:pPr algn="ctr">
              <a:defRPr lang="en-US" sz="1400" dirty="0"/>
            </a:pPr>
            <a:r>
              <a:rPr lang="en-US" sz="1867" b="1" dirty="0">
                <a:solidFill>
                  <a:srgbClr val="F2494B"/>
                </a:solidFill>
                <a:latin typeface="+mj-lt"/>
              </a:rPr>
              <a:t>What is the difference between formatted and un-formated I/O functions?</a:t>
            </a:r>
          </a:p>
        </p:txBody>
      </p:sp>
      <p:sp>
        <p:nvSpPr>
          <p:cNvPr id="4" name="TextBox 3">
            <a:extLst>
              <a:ext uri="{C713440B-4E4D-42CB-98C3-1ABE478E980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9511C7F-B7E4-4C6B-8952-09EB4BA58BA5}"/>
              </a:ext>
            </a:extLst>
          </p:cNvPr>
          <p:cNvSpPr txBox="1"/>
          <p:nvPr/>
        </p:nvSpPr>
        <p:spPr>
          <a:xfrm>
            <a:off x="884859" y="2222501"/>
            <a:ext cx="10422293" cy="1807803"/>
          </a:xfrm>
          <a:prstGeom prst="rect">
            <a:avLst/>
          </a:prstGeom>
        </p:spPr>
        <p:txBody>
          <a:bodyPr vert="horz" lIns="127000" tIns="63500" rIns="127000" bIns="63500" rtlCol="0" anchor="t">
            <a:spAutoFit/>
          </a:bodyPr>
          <a:lstStyle/>
          <a:p>
            <a:pPr>
              <a:lnSpc>
                <a:spcPct val="150000"/>
              </a:lnSpc>
              <a:defRPr lang="en-US" sz="1400" dirty="0"/>
            </a:pPr>
            <a:r>
              <a:rPr lang="en-US" sz="1867" b="1" dirty="0">
                <a:solidFill>
                  <a:schemeClr val="accent6"/>
                </a:solidFill>
                <a:latin typeface="+mj-lt"/>
              </a:rPr>
              <a:t>--&gt;Formatted I/O functions allows programmer to read input from keyboard and display output on monitor in more formatted form (user friendly or user readable).</a:t>
            </a:r>
          </a:p>
          <a:p>
            <a:pPr>
              <a:lnSpc>
                <a:spcPct val="150000"/>
              </a:lnSpc>
              <a:defRPr lang="en-US" sz="1400" dirty="0"/>
            </a:pPr>
            <a:endParaRPr lang="en-US" sz="1867" b="1" dirty="0">
              <a:solidFill>
                <a:schemeClr val="accent6"/>
              </a:solidFill>
              <a:latin typeface="+mj-lt"/>
            </a:endParaRPr>
          </a:p>
          <a:p>
            <a:pPr>
              <a:lnSpc>
                <a:spcPct val="150000"/>
              </a:lnSpc>
              <a:defRPr lang="en-US" sz="1400" dirty="0"/>
            </a:pPr>
            <a:r>
              <a:rPr lang="en-US" sz="1867" b="1" dirty="0">
                <a:solidFill>
                  <a:schemeClr val="accent6"/>
                </a:solidFill>
                <a:latin typeface="+mj-lt"/>
              </a:rPr>
              <a:t>--&gt;Fine tuning of I/O operation is not possible using un-formated I/O functions</a:t>
            </a:r>
          </a:p>
        </p:txBody>
      </p:sp>
    </p:spTree>
    <p:extLst>
      <p:ext uri="{442BEDDB-AC03-4E23-BBD7-748324D62D4A}">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2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293D55AD-8789-4B38-98FF-6635FE8BAD5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C0D8CCD-27AE-4572-BBCE-7873E29F1964}"/>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11B010F5-E37F-41BD-8214-D837DBFB2B1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D62D130-8001-4E27-92FE-D318F02C0B0F}"/>
              </a:ext>
            </a:extLst>
          </p:cNvPr>
          <p:cNvSpPr txBox="1"/>
          <p:nvPr/>
        </p:nvSpPr>
        <p:spPr>
          <a:xfrm>
            <a:off x="1" y="1420241"/>
            <a:ext cx="5618353" cy="1376787"/>
          </a:xfrm>
          <a:prstGeom prst="rect">
            <a:avLst/>
          </a:prstGeom>
          <a:noFill/>
          <a:ln w="0" cap="flat">
            <a:solidFill>
              <a:schemeClr val="accent3">
                <a:shade val="95000"/>
                <a:satMod val="104999"/>
              </a:schemeClr>
            </a:solidFill>
            <a:prstDash val="dash"/>
            <a:miter lim="800000"/>
          </a:ln>
        </p:spPr>
        <p:txBody>
          <a:bodyPr vert="horz" lIns="127000" tIns="63500" rIns="127000" bIns="63500" rtlCol="0" anchor="t">
            <a:spAutoFit/>
          </a:bodyPr>
          <a:lstStyle/>
          <a:p>
            <a:pPr>
              <a:lnSpc>
                <a:spcPct val="150000"/>
              </a:lnSpc>
              <a:defRPr lang="en-US" sz="1400" dirty="0"/>
            </a:pPr>
            <a:r>
              <a:rPr lang="en-US" sz="1867" b="1" dirty="0">
                <a:latin typeface="+mj-lt"/>
              </a:rPr>
              <a:t>The general form of the </a:t>
            </a:r>
            <a:r>
              <a:rPr lang="en-US" sz="1867" b="1" dirty="0" err="1">
                <a:latin typeface="+mj-lt"/>
              </a:rPr>
              <a:t>getch</a:t>
            </a:r>
            <a:r>
              <a:rPr lang="en-US" sz="1867" b="1" dirty="0">
                <a:latin typeface="+mj-lt"/>
              </a:rPr>
              <a:t>() is as given below -</a:t>
            </a:r>
          </a:p>
          <a:p>
            <a:pPr>
              <a:lnSpc>
                <a:spcPct val="150000"/>
              </a:lnSpc>
              <a:defRPr lang="en-US" sz="1400" dirty="0"/>
            </a:pPr>
            <a:r>
              <a:rPr lang="en-US" sz="1867" b="1" dirty="0">
                <a:latin typeface="+mj-lt"/>
              </a:rPr>
              <a:t>Syntax:</a:t>
            </a:r>
          </a:p>
          <a:p>
            <a:pPr>
              <a:lnSpc>
                <a:spcPct val="150000"/>
              </a:lnSpc>
              <a:defRPr lang="en-US" sz="1400" dirty="0"/>
            </a:pPr>
            <a:r>
              <a:rPr lang="en-US" sz="1867" b="1" dirty="0">
                <a:solidFill>
                  <a:schemeClr val="accent6"/>
                </a:solidFill>
                <a:latin typeface="+mj-lt"/>
              </a:rPr>
              <a:t>ch = </a:t>
            </a:r>
            <a:r>
              <a:rPr lang="en-US" sz="1867" b="1" dirty="0" err="1">
                <a:solidFill>
                  <a:schemeClr val="accent6"/>
                </a:solidFill>
                <a:latin typeface="+mj-lt"/>
              </a:rPr>
              <a:t>getch</a:t>
            </a:r>
            <a:r>
              <a:rPr lang="en-US" sz="1867" b="1" dirty="0">
                <a:solidFill>
                  <a:schemeClr val="accent6"/>
                </a:solidFill>
                <a:latin typeface="+mj-lt"/>
              </a:rPr>
              <a:t>();</a:t>
            </a:r>
          </a:p>
        </p:txBody>
      </p:sp>
      <p:sp>
        <p:nvSpPr>
          <p:cNvPr id="4" name="TextBox 3">
            <a:extLst>
              <a:ext uri="{79F99674-8532-40E3-8FD4-B76EA09E256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382EF4E-8797-435F-BE31-F2D33B03D95C}"/>
              </a:ext>
            </a:extLst>
          </p:cNvPr>
          <p:cNvSpPr txBox="1"/>
          <p:nvPr/>
        </p:nvSpPr>
        <p:spPr>
          <a:xfrm>
            <a:off x="6476493" y="1420241"/>
            <a:ext cx="5715508" cy="1376787"/>
          </a:xfrm>
          <a:prstGeom prst="rect">
            <a:avLst/>
          </a:prstGeom>
          <a:noFill/>
          <a:ln w="0" cap="flat">
            <a:solidFill>
              <a:schemeClr val="accent3">
                <a:shade val="95000"/>
                <a:satMod val="104999"/>
              </a:schemeClr>
            </a:solidFill>
            <a:prstDash val="dash"/>
            <a:miter lim="800000"/>
          </a:ln>
        </p:spPr>
        <p:txBody>
          <a:bodyPr vert="horz" lIns="127000" tIns="63500" rIns="127000" bIns="63500" rtlCol="0" anchor="t">
            <a:spAutoFit/>
          </a:bodyPr>
          <a:lstStyle/>
          <a:p>
            <a:pPr>
              <a:lnSpc>
                <a:spcPct val="150000"/>
              </a:lnSpc>
              <a:defRPr lang="en-US" sz="1400" dirty="0"/>
            </a:pPr>
            <a:r>
              <a:rPr lang="en-US" sz="1867" b="1" dirty="0">
                <a:latin typeface="+mj-lt"/>
              </a:rPr>
              <a:t>The general form of the </a:t>
            </a:r>
            <a:r>
              <a:rPr lang="en-US" sz="1867" b="1" dirty="0" err="1">
                <a:latin typeface="+mj-lt"/>
              </a:rPr>
              <a:t>putch</a:t>
            </a:r>
            <a:r>
              <a:rPr lang="en-US" sz="1867" b="1" dirty="0">
                <a:latin typeface="+mj-lt"/>
              </a:rPr>
              <a:t>() is as given below -</a:t>
            </a:r>
          </a:p>
          <a:p>
            <a:pPr>
              <a:lnSpc>
                <a:spcPct val="150000"/>
              </a:lnSpc>
              <a:defRPr lang="en-US" sz="1400" dirty="0"/>
            </a:pPr>
            <a:r>
              <a:rPr lang="en-US" sz="1867" b="1" dirty="0">
                <a:latin typeface="+mj-lt"/>
              </a:rPr>
              <a:t>Syntax:</a:t>
            </a:r>
          </a:p>
          <a:p>
            <a:pPr>
              <a:lnSpc>
                <a:spcPct val="150000"/>
              </a:lnSpc>
              <a:defRPr lang="en-US" sz="1400" dirty="0"/>
            </a:pPr>
            <a:r>
              <a:rPr lang="en-US" sz="1867" b="1" dirty="0">
                <a:solidFill>
                  <a:srgbClr val="C1408A"/>
                </a:solidFill>
                <a:latin typeface="+mj-lt"/>
              </a:rPr>
              <a:t>pu</a:t>
            </a:r>
            <a:r>
              <a:rPr lang="en-US" sz="1867" b="1" dirty="0" err="1">
                <a:solidFill>
                  <a:srgbClr val="C1408A"/>
                </a:solidFill>
                <a:latin typeface="+mj-lt"/>
              </a:rPr>
              <a:t>tch</a:t>
            </a:r>
            <a:r>
              <a:rPr lang="en-US" sz="1867" b="1" dirty="0">
                <a:solidFill>
                  <a:srgbClr val="C1408A"/>
                </a:solidFill>
                <a:latin typeface="+mj-lt"/>
              </a:rPr>
              <a:t>(ch);</a:t>
            </a:r>
          </a:p>
        </p:txBody>
      </p:sp>
      <p:sp>
        <p:nvSpPr>
          <p:cNvPr id="5" name="Rectangle 4">
            <a:extLst>
              <a:ext uri="{CF46FD9E-7207-453E-BD0A-D4CF260FCC6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8F2B152-4DF8-4EBE-B9DA-2F1D013EFD82}"/>
              </a:ext>
            </a:extLst>
          </p:cNvPr>
          <p:cNvSpPr/>
          <p:nvPr/>
        </p:nvSpPr>
        <p:spPr>
          <a:xfrm>
            <a:off x="1712228" y="4076700"/>
            <a:ext cx="2585745" cy="1612581"/>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6" name="TextBox 5">
            <a:extLst>
              <a:ext uri="{CAFAE113-EA1F-4964-B47A-C106D8F86FE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C21B4B7-975A-40FF-94C7-7622CC122396}"/>
              </a:ext>
            </a:extLst>
          </p:cNvPr>
          <p:cNvSpPr txBox="1"/>
          <p:nvPr/>
        </p:nvSpPr>
        <p:spPr>
          <a:xfrm>
            <a:off x="2133205" y="4620425"/>
            <a:ext cx="527227" cy="415563"/>
          </a:xfrm>
          <a:prstGeom prst="rect">
            <a:avLst/>
          </a:prstGeom>
        </p:spPr>
        <p:txBody>
          <a:bodyPr vert="horz" lIns="127000" tIns="63500" rIns="127000" bIns="63500" rtlCol="0" anchor="t">
            <a:spAutoFit/>
          </a:bodyPr>
          <a:lstStyle/>
          <a:p>
            <a:pPr>
              <a:defRPr lang="en-US" sz="1400" dirty="0"/>
            </a:pPr>
            <a:r>
              <a:rPr lang="en-US" sz="1867" dirty="0"/>
              <a:t>ch</a:t>
            </a:r>
          </a:p>
        </p:txBody>
      </p:sp>
      <p:sp>
        <p:nvSpPr>
          <p:cNvPr id="7" name="Rectangle 6">
            <a:extLst>
              <a:ext uri="{65D79BD4-78CB-4491-BC72-FD37C29A644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A73D7B8-3698-4B00-9493-0E3248320A16}"/>
              </a:ext>
            </a:extLst>
          </p:cNvPr>
          <p:cNvSpPr/>
          <p:nvPr/>
        </p:nvSpPr>
        <p:spPr>
          <a:xfrm>
            <a:off x="2678443" y="4714622"/>
            <a:ext cx="1198549" cy="221297"/>
          </a:xfrm>
          <a:prstGeom prst="rect">
            <a:avLst/>
          </a:prstGeom>
          <a:solidFill>
            <a:schemeClr val="bg1"/>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pic>
        <p:nvPicPr>
          <p:cNvPr id="8" name="Picture 7">
            <a:extLst>
              <a:ext uri="{0CED78C1-BB24-45E3-9D47-2AD5F7C70E4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E0A1EDC-59B8-4505-9896-4CAF038F49AD}"/>
              </a:ext>
            </a:extLst>
          </p:cNvPr>
          <p:cNvPicPr>
            <a:picLocks noChangeAspect="1"/>
          </p:cNvPicPr>
          <p:nvPr/>
        </p:nvPicPr>
        <p:blipFill>
          <a:blip r:embed="rId3"/>
          <a:stretch>
            <a:fillRect/>
          </a:stretch>
        </p:blipFill>
        <p:spPr>
          <a:xfrm rot="1440000">
            <a:off x="7812939" y="4000501"/>
            <a:ext cx="1746415" cy="1162164"/>
          </a:xfrm>
          <a:prstGeom prst="rect">
            <a:avLst/>
          </a:prstGeom>
          <a:noFill/>
        </p:spPr>
      </p:pic>
      <p:sp>
        <p:nvSpPr>
          <p:cNvPr id="9" name="TextBox 8">
            <a:extLst>
              <a:ext uri="{F9CC2790-FEAD-434D-921C-3EE5E86B210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0AF3B00-DD32-44AA-93F4-01BE818D347B}"/>
              </a:ext>
            </a:extLst>
          </p:cNvPr>
          <p:cNvSpPr txBox="1"/>
          <p:nvPr/>
        </p:nvSpPr>
        <p:spPr>
          <a:xfrm>
            <a:off x="8534400" y="3835401"/>
            <a:ext cx="2540000" cy="415563"/>
          </a:xfrm>
          <a:prstGeom prst="rect">
            <a:avLst/>
          </a:prstGeom>
        </p:spPr>
        <p:txBody>
          <a:bodyPr vert="horz" lIns="127000" tIns="63500" rIns="127000" bIns="63500" rtlCol="0" anchor="t">
            <a:spAutoFit/>
          </a:bodyPr>
          <a:lstStyle/>
          <a:p>
            <a:pPr>
              <a:defRPr lang="en-US" sz="1400" dirty="0"/>
            </a:pPr>
            <a:r>
              <a:rPr lang="en-US" sz="1867" b="1" dirty="0">
                <a:latin typeface="+mj-lt"/>
              </a:rPr>
              <a:t>Input Unit</a:t>
            </a:r>
          </a:p>
        </p:txBody>
      </p:sp>
      <p:pic>
        <p:nvPicPr>
          <p:cNvPr id="10" name="Picture 9">
            <a:extLst>
              <a:ext uri="{1BE04544-D8C3-4092-884E-1A81DF70256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49F13DF-6E0A-4D78-9F65-B0A309BC2D5F}"/>
              </a:ext>
            </a:extLst>
          </p:cNvPr>
          <p:cNvPicPr>
            <a:picLocks noChangeAspect="1"/>
          </p:cNvPicPr>
          <p:nvPr/>
        </p:nvPicPr>
        <p:blipFill>
          <a:blip r:embed="rId4"/>
          <a:stretch>
            <a:fillRect/>
          </a:stretch>
        </p:blipFill>
        <p:spPr>
          <a:xfrm>
            <a:off x="8081441" y="5270500"/>
            <a:ext cx="1139875" cy="941451"/>
          </a:xfrm>
          <a:prstGeom prst="rect">
            <a:avLst/>
          </a:prstGeom>
          <a:noFill/>
        </p:spPr>
      </p:pic>
      <p:sp>
        <p:nvSpPr>
          <p:cNvPr id="11" name="TextBox 10">
            <a:extLst>
              <a:ext uri="{9EA0EDB8-8275-4545-B4A1-18FC9A5BDCA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1E54DCB-ABF4-4018-A318-B44C9AE3F35D}"/>
              </a:ext>
            </a:extLst>
          </p:cNvPr>
          <p:cNvSpPr txBox="1"/>
          <p:nvPr/>
        </p:nvSpPr>
        <p:spPr>
          <a:xfrm>
            <a:off x="8653704" y="6261101"/>
            <a:ext cx="2540000" cy="415563"/>
          </a:xfrm>
          <a:prstGeom prst="rect">
            <a:avLst/>
          </a:prstGeom>
        </p:spPr>
        <p:txBody>
          <a:bodyPr vert="horz" lIns="127000" tIns="63500" rIns="127000" bIns="63500" rtlCol="0" anchor="t">
            <a:spAutoFit/>
          </a:bodyPr>
          <a:lstStyle/>
          <a:p>
            <a:pPr>
              <a:defRPr lang="en-US" sz="1400" dirty="0"/>
            </a:pPr>
            <a:r>
              <a:rPr lang="en-US" sz="1867" b="1" dirty="0">
                <a:latin typeface="+mj-lt"/>
              </a:rPr>
              <a:t>Output Unit</a:t>
            </a:r>
          </a:p>
        </p:txBody>
      </p:sp>
      <p:sp>
        <p:nvSpPr>
          <p:cNvPr id="12" name="Arrow: Curved Right 11">
            <a:extLst>
              <a:ext uri="{C6166958-694F-48F7-866C-B607BF180BF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481AFAB-A86A-4872-839D-74A0C4D26ACF}"/>
              </a:ext>
            </a:extLst>
          </p:cNvPr>
          <p:cNvSpPr/>
          <p:nvPr/>
        </p:nvSpPr>
        <p:spPr>
          <a:xfrm rot="16200000">
            <a:off x="5864568" y="4241801"/>
            <a:ext cx="749261" cy="3684511"/>
          </a:xfrm>
          <a:prstGeom prst="curvedRightArrow">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0"/>
          </a:gradFill>
          <a:ln w="9525" cap="flat">
            <a:solidFill>
              <a:schemeClr val="accent4">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3" name="Arrow: Curved Right 12">
            <a:extLst>
              <a:ext uri="{ED40AD82-8B59-40B6-B32E-B5E5A21BBA2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7FEC90F-9A79-41CF-92AD-E38B50550A07}"/>
              </a:ext>
            </a:extLst>
          </p:cNvPr>
          <p:cNvSpPr/>
          <p:nvPr/>
        </p:nvSpPr>
        <p:spPr>
          <a:xfrm rot="5400000">
            <a:off x="5967056" y="1927440"/>
            <a:ext cx="794029" cy="3934269"/>
          </a:xfrm>
          <a:prstGeom prst="curvedRightArrow">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0"/>
          </a:gradFill>
          <a:ln w="9525" cap="flat">
            <a:solidFill>
              <a:schemeClr val="accent4">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4" name="TextBox 13">
            <a:extLst>
              <a:ext uri="{C03C3D6E-588B-45DC-9CA4-650CC5C8289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AEBFE16-566A-4475-8BA6-9D3CAB775028}"/>
              </a:ext>
            </a:extLst>
          </p:cNvPr>
          <p:cNvSpPr txBox="1"/>
          <p:nvPr/>
        </p:nvSpPr>
        <p:spPr>
          <a:xfrm>
            <a:off x="5094071" y="3619500"/>
            <a:ext cx="2540000" cy="1113125"/>
          </a:xfrm>
          <a:prstGeom prst="rect">
            <a:avLst/>
          </a:prstGeom>
        </p:spPr>
        <p:txBody>
          <a:bodyPr vert="horz" lIns="127000" tIns="63500" rIns="127000" bIns="63500" rtlCol="0" anchor="t">
            <a:spAutoFit/>
          </a:bodyPr>
          <a:lstStyle/>
          <a:p>
            <a:pPr>
              <a:defRPr lang="en-US" sz="1400" dirty="0"/>
            </a:pPr>
            <a:r>
              <a:rPr lang="en-US" sz="1600" dirty="0">
                <a:solidFill>
                  <a:schemeClr val="accent5"/>
                </a:solidFill>
              </a:rPr>
              <a:t>ch=</a:t>
            </a:r>
            <a:r>
              <a:rPr lang="en-US" sz="1600" dirty="0" err="1">
                <a:solidFill>
                  <a:schemeClr val="accent5"/>
                </a:solidFill>
              </a:rPr>
              <a:t>getch</a:t>
            </a:r>
            <a:r>
              <a:rPr lang="en-US" sz="1600" dirty="0">
                <a:solidFill>
                  <a:schemeClr val="accent5"/>
                </a:solidFill>
              </a:rPr>
              <a:t>() would place the character read from the keyboard onto the variable ch in memory</a:t>
            </a:r>
          </a:p>
        </p:txBody>
      </p:sp>
      <p:sp>
        <p:nvSpPr>
          <p:cNvPr id="15" name="TextBox 14">
            <a:extLst>
              <a:ext uri="{42192394-6911-4A47-8F76-AFAC207EE03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B8D2904-AE8A-4F50-B4AA-9703B1E0FDDE}"/>
              </a:ext>
            </a:extLst>
          </p:cNvPr>
          <p:cNvSpPr txBox="1"/>
          <p:nvPr/>
        </p:nvSpPr>
        <p:spPr>
          <a:xfrm>
            <a:off x="4969192" y="5384801"/>
            <a:ext cx="2540000" cy="620683"/>
          </a:xfrm>
          <a:prstGeom prst="rect">
            <a:avLst/>
          </a:prstGeom>
        </p:spPr>
        <p:txBody>
          <a:bodyPr vert="horz" lIns="127000" tIns="63500" rIns="127000" bIns="63500" rtlCol="0" anchor="t">
            <a:spAutoFit/>
          </a:bodyPr>
          <a:lstStyle/>
          <a:p>
            <a:pPr>
              <a:defRPr lang="en-US" sz="1400" dirty="0"/>
            </a:pPr>
            <a:r>
              <a:rPr lang="en-US" sz="1600" dirty="0" err="1">
                <a:solidFill>
                  <a:schemeClr val="accent5"/>
                </a:solidFill>
              </a:rPr>
              <a:t>putch</a:t>
            </a:r>
            <a:r>
              <a:rPr lang="en-US" sz="1600" dirty="0">
                <a:solidFill>
                  <a:schemeClr val="accent5"/>
                </a:solidFill>
              </a:rPr>
              <a:t>(ch) would display the character ch on screen</a:t>
            </a:r>
          </a:p>
        </p:txBody>
      </p:sp>
      <p:sp>
        <p:nvSpPr>
          <p:cNvPr id="16" name="TextBox 15">
            <a:extLst>
              <a:ext uri="{5DA80B3F-0ABD-4CE8-9AB9-25C76A8E77B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C0F2FD7-8023-4EF6-97B7-3F7F9CDE6ADC}"/>
              </a:ext>
            </a:extLst>
          </p:cNvPr>
          <p:cNvSpPr txBox="1"/>
          <p:nvPr/>
        </p:nvSpPr>
        <p:spPr>
          <a:xfrm>
            <a:off x="2179447" y="5778501"/>
            <a:ext cx="2540000" cy="415563"/>
          </a:xfrm>
          <a:prstGeom prst="rect">
            <a:avLst/>
          </a:prstGeom>
        </p:spPr>
        <p:txBody>
          <a:bodyPr vert="horz" lIns="127000" tIns="63500" rIns="127000" bIns="63500" rtlCol="0" anchor="t">
            <a:spAutoFit/>
          </a:bodyPr>
          <a:lstStyle/>
          <a:p>
            <a:pPr>
              <a:defRPr lang="en-US" sz="1400" dirty="0"/>
            </a:pPr>
            <a:r>
              <a:rPr lang="en-US" sz="1867" b="1" dirty="0">
                <a:latin typeface="+mj-lt"/>
              </a:rPr>
              <a:t>Memory Unit</a:t>
            </a:r>
          </a:p>
        </p:txBody>
      </p:sp>
      <p:sp>
        <p:nvSpPr>
          <p:cNvPr id="17" name="TextBox 16">
            <a:extLst>
              <a:ext uri="{32F9E4DA-C408-4A2C-B442-095DB849F8B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BFE5CE3-2F5D-4CAA-8D38-48A7FD519CFE}"/>
              </a:ext>
            </a:extLst>
          </p:cNvPr>
          <p:cNvSpPr txBox="1"/>
          <p:nvPr/>
        </p:nvSpPr>
        <p:spPr>
          <a:xfrm>
            <a:off x="3657601" y="901701"/>
            <a:ext cx="4281271" cy="456472"/>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867" b="1" dirty="0">
                <a:solidFill>
                  <a:schemeClr val="accent3"/>
                </a:solidFill>
                <a:latin typeface="Open Sans"/>
              </a:rPr>
              <a:t>Reading and Writing a </a:t>
            </a:r>
            <a:r>
              <a:rPr lang="en-US" sz="2133" b="1" dirty="0">
                <a:solidFill>
                  <a:schemeClr val="accent3"/>
                </a:solidFill>
                <a:latin typeface="Open Sans"/>
              </a:rPr>
              <a:t>Character</a:t>
            </a:r>
          </a:p>
        </p:txBody>
      </p:sp>
    </p:spTree>
    <p:extLst>
      <p:ext uri="{9F746999-A260-42BF-97C9-CA274C8A6A42}">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2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1A737D08-9A40-4E00-B518-0A0A125E174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EF048D4-5481-428A-AAF8-F211695D2053}"/>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B7706729-D7F6-4A1C-AB54-B1F40111493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D761FD8-FAEA-40B0-817A-7016318C863C}"/>
              </a:ext>
            </a:extLst>
          </p:cNvPr>
          <p:cNvSpPr txBox="1"/>
          <p:nvPr/>
        </p:nvSpPr>
        <p:spPr>
          <a:xfrm>
            <a:off x="294983" y="4651743"/>
            <a:ext cx="11602035" cy="1807803"/>
          </a:xfrm>
          <a:prstGeom prst="rect">
            <a:avLst/>
          </a:prstGeom>
        </p:spPr>
        <p:txBody>
          <a:bodyPr vert="horz" lIns="127000" tIns="63500" rIns="127000" bIns="63500" rtlCol="0" anchor="t">
            <a:spAutoFit/>
          </a:bodyPr>
          <a:lstStyle/>
          <a:p>
            <a:pPr>
              <a:lnSpc>
                <a:spcPct val="150000"/>
              </a:lnSpc>
              <a:defRPr lang="en-US" sz="1400" dirty="0"/>
            </a:pPr>
            <a:r>
              <a:rPr lang="en-US" sz="1867" b="1" dirty="0">
                <a:solidFill>
                  <a:srgbClr val="F2494B"/>
                </a:solidFill>
                <a:latin typeface="+mj-lt"/>
              </a:rPr>
              <a:t>Disadvantages of un-formated I/O functions</a:t>
            </a:r>
          </a:p>
          <a:p>
            <a:pPr>
              <a:lnSpc>
                <a:spcPct val="150000"/>
              </a:lnSpc>
              <a:defRPr lang="en-US" sz="1400" dirty="0"/>
            </a:pPr>
            <a:r>
              <a:rPr lang="en-US" sz="1867" dirty="0"/>
              <a:t>-&gt; </a:t>
            </a:r>
            <a:r>
              <a:rPr lang="en-US" sz="1867" b="1" dirty="0">
                <a:latin typeface="+mj-lt"/>
              </a:rPr>
              <a:t>They can read or write just one character at a time,</a:t>
            </a:r>
          </a:p>
          <a:p>
            <a:pPr>
              <a:lnSpc>
                <a:spcPct val="150000"/>
              </a:lnSpc>
              <a:defRPr lang="en-US" sz="1400" dirty="0"/>
            </a:pPr>
            <a:r>
              <a:rPr lang="en-US" sz="1867" b="1" dirty="0">
                <a:latin typeface="+mj-lt"/>
              </a:rPr>
              <a:t>-&gt; Only characters can be read from the keyboard. int, float, double type data cannot be read.</a:t>
            </a:r>
          </a:p>
          <a:p>
            <a:pPr>
              <a:lnSpc>
                <a:spcPct val="150000"/>
              </a:lnSpc>
              <a:defRPr lang="en-US" sz="1400" dirty="0"/>
            </a:pPr>
            <a:r>
              <a:rPr lang="en-US" sz="1867" b="1" dirty="0">
                <a:latin typeface="+mj-lt"/>
              </a:rPr>
              <a:t>-&gt;Output displayed on the monitor is not user friendly. </a:t>
            </a:r>
          </a:p>
        </p:txBody>
      </p:sp>
      <p:sp>
        <p:nvSpPr>
          <p:cNvPr id="4" name="TextBox 3">
            <a:extLst>
              <a:ext uri="{B4A1BEC4-600B-45C7-8106-A5977C73F92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8DAA915-7B37-4D64-985B-C473305D6D37}"/>
              </a:ext>
            </a:extLst>
          </p:cNvPr>
          <p:cNvSpPr txBox="1"/>
          <p:nvPr/>
        </p:nvSpPr>
        <p:spPr>
          <a:xfrm>
            <a:off x="411860" y="969632"/>
            <a:ext cx="10031488" cy="3693062"/>
          </a:xfrm>
          <a:prstGeom prst="rect">
            <a:avLst/>
          </a:prstGeom>
        </p:spPr>
        <p:txBody>
          <a:bodyPr vert="horz" lIns="127000" tIns="63500" rIns="127000" bIns="63500" rtlCol="0" anchor="t">
            <a:spAutoFit/>
          </a:bodyPr>
          <a:lstStyle/>
          <a:p>
            <a:pPr>
              <a:lnSpc>
                <a:spcPct val="125000"/>
              </a:lnSpc>
              <a:defRPr lang="en-US" sz="1400" dirty="0"/>
            </a:pPr>
            <a:r>
              <a:rPr lang="en-US" sz="1867" dirty="0">
                <a:solidFill>
                  <a:schemeClr val="accent6"/>
                </a:solidFill>
              </a:rPr>
              <a:t>Ex: program to read character from keyboard and display it on the monitor</a:t>
            </a:r>
          </a:p>
          <a:p>
            <a:pPr>
              <a:lnSpc>
                <a:spcPct val="125000"/>
              </a:lnSpc>
              <a:defRPr lang="en-US" sz="1400" dirty="0"/>
            </a:pPr>
            <a:r>
              <a:rPr lang="en-US" sz="1867" dirty="0">
                <a:solidFill>
                  <a:schemeClr val="accent6"/>
                </a:solidFill>
              </a:rPr>
              <a:t>#include&lt;stdio.h&gt;</a:t>
            </a:r>
          </a:p>
          <a:p>
            <a:pPr>
              <a:lnSpc>
                <a:spcPct val="125000"/>
              </a:lnSpc>
              <a:defRPr lang="en-US" sz="1400" dirty="0"/>
            </a:pPr>
            <a:r>
              <a:rPr lang="en-US" sz="1867" dirty="0">
                <a:solidFill>
                  <a:schemeClr val="accent6"/>
                </a:solidFill>
              </a:rPr>
              <a:t>void main()</a:t>
            </a:r>
          </a:p>
          <a:p>
            <a:pPr>
              <a:lnSpc>
                <a:spcPct val="125000"/>
              </a:lnSpc>
              <a:defRPr lang="en-US" sz="1400" dirty="0"/>
            </a:pPr>
            <a:r>
              <a:rPr lang="en-US" sz="1867" dirty="0">
                <a:solidFill>
                  <a:schemeClr val="accent6"/>
                </a:solidFill>
              </a:rPr>
              <a:t>{</a:t>
            </a:r>
          </a:p>
          <a:p>
            <a:pPr>
              <a:lnSpc>
                <a:spcPct val="125000"/>
              </a:lnSpc>
              <a:defRPr lang="en-US" sz="1400" dirty="0"/>
            </a:pPr>
            <a:r>
              <a:rPr lang="en-US" sz="1867" dirty="0">
                <a:solidFill>
                  <a:schemeClr val="accent6"/>
                </a:solidFill>
              </a:rPr>
              <a:t>char ch;</a:t>
            </a:r>
          </a:p>
          <a:p>
            <a:pPr>
              <a:lnSpc>
                <a:spcPct val="125000"/>
              </a:lnSpc>
              <a:defRPr lang="en-US" sz="1400" dirty="0"/>
            </a:pPr>
            <a:r>
              <a:rPr lang="en-US" sz="1867" dirty="0" err="1">
                <a:solidFill>
                  <a:schemeClr val="accent6"/>
                </a:solidFill>
              </a:rPr>
              <a:t>printf</a:t>
            </a:r>
            <a:r>
              <a:rPr lang="en-US" sz="1867" dirty="0">
                <a:solidFill>
                  <a:schemeClr val="accent6"/>
                </a:solidFill>
              </a:rPr>
              <a:t>("enter M for male and F for Female");</a:t>
            </a:r>
          </a:p>
          <a:p>
            <a:pPr>
              <a:lnSpc>
                <a:spcPct val="125000"/>
              </a:lnSpc>
              <a:defRPr lang="en-US" sz="1400" dirty="0"/>
            </a:pPr>
            <a:r>
              <a:rPr lang="en-US" sz="1867" dirty="0">
                <a:solidFill>
                  <a:schemeClr val="accent6"/>
                </a:solidFill>
              </a:rPr>
              <a:t>ch=</a:t>
            </a:r>
            <a:r>
              <a:rPr lang="en-US" sz="1867" dirty="0" err="1">
                <a:solidFill>
                  <a:schemeClr val="accent6"/>
                </a:solidFill>
              </a:rPr>
              <a:t>getch</a:t>
            </a:r>
            <a:r>
              <a:rPr lang="en-US" sz="1867" dirty="0">
                <a:solidFill>
                  <a:schemeClr val="accent6"/>
                </a:solidFill>
              </a:rPr>
              <a:t>();</a:t>
            </a:r>
          </a:p>
          <a:p>
            <a:pPr>
              <a:lnSpc>
                <a:spcPct val="125000"/>
              </a:lnSpc>
              <a:defRPr lang="en-US" sz="1400" dirty="0"/>
            </a:pPr>
            <a:r>
              <a:rPr lang="en-US" sz="1867" dirty="0" err="1">
                <a:solidFill>
                  <a:schemeClr val="accent6"/>
                </a:solidFill>
              </a:rPr>
              <a:t>Printf</a:t>
            </a:r>
            <a:r>
              <a:rPr lang="en-US" sz="1867" dirty="0">
                <a:solidFill>
                  <a:schemeClr val="accent6"/>
                </a:solidFill>
              </a:rPr>
              <a:t>("the character you entered is ");</a:t>
            </a:r>
          </a:p>
          <a:p>
            <a:pPr>
              <a:lnSpc>
                <a:spcPct val="125000"/>
              </a:lnSpc>
              <a:defRPr lang="en-US" sz="1400" dirty="0"/>
            </a:pPr>
            <a:r>
              <a:rPr lang="en-US" sz="1867" dirty="0" err="1">
                <a:solidFill>
                  <a:schemeClr val="accent6"/>
                </a:solidFill>
              </a:rPr>
              <a:t>putch</a:t>
            </a:r>
            <a:r>
              <a:rPr lang="en-US" sz="1867" dirty="0">
                <a:solidFill>
                  <a:schemeClr val="accent6"/>
                </a:solidFill>
              </a:rPr>
              <a:t>(ch);</a:t>
            </a:r>
          </a:p>
          <a:p>
            <a:pPr>
              <a:lnSpc>
                <a:spcPct val="125000"/>
              </a:lnSpc>
              <a:defRPr lang="en-US" sz="1400" dirty="0"/>
            </a:pPr>
            <a:r>
              <a:rPr lang="en-US" sz="1867" dirty="0">
                <a:solidFill>
                  <a:schemeClr val="accent6"/>
                </a:solidFill>
              </a:rPr>
              <a:t>}</a:t>
            </a:r>
          </a:p>
        </p:txBody>
      </p:sp>
    </p:spTree>
    <p:extLst>
      <p:ext uri="{255ABA11-892D-4182-95DF-9D1CA5364ACA}">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2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C17F8F4-DCA5-4AFD-9898-D64B63904C5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F31725D-869F-4AC0-88BC-8EBAB65FD978}"/>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124AEA49-A671-410C-AC67-BD3AFD2FEEB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15F8B42-1ED8-44F9-AB05-CA85956960B5}"/>
              </a:ext>
            </a:extLst>
          </p:cNvPr>
          <p:cNvSpPr txBox="1"/>
          <p:nvPr/>
        </p:nvSpPr>
        <p:spPr>
          <a:xfrm>
            <a:off x="5334000" y="2670542"/>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pic>
        <p:nvPicPr>
          <p:cNvPr id="4" name="Picture 3">
            <a:extLst>
              <a:ext uri="{E18D7B73-32A2-41D5-969A-2126A6BDE03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0463299-23B6-4FF1-B411-B4F283BFC9AE}"/>
              </a:ext>
            </a:extLst>
          </p:cNvPr>
          <p:cNvPicPr>
            <a:picLocks noChangeAspect="1"/>
          </p:cNvPicPr>
          <p:nvPr/>
        </p:nvPicPr>
        <p:blipFill>
          <a:blip r:embed="rId3"/>
          <a:stretch>
            <a:fillRect/>
          </a:stretch>
        </p:blipFill>
        <p:spPr>
          <a:xfrm>
            <a:off x="1397901" y="1218819"/>
            <a:ext cx="9396184" cy="5146319"/>
          </a:xfrm>
          <a:prstGeom prst="rect">
            <a:avLst/>
          </a:prstGeom>
          <a:noFill/>
        </p:spPr>
      </p:pic>
    </p:spTree>
    <p:extLst>
      <p:ext uri="{252D7BA4-81D2-444F-8E55-8E874C0442CD}">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3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9EE888A4-FB84-41D7-921E-FEC329E751A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5389D7D-DFCA-4382-B2EA-417125FA2A39}"/>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871A385B-4298-4735-A4FA-96628976370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E645C62-3DF8-4A0A-AED1-76379CFE9DCC}"/>
              </a:ext>
            </a:extLst>
          </p:cNvPr>
          <p:cNvSpPr txBox="1"/>
          <p:nvPr/>
        </p:nvSpPr>
        <p:spPr>
          <a:xfrm>
            <a:off x="3298457" y="1188441"/>
            <a:ext cx="6048439"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Formatted Input Output functions</a:t>
            </a:r>
          </a:p>
        </p:txBody>
      </p:sp>
      <p:sp>
        <p:nvSpPr>
          <p:cNvPr id="4" name="TextBox 3">
            <a:extLst>
              <a:ext uri="{3841C379-25B5-4F74-88BF-F4CC9877173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879A7C7-F726-4977-832E-DB31A8459009}"/>
              </a:ext>
            </a:extLst>
          </p:cNvPr>
          <p:cNvSpPr txBox="1"/>
          <p:nvPr/>
        </p:nvSpPr>
        <p:spPr>
          <a:xfrm>
            <a:off x="393445" y="1651000"/>
            <a:ext cx="10579355" cy="945772"/>
          </a:xfrm>
          <a:prstGeom prst="rect">
            <a:avLst/>
          </a:prstGeom>
        </p:spPr>
        <p:txBody>
          <a:bodyPr vert="horz" lIns="127000" tIns="63500" rIns="127000" bIns="63500" rtlCol="0" anchor="t">
            <a:spAutoFit/>
          </a:bodyPr>
          <a:lstStyle/>
          <a:p>
            <a:pPr>
              <a:lnSpc>
                <a:spcPct val="150000"/>
              </a:lnSpc>
              <a:defRPr lang="en-US" sz="1400" dirty="0"/>
            </a:pPr>
            <a:r>
              <a:rPr lang="en-US" sz="1867" b="1" dirty="0" err="1">
                <a:solidFill>
                  <a:schemeClr val="accent6"/>
                </a:solidFill>
                <a:latin typeface="+mj-lt"/>
              </a:rPr>
              <a:t>scanf</a:t>
            </a:r>
            <a:r>
              <a:rPr lang="en-US" sz="1867" b="1" dirty="0">
                <a:solidFill>
                  <a:schemeClr val="accent6"/>
                </a:solidFill>
                <a:latin typeface="+mj-lt"/>
              </a:rPr>
              <a:t>() - input function (read input from the keyboard) </a:t>
            </a:r>
          </a:p>
          <a:p>
            <a:pPr>
              <a:lnSpc>
                <a:spcPct val="150000"/>
              </a:lnSpc>
              <a:defRPr lang="en-US" sz="1400" dirty="0"/>
            </a:pPr>
            <a:r>
              <a:rPr lang="en-US" sz="1867" b="1" dirty="0" err="1">
                <a:solidFill>
                  <a:schemeClr val="accent6"/>
                </a:solidFill>
                <a:latin typeface="+mj-lt"/>
              </a:rPr>
              <a:t>printf</a:t>
            </a:r>
            <a:r>
              <a:rPr lang="en-US" sz="1867" b="1" dirty="0">
                <a:solidFill>
                  <a:schemeClr val="accent6"/>
                </a:solidFill>
                <a:latin typeface="+mj-lt"/>
              </a:rPr>
              <a:t>() - output function (display output on the monitor)</a:t>
            </a:r>
          </a:p>
        </p:txBody>
      </p:sp>
      <p:sp>
        <p:nvSpPr>
          <p:cNvPr id="5" name="TextBox 4">
            <a:extLst>
              <a:ext uri="{2519D08D-AC3B-443F-BE3A-E7537B0610C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698648A-5B04-41EA-83A6-3A82AEABCB7A}"/>
              </a:ext>
            </a:extLst>
          </p:cNvPr>
          <p:cNvSpPr txBox="1"/>
          <p:nvPr/>
        </p:nvSpPr>
        <p:spPr>
          <a:xfrm>
            <a:off x="506780" y="3226842"/>
            <a:ext cx="8479357" cy="990207"/>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The </a:t>
            </a:r>
            <a:r>
              <a:rPr lang="en-US" sz="1867" b="1" dirty="0" err="1">
                <a:solidFill>
                  <a:schemeClr val="accent3"/>
                </a:solidFill>
                <a:latin typeface="+mj-lt"/>
              </a:rPr>
              <a:t>printf</a:t>
            </a:r>
            <a:r>
              <a:rPr lang="en-US" sz="1867" b="1" dirty="0">
                <a:solidFill>
                  <a:schemeClr val="accent3"/>
                </a:solidFill>
                <a:latin typeface="+mj-lt"/>
              </a:rPr>
              <a:t>() function</a:t>
            </a:r>
          </a:p>
          <a:p>
            <a:pPr>
              <a:defRPr lang="en-US" sz="1400" dirty="0"/>
            </a:pPr>
            <a:endParaRPr lang="en-US" sz="1867" b="1" dirty="0">
              <a:solidFill>
                <a:schemeClr val="accent3"/>
              </a:solidFill>
              <a:latin typeface="+mj-lt"/>
            </a:endParaRPr>
          </a:p>
          <a:p>
            <a:pPr>
              <a:defRPr lang="en-US" sz="1400" dirty="0"/>
            </a:pPr>
            <a:r>
              <a:rPr lang="en-US" sz="1867" dirty="0">
                <a:latin typeface="+mj-lt"/>
              </a:rPr>
              <a:t>General form : </a:t>
            </a:r>
            <a:r>
              <a:rPr lang="en-US" sz="1867" b="1" dirty="0" err="1">
                <a:solidFill>
                  <a:schemeClr val="accent5"/>
                </a:solidFill>
                <a:latin typeface="+mj-lt"/>
              </a:rPr>
              <a:t>printf</a:t>
            </a:r>
            <a:r>
              <a:rPr lang="en-US" sz="1867" b="1" dirty="0">
                <a:solidFill>
                  <a:schemeClr val="accent5"/>
                </a:solidFill>
                <a:latin typeface="+mj-lt"/>
              </a:rPr>
              <a:t>("format string", variable list);</a:t>
            </a:r>
          </a:p>
        </p:txBody>
      </p:sp>
      <p:sp>
        <p:nvSpPr>
          <p:cNvPr id="6" name="TextBox 5">
            <a:extLst>
              <a:ext uri="{06B6A756-4BD3-473E-96DA-A3A12EC5B9D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853EBFB-120B-4D17-A59C-2B62D60A971E}"/>
              </a:ext>
            </a:extLst>
          </p:cNvPr>
          <p:cNvSpPr txBox="1"/>
          <p:nvPr/>
        </p:nvSpPr>
        <p:spPr>
          <a:xfrm>
            <a:off x="506780" y="4462158"/>
            <a:ext cx="5044579" cy="1807803"/>
          </a:xfrm>
          <a:prstGeom prst="rect">
            <a:avLst/>
          </a:prstGeom>
        </p:spPr>
        <p:txBody>
          <a:bodyPr vert="horz" lIns="127000" tIns="63500" rIns="127000" bIns="63500" rtlCol="0" anchor="t">
            <a:spAutoFit/>
          </a:bodyPr>
          <a:lstStyle/>
          <a:p>
            <a:pPr>
              <a:lnSpc>
                <a:spcPct val="150000"/>
              </a:lnSpc>
              <a:defRPr lang="en-US" sz="1400" dirty="0"/>
            </a:pPr>
            <a:r>
              <a:rPr lang="en-US" sz="1867" dirty="0">
                <a:solidFill>
                  <a:srgbClr val="00B050"/>
                </a:solidFill>
              </a:rPr>
              <a:t>Format string consists:</a:t>
            </a:r>
          </a:p>
          <a:p>
            <a:pPr>
              <a:lnSpc>
                <a:spcPct val="150000"/>
              </a:lnSpc>
              <a:defRPr lang="en-US" sz="1400" dirty="0"/>
            </a:pPr>
            <a:r>
              <a:rPr lang="en-US" sz="1867" dirty="0">
                <a:solidFill>
                  <a:srgbClr val="00B050"/>
                </a:solidFill>
              </a:rPr>
              <a:t>1. A series of characters</a:t>
            </a:r>
          </a:p>
          <a:p>
            <a:pPr>
              <a:lnSpc>
                <a:spcPct val="150000"/>
              </a:lnSpc>
              <a:defRPr lang="en-US" sz="1400" dirty="0"/>
            </a:pPr>
            <a:r>
              <a:rPr lang="en-US" sz="1867" dirty="0">
                <a:solidFill>
                  <a:srgbClr val="00B050"/>
                </a:solidFill>
              </a:rPr>
              <a:t>2. Format specifier</a:t>
            </a:r>
          </a:p>
          <a:p>
            <a:pPr>
              <a:lnSpc>
                <a:spcPct val="150000"/>
              </a:lnSpc>
              <a:defRPr lang="en-US" sz="1400" dirty="0"/>
            </a:pPr>
            <a:r>
              <a:rPr lang="en-US" sz="1867" dirty="0">
                <a:solidFill>
                  <a:srgbClr val="00B050"/>
                </a:solidFill>
              </a:rPr>
              <a:t>3. Escape sequence</a:t>
            </a:r>
          </a:p>
        </p:txBody>
      </p:sp>
      <p:sp>
        <p:nvSpPr>
          <p:cNvPr id="7" name="TextBox 6">
            <a:extLst>
              <a:ext uri="{A0DF396F-33FC-4A06-9F07-87312CB39C1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959290B-5B62-4389-AB87-7A9A6E4E4CFF}"/>
              </a:ext>
            </a:extLst>
          </p:cNvPr>
          <p:cNvSpPr txBox="1"/>
          <p:nvPr/>
        </p:nvSpPr>
        <p:spPr>
          <a:xfrm>
            <a:off x="4876801" y="4610101"/>
            <a:ext cx="6910412" cy="415563"/>
          </a:xfrm>
          <a:prstGeom prst="rect">
            <a:avLst/>
          </a:prstGeom>
        </p:spPr>
        <p:txBody>
          <a:bodyPr vert="horz" lIns="127000" tIns="63500" rIns="127000" bIns="63500" rtlCol="0" anchor="t">
            <a:spAutoFit/>
          </a:bodyPr>
          <a:lstStyle/>
          <a:p>
            <a:pPr>
              <a:defRPr lang="en-US" sz="1400" dirty="0"/>
            </a:pPr>
            <a:r>
              <a:rPr lang="en-US" sz="1867" dirty="0">
                <a:solidFill>
                  <a:srgbClr val="00B050"/>
                </a:solidFill>
              </a:rPr>
              <a:t>-&gt;Variable list: list of variables whose values are to be printed</a:t>
            </a:r>
          </a:p>
        </p:txBody>
      </p:sp>
    </p:spTree>
    <p:extLst>
      <p:ext uri="{DE370C63-BC65-4FA1-9C2C-7C3DD5451B5B}">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3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7E5FD5C3-55AB-4D4D-AD26-99BCE5CDDC4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A5B1E56-DEF9-412D-B49A-4E42165E74E1}"/>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0ECB78AA-8FDA-4BA8-95DC-023BD85C10C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F434003-ADE6-4FA5-92D7-47AF837BC1CB}"/>
              </a:ext>
            </a:extLst>
          </p:cNvPr>
          <p:cNvSpPr txBox="1"/>
          <p:nvPr/>
        </p:nvSpPr>
        <p:spPr>
          <a:xfrm>
            <a:off x="457200" y="1359053"/>
            <a:ext cx="5638800" cy="702885"/>
          </a:xfrm>
          <a:prstGeom prst="rect">
            <a:avLst/>
          </a:prstGeom>
        </p:spPr>
        <p:txBody>
          <a:bodyPr vert="horz" lIns="127000" tIns="63500" rIns="127000" bIns="63500" rtlCol="0" anchor="t">
            <a:spAutoFit/>
          </a:bodyPr>
          <a:lstStyle/>
          <a:p>
            <a:pPr>
              <a:defRPr lang="en-US" sz="1400" dirty="0"/>
            </a:pPr>
            <a:r>
              <a:rPr lang="en-US" sz="1867" b="1" dirty="0">
                <a:latin typeface="+mj-lt"/>
              </a:rPr>
              <a:t>Ex 1: </a:t>
            </a:r>
            <a:r>
              <a:rPr lang="en-US" sz="1867" b="1" dirty="0" err="1">
                <a:latin typeface="+mj-lt"/>
              </a:rPr>
              <a:t>printf</a:t>
            </a:r>
            <a:r>
              <a:rPr lang="en-US" sz="1867" b="1" dirty="0">
                <a:latin typeface="+mj-lt"/>
              </a:rPr>
              <a:t>("I love my country");</a:t>
            </a:r>
          </a:p>
          <a:p>
            <a:pPr>
              <a:defRPr lang="en-US" sz="1400" dirty="0"/>
            </a:pPr>
            <a:r>
              <a:rPr lang="en-US" sz="1867" b="1" dirty="0">
                <a:solidFill>
                  <a:schemeClr val="accent3"/>
                </a:solidFill>
                <a:latin typeface="+mj-lt"/>
              </a:rPr>
              <a:t>O/p : I love my country</a:t>
            </a:r>
          </a:p>
        </p:txBody>
      </p:sp>
      <p:sp>
        <p:nvSpPr>
          <p:cNvPr id="4" name="TextBox 3">
            <a:extLst>
              <a:ext uri="{B530E5D8-688A-40B2-B692-39447732738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54B86CA-5AC1-40C7-94CB-997DFF61E1B6}"/>
              </a:ext>
            </a:extLst>
          </p:cNvPr>
          <p:cNvSpPr txBox="1"/>
          <p:nvPr/>
        </p:nvSpPr>
        <p:spPr>
          <a:xfrm>
            <a:off x="457200" y="2578101"/>
            <a:ext cx="5638800" cy="1277529"/>
          </a:xfrm>
          <a:prstGeom prst="rect">
            <a:avLst/>
          </a:prstGeom>
        </p:spPr>
        <p:txBody>
          <a:bodyPr vert="horz" lIns="127000" tIns="63500" rIns="127000" bIns="63500" rtlCol="0" anchor="t">
            <a:spAutoFit/>
          </a:bodyPr>
          <a:lstStyle/>
          <a:p>
            <a:pPr>
              <a:defRPr lang="en-US" sz="1400" dirty="0"/>
            </a:pPr>
            <a:r>
              <a:rPr lang="en-US" sz="1867" b="1" dirty="0">
                <a:latin typeface="+mj-lt"/>
              </a:rPr>
              <a:t>Ex 2: </a:t>
            </a:r>
          </a:p>
          <a:p>
            <a:pPr>
              <a:defRPr lang="en-US" sz="1400" dirty="0"/>
            </a:pPr>
            <a:r>
              <a:rPr lang="en-US" sz="1867" b="1" dirty="0">
                <a:latin typeface="+mj-lt"/>
              </a:rPr>
              <a:t>int a=2;</a:t>
            </a:r>
          </a:p>
          <a:p>
            <a:pPr>
              <a:defRPr lang="en-US" sz="1400" dirty="0"/>
            </a:pPr>
            <a:r>
              <a:rPr lang="en-US" sz="1867" b="1" dirty="0" err="1">
                <a:latin typeface="+mj-lt"/>
              </a:rPr>
              <a:t>printf</a:t>
            </a:r>
            <a:r>
              <a:rPr lang="en-US" sz="1867" b="1" dirty="0">
                <a:latin typeface="+mj-lt"/>
              </a:rPr>
              <a:t>("the value of the a is %d", a);</a:t>
            </a:r>
          </a:p>
          <a:p>
            <a:pPr>
              <a:defRPr lang="en-US" sz="1400" dirty="0"/>
            </a:pPr>
            <a:r>
              <a:rPr lang="en-US" sz="1867" b="1" dirty="0">
                <a:solidFill>
                  <a:srgbClr val="F2494B"/>
                </a:solidFill>
                <a:latin typeface="+mj-lt"/>
              </a:rPr>
              <a:t>O/p : the value of the a is  2</a:t>
            </a:r>
          </a:p>
        </p:txBody>
      </p:sp>
      <p:sp>
        <p:nvSpPr>
          <p:cNvPr id="5" name="TextBox 4">
            <a:extLst>
              <a:ext uri="{2FF7D566-959A-41F7-8721-74B729D53E1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9D33372-5349-4AC4-A310-EFCE919045D9}"/>
              </a:ext>
            </a:extLst>
          </p:cNvPr>
          <p:cNvSpPr txBox="1"/>
          <p:nvPr/>
        </p:nvSpPr>
        <p:spPr>
          <a:xfrm>
            <a:off x="5131410" y="2578100"/>
            <a:ext cx="6542468" cy="1852174"/>
          </a:xfrm>
          <a:prstGeom prst="rect">
            <a:avLst/>
          </a:prstGeom>
        </p:spPr>
        <p:txBody>
          <a:bodyPr vert="horz" lIns="127000" tIns="63500" rIns="127000" bIns="63500" rtlCol="0" anchor="t">
            <a:spAutoFit/>
          </a:bodyPr>
          <a:lstStyle/>
          <a:p>
            <a:pPr>
              <a:defRPr lang="en-US" sz="1400" dirty="0"/>
            </a:pPr>
            <a:r>
              <a:rPr lang="en-US" sz="1867" b="1" dirty="0">
                <a:latin typeface="+mj-lt"/>
              </a:rPr>
              <a:t>Ex 3: </a:t>
            </a:r>
          </a:p>
          <a:p>
            <a:pPr>
              <a:defRPr lang="en-US" sz="1400" dirty="0"/>
            </a:pPr>
            <a:r>
              <a:rPr lang="en-US" sz="1867" b="1" dirty="0">
                <a:latin typeface="+mj-lt"/>
              </a:rPr>
              <a:t>int a=2;</a:t>
            </a:r>
          </a:p>
          <a:p>
            <a:pPr>
              <a:defRPr lang="en-US" sz="1400" dirty="0"/>
            </a:pPr>
            <a:r>
              <a:rPr lang="en-US" sz="1867" b="1" dirty="0">
                <a:latin typeface="+mj-lt"/>
              </a:rPr>
              <a:t>int b=3;</a:t>
            </a:r>
          </a:p>
          <a:p>
            <a:pPr>
              <a:defRPr lang="en-US" sz="1400" dirty="0"/>
            </a:pPr>
            <a:r>
              <a:rPr lang="en-US" sz="1867" b="1" dirty="0" err="1">
                <a:latin typeface="+mj-lt"/>
              </a:rPr>
              <a:t>printf</a:t>
            </a:r>
            <a:r>
              <a:rPr lang="en-US" sz="1867" b="1" dirty="0">
                <a:latin typeface="+mj-lt"/>
              </a:rPr>
              <a:t>("the value of the a is %d\n and b is %d", a,b);</a:t>
            </a:r>
          </a:p>
          <a:p>
            <a:pPr>
              <a:defRPr lang="en-US" sz="1400" dirty="0"/>
            </a:pPr>
            <a:r>
              <a:rPr lang="en-US" sz="1867" b="1" dirty="0">
                <a:solidFill>
                  <a:srgbClr val="F2494B"/>
                </a:solidFill>
                <a:latin typeface="+mj-lt"/>
              </a:rPr>
              <a:t>O/p : the value of the a is  2 </a:t>
            </a:r>
          </a:p>
          <a:p>
            <a:pPr>
              <a:defRPr lang="en-US" sz="1400" dirty="0"/>
            </a:pPr>
            <a:r>
              <a:rPr lang="en-US" sz="1867" b="1" dirty="0">
                <a:solidFill>
                  <a:srgbClr val="F2494B"/>
                </a:solidFill>
                <a:latin typeface="+mj-lt"/>
              </a:rPr>
              <a:t>and b is 3</a:t>
            </a:r>
          </a:p>
        </p:txBody>
      </p:sp>
      <p:sp>
        <p:nvSpPr>
          <p:cNvPr id="6" name="TextBox 5">
            <a:extLst>
              <a:ext uri="{F286F2CB-37B7-4E0C-8A27-0B342BA9BCD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96E5955-6430-4B29-8180-50B491A4CCC8}"/>
              </a:ext>
            </a:extLst>
          </p:cNvPr>
          <p:cNvSpPr txBox="1"/>
          <p:nvPr/>
        </p:nvSpPr>
        <p:spPr>
          <a:xfrm>
            <a:off x="457200" y="4648200"/>
            <a:ext cx="8966099" cy="1852174"/>
          </a:xfrm>
          <a:prstGeom prst="rect">
            <a:avLst/>
          </a:prstGeom>
        </p:spPr>
        <p:txBody>
          <a:bodyPr vert="horz" lIns="127000" tIns="63500" rIns="127000" bIns="63500" rtlCol="0" anchor="t">
            <a:spAutoFit/>
          </a:bodyPr>
          <a:lstStyle/>
          <a:p>
            <a:pPr>
              <a:defRPr lang="en-US" sz="1400" dirty="0"/>
            </a:pPr>
            <a:r>
              <a:rPr lang="en-US" sz="1867" b="1" dirty="0">
                <a:latin typeface="+mj-lt"/>
              </a:rPr>
              <a:t>Ex 4: </a:t>
            </a:r>
          </a:p>
          <a:p>
            <a:pPr>
              <a:defRPr lang="en-US" sz="1400" dirty="0"/>
            </a:pPr>
            <a:r>
              <a:rPr lang="en-US" sz="1867" b="1" dirty="0">
                <a:latin typeface="+mj-lt"/>
              </a:rPr>
              <a:t>int a=2;</a:t>
            </a:r>
          </a:p>
          <a:p>
            <a:pPr>
              <a:defRPr lang="en-US" sz="1400" dirty="0"/>
            </a:pPr>
            <a:r>
              <a:rPr lang="en-US" sz="1867" b="1" dirty="0">
                <a:latin typeface="+mj-lt"/>
              </a:rPr>
              <a:t>float b=3.5;</a:t>
            </a:r>
          </a:p>
          <a:p>
            <a:pPr>
              <a:defRPr lang="en-US" sz="1400" dirty="0"/>
            </a:pPr>
            <a:r>
              <a:rPr lang="en-US" sz="1867" b="1" dirty="0">
                <a:latin typeface="+mj-lt"/>
              </a:rPr>
              <a:t>char c='A';</a:t>
            </a:r>
          </a:p>
          <a:p>
            <a:pPr>
              <a:defRPr lang="en-US" sz="1400" dirty="0"/>
            </a:pPr>
            <a:r>
              <a:rPr lang="en-US" sz="1867" b="1" dirty="0" err="1">
                <a:latin typeface="+mj-lt"/>
              </a:rPr>
              <a:t>printf</a:t>
            </a:r>
            <a:r>
              <a:rPr lang="en-US" sz="1867" b="1" dirty="0">
                <a:latin typeface="+mj-lt"/>
              </a:rPr>
              <a:t>("the value of the a is %d\t and b is %f\t and c is %c", a,b,c);</a:t>
            </a:r>
          </a:p>
          <a:p>
            <a:pPr>
              <a:defRPr lang="en-US" sz="1400" dirty="0"/>
            </a:pPr>
            <a:r>
              <a:rPr lang="en-US" sz="1867" b="1" dirty="0">
                <a:solidFill>
                  <a:srgbClr val="F2494B"/>
                </a:solidFill>
                <a:latin typeface="+mj-lt"/>
              </a:rPr>
              <a:t>O/p : the value of the a is  2       and b is 3.500000       and c is A</a:t>
            </a:r>
          </a:p>
        </p:txBody>
      </p:sp>
    </p:spTree>
    <p:extLst>
      <p:ext uri="{38188159-6936-49A5-AFD1-EEB853937849}">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3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6C516328-73BA-4138-A7EA-252875B9A45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BF38AF8-02ED-4055-8C29-F79070C86E8F}"/>
              </a:ext>
            </a:extLst>
          </p:cNvPr>
          <p:cNvPicPr>
            <a:picLocks noChangeAspect="1"/>
          </p:cNvPicPr>
          <p:nvPr/>
        </p:nvPicPr>
        <p:blipFill>
          <a:blip r:embed="rId2"/>
          <a:stretch>
            <a:fillRect/>
          </a:stretch>
        </p:blipFill>
        <p:spPr>
          <a:xfrm>
            <a:off x="-24803" y="0"/>
            <a:ext cx="12192000" cy="835200"/>
          </a:xfrm>
          <a:prstGeom prst="rect">
            <a:avLst/>
          </a:prstGeom>
          <a:noFill/>
        </p:spPr>
      </p:pic>
      <p:pic>
        <p:nvPicPr>
          <p:cNvPr id="3" name="Picture 2">
            <a:extLst>
              <a:ext uri="{DEDABA3B-393B-4183-88AF-2E4C604F51C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9E5744-D742-4A51-82D6-7805F9411F9F}"/>
              </a:ext>
            </a:extLst>
          </p:cNvPr>
          <p:cNvPicPr>
            <a:picLocks noChangeAspect="1"/>
          </p:cNvPicPr>
          <p:nvPr/>
        </p:nvPicPr>
        <p:blipFill>
          <a:blip r:embed="rId3"/>
          <a:stretch>
            <a:fillRect/>
          </a:stretch>
        </p:blipFill>
        <p:spPr>
          <a:xfrm>
            <a:off x="3006000" y="1854201"/>
            <a:ext cx="6179997" cy="4274489"/>
          </a:xfrm>
          <a:prstGeom prst="rect">
            <a:avLst/>
          </a:prstGeom>
          <a:noFill/>
        </p:spPr>
      </p:pic>
      <p:sp>
        <p:nvSpPr>
          <p:cNvPr id="4" name="TextBox 3">
            <a:extLst>
              <a:ext uri="{CB558522-1B34-4B62-B5F6-4DA530E62DB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CEBE436-A95A-417E-ABFF-6220FD18812C}"/>
              </a:ext>
            </a:extLst>
          </p:cNvPr>
          <p:cNvSpPr txBox="1"/>
          <p:nvPr/>
        </p:nvSpPr>
        <p:spPr>
          <a:xfrm>
            <a:off x="3169946" y="1139864"/>
            <a:ext cx="5852121" cy="415563"/>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mj-lt"/>
              </a:rPr>
              <a:t>Format specifiers(conversion characters)</a:t>
            </a:r>
          </a:p>
        </p:txBody>
      </p:sp>
    </p:spTree>
    <p:extLst>
      <p:ext uri="{70A2EBB4-3E78-484A-80E2-2111140B3310}">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3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ACC7B4AF-69DE-420A-8DC3-05C4B3399FF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BD8A822-6692-494A-AA62-01BA315B111A}"/>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3968AD86-30BE-4EDF-9E97-18DDCF509D0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1225172-AA4F-48EA-80A2-2CFDEF50CC82}"/>
              </a:ext>
            </a:extLst>
          </p:cNvPr>
          <p:cNvSpPr txBox="1"/>
          <p:nvPr/>
        </p:nvSpPr>
        <p:spPr>
          <a:xfrm>
            <a:off x="3413773" y="994144"/>
            <a:ext cx="5364455" cy="415563"/>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mj-lt"/>
              </a:rPr>
              <a:t>Escape sequences(backslash constants)</a:t>
            </a:r>
          </a:p>
        </p:txBody>
      </p:sp>
      <p:pic>
        <p:nvPicPr>
          <p:cNvPr id="4" name="Picture 3">
            <a:extLst>
              <a:ext uri="{6861BDA6-65C5-477B-B3FE-AAB6ABC409D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DC81AEC-D9DA-4906-8DFD-A37F1C11CE57}"/>
              </a:ext>
            </a:extLst>
          </p:cNvPr>
          <p:cNvPicPr>
            <a:picLocks noChangeAspect="1"/>
          </p:cNvPicPr>
          <p:nvPr/>
        </p:nvPicPr>
        <p:blipFill>
          <a:blip r:embed="rId3"/>
          <a:stretch>
            <a:fillRect/>
          </a:stretch>
        </p:blipFill>
        <p:spPr>
          <a:xfrm>
            <a:off x="2820073" y="1806550"/>
            <a:ext cx="6933527" cy="4226293"/>
          </a:xfrm>
          <a:prstGeom prst="rect">
            <a:avLst/>
          </a:prstGeom>
          <a:noFill/>
        </p:spPr>
      </p:pic>
      <p:sp>
        <p:nvSpPr>
          <p:cNvPr id="5" name="TextBox 4">
            <a:extLst>
              <a:ext uri="{C471C014-5EBC-4212-BA67-799936B7655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B896E7C-DCC1-4D57-AD06-D794A43A196F}"/>
              </a:ext>
            </a:extLst>
          </p:cNvPr>
          <p:cNvSpPr txBox="1"/>
          <p:nvPr/>
        </p:nvSpPr>
        <p:spPr>
          <a:xfrm>
            <a:off x="469951" y="1689964"/>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Tree>
    <p:extLst>
      <p:ext uri="{23C86F74-06D3-4DB3-9DA1-7ADD8F8193A5}">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3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61408DC-1CF4-48D3-99A9-90178F53223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F20286B-417A-40C6-AC5C-7941E0DF1C10}"/>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7F315CB7-84C5-4A90-A05E-9FACD5A4897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557A954-D552-4864-A697-FFE88EE04420}"/>
              </a:ext>
            </a:extLst>
          </p:cNvPr>
          <p:cNvSpPr txBox="1"/>
          <p:nvPr/>
        </p:nvSpPr>
        <p:spPr>
          <a:xfrm>
            <a:off x="509016" y="1278102"/>
            <a:ext cx="6258915" cy="415563"/>
          </a:xfrm>
          <a:prstGeom prst="rect">
            <a:avLst/>
          </a:prstGeom>
        </p:spPr>
        <p:txBody>
          <a:bodyPr vert="horz" lIns="127000" tIns="63500" rIns="127000" bIns="63500" rtlCol="0" anchor="t">
            <a:spAutoFit/>
          </a:bodyPr>
          <a:lstStyle/>
          <a:p>
            <a:pPr>
              <a:defRPr lang="en-US" sz="1400" dirty="0"/>
            </a:pPr>
            <a:r>
              <a:rPr lang="en-US" sz="1867" b="1" dirty="0">
                <a:latin typeface="+mj-lt"/>
              </a:rPr>
              <a:t>Field width specifications in </a:t>
            </a:r>
            <a:r>
              <a:rPr lang="en-US" sz="1867" b="1" dirty="0" err="1">
                <a:latin typeface="+mj-lt"/>
              </a:rPr>
              <a:t>printf</a:t>
            </a:r>
            <a:r>
              <a:rPr lang="en-US" sz="1867" b="1" dirty="0">
                <a:latin typeface="+mj-lt"/>
              </a:rPr>
              <a:t>() function - </a:t>
            </a:r>
          </a:p>
        </p:txBody>
      </p:sp>
      <p:sp>
        <p:nvSpPr>
          <p:cNvPr id="4" name="TextBox 3">
            <a:extLst>
              <a:ext uri="{272DD7D2-71DD-426D-BCE9-FA0D54C8E5B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F4EBA0E-97A1-4818-8730-16C369574AAA}"/>
              </a:ext>
            </a:extLst>
          </p:cNvPr>
          <p:cNvSpPr txBox="1"/>
          <p:nvPr/>
        </p:nvSpPr>
        <p:spPr>
          <a:xfrm>
            <a:off x="517513" y="1905712"/>
            <a:ext cx="9236087" cy="945772"/>
          </a:xfrm>
          <a:prstGeom prst="rect">
            <a:avLst/>
          </a:prstGeom>
        </p:spPr>
        <p:txBody>
          <a:bodyPr vert="horz" lIns="127000" tIns="63500" rIns="127000" bIns="63500" rtlCol="0" anchor="t">
            <a:spAutoFit/>
          </a:bodyPr>
          <a:lstStyle/>
          <a:p>
            <a:pPr marL="457189" indent="-457189">
              <a:lnSpc>
                <a:spcPct val="150000"/>
              </a:lnSpc>
              <a:buFont typeface="Arial"/>
              <a:buChar char="•"/>
              <a:defRPr lang="en-US" sz="1400" dirty="0"/>
            </a:pPr>
            <a:r>
              <a:rPr lang="en-US" sz="1867" dirty="0"/>
              <a:t>Used inside the </a:t>
            </a:r>
            <a:r>
              <a:rPr lang="en-US" sz="1867" dirty="0" err="1"/>
              <a:t>printf</a:t>
            </a:r>
            <a:r>
              <a:rPr lang="en-US" sz="1867" dirty="0"/>
              <a:t>().</a:t>
            </a:r>
          </a:p>
          <a:p>
            <a:pPr marL="457189" indent="-457189">
              <a:lnSpc>
                <a:spcPct val="150000"/>
              </a:lnSpc>
              <a:buFont typeface="Arial"/>
              <a:buChar char="•"/>
              <a:defRPr lang="en-US" sz="1400" dirty="0"/>
            </a:pPr>
            <a:r>
              <a:rPr lang="en-US" sz="1867" dirty="0"/>
              <a:t>Specified the width of the space allocated for a variable on the screen.</a:t>
            </a:r>
          </a:p>
        </p:txBody>
      </p:sp>
      <p:sp>
        <p:nvSpPr>
          <p:cNvPr id="5" name="TextBox 4">
            <a:extLst>
              <a:ext uri="{5748F8D5-41E4-44AD-BCCE-6B6AAE1E9C0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D9759AF-A8FB-4907-B394-3AA57186FD77}"/>
              </a:ext>
            </a:extLst>
          </p:cNvPr>
          <p:cNvSpPr txBox="1"/>
          <p:nvPr/>
        </p:nvSpPr>
        <p:spPr>
          <a:xfrm>
            <a:off x="102005" y="3007589"/>
            <a:ext cx="2540000" cy="990207"/>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Ex: </a:t>
            </a:r>
          </a:p>
          <a:p>
            <a:pPr>
              <a:defRPr lang="en-US" sz="1400" dirty="0"/>
            </a:pPr>
            <a:r>
              <a:rPr lang="en-US" sz="1867" b="1" dirty="0">
                <a:solidFill>
                  <a:schemeClr val="accent6"/>
                </a:solidFill>
                <a:latin typeface="+mj-lt"/>
              </a:rPr>
              <a:t>int a=24564;</a:t>
            </a:r>
          </a:p>
          <a:p>
            <a:pPr>
              <a:defRPr lang="en-US" sz="1400" dirty="0"/>
            </a:pPr>
            <a:r>
              <a:rPr lang="en-US" sz="1867" b="1" dirty="0" err="1">
                <a:solidFill>
                  <a:schemeClr val="accent6"/>
                </a:solidFill>
                <a:latin typeface="+mj-lt"/>
              </a:rPr>
              <a:t>printf</a:t>
            </a:r>
            <a:r>
              <a:rPr lang="en-US" sz="1867" b="1" dirty="0">
                <a:solidFill>
                  <a:schemeClr val="accent6"/>
                </a:solidFill>
                <a:latin typeface="+mj-lt"/>
              </a:rPr>
              <a:t>("%5d", a);</a:t>
            </a:r>
          </a:p>
        </p:txBody>
      </p:sp>
      <p:sp>
        <p:nvSpPr>
          <p:cNvPr id="6" name="TextBox 5">
            <a:extLst>
              <a:ext uri="{3E6D0FA2-D868-477A-8E36-644EE53FFA7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E081A10-1222-4964-A677-5AFAD67FE895}"/>
              </a:ext>
            </a:extLst>
          </p:cNvPr>
          <p:cNvSpPr txBox="1"/>
          <p:nvPr/>
        </p:nvSpPr>
        <p:spPr>
          <a:xfrm>
            <a:off x="3657600" y="2921001"/>
            <a:ext cx="2540000" cy="990207"/>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Ex:</a:t>
            </a:r>
          </a:p>
          <a:p>
            <a:pPr>
              <a:defRPr lang="en-US" sz="1400" dirty="0"/>
            </a:pPr>
            <a:r>
              <a:rPr lang="en-US" sz="1867" b="1" dirty="0">
                <a:solidFill>
                  <a:schemeClr val="accent6"/>
                </a:solidFill>
                <a:latin typeface="+mj-lt"/>
              </a:rPr>
              <a:t>Int a=43244;</a:t>
            </a:r>
          </a:p>
          <a:p>
            <a:pPr>
              <a:defRPr lang="en-US" sz="1400" dirty="0"/>
            </a:pPr>
            <a:r>
              <a:rPr lang="en-US" sz="1867" b="1" dirty="0" err="1">
                <a:solidFill>
                  <a:schemeClr val="accent6"/>
                </a:solidFill>
                <a:latin typeface="+mj-lt"/>
              </a:rPr>
              <a:t>printf</a:t>
            </a:r>
            <a:r>
              <a:rPr lang="en-US" sz="1867" b="1" dirty="0">
                <a:solidFill>
                  <a:schemeClr val="accent6"/>
                </a:solidFill>
                <a:latin typeface="+mj-lt"/>
              </a:rPr>
              <a:t>("%8d",a);</a:t>
            </a:r>
          </a:p>
        </p:txBody>
      </p:sp>
      <p:sp>
        <p:nvSpPr>
          <p:cNvPr id="7" name="TextBox 6">
            <a:extLst>
              <a:ext uri="{37BC805B-295B-4970-95DE-4EBC7DADBED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E161E4C-4DE0-4116-A362-9676B79F82BF}"/>
              </a:ext>
            </a:extLst>
          </p:cNvPr>
          <p:cNvSpPr txBox="1"/>
          <p:nvPr/>
        </p:nvSpPr>
        <p:spPr>
          <a:xfrm>
            <a:off x="102005" y="4775201"/>
            <a:ext cx="2540000" cy="990207"/>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Ex:</a:t>
            </a:r>
          </a:p>
          <a:p>
            <a:pPr>
              <a:defRPr lang="en-US" sz="1400" dirty="0"/>
            </a:pPr>
            <a:r>
              <a:rPr lang="en-US" sz="1867" b="1" dirty="0">
                <a:solidFill>
                  <a:schemeClr val="accent6"/>
                </a:solidFill>
                <a:latin typeface="+mj-lt"/>
              </a:rPr>
              <a:t>float b=3.5;</a:t>
            </a:r>
          </a:p>
          <a:p>
            <a:pPr>
              <a:defRPr lang="en-US" sz="1400" dirty="0"/>
            </a:pPr>
            <a:r>
              <a:rPr lang="en-US" sz="1867" b="1" dirty="0" err="1">
                <a:solidFill>
                  <a:schemeClr val="accent6"/>
                </a:solidFill>
                <a:latin typeface="+mj-lt"/>
              </a:rPr>
              <a:t>printf</a:t>
            </a:r>
            <a:r>
              <a:rPr lang="en-US" sz="1867" b="1" dirty="0">
                <a:solidFill>
                  <a:schemeClr val="accent6"/>
                </a:solidFill>
                <a:latin typeface="+mj-lt"/>
              </a:rPr>
              <a:t>("%f", b);</a:t>
            </a:r>
          </a:p>
        </p:txBody>
      </p:sp>
      <p:sp>
        <p:nvSpPr>
          <p:cNvPr id="8" name="TextBox 7">
            <a:extLst>
              <a:ext uri="{18A0C335-996A-4898-A2B6-A180F266BC2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B3D0E95-F516-464F-8094-1C8A70AC16AB}"/>
              </a:ext>
            </a:extLst>
          </p:cNvPr>
          <p:cNvSpPr txBox="1"/>
          <p:nvPr/>
        </p:nvSpPr>
        <p:spPr>
          <a:xfrm>
            <a:off x="4826000" y="4965701"/>
            <a:ext cx="2540000" cy="990207"/>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Ex:</a:t>
            </a:r>
          </a:p>
          <a:p>
            <a:pPr>
              <a:defRPr lang="en-US" sz="1400" dirty="0"/>
            </a:pPr>
            <a:r>
              <a:rPr lang="en-US" sz="1867" b="1" dirty="0">
                <a:solidFill>
                  <a:schemeClr val="accent6"/>
                </a:solidFill>
                <a:latin typeface="+mj-lt"/>
              </a:rPr>
              <a:t>float b=3.5;</a:t>
            </a:r>
          </a:p>
          <a:p>
            <a:pPr>
              <a:defRPr lang="en-US" sz="1400" dirty="0"/>
            </a:pPr>
            <a:r>
              <a:rPr lang="en-US" sz="1867" b="1" dirty="0" err="1">
                <a:solidFill>
                  <a:schemeClr val="accent6"/>
                </a:solidFill>
                <a:latin typeface="+mj-lt"/>
              </a:rPr>
              <a:t>printf</a:t>
            </a:r>
            <a:r>
              <a:rPr lang="en-US" sz="1867" b="1" dirty="0">
                <a:solidFill>
                  <a:schemeClr val="accent6"/>
                </a:solidFill>
                <a:latin typeface="+mj-lt"/>
              </a:rPr>
              <a:t>("%.2f", b);</a:t>
            </a:r>
          </a:p>
        </p:txBody>
      </p:sp>
      <p:sp>
        <p:nvSpPr>
          <p:cNvPr id="9" name="TextBox 8">
            <a:extLst>
              <a:ext uri="{51BF3E0D-5391-4311-874F-3265B6C112A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C4B95B6-C4AD-4D06-9E1A-CCE0FE52860D}"/>
              </a:ext>
            </a:extLst>
          </p:cNvPr>
          <p:cNvSpPr txBox="1"/>
          <p:nvPr/>
        </p:nvSpPr>
        <p:spPr>
          <a:xfrm>
            <a:off x="8205915" y="4965701"/>
            <a:ext cx="2540000" cy="990207"/>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Ex:</a:t>
            </a:r>
          </a:p>
          <a:p>
            <a:pPr>
              <a:defRPr lang="en-US" sz="1400" dirty="0"/>
            </a:pPr>
            <a:r>
              <a:rPr lang="en-US" sz="1867" b="1" dirty="0">
                <a:solidFill>
                  <a:schemeClr val="accent6"/>
                </a:solidFill>
                <a:latin typeface="+mj-lt"/>
              </a:rPr>
              <a:t>float b=3.5;</a:t>
            </a:r>
          </a:p>
          <a:p>
            <a:pPr>
              <a:defRPr lang="en-US" sz="1400" dirty="0"/>
            </a:pPr>
            <a:r>
              <a:rPr lang="en-US" sz="1867" b="1" dirty="0" err="1">
                <a:solidFill>
                  <a:schemeClr val="accent6"/>
                </a:solidFill>
                <a:latin typeface="+mj-lt"/>
              </a:rPr>
              <a:t>printf</a:t>
            </a:r>
            <a:r>
              <a:rPr lang="en-US" sz="1867" b="1" dirty="0">
                <a:solidFill>
                  <a:schemeClr val="accent6"/>
                </a:solidFill>
                <a:latin typeface="+mj-lt"/>
              </a:rPr>
              <a:t>("%8.2f", b);</a:t>
            </a:r>
          </a:p>
        </p:txBody>
      </p:sp>
      <p:graphicFrame>
        <p:nvGraphicFramePr>
          <p:cNvPr id="10" name="Table 9">
            <a:extLst>
              <a:ext uri="{7EA82ACB-6205-42E5-8159-693EA5012F1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63E989D-E3B9-4556-B84D-25FB7E083A09}"/>
              </a:ext>
            </a:extLst>
          </p:cNvPr>
          <p:cNvGraphicFramePr/>
          <p:nvPr/>
        </p:nvGraphicFramePr>
        <p:xfrm>
          <a:off x="102006" y="4203700"/>
          <a:ext cx="3244215" cy="487680"/>
        </p:xfrm>
        <a:graphic>
          <a:graphicData uri="http://schemas.openxmlformats.org/drawingml/2006/table">
            <a:tbl>
              <a:tblPr firstRow="1"/>
              <a:tblGrid>
                <a:gridCol w="648843">
                  <a:extLst>
                    <a:ext uri="{9D8B030D-6E8A-4147-A177-3AD203B41FA5}">
                      <a16:colId xmlns="" xmlns:a16="http://schemas.microsoft.com/office/drawing/2014/main" val="20000"/>
                    </a:ext>
                  </a:extLst>
                </a:gridCol>
                <a:gridCol w="648843">
                  <a:extLst>
                    <a:ext uri="{9D8B030D-6E8A-4147-A177-3AD203B41FA5}">
                      <a16:colId xmlns="" xmlns:a16="http://schemas.microsoft.com/office/drawing/2014/main" val="20001"/>
                    </a:ext>
                  </a:extLst>
                </a:gridCol>
                <a:gridCol w="648843">
                  <a:extLst>
                    <a:ext uri="{9D8B030D-6E8A-4147-A177-3AD203B41FA5}">
                      <a16:colId xmlns="" xmlns:a16="http://schemas.microsoft.com/office/drawing/2014/main" val="20002"/>
                    </a:ext>
                  </a:extLst>
                </a:gridCol>
                <a:gridCol w="648843">
                  <a:extLst>
                    <a:ext uri="{9D8B030D-6E8A-4147-A177-3AD203B41FA5}">
                      <a16:colId xmlns="" xmlns:a16="http://schemas.microsoft.com/office/drawing/2014/main" val="20003"/>
                    </a:ext>
                  </a:extLst>
                </a:gridCol>
                <a:gridCol w="648843">
                  <a:extLst>
                    <a:ext uri="{9D8B030D-6E8A-4147-A177-3AD203B41FA5}">
                      <a16:colId xmlns="" xmlns:a16="http://schemas.microsoft.com/office/drawing/2014/main" val="20004"/>
                    </a:ext>
                  </a:extLst>
                </a:gridCol>
              </a:tblGrid>
              <a:tr h="487680">
                <a:tc>
                  <a:txBody>
                    <a:bodyPr/>
                    <a:lstStyle/>
                    <a:p>
                      <a:r>
                        <a:rPr lang="en-US" sz="2400" dirty="0"/>
                        <a:t>2</a:t>
                      </a:r>
                    </a:p>
                  </a:txBody>
                  <a:tcPr marL="121920" marR="121920" marT="60960" marB="60960"/>
                </a:tc>
                <a:tc>
                  <a:txBody>
                    <a:bodyPr/>
                    <a:lstStyle/>
                    <a:p>
                      <a:r>
                        <a:rPr lang="en-US" sz="2400" dirty="0"/>
                        <a:t>4</a:t>
                      </a:r>
                    </a:p>
                  </a:txBody>
                  <a:tcPr marL="121920" marR="121920" marT="60960" marB="60960"/>
                </a:tc>
                <a:tc>
                  <a:txBody>
                    <a:bodyPr/>
                    <a:lstStyle/>
                    <a:p>
                      <a:r>
                        <a:rPr lang="en-US" sz="2400" dirty="0"/>
                        <a:t>5</a:t>
                      </a:r>
                    </a:p>
                  </a:txBody>
                  <a:tcPr marL="121920" marR="121920" marT="60960" marB="60960"/>
                </a:tc>
                <a:tc>
                  <a:txBody>
                    <a:bodyPr/>
                    <a:lstStyle/>
                    <a:p>
                      <a:r>
                        <a:rPr lang="en-US" sz="2400" dirty="0"/>
                        <a:t>6</a:t>
                      </a:r>
                    </a:p>
                  </a:txBody>
                  <a:tcPr marL="121920" marR="121920" marT="60960" marB="60960"/>
                </a:tc>
                <a:tc>
                  <a:txBody>
                    <a:bodyPr/>
                    <a:lstStyle/>
                    <a:p>
                      <a:r>
                        <a:rPr lang="en-US" sz="2400" dirty="0"/>
                        <a:t>4</a:t>
                      </a:r>
                    </a:p>
                  </a:txBody>
                  <a:tcPr marL="121920" marR="121920" marT="60960" marB="60960"/>
                </a:tc>
                <a:extLst>
                  <a:ext uri="{0D108BD9-81ED-4DB2-BD59-A6C34878D82A}">
                    <a16:rowId xmlns="" xmlns:a16="http://schemas.microsoft.com/office/drawing/2014/main" val="10000"/>
                  </a:ext>
                </a:extLst>
              </a:tr>
            </a:tbl>
          </a:graphicData>
        </a:graphic>
      </p:graphicFrame>
      <p:graphicFrame>
        <p:nvGraphicFramePr>
          <p:cNvPr id="11" name="Table 10">
            <a:extLst>
              <a:ext uri="{A90CF8B8-1E2C-40F1-A740-1FD2345507C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32E6A2-5CCD-44BE-A1C9-A08634050BD6}"/>
              </a:ext>
            </a:extLst>
          </p:cNvPr>
          <p:cNvGraphicFramePr/>
          <p:nvPr/>
        </p:nvGraphicFramePr>
        <p:xfrm>
          <a:off x="3657600" y="4204385"/>
          <a:ext cx="4064000" cy="487680"/>
        </p:xfrm>
        <a:graphic>
          <a:graphicData uri="http://schemas.openxmlformats.org/drawingml/2006/table">
            <a:tbl>
              <a:tblPr firstRow="1"/>
              <a:tblGrid>
                <a:gridCol w="508000">
                  <a:extLst>
                    <a:ext uri="{9D8B030D-6E8A-4147-A177-3AD203B41FA5}">
                      <a16:colId xmlns="" xmlns:a16="http://schemas.microsoft.com/office/drawing/2014/main" val="20000"/>
                    </a:ext>
                  </a:extLst>
                </a:gridCol>
                <a:gridCol w="508000">
                  <a:extLst>
                    <a:ext uri="{9D8B030D-6E8A-4147-A177-3AD203B41FA5}">
                      <a16:colId xmlns="" xmlns:a16="http://schemas.microsoft.com/office/drawing/2014/main" val="20001"/>
                    </a:ext>
                  </a:extLst>
                </a:gridCol>
                <a:gridCol w="508000">
                  <a:extLst>
                    <a:ext uri="{9D8B030D-6E8A-4147-A177-3AD203B41FA5}">
                      <a16:colId xmlns="" xmlns:a16="http://schemas.microsoft.com/office/drawing/2014/main" val="20002"/>
                    </a:ext>
                  </a:extLst>
                </a:gridCol>
                <a:gridCol w="508000">
                  <a:extLst>
                    <a:ext uri="{9D8B030D-6E8A-4147-A177-3AD203B41FA5}">
                      <a16:colId xmlns="" xmlns:a16="http://schemas.microsoft.com/office/drawing/2014/main" val="20003"/>
                    </a:ext>
                  </a:extLst>
                </a:gridCol>
                <a:gridCol w="508000">
                  <a:extLst>
                    <a:ext uri="{9D8B030D-6E8A-4147-A177-3AD203B41FA5}">
                      <a16:colId xmlns="" xmlns:a16="http://schemas.microsoft.com/office/drawing/2014/main" val="20004"/>
                    </a:ext>
                  </a:extLst>
                </a:gridCol>
                <a:gridCol w="508000">
                  <a:extLst>
                    <a:ext uri="{9D8B030D-6E8A-4147-A177-3AD203B41FA5}">
                      <a16:colId xmlns="" xmlns:a16="http://schemas.microsoft.com/office/drawing/2014/main" val="20005"/>
                    </a:ext>
                  </a:extLst>
                </a:gridCol>
                <a:gridCol w="508000">
                  <a:extLst>
                    <a:ext uri="{9D8B030D-6E8A-4147-A177-3AD203B41FA5}">
                      <a16:colId xmlns="" xmlns:a16="http://schemas.microsoft.com/office/drawing/2014/main" val="20006"/>
                    </a:ext>
                  </a:extLst>
                </a:gridCol>
                <a:gridCol w="508000">
                  <a:extLst>
                    <a:ext uri="{9D8B030D-6E8A-4147-A177-3AD203B41FA5}">
                      <a16:colId xmlns="" xmlns:a16="http://schemas.microsoft.com/office/drawing/2014/main" val="20007"/>
                    </a:ext>
                  </a:extLst>
                </a:gridCol>
              </a:tblGrid>
              <a:tr h="487680">
                <a:tc>
                  <a:txBody>
                    <a:bodyPr/>
                    <a:lstStyle/>
                    <a:p>
                      <a:endParaRPr lang="en-US" sz="2400" b="1" dirty="0">
                        <a:latin typeface="+mn-lt"/>
                      </a:endParaRPr>
                    </a:p>
                  </a:txBody>
                  <a:tcPr marL="121920" marR="121920" marT="60960" marB="60960"/>
                </a:tc>
                <a:tc>
                  <a:txBody>
                    <a:bodyPr/>
                    <a:lstStyle/>
                    <a:p>
                      <a:endParaRPr lang="en-US" sz="2400" b="1" dirty="0">
                        <a:latin typeface="+mn-lt"/>
                      </a:endParaRPr>
                    </a:p>
                  </a:txBody>
                  <a:tcPr marL="121920" marR="121920" marT="60960" marB="60960"/>
                </a:tc>
                <a:tc>
                  <a:txBody>
                    <a:bodyPr/>
                    <a:lstStyle/>
                    <a:p>
                      <a:endParaRPr lang="en-US" sz="2400" b="1" dirty="0">
                        <a:latin typeface="+mn-lt"/>
                      </a:endParaRPr>
                    </a:p>
                  </a:txBody>
                  <a:tcPr marL="121920" marR="121920" marT="60960" marB="60960"/>
                </a:tc>
                <a:tc>
                  <a:txBody>
                    <a:bodyPr/>
                    <a:lstStyle/>
                    <a:p>
                      <a:r>
                        <a:rPr lang="en-US" sz="2400" b="1" dirty="0">
                          <a:latin typeface="+mn-lt"/>
                        </a:rPr>
                        <a:t>4</a:t>
                      </a:r>
                    </a:p>
                  </a:txBody>
                  <a:tcPr marL="121920" marR="121920" marT="60960" marB="60960"/>
                </a:tc>
                <a:tc>
                  <a:txBody>
                    <a:bodyPr/>
                    <a:lstStyle/>
                    <a:p>
                      <a:r>
                        <a:rPr lang="en-US" sz="2400" b="1" dirty="0">
                          <a:latin typeface="+mn-lt"/>
                        </a:rPr>
                        <a:t>3</a:t>
                      </a:r>
                    </a:p>
                  </a:txBody>
                  <a:tcPr marL="121920" marR="121920" marT="60960" marB="60960"/>
                </a:tc>
                <a:tc>
                  <a:txBody>
                    <a:bodyPr/>
                    <a:lstStyle/>
                    <a:p>
                      <a:r>
                        <a:rPr lang="en-US" sz="2400" b="1" dirty="0">
                          <a:latin typeface="+mn-lt"/>
                        </a:rPr>
                        <a:t>2</a:t>
                      </a:r>
                    </a:p>
                  </a:txBody>
                  <a:tcPr marL="121920" marR="121920" marT="60960" marB="60960"/>
                </a:tc>
                <a:tc>
                  <a:txBody>
                    <a:bodyPr/>
                    <a:lstStyle/>
                    <a:p>
                      <a:r>
                        <a:rPr lang="en-US" sz="2400" b="1" dirty="0">
                          <a:latin typeface="+mn-lt"/>
                        </a:rPr>
                        <a:t>4</a:t>
                      </a:r>
                    </a:p>
                  </a:txBody>
                  <a:tcPr marL="121920" marR="121920" marT="60960" marB="60960"/>
                </a:tc>
                <a:tc>
                  <a:txBody>
                    <a:bodyPr/>
                    <a:lstStyle/>
                    <a:p>
                      <a:r>
                        <a:rPr lang="en-US" sz="2400" b="1" dirty="0">
                          <a:latin typeface="+mn-lt"/>
                        </a:rPr>
                        <a:t>4</a:t>
                      </a:r>
                    </a:p>
                  </a:txBody>
                  <a:tcPr marL="121920" marR="121920" marT="60960" marB="60960"/>
                </a:tc>
                <a:extLst>
                  <a:ext uri="{0D108BD9-81ED-4DB2-BD59-A6C34878D82A}">
                    <a16:rowId xmlns="" xmlns:a16="http://schemas.microsoft.com/office/drawing/2014/main" val="10000"/>
                  </a:ext>
                </a:extLst>
              </a:tr>
            </a:tbl>
          </a:graphicData>
        </a:graphic>
      </p:graphicFrame>
      <p:sp>
        <p:nvSpPr>
          <p:cNvPr id="12" name="TextBox 11">
            <a:extLst>
              <a:ext uri="{4779E10E-6210-4D26-BF29-41D3E76CA27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49D7D1C-18E8-4F3A-A2F7-689F6CB09EA4}"/>
              </a:ext>
            </a:extLst>
          </p:cNvPr>
          <p:cNvSpPr txBox="1"/>
          <p:nvPr/>
        </p:nvSpPr>
        <p:spPr>
          <a:xfrm>
            <a:off x="8534400" y="2921001"/>
            <a:ext cx="2540000" cy="990207"/>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Ex:</a:t>
            </a:r>
          </a:p>
          <a:p>
            <a:pPr>
              <a:defRPr lang="en-US" sz="1400" dirty="0"/>
            </a:pPr>
            <a:r>
              <a:rPr lang="en-US" sz="1867" b="1" dirty="0">
                <a:solidFill>
                  <a:schemeClr val="accent6"/>
                </a:solidFill>
                <a:latin typeface="+mj-lt"/>
              </a:rPr>
              <a:t>Int a=43244;</a:t>
            </a:r>
          </a:p>
          <a:p>
            <a:pPr>
              <a:defRPr lang="en-US" sz="1400" dirty="0"/>
            </a:pPr>
            <a:r>
              <a:rPr lang="en-US" sz="1867" b="1" dirty="0" err="1">
                <a:solidFill>
                  <a:schemeClr val="accent6"/>
                </a:solidFill>
                <a:latin typeface="+mj-lt"/>
              </a:rPr>
              <a:t>printf</a:t>
            </a:r>
            <a:r>
              <a:rPr lang="en-US" sz="1867" b="1" dirty="0">
                <a:solidFill>
                  <a:schemeClr val="accent6"/>
                </a:solidFill>
                <a:latin typeface="+mj-lt"/>
              </a:rPr>
              <a:t>("%-8d",a);</a:t>
            </a:r>
          </a:p>
        </p:txBody>
      </p:sp>
      <p:graphicFrame>
        <p:nvGraphicFramePr>
          <p:cNvPr id="13" name="Table 12">
            <a:extLst>
              <a:ext uri="{AA745450-A710-4908-A94F-B232C7DF760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F76C0E6-58E6-4013-9FE2-A035CBF9AD32}"/>
              </a:ext>
            </a:extLst>
          </p:cNvPr>
          <p:cNvGraphicFramePr/>
          <p:nvPr/>
        </p:nvGraphicFramePr>
        <p:xfrm>
          <a:off x="8032979" y="4204385"/>
          <a:ext cx="4064000" cy="487680"/>
        </p:xfrm>
        <a:graphic>
          <a:graphicData uri="http://schemas.openxmlformats.org/drawingml/2006/table">
            <a:tbl>
              <a:tblPr firstRow="1"/>
              <a:tblGrid>
                <a:gridCol w="508000">
                  <a:extLst>
                    <a:ext uri="{9D8B030D-6E8A-4147-A177-3AD203B41FA5}">
                      <a16:colId xmlns="" xmlns:a16="http://schemas.microsoft.com/office/drawing/2014/main" val="20000"/>
                    </a:ext>
                  </a:extLst>
                </a:gridCol>
                <a:gridCol w="508000">
                  <a:extLst>
                    <a:ext uri="{9D8B030D-6E8A-4147-A177-3AD203B41FA5}">
                      <a16:colId xmlns="" xmlns:a16="http://schemas.microsoft.com/office/drawing/2014/main" val="20001"/>
                    </a:ext>
                  </a:extLst>
                </a:gridCol>
                <a:gridCol w="508000">
                  <a:extLst>
                    <a:ext uri="{9D8B030D-6E8A-4147-A177-3AD203B41FA5}">
                      <a16:colId xmlns="" xmlns:a16="http://schemas.microsoft.com/office/drawing/2014/main" val="20002"/>
                    </a:ext>
                  </a:extLst>
                </a:gridCol>
                <a:gridCol w="508000">
                  <a:extLst>
                    <a:ext uri="{9D8B030D-6E8A-4147-A177-3AD203B41FA5}">
                      <a16:colId xmlns="" xmlns:a16="http://schemas.microsoft.com/office/drawing/2014/main" val="20003"/>
                    </a:ext>
                  </a:extLst>
                </a:gridCol>
                <a:gridCol w="508000">
                  <a:extLst>
                    <a:ext uri="{9D8B030D-6E8A-4147-A177-3AD203B41FA5}">
                      <a16:colId xmlns="" xmlns:a16="http://schemas.microsoft.com/office/drawing/2014/main" val="20004"/>
                    </a:ext>
                  </a:extLst>
                </a:gridCol>
                <a:gridCol w="508000">
                  <a:extLst>
                    <a:ext uri="{9D8B030D-6E8A-4147-A177-3AD203B41FA5}">
                      <a16:colId xmlns="" xmlns:a16="http://schemas.microsoft.com/office/drawing/2014/main" val="20005"/>
                    </a:ext>
                  </a:extLst>
                </a:gridCol>
                <a:gridCol w="508000">
                  <a:extLst>
                    <a:ext uri="{9D8B030D-6E8A-4147-A177-3AD203B41FA5}">
                      <a16:colId xmlns="" xmlns:a16="http://schemas.microsoft.com/office/drawing/2014/main" val="20006"/>
                    </a:ext>
                  </a:extLst>
                </a:gridCol>
                <a:gridCol w="508000">
                  <a:extLst>
                    <a:ext uri="{9D8B030D-6E8A-4147-A177-3AD203B41FA5}">
                      <a16:colId xmlns="" xmlns:a16="http://schemas.microsoft.com/office/drawing/2014/main" val="20007"/>
                    </a:ext>
                  </a:extLst>
                </a:gridCol>
              </a:tblGrid>
              <a:tr h="487680">
                <a:tc>
                  <a:txBody>
                    <a:bodyPr/>
                    <a:lstStyle/>
                    <a:p>
                      <a:r>
                        <a:rPr lang="en-US" sz="2400" dirty="0"/>
                        <a:t>4</a:t>
                      </a:r>
                    </a:p>
                  </a:txBody>
                  <a:tcPr marL="121920" marR="121920" marT="60960" marB="60960"/>
                </a:tc>
                <a:tc>
                  <a:txBody>
                    <a:bodyPr/>
                    <a:lstStyle/>
                    <a:p>
                      <a:r>
                        <a:rPr lang="en-US" sz="2400" dirty="0"/>
                        <a:t>3</a:t>
                      </a:r>
                    </a:p>
                  </a:txBody>
                  <a:tcPr marL="121920" marR="121920" marT="60960" marB="60960"/>
                </a:tc>
                <a:tc>
                  <a:txBody>
                    <a:bodyPr/>
                    <a:lstStyle/>
                    <a:p>
                      <a:r>
                        <a:rPr lang="en-US" sz="2400" dirty="0"/>
                        <a:t>2</a:t>
                      </a:r>
                    </a:p>
                  </a:txBody>
                  <a:tcPr marL="121920" marR="121920" marT="60960" marB="60960"/>
                </a:tc>
                <a:tc>
                  <a:txBody>
                    <a:bodyPr/>
                    <a:lstStyle/>
                    <a:p>
                      <a:r>
                        <a:rPr lang="en-US" sz="2400" dirty="0"/>
                        <a:t>4</a:t>
                      </a:r>
                    </a:p>
                  </a:txBody>
                  <a:tcPr marL="121920" marR="121920" marT="60960" marB="60960"/>
                </a:tc>
                <a:tc>
                  <a:txBody>
                    <a:bodyPr/>
                    <a:lstStyle/>
                    <a:p>
                      <a:r>
                        <a:rPr lang="en-US" sz="2400" dirty="0"/>
                        <a:t>4</a:t>
                      </a:r>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extLst>
                  <a:ext uri="{0D108BD9-81ED-4DB2-BD59-A6C34878D82A}">
                    <a16:rowId xmlns="" xmlns:a16="http://schemas.microsoft.com/office/drawing/2014/main" val="10000"/>
                  </a:ext>
                </a:extLst>
              </a:tr>
            </a:tbl>
          </a:graphicData>
        </a:graphic>
      </p:graphicFrame>
      <p:graphicFrame>
        <p:nvGraphicFramePr>
          <p:cNvPr id="14" name="Table 13">
            <a:extLst>
              <a:ext uri="{C3074B61-81B4-487F-908A-9C1BEC15863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962BAE1-F28A-4C85-97AD-E4F801F82514}"/>
              </a:ext>
            </a:extLst>
          </p:cNvPr>
          <p:cNvGraphicFramePr/>
          <p:nvPr/>
        </p:nvGraphicFramePr>
        <p:xfrm>
          <a:off x="23481" y="5981701"/>
          <a:ext cx="4064000" cy="487680"/>
        </p:xfrm>
        <a:graphic>
          <a:graphicData uri="http://schemas.openxmlformats.org/drawingml/2006/table">
            <a:tbl>
              <a:tblPr firstRow="1"/>
              <a:tblGrid>
                <a:gridCol w="508000">
                  <a:extLst>
                    <a:ext uri="{9D8B030D-6E8A-4147-A177-3AD203B41FA5}">
                      <a16:colId xmlns="" xmlns:a16="http://schemas.microsoft.com/office/drawing/2014/main" val="20000"/>
                    </a:ext>
                  </a:extLst>
                </a:gridCol>
                <a:gridCol w="508000">
                  <a:extLst>
                    <a:ext uri="{9D8B030D-6E8A-4147-A177-3AD203B41FA5}">
                      <a16:colId xmlns="" xmlns:a16="http://schemas.microsoft.com/office/drawing/2014/main" val="20001"/>
                    </a:ext>
                  </a:extLst>
                </a:gridCol>
                <a:gridCol w="508000">
                  <a:extLst>
                    <a:ext uri="{9D8B030D-6E8A-4147-A177-3AD203B41FA5}">
                      <a16:colId xmlns="" xmlns:a16="http://schemas.microsoft.com/office/drawing/2014/main" val="20002"/>
                    </a:ext>
                  </a:extLst>
                </a:gridCol>
                <a:gridCol w="508000">
                  <a:extLst>
                    <a:ext uri="{9D8B030D-6E8A-4147-A177-3AD203B41FA5}">
                      <a16:colId xmlns="" xmlns:a16="http://schemas.microsoft.com/office/drawing/2014/main" val="20003"/>
                    </a:ext>
                  </a:extLst>
                </a:gridCol>
                <a:gridCol w="508000">
                  <a:extLst>
                    <a:ext uri="{9D8B030D-6E8A-4147-A177-3AD203B41FA5}">
                      <a16:colId xmlns="" xmlns:a16="http://schemas.microsoft.com/office/drawing/2014/main" val="20004"/>
                    </a:ext>
                  </a:extLst>
                </a:gridCol>
                <a:gridCol w="508000">
                  <a:extLst>
                    <a:ext uri="{9D8B030D-6E8A-4147-A177-3AD203B41FA5}">
                      <a16:colId xmlns="" xmlns:a16="http://schemas.microsoft.com/office/drawing/2014/main" val="20005"/>
                    </a:ext>
                  </a:extLst>
                </a:gridCol>
                <a:gridCol w="508000">
                  <a:extLst>
                    <a:ext uri="{9D8B030D-6E8A-4147-A177-3AD203B41FA5}">
                      <a16:colId xmlns="" xmlns:a16="http://schemas.microsoft.com/office/drawing/2014/main" val="20006"/>
                    </a:ext>
                  </a:extLst>
                </a:gridCol>
                <a:gridCol w="508000">
                  <a:extLst>
                    <a:ext uri="{9D8B030D-6E8A-4147-A177-3AD203B41FA5}">
                      <a16:colId xmlns="" xmlns:a16="http://schemas.microsoft.com/office/drawing/2014/main" val="20007"/>
                    </a:ext>
                  </a:extLst>
                </a:gridCol>
              </a:tblGrid>
              <a:tr h="487680">
                <a:tc>
                  <a:txBody>
                    <a:bodyPr/>
                    <a:lstStyle/>
                    <a:p>
                      <a:r>
                        <a:rPr lang="en-US" sz="2400" dirty="0"/>
                        <a:t>3</a:t>
                      </a:r>
                    </a:p>
                  </a:txBody>
                  <a:tcPr marL="121920" marR="121920" marT="60960" marB="60960"/>
                </a:tc>
                <a:tc>
                  <a:txBody>
                    <a:bodyPr/>
                    <a:lstStyle/>
                    <a:p>
                      <a:r>
                        <a:rPr lang="en-US" sz="2400" dirty="0"/>
                        <a:t>.</a:t>
                      </a:r>
                    </a:p>
                  </a:txBody>
                  <a:tcPr marL="121920" marR="121920" marT="60960" marB="60960"/>
                </a:tc>
                <a:tc>
                  <a:txBody>
                    <a:bodyPr/>
                    <a:lstStyle/>
                    <a:p>
                      <a:r>
                        <a:rPr lang="en-US" sz="2400" dirty="0"/>
                        <a:t>5</a:t>
                      </a:r>
                    </a:p>
                  </a:txBody>
                  <a:tcPr marL="121920" marR="121920" marT="60960" marB="60960"/>
                </a:tc>
                <a:tc>
                  <a:txBody>
                    <a:bodyPr/>
                    <a:lstStyle/>
                    <a:p>
                      <a:r>
                        <a:rPr lang="en-US" sz="2400" dirty="0"/>
                        <a:t>0</a:t>
                      </a:r>
                    </a:p>
                  </a:txBody>
                  <a:tcPr marL="121920" marR="121920" marT="60960" marB="60960"/>
                </a:tc>
                <a:tc>
                  <a:txBody>
                    <a:bodyPr/>
                    <a:lstStyle/>
                    <a:p>
                      <a:r>
                        <a:rPr lang="en-US" sz="2400" dirty="0"/>
                        <a:t>0</a:t>
                      </a:r>
                    </a:p>
                  </a:txBody>
                  <a:tcPr marL="121920" marR="121920" marT="60960" marB="60960"/>
                </a:tc>
                <a:tc>
                  <a:txBody>
                    <a:bodyPr/>
                    <a:lstStyle/>
                    <a:p>
                      <a:r>
                        <a:rPr lang="en-US" sz="2400" dirty="0"/>
                        <a:t>0</a:t>
                      </a:r>
                    </a:p>
                  </a:txBody>
                  <a:tcPr marL="121920" marR="121920" marT="60960" marB="60960"/>
                </a:tc>
                <a:tc>
                  <a:txBody>
                    <a:bodyPr/>
                    <a:lstStyle/>
                    <a:p>
                      <a:r>
                        <a:rPr lang="en-US" sz="2400" dirty="0"/>
                        <a:t>0</a:t>
                      </a:r>
                    </a:p>
                  </a:txBody>
                  <a:tcPr marL="121920" marR="121920" marT="60960" marB="60960"/>
                </a:tc>
                <a:tc>
                  <a:txBody>
                    <a:bodyPr/>
                    <a:lstStyle/>
                    <a:p>
                      <a:r>
                        <a:rPr lang="en-US" sz="2400" dirty="0"/>
                        <a:t>0</a:t>
                      </a:r>
                    </a:p>
                  </a:txBody>
                  <a:tcPr marL="121920" marR="121920" marT="60960" marB="60960"/>
                </a:tc>
                <a:extLst>
                  <a:ext uri="{0D108BD9-81ED-4DB2-BD59-A6C34878D82A}">
                    <a16:rowId xmlns="" xmlns:a16="http://schemas.microsoft.com/office/drawing/2014/main" val="10000"/>
                  </a:ext>
                </a:extLst>
              </a:tr>
            </a:tbl>
          </a:graphicData>
        </a:graphic>
      </p:graphicFrame>
      <p:graphicFrame>
        <p:nvGraphicFramePr>
          <p:cNvPr id="15" name="Table 14">
            <a:extLst>
              <a:ext uri="{6288FF44-D719-4A4C-AD2C-408663B5D0A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D2336D5-74D2-4DEA-838F-42E04CF51B41}"/>
              </a:ext>
            </a:extLst>
          </p:cNvPr>
          <p:cNvGraphicFramePr/>
          <p:nvPr/>
        </p:nvGraphicFramePr>
        <p:xfrm>
          <a:off x="4105897" y="5981701"/>
          <a:ext cx="4064000" cy="487680"/>
        </p:xfrm>
        <a:graphic>
          <a:graphicData uri="http://schemas.openxmlformats.org/drawingml/2006/table">
            <a:tbl>
              <a:tblPr firstRow="1"/>
              <a:tblGrid>
                <a:gridCol w="508000">
                  <a:extLst>
                    <a:ext uri="{9D8B030D-6E8A-4147-A177-3AD203B41FA5}">
                      <a16:colId xmlns="" xmlns:a16="http://schemas.microsoft.com/office/drawing/2014/main" val="20000"/>
                    </a:ext>
                  </a:extLst>
                </a:gridCol>
                <a:gridCol w="508000">
                  <a:extLst>
                    <a:ext uri="{9D8B030D-6E8A-4147-A177-3AD203B41FA5}">
                      <a16:colId xmlns="" xmlns:a16="http://schemas.microsoft.com/office/drawing/2014/main" val="20001"/>
                    </a:ext>
                  </a:extLst>
                </a:gridCol>
                <a:gridCol w="508000">
                  <a:extLst>
                    <a:ext uri="{9D8B030D-6E8A-4147-A177-3AD203B41FA5}">
                      <a16:colId xmlns="" xmlns:a16="http://schemas.microsoft.com/office/drawing/2014/main" val="20002"/>
                    </a:ext>
                  </a:extLst>
                </a:gridCol>
                <a:gridCol w="508000">
                  <a:extLst>
                    <a:ext uri="{9D8B030D-6E8A-4147-A177-3AD203B41FA5}">
                      <a16:colId xmlns="" xmlns:a16="http://schemas.microsoft.com/office/drawing/2014/main" val="20003"/>
                    </a:ext>
                  </a:extLst>
                </a:gridCol>
                <a:gridCol w="508000">
                  <a:extLst>
                    <a:ext uri="{9D8B030D-6E8A-4147-A177-3AD203B41FA5}">
                      <a16:colId xmlns="" xmlns:a16="http://schemas.microsoft.com/office/drawing/2014/main" val="20004"/>
                    </a:ext>
                  </a:extLst>
                </a:gridCol>
                <a:gridCol w="508000">
                  <a:extLst>
                    <a:ext uri="{9D8B030D-6E8A-4147-A177-3AD203B41FA5}">
                      <a16:colId xmlns="" xmlns:a16="http://schemas.microsoft.com/office/drawing/2014/main" val="20005"/>
                    </a:ext>
                  </a:extLst>
                </a:gridCol>
                <a:gridCol w="508000">
                  <a:extLst>
                    <a:ext uri="{9D8B030D-6E8A-4147-A177-3AD203B41FA5}">
                      <a16:colId xmlns="" xmlns:a16="http://schemas.microsoft.com/office/drawing/2014/main" val="20006"/>
                    </a:ext>
                  </a:extLst>
                </a:gridCol>
                <a:gridCol w="508000">
                  <a:extLst>
                    <a:ext uri="{9D8B030D-6E8A-4147-A177-3AD203B41FA5}">
                      <a16:colId xmlns="" xmlns:a16="http://schemas.microsoft.com/office/drawing/2014/main" val="20007"/>
                    </a:ext>
                  </a:extLst>
                </a:gridCol>
              </a:tblGrid>
              <a:tr h="487680">
                <a:tc>
                  <a:txBody>
                    <a:bodyPr/>
                    <a:lstStyle/>
                    <a:p>
                      <a:r>
                        <a:rPr lang="en-US" sz="2400" dirty="0"/>
                        <a:t>3</a:t>
                      </a:r>
                    </a:p>
                  </a:txBody>
                  <a:tcPr marL="121920" marR="121920" marT="60960" marB="60960"/>
                </a:tc>
                <a:tc>
                  <a:txBody>
                    <a:bodyPr/>
                    <a:lstStyle/>
                    <a:p>
                      <a:r>
                        <a:rPr lang="en-US" sz="2400" dirty="0"/>
                        <a:t>.</a:t>
                      </a:r>
                    </a:p>
                  </a:txBody>
                  <a:tcPr marL="121920" marR="121920" marT="60960" marB="60960"/>
                </a:tc>
                <a:tc>
                  <a:txBody>
                    <a:bodyPr/>
                    <a:lstStyle/>
                    <a:p>
                      <a:r>
                        <a:rPr lang="en-US" sz="2400" dirty="0"/>
                        <a:t>5</a:t>
                      </a:r>
                    </a:p>
                  </a:txBody>
                  <a:tcPr marL="121920" marR="121920" marT="60960" marB="60960"/>
                </a:tc>
                <a:tc>
                  <a:txBody>
                    <a:bodyPr/>
                    <a:lstStyle/>
                    <a:p>
                      <a:r>
                        <a:rPr lang="en-US" sz="2400" dirty="0"/>
                        <a:t>0</a:t>
                      </a:r>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extLst>
                  <a:ext uri="{0D108BD9-81ED-4DB2-BD59-A6C34878D82A}">
                    <a16:rowId xmlns="" xmlns:a16="http://schemas.microsoft.com/office/drawing/2014/main" val="10000"/>
                  </a:ext>
                </a:extLst>
              </a:tr>
            </a:tbl>
          </a:graphicData>
        </a:graphic>
      </p:graphicFrame>
      <p:graphicFrame>
        <p:nvGraphicFramePr>
          <p:cNvPr id="16" name="Table 15">
            <a:extLst>
              <a:ext uri="{D84B8777-C0B7-462E-9733-CD434816559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69FDE47-63AD-4057-B662-E7566E4B28DC}"/>
              </a:ext>
            </a:extLst>
          </p:cNvPr>
          <p:cNvGraphicFramePr/>
          <p:nvPr/>
        </p:nvGraphicFramePr>
        <p:xfrm>
          <a:off x="8128000" y="5981701"/>
          <a:ext cx="4064000" cy="487680"/>
        </p:xfrm>
        <a:graphic>
          <a:graphicData uri="http://schemas.openxmlformats.org/drawingml/2006/table">
            <a:tbl>
              <a:tblPr firstRow="1"/>
              <a:tblGrid>
                <a:gridCol w="508000">
                  <a:extLst>
                    <a:ext uri="{9D8B030D-6E8A-4147-A177-3AD203B41FA5}">
                      <a16:colId xmlns="" xmlns:a16="http://schemas.microsoft.com/office/drawing/2014/main" val="20000"/>
                    </a:ext>
                  </a:extLst>
                </a:gridCol>
                <a:gridCol w="508000">
                  <a:extLst>
                    <a:ext uri="{9D8B030D-6E8A-4147-A177-3AD203B41FA5}">
                      <a16:colId xmlns="" xmlns:a16="http://schemas.microsoft.com/office/drawing/2014/main" val="20001"/>
                    </a:ext>
                  </a:extLst>
                </a:gridCol>
                <a:gridCol w="508000">
                  <a:extLst>
                    <a:ext uri="{9D8B030D-6E8A-4147-A177-3AD203B41FA5}">
                      <a16:colId xmlns="" xmlns:a16="http://schemas.microsoft.com/office/drawing/2014/main" val="20002"/>
                    </a:ext>
                  </a:extLst>
                </a:gridCol>
                <a:gridCol w="508000">
                  <a:extLst>
                    <a:ext uri="{9D8B030D-6E8A-4147-A177-3AD203B41FA5}">
                      <a16:colId xmlns="" xmlns:a16="http://schemas.microsoft.com/office/drawing/2014/main" val="20003"/>
                    </a:ext>
                  </a:extLst>
                </a:gridCol>
                <a:gridCol w="508000">
                  <a:extLst>
                    <a:ext uri="{9D8B030D-6E8A-4147-A177-3AD203B41FA5}">
                      <a16:colId xmlns="" xmlns:a16="http://schemas.microsoft.com/office/drawing/2014/main" val="20004"/>
                    </a:ext>
                  </a:extLst>
                </a:gridCol>
                <a:gridCol w="508000">
                  <a:extLst>
                    <a:ext uri="{9D8B030D-6E8A-4147-A177-3AD203B41FA5}">
                      <a16:colId xmlns="" xmlns:a16="http://schemas.microsoft.com/office/drawing/2014/main" val="20005"/>
                    </a:ext>
                  </a:extLst>
                </a:gridCol>
                <a:gridCol w="508000">
                  <a:extLst>
                    <a:ext uri="{9D8B030D-6E8A-4147-A177-3AD203B41FA5}">
                      <a16:colId xmlns="" xmlns:a16="http://schemas.microsoft.com/office/drawing/2014/main" val="20006"/>
                    </a:ext>
                  </a:extLst>
                </a:gridCol>
                <a:gridCol w="508000">
                  <a:extLst>
                    <a:ext uri="{9D8B030D-6E8A-4147-A177-3AD203B41FA5}">
                      <a16:colId xmlns="" xmlns:a16="http://schemas.microsoft.com/office/drawing/2014/main" val="20007"/>
                    </a:ext>
                  </a:extLst>
                </a:gridCol>
              </a:tblGrid>
              <a:tr h="487680">
                <a:tc>
                  <a:txBody>
                    <a:bodyPr/>
                    <a:lstStyle/>
                    <a:p>
                      <a:endParaRPr lang="en-US" sz="2400" dirty="0"/>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tc>
                  <a:txBody>
                    <a:bodyPr/>
                    <a:lstStyle/>
                    <a:p>
                      <a:r>
                        <a:rPr lang="en-US" sz="2400" dirty="0"/>
                        <a:t>3</a:t>
                      </a:r>
                    </a:p>
                  </a:txBody>
                  <a:tcPr marL="121920" marR="121920" marT="60960" marB="60960"/>
                </a:tc>
                <a:tc>
                  <a:txBody>
                    <a:bodyPr/>
                    <a:lstStyle/>
                    <a:p>
                      <a:r>
                        <a:rPr lang="en-US" sz="2400" dirty="0"/>
                        <a:t>.</a:t>
                      </a:r>
                    </a:p>
                  </a:txBody>
                  <a:tcPr marL="121920" marR="121920" marT="60960" marB="60960"/>
                </a:tc>
                <a:tc>
                  <a:txBody>
                    <a:bodyPr/>
                    <a:lstStyle/>
                    <a:p>
                      <a:r>
                        <a:rPr lang="en-US" sz="2400" dirty="0"/>
                        <a:t>5</a:t>
                      </a:r>
                    </a:p>
                  </a:txBody>
                  <a:tcPr marL="121920" marR="121920" marT="60960" marB="60960"/>
                </a:tc>
                <a:tc>
                  <a:txBody>
                    <a:bodyPr/>
                    <a:lstStyle/>
                    <a:p>
                      <a:r>
                        <a:rPr lang="en-US" sz="2400" dirty="0"/>
                        <a:t>0</a:t>
                      </a:r>
                    </a:p>
                  </a:txBody>
                  <a:tcPr marL="121920" marR="121920" marT="60960" marB="60960"/>
                </a:tc>
                <a:extLst>
                  <a:ext uri="{0D108BD9-81ED-4DB2-BD59-A6C34878D82A}">
                    <a16:rowId xmlns="" xmlns:a16="http://schemas.microsoft.com/office/drawing/2014/main" val="10000"/>
                  </a:ext>
                </a:extLst>
              </a:tr>
            </a:tbl>
          </a:graphicData>
        </a:graphic>
      </p:graphicFrame>
    </p:spTree>
    <p:extLst>
      <p:ext uri="{4DA4F719-99E8-4157-ACEC-2A72B1CFFA34}">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4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DDA3C74E-2887-4949-B6A3-DB0FA164792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44069D2-55F7-408C-991D-C9C436EF83B2}"/>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1EE97F21-E594-4BFB-BF71-4E86EDEF6D1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9C3CB8C-9889-476C-AD40-BF66A5C59F4C}"/>
              </a:ext>
            </a:extLst>
          </p:cNvPr>
          <p:cNvSpPr txBox="1"/>
          <p:nvPr/>
        </p:nvSpPr>
        <p:spPr>
          <a:xfrm>
            <a:off x="388594" y="1421740"/>
            <a:ext cx="3269005"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The </a:t>
            </a:r>
            <a:r>
              <a:rPr lang="en-US" sz="1867" b="1" dirty="0" err="1">
                <a:solidFill>
                  <a:schemeClr val="accent3"/>
                </a:solidFill>
                <a:latin typeface="+mj-lt"/>
              </a:rPr>
              <a:t>scanf</a:t>
            </a:r>
            <a:r>
              <a:rPr lang="en-US" sz="1867" b="1" dirty="0">
                <a:solidFill>
                  <a:schemeClr val="accent3"/>
                </a:solidFill>
                <a:latin typeface="+mj-lt"/>
              </a:rPr>
              <a:t>() function</a:t>
            </a:r>
          </a:p>
        </p:txBody>
      </p:sp>
      <p:sp>
        <p:nvSpPr>
          <p:cNvPr id="4" name="TextBox 3">
            <a:extLst>
              <a:ext uri="{1A6CF754-1A84-45E1-9A16-6C377DC83CA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600DE6B-4A1A-4948-8012-0015B85AB997}"/>
              </a:ext>
            </a:extLst>
          </p:cNvPr>
          <p:cNvSpPr txBox="1"/>
          <p:nvPr/>
        </p:nvSpPr>
        <p:spPr>
          <a:xfrm>
            <a:off x="1219201" y="2213344"/>
            <a:ext cx="8786977" cy="415563"/>
          </a:xfrm>
          <a:prstGeom prst="rect">
            <a:avLst/>
          </a:prstGeom>
        </p:spPr>
        <p:txBody>
          <a:bodyPr vert="horz" lIns="127000" tIns="63500" rIns="127000" bIns="63500" rtlCol="0" anchor="t">
            <a:spAutoFit/>
          </a:bodyPr>
          <a:lstStyle/>
          <a:p>
            <a:pPr>
              <a:defRPr lang="en-US" sz="1400" dirty="0"/>
            </a:pPr>
            <a:r>
              <a:rPr lang="en-US" sz="1867" dirty="0"/>
              <a:t>The general form: </a:t>
            </a:r>
            <a:r>
              <a:rPr lang="en-US" sz="1867" b="1" dirty="0" err="1">
                <a:solidFill>
                  <a:schemeClr val="accent6"/>
                </a:solidFill>
                <a:latin typeface="+mj-lt"/>
              </a:rPr>
              <a:t>scanf</a:t>
            </a:r>
            <a:r>
              <a:rPr lang="en-US" sz="1867" b="1" dirty="0">
                <a:solidFill>
                  <a:schemeClr val="accent6"/>
                </a:solidFill>
                <a:latin typeface="+mj-lt"/>
              </a:rPr>
              <a:t>("format specifier", list of address of variables);</a:t>
            </a:r>
          </a:p>
        </p:txBody>
      </p:sp>
      <p:sp>
        <p:nvSpPr>
          <p:cNvPr id="5" name="TextBox 4">
            <a:extLst>
              <a:ext uri="{25D3B206-9A5C-4EFE-BF25-BCC45C1AEAF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08FA94C-E5B8-4460-A8BB-2B47DF9427CB}"/>
              </a:ext>
            </a:extLst>
          </p:cNvPr>
          <p:cNvSpPr txBox="1"/>
          <p:nvPr/>
        </p:nvSpPr>
        <p:spPr>
          <a:xfrm>
            <a:off x="1219200" y="2841308"/>
            <a:ext cx="4876800" cy="1376787"/>
          </a:xfrm>
          <a:prstGeom prst="rect">
            <a:avLst/>
          </a:prstGeom>
        </p:spPr>
        <p:txBody>
          <a:bodyPr vert="horz" lIns="127000" tIns="63500" rIns="127000" bIns="63500" rtlCol="0" anchor="t">
            <a:spAutoFit/>
          </a:bodyPr>
          <a:lstStyle/>
          <a:p>
            <a:pPr>
              <a:lnSpc>
                <a:spcPct val="150000"/>
              </a:lnSpc>
              <a:defRPr lang="en-US" sz="1400" dirty="0"/>
            </a:pPr>
            <a:r>
              <a:rPr lang="en-US" sz="1867" dirty="0"/>
              <a:t>Ex: </a:t>
            </a:r>
          </a:p>
          <a:p>
            <a:pPr>
              <a:lnSpc>
                <a:spcPct val="150000"/>
              </a:lnSpc>
              <a:defRPr lang="en-US" sz="1400" dirty="0"/>
            </a:pPr>
            <a:r>
              <a:rPr lang="en-US" sz="1867" dirty="0"/>
              <a:t>1</a:t>
            </a:r>
            <a:r>
              <a:rPr lang="en-US" sz="1867" dirty="0" err="1"/>
              <a:t>)</a:t>
            </a:r>
            <a:r>
              <a:rPr lang="en-US" sz="1867" dirty="0"/>
              <a:t> </a:t>
            </a:r>
            <a:r>
              <a:rPr lang="en-US" sz="1867" dirty="0" err="1"/>
              <a:t>scanf</a:t>
            </a:r>
            <a:r>
              <a:rPr lang="en-US" sz="1867" dirty="0"/>
              <a:t>("%d", &amp;a);</a:t>
            </a:r>
          </a:p>
          <a:p>
            <a:pPr>
              <a:lnSpc>
                <a:spcPct val="150000"/>
              </a:lnSpc>
              <a:defRPr lang="en-US" sz="1400" dirty="0"/>
            </a:pPr>
            <a:r>
              <a:rPr lang="en-US" sz="1867" dirty="0"/>
              <a:t>2</a:t>
            </a:r>
            <a:r>
              <a:rPr lang="en-US" sz="1867" dirty="0" err="1"/>
              <a:t>)</a:t>
            </a:r>
            <a:r>
              <a:rPr lang="en-US" sz="1867" dirty="0"/>
              <a:t> </a:t>
            </a:r>
            <a:r>
              <a:rPr lang="en-US" sz="1867" dirty="0" err="1"/>
              <a:t>scanf</a:t>
            </a:r>
            <a:r>
              <a:rPr lang="en-US" sz="1867" dirty="0"/>
              <a:t>("%d%f", &amp;a, &amp;b); </a:t>
            </a:r>
          </a:p>
        </p:txBody>
      </p:sp>
      <p:sp>
        <p:nvSpPr>
          <p:cNvPr id="6" name="TextBox 5">
            <a:extLst>
              <a:ext uri="{1F32E182-ACD5-45E1-AEDA-0E4D5CFBE04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74F0535-C7BB-4AF8-9E6C-D9C45D7115EB}"/>
              </a:ext>
            </a:extLst>
          </p:cNvPr>
          <p:cNvSpPr txBox="1"/>
          <p:nvPr/>
        </p:nvSpPr>
        <p:spPr>
          <a:xfrm>
            <a:off x="6742645" y="2783218"/>
            <a:ext cx="4419600" cy="3962880"/>
          </a:xfrm>
          <a:prstGeom prst="rect">
            <a:avLst/>
          </a:prstGeom>
        </p:spPr>
        <p:txBody>
          <a:bodyPr vert="horz" lIns="127000" tIns="63500" rIns="127000" bIns="63500" rtlCol="0" anchor="t">
            <a:spAutoFit/>
          </a:bodyPr>
          <a:lstStyle/>
          <a:p>
            <a:pPr>
              <a:lnSpc>
                <a:spcPct val="150000"/>
              </a:lnSpc>
              <a:defRPr lang="en-US" sz="1400" dirty="0"/>
            </a:pPr>
            <a:r>
              <a:rPr lang="en-US" sz="1867" b="1" dirty="0">
                <a:solidFill>
                  <a:schemeClr val="accent5"/>
                </a:solidFill>
                <a:latin typeface="+mj-lt"/>
              </a:rPr>
              <a:t>#include&lt;stdio.h&gt;</a:t>
            </a:r>
          </a:p>
          <a:p>
            <a:pPr>
              <a:lnSpc>
                <a:spcPct val="150000"/>
              </a:lnSpc>
              <a:defRPr lang="en-US" sz="1400" dirty="0"/>
            </a:pPr>
            <a:r>
              <a:rPr lang="en-US" sz="1867" b="1" dirty="0">
                <a:solidFill>
                  <a:schemeClr val="accent5"/>
                </a:solidFill>
                <a:latin typeface="+mj-lt"/>
              </a:rPr>
              <a:t>void main()</a:t>
            </a:r>
          </a:p>
          <a:p>
            <a:pPr>
              <a:lnSpc>
                <a:spcPct val="150000"/>
              </a:lnSpc>
              <a:defRPr lang="en-US" sz="1400" dirty="0"/>
            </a:pPr>
            <a:r>
              <a:rPr lang="en-US" sz="1867" b="1" dirty="0">
                <a:solidFill>
                  <a:schemeClr val="accent5"/>
                </a:solidFill>
                <a:latin typeface="+mj-lt"/>
              </a:rPr>
              <a:t>{</a:t>
            </a:r>
          </a:p>
          <a:p>
            <a:pPr>
              <a:lnSpc>
                <a:spcPct val="150000"/>
              </a:lnSpc>
              <a:defRPr lang="en-US" sz="1400" dirty="0"/>
            </a:pPr>
            <a:r>
              <a:rPr lang="en-US" sz="1867" b="1" dirty="0">
                <a:solidFill>
                  <a:schemeClr val="accent5"/>
                </a:solidFill>
                <a:latin typeface="+mj-lt"/>
              </a:rPr>
              <a:t>int a;</a:t>
            </a:r>
          </a:p>
          <a:p>
            <a:pPr>
              <a:lnSpc>
                <a:spcPct val="150000"/>
              </a:lnSpc>
              <a:defRPr lang="en-US" sz="1400" dirty="0"/>
            </a:pPr>
            <a:r>
              <a:rPr lang="en-US" sz="1867" b="1" dirty="0" err="1">
                <a:solidFill>
                  <a:schemeClr val="accent5"/>
                </a:solidFill>
                <a:latin typeface="+mj-lt"/>
              </a:rPr>
              <a:t>printf</a:t>
            </a:r>
            <a:r>
              <a:rPr lang="en-US" sz="1867" b="1" dirty="0">
                <a:solidFill>
                  <a:schemeClr val="accent5"/>
                </a:solidFill>
                <a:latin typeface="+mj-lt"/>
              </a:rPr>
              <a:t>("how old are you\n");</a:t>
            </a:r>
          </a:p>
          <a:p>
            <a:pPr>
              <a:lnSpc>
                <a:spcPct val="150000"/>
              </a:lnSpc>
              <a:defRPr lang="en-US" sz="1400" dirty="0"/>
            </a:pPr>
            <a:r>
              <a:rPr lang="en-US" sz="1867" b="1" dirty="0" err="1">
                <a:solidFill>
                  <a:schemeClr val="accent5"/>
                </a:solidFill>
                <a:latin typeface="+mj-lt"/>
              </a:rPr>
              <a:t>scanf</a:t>
            </a:r>
            <a:r>
              <a:rPr lang="en-US" sz="1867" b="1" dirty="0">
                <a:solidFill>
                  <a:schemeClr val="accent5"/>
                </a:solidFill>
                <a:latin typeface="+mj-lt"/>
              </a:rPr>
              <a:t>("%d", &amp;a);</a:t>
            </a:r>
          </a:p>
          <a:p>
            <a:pPr>
              <a:lnSpc>
                <a:spcPct val="150000"/>
              </a:lnSpc>
              <a:defRPr lang="en-US" sz="1400" dirty="0"/>
            </a:pPr>
            <a:r>
              <a:rPr lang="en-US" sz="1867" b="1" dirty="0" err="1">
                <a:solidFill>
                  <a:schemeClr val="accent5"/>
                </a:solidFill>
                <a:latin typeface="+mj-lt"/>
              </a:rPr>
              <a:t>printf</a:t>
            </a:r>
            <a:r>
              <a:rPr lang="en-US" sz="1867" b="1" dirty="0">
                <a:solidFill>
                  <a:schemeClr val="accent5"/>
                </a:solidFill>
                <a:latin typeface="+mj-lt"/>
              </a:rPr>
              <a:t>("you are %d years old", a);</a:t>
            </a:r>
          </a:p>
          <a:p>
            <a:pPr>
              <a:lnSpc>
                <a:spcPct val="150000"/>
              </a:lnSpc>
              <a:defRPr lang="en-US" sz="1400" dirty="0"/>
            </a:pPr>
            <a:r>
              <a:rPr lang="en-US" sz="1867" b="1" dirty="0">
                <a:solidFill>
                  <a:schemeClr val="accent5"/>
                </a:solidFill>
                <a:latin typeface="+mj-lt"/>
              </a:rPr>
              <a:t>}</a:t>
            </a:r>
          </a:p>
          <a:p>
            <a:pPr>
              <a:lnSpc>
                <a:spcPct val="150000"/>
              </a:lnSpc>
              <a:defRPr lang="en-US" sz="1400" dirty="0"/>
            </a:pPr>
            <a:endParaRPr lang="en-US" sz="1867" b="1" dirty="0">
              <a:solidFill>
                <a:schemeClr val="accent5"/>
              </a:solidFill>
              <a:latin typeface="+mj-lt"/>
            </a:endParaRPr>
          </a:p>
        </p:txBody>
      </p:sp>
      <p:sp>
        <p:nvSpPr>
          <p:cNvPr id="7" name="Rectangle 6">
            <a:extLst>
              <a:ext uri="{34E66401-6232-4EE4-8DDE-05F0BC48C4B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6E628B3-677B-4E31-8861-6BD364494D29}"/>
              </a:ext>
            </a:extLst>
          </p:cNvPr>
          <p:cNvSpPr/>
          <p:nvPr/>
        </p:nvSpPr>
        <p:spPr>
          <a:xfrm>
            <a:off x="1219200" y="4457700"/>
            <a:ext cx="2489200" cy="141324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8" name="Rectangle 7">
            <a:extLst>
              <a:ext uri="{9C2E8219-3EA9-47D8-9A78-A9E488400F5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E2174AE-C3D8-4CFD-B101-B8251332FE33}"/>
              </a:ext>
            </a:extLst>
          </p:cNvPr>
          <p:cNvSpPr/>
          <p:nvPr/>
        </p:nvSpPr>
        <p:spPr>
          <a:xfrm>
            <a:off x="1349946" y="4787900"/>
            <a:ext cx="1088453" cy="342912"/>
          </a:xfrm>
          <a:prstGeom prst="rect">
            <a:avLst/>
          </a:prstGeom>
          <a:solidFill>
            <a:schemeClr val="bg2"/>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b="1" dirty="0">
                <a:solidFill>
                  <a:srgbClr val="C1408A"/>
                </a:solidFill>
              </a:rPr>
              <a:t>20</a:t>
            </a:r>
          </a:p>
        </p:txBody>
      </p:sp>
      <p:sp>
        <p:nvSpPr>
          <p:cNvPr id="9" name="Rectangle 8">
            <a:extLst>
              <a:ext uri="{A5FBC30B-5F25-4117-ABFB-634D0BA4A2B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1B7697D-EF70-453C-9FBC-66994AFD6FA7}"/>
              </a:ext>
            </a:extLst>
          </p:cNvPr>
          <p:cNvSpPr/>
          <p:nvPr/>
        </p:nvSpPr>
        <p:spPr>
          <a:xfrm>
            <a:off x="1349946" y="5249049"/>
            <a:ext cx="1088453" cy="342912"/>
          </a:xfrm>
          <a:prstGeom prst="rect">
            <a:avLst/>
          </a:prstGeom>
          <a:solidFill>
            <a:schemeClr val="bg2"/>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0" name="Rectangle 9">
            <a:extLst>
              <a:ext uri="{6C692328-0545-4E54-A040-6A94E0307A7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23EB726-177A-48EC-A767-4B45E82C0187}"/>
              </a:ext>
            </a:extLst>
          </p:cNvPr>
          <p:cNvSpPr/>
          <p:nvPr/>
        </p:nvSpPr>
        <p:spPr>
          <a:xfrm>
            <a:off x="2507615" y="4778947"/>
            <a:ext cx="1088453" cy="342912"/>
          </a:xfrm>
          <a:prstGeom prst="rect">
            <a:avLst/>
          </a:prstGeom>
          <a:solidFill>
            <a:schemeClr val="bg2"/>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1" name="Rectangle 10">
            <a:extLst>
              <a:ext uri="{F5093574-A037-4231-8593-189AA756274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2789D4D-B307-4461-8A19-2D59AB8E41F2}"/>
              </a:ext>
            </a:extLst>
          </p:cNvPr>
          <p:cNvSpPr/>
          <p:nvPr/>
        </p:nvSpPr>
        <p:spPr>
          <a:xfrm>
            <a:off x="2499931" y="5249049"/>
            <a:ext cx="1088453" cy="342912"/>
          </a:xfrm>
          <a:prstGeom prst="rect">
            <a:avLst/>
          </a:prstGeom>
          <a:solidFill>
            <a:schemeClr val="bg2"/>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2" name="TextBox 11">
            <a:extLst>
              <a:ext uri="{222975E4-E19E-4828-A406-199A3DCFD88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F977A6D-A906-4501-9B98-D6D640F6207E}"/>
              </a:ext>
            </a:extLst>
          </p:cNvPr>
          <p:cNvSpPr txBox="1"/>
          <p:nvPr/>
        </p:nvSpPr>
        <p:spPr>
          <a:xfrm>
            <a:off x="629640" y="4677270"/>
            <a:ext cx="762000" cy="743602"/>
          </a:xfrm>
          <a:prstGeom prst="rect">
            <a:avLst/>
          </a:prstGeom>
        </p:spPr>
        <p:txBody>
          <a:bodyPr vert="horz" lIns="127000" tIns="63500" rIns="127000" bIns="63500" rtlCol="0" anchor="t">
            <a:spAutoFit/>
          </a:bodyPr>
          <a:lstStyle/>
          <a:p>
            <a:pPr>
              <a:defRPr lang="en-US" sz="1400" dirty="0"/>
            </a:pPr>
            <a:r>
              <a:rPr lang="en-US" sz="1333" dirty="0"/>
              <a:t>a</a:t>
            </a:r>
          </a:p>
          <a:p>
            <a:pPr>
              <a:defRPr lang="en-US" sz="1400" dirty="0"/>
            </a:pPr>
            <a:r>
              <a:rPr lang="en-US" sz="1333" dirty="0"/>
              <a:t>1000</a:t>
            </a:r>
          </a:p>
          <a:p>
            <a:pPr>
              <a:defRPr lang="en-US" sz="1400" dirty="0"/>
            </a:pPr>
            <a:endParaRPr lang="en-US" sz="1333" dirty="0"/>
          </a:p>
        </p:txBody>
      </p:sp>
      <p:sp>
        <p:nvSpPr>
          <p:cNvPr id="13" name="TextBox 12">
            <a:extLst>
              <a:ext uri="{E226260F-1058-4BBA-BB11-342814E08C1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3393322-0F39-43CF-91FF-013A43974DD7}"/>
              </a:ext>
            </a:extLst>
          </p:cNvPr>
          <p:cNvSpPr txBox="1"/>
          <p:nvPr/>
        </p:nvSpPr>
        <p:spPr>
          <a:xfrm>
            <a:off x="629640" y="5346701"/>
            <a:ext cx="762000" cy="538481"/>
          </a:xfrm>
          <a:prstGeom prst="rect">
            <a:avLst/>
          </a:prstGeom>
        </p:spPr>
        <p:txBody>
          <a:bodyPr vert="horz" lIns="127000" tIns="63500" rIns="127000" bIns="63500" rtlCol="0" anchor="t">
            <a:spAutoFit/>
          </a:bodyPr>
          <a:lstStyle/>
          <a:p>
            <a:pPr>
              <a:defRPr lang="en-US" sz="1400" dirty="0"/>
            </a:pPr>
            <a:r>
              <a:rPr lang="en-US" sz="1333" dirty="0"/>
              <a:t>2000</a:t>
            </a:r>
          </a:p>
          <a:p>
            <a:pPr>
              <a:defRPr lang="en-US" sz="1400" dirty="0"/>
            </a:pPr>
            <a:endParaRPr lang="en-US" sz="1333" dirty="0"/>
          </a:p>
        </p:txBody>
      </p:sp>
      <p:sp>
        <p:nvSpPr>
          <p:cNvPr id="14" name="TextBox 13">
            <a:extLst>
              <a:ext uri="{A9ADC718-9AEA-433A-A84B-37C50D6BB11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345162B-8F9E-46C3-930E-15E10DAEDAF0}"/>
              </a:ext>
            </a:extLst>
          </p:cNvPr>
          <p:cNvSpPr txBox="1"/>
          <p:nvPr/>
        </p:nvSpPr>
        <p:spPr>
          <a:xfrm>
            <a:off x="3676015" y="5255438"/>
            <a:ext cx="1016000" cy="333361"/>
          </a:xfrm>
          <a:prstGeom prst="rect">
            <a:avLst/>
          </a:prstGeom>
        </p:spPr>
        <p:txBody>
          <a:bodyPr vert="horz" lIns="127000" tIns="63500" rIns="127000" bIns="63500" rtlCol="0" anchor="t">
            <a:spAutoFit/>
          </a:bodyPr>
          <a:lstStyle/>
          <a:p>
            <a:pPr>
              <a:defRPr lang="en-US" sz="1400" dirty="0"/>
            </a:pPr>
            <a:r>
              <a:rPr lang="en-US" sz="1333" dirty="0"/>
              <a:t>6000</a:t>
            </a:r>
          </a:p>
        </p:txBody>
      </p:sp>
      <p:sp>
        <p:nvSpPr>
          <p:cNvPr id="15" name="TextBox 14">
            <a:extLst>
              <a:ext uri="{208F85CE-CA8D-4C0C-A4C0-D3D5B6275C7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271FA0A-E457-4BE3-853B-E5D786648C2B}"/>
              </a:ext>
            </a:extLst>
          </p:cNvPr>
          <p:cNvSpPr txBox="1"/>
          <p:nvPr/>
        </p:nvSpPr>
        <p:spPr>
          <a:xfrm>
            <a:off x="3665283" y="4757357"/>
            <a:ext cx="1016000" cy="333361"/>
          </a:xfrm>
          <a:prstGeom prst="rect">
            <a:avLst/>
          </a:prstGeom>
        </p:spPr>
        <p:txBody>
          <a:bodyPr vert="horz" lIns="127000" tIns="63500" rIns="127000" bIns="63500" rtlCol="0" anchor="t">
            <a:spAutoFit/>
          </a:bodyPr>
          <a:lstStyle/>
          <a:p>
            <a:pPr>
              <a:defRPr lang="en-US" sz="1400" dirty="0"/>
            </a:pPr>
            <a:r>
              <a:rPr lang="en-US" sz="1333" dirty="0"/>
              <a:t>5000</a:t>
            </a:r>
          </a:p>
        </p:txBody>
      </p:sp>
    </p:spTree>
    <p:extLst>
      <p:ext uri="{41BDD030-78F1-4A8B-B5A0-7B44F8381427}">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4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80BAA909-D5F6-49B4-ABC0-80AB7F360FF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BC0F526-1D25-4680-8A17-DCFAFC1B65B4}"/>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427696B2-9767-43D4-806A-0A666FDD688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525328E-3580-4D06-BF99-6FAF1126CB9D}"/>
              </a:ext>
            </a:extLst>
          </p:cNvPr>
          <p:cNvSpPr txBox="1"/>
          <p:nvPr/>
        </p:nvSpPr>
        <p:spPr>
          <a:xfrm>
            <a:off x="3657601" y="1318565"/>
            <a:ext cx="5076964"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Advantages of formatted I/O functions</a:t>
            </a:r>
          </a:p>
        </p:txBody>
      </p:sp>
      <p:sp>
        <p:nvSpPr>
          <p:cNvPr id="4" name="TextBox 3">
            <a:extLst>
              <a:ext uri="{920D0912-88F2-4D17-AC9E-D5ACD85AC65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41956D3-8B3E-4ADD-9211-A9F06BF006A4}"/>
              </a:ext>
            </a:extLst>
          </p:cNvPr>
          <p:cNvSpPr txBox="1"/>
          <p:nvPr/>
        </p:nvSpPr>
        <p:spPr>
          <a:xfrm>
            <a:off x="555357" y="2213343"/>
            <a:ext cx="11053763" cy="1376787"/>
          </a:xfrm>
          <a:prstGeom prst="rect">
            <a:avLst/>
          </a:prstGeom>
        </p:spPr>
        <p:txBody>
          <a:bodyPr vert="horz" lIns="127000" tIns="63500" rIns="127000" bIns="63500" rtlCol="0" anchor="t">
            <a:spAutoFit/>
          </a:bodyPr>
          <a:lstStyle/>
          <a:p>
            <a:pPr>
              <a:lnSpc>
                <a:spcPct val="150000"/>
              </a:lnSpc>
              <a:defRPr lang="en-US" sz="1400" dirty="0"/>
            </a:pPr>
            <a:r>
              <a:rPr lang="en-US" sz="1867" b="1" dirty="0">
                <a:solidFill>
                  <a:srgbClr val="00B050"/>
                </a:solidFill>
                <a:latin typeface="+mj-lt"/>
              </a:rPr>
              <a:t>1. These functions can be used to read or write multiple values at a time.</a:t>
            </a:r>
          </a:p>
          <a:p>
            <a:pPr>
              <a:lnSpc>
                <a:spcPct val="150000"/>
              </a:lnSpc>
              <a:defRPr lang="en-US" sz="1400" dirty="0"/>
            </a:pPr>
            <a:r>
              <a:rPr lang="en-US" sz="1867" b="1" dirty="0">
                <a:solidFill>
                  <a:srgbClr val="00B050"/>
                </a:solidFill>
                <a:latin typeface="+mj-lt"/>
              </a:rPr>
              <a:t>2. Character, int, float, double type variables can be read and displayed on the screen.</a:t>
            </a:r>
          </a:p>
          <a:p>
            <a:pPr>
              <a:lnSpc>
                <a:spcPct val="150000"/>
              </a:lnSpc>
              <a:defRPr lang="en-US" sz="1400" dirty="0"/>
            </a:pPr>
            <a:r>
              <a:rPr lang="en-US" sz="1867" b="1" dirty="0">
                <a:solidFill>
                  <a:srgbClr val="00B050"/>
                </a:solidFill>
                <a:latin typeface="+mj-lt"/>
              </a:rPr>
              <a:t>3. Produce output in more formatted form i.e more user friendly and readable outputs.</a:t>
            </a:r>
          </a:p>
        </p:txBody>
      </p:sp>
    </p:spTree>
    <p:extLst>
      <p:ext uri="{16168F60-F2AE-4A14-9562-ADBDA75473F8}">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5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9375B458-5934-4AE9-ACD9-C9012CC6F2E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968FBC6-13AE-472A-935E-08DC12A71E8A}"/>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843F7F38-D690-4448-8D46-553FDB2D708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0101CAD-261B-4078-9B9A-2460EBCA3AD3}"/>
              </a:ext>
            </a:extLst>
          </p:cNvPr>
          <p:cNvSpPr txBox="1"/>
          <p:nvPr>
            <p:custDataLst>
              <p:tags r:id="rId1"/>
            </p:custDataLst>
          </p:nvPr>
        </p:nvSpPr>
        <p:spPr>
          <a:xfrm>
            <a:off x="3436594" y="1220063"/>
            <a:ext cx="5318823" cy="473893"/>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Decision Control Constructs</a:t>
            </a:r>
          </a:p>
        </p:txBody>
      </p:sp>
      <p:sp>
        <p:nvSpPr>
          <p:cNvPr id="4" name="TextBox 3">
            <a:extLst>
              <a:ext uri="{DA1AA1EE-8EB0-4BFA-B48A-A1689C43DEB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1FC56E6-E2FF-4A1F-AC6D-2B1004B2D170}"/>
              </a:ext>
            </a:extLst>
          </p:cNvPr>
          <p:cNvSpPr txBox="1"/>
          <p:nvPr/>
        </p:nvSpPr>
        <p:spPr>
          <a:xfrm>
            <a:off x="4380331" y="2247773"/>
            <a:ext cx="4154068" cy="415563"/>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mj-lt"/>
              </a:rPr>
              <a:t>Decisions ! Decisions ! Decisions !</a:t>
            </a:r>
          </a:p>
        </p:txBody>
      </p:sp>
      <p:sp>
        <p:nvSpPr>
          <p:cNvPr id="5" name="TextBox 4">
            <a:extLst>
              <a:ext uri="{268CB45A-DC87-41D7-9ABB-1C3BF2D2395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BAED0F3-3218-4F1F-B78F-92FBC964E366}"/>
              </a:ext>
            </a:extLst>
          </p:cNvPr>
          <p:cNvSpPr txBox="1"/>
          <p:nvPr/>
        </p:nvSpPr>
        <p:spPr>
          <a:xfrm>
            <a:off x="1219200" y="3432543"/>
            <a:ext cx="4040720" cy="2426818"/>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if (my </a:t>
            </a:r>
            <a:r>
              <a:rPr lang="en-US" sz="1867" b="1" dirty="0" err="1">
                <a:solidFill>
                  <a:schemeClr val="accent6"/>
                </a:solidFill>
                <a:latin typeface="+mj-lt"/>
              </a:rPr>
              <a:t>PUC</a:t>
            </a:r>
            <a:r>
              <a:rPr lang="en-US" sz="1867" b="1" dirty="0">
                <a:solidFill>
                  <a:schemeClr val="accent6"/>
                </a:solidFill>
                <a:latin typeface="+mj-lt"/>
              </a:rPr>
              <a:t> marks are good)</a:t>
            </a:r>
          </a:p>
          <a:p>
            <a:pPr>
              <a:defRPr lang="en-US" sz="1400" dirty="0"/>
            </a:pPr>
            <a:r>
              <a:rPr lang="en-US" sz="1867" b="1" dirty="0">
                <a:solidFill>
                  <a:schemeClr val="accent6"/>
                </a:solidFill>
                <a:latin typeface="+mj-lt"/>
              </a:rPr>
              <a:t>{</a:t>
            </a:r>
          </a:p>
          <a:p>
            <a:pPr>
              <a:defRPr lang="en-US" sz="1400" dirty="0"/>
            </a:pPr>
            <a:r>
              <a:rPr lang="en-US" sz="1867" b="1" dirty="0">
                <a:solidFill>
                  <a:schemeClr val="accent6"/>
                </a:solidFill>
                <a:latin typeface="+mj-lt"/>
              </a:rPr>
              <a:t>      I will continue my studies</a:t>
            </a:r>
          </a:p>
          <a:p>
            <a:pPr>
              <a:defRPr lang="en-US" sz="1400" dirty="0"/>
            </a:pPr>
            <a:r>
              <a:rPr lang="en-US" sz="1867" b="1" dirty="0">
                <a:solidFill>
                  <a:schemeClr val="accent6"/>
                </a:solidFill>
                <a:latin typeface="+mj-lt"/>
              </a:rPr>
              <a:t>}</a:t>
            </a:r>
          </a:p>
          <a:p>
            <a:pPr>
              <a:defRPr lang="en-US" sz="1400" dirty="0"/>
            </a:pPr>
            <a:r>
              <a:rPr lang="en-US" sz="1867" b="1" dirty="0">
                <a:solidFill>
                  <a:schemeClr val="accent6"/>
                </a:solidFill>
                <a:latin typeface="+mj-lt"/>
              </a:rPr>
              <a:t>else</a:t>
            </a:r>
          </a:p>
          <a:p>
            <a:pPr>
              <a:defRPr lang="en-US" sz="1400" dirty="0"/>
            </a:pPr>
            <a:r>
              <a:rPr lang="en-US" sz="1867" b="1" dirty="0">
                <a:solidFill>
                  <a:schemeClr val="accent6"/>
                </a:solidFill>
                <a:latin typeface="+mj-lt"/>
              </a:rPr>
              <a:t>{</a:t>
            </a:r>
          </a:p>
          <a:p>
            <a:pPr>
              <a:defRPr lang="en-US" sz="1400" dirty="0"/>
            </a:pPr>
            <a:r>
              <a:rPr lang="en-US" sz="1867" b="1" dirty="0">
                <a:solidFill>
                  <a:schemeClr val="accent6"/>
                </a:solidFill>
                <a:latin typeface="+mj-lt"/>
              </a:rPr>
              <a:t>      I will search for some job</a:t>
            </a:r>
          </a:p>
          <a:p>
            <a:pPr>
              <a:defRPr lang="en-US" sz="1400" dirty="0"/>
            </a:pPr>
            <a:r>
              <a:rPr lang="en-US" sz="1867" b="1" dirty="0">
                <a:solidFill>
                  <a:schemeClr val="accent6"/>
                </a:solidFill>
                <a:latin typeface="+mj-lt"/>
              </a:rPr>
              <a:t>}</a:t>
            </a:r>
          </a:p>
        </p:txBody>
      </p:sp>
      <p:sp>
        <p:nvSpPr>
          <p:cNvPr id="6" name="Diamond 5">
            <a:extLst>
              <a:ext uri="{7D8C1443-B484-4953-B806-17788D184E1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349C097-3694-4087-A274-7E880D2016BB}"/>
              </a:ext>
            </a:extLst>
          </p:cNvPr>
          <p:cNvSpPr/>
          <p:nvPr/>
        </p:nvSpPr>
        <p:spPr>
          <a:xfrm>
            <a:off x="7487438" y="3788143"/>
            <a:ext cx="2453983" cy="1524000"/>
          </a:xfrm>
          <a:prstGeom prst="diamond">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600" b="1" dirty="0">
                <a:latin typeface="Open Sans"/>
              </a:rPr>
              <a:t>my </a:t>
            </a:r>
            <a:r>
              <a:rPr lang="en-US" sz="1600" b="1" dirty="0" err="1">
                <a:latin typeface="Open Sans"/>
              </a:rPr>
              <a:t>PUC</a:t>
            </a:r>
            <a:r>
              <a:rPr lang="en-US" sz="1600" b="1" dirty="0">
                <a:latin typeface="Open Sans"/>
              </a:rPr>
              <a:t> marks are good</a:t>
            </a:r>
          </a:p>
        </p:txBody>
      </p:sp>
      <p:sp>
        <p:nvSpPr>
          <p:cNvPr id="7" name="Rectangle 6">
            <a:extLst>
              <a:ext uri="{E3BBEC9D-ACC2-4E1F-9537-F14E4C0898F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BA3EEE1-4ECC-4FD0-9305-FA3C7337F2BA}"/>
              </a:ext>
            </a:extLst>
          </p:cNvPr>
          <p:cNvSpPr/>
          <p:nvPr/>
        </p:nvSpPr>
        <p:spPr>
          <a:xfrm>
            <a:off x="6045200" y="5359400"/>
            <a:ext cx="2101011" cy="938440"/>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b="1" dirty="0">
                <a:latin typeface="Open Sans"/>
              </a:rPr>
              <a:t>I will continue my studies</a:t>
            </a:r>
          </a:p>
        </p:txBody>
      </p:sp>
      <p:sp>
        <p:nvSpPr>
          <p:cNvPr id="8" name="Rectangle 7">
            <a:extLst>
              <a:ext uri="{C041338A-E812-481B-97BF-47850AFF6DD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1B86B99-24EA-4E2D-BA64-E8585E960987}"/>
              </a:ext>
            </a:extLst>
          </p:cNvPr>
          <p:cNvSpPr/>
          <p:nvPr/>
        </p:nvSpPr>
        <p:spPr>
          <a:xfrm>
            <a:off x="9218079" y="5359400"/>
            <a:ext cx="2101011" cy="938440"/>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b="1" dirty="0">
                <a:latin typeface="Open Sans"/>
              </a:rPr>
              <a:t>I will search for some job</a:t>
            </a:r>
          </a:p>
        </p:txBody>
      </p:sp>
      <p:sp>
        <p:nvSpPr>
          <p:cNvPr id="9" name="Arrow: Right 8">
            <a:extLst>
              <a:ext uri="{D34A264C-76EC-4077-9E14-D18D4AAD36D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FC7B2A8-8754-455D-9B05-7D6104416412}"/>
              </a:ext>
            </a:extLst>
          </p:cNvPr>
          <p:cNvSpPr/>
          <p:nvPr/>
        </p:nvSpPr>
        <p:spPr>
          <a:xfrm rot="5400000">
            <a:off x="8465642" y="3450500"/>
            <a:ext cx="460133" cy="221005"/>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sp>
        <p:nvSpPr>
          <p:cNvPr id="10" name="Arrow: Bent-Up 9">
            <a:extLst>
              <a:ext uri="{F2DC4623-E62C-439E-B1B6-0FEAEF9E398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7521257-8A01-47AC-AB13-E74A8AA5ABE5}"/>
              </a:ext>
            </a:extLst>
          </p:cNvPr>
          <p:cNvSpPr/>
          <p:nvPr/>
        </p:nvSpPr>
        <p:spPr>
          <a:xfrm rot="10800000">
            <a:off x="6978015" y="4483151"/>
            <a:ext cx="457200" cy="883093"/>
          </a:xfrm>
          <a:prstGeom prst="bentUp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1" name="Arrow: Bent-Up 10">
            <a:extLst>
              <a:ext uri="{708FD5B9-A1F0-46C9-92BD-6903E082DAF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63E60DE-66CE-431A-996A-2891EB3F8245}"/>
              </a:ext>
            </a:extLst>
          </p:cNvPr>
          <p:cNvSpPr/>
          <p:nvPr/>
        </p:nvSpPr>
        <p:spPr>
          <a:xfrm rot="10800000" flipH="1">
            <a:off x="9942843" y="4499343"/>
            <a:ext cx="392632" cy="883093"/>
          </a:xfrm>
          <a:prstGeom prst="bentUp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2" name="TextBox 11">
            <a:extLst>
              <a:ext uri="{5294FD0F-9143-412D-BD9F-F4838A91E30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0A302C5-41F2-4948-9D15-3E3C50C6D002}"/>
              </a:ext>
            </a:extLst>
          </p:cNvPr>
          <p:cNvSpPr txBox="1"/>
          <p:nvPr/>
        </p:nvSpPr>
        <p:spPr>
          <a:xfrm>
            <a:off x="6567868" y="4071748"/>
            <a:ext cx="1055675" cy="415563"/>
          </a:xfrm>
          <a:prstGeom prst="rect">
            <a:avLst/>
          </a:prstGeom>
        </p:spPr>
        <p:txBody>
          <a:bodyPr vert="horz" lIns="127000" tIns="63500" rIns="127000" bIns="63500" rtlCol="0" anchor="t">
            <a:spAutoFit/>
          </a:bodyPr>
          <a:lstStyle/>
          <a:p>
            <a:pPr>
              <a:defRPr lang="en-US" sz="1400" dirty="0"/>
            </a:pPr>
            <a:r>
              <a:rPr lang="en-US" sz="1867" dirty="0"/>
              <a:t>True</a:t>
            </a:r>
          </a:p>
        </p:txBody>
      </p:sp>
      <p:sp>
        <p:nvSpPr>
          <p:cNvPr id="13" name="TextBox 12">
            <a:extLst>
              <a:ext uri="{D948CE81-96F5-49D6-B244-36A5FA1B909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48C3BC4-46F8-43BB-BA1B-1EC2A7448FF9}"/>
              </a:ext>
            </a:extLst>
          </p:cNvPr>
          <p:cNvSpPr txBox="1"/>
          <p:nvPr/>
        </p:nvSpPr>
        <p:spPr>
          <a:xfrm>
            <a:off x="9917125" y="4071748"/>
            <a:ext cx="1055675" cy="415563"/>
          </a:xfrm>
          <a:prstGeom prst="rect">
            <a:avLst/>
          </a:prstGeom>
        </p:spPr>
        <p:txBody>
          <a:bodyPr vert="horz" lIns="127000" tIns="63500" rIns="127000" bIns="63500" rtlCol="0" anchor="t">
            <a:spAutoFit/>
          </a:bodyPr>
          <a:lstStyle/>
          <a:p>
            <a:pPr>
              <a:defRPr lang="en-US" sz="1400" dirty="0"/>
            </a:pPr>
            <a:r>
              <a:rPr lang="en-US" sz="1867" dirty="0"/>
              <a:t>False</a:t>
            </a:r>
          </a:p>
        </p:txBody>
      </p:sp>
      <p:sp>
        <p:nvSpPr>
          <p:cNvPr id="14" name="TextBox 13">
            <a:extLst>
              <a:ext uri="{A094B9D4-3DBC-4DCF-94A9-6605152AAF8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D7109D7-606E-4F05-9463-0749758E7378}"/>
              </a:ext>
            </a:extLst>
          </p:cNvPr>
          <p:cNvSpPr txBox="1"/>
          <p:nvPr/>
        </p:nvSpPr>
        <p:spPr>
          <a:xfrm>
            <a:off x="1219201" y="2765921"/>
            <a:ext cx="1743799" cy="415563"/>
          </a:xfrm>
          <a:prstGeom prst="rect">
            <a:avLst/>
          </a:prstGeom>
        </p:spPr>
        <p:txBody>
          <a:bodyPr vert="horz" lIns="127000" tIns="63500" rIns="127000" bIns="63500" rtlCol="0" anchor="t">
            <a:spAutoFit/>
          </a:bodyPr>
          <a:lstStyle/>
          <a:p>
            <a:pPr>
              <a:defRPr lang="en-US" sz="1400" dirty="0"/>
            </a:pPr>
            <a:r>
              <a:rPr lang="en-US" sz="1867" dirty="0"/>
              <a:t>Example 1:</a:t>
            </a:r>
          </a:p>
        </p:txBody>
      </p:sp>
    </p:spTree>
    <p:extLst>
      <p:ext uri="{A6822051-5DE5-4F12-BEC1-12D856C38CB0}">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14"/>
                                        </p:tgtEl>
                                        <p:attrNameLst>
                                          <p:attrName>style.visibility</p:attrName>
                                        </p:attrNameLst>
                                      </p:cBhvr>
                                      <p:to>
                                        <p:strVal val="visible"/>
                                      </p:to>
                                    </p:set>
                                    <p:anim calcmode="lin" valueType="num">
                                      <p:cBhvr>
                                        <p:cTn id="7" dur="1000">
                                          <p:stCondLst>
                                            <p:cond delay="0"/>
                                          </p:stCondLst>
                                        </p:cTn>
                                        <p:tgtEl>
                                          <p:spTgt spid="14"/>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par>
                                <p:cTn id="10" presetID="55" presetClass="entr" presetSubtype="0" fill="hold" grpId="0" nodeType="withEffect">
                                  <p:stCondLst>
                                    <p:cond delay="0"/>
                                  </p:stCondLst>
                                  <p:childTnLst>
                                    <p:set>
                                      <p:cBhvr>
                                        <p:cTn id="11" dur="1000" fill="hold">
                                          <p:stCondLst>
                                            <p:cond delay="0"/>
                                          </p:stCondLst>
                                        </p:cTn>
                                        <p:tgtEl>
                                          <p:spTgt spid="5"/>
                                        </p:tgtEl>
                                        <p:attrNameLst>
                                          <p:attrName>style.visibility</p:attrName>
                                        </p:attrNameLst>
                                      </p:cBhvr>
                                      <p:to>
                                        <p:strVal val="visible"/>
                                      </p:to>
                                    </p:set>
                                    <p:anim calcmode="lin" valueType="num">
                                      <p:cBhvr>
                                        <p:cTn id="12"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13"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stCondLst>
                                            <p:cond delay="0"/>
                                          </p:stCondLst>
                                        </p:cTn>
                                        <p:tgtEl>
                                          <p:spTgt spid="6"/>
                                        </p:tgtEl>
                                        <p:attrNameLst>
                                          <p:attrName>ppt_w</p:attrName>
                                        </p:attrNameLst>
                                      </p:cBhvr>
                                      <p:tavLst>
                                        <p:tav tm="0">
                                          <p:val>
                                            <p:strVal val="0"/>
                                          </p:val>
                                        </p:tav>
                                        <p:tav tm="100000">
                                          <p:val>
                                            <p:strVal val="#ppt_w"/>
                                          </p:val>
                                        </p:tav>
                                      </p:tavLst>
                                    </p:anim>
                                    <p:anim calcmode="lin" valueType="num">
                                      <p:cBhvr>
                                        <p:cTn id="20" dur="1000" fill="hold">
                                          <p:stCondLst>
                                            <p:cond delay="0"/>
                                          </p:stCondLst>
                                        </p:cTn>
                                        <p:tgtEl>
                                          <p:spTgt spid="6"/>
                                        </p:tgtEl>
                                        <p:attrNameLst>
                                          <p:attrName>ppt_h</p:attrName>
                                        </p:attrNameLst>
                                      </p:cBhvr>
                                      <p:tavLst>
                                        <p:tav tm="0">
                                          <p:val>
                                            <p:strVal val="0"/>
                                          </p:val>
                                        </p:tav>
                                        <p:tav tm="100000">
                                          <p:val>
                                            <p:strVal val="#ppt_h"/>
                                          </p:val>
                                        </p:tav>
                                      </p:tavLst>
                                    </p:anim>
                                  </p:childTnLst>
                                </p:cTn>
                              </p:par>
                              <p:par>
                                <p:cTn id="21" presetID="23" presetClass="entr" presetSubtype="16"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stCondLst>
                                            <p:cond delay="0"/>
                                          </p:stCondLst>
                                        </p:cTn>
                                        <p:tgtEl>
                                          <p:spTgt spid="7"/>
                                        </p:tgtEl>
                                        <p:attrNameLst>
                                          <p:attrName>ppt_w</p:attrName>
                                        </p:attrNameLst>
                                      </p:cBhvr>
                                      <p:tavLst>
                                        <p:tav tm="0">
                                          <p:val>
                                            <p:strVal val="0"/>
                                          </p:val>
                                        </p:tav>
                                        <p:tav tm="100000">
                                          <p:val>
                                            <p:strVal val="#ppt_w"/>
                                          </p:val>
                                        </p:tav>
                                      </p:tavLst>
                                    </p:anim>
                                    <p:anim calcmode="lin" valueType="num">
                                      <p:cBhvr>
                                        <p:cTn id="24" dur="1000" fill="hold">
                                          <p:stCondLst>
                                            <p:cond delay="0"/>
                                          </p:stCondLst>
                                        </p:cTn>
                                        <p:tgtEl>
                                          <p:spTgt spid="7"/>
                                        </p:tgtEl>
                                        <p:attrNameLst>
                                          <p:attrName>ppt_h</p:attrName>
                                        </p:attrNameLst>
                                      </p:cBhvr>
                                      <p:tavLst>
                                        <p:tav tm="0">
                                          <p:val>
                                            <p:str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1000" fill="hold">
                                          <p:stCondLst>
                                            <p:cond delay="0"/>
                                          </p:stCondLst>
                                        </p:cTn>
                                        <p:tgtEl>
                                          <p:spTgt spid="8"/>
                                        </p:tgtEl>
                                        <p:attrNameLst>
                                          <p:attrName>ppt_w</p:attrName>
                                        </p:attrNameLst>
                                      </p:cBhvr>
                                      <p:tavLst>
                                        <p:tav tm="0">
                                          <p:val>
                                            <p:strVal val="0"/>
                                          </p:val>
                                        </p:tav>
                                        <p:tav tm="100000">
                                          <p:val>
                                            <p:strVal val="#ppt_w"/>
                                          </p:val>
                                        </p:tav>
                                      </p:tavLst>
                                    </p:anim>
                                    <p:anim calcmode="lin" valueType="num">
                                      <p:cBhvr>
                                        <p:cTn id="28" dur="1000" fill="hold">
                                          <p:stCondLst>
                                            <p:cond delay="0"/>
                                          </p:stCondLst>
                                        </p:cTn>
                                        <p:tgtEl>
                                          <p:spTgt spid="8"/>
                                        </p:tgtEl>
                                        <p:attrNameLst>
                                          <p:attrName>ppt_h</p:attrName>
                                        </p:attrNameLst>
                                      </p:cBhvr>
                                      <p:tavLst>
                                        <p:tav tm="0">
                                          <p:val>
                                            <p:strVal val="0"/>
                                          </p:val>
                                        </p:tav>
                                        <p:tav tm="100000">
                                          <p:val>
                                            <p:strVal val="#ppt_h"/>
                                          </p:val>
                                        </p:tav>
                                      </p:tavLst>
                                    </p:anim>
                                  </p:childTnLst>
                                </p:cTn>
                              </p:par>
                              <p:par>
                                <p:cTn id="29" presetID="23" presetClass="entr" presetSubtype="16"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stCondLst>
                                            <p:cond delay="0"/>
                                          </p:stCondLst>
                                        </p:cTn>
                                        <p:tgtEl>
                                          <p:spTgt spid="9"/>
                                        </p:tgtEl>
                                        <p:attrNameLst>
                                          <p:attrName>ppt_w</p:attrName>
                                        </p:attrNameLst>
                                      </p:cBhvr>
                                      <p:tavLst>
                                        <p:tav tm="0">
                                          <p:val>
                                            <p:strVal val="0"/>
                                          </p:val>
                                        </p:tav>
                                        <p:tav tm="100000">
                                          <p:val>
                                            <p:strVal val="#ppt_w"/>
                                          </p:val>
                                        </p:tav>
                                      </p:tavLst>
                                    </p:anim>
                                    <p:anim calcmode="lin" valueType="num">
                                      <p:cBhvr>
                                        <p:cTn id="32" dur="1000" fill="hold">
                                          <p:stCondLst>
                                            <p:cond delay="0"/>
                                          </p:stCondLst>
                                        </p:cTn>
                                        <p:tgtEl>
                                          <p:spTgt spid="9"/>
                                        </p:tgtEl>
                                        <p:attrNameLst>
                                          <p:attrName>ppt_h</p:attrName>
                                        </p:attrNameLst>
                                      </p:cBhvr>
                                      <p:tavLst>
                                        <p:tav tm="0">
                                          <p:val>
                                            <p:strVal val="0"/>
                                          </p:val>
                                        </p:tav>
                                        <p:tav tm="100000">
                                          <p:val>
                                            <p:strVal val="#ppt_h"/>
                                          </p:val>
                                        </p:tav>
                                      </p:tavLst>
                                    </p:anim>
                                  </p:childTnLst>
                                </p:cTn>
                              </p:par>
                              <p:par>
                                <p:cTn id="33" presetID="23" presetClass="entr" presetSubtype="16"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1000" fill="hold">
                                          <p:stCondLst>
                                            <p:cond delay="0"/>
                                          </p:stCondLst>
                                        </p:cTn>
                                        <p:tgtEl>
                                          <p:spTgt spid="10"/>
                                        </p:tgtEl>
                                        <p:attrNameLst>
                                          <p:attrName>ppt_w</p:attrName>
                                        </p:attrNameLst>
                                      </p:cBhvr>
                                      <p:tavLst>
                                        <p:tav tm="0">
                                          <p:val>
                                            <p:strVal val="0"/>
                                          </p:val>
                                        </p:tav>
                                        <p:tav tm="100000">
                                          <p:val>
                                            <p:strVal val="#ppt_w"/>
                                          </p:val>
                                        </p:tav>
                                      </p:tavLst>
                                    </p:anim>
                                    <p:anim calcmode="lin" valueType="num">
                                      <p:cBhvr>
                                        <p:cTn id="36" dur="1000" fill="hold">
                                          <p:stCondLst>
                                            <p:cond delay="0"/>
                                          </p:stCondLst>
                                        </p:cTn>
                                        <p:tgtEl>
                                          <p:spTgt spid="10"/>
                                        </p:tgtEl>
                                        <p:attrNameLst>
                                          <p:attrName>ppt_h</p:attrName>
                                        </p:attrNameLst>
                                      </p:cBhvr>
                                      <p:tavLst>
                                        <p:tav tm="0">
                                          <p:val>
                                            <p:strVal val="0"/>
                                          </p:val>
                                        </p:tav>
                                        <p:tav tm="100000">
                                          <p:val>
                                            <p:strVal val="#ppt_h"/>
                                          </p:val>
                                        </p:tav>
                                      </p:tavLst>
                                    </p:anim>
                                  </p:childTnLst>
                                </p:cTn>
                              </p:par>
                              <p:par>
                                <p:cTn id="37" presetID="23" presetClass="entr" presetSubtype="16"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1000" fill="hold">
                                          <p:stCondLst>
                                            <p:cond delay="0"/>
                                          </p:stCondLst>
                                        </p:cTn>
                                        <p:tgtEl>
                                          <p:spTgt spid="11"/>
                                        </p:tgtEl>
                                        <p:attrNameLst>
                                          <p:attrName>ppt_w</p:attrName>
                                        </p:attrNameLst>
                                      </p:cBhvr>
                                      <p:tavLst>
                                        <p:tav tm="0">
                                          <p:val>
                                            <p:strVal val="0"/>
                                          </p:val>
                                        </p:tav>
                                        <p:tav tm="100000">
                                          <p:val>
                                            <p:strVal val="#ppt_w"/>
                                          </p:val>
                                        </p:tav>
                                      </p:tavLst>
                                    </p:anim>
                                    <p:anim calcmode="lin" valueType="num">
                                      <p:cBhvr>
                                        <p:cTn id="40" dur="1000" fill="hold">
                                          <p:stCondLst>
                                            <p:cond delay="0"/>
                                          </p:stCondLst>
                                        </p:cTn>
                                        <p:tgtEl>
                                          <p:spTgt spid="11"/>
                                        </p:tgtEl>
                                        <p:attrNameLst>
                                          <p:attrName>ppt_h</p:attrName>
                                        </p:attrNameLst>
                                      </p:cBhvr>
                                      <p:tavLst>
                                        <p:tav tm="0">
                                          <p:val>
                                            <p:strVal val="0"/>
                                          </p:val>
                                        </p:tav>
                                        <p:tav tm="100000">
                                          <p:val>
                                            <p:strVal val="#ppt_h"/>
                                          </p:val>
                                        </p:tav>
                                      </p:tavLst>
                                    </p:anim>
                                  </p:childTnLst>
                                </p:cTn>
                              </p:par>
                              <p:par>
                                <p:cTn id="41" presetID="23" presetClass="entr" presetSubtype="16"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1000" fill="hold">
                                          <p:stCondLst>
                                            <p:cond delay="0"/>
                                          </p:stCondLst>
                                        </p:cTn>
                                        <p:tgtEl>
                                          <p:spTgt spid="12"/>
                                        </p:tgtEl>
                                        <p:attrNameLst>
                                          <p:attrName>ppt_w</p:attrName>
                                        </p:attrNameLst>
                                      </p:cBhvr>
                                      <p:tavLst>
                                        <p:tav tm="0">
                                          <p:val>
                                            <p:strVal val="0"/>
                                          </p:val>
                                        </p:tav>
                                        <p:tav tm="100000">
                                          <p:val>
                                            <p:strVal val="#ppt_w"/>
                                          </p:val>
                                        </p:tav>
                                      </p:tavLst>
                                    </p:anim>
                                    <p:anim calcmode="lin" valueType="num">
                                      <p:cBhvr>
                                        <p:cTn id="44" dur="1000" fill="hold">
                                          <p:stCondLst>
                                            <p:cond delay="0"/>
                                          </p:stCondLst>
                                        </p:cTn>
                                        <p:tgtEl>
                                          <p:spTgt spid="12"/>
                                        </p:tgtEl>
                                        <p:attrNameLst>
                                          <p:attrName>ppt_h</p:attrName>
                                        </p:attrNameLst>
                                      </p:cBhvr>
                                      <p:tavLst>
                                        <p:tav tm="0">
                                          <p:val>
                                            <p:strVal val="0"/>
                                          </p:val>
                                        </p:tav>
                                        <p:tav tm="100000">
                                          <p:val>
                                            <p:strVal val="#ppt_h"/>
                                          </p:val>
                                        </p:tav>
                                      </p:tavLst>
                                    </p:anim>
                                  </p:childTnLst>
                                </p:cTn>
                              </p:par>
                              <p:par>
                                <p:cTn id="45" presetID="23" presetClass="entr" presetSubtype="16"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1000" fill="hold">
                                          <p:stCondLst>
                                            <p:cond delay="0"/>
                                          </p:stCondLst>
                                        </p:cTn>
                                        <p:tgtEl>
                                          <p:spTgt spid="13"/>
                                        </p:tgtEl>
                                        <p:attrNameLst>
                                          <p:attrName>ppt_w</p:attrName>
                                        </p:attrNameLst>
                                      </p:cBhvr>
                                      <p:tavLst>
                                        <p:tav tm="0">
                                          <p:val>
                                            <p:strVal val="0"/>
                                          </p:val>
                                        </p:tav>
                                        <p:tav tm="100000">
                                          <p:val>
                                            <p:strVal val="#ppt_w"/>
                                          </p:val>
                                        </p:tav>
                                      </p:tavLst>
                                    </p:anim>
                                    <p:anim calcmode="lin" valueType="num">
                                      <p:cBhvr>
                                        <p:cTn id="48" dur="1000" fill="hold">
                                          <p:stCondLst>
                                            <p:cond delay="0"/>
                                          </p:stCondLst>
                                        </p:cTn>
                                        <p:tgtEl>
                                          <p:spTgt spid="13"/>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6" grpId="0" animBg="1"/>
      <p:bldP spid="7" grpId="0" animBg="1"/>
      <p:bldP spid="8" grpId="0" animBg="1"/>
      <p:bldP spid="9" grpId="0" animBg="1"/>
      <p:bldP spid="10" grpId="0" animBg="1"/>
      <p:bldP spid="11" grpId="0" animBg="1"/>
      <p:bldP spid="12" grpId="0" autoUpdateAnimBg="0"/>
      <p:bldP spid="13" grpId="0" autoUpdateAnimBg="0"/>
      <p:bldP spid="14" grpId="0" autoUpdateAnimBg="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4CEE1175-849E-4E37-A283-9D443B38F45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405F591-7A7F-4E4B-8113-AD3DC6D33B6D}"/>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03421462-2DCC-454C-8FF5-0278FB2CB21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8F0DCB7-5ACF-4CDB-AC7F-5CB7CA5252EC}"/>
              </a:ext>
            </a:extLst>
          </p:cNvPr>
          <p:cNvSpPr txBox="1"/>
          <p:nvPr>
            <p:custDataLst>
              <p:tags r:id="rId1"/>
            </p:custDataLst>
          </p:nvPr>
        </p:nvSpPr>
        <p:spPr>
          <a:xfrm>
            <a:off x="1627213" y="1166049"/>
            <a:ext cx="8937561" cy="749704"/>
          </a:xfrm>
          <a:solidFill>
            <a:srgbClr val="BFBFBF"/>
          </a:solidFill>
        </p:spPr>
        <p:txBody>
          <a:bodyPr vert="horz" lIns="127000" tIns="63500" rIns="127000" bIns="63500" rtlCol="0" anchor="ctr">
            <a:spAutoFit/>
          </a:bodyPr>
          <a:lstStyle/>
          <a:p>
            <a:pPr algn="ctr">
              <a:defRPr lang="en-US" sz="1400" dirty="0"/>
            </a:pPr>
            <a:r>
              <a:rPr lang="en-US" sz="1867" b="1" dirty="0">
                <a:solidFill>
                  <a:schemeClr val="accent3"/>
                </a:solidFill>
                <a:latin typeface="+mj-lt"/>
              </a:rPr>
              <a:t>How many decision control constructs are there in C language?</a:t>
            </a:r>
          </a:p>
        </p:txBody>
      </p:sp>
      <p:sp>
        <p:nvSpPr>
          <p:cNvPr id="4" name="TextBox 3">
            <a:extLst>
              <a:ext uri="{040623D8-D4AA-49E3-B571-5846385167C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22AA21E-255E-46A0-9F64-9BD3C785C756}"/>
              </a:ext>
            </a:extLst>
          </p:cNvPr>
          <p:cNvSpPr txBox="1"/>
          <p:nvPr/>
        </p:nvSpPr>
        <p:spPr>
          <a:xfrm>
            <a:off x="1180947" y="2816263"/>
            <a:ext cx="4915052" cy="2238818"/>
          </a:xfrm>
          <a:prstGeom prst="rect">
            <a:avLst/>
          </a:prstGeom>
        </p:spPr>
        <p:txBody>
          <a:bodyPr vert="horz" lIns="127000" tIns="63500" rIns="127000" bIns="63500" rtlCol="0" anchor="t">
            <a:spAutoFit/>
          </a:bodyPr>
          <a:lstStyle/>
          <a:p>
            <a:pPr>
              <a:lnSpc>
                <a:spcPct val="150000"/>
              </a:lnSpc>
              <a:defRPr lang="en-US" sz="1400" dirty="0"/>
            </a:pPr>
            <a:r>
              <a:rPr lang="en-US" sz="1867" b="1" dirty="0">
                <a:solidFill>
                  <a:srgbClr val="00B050"/>
                </a:solidFill>
                <a:latin typeface="+mj-lt"/>
              </a:rPr>
              <a:t>if</a:t>
            </a:r>
            <a:r>
              <a:rPr lang="en-US" sz="1867" dirty="0">
                <a:solidFill>
                  <a:schemeClr val="accent6"/>
                </a:solidFill>
              </a:rPr>
              <a:t> control construct</a:t>
            </a:r>
          </a:p>
          <a:p>
            <a:pPr>
              <a:lnSpc>
                <a:spcPct val="150000"/>
              </a:lnSpc>
              <a:defRPr lang="en-US" sz="1400" dirty="0"/>
            </a:pPr>
            <a:r>
              <a:rPr lang="en-US" sz="1867" b="1" dirty="0">
                <a:solidFill>
                  <a:srgbClr val="00B050"/>
                </a:solidFill>
                <a:latin typeface="+mj-lt"/>
              </a:rPr>
              <a:t>if else</a:t>
            </a:r>
            <a:r>
              <a:rPr lang="en-US" sz="1867" dirty="0">
                <a:solidFill>
                  <a:schemeClr val="accent6"/>
                </a:solidFill>
              </a:rPr>
              <a:t> control construct</a:t>
            </a:r>
          </a:p>
          <a:p>
            <a:pPr>
              <a:lnSpc>
                <a:spcPct val="150000"/>
              </a:lnSpc>
              <a:defRPr lang="en-US" sz="1400" dirty="0"/>
            </a:pPr>
            <a:r>
              <a:rPr lang="en-US" sz="1867" b="1" dirty="0">
                <a:solidFill>
                  <a:srgbClr val="00B050"/>
                </a:solidFill>
                <a:latin typeface="+mj-lt"/>
              </a:rPr>
              <a:t>else if</a:t>
            </a:r>
            <a:r>
              <a:rPr lang="en-US" sz="1867" b="1" dirty="0">
                <a:solidFill>
                  <a:schemeClr val="accent6"/>
                </a:solidFill>
                <a:latin typeface="+mj-lt"/>
              </a:rPr>
              <a:t> </a:t>
            </a:r>
            <a:r>
              <a:rPr lang="en-US" sz="1867" dirty="0">
                <a:solidFill>
                  <a:schemeClr val="accent6"/>
                </a:solidFill>
              </a:rPr>
              <a:t>ladder</a:t>
            </a:r>
          </a:p>
          <a:p>
            <a:pPr>
              <a:lnSpc>
                <a:spcPct val="150000"/>
              </a:lnSpc>
              <a:defRPr lang="en-US" sz="1400" dirty="0"/>
            </a:pPr>
            <a:r>
              <a:rPr lang="en-US" sz="1867" b="1" dirty="0">
                <a:solidFill>
                  <a:srgbClr val="00B050"/>
                </a:solidFill>
                <a:latin typeface="+mj-lt"/>
              </a:rPr>
              <a:t>nested if else</a:t>
            </a:r>
            <a:r>
              <a:rPr lang="en-US" sz="1867" dirty="0">
                <a:solidFill>
                  <a:schemeClr val="accent6"/>
                </a:solidFill>
              </a:rPr>
              <a:t> control construct</a:t>
            </a:r>
          </a:p>
          <a:p>
            <a:pPr>
              <a:lnSpc>
                <a:spcPct val="150000"/>
              </a:lnSpc>
              <a:defRPr lang="en-US" sz="1400" dirty="0"/>
            </a:pPr>
            <a:r>
              <a:rPr lang="en-US" sz="1867" b="1" dirty="0">
                <a:solidFill>
                  <a:srgbClr val="00B050"/>
                </a:solidFill>
                <a:latin typeface="+mj-lt"/>
              </a:rPr>
              <a:t>switch</a:t>
            </a:r>
            <a:r>
              <a:rPr lang="en-US" sz="1867" dirty="0">
                <a:solidFill>
                  <a:schemeClr val="accent6"/>
                </a:solidFill>
              </a:rPr>
              <a:t> control construct</a:t>
            </a:r>
          </a:p>
        </p:txBody>
      </p:sp>
    </p:spTree>
    <p:extLst>
      <p:ext uri="{015BB015-4550-422F-8DF7-3BDBE7E724EB}">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6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A6B979A5-FA31-4990-9696-14C2A743285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2549918-1453-4D5B-8F49-CACACE6A276B}"/>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85819404-39C4-46D0-82B1-3A8080260DE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BC8754C-B322-4DC8-B118-642354B232B9}"/>
              </a:ext>
            </a:extLst>
          </p:cNvPr>
          <p:cNvSpPr txBox="1"/>
          <p:nvPr/>
        </p:nvSpPr>
        <p:spPr>
          <a:xfrm>
            <a:off x="1" y="1012381"/>
            <a:ext cx="2736316" cy="415563"/>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Open Sans"/>
              </a:rPr>
              <a:t>if control construct:</a:t>
            </a:r>
          </a:p>
        </p:txBody>
      </p:sp>
      <p:sp>
        <p:nvSpPr>
          <p:cNvPr id="4" name="TextBox 3">
            <a:extLst>
              <a:ext uri="{2E770B56-3133-4685-9A44-4B393607E67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93D25BD-7BC4-4404-80C3-ABBD4C1CBBE1}"/>
              </a:ext>
            </a:extLst>
          </p:cNvPr>
          <p:cNvSpPr txBox="1"/>
          <p:nvPr/>
        </p:nvSpPr>
        <p:spPr>
          <a:xfrm>
            <a:off x="2438401" y="965200"/>
            <a:ext cx="9099473" cy="819968"/>
          </a:xfrm>
          <a:prstGeom prst="rect">
            <a:avLst/>
          </a:prstGeom>
        </p:spPr>
        <p:txBody>
          <a:bodyPr vert="horz" lIns="127000" tIns="63500" rIns="127000" bIns="63500" rtlCol="0" anchor="t">
            <a:spAutoFit/>
          </a:bodyPr>
          <a:lstStyle/>
          <a:p>
            <a:pPr>
              <a:lnSpc>
                <a:spcPct val="125000"/>
              </a:lnSpc>
              <a:defRPr lang="en-US" sz="1400" dirty="0"/>
            </a:pPr>
            <a:r>
              <a:rPr lang="en-US" sz="1867" dirty="0">
                <a:solidFill>
                  <a:schemeClr val="accent6"/>
                </a:solidFill>
              </a:rPr>
              <a:t>Is used to execute a set of statements if the condition is true. If the condition is false, it skips executing those set of statements.</a:t>
            </a:r>
          </a:p>
        </p:txBody>
      </p:sp>
      <p:sp>
        <p:nvSpPr>
          <p:cNvPr id="5" name="TextBox 4">
            <a:extLst>
              <a:ext uri="{1944769D-805B-448B-BE08-21E5E986F27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1210CA2-6FF6-4AEB-9C74-1422D0D4ABD8}"/>
              </a:ext>
            </a:extLst>
          </p:cNvPr>
          <p:cNvSpPr txBox="1"/>
          <p:nvPr/>
        </p:nvSpPr>
        <p:spPr>
          <a:xfrm>
            <a:off x="0" y="2624748"/>
            <a:ext cx="1052029" cy="415563"/>
          </a:xfrm>
          <a:prstGeom prst="rect">
            <a:avLst/>
          </a:prstGeom>
          <a:gradFill rotWithShape="1">
            <a:gsLst>
              <a:gs pos="100000">
                <a:schemeClr val="accent1">
                  <a:lumMod val="20000"/>
                  <a:lumOff val="40000"/>
                </a:schemeClr>
              </a:gs>
              <a:gs pos="75000">
                <a:schemeClr val="accent1">
                  <a:lumMod val="20000"/>
                  <a:lumOff val="40000"/>
                </a:schemeClr>
              </a:gs>
              <a:gs pos="0">
                <a:schemeClr val="accent1">
                  <a:lumMod val="20000"/>
                  <a:lumOff val="70000"/>
                </a:schemeClr>
              </a:gs>
            </a:gsLst>
            <a:lin ang="16200000" scaled="0"/>
          </a:gradFill>
          <a:ln w="9525" cap="flat">
            <a:noFill/>
            <a:prstDash val="solid"/>
            <a:miter lim="800000"/>
          </a:ln>
        </p:spPr>
        <p:txBody>
          <a:bodyPr vert="horz" lIns="127000" tIns="63500" rIns="127000" bIns="63500" rtlCol="0" anchor="t">
            <a:spAutoFit/>
          </a:bodyPr>
          <a:lstStyle/>
          <a:p>
            <a:pPr>
              <a:defRPr lang="en-US" sz="1400" dirty="0"/>
            </a:pPr>
            <a:r>
              <a:rPr lang="en-US" sz="1867" dirty="0"/>
              <a:t>Syntax</a:t>
            </a:r>
          </a:p>
        </p:txBody>
      </p:sp>
      <p:sp>
        <p:nvSpPr>
          <p:cNvPr id="6" name="TextBox 5">
            <a:extLst>
              <a:ext uri="{18945DC6-D394-4A7C-B840-592B923294C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7EEA1F3-22E9-4889-B880-E6ABCC60A0BD}"/>
              </a:ext>
            </a:extLst>
          </p:cNvPr>
          <p:cNvSpPr txBox="1"/>
          <p:nvPr/>
        </p:nvSpPr>
        <p:spPr>
          <a:xfrm>
            <a:off x="4876801" y="2624748"/>
            <a:ext cx="1533105" cy="415563"/>
          </a:xfrm>
          <a:prstGeom prst="rect">
            <a:avLst/>
          </a:prstGeom>
          <a:gradFill rotWithShape="1">
            <a:gsLst>
              <a:gs pos="100000">
                <a:schemeClr val="accent1">
                  <a:lumMod val="20000"/>
                  <a:lumOff val="40000"/>
                </a:schemeClr>
              </a:gs>
              <a:gs pos="75000">
                <a:schemeClr val="accent1">
                  <a:lumMod val="20000"/>
                  <a:lumOff val="40000"/>
                </a:schemeClr>
              </a:gs>
              <a:gs pos="0">
                <a:schemeClr val="accent1">
                  <a:lumMod val="20000"/>
                  <a:lumOff val="70000"/>
                </a:schemeClr>
              </a:gs>
            </a:gsLst>
            <a:lin ang="16200000" scaled="0"/>
          </a:gradFill>
          <a:ln w="9525" cap="flat">
            <a:noFill/>
            <a:prstDash val="solid"/>
            <a:miter lim="800000"/>
          </a:ln>
        </p:spPr>
        <p:txBody>
          <a:bodyPr vert="horz" lIns="127000" tIns="63500" rIns="127000" bIns="63500" rtlCol="0" anchor="t">
            <a:spAutoFit/>
          </a:bodyPr>
          <a:lstStyle/>
          <a:p>
            <a:pPr>
              <a:defRPr lang="en-US" sz="1400" dirty="0"/>
            </a:pPr>
            <a:r>
              <a:rPr lang="en-US" sz="1867" dirty="0"/>
              <a:t>Flow chart</a:t>
            </a:r>
          </a:p>
        </p:txBody>
      </p:sp>
      <p:sp>
        <p:nvSpPr>
          <p:cNvPr id="7" name="TextBox 6">
            <a:extLst>
              <a:ext uri="{EA846CC2-314F-48F9-8AC2-22BBABD7354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096D856-BCC6-4126-B335-EF51831D7100}"/>
              </a:ext>
            </a:extLst>
          </p:cNvPr>
          <p:cNvSpPr txBox="1"/>
          <p:nvPr/>
        </p:nvSpPr>
        <p:spPr>
          <a:xfrm>
            <a:off x="1219200" y="2213343"/>
            <a:ext cx="2540000" cy="4411336"/>
          </a:xfrm>
          <a:prstGeom prst="rect">
            <a:avLst/>
          </a:prstGeom>
        </p:spPr>
        <p:txBody>
          <a:bodyPr vert="horz" lIns="127000" tIns="63500" rIns="127000" bIns="63500" rtlCol="0" anchor="t">
            <a:spAutoFit/>
          </a:bodyPr>
          <a:lstStyle/>
          <a:p>
            <a:pPr>
              <a:lnSpc>
                <a:spcPct val="125000"/>
              </a:lnSpc>
              <a:defRPr lang="en-US" sz="1400" dirty="0"/>
            </a:pPr>
            <a:r>
              <a:rPr lang="en-US" sz="1867" dirty="0"/>
              <a:t>Statement 1;</a:t>
            </a:r>
          </a:p>
          <a:p>
            <a:pPr>
              <a:lnSpc>
                <a:spcPct val="125000"/>
              </a:lnSpc>
              <a:defRPr lang="en-US" sz="1400" dirty="0"/>
            </a:pPr>
            <a:r>
              <a:rPr lang="en-US" sz="1867" dirty="0"/>
              <a:t>Statement 2;</a:t>
            </a:r>
          </a:p>
          <a:p>
            <a:pPr>
              <a:lnSpc>
                <a:spcPct val="125000"/>
              </a:lnSpc>
              <a:defRPr lang="en-US" sz="1400" dirty="0"/>
            </a:pPr>
            <a:r>
              <a:rPr lang="en-US" sz="1867" dirty="0"/>
              <a:t>Statement 3;</a:t>
            </a:r>
          </a:p>
          <a:p>
            <a:pPr>
              <a:lnSpc>
                <a:spcPct val="125000"/>
              </a:lnSpc>
              <a:defRPr lang="en-US" sz="1400" dirty="0"/>
            </a:pPr>
            <a:r>
              <a:rPr lang="en-US" sz="1867" dirty="0">
                <a:solidFill>
                  <a:srgbClr val="F2494B"/>
                </a:solidFill>
              </a:rPr>
              <a:t>If (condition)</a:t>
            </a:r>
          </a:p>
          <a:p>
            <a:pPr>
              <a:lnSpc>
                <a:spcPct val="125000"/>
              </a:lnSpc>
              <a:defRPr lang="en-US" sz="1400" dirty="0"/>
            </a:pPr>
            <a:r>
              <a:rPr lang="en-US" sz="1867" dirty="0"/>
              <a:t>{</a:t>
            </a:r>
          </a:p>
          <a:p>
            <a:pPr>
              <a:lnSpc>
                <a:spcPct val="125000"/>
              </a:lnSpc>
              <a:defRPr lang="en-US" sz="1400" dirty="0"/>
            </a:pPr>
            <a:r>
              <a:rPr lang="en-US" sz="1867" dirty="0"/>
              <a:t>     </a:t>
            </a:r>
            <a:r>
              <a:rPr lang="en-US" sz="1867" dirty="0">
                <a:solidFill>
                  <a:srgbClr val="00B050"/>
                </a:solidFill>
              </a:rPr>
              <a:t>Statement 4;</a:t>
            </a:r>
          </a:p>
          <a:p>
            <a:pPr>
              <a:lnSpc>
                <a:spcPct val="125000"/>
              </a:lnSpc>
              <a:defRPr lang="en-US" sz="1400" dirty="0"/>
            </a:pPr>
            <a:r>
              <a:rPr lang="en-US" sz="1867" dirty="0">
                <a:solidFill>
                  <a:srgbClr val="00B050"/>
                </a:solidFill>
              </a:rPr>
              <a:t>     Statement 5;</a:t>
            </a:r>
          </a:p>
          <a:p>
            <a:pPr>
              <a:lnSpc>
                <a:spcPct val="125000"/>
              </a:lnSpc>
              <a:defRPr lang="en-US" sz="1400" dirty="0"/>
            </a:pPr>
            <a:r>
              <a:rPr lang="en-US" sz="1867" dirty="0">
                <a:solidFill>
                  <a:srgbClr val="00B050"/>
                </a:solidFill>
              </a:rPr>
              <a:t>     Statement 6;</a:t>
            </a:r>
          </a:p>
          <a:p>
            <a:pPr>
              <a:lnSpc>
                <a:spcPct val="125000"/>
              </a:lnSpc>
              <a:defRPr lang="en-US" sz="1400" dirty="0"/>
            </a:pPr>
            <a:r>
              <a:rPr lang="en-US" sz="1867" dirty="0">
                <a:solidFill>
                  <a:srgbClr val="00B050"/>
                </a:solidFill>
              </a:rPr>
              <a:t>     Statement 7;</a:t>
            </a:r>
          </a:p>
          <a:p>
            <a:pPr>
              <a:lnSpc>
                <a:spcPct val="125000"/>
              </a:lnSpc>
              <a:defRPr lang="en-US" sz="1400" dirty="0"/>
            </a:pPr>
            <a:r>
              <a:rPr lang="en-US" sz="1867" dirty="0"/>
              <a:t>}</a:t>
            </a:r>
          </a:p>
          <a:p>
            <a:pPr>
              <a:lnSpc>
                <a:spcPct val="125000"/>
              </a:lnSpc>
              <a:defRPr lang="en-US" sz="1400" dirty="0"/>
            </a:pPr>
            <a:r>
              <a:rPr lang="en-US" sz="1867" dirty="0"/>
              <a:t>Statement 8;</a:t>
            </a:r>
          </a:p>
          <a:p>
            <a:pPr>
              <a:lnSpc>
                <a:spcPct val="125000"/>
              </a:lnSpc>
              <a:defRPr lang="en-US" sz="1400" dirty="0"/>
            </a:pPr>
            <a:endParaRPr lang="en-US" sz="1867" dirty="0"/>
          </a:p>
        </p:txBody>
      </p:sp>
      <p:sp>
        <p:nvSpPr>
          <p:cNvPr id="8" name="Rectangle 7">
            <a:extLst>
              <a:ext uri="{3C2D57D5-DB43-403B-8272-212322A05B9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380A41F-B51D-44BF-A1A2-891BB97666E8}"/>
              </a:ext>
            </a:extLst>
          </p:cNvPr>
          <p:cNvSpPr/>
          <p:nvPr/>
        </p:nvSpPr>
        <p:spPr>
          <a:xfrm>
            <a:off x="7315201" y="1908543"/>
            <a:ext cx="2162543" cy="106119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dirty="0">
                <a:latin typeface="Open Sans"/>
              </a:rPr>
              <a:t>Statement 1;</a:t>
            </a:r>
          </a:p>
          <a:p>
            <a:pPr algn="ctr"/>
            <a:r>
              <a:rPr lang="en-US" sz="1867" dirty="0">
                <a:latin typeface="Open Sans"/>
              </a:rPr>
              <a:t>Statement 2;</a:t>
            </a:r>
          </a:p>
          <a:p>
            <a:pPr algn="ctr"/>
            <a:r>
              <a:rPr lang="en-US" sz="1867" dirty="0">
                <a:latin typeface="Open Sans"/>
              </a:rPr>
              <a:t>Statement 3;</a:t>
            </a:r>
          </a:p>
        </p:txBody>
      </p:sp>
      <p:sp>
        <p:nvSpPr>
          <p:cNvPr id="9" name="Diamond 8">
            <a:extLst>
              <a:ext uri="{8AF3E49A-B733-492A-AAC4-AF2319E691E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057C81A-23C9-4A79-A2F1-ACDAB5548F73}"/>
              </a:ext>
            </a:extLst>
          </p:cNvPr>
          <p:cNvSpPr/>
          <p:nvPr/>
        </p:nvSpPr>
        <p:spPr>
          <a:xfrm>
            <a:off x="7195375" y="3169399"/>
            <a:ext cx="2402179" cy="923544"/>
          </a:xfrm>
          <a:prstGeom prst="diamond">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600" dirty="0"/>
              <a:t>Condition</a:t>
            </a:r>
          </a:p>
        </p:txBody>
      </p:sp>
      <p:sp>
        <p:nvSpPr>
          <p:cNvPr id="10" name="Rectangle 9">
            <a:extLst>
              <a:ext uri="{FFDCB189-CEC6-47F9-8799-008364B8664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894D575-9387-4E77-85BD-CBD8CF40C267}"/>
              </a:ext>
            </a:extLst>
          </p:cNvPr>
          <p:cNvSpPr/>
          <p:nvPr/>
        </p:nvSpPr>
        <p:spPr>
          <a:xfrm>
            <a:off x="7315201" y="4343401"/>
            <a:ext cx="2162543" cy="144036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dirty="0">
                <a:latin typeface="Open Sans"/>
              </a:rPr>
              <a:t>Statement 4;</a:t>
            </a:r>
          </a:p>
          <a:p>
            <a:pPr algn="ctr"/>
            <a:r>
              <a:rPr lang="en-US" sz="1867" dirty="0">
                <a:latin typeface="Open Sans"/>
              </a:rPr>
              <a:t>Statement 5;</a:t>
            </a:r>
          </a:p>
          <a:p>
            <a:pPr algn="ctr"/>
            <a:r>
              <a:rPr lang="en-US" sz="1867" dirty="0">
                <a:latin typeface="Open Sans"/>
              </a:rPr>
              <a:t>Statement 6;</a:t>
            </a:r>
          </a:p>
          <a:p>
            <a:pPr algn="ctr"/>
            <a:r>
              <a:rPr lang="en-US" sz="1867" dirty="0">
                <a:latin typeface="Open Sans"/>
              </a:rPr>
              <a:t>Statement 7;</a:t>
            </a:r>
          </a:p>
        </p:txBody>
      </p:sp>
      <p:sp>
        <p:nvSpPr>
          <p:cNvPr id="11" name="Rectangle 10">
            <a:extLst>
              <a:ext uri="{74D0D0BF-E806-4BC4-85E3-2E7605935F5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96B71BD-41EF-436A-8563-EC0C8D68AAF8}"/>
              </a:ext>
            </a:extLst>
          </p:cNvPr>
          <p:cNvSpPr/>
          <p:nvPr/>
        </p:nvSpPr>
        <p:spPr>
          <a:xfrm>
            <a:off x="7315201" y="6137289"/>
            <a:ext cx="2162543" cy="594841"/>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dirty="0">
                <a:latin typeface="Open Sans"/>
              </a:rPr>
              <a:t>Statement 8;</a:t>
            </a:r>
          </a:p>
        </p:txBody>
      </p:sp>
      <p:sp>
        <p:nvSpPr>
          <p:cNvPr id="12" name="TextBox 11">
            <a:extLst>
              <a:ext uri="{DF23EAA6-3550-4C12-ABE3-44ACD2D598B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8464098-278B-4102-9250-D476603B1E09}"/>
              </a:ext>
            </a:extLst>
          </p:cNvPr>
          <p:cNvSpPr txBox="1"/>
          <p:nvPr/>
        </p:nvSpPr>
        <p:spPr>
          <a:xfrm>
            <a:off x="7718145" y="4038601"/>
            <a:ext cx="747331" cy="374461"/>
          </a:xfrm>
          <a:prstGeom prst="rect">
            <a:avLst/>
          </a:prstGeom>
        </p:spPr>
        <p:txBody>
          <a:bodyPr vert="horz" lIns="127000" tIns="63500" rIns="127000" bIns="63500" rtlCol="0" anchor="t">
            <a:spAutoFit/>
          </a:bodyPr>
          <a:lstStyle/>
          <a:p>
            <a:pPr>
              <a:defRPr lang="en-US" sz="1400" dirty="0"/>
            </a:pPr>
            <a:r>
              <a:rPr lang="en-US" sz="1600" dirty="0"/>
              <a:t>True</a:t>
            </a:r>
          </a:p>
        </p:txBody>
      </p:sp>
      <p:sp>
        <p:nvSpPr>
          <p:cNvPr id="13" name="Arrow: Right 12">
            <a:extLst>
              <a:ext uri="{790DDD68-15C1-4663-935C-73F41D322E6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C45D156-A9EE-4AA1-9F12-B438832B6932}"/>
              </a:ext>
            </a:extLst>
          </p:cNvPr>
          <p:cNvSpPr/>
          <p:nvPr/>
        </p:nvSpPr>
        <p:spPr>
          <a:xfrm rot="5400000">
            <a:off x="8290471" y="2971800"/>
            <a:ext cx="212000" cy="221005"/>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sp>
        <p:nvSpPr>
          <p:cNvPr id="14" name="TextBox 13">
            <a:extLst>
              <a:ext uri="{856827B9-0331-482E-98C0-325BFFAC719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B1357C3-BD09-4938-A591-4FC71A4BA0B7}"/>
              </a:ext>
            </a:extLst>
          </p:cNvPr>
          <p:cNvSpPr txBox="1"/>
          <p:nvPr/>
        </p:nvSpPr>
        <p:spPr>
          <a:xfrm>
            <a:off x="9652000" y="3214167"/>
            <a:ext cx="1055675" cy="374461"/>
          </a:xfrm>
          <a:prstGeom prst="rect">
            <a:avLst/>
          </a:prstGeom>
        </p:spPr>
        <p:txBody>
          <a:bodyPr vert="horz" lIns="127000" tIns="63500" rIns="127000" bIns="63500" rtlCol="0" anchor="t">
            <a:spAutoFit/>
          </a:bodyPr>
          <a:lstStyle/>
          <a:p>
            <a:pPr>
              <a:defRPr lang="en-US" sz="1400" dirty="0"/>
            </a:pPr>
            <a:r>
              <a:rPr lang="en-US" sz="1600" dirty="0"/>
              <a:t>False</a:t>
            </a:r>
          </a:p>
        </p:txBody>
      </p:sp>
      <p:sp>
        <p:nvSpPr>
          <p:cNvPr id="15" name="Arrow: Right 14">
            <a:extLst>
              <a:ext uri="{01142FA6-7C98-4908-93B0-15E524F3708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C89458C-EB91-4C32-9E53-0BE14B40A3ED}"/>
              </a:ext>
            </a:extLst>
          </p:cNvPr>
          <p:cNvSpPr/>
          <p:nvPr/>
        </p:nvSpPr>
        <p:spPr>
          <a:xfrm rot="5400000">
            <a:off x="8290471" y="4107675"/>
            <a:ext cx="212000" cy="221005"/>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sp>
        <p:nvSpPr>
          <p:cNvPr id="16" name="Arrow: Right 15">
            <a:extLst>
              <a:ext uri="{49EE7BDC-81EF-498E-AC86-6F8D041F706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1C77B0E-1AB0-4AC1-A97E-CB8DE5367E9C}"/>
              </a:ext>
            </a:extLst>
          </p:cNvPr>
          <p:cNvSpPr/>
          <p:nvPr/>
        </p:nvSpPr>
        <p:spPr>
          <a:xfrm rot="5400000">
            <a:off x="8258366" y="5882132"/>
            <a:ext cx="276199" cy="221005"/>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cxnSp>
        <p:nvCxnSpPr>
          <p:cNvPr id="17" name="Straight Connector 16">
            <a:extLst>
              <a:ext uri="{E8912307-C3BF-47B1-B121-116EEDEF1B3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0ACCD85-8231-4F40-B4B4-6828528BB239}"/>
              </a:ext>
            </a:extLst>
          </p:cNvPr>
          <p:cNvCxnSpPr/>
          <p:nvPr/>
        </p:nvCxnSpPr>
        <p:spPr>
          <a:xfrm>
            <a:off x="9595676" y="3626599"/>
            <a:ext cx="1009585" cy="444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8" name="Straight Connector 17">
            <a:extLst>
              <a:ext uri="{0D3B383C-0997-422C-8A14-0D6B2FAB621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7D734D5-3D02-4627-AA2A-F3459784D0A1}"/>
              </a:ext>
            </a:extLst>
          </p:cNvPr>
          <p:cNvCxnSpPr/>
          <p:nvPr/>
        </p:nvCxnSpPr>
        <p:spPr>
          <a:xfrm rot="10800000" flipV="1">
            <a:off x="10621455" y="3647236"/>
            <a:ext cx="0" cy="231534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19" name="Arrow: Right 18">
            <a:extLst>
              <a:ext uri="{8D4CA433-5A8C-4BB0-A5E3-CAA3F91B716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CC65AA9-77CF-416D-AA49-D41928BFD9E1}"/>
              </a:ext>
            </a:extLst>
          </p:cNvPr>
          <p:cNvSpPr/>
          <p:nvPr/>
        </p:nvSpPr>
        <p:spPr>
          <a:xfrm rot="10800000">
            <a:off x="8523173" y="5888571"/>
            <a:ext cx="2082088" cy="207060"/>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spTree>
    <p:extLst>
      <p:ext uri="{449612E0-6B85-45D6-A47C-1E1AD9C985DD}">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5"/>
                                        </p:tgtEl>
                                        <p:attrNameLst>
                                          <p:attrName>style.visibility</p:attrName>
                                        </p:attrNameLst>
                                      </p:cBhvr>
                                      <p:to>
                                        <p:strVal val="visible"/>
                                      </p:to>
                                    </p:set>
                                    <p:anim calcmode="lin" valueType="num">
                                      <p:cBhvr>
                                        <p:cTn id="7"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5" presetClass="entr" presetSubtype="0" fill="hold" grpId="0" nodeType="withEffect">
                                  <p:stCondLst>
                                    <p:cond delay="0"/>
                                  </p:stCondLst>
                                  <p:childTnLst>
                                    <p:set>
                                      <p:cBhvr>
                                        <p:cTn id="11" dur="1000" fill="hold">
                                          <p:stCondLst>
                                            <p:cond delay="0"/>
                                          </p:stCondLst>
                                        </p:cTn>
                                        <p:tgtEl>
                                          <p:spTgt spid="7"/>
                                        </p:tgtEl>
                                        <p:attrNameLst>
                                          <p:attrName>style.visibility</p:attrName>
                                        </p:attrNameLst>
                                      </p:cBhvr>
                                      <p:to>
                                        <p:strVal val="visible"/>
                                      </p:to>
                                    </p:set>
                                    <p:anim calcmode="lin" valueType="num">
                                      <p:cBhvr>
                                        <p:cTn id="12"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13"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14" dur="1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000" fill="hold">
                                          <p:stCondLst>
                                            <p:cond delay="0"/>
                                          </p:stCondLst>
                                        </p:cTn>
                                        <p:tgtEl>
                                          <p:spTgt spid="6"/>
                                        </p:tgtEl>
                                        <p:attrNameLst>
                                          <p:attrName>style.visibility</p:attrName>
                                        </p:attrNameLst>
                                      </p:cBhvr>
                                      <p:to>
                                        <p:strVal val="visible"/>
                                      </p:to>
                                    </p:set>
                                    <p:anim calcmode="lin" valueType="num">
                                      <p:cBhvr>
                                        <p:cTn id="19"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20"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21" dur="1000"/>
                                        <p:tgtEl>
                                          <p:spTgt spid="6"/>
                                        </p:tgtEl>
                                      </p:cBhvr>
                                    </p:animEffect>
                                  </p:childTnLst>
                                </p:cTn>
                              </p:par>
                              <p:par>
                                <p:cTn id="22" presetID="55" presetClass="entr" presetSubtype="0" fill="hold" grpId="0" nodeType="withEffect">
                                  <p:stCondLst>
                                    <p:cond delay="0"/>
                                  </p:stCondLst>
                                  <p:childTnLst>
                                    <p:set>
                                      <p:cBhvr>
                                        <p:cTn id="23" dur="1000" fill="hold">
                                          <p:stCondLst>
                                            <p:cond delay="0"/>
                                          </p:stCondLst>
                                        </p:cTn>
                                        <p:tgtEl>
                                          <p:spTgt spid="9"/>
                                        </p:tgtEl>
                                        <p:attrNameLst>
                                          <p:attrName>style.visibility</p:attrName>
                                        </p:attrNameLst>
                                      </p:cBhvr>
                                      <p:to>
                                        <p:strVal val="visible"/>
                                      </p:to>
                                    </p:set>
                                    <p:anim calcmode="lin" valueType="num">
                                      <p:cBhvr>
                                        <p:cTn id="24" dur="1000">
                                          <p:stCondLst>
                                            <p:cond delay="0"/>
                                          </p:stCondLst>
                                        </p:cTn>
                                        <p:tgtEl>
                                          <p:spTgt spid="9"/>
                                        </p:tgtEl>
                                        <p:attrNameLst>
                                          <p:attrName>ppt_w</p:attrName>
                                        </p:attrNameLst>
                                      </p:cBhvr>
                                      <p:tavLst>
                                        <p:tav tm="0">
                                          <p:val>
                                            <p:strVal val="#ppt_w*0.70"/>
                                          </p:val>
                                        </p:tav>
                                        <p:tav tm="100000">
                                          <p:val>
                                            <p:strVal val="#ppt_w"/>
                                          </p:val>
                                        </p:tav>
                                      </p:tavLst>
                                    </p:anim>
                                    <p:anim calcmode="lin" valueType="num">
                                      <p:cBhvr>
                                        <p:cTn id="25" dur="1000">
                                          <p:stCondLst>
                                            <p:cond delay="0"/>
                                          </p:stCondLst>
                                        </p:cTn>
                                        <p:tgtEl>
                                          <p:spTgt spid="9"/>
                                        </p:tgtEl>
                                        <p:attrNameLst>
                                          <p:attrName>ppt_h</p:attrName>
                                        </p:attrNameLst>
                                      </p:cBhvr>
                                      <p:tavLst>
                                        <p:tav tm="0">
                                          <p:val>
                                            <p:strVal val="#ppt_h"/>
                                          </p:val>
                                        </p:tav>
                                        <p:tav tm="100000">
                                          <p:val>
                                            <p:strVal val="#ppt_h"/>
                                          </p:val>
                                        </p:tav>
                                      </p:tavLst>
                                    </p:anim>
                                    <p:animEffect transition="in" filter="fade">
                                      <p:cBhvr>
                                        <p:cTn id="26" dur="1000"/>
                                        <p:tgtEl>
                                          <p:spTgt spid="9"/>
                                        </p:tgtEl>
                                      </p:cBhvr>
                                    </p:animEffect>
                                  </p:childTnLst>
                                </p:cTn>
                              </p:par>
                              <p:par>
                                <p:cTn id="27" presetID="55" presetClass="entr" presetSubtype="0" fill="hold" grpId="0" nodeType="withEffect">
                                  <p:stCondLst>
                                    <p:cond delay="0"/>
                                  </p:stCondLst>
                                  <p:childTnLst>
                                    <p:set>
                                      <p:cBhvr>
                                        <p:cTn id="28" dur="1000" fill="hold">
                                          <p:stCondLst>
                                            <p:cond delay="0"/>
                                          </p:stCondLst>
                                        </p:cTn>
                                        <p:tgtEl>
                                          <p:spTgt spid="10"/>
                                        </p:tgtEl>
                                        <p:attrNameLst>
                                          <p:attrName>style.visibility</p:attrName>
                                        </p:attrNameLst>
                                      </p:cBhvr>
                                      <p:to>
                                        <p:strVal val="visible"/>
                                      </p:to>
                                    </p:set>
                                    <p:anim calcmode="lin" valueType="num">
                                      <p:cBhvr>
                                        <p:cTn id="29" dur="1000">
                                          <p:stCondLst>
                                            <p:cond delay="0"/>
                                          </p:stCondLst>
                                        </p:cTn>
                                        <p:tgtEl>
                                          <p:spTgt spid="10"/>
                                        </p:tgtEl>
                                        <p:attrNameLst>
                                          <p:attrName>ppt_w</p:attrName>
                                        </p:attrNameLst>
                                      </p:cBhvr>
                                      <p:tavLst>
                                        <p:tav tm="0">
                                          <p:val>
                                            <p:strVal val="#ppt_w*0.70"/>
                                          </p:val>
                                        </p:tav>
                                        <p:tav tm="100000">
                                          <p:val>
                                            <p:strVal val="#ppt_w"/>
                                          </p:val>
                                        </p:tav>
                                      </p:tavLst>
                                    </p:anim>
                                    <p:anim calcmode="lin" valueType="num">
                                      <p:cBhvr>
                                        <p:cTn id="30" dur="1000">
                                          <p:stCondLst>
                                            <p:cond delay="0"/>
                                          </p:stCondLst>
                                        </p:cTn>
                                        <p:tgtEl>
                                          <p:spTgt spid="10"/>
                                        </p:tgtEl>
                                        <p:attrNameLst>
                                          <p:attrName>ppt_h</p:attrName>
                                        </p:attrNameLst>
                                      </p:cBhvr>
                                      <p:tavLst>
                                        <p:tav tm="0">
                                          <p:val>
                                            <p:strVal val="#ppt_h"/>
                                          </p:val>
                                        </p:tav>
                                        <p:tav tm="100000">
                                          <p:val>
                                            <p:strVal val="#ppt_h"/>
                                          </p:val>
                                        </p:tav>
                                      </p:tavLst>
                                    </p:anim>
                                    <p:animEffect transition="in" filter="fade">
                                      <p:cBhvr>
                                        <p:cTn id="31" dur="1000"/>
                                        <p:tgtEl>
                                          <p:spTgt spid="10"/>
                                        </p:tgtEl>
                                      </p:cBhvr>
                                    </p:animEffect>
                                  </p:childTnLst>
                                </p:cTn>
                              </p:par>
                              <p:par>
                                <p:cTn id="32" presetID="55" presetClass="entr" presetSubtype="0" fill="hold" grpId="0" nodeType="withEffect">
                                  <p:stCondLst>
                                    <p:cond delay="0"/>
                                  </p:stCondLst>
                                  <p:childTnLst>
                                    <p:set>
                                      <p:cBhvr>
                                        <p:cTn id="33" dur="1000" fill="hold">
                                          <p:stCondLst>
                                            <p:cond delay="0"/>
                                          </p:stCondLst>
                                        </p:cTn>
                                        <p:tgtEl>
                                          <p:spTgt spid="11"/>
                                        </p:tgtEl>
                                        <p:attrNameLst>
                                          <p:attrName>style.visibility</p:attrName>
                                        </p:attrNameLst>
                                      </p:cBhvr>
                                      <p:to>
                                        <p:strVal val="visible"/>
                                      </p:to>
                                    </p:set>
                                    <p:anim calcmode="lin" valueType="num">
                                      <p:cBhvr>
                                        <p:cTn id="34" dur="1000">
                                          <p:stCondLst>
                                            <p:cond delay="0"/>
                                          </p:stCondLst>
                                        </p:cTn>
                                        <p:tgtEl>
                                          <p:spTgt spid="11"/>
                                        </p:tgtEl>
                                        <p:attrNameLst>
                                          <p:attrName>ppt_w</p:attrName>
                                        </p:attrNameLst>
                                      </p:cBhvr>
                                      <p:tavLst>
                                        <p:tav tm="0">
                                          <p:val>
                                            <p:strVal val="#ppt_w*0.70"/>
                                          </p:val>
                                        </p:tav>
                                        <p:tav tm="100000">
                                          <p:val>
                                            <p:strVal val="#ppt_w"/>
                                          </p:val>
                                        </p:tav>
                                      </p:tavLst>
                                    </p:anim>
                                    <p:anim calcmode="lin" valueType="num">
                                      <p:cBhvr>
                                        <p:cTn id="35" dur="1000">
                                          <p:stCondLst>
                                            <p:cond delay="0"/>
                                          </p:stCondLst>
                                        </p:cTn>
                                        <p:tgtEl>
                                          <p:spTgt spid="11"/>
                                        </p:tgtEl>
                                        <p:attrNameLst>
                                          <p:attrName>ppt_h</p:attrName>
                                        </p:attrNameLst>
                                      </p:cBhvr>
                                      <p:tavLst>
                                        <p:tav tm="0">
                                          <p:val>
                                            <p:strVal val="#ppt_h"/>
                                          </p:val>
                                        </p:tav>
                                        <p:tav tm="100000">
                                          <p:val>
                                            <p:strVal val="#ppt_h"/>
                                          </p:val>
                                        </p:tav>
                                      </p:tavLst>
                                    </p:anim>
                                    <p:animEffect transition="in" filter="fade">
                                      <p:cBhvr>
                                        <p:cTn id="36" dur="1000"/>
                                        <p:tgtEl>
                                          <p:spTgt spid="11"/>
                                        </p:tgtEl>
                                      </p:cBhvr>
                                    </p:animEffect>
                                  </p:childTnLst>
                                </p:cTn>
                              </p:par>
                              <p:par>
                                <p:cTn id="37" presetID="55" presetClass="entr" presetSubtype="0" fill="hold" grpId="0" nodeType="withEffect">
                                  <p:stCondLst>
                                    <p:cond delay="0"/>
                                  </p:stCondLst>
                                  <p:childTnLst>
                                    <p:set>
                                      <p:cBhvr>
                                        <p:cTn id="38" dur="1000" fill="hold">
                                          <p:stCondLst>
                                            <p:cond delay="0"/>
                                          </p:stCondLst>
                                        </p:cTn>
                                        <p:tgtEl>
                                          <p:spTgt spid="12"/>
                                        </p:tgtEl>
                                        <p:attrNameLst>
                                          <p:attrName>style.visibility</p:attrName>
                                        </p:attrNameLst>
                                      </p:cBhvr>
                                      <p:to>
                                        <p:strVal val="visible"/>
                                      </p:to>
                                    </p:set>
                                    <p:anim calcmode="lin" valueType="num">
                                      <p:cBhvr>
                                        <p:cTn id="39" dur="1000">
                                          <p:stCondLst>
                                            <p:cond delay="0"/>
                                          </p:stCondLst>
                                        </p:cTn>
                                        <p:tgtEl>
                                          <p:spTgt spid="12"/>
                                        </p:tgtEl>
                                        <p:attrNameLst>
                                          <p:attrName>ppt_w</p:attrName>
                                        </p:attrNameLst>
                                      </p:cBhvr>
                                      <p:tavLst>
                                        <p:tav tm="0">
                                          <p:val>
                                            <p:strVal val="#ppt_w*0.70"/>
                                          </p:val>
                                        </p:tav>
                                        <p:tav tm="100000">
                                          <p:val>
                                            <p:strVal val="#ppt_w"/>
                                          </p:val>
                                        </p:tav>
                                      </p:tavLst>
                                    </p:anim>
                                    <p:anim calcmode="lin" valueType="num">
                                      <p:cBhvr>
                                        <p:cTn id="40" dur="1000">
                                          <p:stCondLst>
                                            <p:cond delay="0"/>
                                          </p:stCondLst>
                                        </p:cTn>
                                        <p:tgtEl>
                                          <p:spTgt spid="12"/>
                                        </p:tgtEl>
                                        <p:attrNameLst>
                                          <p:attrName>ppt_h</p:attrName>
                                        </p:attrNameLst>
                                      </p:cBhvr>
                                      <p:tavLst>
                                        <p:tav tm="0">
                                          <p:val>
                                            <p:strVal val="#ppt_h"/>
                                          </p:val>
                                        </p:tav>
                                        <p:tav tm="100000">
                                          <p:val>
                                            <p:strVal val="#ppt_h"/>
                                          </p:val>
                                        </p:tav>
                                      </p:tavLst>
                                    </p:anim>
                                    <p:animEffect transition="in" filter="fade">
                                      <p:cBhvr>
                                        <p:cTn id="41" dur="1000"/>
                                        <p:tgtEl>
                                          <p:spTgt spid="12"/>
                                        </p:tgtEl>
                                      </p:cBhvr>
                                    </p:animEffect>
                                  </p:childTnLst>
                                </p:cTn>
                              </p:par>
                              <p:par>
                                <p:cTn id="42" presetID="55" presetClass="entr" presetSubtype="0" fill="hold" grpId="0" nodeType="withEffect">
                                  <p:stCondLst>
                                    <p:cond delay="0"/>
                                  </p:stCondLst>
                                  <p:childTnLst>
                                    <p:set>
                                      <p:cBhvr>
                                        <p:cTn id="43" dur="1000" fill="hold">
                                          <p:stCondLst>
                                            <p:cond delay="0"/>
                                          </p:stCondLst>
                                        </p:cTn>
                                        <p:tgtEl>
                                          <p:spTgt spid="13"/>
                                        </p:tgtEl>
                                        <p:attrNameLst>
                                          <p:attrName>style.visibility</p:attrName>
                                        </p:attrNameLst>
                                      </p:cBhvr>
                                      <p:to>
                                        <p:strVal val="visible"/>
                                      </p:to>
                                    </p:set>
                                    <p:anim calcmode="lin" valueType="num">
                                      <p:cBhvr>
                                        <p:cTn id="44" dur="1000">
                                          <p:stCondLst>
                                            <p:cond delay="0"/>
                                          </p:stCondLst>
                                        </p:cTn>
                                        <p:tgtEl>
                                          <p:spTgt spid="13"/>
                                        </p:tgtEl>
                                        <p:attrNameLst>
                                          <p:attrName>ppt_w</p:attrName>
                                        </p:attrNameLst>
                                      </p:cBhvr>
                                      <p:tavLst>
                                        <p:tav tm="0">
                                          <p:val>
                                            <p:strVal val="#ppt_w*0.70"/>
                                          </p:val>
                                        </p:tav>
                                        <p:tav tm="100000">
                                          <p:val>
                                            <p:strVal val="#ppt_w"/>
                                          </p:val>
                                        </p:tav>
                                      </p:tavLst>
                                    </p:anim>
                                    <p:anim calcmode="lin" valueType="num">
                                      <p:cBhvr>
                                        <p:cTn id="45" dur="1000">
                                          <p:stCondLst>
                                            <p:cond delay="0"/>
                                          </p:stCondLst>
                                        </p:cTn>
                                        <p:tgtEl>
                                          <p:spTgt spid="13"/>
                                        </p:tgtEl>
                                        <p:attrNameLst>
                                          <p:attrName>ppt_h</p:attrName>
                                        </p:attrNameLst>
                                      </p:cBhvr>
                                      <p:tavLst>
                                        <p:tav tm="0">
                                          <p:val>
                                            <p:strVal val="#ppt_h"/>
                                          </p:val>
                                        </p:tav>
                                        <p:tav tm="100000">
                                          <p:val>
                                            <p:strVal val="#ppt_h"/>
                                          </p:val>
                                        </p:tav>
                                      </p:tavLst>
                                    </p:anim>
                                    <p:animEffect transition="in" filter="fade">
                                      <p:cBhvr>
                                        <p:cTn id="46" dur="1000"/>
                                        <p:tgtEl>
                                          <p:spTgt spid="13"/>
                                        </p:tgtEl>
                                      </p:cBhvr>
                                    </p:animEffect>
                                  </p:childTnLst>
                                </p:cTn>
                              </p:par>
                              <p:par>
                                <p:cTn id="47" presetID="55" presetClass="entr" presetSubtype="0" fill="hold" grpId="0" nodeType="withEffect">
                                  <p:stCondLst>
                                    <p:cond delay="0"/>
                                  </p:stCondLst>
                                  <p:childTnLst>
                                    <p:set>
                                      <p:cBhvr>
                                        <p:cTn id="48" dur="1000" fill="hold">
                                          <p:stCondLst>
                                            <p:cond delay="0"/>
                                          </p:stCondLst>
                                        </p:cTn>
                                        <p:tgtEl>
                                          <p:spTgt spid="14"/>
                                        </p:tgtEl>
                                        <p:attrNameLst>
                                          <p:attrName>style.visibility</p:attrName>
                                        </p:attrNameLst>
                                      </p:cBhvr>
                                      <p:to>
                                        <p:strVal val="visible"/>
                                      </p:to>
                                    </p:set>
                                    <p:anim calcmode="lin" valueType="num">
                                      <p:cBhvr>
                                        <p:cTn id="49" dur="1000">
                                          <p:stCondLst>
                                            <p:cond delay="0"/>
                                          </p:stCondLst>
                                        </p:cTn>
                                        <p:tgtEl>
                                          <p:spTgt spid="14"/>
                                        </p:tgtEl>
                                        <p:attrNameLst>
                                          <p:attrName>ppt_w</p:attrName>
                                        </p:attrNameLst>
                                      </p:cBhvr>
                                      <p:tavLst>
                                        <p:tav tm="0">
                                          <p:val>
                                            <p:strVal val="#ppt_w*0.70"/>
                                          </p:val>
                                        </p:tav>
                                        <p:tav tm="100000">
                                          <p:val>
                                            <p:strVal val="#ppt_w"/>
                                          </p:val>
                                        </p:tav>
                                      </p:tavLst>
                                    </p:anim>
                                    <p:anim calcmode="lin" valueType="num">
                                      <p:cBhvr>
                                        <p:cTn id="50" dur="1000">
                                          <p:stCondLst>
                                            <p:cond delay="0"/>
                                          </p:stCondLst>
                                        </p:cTn>
                                        <p:tgtEl>
                                          <p:spTgt spid="14"/>
                                        </p:tgtEl>
                                        <p:attrNameLst>
                                          <p:attrName>ppt_h</p:attrName>
                                        </p:attrNameLst>
                                      </p:cBhvr>
                                      <p:tavLst>
                                        <p:tav tm="0">
                                          <p:val>
                                            <p:strVal val="#ppt_h"/>
                                          </p:val>
                                        </p:tav>
                                        <p:tav tm="100000">
                                          <p:val>
                                            <p:strVal val="#ppt_h"/>
                                          </p:val>
                                        </p:tav>
                                      </p:tavLst>
                                    </p:anim>
                                    <p:animEffect transition="in" filter="fade">
                                      <p:cBhvr>
                                        <p:cTn id="51" dur="1000"/>
                                        <p:tgtEl>
                                          <p:spTgt spid="14"/>
                                        </p:tgtEl>
                                      </p:cBhvr>
                                    </p:animEffect>
                                  </p:childTnLst>
                                </p:cTn>
                              </p:par>
                              <p:par>
                                <p:cTn id="52" presetID="55" presetClass="entr" presetSubtype="0" fill="hold" grpId="0" nodeType="withEffect">
                                  <p:stCondLst>
                                    <p:cond delay="0"/>
                                  </p:stCondLst>
                                  <p:childTnLst>
                                    <p:set>
                                      <p:cBhvr>
                                        <p:cTn id="53" dur="1000" fill="hold">
                                          <p:stCondLst>
                                            <p:cond delay="0"/>
                                          </p:stCondLst>
                                        </p:cTn>
                                        <p:tgtEl>
                                          <p:spTgt spid="15"/>
                                        </p:tgtEl>
                                        <p:attrNameLst>
                                          <p:attrName>style.visibility</p:attrName>
                                        </p:attrNameLst>
                                      </p:cBhvr>
                                      <p:to>
                                        <p:strVal val="visible"/>
                                      </p:to>
                                    </p:set>
                                    <p:anim calcmode="lin" valueType="num">
                                      <p:cBhvr>
                                        <p:cTn id="54" dur="1000">
                                          <p:stCondLst>
                                            <p:cond delay="0"/>
                                          </p:stCondLst>
                                        </p:cTn>
                                        <p:tgtEl>
                                          <p:spTgt spid="15"/>
                                        </p:tgtEl>
                                        <p:attrNameLst>
                                          <p:attrName>ppt_w</p:attrName>
                                        </p:attrNameLst>
                                      </p:cBhvr>
                                      <p:tavLst>
                                        <p:tav tm="0">
                                          <p:val>
                                            <p:strVal val="#ppt_w*0.70"/>
                                          </p:val>
                                        </p:tav>
                                        <p:tav tm="100000">
                                          <p:val>
                                            <p:strVal val="#ppt_w"/>
                                          </p:val>
                                        </p:tav>
                                      </p:tavLst>
                                    </p:anim>
                                    <p:anim calcmode="lin" valueType="num">
                                      <p:cBhvr>
                                        <p:cTn id="55" dur="1000">
                                          <p:stCondLst>
                                            <p:cond delay="0"/>
                                          </p:stCondLst>
                                        </p:cTn>
                                        <p:tgtEl>
                                          <p:spTgt spid="15"/>
                                        </p:tgtEl>
                                        <p:attrNameLst>
                                          <p:attrName>ppt_h</p:attrName>
                                        </p:attrNameLst>
                                      </p:cBhvr>
                                      <p:tavLst>
                                        <p:tav tm="0">
                                          <p:val>
                                            <p:strVal val="#ppt_h"/>
                                          </p:val>
                                        </p:tav>
                                        <p:tav tm="100000">
                                          <p:val>
                                            <p:strVal val="#ppt_h"/>
                                          </p:val>
                                        </p:tav>
                                      </p:tavLst>
                                    </p:anim>
                                    <p:animEffect transition="in" filter="fade">
                                      <p:cBhvr>
                                        <p:cTn id="56" dur="1000"/>
                                        <p:tgtEl>
                                          <p:spTgt spid="15"/>
                                        </p:tgtEl>
                                      </p:cBhvr>
                                    </p:animEffect>
                                  </p:childTnLst>
                                </p:cTn>
                              </p:par>
                              <p:par>
                                <p:cTn id="57" presetID="55" presetClass="entr" presetSubtype="0" fill="hold" grpId="0" nodeType="withEffect">
                                  <p:stCondLst>
                                    <p:cond delay="0"/>
                                  </p:stCondLst>
                                  <p:childTnLst>
                                    <p:set>
                                      <p:cBhvr>
                                        <p:cTn id="58" dur="1000" fill="hold">
                                          <p:stCondLst>
                                            <p:cond delay="0"/>
                                          </p:stCondLst>
                                        </p:cTn>
                                        <p:tgtEl>
                                          <p:spTgt spid="16"/>
                                        </p:tgtEl>
                                        <p:attrNameLst>
                                          <p:attrName>style.visibility</p:attrName>
                                        </p:attrNameLst>
                                      </p:cBhvr>
                                      <p:to>
                                        <p:strVal val="visible"/>
                                      </p:to>
                                    </p:set>
                                    <p:anim calcmode="lin" valueType="num">
                                      <p:cBhvr>
                                        <p:cTn id="59" dur="1000">
                                          <p:stCondLst>
                                            <p:cond delay="0"/>
                                          </p:stCondLst>
                                        </p:cTn>
                                        <p:tgtEl>
                                          <p:spTgt spid="16"/>
                                        </p:tgtEl>
                                        <p:attrNameLst>
                                          <p:attrName>ppt_w</p:attrName>
                                        </p:attrNameLst>
                                      </p:cBhvr>
                                      <p:tavLst>
                                        <p:tav tm="0">
                                          <p:val>
                                            <p:strVal val="#ppt_w*0.70"/>
                                          </p:val>
                                        </p:tav>
                                        <p:tav tm="100000">
                                          <p:val>
                                            <p:strVal val="#ppt_w"/>
                                          </p:val>
                                        </p:tav>
                                      </p:tavLst>
                                    </p:anim>
                                    <p:anim calcmode="lin" valueType="num">
                                      <p:cBhvr>
                                        <p:cTn id="60" dur="1000">
                                          <p:stCondLst>
                                            <p:cond delay="0"/>
                                          </p:stCondLst>
                                        </p:cTn>
                                        <p:tgtEl>
                                          <p:spTgt spid="16"/>
                                        </p:tgtEl>
                                        <p:attrNameLst>
                                          <p:attrName>ppt_h</p:attrName>
                                        </p:attrNameLst>
                                      </p:cBhvr>
                                      <p:tavLst>
                                        <p:tav tm="0">
                                          <p:val>
                                            <p:strVal val="#ppt_h"/>
                                          </p:val>
                                        </p:tav>
                                        <p:tav tm="100000">
                                          <p:val>
                                            <p:strVal val="#ppt_h"/>
                                          </p:val>
                                        </p:tav>
                                      </p:tavLst>
                                    </p:anim>
                                    <p:animEffect transition="in" filter="fade">
                                      <p:cBhvr>
                                        <p:cTn id="61" dur="1000"/>
                                        <p:tgtEl>
                                          <p:spTgt spid="16"/>
                                        </p:tgtEl>
                                      </p:cBhvr>
                                    </p:animEffect>
                                  </p:childTnLst>
                                </p:cTn>
                              </p:par>
                              <p:par>
                                <p:cTn id="62" presetID="55" presetClass="entr" presetSubtype="0" fill="hold" grpId="0" nodeType="withEffect">
                                  <p:stCondLst>
                                    <p:cond delay="0"/>
                                  </p:stCondLst>
                                  <p:childTnLst>
                                    <p:set>
                                      <p:cBhvr>
                                        <p:cTn id="63" dur="1000" fill="hold">
                                          <p:stCondLst>
                                            <p:cond delay="0"/>
                                          </p:stCondLst>
                                        </p:cTn>
                                        <p:tgtEl>
                                          <p:spTgt spid="17"/>
                                        </p:tgtEl>
                                        <p:attrNameLst>
                                          <p:attrName>style.visibility</p:attrName>
                                        </p:attrNameLst>
                                      </p:cBhvr>
                                      <p:to>
                                        <p:strVal val="visible"/>
                                      </p:to>
                                    </p:set>
                                    <p:anim calcmode="lin" valueType="num">
                                      <p:cBhvr>
                                        <p:cTn id="64" dur="1000">
                                          <p:stCondLst>
                                            <p:cond delay="0"/>
                                          </p:stCondLst>
                                        </p:cTn>
                                        <p:tgtEl>
                                          <p:spTgt spid="17"/>
                                        </p:tgtEl>
                                        <p:attrNameLst>
                                          <p:attrName>ppt_w</p:attrName>
                                        </p:attrNameLst>
                                      </p:cBhvr>
                                      <p:tavLst>
                                        <p:tav tm="0">
                                          <p:val>
                                            <p:strVal val="#ppt_w*0.70"/>
                                          </p:val>
                                        </p:tav>
                                        <p:tav tm="100000">
                                          <p:val>
                                            <p:strVal val="#ppt_w"/>
                                          </p:val>
                                        </p:tav>
                                      </p:tavLst>
                                    </p:anim>
                                    <p:anim calcmode="lin" valueType="num">
                                      <p:cBhvr>
                                        <p:cTn id="65" dur="1000">
                                          <p:stCondLst>
                                            <p:cond delay="0"/>
                                          </p:stCondLst>
                                        </p:cTn>
                                        <p:tgtEl>
                                          <p:spTgt spid="17"/>
                                        </p:tgtEl>
                                        <p:attrNameLst>
                                          <p:attrName>ppt_h</p:attrName>
                                        </p:attrNameLst>
                                      </p:cBhvr>
                                      <p:tavLst>
                                        <p:tav tm="0">
                                          <p:val>
                                            <p:strVal val="#ppt_h"/>
                                          </p:val>
                                        </p:tav>
                                        <p:tav tm="100000">
                                          <p:val>
                                            <p:strVal val="#ppt_h"/>
                                          </p:val>
                                        </p:tav>
                                      </p:tavLst>
                                    </p:anim>
                                    <p:animEffect transition="in" filter="fade">
                                      <p:cBhvr>
                                        <p:cTn id="66" dur="1000"/>
                                        <p:tgtEl>
                                          <p:spTgt spid="17"/>
                                        </p:tgtEl>
                                      </p:cBhvr>
                                    </p:animEffect>
                                  </p:childTnLst>
                                </p:cTn>
                              </p:par>
                              <p:par>
                                <p:cTn id="67" presetID="55" presetClass="entr" presetSubtype="0" fill="hold" grpId="0" nodeType="withEffect">
                                  <p:stCondLst>
                                    <p:cond delay="0"/>
                                  </p:stCondLst>
                                  <p:childTnLst>
                                    <p:set>
                                      <p:cBhvr>
                                        <p:cTn id="68" dur="1000" fill="hold">
                                          <p:stCondLst>
                                            <p:cond delay="0"/>
                                          </p:stCondLst>
                                        </p:cTn>
                                        <p:tgtEl>
                                          <p:spTgt spid="18"/>
                                        </p:tgtEl>
                                        <p:attrNameLst>
                                          <p:attrName>style.visibility</p:attrName>
                                        </p:attrNameLst>
                                      </p:cBhvr>
                                      <p:to>
                                        <p:strVal val="visible"/>
                                      </p:to>
                                    </p:set>
                                    <p:anim calcmode="lin" valueType="num">
                                      <p:cBhvr>
                                        <p:cTn id="69" dur="1000">
                                          <p:stCondLst>
                                            <p:cond delay="0"/>
                                          </p:stCondLst>
                                        </p:cTn>
                                        <p:tgtEl>
                                          <p:spTgt spid="18"/>
                                        </p:tgtEl>
                                        <p:attrNameLst>
                                          <p:attrName>ppt_w</p:attrName>
                                        </p:attrNameLst>
                                      </p:cBhvr>
                                      <p:tavLst>
                                        <p:tav tm="0">
                                          <p:val>
                                            <p:strVal val="#ppt_w*0.70"/>
                                          </p:val>
                                        </p:tav>
                                        <p:tav tm="100000">
                                          <p:val>
                                            <p:strVal val="#ppt_w"/>
                                          </p:val>
                                        </p:tav>
                                      </p:tavLst>
                                    </p:anim>
                                    <p:anim calcmode="lin" valueType="num">
                                      <p:cBhvr>
                                        <p:cTn id="70" dur="1000">
                                          <p:stCondLst>
                                            <p:cond delay="0"/>
                                          </p:stCondLst>
                                        </p:cTn>
                                        <p:tgtEl>
                                          <p:spTgt spid="18"/>
                                        </p:tgtEl>
                                        <p:attrNameLst>
                                          <p:attrName>ppt_h</p:attrName>
                                        </p:attrNameLst>
                                      </p:cBhvr>
                                      <p:tavLst>
                                        <p:tav tm="0">
                                          <p:val>
                                            <p:strVal val="#ppt_h"/>
                                          </p:val>
                                        </p:tav>
                                        <p:tav tm="100000">
                                          <p:val>
                                            <p:strVal val="#ppt_h"/>
                                          </p:val>
                                        </p:tav>
                                      </p:tavLst>
                                    </p:anim>
                                    <p:animEffect transition="in" filter="fade">
                                      <p:cBhvr>
                                        <p:cTn id="71" dur="1000"/>
                                        <p:tgtEl>
                                          <p:spTgt spid="18"/>
                                        </p:tgtEl>
                                      </p:cBhvr>
                                    </p:animEffect>
                                  </p:childTnLst>
                                </p:cTn>
                              </p:par>
                              <p:par>
                                <p:cTn id="72" presetID="55" presetClass="entr" presetSubtype="0" fill="hold" grpId="0" nodeType="withEffect">
                                  <p:stCondLst>
                                    <p:cond delay="0"/>
                                  </p:stCondLst>
                                  <p:childTnLst>
                                    <p:set>
                                      <p:cBhvr>
                                        <p:cTn id="73" dur="1000" fill="hold">
                                          <p:stCondLst>
                                            <p:cond delay="0"/>
                                          </p:stCondLst>
                                        </p:cTn>
                                        <p:tgtEl>
                                          <p:spTgt spid="19"/>
                                        </p:tgtEl>
                                        <p:attrNameLst>
                                          <p:attrName>style.visibility</p:attrName>
                                        </p:attrNameLst>
                                      </p:cBhvr>
                                      <p:to>
                                        <p:strVal val="visible"/>
                                      </p:to>
                                    </p:set>
                                    <p:anim calcmode="lin" valueType="num">
                                      <p:cBhvr>
                                        <p:cTn id="74" dur="1000">
                                          <p:stCondLst>
                                            <p:cond delay="0"/>
                                          </p:stCondLst>
                                        </p:cTn>
                                        <p:tgtEl>
                                          <p:spTgt spid="19"/>
                                        </p:tgtEl>
                                        <p:attrNameLst>
                                          <p:attrName>ppt_w</p:attrName>
                                        </p:attrNameLst>
                                      </p:cBhvr>
                                      <p:tavLst>
                                        <p:tav tm="0">
                                          <p:val>
                                            <p:strVal val="#ppt_w*0.70"/>
                                          </p:val>
                                        </p:tav>
                                        <p:tav tm="100000">
                                          <p:val>
                                            <p:strVal val="#ppt_w"/>
                                          </p:val>
                                        </p:tav>
                                      </p:tavLst>
                                    </p:anim>
                                    <p:anim calcmode="lin" valueType="num">
                                      <p:cBhvr>
                                        <p:cTn id="75" dur="1000">
                                          <p:stCondLst>
                                            <p:cond delay="0"/>
                                          </p:stCondLst>
                                        </p:cTn>
                                        <p:tgtEl>
                                          <p:spTgt spid="19"/>
                                        </p:tgtEl>
                                        <p:attrNameLst>
                                          <p:attrName>ppt_h</p:attrName>
                                        </p:attrNameLst>
                                      </p:cBhvr>
                                      <p:tavLst>
                                        <p:tav tm="0">
                                          <p:val>
                                            <p:strVal val="#ppt_h"/>
                                          </p:val>
                                        </p:tav>
                                        <p:tav tm="100000">
                                          <p:val>
                                            <p:strVal val="#ppt_h"/>
                                          </p:val>
                                        </p:tav>
                                      </p:tavLst>
                                    </p:anim>
                                    <p:animEffect transition="in" filter="fade">
                                      <p:cBhvr>
                                        <p:cTn id="76" dur="1000"/>
                                        <p:tgtEl>
                                          <p:spTgt spid="19"/>
                                        </p:tgtEl>
                                      </p:cBhvr>
                                    </p:animEffect>
                                  </p:childTnLst>
                                </p:cTn>
                              </p:par>
                              <p:par>
                                <p:cTn id="77" presetID="55" presetClass="entr" presetSubtype="0" fill="hold" grpId="0" nodeType="withEffect">
                                  <p:stCondLst>
                                    <p:cond delay="0"/>
                                  </p:stCondLst>
                                  <p:childTnLst>
                                    <p:set>
                                      <p:cBhvr>
                                        <p:cTn id="78" dur="1000" fill="hold">
                                          <p:stCondLst>
                                            <p:cond delay="0"/>
                                          </p:stCondLst>
                                        </p:cTn>
                                        <p:tgtEl>
                                          <p:spTgt spid="8"/>
                                        </p:tgtEl>
                                        <p:attrNameLst>
                                          <p:attrName>style.visibility</p:attrName>
                                        </p:attrNameLst>
                                      </p:cBhvr>
                                      <p:to>
                                        <p:strVal val="visible"/>
                                      </p:to>
                                    </p:set>
                                    <p:anim calcmode="lin" valueType="num">
                                      <p:cBhvr>
                                        <p:cTn id="79" dur="1000">
                                          <p:stCondLst>
                                            <p:cond delay="0"/>
                                          </p:stCondLst>
                                        </p:cTn>
                                        <p:tgtEl>
                                          <p:spTgt spid="8"/>
                                        </p:tgtEl>
                                        <p:attrNameLst>
                                          <p:attrName>ppt_w</p:attrName>
                                        </p:attrNameLst>
                                      </p:cBhvr>
                                      <p:tavLst>
                                        <p:tav tm="0">
                                          <p:val>
                                            <p:strVal val="#ppt_w*0.70"/>
                                          </p:val>
                                        </p:tav>
                                        <p:tav tm="100000">
                                          <p:val>
                                            <p:strVal val="#ppt_w"/>
                                          </p:val>
                                        </p:tav>
                                      </p:tavLst>
                                    </p:anim>
                                    <p:anim calcmode="lin" valueType="num">
                                      <p:cBhvr>
                                        <p:cTn id="80" dur="1000">
                                          <p:stCondLst>
                                            <p:cond delay="0"/>
                                          </p:stCondLst>
                                        </p:cTn>
                                        <p:tgtEl>
                                          <p:spTgt spid="8"/>
                                        </p:tgtEl>
                                        <p:attrNameLst>
                                          <p:attrName>ppt_h</p:attrName>
                                        </p:attrNameLst>
                                      </p:cBhvr>
                                      <p:tavLst>
                                        <p:tav tm="0">
                                          <p:val>
                                            <p:strVal val="#ppt_h"/>
                                          </p:val>
                                        </p:tav>
                                        <p:tav tm="100000">
                                          <p:val>
                                            <p:strVal val="#ppt_h"/>
                                          </p:val>
                                        </p:tav>
                                      </p:tavLst>
                                    </p:anim>
                                    <p:animEffect transition="in" filter="fade">
                                      <p:cBhvr>
                                        <p:cTn id="8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utoUpdateAnimBg="0"/>
      <p:bldP spid="8" grpId="0" animBg="1"/>
      <p:bldP spid="9" grpId="0" animBg="1"/>
      <p:bldP spid="10" grpId="0" animBg="1"/>
      <p:bldP spid="11" grpId="0" animBg="1"/>
      <p:bldP spid="12" grpId="0" autoUpdateAnimBg="0"/>
      <p:bldP spid="13" grpId="0" animBg="1"/>
      <p:bldP spid="14" grpId="0" autoUpdateAnimBg="0"/>
      <p:bldP spid="15" grpId="0" animBg="1"/>
      <p:bldP spid="16" grpId="0" animBg="1"/>
      <p:bldP spid="17" grpId="0" animBg="1"/>
      <p:bldP spid="18" grpId="0" animBg="1"/>
      <p:bldP spid="19"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B78236B-06C6-4325-A475-23FF92D9231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1344C92-4254-4491-AF58-E54F1FEC0F70}"/>
              </a:ext>
            </a:extLst>
          </p:cNvPr>
          <p:cNvPicPr>
            <a:picLocks noChangeAspect="1"/>
          </p:cNvPicPr>
          <p:nvPr/>
        </p:nvPicPr>
        <p:blipFill>
          <a:blip r:embed="rId5"/>
          <a:stretch>
            <a:fillRect/>
          </a:stretch>
        </p:blipFill>
        <p:spPr>
          <a:xfrm>
            <a:off x="-24803" y="0"/>
            <a:ext cx="12192000" cy="835200"/>
          </a:xfrm>
          <a:prstGeom prst="rect">
            <a:avLst/>
          </a:prstGeom>
          <a:noFill/>
        </p:spPr>
      </p:pic>
      <p:sp>
        <p:nvSpPr>
          <p:cNvPr id="3" name="TextBox 2">
            <a:extLst>
              <a:ext uri="{A21D0B94-18CA-4829-A7F7-0C6E24BB93D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1DEB359-068E-4371-BB2C-CE18D5B4F6FF}"/>
              </a:ext>
            </a:extLst>
          </p:cNvPr>
          <p:cNvSpPr txBox="1"/>
          <p:nvPr/>
        </p:nvSpPr>
        <p:spPr>
          <a:xfrm>
            <a:off x="0" y="994144"/>
            <a:ext cx="5051667" cy="415563"/>
          </a:xfrm>
          <a:prstGeom prst="rect">
            <a:avLst/>
          </a:prstGeom>
        </p:spPr>
        <p:txBody>
          <a:bodyPr vert="horz" lIns="127000" tIns="63500" rIns="127000" bIns="63500" rtlCol="0" anchor="t">
            <a:spAutoFit/>
          </a:bodyPr>
          <a:lstStyle/>
          <a:p>
            <a:pPr>
              <a:defRPr lang="en-US" sz="1400" dirty="0"/>
            </a:pPr>
            <a:r>
              <a:rPr lang="en-US" sz="1867" b="1" dirty="0">
                <a:latin typeface="+mj-lt"/>
              </a:rPr>
              <a:t>Example for </a:t>
            </a:r>
            <a:r>
              <a:rPr lang="en-US" sz="1867" b="1" dirty="0">
                <a:solidFill>
                  <a:srgbClr val="FF0000"/>
                </a:solidFill>
                <a:latin typeface="+mj-lt"/>
              </a:rPr>
              <a:t>if</a:t>
            </a:r>
            <a:r>
              <a:rPr lang="en-US" sz="1867" b="1" dirty="0">
                <a:latin typeface="+mj-lt"/>
              </a:rPr>
              <a:t> control construct </a:t>
            </a:r>
          </a:p>
        </p:txBody>
      </p:sp>
      <p:sp>
        <p:nvSpPr>
          <p:cNvPr id="4" name="TextBox 3">
            <a:extLst>
              <a:ext uri="{1C63E8EE-EB23-4F6C-97B9-73DB5B8CDE6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0ED394A-0DCF-468D-A01B-B2D7EE44425C}"/>
              </a:ext>
            </a:extLst>
          </p:cNvPr>
          <p:cNvSpPr txBox="1"/>
          <p:nvPr/>
        </p:nvSpPr>
        <p:spPr>
          <a:xfrm>
            <a:off x="50801" y="2882901"/>
            <a:ext cx="4931244" cy="3693062"/>
          </a:xfrm>
          <a:prstGeom prst="rect">
            <a:avLst/>
          </a:prstGeom>
        </p:spPr>
        <p:txBody>
          <a:bodyPr vert="horz" lIns="127000" tIns="63500" rIns="127000" bIns="63500" rtlCol="0" anchor="t">
            <a:spAutoFit/>
          </a:bodyPr>
          <a:lstStyle/>
          <a:p>
            <a:pPr>
              <a:lnSpc>
                <a:spcPct val="125000"/>
              </a:lnSpc>
              <a:defRPr lang="en-US" sz="1400" dirty="0"/>
            </a:pPr>
            <a:r>
              <a:rPr lang="en-US" sz="1867" b="1" dirty="0">
                <a:latin typeface="+mj-lt"/>
              </a:rPr>
              <a:t>Algorithm</a:t>
            </a:r>
            <a:r>
              <a:rPr lang="en-US" sz="1867" dirty="0"/>
              <a:t>: check even number</a:t>
            </a:r>
          </a:p>
          <a:p>
            <a:pPr>
              <a:lnSpc>
                <a:spcPct val="125000"/>
              </a:lnSpc>
              <a:defRPr lang="en-US" sz="1400" dirty="0"/>
            </a:pPr>
            <a:r>
              <a:rPr lang="en-US" sz="1867" b="1" dirty="0">
                <a:latin typeface="+mj-lt"/>
              </a:rPr>
              <a:t>Step 1:</a:t>
            </a:r>
            <a:r>
              <a:rPr lang="en-US" sz="1867" dirty="0"/>
              <a:t> [read the number]</a:t>
            </a:r>
          </a:p>
          <a:p>
            <a:pPr>
              <a:lnSpc>
                <a:spcPct val="125000"/>
              </a:lnSpc>
              <a:defRPr lang="en-US" sz="1400" dirty="0"/>
            </a:pPr>
            <a:r>
              <a:rPr lang="en-US" sz="1867" dirty="0"/>
              <a:t>              input n</a:t>
            </a:r>
          </a:p>
          <a:p>
            <a:pPr>
              <a:lnSpc>
                <a:spcPct val="125000"/>
              </a:lnSpc>
              <a:defRPr lang="en-US" sz="1400" dirty="0"/>
            </a:pPr>
            <a:r>
              <a:rPr lang="en-US" sz="1867" b="1" dirty="0">
                <a:latin typeface="+mj-lt"/>
              </a:rPr>
              <a:t>Step 2:</a:t>
            </a:r>
            <a:r>
              <a:rPr lang="en-US" sz="1867" dirty="0"/>
              <a:t> [check if the number is even]</a:t>
            </a:r>
          </a:p>
          <a:p>
            <a:pPr>
              <a:lnSpc>
                <a:spcPct val="125000"/>
              </a:lnSpc>
              <a:defRPr lang="en-US" sz="1400" dirty="0"/>
            </a:pPr>
            <a:r>
              <a:rPr lang="en-US" sz="1867" dirty="0"/>
              <a:t>              If (n%2==0)</a:t>
            </a:r>
          </a:p>
          <a:p>
            <a:pPr>
              <a:lnSpc>
                <a:spcPct val="125000"/>
              </a:lnSpc>
              <a:defRPr lang="en-US" sz="1400" dirty="0"/>
            </a:pPr>
            <a:r>
              <a:rPr lang="en-US" sz="1867" dirty="0"/>
              <a:t>             {</a:t>
            </a:r>
          </a:p>
          <a:p>
            <a:pPr>
              <a:lnSpc>
                <a:spcPct val="125000"/>
              </a:lnSpc>
              <a:defRPr lang="en-US" sz="1400" dirty="0"/>
            </a:pPr>
            <a:r>
              <a:rPr lang="en-US" sz="1867" dirty="0"/>
              <a:t>                  print"even number"</a:t>
            </a:r>
          </a:p>
          <a:p>
            <a:pPr>
              <a:lnSpc>
                <a:spcPct val="125000"/>
              </a:lnSpc>
              <a:defRPr lang="en-US" sz="1400" dirty="0"/>
            </a:pPr>
            <a:r>
              <a:rPr lang="en-US" sz="1867" dirty="0"/>
              <a:t>             }</a:t>
            </a:r>
          </a:p>
          <a:p>
            <a:pPr>
              <a:lnSpc>
                <a:spcPct val="125000"/>
              </a:lnSpc>
              <a:defRPr lang="en-US" sz="1400" dirty="0"/>
            </a:pPr>
            <a:r>
              <a:rPr lang="en-US" sz="1867" b="1" dirty="0">
                <a:latin typeface="+mj-lt"/>
              </a:rPr>
              <a:t>Step 3:</a:t>
            </a:r>
            <a:r>
              <a:rPr lang="en-US" sz="1867" dirty="0"/>
              <a:t> [finished]</a:t>
            </a:r>
          </a:p>
          <a:p>
            <a:pPr>
              <a:lnSpc>
                <a:spcPct val="125000"/>
              </a:lnSpc>
              <a:defRPr lang="en-US" sz="1400" dirty="0"/>
            </a:pPr>
            <a:r>
              <a:rPr lang="en-US" sz="1867" dirty="0"/>
              <a:t>             stop </a:t>
            </a:r>
          </a:p>
        </p:txBody>
      </p:sp>
      <p:sp>
        <p:nvSpPr>
          <p:cNvPr id="5" name="TextBox 4">
            <a:extLst>
              <a:ext uri="{B664E5E4-63E8-4F25-A640-12D464EE4FD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026636F-1205-441A-8A76-22C8FEC37C19}"/>
              </a:ext>
            </a:extLst>
          </p:cNvPr>
          <p:cNvSpPr txBox="1"/>
          <p:nvPr/>
        </p:nvSpPr>
        <p:spPr>
          <a:xfrm>
            <a:off x="4177843" y="990601"/>
            <a:ext cx="6038837" cy="415563"/>
          </a:xfrm>
          <a:prstGeom prst="rect">
            <a:avLst/>
          </a:prstGeom>
        </p:spPr>
        <p:txBody>
          <a:bodyPr vert="horz" lIns="127000" tIns="63500" rIns="127000" bIns="63500" rtlCol="0" anchor="t">
            <a:spAutoFit/>
          </a:bodyPr>
          <a:lstStyle/>
          <a:p>
            <a:pPr>
              <a:defRPr lang="en-US" sz="1400" dirty="0"/>
            </a:pPr>
            <a:r>
              <a:rPr lang="en-US" sz="1867" dirty="0">
                <a:latin typeface="+mj-lt"/>
              </a:rPr>
              <a:t>Program to check if the given number is even</a:t>
            </a:r>
          </a:p>
        </p:txBody>
      </p:sp>
      <p:pic>
        <p:nvPicPr>
          <p:cNvPr id="6" name="Picture 5">
            <a:extLst>
              <a:ext uri="{51E714ED-C42D-4D1B-919B-F51288EF1E0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0259AA0-17CB-404E-8E73-D3BF5C4B2ECF}"/>
              </a:ext>
            </a:extLst>
          </p:cNvPr>
          <p:cNvPicPr>
            <a:picLocks noChangeAspect="1"/>
          </p:cNvPicPr>
          <p:nvPr/>
        </p:nvPicPr>
        <p:blipFill>
          <a:blip r:embed="rId6"/>
          <a:stretch>
            <a:fillRect/>
          </a:stretch>
        </p:blipFill>
        <p:spPr>
          <a:xfrm>
            <a:off x="4590834" y="2311400"/>
            <a:ext cx="2960725" cy="4535995"/>
          </a:xfrm>
          <a:prstGeom prst="rect">
            <a:avLst/>
          </a:prstGeom>
          <a:noFill/>
        </p:spPr>
      </p:pic>
      <p:sp>
        <p:nvSpPr>
          <p:cNvPr id="7" name="TextBox 6">
            <a:extLst>
              <a:ext uri="{12DEC1C9-6CD0-4070-96C3-A006A75D7D8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5A09C56-52BD-47C4-8C81-B64FE4F81FF4}"/>
              </a:ext>
            </a:extLst>
          </p:cNvPr>
          <p:cNvSpPr txBox="1"/>
          <p:nvPr/>
        </p:nvSpPr>
        <p:spPr>
          <a:xfrm>
            <a:off x="8185683" y="2705151"/>
            <a:ext cx="4006316" cy="4052200"/>
          </a:xfrm>
          <a:prstGeom prst="rect">
            <a:avLst/>
          </a:prstGeom>
        </p:spPr>
        <p:txBody>
          <a:bodyPr vert="horz" lIns="127000" tIns="63500" rIns="127000" bIns="63500" rtlCol="0" anchor="t">
            <a:spAutoFit/>
          </a:bodyPr>
          <a:lstStyle/>
          <a:p>
            <a:pPr>
              <a:lnSpc>
                <a:spcPct val="125000"/>
              </a:lnSpc>
              <a:defRPr lang="en-US" sz="1400" dirty="0"/>
            </a:pPr>
            <a:r>
              <a:rPr lang="en-US" sz="1867" dirty="0"/>
              <a:t>#include&lt;stdio.h&gt;</a:t>
            </a:r>
          </a:p>
          <a:p>
            <a:pPr>
              <a:lnSpc>
                <a:spcPct val="125000"/>
              </a:lnSpc>
              <a:defRPr lang="en-US" sz="1400" dirty="0"/>
            </a:pPr>
            <a:r>
              <a:rPr lang="en-US" sz="1867" dirty="0"/>
              <a:t>void main()</a:t>
            </a:r>
          </a:p>
          <a:p>
            <a:pPr>
              <a:lnSpc>
                <a:spcPct val="125000"/>
              </a:lnSpc>
              <a:defRPr lang="en-US" sz="1400" dirty="0"/>
            </a:pPr>
            <a:r>
              <a:rPr lang="en-US" sz="1867" dirty="0"/>
              <a:t>{</a:t>
            </a:r>
          </a:p>
          <a:p>
            <a:pPr>
              <a:lnSpc>
                <a:spcPct val="125000"/>
              </a:lnSpc>
              <a:defRPr lang="en-US" sz="1400" dirty="0"/>
            </a:pPr>
            <a:r>
              <a:rPr lang="en-US" sz="1867" dirty="0"/>
              <a:t>    int n;</a:t>
            </a:r>
          </a:p>
          <a:p>
            <a:pPr>
              <a:lnSpc>
                <a:spcPct val="125000"/>
              </a:lnSpc>
              <a:defRPr lang="en-US" sz="1400" dirty="0"/>
            </a:pPr>
            <a:r>
              <a:rPr lang="en-US" sz="1867" dirty="0"/>
              <a:t>    </a:t>
            </a:r>
            <a:r>
              <a:rPr lang="en-US" sz="1867" dirty="0" err="1"/>
              <a:t>printf</a:t>
            </a:r>
            <a:r>
              <a:rPr lang="en-US" sz="1867" dirty="0"/>
              <a:t>("enter the number");</a:t>
            </a:r>
          </a:p>
          <a:p>
            <a:pPr>
              <a:lnSpc>
                <a:spcPct val="125000"/>
              </a:lnSpc>
              <a:defRPr lang="en-US" sz="1400" dirty="0"/>
            </a:pPr>
            <a:r>
              <a:rPr lang="en-US" sz="1867" dirty="0"/>
              <a:t>    </a:t>
            </a:r>
            <a:r>
              <a:rPr lang="en-US" sz="1867" dirty="0" err="1"/>
              <a:t>scanf</a:t>
            </a:r>
            <a:r>
              <a:rPr lang="en-US" sz="1867" dirty="0"/>
              <a:t>("%d",&amp;n);</a:t>
            </a:r>
          </a:p>
          <a:p>
            <a:pPr>
              <a:lnSpc>
                <a:spcPct val="125000"/>
              </a:lnSpc>
              <a:defRPr lang="en-US" sz="1400" dirty="0"/>
            </a:pPr>
            <a:r>
              <a:rPr lang="en-US" sz="1867" dirty="0"/>
              <a:t>    if(n%2==0) </a:t>
            </a:r>
          </a:p>
          <a:p>
            <a:pPr>
              <a:lnSpc>
                <a:spcPct val="125000"/>
              </a:lnSpc>
              <a:defRPr lang="en-US" sz="1400" dirty="0"/>
            </a:pPr>
            <a:r>
              <a:rPr lang="en-US" sz="1867" dirty="0"/>
              <a:t>    {</a:t>
            </a:r>
          </a:p>
          <a:p>
            <a:pPr>
              <a:lnSpc>
                <a:spcPct val="125000"/>
              </a:lnSpc>
              <a:defRPr lang="en-US" sz="1400" dirty="0"/>
            </a:pPr>
            <a:r>
              <a:rPr lang="en-US" sz="1867" dirty="0"/>
              <a:t>         </a:t>
            </a:r>
            <a:r>
              <a:rPr lang="en-US" sz="1867" dirty="0" err="1"/>
              <a:t>printf</a:t>
            </a:r>
            <a:r>
              <a:rPr lang="en-US" sz="1867" dirty="0"/>
              <a:t>("even number");</a:t>
            </a:r>
          </a:p>
          <a:p>
            <a:pPr>
              <a:lnSpc>
                <a:spcPct val="125000"/>
              </a:lnSpc>
              <a:defRPr lang="en-US" sz="1400" dirty="0"/>
            </a:pPr>
            <a:r>
              <a:rPr lang="en-US" sz="1867" dirty="0"/>
              <a:t>    }</a:t>
            </a:r>
          </a:p>
          <a:p>
            <a:pPr>
              <a:lnSpc>
                <a:spcPct val="125000"/>
              </a:lnSpc>
              <a:defRPr lang="en-US" sz="1400" dirty="0"/>
            </a:pPr>
            <a:r>
              <a:rPr lang="en-US" sz="1867" dirty="0"/>
              <a:t>}</a:t>
            </a:r>
          </a:p>
        </p:txBody>
      </p:sp>
      <p:sp>
        <p:nvSpPr>
          <p:cNvPr id="8" name="TextBox 7">
            <a:extLst>
              <a:ext uri="{E353AC71-A924-487A-AC86-0DD63E616E1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8E54E89-952F-43D9-8B1E-5C73CE4EB5EE}"/>
              </a:ext>
            </a:extLst>
          </p:cNvPr>
          <p:cNvSpPr txBox="1"/>
          <p:nvPr>
            <p:custDataLst>
              <p:tags r:id="rId1"/>
            </p:custDataLst>
          </p:nvPr>
        </p:nvSpPr>
        <p:spPr>
          <a:xfrm>
            <a:off x="978560" y="1738643"/>
            <a:ext cx="1778000" cy="474696"/>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dirty="0"/>
              <a:t>Algorithm</a:t>
            </a:r>
          </a:p>
        </p:txBody>
      </p:sp>
      <p:sp>
        <p:nvSpPr>
          <p:cNvPr id="9" name="TextBox 8">
            <a:extLst>
              <a:ext uri="{DDD7AFD5-C92E-409A-83DF-80D4063F35A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620E0C6-31EA-4291-AF5E-8CF68739826E}"/>
              </a:ext>
            </a:extLst>
          </p:cNvPr>
          <p:cNvSpPr txBox="1"/>
          <p:nvPr>
            <p:custDataLst>
              <p:tags r:id="rId2"/>
            </p:custDataLst>
          </p:nvPr>
        </p:nvSpPr>
        <p:spPr>
          <a:xfrm>
            <a:off x="4876800" y="1689100"/>
            <a:ext cx="1778000" cy="474696"/>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dirty="0"/>
              <a:t>Flow chart</a:t>
            </a:r>
          </a:p>
        </p:txBody>
      </p:sp>
      <p:sp>
        <p:nvSpPr>
          <p:cNvPr id="10" name="TextBox 9">
            <a:extLst>
              <a:ext uri="{0A93E2C1-8D89-4EC7-8962-3CE7F592B0D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EBC584D-8008-4111-8BD0-01278755F6F0}"/>
              </a:ext>
            </a:extLst>
          </p:cNvPr>
          <p:cNvSpPr txBox="1"/>
          <p:nvPr>
            <p:custDataLst>
              <p:tags r:id="rId3"/>
            </p:custDataLst>
          </p:nvPr>
        </p:nvSpPr>
        <p:spPr>
          <a:xfrm>
            <a:off x="8534400" y="1738643"/>
            <a:ext cx="1778000" cy="474696"/>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dirty="0"/>
              <a:t>Program</a:t>
            </a:r>
          </a:p>
        </p:txBody>
      </p:sp>
    </p:spTree>
    <p:extLst>
      <p:ext uri="{41B6C437-F253-44C5-9433-CFA119BC13C6}">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8"/>
                                        </p:tgtEl>
                                        <p:attrNameLst>
                                          <p:attrName>style.visibility</p:attrName>
                                        </p:attrNameLst>
                                      </p:cBhvr>
                                      <p:to>
                                        <p:strVal val="visible"/>
                                      </p:to>
                                    </p:set>
                                    <p:anim calcmode="lin" valueType="num">
                                      <p:cBhvr>
                                        <p:cTn id="7" dur="1000">
                                          <p:stCondLst>
                                            <p:cond delay="0"/>
                                          </p:stCondLst>
                                        </p:cTn>
                                        <p:tgtEl>
                                          <p:spTgt spid="8"/>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5" presetClass="entr" presetSubtype="0" fill="hold" grpId="0" nodeType="withEffect">
                                  <p:stCondLst>
                                    <p:cond delay="0"/>
                                  </p:stCondLst>
                                  <p:childTnLst>
                                    <p:set>
                                      <p:cBhvr>
                                        <p:cTn id="11" dur="1000" fill="hold">
                                          <p:stCondLst>
                                            <p:cond delay="0"/>
                                          </p:stCondLst>
                                        </p:cTn>
                                        <p:tgtEl>
                                          <p:spTgt spid="4"/>
                                        </p:tgtEl>
                                        <p:attrNameLst>
                                          <p:attrName>style.visibility</p:attrName>
                                        </p:attrNameLst>
                                      </p:cBhvr>
                                      <p:to>
                                        <p:strVal val="visible"/>
                                      </p:to>
                                    </p:set>
                                    <p:anim calcmode="lin" valueType="num">
                                      <p:cBhvr>
                                        <p:cTn id="12" dur="1000">
                                          <p:stCondLst>
                                            <p:cond delay="0"/>
                                          </p:stCondLst>
                                        </p:cTn>
                                        <p:tgtEl>
                                          <p:spTgt spid="4"/>
                                        </p:tgtEl>
                                        <p:attrNameLst>
                                          <p:attrName>ppt_w</p:attrName>
                                        </p:attrNameLst>
                                      </p:cBhvr>
                                      <p:tavLst>
                                        <p:tav tm="0">
                                          <p:val>
                                            <p:strVal val="#ppt_w*0.70"/>
                                          </p:val>
                                        </p:tav>
                                        <p:tav tm="100000">
                                          <p:val>
                                            <p:strVal val="#ppt_w"/>
                                          </p:val>
                                        </p:tav>
                                      </p:tavLst>
                                    </p:anim>
                                    <p:anim calcmode="lin" valueType="num">
                                      <p:cBhvr>
                                        <p:cTn id="13" dur="1000">
                                          <p:stCondLst>
                                            <p:cond delay="0"/>
                                          </p:stCondLst>
                                        </p:cTn>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000" fill="hold">
                                          <p:stCondLst>
                                            <p:cond delay="0"/>
                                          </p:stCondLst>
                                        </p:cTn>
                                        <p:tgtEl>
                                          <p:spTgt spid="9"/>
                                        </p:tgtEl>
                                        <p:attrNameLst>
                                          <p:attrName>style.visibility</p:attrName>
                                        </p:attrNameLst>
                                      </p:cBhvr>
                                      <p:to>
                                        <p:strVal val="visible"/>
                                      </p:to>
                                    </p:set>
                                    <p:anim calcmode="lin" valueType="num">
                                      <p:cBhvr>
                                        <p:cTn id="19" dur="1000">
                                          <p:stCondLst>
                                            <p:cond delay="0"/>
                                          </p:stCondLst>
                                        </p:cTn>
                                        <p:tgtEl>
                                          <p:spTgt spid="9"/>
                                        </p:tgtEl>
                                        <p:attrNameLst>
                                          <p:attrName>ppt_w</p:attrName>
                                        </p:attrNameLst>
                                      </p:cBhvr>
                                      <p:tavLst>
                                        <p:tav tm="0">
                                          <p:val>
                                            <p:strVal val="#ppt_w*0.70"/>
                                          </p:val>
                                        </p:tav>
                                        <p:tav tm="100000">
                                          <p:val>
                                            <p:strVal val="#ppt_w"/>
                                          </p:val>
                                        </p:tav>
                                      </p:tavLst>
                                    </p:anim>
                                    <p:anim calcmode="lin" valueType="num">
                                      <p:cBhvr>
                                        <p:cTn id="20" dur="1000">
                                          <p:stCondLst>
                                            <p:cond delay="0"/>
                                          </p:stCondLst>
                                        </p:cTn>
                                        <p:tgtEl>
                                          <p:spTgt spid="9"/>
                                        </p:tgtEl>
                                        <p:attrNameLst>
                                          <p:attrName>ppt_h</p:attrName>
                                        </p:attrNameLst>
                                      </p:cBhvr>
                                      <p:tavLst>
                                        <p:tav tm="0">
                                          <p:val>
                                            <p:strVal val="#ppt_h"/>
                                          </p:val>
                                        </p:tav>
                                        <p:tav tm="100000">
                                          <p:val>
                                            <p:strVal val="#ppt_h"/>
                                          </p:val>
                                        </p:tav>
                                      </p:tavLst>
                                    </p:anim>
                                    <p:animEffect transition="in" filter="fade">
                                      <p:cBhvr>
                                        <p:cTn id="21" dur="1000"/>
                                        <p:tgtEl>
                                          <p:spTgt spid="9"/>
                                        </p:tgtEl>
                                      </p:cBhvr>
                                    </p:animEffect>
                                  </p:childTnLst>
                                </p:cTn>
                              </p:par>
                              <p:par>
                                <p:cTn id="22" presetID="55" presetClass="entr" presetSubtype="0" fill="hold" grpId="0" nodeType="withEffect">
                                  <p:stCondLst>
                                    <p:cond delay="0"/>
                                  </p:stCondLst>
                                  <p:childTnLst>
                                    <p:set>
                                      <p:cBhvr>
                                        <p:cTn id="23" dur="1000" fill="hold">
                                          <p:stCondLst>
                                            <p:cond delay="0"/>
                                          </p:stCondLst>
                                        </p:cTn>
                                        <p:tgtEl>
                                          <p:spTgt spid="6"/>
                                        </p:tgtEl>
                                        <p:attrNameLst>
                                          <p:attrName>style.visibility</p:attrName>
                                        </p:attrNameLst>
                                      </p:cBhvr>
                                      <p:to>
                                        <p:strVal val="visible"/>
                                      </p:to>
                                    </p:set>
                                    <p:anim calcmode="lin" valueType="num">
                                      <p:cBhvr>
                                        <p:cTn id="24"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25"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26" dur="1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000" fill="hold">
                                          <p:stCondLst>
                                            <p:cond delay="0"/>
                                          </p:stCondLst>
                                        </p:cTn>
                                        <p:tgtEl>
                                          <p:spTgt spid="10"/>
                                        </p:tgtEl>
                                        <p:attrNameLst>
                                          <p:attrName>style.visibility</p:attrName>
                                        </p:attrNameLst>
                                      </p:cBhvr>
                                      <p:to>
                                        <p:strVal val="visible"/>
                                      </p:to>
                                    </p:set>
                                    <p:anim calcmode="lin" valueType="num">
                                      <p:cBhvr>
                                        <p:cTn id="31" dur="1000">
                                          <p:stCondLst>
                                            <p:cond delay="0"/>
                                          </p:stCondLst>
                                        </p:cTn>
                                        <p:tgtEl>
                                          <p:spTgt spid="10"/>
                                        </p:tgtEl>
                                        <p:attrNameLst>
                                          <p:attrName>ppt_w</p:attrName>
                                        </p:attrNameLst>
                                      </p:cBhvr>
                                      <p:tavLst>
                                        <p:tav tm="0">
                                          <p:val>
                                            <p:strVal val="#ppt_w*0.70"/>
                                          </p:val>
                                        </p:tav>
                                        <p:tav tm="100000">
                                          <p:val>
                                            <p:strVal val="#ppt_w"/>
                                          </p:val>
                                        </p:tav>
                                      </p:tavLst>
                                    </p:anim>
                                    <p:anim calcmode="lin" valueType="num">
                                      <p:cBhvr>
                                        <p:cTn id="32" dur="1000">
                                          <p:stCondLst>
                                            <p:cond delay="0"/>
                                          </p:stCondLst>
                                        </p:cTn>
                                        <p:tgtEl>
                                          <p:spTgt spid="10"/>
                                        </p:tgtEl>
                                        <p:attrNameLst>
                                          <p:attrName>ppt_h</p:attrName>
                                        </p:attrNameLst>
                                      </p:cBhvr>
                                      <p:tavLst>
                                        <p:tav tm="0">
                                          <p:val>
                                            <p:strVal val="#ppt_h"/>
                                          </p:val>
                                        </p:tav>
                                        <p:tav tm="100000">
                                          <p:val>
                                            <p:strVal val="#ppt_h"/>
                                          </p:val>
                                        </p:tav>
                                      </p:tavLst>
                                    </p:anim>
                                    <p:animEffect transition="in" filter="fade">
                                      <p:cBhvr>
                                        <p:cTn id="33" dur="1000"/>
                                        <p:tgtEl>
                                          <p:spTgt spid="10"/>
                                        </p:tgtEl>
                                      </p:cBhvr>
                                    </p:animEffect>
                                  </p:childTnLst>
                                </p:cTn>
                              </p:par>
                              <p:par>
                                <p:cTn id="34" presetID="55" presetClass="entr" presetSubtype="0" fill="hold" grpId="0" nodeType="withEffect">
                                  <p:stCondLst>
                                    <p:cond delay="0"/>
                                  </p:stCondLst>
                                  <p:childTnLst>
                                    <p:set>
                                      <p:cBhvr>
                                        <p:cTn id="35" dur="1000" fill="hold">
                                          <p:stCondLst>
                                            <p:cond delay="0"/>
                                          </p:stCondLst>
                                        </p:cTn>
                                        <p:tgtEl>
                                          <p:spTgt spid="7"/>
                                        </p:tgtEl>
                                        <p:attrNameLst>
                                          <p:attrName>style.visibility</p:attrName>
                                        </p:attrNameLst>
                                      </p:cBhvr>
                                      <p:to>
                                        <p:strVal val="visible"/>
                                      </p:to>
                                    </p:set>
                                    <p:anim calcmode="lin" valueType="num">
                                      <p:cBhvr>
                                        <p:cTn id="36"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37"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3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6" grpId="0" animBg="1"/>
      <p:bldP spid="7" grpId="0" autoUpdateAnimBg="0"/>
      <p:bldP spid="8" grpId="0" animBg="1"/>
      <p:bldP spid="9" grpId="0" animBg="1"/>
      <p:bldP spid="10" grpId="0" animBg="1"/>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8A8DF8-D8D0-4D16-99BC-18C332D70B7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AABB190-AC4B-44B0-901A-E1FB6875FA56}"/>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B5971F68-6987-4C76-B53D-D0746C60099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0EA39AA-F464-4D02-BE76-3A50180047F6}"/>
              </a:ext>
            </a:extLst>
          </p:cNvPr>
          <p:cNvSpPr txBox="1"/>
          <p:nvPr/>
        </p:nvSpPr>
        <p:spPr>
          <a:xfrm>
            <a:off x="0" y="994144"/>
            <a:ext cx="4014419" cy="415563"/>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Open Sans"/>
              </a:rPr>
              <a:t>if else control construct</a:t>
            </a:r>
          </a:p>
        </p:txBody>
      </p:sp>
      <p:sp>
        <p:nvSpPr>
          <p:cNvPr id="4" name="TextBox 3">
            <a:extLst>
              <a:ext uri="{9CE44AD6-5188-4C7D-9B10-F9E786D7419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EB3E0BD-B17F-45E3-8B90-B5A88C9C8C8C}"/>
              </a:ext>
            </a:extLst>
          </p:cNvPr>
          <p:cNvSpPr txBox="1"/>
          <p:nvPr/>
        </p:nvSpPr>
        <p:spPr>
          <a:xfrm>
            <a:off x="3374860" y="819010"/>
            <a:ext cx="7003720" cy="819968"/>
          </a:xfrm>
          <a:prstGeom prst="rect">
            <a:avLst/>
          </a:prstGeom>
        </p:spPr>
        <p:txBody>
          <a:bodyPr vert="horz" lIns="127000" tIns="63500" rIns="127000" bIns="63500" rtlCol="0" anchor="t">
            <a:spAutoFit/>
          </a:bodyPr>
          <a:lstStyle/>
          <a:p>
            <a:pPr>
              <a:lnSpc>
                <a:spcPct val="125000"/>
              </a:lnSpc>
              <a:defRPr lang="en-US" sz="1400" dirty="0"/>
            </a:pPr>
            <a:r>
              <a:rPr lang="en-US" sz="1867" dirty="0">
                <a:solidFill>
                  <a:srgbClr val="00B050"/>
                </a:solidFill>
              </a:rPr>
              <a:t>Is used to execute one set of statement if the condition is true and another set of statement if the condition is false</a:t>
            </a:r>
          </a:p>
        </p:txBody>
      </p:sp>
      <p:sp>
        <p:nvSpPr>
          <p:cNvPr id="5" name="TextBox 4">
            <a:extLst>
              <a:ext uri="{E27EB183-5C7E-42CA-B582-0E6FA20EEE5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56F9EB5-A167-402F-9707-9F1BB0202594}"/>
              </a:ext>
            </a:extLst>
          </p:cNvPr>
          <p:cNvSpPr txBox="1"/>
          <p:nvPr/>
        </p:nvSpPr>
        <p:spPr>
          <a:xfrm>
            <a:off x="1474419" y="2213343"/>
            <a:ext cx="2540000" cy="4560223"/>
          </a:xfrm>
          <a:prstGeom prst="rect">
            <a:avLst/>
          </a:prstGeom>
        </p:spPr>
        <p:txBody>
          <a:bodyPr vert="horz" lIns="127000" tIns="63500" rIns="127000" bIns="63500" rtlCol="0" anchor="t">
            <a:spAutoFit/>
          </a:bodyPr>
          <a:lstStyle/>
          <a:p>
            <a:pPr>
              <a:lnSpc>
                <a:spcPct val="100000"/>
              </a:lnSpc>
              <a:defRPr lang="en-US" sz="1400" dirty="0"/>
            </a:pPr>
            <a:r>
              <a:rPr lang="en-US" sz="1600" dirty="0"/>
              <a:t>Statement 1;</a:t>
            </a:r>
          </a:p>
          <a:p>
            <a:pPr>
              <a:lnSpc>
                <a:spcPct val="100000"/>
              </a:lnSpc>
              <a:defRPr lang="en-US" sz="1400" dirty="0"/>
            </a:pPr>
            <a:r>
              <a:rPr lang="en-US" sz="1600" dirty="0"/>
              <a:t>Statement 2;</a:t>
            </a:r>
          </a:p>
          <a:p>
            <a:pPr>
              <a:lnSpc>
                <a:spcPct val="100000"/>
              </a:lnSpc>
              <a:defRPr lang="en-US" sz="1400" dirty="0"/>
            </a:pPr>
            <a:r>
              <a:rPr lang="en-US" sz="1600" dirty="0"/>
              <a:t>Statement 3;</a:t>
            </a:r>
          </a:p>
          <a:p>
            <a:pPr>
              <a:lnSpc>
                <a:spcPct val="100000"/>
              </a:lnSpc>
              <a:defRPr lang="en-US" sz="1400" dirty="0"/>
            </a:pPr>
            <a:r>
              <a:rPr lang="en-US" sz="1600" dirty="0">
                <a:solidFill>
                  <a:schemeClr val="accent3"/>
                </a:solidFill>
              </a:rPr>
              <a:t>If (condition)</a:t>
            </a:r>
          </a:p>
          <a:p>
            <a:pPr>
              <a:lnSpc>
                <a:spcPct val="100000"/>
              </a:lnSpc>
              <a:defRPr lang="en-US" sz="1400" dirty="0"/>
            </a:pPr>
            <a:r>
              <a:rPr lang="en-US" sz="1600" dirty="0"/>
              <a:t>{</a:t>
            </a:r>
          </a:p>
          <a:p>
            <a:pPr>
              <a:lnSpc>
                <a:spcPct val="100000"/>
              </a:lnSpc>
              <a:defRPr lang="en-US" sz="1400" dirty="0"/>
            </a:pPr>
            <a:r>
              <a:rPr lang="en-US" sz="1600" dirty="0"/>
              <a:t>     </a:t>
            </a:r>
            <a:r>
              <a:rPr lang="en-US" sz="1600" dirty="0">
                <a:solidFill>
                  <a:srgbClr val="00B050"/>
                </a:solidFill>
              </a:rPr>
              <a:t>Statement 4;</a:t>
            </a:r>
          </a:p>
          <a:p>
            <a:pPr>
              <a:lnSpc>
                <a:spcPct val="100000"/>
              </a:lnSpc>
              <a:defRPr lang="en-US" sz="1400" dirty="0"/>
            </a:pPr>
            <a:r>
              <a:rPr lang="en-US" sz="1600" dirty="0">
                <a:solidFill>
                  <a:srgbClr val="00B050"/>
                </a:solidFill>
              </a:rPr>
              <a:t>     Statement 5;</a:t>
            </a:r>
          </a:p>
          <a:p>
            <a:pPr>
              <a:lnSpc>
                <a:spcPct val="100000"/>
              </a:lnSpc>
              <a:defRPr lang="en-US" sz="1400" dirty="0"/>
            </a:pPr>
            <a:r>
              <a:rPr lang="en-US" sz="1600" dirty="0">
                <a:solidFill>
                  <a:srgbClr val="00B050"/>
                </a:solidFill>
              </a:rPr>
              <a:t>     Statement 6;</a:t>
            </a:r>
          </a:p>
          <a:p>
            <a:pPr>
              <a:lnSpc>
                <a:spcPct val="100000"/>
              </a:lnSpc>
              <a:defRPr lang="en-US" sz="1400" dirty="0"/>
            </a:pPr>
            <a:r>
              <a:rPr lang="en-US" sz="1600" dirty="0"/>
              <a:t>}</a:t>
            </a:r>
          </a:p>
          <a:p>
            <a:pPr>
              <a:lnSpc>
                <a:spcPct val="100000"/>
              </a:lnSpc>
              <a:defRPr lang="en-US" sz="1400" dirty="0"/>
            </a:pPr>
            <a:r>
              <a:rPr lang="en-US" sz="1600" dirty="0"/>
              <a:t>else</a:t>
            </a:r>
          </a:p>
          <a:p>
            <a:pPr>
              <a:lnSpc>
                <a:spcPct val="100000"/>
              </a:lnSpc>
              <a:defRPr lang="en-US" sz="1400" dirty="0"/>
            </a:pPr>
            <a:r>
              <a:rPr lang="en-US" sz="1600" dirty="0"/>
              <a:t>{</a:t>
            </a:r>
          </a:p>
          <a:p>
            <a:pPr>
              <a:lnSpc>
                <a:spcPct val="100000"/>
              </a:lnSpc>
              <a:defRPr lang="en-US" sz="1400" dirty="0"/>
            </a:pPr>
            <a:r>
              <a:rPr lang="en-US" sz="1600" dirty="0"/>
              <a:t>    </a:t>
            </a:r>
            <a:r>
              <a:rPr lang="en-US" sz="1600" dirty="0">
                <a:solidFill>
                  <a:schemeClr val="accent6"/>
                </a:solidFill>
              </a:rPr>
              <a:t>Statement 7;</a:t>
            </a:r>
          </a:p>
          <a:p>
            <a:pPr>
              <a:lnSpc>
                <a:spcPct val="100000"/>
              </a:lnSpc>
              <a:defRPr lang="en-US" sz="1400" dirty="0"/>
            </a:pPr>
            <a:r>
              <a:rPr lang="en-US" sz="1600" dirty="0">
                <a:solidFill>
                  <a:schemeClr val="accent6"/>
                </a:solidFill>
              </a:rPr>
              <a:t>    Statement 8;</a:t>
            </a:r>
          </a:p>
          <a:p>
            <a:pPr>
              <a:lnSpc>
                <a:spcPct val="100000"/>
              </a:lnSpc>
              <a:defRPr lang="en-US" sz="1400" dirty="0"/>
            </a:pPr>
            <a:r>
              <a:rPr lang="en-US" sz="1600" dirty="0">
                <a:solidFill>
                  <a:schemeClr val="accent6"/>
                </a:solidFill>
              </a:rPr>
              <a:t>    Statement 9;</a:t>
            </a:r>
          </a:p>
          <a:p>
            <a:pPr>
              <a:lnSpc>
                <a:spcPct val="100000"/>
              </a:lnSpc>
              <a:defRPr lang="en-US" sz="1400" dirty="0"/>
            </a:pPr>
            <a:r>
              <a:rPr lang="en-US" sz="1600" dirty="0"/>
              <a:t>}</a:t>
            </a:r>
          </a:p>
          <a:p>
            <a:pPr>
              <a:lnSpc>
                <a:spcPct val="100000"/>
              </a:lnSpc>
              <a:defRPr lang="en-US" sz="1400" dirty="0"/>
            </a:pPr>
            <a:r>
              <a:rPr lang="en-US" sz="1600" dirty="0"/>
              <a:t>Statement 10;</a:t>
            </a:r>
          </a:p>
          <a:p>
            <a:pPr>
              <a:lnSpc>
                <a:spcPct val="100000"/>
              </a:lnSpc>
              <a:defRPr lang="en-US" sz="1400" dirty="0"/>
            </a:pPr>
            <a:r>
              <a:rPr lang="en-US" sz="1600" dirty="0"/>
              <a:t>Statement 11;</a:t>
            </a:r>
          </a:p>
          <a:p>
            <a:pPr>
              <a:lnSpc>
                <a:spcPct val="100000"/>
              </a:lnSpc>
              <a:defRPr lang="en-US" sz="1400" dirty="0"/>
            </a:pPr>
            <a:endParaRPr lang="en-US" sz="1600" dirty="0"/>
          </a:p>
        </p:txBody>
      </p:sp>
      <p:sp>
        <p:nvSpPr>
          <p:cNvPr id="6" name="TextBox 5">
            <a:extLst>
              <a:ext uri="{51B35732-B033-4C20-9E4B-70ED724EBDD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61583FC-A1AF-41B9-B9F9-E27C9CE965C4}"/>
              </a:ext>
            </a:extLst>
          </p:cNvPr>
          <p:cNvSpPr txBox="1"/>
          <p:nvPr/>
        </p:nvSpPr>
        <p:spPr>
          <a:xfrm>
            <a:off x="0" y="2624748"/>
            <a:ext cx="1052029" cy="415563"/>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0"/>
          </a:gradFill>
          <a:ln w="9525" cap="flat">
            <a:solidFill>
              <a:schemeClr val="accent3">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Syntax</a:t>
            </a:r>
          </a:p>
        </p:txBody>
      </p:sp>
      <p:sp>
        <p:nvSpPr>
          <p:cNvPr id="7" name="Arrow: Right 6">
            <a:extLst>
              <a:ext uri="{E6AF98CE-6F97-4BF6-AABE-8B4E6B1CB38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5A36346-2FB3-4891-A727-323C020370DA}"/>
              </a:ext>
            </a:extLst>
          </p:cNvPr>
          <p:cNvSpPr/>
          <p:nvPr/>
        </p:nvSpPr>
        <p:spPr>
          <a:xfrm rot="5400000">
            <a:off x="8290471" y="2971800"/>
            <a:ext cx="212000" cy="221005"/>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sp>
        <p:nvSpPr>
          <p:cNvPr id="8" name="Rectangle 7">
            <a:extLst>
              <a:ext uri="{72C0AE06-3F09-47A6-AF24-CAD164A149E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2FAD331-6CE8-44AE-8923-0255E4249E5A}"/>
              </a:ext>
            </a:extLst>
          </p:cNvPr>
          <p:cNvSpPr/>
          <p:nvPr/>
        </p:nvSpPr>
        <p:spPr>
          <a:xfrm>
            <a:off x="7315201" y="1908543"/>
            <a:ext cx="2162543" cy="106119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dirty="0">
                <a:latin typeface="Open Sans"/>
              </a:rPr>
              <a:t>Statement 1;</a:t>
            </a:r>
          </a:p>
          <a:p>
            <a:pPr algn="ctr"/>
            <a:r>
              <a:rPr lang="en-US" sz="1867" dirty="0">
                <a:latin typeface="Open Sans"/>
              </a:rPr>
              <a:t>Statement 2;</a:t>
            </a:r>
          </a:p>
          <a:p>
            <a:pPr algn="ctr"/>
            <a:r>
              <a:rPr lang="en-US" sz="1867" dirty="0">
                <a:latin typeface="Open Sans"/>
              </a:rPr>
              <a:t>Statement 3;</a:t>
            </a:r>
          </a:p>
        </p:txBody>
      </p:sp>
      <p:sp>
        <p:nvSpPr>
          <p:cNvPr id="9" name="Diamond 8">
            <a:extLst>
              <a:ext uri="{9CADF7D2-2A13-4DCB-BEC6-363EF381162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F166322-61B8-4B3D-9EC2-4C121767A3D2}"/>
              </a:ext>
            </a:extLst>
          </p:cNvPr>
          <p:cNvSpPr/>
          <p:nvPr/>
        </p:nvSpPr>
        <p:spPr>
          <a:xfrm>
            <a:off x="7195375" y="3169399"/>
            <a:ext cx="2402179" cy="923544"/>
          </a:xfrm>
          <a:prstGeom prst="diamond">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600" dirty="0"/>
              <a:t>If Condition</a:t>
            </a:r>
          </a:p>
        </p:txBody>
      </p:sp>
      <p:sp>
        <p:nvSpPr>
          <p:cNvPr id="10" name="Rectangle 9">
            <a:extLst>
              <a:ext uri="{95450FEB-6568-47A8-A2DD-3B59681B595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FB0A5A6-5724-47B3-850F-36577E23FF71}"/>
              </a:ext>
            </a:extLst>
          </p:cNvPr>
          <p:cNvSpPr/>
          <p:nvPr/>
        </p:nvSpPr>
        <p:spPr>
          <a:xfrm>
            <a:off x="4876801" y="4092944"/>
            <a:ext cx="2162543" cy="144036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dirty="0">
                <a:latin typeface="Open Sans"/>
              </a:rPr>
              <a:t>Statement 4;</a:t>
            </a:r>
          </a:p>
          <a:p>
            <a:pPr algn="ctr"/>
            <a:r>
              <a:rPr lang="en-US" sz="1867" dirty="0">
                <a:latin typeface="Open Sans"/>
              </a:rPr>
              <a:t>Statement 5;</a:t>
            </a:r>
          </a:p>
          <a:p>
            <a:pPr algn="ctr"/>
            <a:r>
              <a:rPr lang="en-US" sz="1867" dirty="0">
                <a:latin typeface="Open Sans"/>
              </a:rPr>
              <a:t>Statement 6;</a:t>
            </a:r>
          </a:p>
        </p:txBody>
      </p:sp>
      <p:sp>
        <p:nvSpPr>
          <p:cNvPr id="11" name="Rectangle 10">
            <a:extLst>
              <a:ext uri="{7853E010-0AE2-4FD8-A344-F2060112544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A4605E9-B7B2-4B9F-A894-70425AC48591}"/>
              </a:ext>
            </a:extLst>
          </p:cNvPr>
          <p:cNvSpPr/>
          <p:nvPr/>
        </p:nvSpPr>
        <p:spPr>
          <a:xfrm>
            <a:off x="9874835" y="4092944"/>
            <a:ext cx="2162543" cy="144036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dirty="0">
                <a:latin typeface="Open Sans"/>
              </a:rPr>
              <a:t>Statement 7;</a:t>
            </a:r>
          </a:p>
          <a:p>
            <a:pPr algn="ctr"/>
            <a:r>
              <a:rPr lang="en-US" sz="1867" dirty="0">
                <a:latin typeface="Open Sans"/>
              </a:rPr>
              <a:t>Statement 8;</a:t>
            </a:r>
          </a:p>
          <a:p>
            <a:pPr algn="ctr"/>
            <a:r>
              <a:rPr lang="en-US" sz="1867" dirty="0">
                <a:latin typeface="Open Sans"/>
              </a:rPr>
              <a:t>Statement 9;</a:t>
            </a:r>
          </a:p>
        </p:txBody>
      </p:sp>
      <p:sp>
        <p:nvSpPr>
          <p:cNvPr id="12" name="Rectangle 11">
            <a:extLst>
              <a:ext uri="{07DA9579-7662-40E6-86DD-E6E647E9C74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F24BB5F-2A62-4407-801A-16C1A691A0C1}"/>
              </a:ext>
            </a:extLst>
          </p:cNvPr>
          <p:cNvSpPr/>
          <p:nvPr/>
        </p:nvSpPr>
        <p:spPr>
          <a:xfrm>
            <a:off x="7435013" y="6023344"/>
            <a:ext cx="2162543" cy="77430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dirty="0">
                <a:latin typeface="Open Sans"/>
              </a:rPr>
              <a:t>Statement 10;</a:t>
            </a:r>
          </a:p>
          <a:p>
            <a:pPr algn="ctr"/>
            <a:r>
              <a:rPr lang="en-US" sz="1867" dirty="0">
                <a:latin typeface="Open Sans"/>
              </a:rPr>
              <a:t>Statement 11;</a:t>
            </a:r>
          </a:p>
        </p:txBody>
      </p:sp>
      <p:sp>
        <p:nvSpPr>
          <p:cNvPr id="13" name="Arrow: Bent-Up 12">
            <a:extLst>
              <a:ext uri="{B3677F13-189F-4F30-8BA9-4E447C2BB1A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E6E2DCF-92CA-4A12-B6BC-AB987C032B2E}"/>
              </a:ext>
            </a:extLst>
          </p:cNvPr>
          <p:cNvSpPr/>
          <p:nvPr/>
        </p:nvSpPr>
        <p:spPr>
          <a:xfrm rot="10800000">
            <a:off x="6128384" y="3554426"/>
            <a:ext cx="1058379" cy="538517"/>
          </a:xfrm>
          <a:prstGeom prst="bentUp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4" name="Arrow: Bent-Up 13">
            <a:extLst>
              <a:ext uri="{C7315575-234C-4025-9198-21B5F4635FD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A8202E5-8E13-48F7-BE49-C1BF182C0729}"/>
              </a:ext>
            </a:extLst>
          </p:cNvPr>
          <p:cNvSpPr/>
          <p:nvPr/>
        </p:nvSpPr>
        <p:spPr>
          <a:xfrm rot="10800000" flipH="1">
            <a:off x="9606165" y="3554426"/>
            <a:ext cx="1093635" cy="538517"/>
          </a:xfrm>
          <a:prstGeom prst="bentUp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15" name="Straight Connector 14">
            <a:extLst>
              <a:ext uri="{D9A660B3-B226-4DE7-81CF-FF0BCE85C00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4865004-3D18-4711-B473-777B8CC5BD2C}"/>
              </a:ext>
            </a:extLst>
          </p:cNvPr>
          <p:cNvCxnSpPr/>
          <p:nvPr/>
        </p:nvCxnSpPr>
        <p:spPr>
          <a:xfrm rot="10800000" flipV="1">
            <a:off x="6000267" y="5537201"/>
            <a:ext cx="8101" cy="247281"/>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6" name="Straight Connector 15">
            <a:extLst>
              <a:ext uri="{0922BFA9-C58B-49DA-B649-DA78C01C96A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9B343D3-A265-4604-8707-9BCBD1A00AF2}"/>
              </a:ext>
            </a:extLst>
          </p:cNvPr>
          <p:cNvCxnSpPr/>
          <p:nvPr/>
        </p:nvCxnSpPr>
        <p:spPr>
          <a:xfrm rot="10800000" flipV="1">
            <a:off x="10826267" y="5537201"/>
            <a:ext cx="8101" cy="247281"/>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7" name="Straight Connector 16">
            <a:extLst>
              <a:ext uri="{5D8BE5C6-3D71-42D9-85DA-2B3F772BDE7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F922554-4574-4061-95C9-074763711385}"/>
              </a:ext>
            </a:extLst>
          </p:cNvPr>
          <p:cNvCxnSpPr/>
          <p:nvPr/>
        </p:nvCxnSpPr>
        <p:spPr>
          <a:xfrm rot="10800000" flipH="1" flipV="1">
            <a:off x="6006947" y="5768289"/>
            <a:ext cx="4841176" cy="1619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18" name="Arrow: Right 17">
            <a:extLst>
              <a:ext uri="{61B18C43-398E-4C65-8D2E-BA04EE17645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3C036BA-5B43-4956-AA5A-92999B1331F5}"/>
              </a:ext>
            </a:extLst>
          </p:cNvPr>
          <p:cNvSpPr/>
          <p:nvPr/>
        </p:nvSpPr>
        <p:spPr>
          <a:xfrm rot="5400000">
            <a:off x="8305939" y="5791949"/>
            <a:ext cx="235915" cy="220992"/>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sp>
        <p:nvSpPr>
          <p:cNvPr id="19" name="TextBox 18">
            <a:extLst>
              <a:ext uri="{CFA5B384-DF66-4B55-A31B-562732DE14F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5DDFA0A-DE58-4236-B4C6-F5A100EAC10C}"/>
              </a:ext>
            </a:extLst>
          </p:cNvPr>
          <p:cNvSpPr txBox="1"/>
          <p:nvPr/>
        </p:nvSpPr>
        <p:spPr>
          <a:xfrm>
            <a:off x="6385827" y="3200401"/>
            <a:ext cx="747331" cy="374461"/>
          </a:xfrm>
          <a:prstGeom prst="rect">
            <a:avLst/>
          </a:prstGeom>
        </p:spPr>
        <p:txBody>
          <a:bodyPr vert="horz" lIns="127000" tIns="63500" rIns="127000" bIns="63500" rtlCol="0" anchor="t">
            <a:spAutoFit/>
          </a:bodyPr>
          <a:lstStyle/>
          <a:p>
            <a:pPr>
              <a:defRPr lang="en-US" sz="1400" dirty="0"/>
            </a:pPr>
            <a:r>
              <a:rPr lang="en-US" sz="1600" dirty="0"/>
              <a:t>True</a:t>
            </a:r>
          </a:p>
        </p:txBody>
      </p:sp>
      <p:sp>
        <p:nvSpPr>
          <p:cNvPr id="20" name="TextBox 19">
            <a:extLst>
              <a:ext uri="{638DD230-32BE-4FB4-B28E-8E1E6A853A7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83A06B5-FFC2-4001-9E51-2592ACAE45FF}"/>
              </a:ext>
            </a:extLst>
          </p:cNvPr>
          <p:cNvSpPr txBox="1"/>
          <p:nvPr/>
        </p:nvSpPr>
        <p:spPr>
          <a:xfrm>
            <a:off x="9652000" y="3214167"/>
            <a:ext cx="1055675" cy="374461"/>
          </a:xfrm>
          <a:prstGeom prst="rect">
            <a:avLst/>
          </a:prstGeom>
        </p:spPr>
        <p:txBody>
          <a:bodyPr vert="horz" lIns="127000" tIns="63500" rIns="127000" bIns="63500" rtlCol="0" anchor="t">
            <a:spAutoFit/>
          </a:bodyPr>
          <a:lstStyle/>
          <a:p>
            <a:pPr>
              <a:defRPr lang="en-US" sz="1400" dirty="0"/>
            </a:pPr>
            <a:r>
              <a:rPr lang="en-US" sz="1600" dirty="0"/>
              <a:t>False</a:t>
            </a:r>
          </a:p>
        </p:txBody>
      </p:sp>
      <p:sp>
        <p:nvSpPr>
          <p:cNvPr id="21" name="TextBox 20">
            <a:extLst>
              <a:ext uri="{2DAFB50F-F4FE-45A2-8156-257C79C742B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2F1A99D-652D-47F8-A3BC-A80067A373C1}"/>
              </a:ext>
            </a:extLst>
          </p:cNvPr>
          <p:cNvSpPr txBox="1"/>
          <p:nvPr/>
        </p:nvSpPr>
        <p:spPr>
          <a:xfrm>
            <a:off x="4876801" y="2624748"/>
            <a:ext cx="1533105" cy="415563"/>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0"/>
          </a:gradFill>
          <a:ln w="9525" cap="flat">
            <a:solidFill>
              <a:schemeClr val="accent3">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Flow chart</a:t>
            </a:r>
          </a:p>
        </p:txBody>
      </p:sp>
    </p:spTree>
    <p:extLst>
      <p:ext uri="{E4EDD7BC-BF9B-4A11-B4A9-692648072536}">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6"/>
                                        </p:tgtEl>
                                        <p:attrNameLst>
                                          <p:attrName>style.visibility</p:attrName>
                                        </p:attrNameLst>
                                      </p:cBhvr>
                                      <p:to>
                                        <p:strVal val="visible"/>
                                      </p:to>
                                    </p:set>
                                    <p:anim calcmode="lin" valueType="num">
                                      <p:cBhvr>
                                        <p:cTn id="7"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par>
                                <p:cTn id="10" presetID="55" presetClass="entr" presetSubtype="0" fill="hold" grpId="0" nodeType="withEffect">
                                  <p:stCondLst>
                                    <p:cond delay="0"/>
                                  </p:stCondLst>
                                  <p:childTnLst>
                                    <p:set>
                                      <p:cBhvr>
                                        <p:cTn id="11" dur="1000" fill="hold">
                                          <p:stCondLst>
                                            <p:cond delay="0"/>
                                          </p:stCondLst>
                                        </p:cTn>
                                        <p:tgtEl>
                                          <p:spTgt spid="5"/>
                                        </p:tgtEl>
                                        <p:attrNameLst>
                                          <p:attrName>style.visibility</p:attrName>
                                        </p:attrNameLst>
                                      </p:cBhvr>
                                      <p:to>
                                        <p:strVal val="visible"/>
                                      </p:to>
                                    </p:set>
                                    <p:anim calcmode="lin" valueType="num">
                                      <p:cBhvr>
                                        <p:cTn id="12"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13"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000" fill="hold">
                                          <p:stCondLst>
                                            <p:cond delay="0"/>
                                          </p:stCondLst>
                                        </p:cTn>
                                        <p:tgtEl>
                                          <p:spTgt spid="7"/>
                                        </p:tgtEl>
                                        <p:attrNameLst>
                                          <p:attrName>style.visibility</p:attrName>
                                        </p:attrNameLst>
                                      </p:cBhvr>
                                      <p:to>
                                        <p:strVal val="visible"/>
                                      </p:to>
                                    </p:set>
                                    <p:anim calcmode="lin" valueType="num">
                                      <p:cBhvr>
                                        <p:cTn id="19"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20"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21" dur="1000"/>
                                        <p:tgtEl>
                                          <p:spTgt spid="7"/>
                                        </p:tgtEl>
                                      </p:cBhvr>
                                    </p:animEffect>
                                  </p:childTnLst>
                                </p:cTn>
                              </p:par>
                              <p:par>
                                <p:cTn id="22" presetID="55" presetClass="entr" presetSubtype="0" fill="hold" grpId="0" nodeType="withEffect">
                                  <p:stCondLst>
                                    <p:cond delay="0"/>
                                  </p:stCondLst>
                                  <p:childTnLst>
                                    <p:set>
                                      <p:cBhvr>
                                        <p:cTn id="23" dur="1000" fill="hold">
                                          <p:stCondLst>
                                            <p:cond delay="0"/>
                                          </p:stCondLst>
                                        </p:cTn>
                                        <p:tgtEl>
                                          <p:spTgt spid="8"/>
                                        </p:tgtEl>
                                        <p:attrNameLst>
                                          <p:attrName>style.visibility</p:attrName>
                                        </p:attrNameLst>
                                      </p:cBhvr>
                                      <p:to>
                                        <p:strVal val="visible"/>
                                      </p:to>
                                    </p:set>
                                    <p:anim calcmode="lin" valueType="num">
                                      <p:cBhvr>
                                        <p:cTn id="24" dur="1000">
                                          <p:stCondLst>
                                            <p:cond delay="0"/>
                                          </p:stCondLst>
                                        </p:cTn>
                                        <p:tgtEl>
                                          <p:spTgt spid="8"/>
                                        </p:tgtEl>
                                        <p:attrNameLst>
                                          <p:attrName>ppt_w</p:attrName>
                                        </p:attrNameLst>
                                      </p:cBhvr>
                                      <p:tavLst>
                                        <p:tav tm="0">
                                          <p:val>
                                            <p:strVal val="#ppt_w*0.70"/>
                                          </p:val>
                                        </p:tav>
                                        <p:tav tm="100000">
                                          <p:val>
                                            <p:strVal val="#ppt_w"/>
                                          </p:val>
                                        </p:tav>
                                      </p:tavLst>
                                    </p:anim>
                                    <p:anim calcmode="lin" valueType="num">
                                      <p:cBhvr>
                                        <p:cTn id="25" dur="1000">
                                          <p:stCondLst>
                                            <p:cond delay="0"/>
                                          </p:stCondLst>
                                        </p:cTn>
                                        <p:tgtEl>
                                          <p:spTgt spid="8"/>
                                        </p:tgtEl>
                                        <p:attrNameLst>
                                          <p:attrName>ppt_h</p:attrName>
                                        </p:attrNameLst>
                                      </p:cBhvr>
                                      <p:tavLst>
                                        <p:tav tm="0">
                                          <p:val>
                                            <p:strVal val="#ppt_h"/>
                                          </p:val>
                                        </p:tav>
                                        <p:tav tm="100000">
                                          <p:val>
                                            <p:strVal val="#ppt_h"/>
                                          </p:val>
                                        </p:tav>
                                      </p:tavLst>
                                    </p:anim>
                                    <p:animEffect transition="in" filter="fade">
                                      <p:cBhvr>
                                        <p:cTn id="26" dur="1000"/>
                                        <p:tgtEl>
                                          <p:spTgt spid="8"/>
                                        </p:tgtEl>
                                      </p:cBhvr>
                                    </p:animEffect>
                                  </p:childTnLst>
                                </p:cTn>
                              </p:par>
                              <p:par>
                                <p:cTn id="27" presetID="55" presetClass="entr" presetSubtype="0" fill="hold" grpId="0" nodeType="withEffect">
                                  <p:stCondLst>
                                    <p:cond delay="0"/>
                                  </p:stCondLst>
                                  <p:childTnLst>
                                    <p:set>
                                      <p:cBhvr>
                                        <p:cTn id="28" dur="1000" fill="hold">
                                          <p:stCondLst>
                                            <p:cond delay="0"/>
                                          </p:stCondLst>
                                        </p:cTn>
                                        <p:tgtEl>
                                          <p:spTgt spid="9"/>
                                        </p:tgtEl>
                                        <p:attrNameLst>
                                          <p:attrName>style.visibility</p:attrName>
                                        </p:attrNameLst>
                                      </p:cBhvr>
                                      <p:to>
                                        <p:strVal val="visible"/>
                                      </p:to>
                                    </p:set>
                                    <p:anim calcmode="lin" valueType="num">
                                      <p:cBhvr>
                                        <p:cTn id="29" dur="1000">
                                          <p:stCondLst>
                                            <p:cond delay="0"/>
                                          </p:stCondLst>
                                        </p:cTn>
                                        <p:tgtEl>
                                          <p:spTgt spid="9"/>
                                        </p:tgtEl>
                                        <p:attrNameLst>
                                          <p:attrName>ppt_w</p:attrName>
                                        </p:attrNameLst>
                                      </p:cBhvr>
                                      <p:tavLst>
                                        <p:tav tm="0">
                                          <p:val>
                                            <p:strVal val="#ppt_w*0.70"/>
                                          </p:val>
                                        </p:tav>
                                        <p:tav tm="100000">
                                          <p:val>
                                            <p:strVal val="#ppt_w"/>
                                          </p:val>
                                        </p:tav>
                                      </p:tavLst>
                                    </p:anim>
                                    <p:anim calcmode="lin" valueType="num">
                                      <p:cBhvr>
                                        <p:cTn id="30" dur="1000">
                                          <p:stCondLst>
                                            <p:cond delay="0"/>
                                          </p:stCondLst>
                                        </p:cTn>
                                        <p:tgtEl>
                                          <p:spTgt spid="9"/>
                                        </p:tgtEl>
                                        <p:attrNameLst>
                                          <p:attrName>ppt_h</p:attrName>
                                        </p:attrNameLst>
                                      </p:cBhvr>
                                      <p:tavLst>
                                        <p:tav tm="0">
                                          <p:val>
                                            <p:strVal val="#ppt_h"/>
                                          </p:val>
                                        </p:tav>
                                        <p:tav tm="100000">
                                          <p:val>
                                            <p:strVal val="#ppt_h"/>
                                          </p:val>
                                        </p:tav>
                                      </p:tavLst>
                                    </p:anim>
                                    <p:animEffect transition="in" filter="fade">
                                      <p:cBhvr>
                                        <p:cTn id="31" dur="1000"/>
                                        <p:tgtEl>
                                          <p:spTgt spid="9"/>
                                        </p:tgtEl>
                                      </p:cBhvr>
                                    </p:animEffect>
                                  </p:childTnLst>
                                </p:cTn>
                              </p:par>
                              <p:par>
                                <p:cTn id="32" presetID="55" presetClass="entr" presetSubtype="0" fill="hold" grpId="0" nodeType="withEffect">
                                  <p:stCondLst>
                                    <p:cond delay="0"/>
                                  </p:stCondLst>
                                  <p:childTnLst>
                                    <p:set>
                                      <p:cBhvr>
                                        <p:cTn id="33" dur="1000" fill="hold">
                                          <p:stCondLst>
                                            <p:cond delay="0"/>
                                          </p:stCondLst>
                                        </p:cTn>
                                        <p:tgtEl>
                                          <p:spTgt spid="10"/>
                                        </p:tgtEl>
                                        <p:attrNameLst>
                                          <p:attrName>style.visibility</p:attrName>
                                        </p:attrNameLst>
                                      </p:cBhvr>
                                      <p:to>
                                        <p:strVal val="visible"/>
                                      </p:to>
                                    </p:set>
                                    <p:anim calcmode="lin" valueType="num">
                                      <p:cBhvr>
                                        <p:cTn id="34" dur="1000">
                                          <p:stCondLst>
                                            <p:cond delay="0"/>
                                          </p:stCondLst>
                                        </p:cTn>
                                        <p:tgtEl>
                                          <p:spTgt spid="10"/>
                                        </p:tgtEl>
                                        <p:attrNameLst>
                                          <p:attrName>ppt_w</p:attrName>
                                        </p:attrNameLst>
                                      </p:cBhvr>
                                      <p:tavLst>
                                        <p:tav tm="0">
                                          <p:val>
                                            <p:strVal val="#ppt_w*0.70"/>
                                          </p:val>
                                        </p:tav>
                                        <p:tav tm="100000">
                                          <p:val>
                                            <p:strVal val="#ppt_w"/>
                                          </p:val>
                                        </p:tav>
                                      </p:tavLst>
                                    </p:anim>
                                    <p:anim calcmode="lin" valueType="num">
                                      <p:cBhvr>
                                        <p:cTn id="35" dur="1000">
                                          <p:stCondLst>
                                            <p:cond delay="0"/>
                                          </p:stCondLst>
                                        </p:cTn>
                                        <p:tgtEl>
                                          <p:spTgt spid="10"/>
                                        </p:tgtEl>
                                        <p:attrNameLst>
                                          <p:attrName>ppt_h</p:attrName>
                                        </p:attrNameLst>
                                      </p:cBhvr>
                                      <p:tavLst>
                                        <p:tav tm="0">
                                          <p:val>
                                            <p:strVal val="#ppt_h"/>
                                          </p:val>
                                        </p:tav>
                                        <p:tav tm="100000">
                                          <p:val>
                                            <p:strVal val="#ppt_h"/>
                                          </p:val>
                                        </p:tav>
                                      </p:tavLst>
                                    </p:anim>
                                    <p:animEffect transition="in" filter="fade">
                                      <p:cBhvr>
                                        <p:cTn id="36" dur="1000"/>
                                        <p:tgtEl>
                                          <p:spTgt spid="10"/>
                                        </p:tgtEl>
                                      </p:cBhvr>
                                    </p:animEffect>
                                  </p:childTnLst>
                                </p:cTn>
                              </p:par>
                              <p:par>
                                <p:cTn id="37" presetID="55" presetClass="entr" presetSubtype="0" fill="hold" grpId="0" nodeType="withEffect">
                                  <p:stCondLst>
                                    <p:cond delay="0"/>
                                  </p:stCondLst>
                                  <p:childTnLst>
                                    <p:set>
                                      <p:cBhvr>
                                        <p:cTn id="38" dur="1000" fill="hold">
                                          <p:stCondLst>
                                            <p:cond delay="0"/>
                                          </p:stCondLst>
                                        </p:cTn>
                                        <p:tgtEl>
                                          <p:spTgt spid="11"/>
                                        </p:tgtEl>
                                        <p:attrNameLst>
                                          <p:attrName>style.visibility</p:attrName>
                                        </p:attrNameLst>
                                      </p:cBhvr>
                                      <p:to>
                                        <p:strVal val="visible"/>
                                      </p:to>
                                    </p:set>
                                    <p:anim calcmode="lin" valueType="num">
                                      <p:cBhvr>
                                        <p:cTn id="39" dur="1000">
                                          <p:stCondLst>
                                            <p:cond delay="0"/>
                                          </p:stCondLst>
                                        </p:cTn>
                                        <p:tgtEl>
                                          <p:spTgt spid="11"/>
                                        </p:tgtEl>
                                        <p:attrNameLst>
                                          <p:attrName>ppt_w</p:attrName>
                                        </p:attrNameLst>
                                      </p:cBhvr>
                                      <p:tavLst>
                                        <p:tav tm="0">
                                          <p:val>
                                            <p:strVal val="#ppt_w*0.70"/>
                                          </p:val>
                                        </p:tav>
                                        <p:tav tm="100000">
                                          <p:val>
                                            <p:strVal val="#ppt_w"/>
                                          </p:val>
                                        </p:tav>
                                      </p:tavLst>
                                    </p:anim>
                                    <p:anim calcmode="lin" valueType="num">
                                      <p:cBhvr>
                                        <p:cTn id="40" dur="1000">
                                          <p:stCondLst>
                                            <p:cond delay="0"/>
                                          </p:stCondLst>
                                        </p:cTn>
                                        <p:tgtEl>
                                          <p:spTgt spid="11"/>
                                        </p:tgtEl>
                                        <p:attrNameLst>
                                          <p:attrName>ppt_h</p:attrName>
                                        </p:attrNameLst>
                                      </p:cBhvr>
                                      <p:tavLst>
                                        <p:tav tm="0">
                                          <p:val>
                                            <p:strVal val="#ppt_h"/>
                                          </p:val>
                                        </p:tav>
                                        <p:tav tm="100000">
                                          <p:val>
                                            <p:strVal val="#ppt_h"/>
                                          </p:val>
                                        </p:tav>
                                      </p:tavLst>
                                    </p:anim>
                                    <p:animEffect transition="in" filter="fade">
                                      <p:cBhvr>
                                        <p:cTn id="41" dur="1000"/>
                                        <p:tgtEl>
                                          <p:spTgt spid="11"/>
                                        </p:tgtEl>
                                      </p:cBhvr>
                                    </p:animEffect>
                                  </p:childTnLst>
                                </p:cTn>
                              </p:par>
                              <p:par>
                                <p:cTn id="42" presetID="55" presetClass="entr" presetSubtype="0" fill="hold" grpId="0" nodeType="withEffect">
                                  <p:stCondLst>
                                    <p:cond delay="0"/>
                                  </p:stCondLst>
                                  <p:childTnLst>
                                    <p:set>
                                      <p:cBhvr>
                                        <p:cTn id="43" dur="1000" fill="hold">
                                          <p:stCondLst>
                                            <p:cond delay="0"/>
                                          </p:stCondLst>
                                        </p:cTn>
                                        <p:tgtEl>
                                          <p:spTgt spid="12"/>
                                        </p:tgtEl>
                                        <p:attrNameLst>
                                          <p:attrName>style.visibility</p:attrName>
                                        </p:attrNameLst>
                                      </p:cBhvr>
                                      <p:to>
                                        <p:strVal val="visible"/>
                                      </p:to>
                                    </p:set>
                                    <p:anim calcmode="lin" valueType="num">
                                      <p:cBhvr>
                                        <p:cTn id="44" dur="1000">
                                          <p:stCondLst>
                                            <p:cond delay="0"/>
                                          </p:stCondLst>
                                        </p:cTn>
                                        <p:tgtEl>
                                          <p:spTgt spid="12"/>
                                        </p:tgtEl>
                                        <p:attrNameLst>
                                          <p:attrName>ppt_w</p:attrName>
                                        </p:attrNameLst>
                                      </p:cBhvr>
                                      <p:tavLst>
                                        <p:tav tm="0">
                                          <p:val>
                                            <p:strVal val="#ppt_w*0.70"/>
                                          </p:val>
                                        </p:tav>
                                        <p:tav tm="100000">
                                          <p:val>
                                            <p:strVal val="#ppt_w"/>
                                          </p:val>
                                        </p:tav>
                                      </p:tavLst>
                                    </p:anim>
                                    <p:anim calcmode="lin" valueType="num">
                                      <p:cBhvr>
                                        <p:cTn id="45" dur="1000">
                                          <p:stCondLst>
                                            <p:cond delay="0"/>
                                          </p:stCondLst>
                                        </p:cTn>
                                        <p:tgtEl>
                                          <p:spTgt spid="12"/>
                                        </p:tgtEl>
                                        <p:attrNameLst>
                                          <p:attrName>ppt_h</p:attrName>
                                        </p:attrNameLst>
                                      </p:cBhvr>
                                      <p:tavLst>
                                        <p:tav tm="0">
                                          <p:val>
                                            <p:strVal val="#ppt_h"/>
                                          </p:val>
                                        </p:tav>
                                        <p:tav tm="100000">
                                          <p:val>
                                            <p:strVal val="#ppt_h"/>
                                          </p:val>
                                        </p:tav>
                                      </p:tavLst>
                                    </p:anim>
                                    <p:animEffect transition="in" filter="fade">
                                      <p:cBhvr>
                                        <p:cTn id="46" dur="1000"/>
                                        <p:tgtEl>
                                          <p:spTgt spid="12"/>
                                        </p:tgtEl>
                                      </p:cBhvr>
                                    </p:animEffect>
                                  </p:childTnLst>
                                </p:cTn>
                              </p:par>
                              <p:par>
                                <p:cTn id="47" presetID="55" presetClass="entr" presetSubtype="0" fill="hold" grpId="0" nodeType="withEffect">
                                  <p:stCondLst>
                                    <p:cond delay="0"/>
                                  </p:stCondLst>
                                  <p:childTnLst>
                                    <p:set>
                                      <p:cBhvr>
                                        <p:cTn id="48" dur="1000" fill="hold">
                                          <p:stCondLst>
                                            <p:cond delay="0"/>
                                          </p:stCondLst>
                                        </p:cTn>
                                        <p:tgtEl>
                                          <p:spTgt spid="13"/>
                                        </p:tgtEl>
                                        <p:attrNameLst>
                                          <p:attrName>style.visibility</p:attrName>
                                        </p:attrNameLst>
                                      </p:cBhvr>
                                      <p:to>
                                        <p:strVal val="visible"/>
                                      </p:to>
                                    </p:set>
                                    <p:anim calcmode="lin" valueType="num">
                                      <p:cBhvr>
                                        <p:cTn id="49" dur="1000">
                                          <p:stCondLst>
                                            <p:cond delay="0"/>
                                          </p:stCondLst>
                                        </p:cTn>
                                        <p:tgtEl>
                                          <p:spTgt spid="13"/>
                                        </p:tgtEl>
                                        <p:attrNameLst>
                                          <p:attrName>ppt_w</p:attrName>
                                        </p:attrNameLst>
                                      </p:cBhvr>
                                      <p:tavLst>
                                        <p:tav tm="0">
                                          <p:val>
                                            <p:strVal val="#ppt_w*0.70"/>
                                          </p:val>
                                        </p:tav>
                                        <p:tav tm="100000">
                                          <p:val>
                                            <p:strVal val="#ppt_w"/>
                                          </p:val>
                                        </p:tav>
                                      </p:tavLst>
                                    </p:anim>
                                    <p:anim calcmode="lin" valueType="num">
                                      <p:cBhvr>
                                        <p:cTn id="50" dur="1000">
                                          <p:stCondLst>
                                            <p:cond delay="0"/>
                                          </p:stCondLst>
                                        </p:cTn>
                                        <p:tgtEl>
                                          <p:spTgt spid="13"/>
                                        </p:tgtEl>
                                        <p:attrNameLst>
                                          <p:attrName>ppt_h</p:attrName>
                                        </p:attrNameLst>
                                      </p:cBhvr>
                                      <p:tavLst>
                                        <p:tav tm="0">
                                          <p:val>
                                            <p:strVal val="#ppt_h"/>
                                          </p:val>
                                        </p:tav>
                                        <p:tav tm="100000">
                                          <p:val>
                                            <p:strVal val="#ppt_h"/>
                                          </p:val>
                                        </p:tav>
                                      </p:tavLst>
                                    </p:anim>
                                    <p:animEffect transition="in" filter="fade">
                                      <p:cBhvr>
                                        <p:cTn id="51" dur="1000"/>
                                        <p:tgtEl>
                                          <p:spTgt spid="13"/>
                                        </p:tgtEl>
                                      </p:cBhvr>
                                    </p:animEffect>
                                  </p:childTnLst>
                                </p:cTn>
                              </p:par>
                              <p:par>
                                <p:cTn id="52" presetID="55" presetClass="entr" presetSubtype="0" fill="hold" grpId="0" nodeType="withEffect">
                                  <p:stCondLst>
                                    <p:cond delay="0"/>
                                  </p:stCondLst>
                                  <p:childTnLst>
                                    <p:set>
                                      <p:cBhvr>
                                        <p:cTn id="53" dur="1000" fill="hold">
                                          <p:stCondLst>
                                            <p:cond delay="0"/>
                                          </p:stCondLst>
                                        </p:cTn>
                                        <p:tgtEl>
                                          <p:spTgt spid="14"/>
                                        </p:tgtEl>
                                        <p:attrNameLst>
                                          <p:attrName>style.visibility</p:attrName>
                                        </p:attrNameLst>
                                      </p:cBhvr>
                                      <p:to>
                                        <p:strVal val="visible"/>
                                      </p:to>
                                    </p:set>
                                    <p:anim calcmode="lin" valueType="num">
                                      <p:cBhvr>
                                        <p:cTn id="54" dur="1000">
                                          <p:stCondLst>
                                            <p:cond delay="0"/>
                                          </p:stCondLst>
                                        </p:cTn>
                                        <p:tgtEl>
                                          <p:spTgt spid="14"/>
                                        </p:tgtEl>
                                        <p:attrNameLst>
                                          <p:attrName>ppt_w</p:attrName>
                                        </p:attrNameLst>
                                      </p:cBhvr>
                                      <p:tavLst>
                                        <p:tav tm="0">
                                          <p:val>
                                            <p:strVal val="#ppt_w*0.70"/>
                                          </p:val>
                                        </p:tav>
                                        <p:tav tm="100000">
                                          <p:val>
                                            <p:strVal val="#ppt_w"/>
                                          </p:val>
                                        </p:tav>
                                      </p:tavLst>
                                    </p:anim>
                                    <p:anim calcmode="lin" valueType="num">
                                      <p:cBhvr>
                                        <p:cTn id="55" dur="1000">
                                          <p:stCondLst>
                                            <p:cond delay="0"/>
                                          </p:stCondLst>
                                        </p:cTn>
                                        <p:tgtEl>
                                          <p:spTgt spid="14"/>
                                        </p:tgtEl>
                                        <p:attrNameLst>
                                          <p:attrName>ppt_h</p:attrName>
                                        </p:attrNameLst>
                                      </p:cBhvr>
                                      <p:tavLst>
                                        <p:tav tm="0">
                                          <p:val>
                                            <p:strVal val="#ppt_h"/>
                                          </p:val>
                                        </p:tav>
                                        <p:tav tm="100000">
                                          <p:val>
                                            <p:strVal val="#ppt_h"/>
                                          </p:val>
                                        </p:tav>
                                      </p:tavLst>
                                    </p:anim>
                                    <p:animEffect transition="in" filter="fade">
                                      <p:cBhvr>
                                        <p:cTn id="56" dur="1000"/>
                                        <p:tgtEl>
                                          <p:spTgt spid="14"/>
                                        </p:tgtEl>
                                      </p:cBhvr>
                                    </p:animEffect>
                                  </p:childTnLst>
                                </p:cTn>
                              </p:par>
                              <p:par>
                                <p:cTn id="57" presetID="55" presetClass="entr" presetSubtype="0" fill="hold" grpId="0" nodeType="withEffect">
                                  <p:stCondLst>
                                    <p:cond delay="0"/>
                                  </p:stCondLst>
                                  <p:childTnLst>
                                    <p:set>
                                      <p:cBhvr>
                                        <p:cTn id="58" dur="1000" fill="hold">
                                          <p:stCondLst>
                                            <p:cond delay="0"/>
                                          </p:stCondLst>
                                        </p:cTn>
                                        <p:tgtEl>
                                          <p:spTgt spid="15"/>
                                        </p:tgtEl>
                                        <p:attrNameLst>
                                          <p:attrName>style.visibility</p:attrName>
                                        </p:attrNameLst>
                                      </p:cBhvr>
                                      <p:to>
                                        <p:strVal val="visible"/>
                                      </p:to>
                                    </p:set>
                                    <p:anim calcmode="lin" valueType="num">
                                      <p:cBhvr>
                                        <p:cTn id="59" dur="1000">
                                          <p:stCondLst>
                                            <p:cond delay="0"/>
                                          </p:stCondLst>
                                        </p:cTn>
                                        <p:tgtEl>
                                          <p:spTgt spid="15"/>
                                        </p:tgtEl>
                                        <p:attrNameLst>
                                          <p:attrName>ppt_w</p:attrName>
                                        </p:attrNameLst>
                                      </p:cBhvr>
                                      <p:tavLst>
                                        <p:tav tm="0">
                                          <p:val>
                                            <p:strVal val="#ppt_w*0.70"/>
                                          </p:val>
                                        </p:tav>
                                        <p:tav tm="100000">
                                          <p:val>
                                            <p:strVal val="#ppt_w"/>
                                          </p:val>
                                        </p:tav>
                                      </p:tavLst>
                                    </p:anim>
                                    <p:anim calcmode="lin" valueType="num">
                                      <p:cBhvr>
                                        <p:cTn id="60" dur="1000">
                                          <p:stCondLst>
                                            <p:cond delay="0"/>
                                          </p:stCondLst>
                                        </p:cTn>
                                        <p:tgtEl>
                                          <p:spTgt spid="15"/>
                                        </p:tgtEl>
                                        <p:attrNameLst>
                                          <p:attrName>ppt_h</p:attrName>
                                        </p:attrNameLst>
                                      </p:cBhvr>
                                      <p:tavLst>
                                        <p:tav tm="0">
                                          <p:val>
                                            <p:strVal val="#ppt_h"/>
                                          </p:val>
                                        </p:tav>
                                        <p:tav tm="100000">
                                          <p:val>
                                            <p:strVal val="#ppt_h"/>
                                          </p:val>
                                        </p:tav>
                                      </p:tavLst>
                                    </p:anim>
                                    <p:animEffect transition="in" filter="fade">
                                      <p:cBhvr>
                                        <p:cTn id="61" dur="1000"/>
                                        <p:tgtEl>
                                          <p:spTgt spid="15"/>
                                        </p:tgtEl>
                                      </p:cBhvr>
                                    </p:animEffect>
                                  </p:childTnLst>
                                </p:cTn>
                              </p:par>
                              <p:par>
                                <p:cTn id="62" presetID="55" presetClass="entr" presetSubtype="0" fill="hold" grpId="0" nodeType="withEffect">
                                  <p:stCondLst>
                                    <p:cond delay="0"/>
                                  </p:stCondLst>
                                  <p:childTnLst>
                                    <p:set>
                                      <p:cBhvr>
                                        <p:cTn id="63" dur="1000" fill="hold">
                                          <p:stCondLst>
                                            <p:cond delay="0"/>
                                          </p:stCondLst>
                                        </p:cTn>
                                        <p:tgtEl>
                                          <p:spTgt spid="16"/>
                                        </p:tgtEl>
                                        <p:attrNameLst>
                                          <p:attrName>style.visibility</p:attrName>
                                        </p:attrNameLst>
                                      </p:cBhvr>
                                      <p:to>
                                        <p:strVal val="visible"/>
                                      </p:to>
                                    </p:set>
                                    <p:anim calcmode="lin" valueType="num">
                                      <p:cBhvr>
                                        <p:cTn id="64" dur="1000">
                                          <p:stCondLst>
                                            <p:cond delay="0"/>
                                          </p:stCondLst>
                                        </p:cTn>
                                        <p:tgtEl>
                                          <p:spTgt spid="16"/>
                                        </p:tgtEl>
                                        <p:attrNameLst>
                                          <p:attrName>ppt_w</p:attrName>
                                        </p:attrNameLst>
                                      </p:cBhvr>
                                      <p:tavLst>
                                        <p:tav tm="0">
                                          <p:val>
                                            <p:strVal val="#ppt_w*0.70"/>
                                          </p:val>
                                        </p:tav>
                                        <p:tav tm="100000">
                                          <p:val>
                                            <p:strVal val="#ppt_w"/>
                                          </p:val>
                                        </p:tav>
                                      </p:tavLst>
                                    </p:anim>
                                    <p:anim calcmode="lin" valueType="num">
                                      <p:cBhvr>
                                        <p:cTn id="65" dur="1000">
                                          <p:stCondLst>
                                            <p:cond delay="0"/>
                                          </p:stCondLst>
                                        </p:cTn>
                                        <p:tgtEl>
                                          <p:spTgt spid="16"/>
                                        </p:tgtEl>
                                        <p:attrNameLst>
                                          <p:attrName>ppt_h</p:attrName>
                                        </p:attrNameLst>
                                      </p:cBhvr>
                                      <p:tavLst>
                                        <p:tav tm="0">
                                          <p:val>
                                            <p:strVal val="#ppt_h"/>
                                          </p:val>
                                        </p:tav>
                                        <p:tav tm="100000">
                                          <p:val>
                                            <p:strVal val="#ppt_h"/>
                                          </p:val>
                                        </p:tav>
                                      </p:tavLst>
                                    </p:anim>
                                    <p:animEffect transition="in" filter="fade">
                                      <p:cBhvr>
                                        <p:cTn id="66" dur="1000"/>
                                        <p:tgtEl>
                                          <p:spTgt spid="16"/>
                                        </p:tgtEl>
                                      </p:cBhvr>
                                    </p:animEffect>
                                  </p:childTnLst>
                                </p:cTn>
                              </p:par>
                              <p:par>
                                <p:cTn id="67" presetID="55" presetClass="entr" presetSubtype="0" fill="hold" grpId="0" nodeType="withEffect">
                                  <p:stCondLst>
                                    <p:cond delay="0"/>
                                  </p:stCondLst>
                                  <p:childTnLst>
                                    <p:set>
                                      <p:cBhvr>
                                        <p:cTn id="68" dur="1000" fill="hold">
                                          <p:stCondLst>
                                            <p:cond delay="0"/>
                                          </p:stCondLst>
                                        </p:cTn>
                                        <p:tgtEl>
                                          <p:spTgt spid="17"/>
                                        </p:tgtEl>
                                        <p:attrNameLst>
                                          <p:attrName>style.visibility</p:attrName>
                                        </p:attrNameLst>
                                      </p:cBhvr>
                                      <p:to>
                                        <p:strVal val="visible"/>
                                      </p:to>
                                    </p:set>
                                    <p:anim calcmode="lin" valueType="num">
                                      <p:cBhvr>
                                        <p:cTn id="69" dur="1000">
                                          <p:stCondLst>
                                            <p:cond delay="0"/>
                                          </p:stCondLst>
                                        </p:cTn>
                                        <p:tgtEl>
                                          <p:spTgt spid="17"/>
                                        </p:tgtEl>
                                        <p:attrNameLst>
                                          <p:attrName>ppt_w</p:attrName>
                                        </p:attrNameLst>
                                      </p:cBhvr>
                                      <p:tavLst>
                                        <p:tav tm="0">
                                          <p:val>
                                            <p:strVal val="#ppt_w*0.70"/>
                                          </p:val>
                                        </p:tav>
                                        <p:tav tm="100000">
                                          <p:val>
                                            <p:strVal val="#ppt_w"/>
                                          </p:val>
                                        </p:tav>
                                      </p:tavLst>
                                    </p:anim>
                                    <p:anim calcmode="lin" valueType="num">
                                      <p:cBhvr>
                                        <p:cTn id="70" dur="1000">
                                          <p:stCondLst>
                                            <p:cond delay="0"/>
                                          </p:stCondLst>
                                        </p:cTn>
                                        <p:tgtEl>
                                          <p:spTgt spid="17"/>
                                        </p:tgtEl>
                                        <p:attrNameLst>
                                          <p:attrName>ppt_h</p:attrName>
                                        </p:attrNameLst>
                                      </p:cBhvr>
                                      <p:tavLst>
                                        <p:tav tm="0">
                                          <p:val>
                                            <p:strVal val="#ppt_h"/>
                                          </p:val>
                                        </p:tav>
                                        <p:tav tm="100000">
                                          <p:val>
                                            <p:strVal val="#ppt_h"/>
                                          </p:val>
                                        </p:tav>
                                      </p:tavLst>
                                    </p:anim>
                                    <p:animEffect transition="in" filter="fade">
                                      <p:cBhvr>
                                        <p:cTn id="71" dur="1000"/>
                                        <p:tgtEl>
                                          <p:spTgt spid="17"/>
                                        </p:tgtEl>
                                      </p:cBhvr>
                                    </p:animEffect>
                                  </p:childTnLst>
                                </p:cTn>
                              </p:par>
                              <p:par>
                                <p:cTn id="72" presetID="55" presetClass="entr" presetSubtype="0" fill="hold" grpId="0" nodeType="withEffect">
                                  <p:stCondLst>
                                    <p:cond delay="0"/>
                                  </p:stCondLst>
                                  <p:childTnLst>
                                    <p:set>
                                      <p:cBhvr>
                                        <p:cTn id="73" dur="1000" fill="hold">
                                          <p:stCondLst>
                                            <p:cond delay="0"/>
                                          </p:stCondLst>
                                        </p:cTn>
                                        <p:tgtEl>
                                          <p:spTgt spid="18"/>
                                        </p:tgtEl>
                                        <p:attrNameLst>
                                          <p:attrName>style.visibility</p:attrName>
                                        </p:attrNameLst>
                                      </p:cBhvr>
                                      <p:to>
                                        <p:strVal val="visible"/>
                                      </p:to>
                                    </p:set>
                                    <p:anim calcmode="lin" valueType="num">
                                      <p:cBhvr>
                                        <p:cTn id="74" dur="1000">
                                          <p:stCondLst>
                                            <p:cond delay="0"/>
                                          </p:stCondLst>
                                        </p:cTn>
                                        <p:tgtEl>
                                          <p:spTgt spid="18"/>
                                        </p:tgtEl>
                                        <p:attrNameLst>
                                          <p:attrName>ppt_w</p:attrName>
                                        </p:attrNameLst>
                                      </p:cBhvr>
                                      <p:tavLst>
                                        <p:tav tm="0">
                                          <p:val>
                                            <p:strVal val="#ppt_w*0.70"/>
                                          </p:val>
                                        </p:tav>
                                        <p:tav tm="100000">
                                          <p:val>
                                            <p:strVal val="#ppt_w"/>
                                          </p:val>
                                        </p:tav>
                                      </p:tavLst>
                                    </p:anim>
                                    <p:anim calcmode="lin" valueType="num">
                                      <p:cBhvr>
                                        <p:cTn id="75" dur="1000">
                                          <p:stCondLst>
                                            <p:cond delay="0"/>
                                          </p:stCondLst>
                                        </p:cTn>
                                        <p:tgtEl>
                                          <p:spTgt spid="18"/>
                                        </p:tgtEl>
                                        <p:attrNameLst>
                                          <p:attrName>ppt_h</p:attrName>
                                        </p:attrNameLst>
                                      </p:cBhvr>
                                      <p:tavLst>
                                        <p:tav tm="0">
                                          <p:val>
                                            <p:strVal val="#ppt_h"/>
                                          </p:val>
                                        </p:tav>
                                        <p:tav tm="100000">
                                          <p:val>
                                            <p:strVal val="#ppt_h"/>
                                          </p:val>
                                        </p:tav>
                                      </p:tavLst>
                                    </p:anim>
                                    <p:animEffect transition="in" filter="fade">
                                      <p:cBhvr>
                                        <p:cTn id="76" dur="1000"/>
                                        <p:tgtEl>
                                          <p:spTgt spid="18"/>
                                        </p:tgtEl>
                                      </p:cBhvr>
                                    </p:animEffect>
                                  </p:childTnLst>
                                </p:cTn>
                              </p:par>
                              <p:par>
                                <p:cTn id="77" presetID="55" presetClass="entr" presetSubtype="0" fill="hold" grpId="0" nodeType="withEffect">
                                  <p:stCondLst>
                                    <p:cond delay="0"/>
                                  </p:stCondLst>
                                  <p:childTnLst>
                                    <p:set>
                                      <p:cBhvr>
                                        <p:cTn id="78" dur="1000" fill="hold">
                                          <p:stCondLst>
                                            <p:cond delay="0"/>
                                          </p:stCondLst>
                                        </p:cTn>
                                        <p:tgtEl>
                                          <p:spTgt spid="19"/>
                                        </p:tgtEl>
                                        <p:attrNameLst>
                                          <p:attrName>style.visibility</p:attrName>
                                        </p:attrNameLst>
                                      </p:cBhvr>
                                      <p:to>
                                        <p:strVal val="visible"/>
                                      </p:to>
                                    </p:set>
                                    <p:anim calcmode="lin" valueType="num">
                                      <p:cBhvr>
                                        <p:cTn id="79" dur="1000">
                                          <p:stCondLst>
                                            <p:cond delay="0"/>
                                          </p:stCondLst>
                                        </p:cTn>
                                        <p:tgtEl>
                                          <p:spTgt spid="19"/>
                                        </p:tgtEl>
                                        <p:attrNameLst>
                                          <p:attrName>ppt_w</p:attrName>
                                        </p:attrNameLst>
                                      </p:cBhvr>
                                      <p:tavLst>
                                        <p:tav tm="0">
                                          <p:val>
                                            <p:strVal val="#ppt_w*0.70"/>
                                          </p:val>
                                        </p:tav>
                                        <p:tav tm="100000">
                                          <p:val>
                                            <p:strVal val="#ppt_w"/>
                                          </p:val>
                                        </p:tav>
                                      </p:tavLst>
                                    </p:anim>
                                    <p:anim calcmode="lin" valueType="num">
                                      <p:cBhvr>
                                        <p:cTn id="80" dur="1000">
                                          <p:stCondLst>
                                            <p:cond delay="0"/>
                                          </p:stCondLst>
                                        </p:cTn>
                                        <p:tgtEl>
                                          <p:spTgt spid="19"/>
                                        </p:tgtEl>
                                        <p:attrNameLst>
                                          <p:attrName>ppt_h</p:attrName>
                                        </p:attrNameLst>
                                      </p:cBhvr>
                                      <p:tavLst>
                                        <p:tav tm="0">
                                          <p:val>
                                            <p:strVal val="#ppt_h"/>
                                          </p:val>
                                        </p:tav>
                                        <p:tav tm="100000">
                                          <p:val>
                                            <p:strVal val="#ppt_h"/>
                                          </p:val>
                                        </p:tav>
                                      </p:tavLst>
                                    </p:anim>
                                    <p:animEffect transition="in" filter="fade">
                                      <p:cBhvr>
                                        <p:cTn id="81" dur="1000"/>
                                        <p:tgtEl>
                                          <p:spTgt spid="19"/>
                                        </p:tgtEl>
                                      </p:cBhvr>
                                    </p:animEffect>
                                  </p:childTnLst>
                                </p:cTn>
                              </p:par>
                              <p:par>
                                <p:cTn id="82" presetID="55" presetClass="entr" presetSubtype="0" fill="hold" grpId="0" nodeType="withEffect">
                                  <p:stCondLst>
                                    <p:cond delay="0"/>
                                  </p:stCondLst>
                                  <p:childTnLst>
                                    <p:set>
                                      <p:cBhvr>
                                        <p:cTn id="83" dur="1000" fill="hold">
                                          <p:stCondLst>
                                            <p:cond delay="0"/>
                                          </p:stCondLst>
                                        </p:cTn>
                                        <p:tgtEl>
                                          <p:spTgt spid="20"/>
                                        </p:tgtEl>
                                        <p:attrNameLst>
                                          <p:attrName>style.visibility</p:attrName>
                                        </p:attrNameLst>
                                      </p:cBhvr>
                                      <p:to>
                                        <p:strVal val="visible"/>
                                      </p:to>
                                    </p:set>
                                    <p:anim calcmode="lin" valueType="num">
                                      <p:cBhvr>
                                        <p:cTn id="84" dur="1000">
                                          <p:stCondLst>
                                            <p:cond delay="0"/>
                                          </p:stCondLst>
                                        </p:cTn>
                                        <p:tgtEl>
                                          <p:spTgt spid="20"/>
                                        </p:tgtEl>
                                        <p:attrNameLst>
                                          <p:attrName>ppt_w</p:attrName>
                                        </p:attrNameLst>
                                      </p:cBhvr>
                                      <p:tavLst>
                                        <p:tav tm="0">
                                          <p:val>
                                            <p:strVal val="#ppt_w*0.70"/>
                                          </p:val>
                                        </p:tav>
                                        <p:tav tm="100000">
                                          <p:val>
                                            <p:strVal val="#ppt_w"/>
                                          </p:val>
                                        </p:tav>
                                      </p:tavLst>
                                    </p:anim>
                                    <p:anim calcmode="lin" valueType="num">
                                      <p:cBhvr>
                                        <p:cTn id="85" dur="1000">
                                          <p:stCondLst>
                                            <p:cond delay="0"/>
                                          </p:stCondLst>
                                        </p:cTn>
                                        <p:tgtEl>
                                          <p:spTgt spid="20"/>
                                        </p:tgtEl>
                                        <p:attrNameLst>
                                          <p:attrName>ppt_h</p:attrName>
                                        </p:attrNameLst>
                                      </p:cBhvr>
                                      <p:tavLst>
                                        <p:tav tm="0">
                                          <p:val>
                                            <p:strVal val="#ppt_h"/>
                                          </p:val>
                                        </p:tav>
                                        <p:tav tm="100000">
                                          <p:val>
                                            <p:strVal val="#ppt_h"/>
                                          </p:val>
                                        </p:tav>
                                      </p:tavLst>
                                    </p:anim>
                                    <p:animEffect transition="in" filter="fade">
                                      <p:cBhvr>
                                        <p:cTn id="86" dur="1000"/>
                                        <p:tgtEl>
                                          <p:spTgt spid="20"/>
                                        </p:tgtEl>
                                      </p:cBhvr>
                                    </p:animEffect>
                                  </p:childTnLst>
                                </p:cTn>
                              </p:par>
                              <p:par>
                                <p:cTn id="87" presetID="55" presetClass="entr" presetSubtype="0" fill="hold" grpId="0" nodeType="withEffect">
                                  <p:stCondLst>
                                    <p:cond delay="0"/>
                                  </p:stCondLst>
                                  <p:childTnLst>
                                    <p:set>
                                      <p:cBhvr>
                                        <p:cTn id="88" dur="1000" fill="hold">
                                          <p:stCondLst>
                                            <p:cond delay="0"/>
                                          </p:stCondLst>
                                        </p:cTn>
                                        <p:tgtEl>
                                          <p:spTgt spid="21"/>
                                        </p:tgtEl>
                                        <p:attrNameLst>
                                          <p:attrName>style.visibility</p:attrName>
                                        </p:attrNameLst>
                                      </p:cBhvr>
                                      <p:to>
                                        <p:strVal val="visible"/>
                                      </p:to>
                                    </p:set>
                                    <p:anim calcmode="lin" valueType="num">
                                      <p:cBhvr>
                                        <p:cTn id="89" dur="1000">
                                          <p:stCondLst>
                                            <p:cond delay="0"/>
                                          </p:stCondLst>
                                        </p:cTn>
                                        <p:tgtEl>
                                          <p:spTgt spid="21"/>
                                        </p:tgtEl>
                                        <p:attrNameLst>
                                          <p:attrName>ppt_w</p:attrName>
                                        </p:attrNameLst>
                                      </p:cBhvr>
                                      <p:tavLst>
                                        <p:tav tm="0">
                                          <p:val>
                                            <p:strVal val="#ppt_w*0.70"/>
                                          </p:val>
                                        </p:tav>
                                        <p:tav tm="100000">
                                          <p:val>
                                            <p:strVal val="#ppt_w"/>
                                          </p:val>
                                        </p:tav>
                                      </p:tavLst>
                                    </p:anim>
                                    <p:anim calcmode="lin" valueType="num">
                                      <p:cBhvr>
                                        <p:cTn id="90" dur="1000">
                                          <p:stCondLst>
                                            <p:cond delay="0"/>
                                          </p:stCondLst>
                                        </p:cTn>
                                        <p:tgtEl>
                                          <p:spTgt spid="21"/>
                                        </p:tgtEl>
                                        <p:attrNameLst>
                                          <p:attrName>ppt_h</p:attrName>
                                        </p:attrNameLst>
                                      </p:cBhvr>
                                      <p:tavLst>
                                        <p:tav tm="0">
                                          <p:val>
                                            <p:strVal val="#ppt_h"/>
                                          </p:val>
                                        </p:tav>
                                        <p:tav tm="100000">
                                          <p:val>
                                            <p:strVal val="#ppt_h"/>
                                          </p:val>
                                        </p:tav>
                                      </p:tavLst>
                                    </p:anim>
                                    <p:animEffect transition="in" filter="fade">
                                      <p:cBhvr>
                                        <p:cTn id="91"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utoUpdateAnimBg="0"/>
      <p:bldP spid="20" grpId="0" autoUpdateAnimBg="0"/>
      <p:bldP spid="21" grpId="0"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EA28C501-122D-4727-9BDB-01CFE29CE86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847E27B-16A0-4C9B-B7AE-5FBA51822427}"/>
              </a:ext>
            </a:extLst>
          </p:cNvPr>
          <p:cNvPicPr>
            <a:picLocks noChangeAspect="1"/>
          </p:cNvPicPr>
          <p:nvPr/>
        </p:nvPicPr>
        <p:blipFill>
          <a:blip r:embed="rId5"/>
          <a:stretch>
            <a:fillRect/>
          </a:stretch>
        </p:blipFill>
        <p:spPr>
          <a:xfrm>
            <a:off x="-24803" y="0"/>
            <a:ext cx="12192000" cy="835200"/>
          </a:xfrm>
          <a:prstGeom prst="rect">
            <a:avLst/>
          </a:prstGeom>
          <a:noFill/>
        </p:spPr>
      </p:pic>
      <p:sp>
        <p:nvSpPr>
          <p:cNvPr id="3" name="TextBox 2">
            <a:extLst>
              <a:ext uri="{C667FFCC-9A48-4DE0-A13D-5DE739C12B3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E9CE31C-2291-4815-A9AF-BD6A23692C82}"/>
              </a:ext>
            </a:extLst>
          </p:cNvPr>
          <p:cNvSpPr txBox="1"/>
          <p:nvPr/>
        </p:nvSpPr>
        <p:spPr>
          <a:xfrm>
            <a:off x="0" y="994144"/>
            <a:ext cx="5051667" cy="415563"/>
          </a:xfrm>
          <a:prstGeom prst="rect">
            <a:avLst/>
          </a:prstGeom>
        </p:spPr>
        <p:txBody>
          <a:bodyPr vert="horz" lIns="127000" tIns="63500" rIns="127000" bIns="63500" rtlCol="0" anchor="t">
            <a:spAutoFit/>
          </a:bodyPr>
          <a:lstStyle/>
          <a:p>
            <a:pPr>
              <a:defRPr lang="en-US" sz="1400" dirty="0"/>
            </a:pPr>
            <a:r>
              <a:rPr lang="en-US" sz="1867" b="1" dirty="0">
                <a:latin typeface="+mj-lt"/>
              </a:rPr>
              <a:t>Example for </a:t>
            </a:r>
            <a:r>
              <a:rPr lang="en-US" sz="1867" b="1" dirty="0">
                <a:solidFill>
                  <a:srgbClr val="FF0000"/>
                </a:solidFill>
                <a:latin typeface="+mj-lt"/>
              </a:rPr>
              <a:t>if else</a:t>
            </a:r>
            <a:r>
              <a:rPr lang="en-US" sz="1867" b="1" dirty="0">
                <a:latin typeface="+mj-lt"/>
              </a:rPr>
              <a:t> control construct </a:t>
            </a:r>
          </a:p>
        </p:txBody>
      </p:sp>
      <p:sp>
        <p:nvSpPr>
          <p:cNvPr id="4" name="TextBox 3">
            <a:extLst>
              <a:ext uri="{6964EE83-1AAF-4AAC-B712-FD5F1F6DAE4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954F75F-4277-43B5-9167-711163458525}"/>
              </a:ext>
            </a:extLst>
          </p:cNvPr>
          <p:cNvSpPr txBox="1"/>
          <p:nvPr/>
        </p:nvSpPr>
        <p:spPr>
          <a:xfrm>
            <a:off x="4736643" y="990601"/>
            <a:ext cx="6038837" cy="415563"/>
          </a:xfrm>
          <a:prstGeom prst="rect">
            <a:avLst/>
          </a:prstGeom>
        </p:spPr>
        <p:txBody>
          <a:bodyPr vert="horz" lIns="127000" tIns="63500" rIns="127000" bIns="63500" rtlCol="0" anchor="t">
            <a:spAutoFit/>
          </a:bodyPr>
          <a:lstStyle/>
          <a:p>
            <a:pPr>
              <a:defRPr lang="en-US" sz="1400" dirty="0"/>
            </a:pPr>
            <a:r>
              <a:rPr lang="en-US" sz="1867" dirty="0">
                <a:latin typeface="+mj-lt"/>
              </a:rPr>
              <a:t>Program to check if the given number is even or odd</a:t>
            </a:r>
          </a:p>
        </p:txBody>
      </p:sp>
      <p:sp>
        <p:nvSpPr>
          <p:cNvPr id="5" name="TextBox 4">
            <a:extLst>
              <a:ext uri="{D9F85B34-7F00-4311-9623-D5068639C03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A4426C4-E352-47E9-8A69-38FCCFEFCDBF}"/>
              </a:ext>
            </a:extLst>
          </p:cNvPr>
          <p:cNvSpPr txBox="1"/>
          <p:nvPr>
            <p:custDataLst>
              <p:tags r:id="rId1"/>
            </p:custDataLst>
          </p:nvPr>
        </p:nvSpPr>
        <p:spPr>
          <a:xfrm>
            <a:off x="978560" y="1586243"/>
            <a:ext cx="1778000" cy="474696"/>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dirty="0"/>
              <a:t>Algorithm</a:t>
            </a:r>
          </a:p>
        </p:txBody>
      </p:sp>
      <p:sp>
        <p:nvSpPr>
          <p:cNvPr id="6" name="TextBox 5">
            <a:extLst>
              <a:ext uri="{93B965AE-DD2F-421D-B0FB-61C1ECCB6B5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D5C5B74-0F0F-4359-856B-1B3CA925E6D3}"/>
              </a:ext>
            </a:extLst>
          </p:cNvPr>
          <p:cNvSpPr txBox="1"/>
          <p:nvPr>
            <p:custDataLst>
              <p:tags r:id="rId2"/>
            </p:custDataLst>
          </p:nvPr>
        </p:nvSpPr>
        <p:spPr>
          <a:xfrm>
            <a:off x="4876800" y="1536700"/>
            <a:ext cx="1778000" cy="474696"/>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dirty="0"/>
              <a:t>Flow chart</a:t>
            </a:r>
          </a:p>
        </p:txBody>
      </p:sp>
      <p:sp>
        <p:nvSpPr>
          <p:cNvPr id="7" name="TextBox 6">
            <a:extLst>
              <a:ext uri="{1E671588-A973-4D83-984A-2259D3D45C7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7228FDE-BFCD-41A1-83C7-A42B123CECF2}"/>
              </a:ext>
            </a:extLst>
          </p:cNvPr>
          <p:cNvSpPr txBox="1"/>
          <p:nvPr>
            <p:custDataLst>
              <p:tags r:id="rId3"/>
            </p:custDataLst>
          </p:nvPr>
        </p:nvSpPr>
        <p:spPr>
          <a:xfrm>
            <a:off x="8534400" y="1586243"/>
            <a:ext cx="1778000" cy="474696"/>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dirty="0"/>
              <a:t>Program</a:t>
            </a:r>
          </a:p>
        </p:txBody>
      </p:sp>
      <p:sp>
        <p:nvSpPr>
          <p:cNvPr id="8" name="TextBox 7">
            <a:extLst>
              <a:ext uri="{3529717D-7131-41A5-83D0-B87B9CD19A3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AD0BEA0-5B8E-4605-BD8E-B6BFBB0FDB6F}"/>
              </a:ext>
            </a:extLst>
          </p:cNvPr>
          <p:cNvSpPr txBox="1"/>
          <p:nvPr/>
        </p:nvSpPr>
        <p:spPr>
          <a:xfrm>
            <a:off x="0" y="2260600"/>
            <a:ext cx="4876800" cy="4414285"/>
          </a:xfrm>
          <a:prstGeom prst="rect">
            <a:avLst/>
          </a:prstGeom>
        </p:spPr>
        <p:txBody>
          <a:bodyPr vert="horz" lIns="127000" tIns="63500" rIns="127000" bIns="63500" rtlCol="0" anchor="t">
            <a:spAutoFit/>
          </a:bodyPr>
          <a:lstStyle/>
          <a:p>
            <a:pPr>
              <a:lnSpc>
                <a:spcPct val="125000"/>
              </a:lnSpc>
              <a:defRPr lang="en-US" sz="1400" dirty="0"/>
            </a:pPr>
            <a:r>
              <a:rPr lang="en-US" sz="1600" b="1" dirty="0">
                <a:latin typeface="+mj-lt"/>
              </a:rPr>
              <a:t>Algorithm</a:t>
            </a:r>
            <a:r>
              <a:rPr lang="en-US" sz="1600" dirty="0"/>
              <a:t>: To check even or odd number  </a:t>
            </a:r>
          </a:p>
          <a:p>
            <a:pPr>
              <a:lnSpc>
                <a:spcPct val="125000"/>
              </a:lnSpc>
              <a:defRPr lang="en-US" sz="1400" dirty="0"/>
            </a:pPr>
            <a:r>
              <a:rPr lang="en-US" sz="1600" b="1" dirty="0">
                <a:latin typeface="+mj-lt"/>
              </a:rPr>
              <a:t>Step 1:</a:t>
            </a:r>
            <a:r>
              <a:rPr lang="en-US" sz="1600" dirty="0"/>
              <a:t> [read the number]</a:t>
            </a:r>
          </a:p>
          <a:p>
            <a:pPr>
              <a:lnSpc>
                <a:spcPct val="125000"/>
              </a:lnSpc>
              <a:defRPr lang="en-US" sz="1400" dirty="0"/>
            </a:pPr>
            <a:r>
              <a:rPr lang="en-US" sz="1600" dirty="0"/>
              <a:t>              input n</a:t>
            </a:r>
          </a:p>
          <a:p>
            <a:pPr>
              <a:lnSpc>
                <a:spcPct val="125000"/>
              </a:lnSpc>
              <a:defRPr lang="en-US" sz="1400" dirty="0"/>
            </a:pPr>
            <a:r>
              <a:rPr lang="en-US" sz="1600" b="1" dirty="0">
                <a:latin typeface="+mj-lt"/>
              </a:rPr>
              <a:t>Step 2:</a:t>
            </a:r>
            <a:r>
              <a:rPr lang="en-US" sz="1600" dirty="0"/>
              <a:t> [check if the number is even or odd]</a:t>
            </a:r>
          </a:p>
          <a:p>
            <a:pPr>
              <a:lnSpc>
                <a:spcPct val="125000"/>
              </a:lnSpc>
              <a:defRPr lang="en-US" sz="1400" dirty="0"/>
            </a:pPr>
            <a:r>
              <a:rPr lang="en-US" sz="1600" dirty="0"/>
              <a:t>              if (n%2==0)</a:t>
            </a:r>
          </a:p>
          <a:p>
            <a:pPr>
              <a:lnSpc>
                <a:spcPct val="125000"/>
              </a:lnSpc>
              <a:defRPr lang="en-US" sz="1400" dirty="0"/>
            </a:pPr>
            <a:r>
              <a:rPr lang="en-US" sz="1600" dirty="0"/>
              <a:t>             {</a:t>
            </a:r>
          </a:p>
          <a:p>
            <a:pPr>
              <a:lnSpc>
                <a:spcPct val="125000"/>
              </a:lnSpc>
              <a:defRPr lang="en-US" sz="1400" dirty="0"/>
            </a:pPr>
            <a:r>
              <a:rPr lang="en-US" sz="1600" dirty="0"/>
              <a:t>                  print"even number"</a:t>
            </a:r>
          </a:p>
          <a:p>
            <a:pPr>
              <a:lnSpc>
                <a:spcPct val="125000"/>
              </a:lnSpc>
              <a:defRPr lang="en-US" sz="1400" dirty="0"/>
            </a:pPr>
            <a:r>
              <a:rPr lang="en-US" sz="1600" dirty="0"/>
              <a:t>             }</a:t>
            </a:r>
          </a:p>
          <a:p>
            <a:pPr>
              <a:lnSpc>
                <a:spcPct val="125000"/>
              </a:lnSpc>
              <a:defRPr lang="en-US" sz="1400" dirty="0"/>
            </a:pPr>
            <a:r>
              <a:rPr lang="en-US" sz="1600" dirty="0"/>
              <a:t>             else</a:t>
            </a:r>
          </a:p>
          <a:p>
            <a:pPr>
              <a:lnSpc>
                <a:spcPct val="125000"/>
              </a:lnSpc>
              <a:defRPr lang="en-US" sz="1400" dirty="0"/>
            </a:pPr>
            <a:r>
              <a:rPr lang="en-US" sz="1600" dirty="0"/>
              <a:t>             {</a:t>
            </a:r>
          </a:p>
          <a:p>
            <a:pPr>
              <a:lnSpc>
                <a:spcPct val="125000"/>
              </a:lnSpc>
              <a:defRPr lang="en-US" sz="1400" dirty="0"/>
            </a:pPr>
            <a:r>
              <a:rPr lang="en-US" sz="1600" dirty="0"/>
              <a:t>                  print"odd number"</a:t>
            </a:r>
          </a:p>
          <a:p>
            <a:pPr>
              <a:lnSpc>
                <a:spcPct val="125000"/>
              </a:lnSpc>
              <a:defRPr lang="en-US" sz="1400" dirty="0"/>
            </a:pPr>
            <a:r>
              <a:rPr lang="en-US" sz="1600" dirty="0"/>
              <a:t>             }</a:t>
            </a:r>
          </a:p>
          <a:p>
            <a:pPr>
              <a:lnSpc>
                <a:spcPct val="125000"/>
              </a:lnSpc>
              <a:defRPr lang="en-US" sz="1400" dirty="0"/>
            </a:pPr>
            <a:r>
              <a:rPr lang="en-US" sz="1600" b="1" dirty="0">
                <a:latin typeface="+mj-lt"/>
              </a:rPr>
              <a:t>Step 3:</a:t>
            </a:r>
            <a:r>
              <a:rPr lang="en-US" sz="1600" dirty="0"/>
              <a:t> [finished]</a:t>
            </a:r>
          </a:p>
          <a:p>
            <a:pPr>
              <a:lnSpc>
                <a:spcPct val="125000"/>
              </a:lnSpc>
              <a:defRPr lang="en-US" sz="1400" dirty="0"/>
            </a:pPr>
            <a:r>
              <a:rPr lang="en-US" sz="1600" dirty="0"/>
              <a:t>             stop </a:t>
            </a:r>
          </a:p>
        </p:txBody>
      </p:sp>
      <p:pic>
        <p:nvPicPr>
          <p:cNvPr id="9" name="Picture 8">
            <a:extLst>
              <a:ext uri="{D6E7E833-B7B9-41B2-93B4-08A70600935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8271237-6A14-49A8-BB6B-385038025AF1}"/>
              </a:ext>
            </a:extLst>
          </p:cNvPr>
          <p:cNvPicPr>
            <a:picLocks noChangeAspect="1"/>
          </p:cNvPicPr>
          <p:nvPr/>
        </p:nvPicPr>
        <p:blipFill>
          <a:blip r:embed="rId6"/>
          <a:stretch>
            <a:fillRect/>
          </a:stretch>
        </p:blipFill>
        <p:spPr>
          <a:xfrm>
            <a:off x="4232872" y="2083677"/>
            <a:ext cx="3827856" cy="4340593"/>
          </a:xfrm>
          <a:prstGeom prst="rect">
            <a:avLst/>
          </a:prstGeom>
          <a:noFill/>
        </p:spPr>
      </p:pic>
      <p:sp>
        <p:nvSpPr>
          <p:cNvPr id="10" name="TextBox 9">
            <a:extLst>
              <a:ext uri="{FA87ED29-1708-4685-AC2E-A5EB686CB02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DE68E22-C110-4141-8BC3-252AFB1A1D30}"/>
              </a:ext>
            </a:extLst>
          </p:cNvPr>
          <p:cNvSpPr txBox="1"/>
          <p:nvPr/>
        </p:nvSpPr>
        <p:spPr>
          <a:xfrm>
            <a:off x="8185683" y="2070100"/>
            <a:ext cx="4006316" cy="4722062"/>
          </a:xfrm>
          <a:prstGeom prst="rect">
            <a:avLst/>
          </a:prstGeom>
        </p:spPr>
        <p:txBody>
          <a:bodyPr vert="horz" lIns="127000" tIns="63500" rIns="127000" bIns="63500" rtlCol="0" anchor="t">
            <a:spAutoFit/>
          </a:bodyPr>
          <a:lstStyle/>
          <a:p>
            <a:pPr>
              <a:lnSpc>
                <a:spcPct val="125000"/>
              </a:lnSpc>
              <a:defRPr lang="en-US" sz="1400" dirty="0"/>
            </a:pPr>
            <a:r>
              <a:rPr lang="en-US" sz="1600" dirty="0"/>
              <a:t>#include&lt;stdio.h&gt;</a:t>
            </a:r>
          </a:p>
          <a:p>
            <a:pPr>
              <a:lnSpc>
                <a:spcPct val="125000"/>
              </a:lnSpc>
              <a:defRPr lang="en-US" sz="1400" dirty="0"/>
            </a:pPr>
            <a:r>
              <a:rPr lang="en-US" sz="1600" dirty="0"/>
              <a:t>void main()</a:t>
            </a:r>
          </a:p>
          <a:p>
            <a:pPr>
              <a:lnSpc>
                <a:spcPct val="125000"/>
              </a:lnSpc>
              <a:defRPr lang="en-US" sz="1400" dirty="0"/>
            </a:pPr>
            <a:r>
              <a:rPr lang="en-US" sz="1600" dirty="0"/>
              <a:t>{</a:t>
            </a:r>
          </a:p>
          <a:p>
            <a:pPr>
              <a:lnSpc>
                <a:spcPct val="125000"/>
              </a:lnSpc>
              <a:defRPr lang="en-US" sz="1400" dirty="0"/>
            </a:pPr>
            <a:r>
              <a:rPr lang="en-US" sz="1600" dirty="0"/>
              <a:t>    int n;</a:t>
            </a:r>
          </a:p>
          <a:p>
            <a:pPr>
              <a:lnSpc>
                <a:spcPct val="125000"/>
              </a:lnSpc>
              <a:defRPr lang="en-US" sz="1400" dirty="0"/>
            </a:pPr>
            <a:r>
              <a:rPr lang="en-US" sz="1600" dirty="0"/>
              <a:t>    </a:t>
            </a:r>
            <a:r>
              <a:rPr lang="en-US" sz="1600" dirty="0" err="1"/>
              <a:t>printf</a:t>
            </a:r>
            <a:r>
              <a:rPr lang="en-US" sz="1600" dirty="0"/>
              <a:t>("enter the number");</a:t>
            </a:r>
          </a:p>
          <a:p>
            <a:pPr>
              <a:lnSpc>
                <a:spcPct val="125000"/>
              </a:lnSpc>
              <a:defRPr lang="en-US" sz="1400" dirty="0"/>
            </a:pPr>
            <a:r>
              <a:rPr lang="en-US" sz="1600" dirty="0"/>
              <a:t>    </a:t>
            </a:r>
            <a:r>
              <a:rPr lang="en-US" sz="1600" dirty="0" err="1"/>
              <a:t>scanf</a:t>
            </a:r>
            <a:r>
              <a:rPr lang="en-US" sz="1600" dirty="0"/>
              <a:t>("%d",&amp;n);</a:t>
            </a:r>
          </a:p>
          <a:p>
            <a:pPr>
              <a:lnSpc>
                <a:spcPct val="125000"/>
              </a:lnSpc>
              <a:defRPr lang="en-US" sz="1400" dirty="0"/>
            </a:pPr>
            <a:r>
              <a:rPr lang="en-US" sz="1600" dirty="0"/>
              <a:t>    if(n%2==0) </a:t>
            </a:r>
          </a:p>
          <a:p>
            <a:pPr>
              <a:lnSpc>
                <a:spcPct val="125000"/>
              </a:lnSpc>
              <a:defRPr lang="en-US" sz="1400" dirty="0"/>
            </a:pPr>
            <a:r>
              <a:rPr lang="en-US" sz="1600" dirty="0"/>
              <a:t>    {</a:t>
            </a:r>
          </a:p>
          <a:p>
            <a:pPr>
              <a:lnSpc>
                <a:spcPct val="125000"/>
              </a:lnSpc>
              <a:defRPr lang="en-US" sz="1400" dirty="0"/>
            </a:pPr>
            <a:r>
              <a:rPr lang="en-US" sz="1600" dirty="0"/>
              <a:t>         </a:t>
            </a:r>
            <a:r>
              <a:rPr lang="en-US" sz="1600" dirty="0" err="1"/>
              <a:t>printf</a:t>
            </a:r>
            <a:r>
              <a:rPr lang="en-US" sz="1600" dirty="0"/>
              <a:t>("even number");</a:t>
            </a:r>
          </a:p>
          <a:p>
            <a:pPr>
              <a:lnSpc>
                <a:spcPct val="125000"/>
              </a:lnSpc>
              <a:defRPr lang="en-US" sz="1400" dirty="0"/>
            </a:pPr>
            <a:r>
              <a:rPr lang="en-US" sz="1600" dirty="0"/>
              <a:t>    }</a:t>
            </a:r>
          </a:p>
          <a:p>
            <a:pPr>
              <a:lnSpc>
                <a:spcPct val="125000"/>
              </a:lnSpc>
              <a:defRPr lang="en-US" sz="1400" dirty="0"/>
            </a:pPr>
            <a:r>
              <a:rPr lang="en-US" sz="1600" dirty="0"/>
              <a:t>    else</a:t>
            </a:r>
          </a:p>
          <a:p>
            <a:pPr>
              <a:lnSpc>
                <a:spcPct val="125000"/>
              </a:lnSpc>
              <a:defRPr lang="en-US" sz="1400" dirty="0"/>
            </a:pPr>
            <a:r>
              <a:rPr lang="en-US" sz="1600" dirty="0"/>
              <a:t>    {</a:t>
            </a:r>
          </a:p>
          <a:p>
            <a:pPr>
              <a:lnSpc>
                <a:spcPct val="125000"/>
              </a:lnSpc>
              <a:defRPr lang="en-US" sz="1400" dirty="0"/>
            </a:pPr>
            <a:r>
              <a:rPr lang="en-US" sz="1600" dirty="0"/>
              <a:t>         </a:t>
            </a:r>
            <a:r>
              <a:rPr lang="en-US" sz="1600" dirty="0" err="1"/>
              <a:t>printf</a:t>
            </a:r>
            <a:r>
              <a:rPr lang="en-US" sz="1600" dirty="0"/>
              <a:t>("odd number");</a:t>
            </a:r>
          </a:p>
          <a:p>
            <a:pPr>
              <a:lnSpc>
                <a:spcPct val="125000"/>
              </a:lnSpc>
              <a:defRPr lang="en-US" sz="1400" dirty="0"/>
            </a:pPr>
            <a:r>
              <a:rPr lang="en-US" sz="1600" dirty="0"/>
              <a:t>    }</a:t>
            </a:r>
          </a:p>
          <a:p>
            <a:pPr>
              <a:lnSpc>
                <a:spcPct val="125000"/>
              </a:lnSpc>
              <a:defRPr lang="en-US" sz="1400" dirty="0"/>
            </a:pPr>
            <a:r>
              <a:rPr lang="en-US" sz="1600" dirty="0"/>
              <a:t>}</a:t>
            </a:r>
          </a:p>
        </p:txBody>
      </p:sp>
    </p:spTree>
    <p:extLst>
      <p:ext uri="{5242459E-DE31-450A-97C0-43FAFA8CD09F}">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5"/>
                                        </p:tgtEl>
                                        <p:attrNameLst>
                                          <p:attrName>style.visibility</p:attrName>
                                        </p:attrNameLst>
                                      </p:cBhvr>
                                      <p:to>
                                        <p:strVal val="visible"/>
                                      </p:to>
                                    </p:set>
                                    <p:anim calcmode="lin" valueType="num">
                                      <p:cBhvr>
                                        <p:cTn id="7"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5" presetClass="entr" presetSubtype="0" fill="hold" grpId="0" nodeType="withEffect">
                                  <p:stCondLst>
                                    <p:cond delay="0"/>
                                  </p:stCondLst>
                                  <p:childTnLst>
                                    <p:set>
                                      <p:cBhvr>
                                        <p:cTn id="11" dur="1000" fill="hold">
                                          <p:stCondLst>
                                            <p:cond delay="0"/>
                                          </p:stCondLst>
                                        </p:cTn>
                                        <p:tgtEl>
                                          <p:spTgt spid="8"/>
                                        </p:tgtEl>
                                        <p:attrNameLst>
                                          <p:attrName>style.visibility</p:attrName>
                                        </p:attrNameLst>
                                      </p:cBhvr>
                                      <p:to>
                                        <p:strVal val="visible"/>
                                      </p:to>
                                    </p:set>
                                    <p:anim calcmode="lin" valueType="num">
                                      <p:cBhvr>
                                        <p:cTn id="12" dur="1000">
                                          <p:stCondLst>
                                            <p:cond delay="0"/>
                                          </p:stCondLst>
                                        </p:cTn>
                                        <p:tgtEl>
                                          <p:spTgt spid="8"/>
                                        </p:tgtEl>
                                        <p:attrNameLst>
                                          <p:attrName>ppt_w</p:attrName>
                                        </p:attrNameLst>
                                      </p:cBhvr>
                                      <p:tavLst>
                                        <p:tav tm="0">
                                          <p:val>
                                            <p:strVal val="#ppt_w*0.70"/>
                                          </p:val>
                                        </p:tav>
                                        <p:tav tm="100000">
                                          <p:val>
                                            <p:strVal val="#ppt_w"/>
                                          </p:val>
                                        </p:tav>
                                      </p:tavLst>
                                    </p:anim>
                                    <p:anim calcmode="lin" valueType="num">
                                      <p:cBhvr>
                                        <p:cTn id="13" dur="1000">
                                          <p:stCondLst>
                                            <p:cond delay="0"/>
                                          </p:stCondLst>
                                        </p:cTn>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000" fill="hold">
                                          <p:stCondLst>
                                            <p:cond delay="0"/>
                                          </p:stCondLst>
                                        </p:cTn>
                                        <p:tgtEl>
                                          <p:spTgt spid="6"/>
                                        </p:tgtEl>
                                        <p:attrNameLst>
                                          <p:attrName>style.visibility</p:attrName>
                                        </p:attrNameLst>
                                      </p:cBhvr>
                                      <p:to>
                                        <p:strVal val="visible"/>
                                      </p:to>
                                    </p:set>
                                    <p:anim calcmode="lin" valueType="num">
                                      <p:cBhvr>
                                        <p:cTn id="19"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20"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21" dur="1000"/>
                                        <p:tgtEl>
                                          <p:spTgt spid="6"/>
                                        </p:tgtEl>
                                      </p:cBhvr>
                                    </p:animEffect>
                                  </p:childTnLst>
                                </p:cTn>
                              </p:par>
                              <p:par>
                                <p:cTn id="22" presetID="55" presetClass="entr" presetSubtype="0" fill="hold" grpId="0" nodeType="withEffect">
                                  <p:stCondLst>
                                    <p:cond delay="0"/>
                                  </p:stCondLst>
                                  <p:childTnLst>
                                    <p:set>
                                      <p:cBhvr>
                                        <p:cTn id="23" dur="1000" fill="hold">
                                          <p:stCondLst>
                                            <p:cond delay="0"/>
                                          </p:stCondLst>
                                        </p:cTn>
                                        <p:tgtEl>
                                          <p:spTgt spid="9"/>
                                        </p:tgtEl>
                                        <p:attrNameLst>
                                          <p:attrName>style.visibility</p:attrName>
                                        </p:attrNameLst>
                                      </p:cBhvr>
                                      <p:to>
                                        <p:strVal val="visible"/>
                                      </p:to>
                                    </p:set>
                                    <p:anim calcmode="lin" valueType="num">
                                      <p:cBhvr>
                                        <p:cTn id="24" dur="1000">
                                          <p:stCondLst>
                                            <p:cond delay="0"/>
                                          </p:stCondLst>
                                        </p:cTn>
                                        <p:tgtEl>
                                          <p:spTgt spid="9"/>
                                        </p:tgtEl>
                                        <p:attrNameLst>
                                          <p:attrName>ppt_w</p:attrName>
                                        </p:attrNameLst>
                                      </p:cBhvr>
                                      <p:tavLst>
                                        <p:tav tm="0">
                                          <p:val>
                                            <p:strVal val="#ppt_w*0.70"/>
                                          </p:val>
                                        </p:tav>
                                        <p:tav tm="100000">
                                          <p:val>
                                            <p:strVal val="#ppt_w"/>
                                          </p:val>
                                        </p:tav>
                                      </p:tavLst>
                                    </p:anim>
                                    <p:anim calcmode="lin" valueType="num">
                                      <p:cBhvr>
                                        <p:cTn id="25" dur="1000">
                                          <p:stCondLst>
                                            <p:cond delay="0"/>
                                          </p:stCondLst>
                                        </p:cTn>
                                        <p:tgtEl>
                                          <p:spTgt spid="9"/>
                                        </p:tgtEl>
                                        <p:attrNameLst>
                                          <p:attrName>ppt_h</p:attrName>
                                        </p:attrNameLst>
                                      </p:cBhvr>
                                      <p:tavLst>
                                        <p:tav tm="0">
                                          <p:val>
                                            <p:strVal val="#ppt_h"/>
                                          </p:val>
                                        </p:tav>
                                        <p:tav tm="100000">
                                          <p:val>
                                            <p:strVal val="#ppt_h"/>
                                          </p:val>
                                        </p:tav>
                                      </p:tavLst>
                                    </p:anim>
                                    <p:animEffect transition="in" filter="fade">
                                      <p:cBhvr>
                                        <p:cTn id="26" dur="1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000" fill="hold">
                                          <p:stCondLst>
                                            <p:cond delay="0"/>
                                          </p:stCondLst>
                                        </p:cTn>
                                        <p:tgtEl>
                                          <p:spTgt spid="7"/>
                                        </p:tgtEl>
                                        <p:attrNameLst>
                                          <p:attrName>style.visibility</p:attrName>
                                        </p:attrNameLst>
                                      </p:cBhvr>
                                      <p:to>
                                        <p:strVal val="visible"/>
                                      </p:to>
                                    </p:set>
                                    <p:anim calcmode="lin" valueType="num">
                                      <p:cBhvr>
                                        <p:cTn id="31"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32"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33" dur="1000"/>
                                        <p:tgtEl>
                                          <p:spTgt spid="7"/>
                                        </p:tgtEl>
                                      </p:cBhvr>
                                    </p:animEffect>
                                  </p:childTnLst>
                                </p:cTn>
                              </p:par>
                              <p:par>
                                <p:cTn id="34" presetID="55" presetClass="entr" presetSubtype="0" fill="hold" grpId="0" nodeType="withEffect">
                                  <p:stCondLst>
                                    <p:cond delay="0"/>
                                  </p:stCondLst>
                                  <p:childTnLst>
                                    <p:set>
                                      <p:cBhvr>
                                        <p:cTn id="35" dur="1000" fill="hold">
                                          <p:stCondLst>
                                            <p:cond delay="0"/>
                                          </p:stCondLst>
                                        </p:cTn>
                                        <p:tgtEl>
                                          <p:spTgt spid="10"/>
                                        </p:tgtEl>
                                        <p:attrNameLst>
                                          <p:attrName>style.visibility</p:attrName>
                                        </p:attrNameLst>
                                      </p:cBhvr>
                                      <p:to>
                                        <p:strVal val="visible"/>
                                      </p:to>
                                    </p:set>
                                    <p:anim calcmode="lin" valueType="num">
                                      <p:cBhvr>
                                        <p:cTn id="36" dur="1000">
                                          <p:stCondLst>
                                            <p:cond delay="0"/>
                                          </p:stCondLst>
                                        </p:cTn>
                                        <p:tgtEl>
                                          <p:spTgt spid="10"/>
                                        </p:tgtEl>
                                        <p:attrNameLst>
                                          <p:attrName>ppt_w</p:attrName>
                                        </p:attrNameLst>
                                      </p:cBhvr>
                                      <p:tavLst>
                                        <p:tav tm="0">
                                          <p:val>
                                            <p:strVal val="#ppt_w*0.70"/>
                                          </p:val>
                                        </p:tav>
                                        <p:tav tm="100000">
                                          <p:val>
                                            <p:strVal val="#ppt_w"/>
                                          </p:val>
                                        </p:tav>
                                      </p:tavLst>
                                    </p:anim>
                                    <p:anim calcmode="lin" valueType="num">
                                      <p:cBhvr>
                                        <p:cTn id="37" dur="1000">
                                          <p:stCondLst>
                                            <p:cond delay="0"/>
                                          </p:stCondLst>
                                        </p:cTn>
                                        <p:tgtEl>
                                          <p:spTgt spid="10"/>
                                        </p:tgtEl>
                                        <p:attrNameLst>
                                          <p:attrName>ppt_h</p:attrName>
                                        </p:attrNameLst>
                                      </p:cBhvr>
                                      <p:tavLst>
                                        <p:tav tm="0">
                                          <p:val>
                                            <p:strVal val="#ppt_h"/>
                                          </p:val>
                                        </p:tav>
                                        <p:tav tm="100000">
                                          <p:val>
                                            <p:strVal val="#ppt_h"/>
                                          </p:val>
                                        </p:tav>
                                      </p:tavLst>
                                    </p:anim>
                                    <p:animEffect transition="in" filter="fade">
                                      <p:cBhvr>
                                        <p:cTn id="3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utoUpdateAnimBg="0"/>
      <p:bldP spid="9" grpId="0" animBg="1"/>
      <p:bldP spid="10" grpId="0" autoUpdateAnimBg="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ABEC0E9B-9F22-46DA-BCFB-5A2EF52C399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FCD147B-0EF4-432E-B654-AB98D68D6EB7}"/>
              </a:ext>
            </a:extLst>
          </p:cNvPr>
          <p:cNvPicPr>
            <a:picLocks noChangeAspect="1"/>
          </p:cNvPicPr>
          <p:nvPr/>
        </p:nvPicPr>
        <p:blipFill>
          <a:blip r:embed="rId5"/>
          <a:stretch>
            <a:fillRect/>
          </a:stretch>
        </p:blipFill>
        <p:spPr>
          <a:xfrm>
            <a:off x="-24803" y="0"/>
            <a:ext cx="12192000" cy="835200"/>
          </a:xfrm>
          <a:prstGeom prst="rect">
            <a:avLst/>
          </a:prstGeom>
          <a:noFill/>
        </p:spPr>
      </p:pic>
      <p:sp>
        <p:nvSpPr>
          <p:cNvPr id="3" name="TextBox 2">
            <a:extLst>
              <a:ext uri="{105C4A8E-E564-41C8-BBB1-DCBDD2B3839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7E5BFDA-AE93-4C91-BE2C-FF6470888B63}"/>
              </a:ext>
            </a:extLst>
          </p:cNvPr>
          <p:cNvSpPr txBox="1"/>
          <p:nvPr/>
        </p:nvSpPr>
        <p:spPr>
          <a:xfrm>
            <a:off x="2157476" y="994144"/>
            <a:ext cx="7877035" cy="415563"/>
          </a:xfrm>
          <a:prstGeom prst="rect">
            <a:avLst/>
          </a:prstGeom>
        </p:spPr>
        <p:txBody>
          <a:bodyPr vert="horz" lIns="127000" tIns="63500" rIns="127000" bIns="63500" rtlCol="0" anchor="t">
            <a:spAutoFit/>
          </a:bodyPr>
          <a:lstStyle/>
          <a:p>
            <a:pPr>
              <a:defRPr lang="en-US" sz="1400" dirty="0"/>
            </a:pPr>
            <a:r>
              <a:rPr lang="en-US" sz="1867" b="1" dirty="0">
                <a:latin typeface="+mj-lt"/>
              </a:rPr>
              <a:t>Program to check whether the given number is positive or not</a:t>
            </a:r>
          </a:p>
        </p:txBody>
      </p:sp>
      <p:pic>
        <p:nvPicPr>
          <p:cNvPr id="4" name="Picture 3">
            <a:extLst>
              <a:ext uri="{9C8B7263-4CEE-4F36-8337-4F0CC055E17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76D38AB-21B0-4F71-8036-4464E5E34A1D}"/>
              </a:ext>
            </a:extLst>
          </p:cNvPr>
          <p:cNvPicPr>
            <a:picLocks noChangeAspect="1"/>
          </p:cNvPicPr>
          <p:nvPr/>
        </p:nvPicPr>
        <p:blipFill>
          <a:blip r:embed="rId6"/>
          <a:stretch>
            <a:fillRect/>
          </a:stretch>
        </p:blipFill>
        <p:spPr>
          <a:xfrm>
            <a:off x="4540783" y="2083816"/>
            <a:ext cx="4146016" cy="4427880"/>
          </a:xfrm>
          <a:prstGeom prst="rect">
            <a:avLst/>
          </a:prstGeom>
          <a:noFill/>
        </p:spPr>
      </p:pic>
      <p:sp>
        <p:nvSpPr>
          <p:cNvPr id="5" name="TextBox 4">
            <a:extLst>
              <a:ext uri="{CBDB8EA3-36AB-4B16-B63E-8624D4A8F8F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7D76DE8-4955-4C99-B423-CE2F0C6D37FE}"/>
              </a:ext>
            </a:extLst>
          </p:cNvPr>
          <p:cNvSpPr txBox="1"/>
          <p:nvPr/>
        </p:nvSpPr>
        <p:spPr>
          <a:xfrm>
            <a:off x="18415" y="2228215"/>
            <a:ext cx="5569788" cy="4414285"/>
          </a:xfrm>
          <a:prstGeom prst="rect">
            <a:avLst/>
          </a:prstGeom>
        </p:spPr>
        <p:txBody>
          <a:bodyPr vert="horz" lIns="127000" tIns="63500" rIns="127000" bIns="63500" rtlCol="0" anchor="t">
            <a:spAutoFit/>
          </a:bodyPr>
          <a:lstStyle/>
          <a:p>
            <a:pPr>
              <a:lnSpc>
                <a:spcPct val="125000"/>
              </a:lnSpc>
              <a:defRPr lang="en-US" sz="1400" dirty="0"/>
            </a:pPr>
            <a:r>
              <a:rPr lang="en-US" sz="1600" b="1" dirty="0">
                <a:latin typeface="+mj-lt"/>
              </a:rPr>
              <a:t>Algorithm</a:t>
            </a:r>
            <a:r>
              <a:rPr lang="en-US" sz="1600" dirty="0"/>
              <a:t>: To check number is positive or negative</a:t>
            </a:r>
          </a:p>
          <a:p>
            <a:pPr>
              <a:lnSpc>
                <a:spcPct val="125000"/>
              </a:lnSpc>
              <a:defRPr lang="en-US" sz="1400" dirty="0"/>
            </a:pPr>
            <a:r>
              <a:rPr lang="en-US" sz="1600" b="1" dirty="0">
                <a:latin typeface="+mj-lt"/>
              </a:rPr>
              <a:t>Step 1:</a:t>
            </a:r>
            <a:r>
              <a:rPr lang="en-US" sz="1600" dirty="0"/>
              <a:t> [read the number]</a:t>
            </a:r>
          </a:p>
          <a:p>
            <a:pPr>
              <a:lnSpc>
                <a:spcPct val="125000"/>
              </a:lnSpc>
              <a:defRPr lang="en-US" sz="1400" dirty="0"/>
            </a:pPr>
            <a:r>
              <a:rPr lang="en-US" sz="1600" dirty="0"/>
              <a:t>              input n</a:t>
            </a:r>
          </a:p>
          <a:p>
            <a:pPr>
              <a:lnSpc>
                <a:spcPct val="125000"/>
              </a:lnSpc>
              <a:defRPr lang="en-US" sz="1400" dirty="0"/>
            </a:pPr>
            <a:r>
              <a:rPr lang="en-US" sz="1600" b="1" dirty="0">
                <a:latin typeface="+mj-lt"/>
              </a:rPr>
              <a:t>Step 2:</a:t>
            </a:r>
            <a:r>
              <a:rPr lang="en-US" sz="1600" dirty="0"/>
              <a:t> [check if the number is positive or negative]</a:t>
            </a:r>
          </a:p>
          <a:p>
            <a:pPr>
              <a:lnSpc>
                <a:spcPct val="125000"/>
              </a:lnSpc>
              <a:defRPr lang="en-US" sz="1400" dirty="0"/>
            </a:pPr>
            <a:r>
              <a:rPr lang="en-US" sz="1600" dirty="0"/>
              <a:t>              if (n&lt;0)</a:t>
            </a:r>
          </a:p>
          <a:p>
            <a:pPr>
              <a:lnSpc>
                <a:spcPct val="125000"/>
              </a:lnSpc>
              <a:defRPr lang="en-US" sz="1400" dirty="0"/>
            </a:pPr>
            <a:r>
              <a:rPr lang="en-US" sz="1600" dirty="0"/>
              <a:t>             {</a:t>
            </a:r>
          </a:p>
          <a:p>
            <a:pPr>
              <a:lnSpc>
                <a:spcPct val="125000"/>
              </a:lnSpc>
              <a:defRPr lang="en-US" sz="1400" dirty="0"/>
            </a:pPr>
            <a:r>
              <a:rPr lang="en-US" sz="1600" dirty="0"/>
              <a:t>                  print"negative number"</a:t>
            </a:r>
          </a:p>
          <a:p>
            <a:pPr>
              <a:lnSpc>
                <a:spcPct val="125000"/>
              </a:lnSpc>
              <a:defRPr lang="en-US" sz="1400" dirty="0"/>
            </a:pPr>
            <a:r>
              <a:rPr lang="en-US" sz="1600" dirty="0"/>
              <a:t>             }</a:t>
            </a:r>
          </a:p>
          <a:p>
            <a:pPr>
              <a:lnSpc>
                <a:spcPct val="125000"/>
              </a:lnSpc>
              <a:defRPr lang="en-US" sz="1400" dirty="0"/>
            </a:pPr>
            <a:r>
              <a:rPr lang="en-US" sz="1600" dirty="0"/>
              <a:t>             else</a:t>
            </a:r>
          </a:p>
          <a:p>
            <a:pPr>
              <a:lnSpc>
                <a:spcPct val="125000"/>
              </a:lnSpc>
              <a:defRPr lang="en-US" sz="1400" dirty="0"/>
            </a:pPr>
            <a:r>
              <a:rPr lang="en-US" sz="1600" dirty="0"/>
              <a:t>             {</a:t>
            </a:r>
          </a:p>
          <a:p>
            <a:pPr>
              <a:lnSpc>
                <a:spcPct val="125000"/>
              </a:lnSpc>
              <a:defRPr lang="en-US" sz="1400" dirty="0"/>
            </a:pPr>
            <a:r>
              <a:rPr lang="en-US" sz="1600" dirty="0"/>
              <a:t>                  print"positive number"</a:t>
            </a:r>
          </a:p>
          <a:p>
            <a:pPr>
              <a:lnSpc>
                <a:spcPct val="125000"/>
              </a:lnSpc>
              <a:defRPr lang="en-US" sz="1400" dirty="0"/>
            </a:pPr>
            <a:r>
              <a:rPr lang="en-US" sz="1600" dirty="0"/>
              <a:t>             }</a:t>
            </a:r>
          </a:p>
          <a:p>
            <a:pPr>
              <a:lnSpc>
                <a:spcPct val="125000"/>
              </a:lnSpc>
              <a:defRPr lang="en-US" sz="1400" dirty="0"/>
            </a:pPr>
            <a:r>
              <a:rPr lang="en-US" sz="1600" b="1" dirty="0">
                <a:latin typeface="+mj-lt"/>
              </a:rPr>
              <a:t>Step 3:</a:t>
            </a:r>
            <a:r>
              <a:rPr lang="en-US" sz="1600" dirty="0"/>
              <a:t> [finished]</a:t>
            </a:r>
          </a:p>
          <a:p>
            <a:pPr>
              <a:lnSpc>
                <a:spcPct val="125000"/>
              </a:lnSpc>
              <a:defRPr lang="en-US" sz="1400" dirty="0"/>
            </a:pPr>
            <a:r>
              <a:rPr lang="en-US" sz="1600" dirty="0"/>
              <a:t>             stop </a:t>
            </a:r>
          </a:p>
        </p:txBody>
      </p:sp>
      <p:sp>
        <p:nvSpPr>
          <p:cNvPr id="6" name="TextBox 5">
            <a:extLst>
              <a:ext uri="{56222C66-47F4-4E3A-8136-2B95BFBD29B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4169C16-8C83-4E46-9A99-AE5D36453054}"/>
              </a:ext>
            </a:extLst>
          </p:cNvPr>
          <p:cNvSpPr txBox="1"/>
          <p:nvPr>
            <p:custDataLst>
              <p:tags r:id="rId1"/>
            </p:custDataLst>
          </p:nvPr>
        </p:nvSpPr>
        <p:spPr>
          <a:xfrm>
            <a:off x="978560" y="1586243"/>
            <a:ext cx="1778000" cy="474696"/>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dirty="0"/>
              <a:t>Algorithm</a:t>
            </a:r>
          </a:p>
        </p:txBody>
      </p:sp>
      <p:sp>
        <p:nvSpPr>
          <p:cNvPr id="7" name="TextBox 6">
            <a:extLst>
              <a:ext uri="{C11F1D19-D26E-4C88-B7D9-AF99E083C67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CC38F2A-977E-4649-A101-74C6465EC6AA}"/>
              </a:ext>
            </a:extLst>
          </p:cNvPr>
          <p:cNvSpPr txBox="1"/>
          <p:nvPr>
            <p:custDataLst>
              <p:tags r:id="rId2"/>
            </p:custDataLst>
          </p:nvPr>
        </p:nvSpPr>
        <p:spPr>
          <a:xfrm>
            <a:off x="5623191" y="1608747"/>
            <a:ext cx="1778000" cy="474696"/>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dirty="0"/>
              <a:t>Flow chart</a:t>
            </a:r>
          </a:p>
        </p:txBody>
      </p:sp>
      <p:sp>
        <p:nvSpPr>
          <p:cNvPr id="8" name="TextBox 7">
            <a:extLst>
              <a:ext uri="{3257C0B9-B705-4ED7-8D83-9FC8845111A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AA11491-9FFA-41C9-96B0-C71FEC2858FE}"/>
              </a:ext>
            </a:extLst>
          </p:cNvPr>
          <p:cNvSpPr txBox="1"/>
          <p:nvPr>
            <p:custDataLst>
              <p:tags r:id="rId3"/>
            </p:custDataLst>
          </p:nvPr>
        </p:nvSpPr>
        <p:spPr>
          <a:xfrm>
            <a:off x="9194800" y="1562100"/>
            <a:ext cx="1778000" cy="474696"/>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dirty="0"/>
              <a:t>Program</a:t>
            </a:r>
          </a:p>
        </p:txBody>
      </p:sp>
      <p:sp>
        <p:nvSpPr>
          <p:cNvPr id="9" name="TextBox 8">
            <a:extLst>
              <a:ext uri="{8DA9EE20-4EEC-409E-8EA4-C3E253B606A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319DF16-B039-4CAD-8241-DC56FB1CC729}"/>
              </a:ext>
            </a:extLst>
          </p:cNvPr>
          <p:cNvSpPr txBox="1"/>
          <p:nvPr/>
        </p:nvSpPr>
        <p:spPr>
          <a:xfrm>
            <a:off x="8185683" y="2070100"/>
            <a:ext cx="4006316" cy="4722062"/>
          </a:xfrm>
          <a:prstGeom prst="rect">
            <a:avLst/>
          </a:prstGeom>
        </p:spPr>
        <p:txBody>
          <a:bodyPr vert="horz" lIns="127000" tIns="63500" rIns="127000" bIns="63500" rtlCol="0" anchor="t">
            <a:spAutoFit/>
          </a:bodyPr>
          <a:lstStyle/>
          <a:p>
            <a:pPr>
              <a:lnSpc>
                <a:spcPct val="125000"/>
              </a:lnSpc>
              <a:defRPr lang="en-US" sz="1400" dirty="0"/>
            </a:pPr>
            <a:r>
              <a:rPr lang="en-US" sz="1600" dirty="0"/>
              <a:t>#include&lt;stdio.h&gt;</a:t>
            </a:r>
          </a:p>
          <a:p>
            <a:pPr>
              <a:lnSpc>
                <a:spcPct val="125000"/>
              </a:lnSpc>
              <a:defRPr lang="en-US" sz="1400" dirty="0"/>
            </a:pPr>
            <a:r>
              <a:rPr lang="en-US" sz="1600" dirty="0"/>
              <a:t>void main()</a:t>
            </a:r>
          </a:p>
          <a:p>
            <a:pPr>
              <a:lnSpc>
                <a:spcPct val="125000"/>
              </a:lnSpc>
              <a:defRPr lang="en-US" sz="1400" dirty="0"/>
            </a:pPr>
            <a:r>
              <a:rPr lang="en-US" sz="1600" dirty="0"/>
              <a:t>{</a:t>
            </a:r>
          </a:p>
          <a:p>
            <a:pPr>
              <a:lnSpc>
                <a:spcPct val="125000"/>
              </a:lnSpc>
              <a:defRPr lang="en-US" sz="1400" dirty="0"/>
            </a:pPr>
            <a:r>
              <a:rPr lang="en-US" sz="1600" dirty="0"/>
              <a:t>    int n;</a:t>
            </a:r>
          </a:p>
          <a:p>
            <a:pPr>
              <a:lnSpc>
                <a:spcPct val="125000"/>
              </a:lnSpc>
              <a:defRPr lang="en-US" sz="1400" dirty="0"/>
            </a:pPr>
            <a:r>
              <a:rPr lang="en-US" sz="1600" dirty="0"/>
              <a:t>    </a:t>
            </a:r>
            <a:r>
              <a:rPr lang="en-US" sz="1600" dirty="0" err="1"/>
              <a:t>printf</a:t>
            </a:r>
            <a:r>
              <a:rPr lang="en-US" sz="1600" dirty="0"/>
              <a:t>("enter the number");</a:t>
            </a:r>
          </a:p>
          <a:p>
            <a:pPr>
              <a:lnSpc>
                <a:spcPct val="125000"/>
              </a:lnSpc>
              <a:defRPr lang="en-US" sz="1400" dirty="0"/>
            </a:pPr>
            <a:r>
              <a:rPr lang="en-US" sz="1600" dirty="0"/>
              <a:t>    </a:t>
            </a:r>
            <a:r>
              <a:rPr lang="en-US" sz="1600" dirty="0" err="1"/>
              <a:t>scanf</a:t>
            </a:r>
            <a:r>
              <a:rPr lang="en-US" sz="1600" dirty="0"/>
              <a:t>("%d",&amp;n);</a:t>
            </a:r>
          </a:p>
          <a:p>
            <a:pPr>
              <a:lnSpc>
                <a:spcPct val="125000"/>
              </a:lnSpc>
              <a:defRPr lang="en-US" sz="1400" dirty="0"/>
            </a:pPr>
            <a:r>
              <a:rPr lang="en-US" sz="1600" dirty="0"/>
              <a:t>    if(n&lt;0) </a:t>
            </a:r>
          </a:p>
          <a:p>
            <a:pPr>
              <a:lnSpc>
                <a:spcPct val="125000"/>
              </a:lnSpc>
              <a:defRPr lang="en-US" sz="1400" dirty="0"/>
            </a:pPr>
            <a:r>
              <a:rPr lang="en-US" sz="1600" dirty="0"/>
              <a:t>    {</a:t>
            </a:r>
          </a:p>
          <a:p>
            <a:pPr>
              <a:lnSpc>
                <a:spcPct val="125000"/>
              </a:lnSpc>
              <a:defRPr lang="en-US" sz="1400" dirty="0"/>
            </a:pPr>
            <a:r>
              <a:rPr lang="en-US" sz="1600" dirty="0"/>
              <a:t>         </a:t>
            </a:r>
            <a:r>
              <a:rPr lang="en-US" sz="1600" dirty="0" err="1"/>
              <a:t>printf</a:t>
            </a:r>
            <a:r>
              <a:rPr lang="en-US" sz="1600" dirty="0"/>
              <a:t>("negative number");</a:t>
            </a:r>
          </a:p>
          <a:p>
            <a:pPr>
              <a:lnSpc>
                <a:spcPct val="125000"/>
              </a:lnSpc>
              <a:defRPr lang="en-US" sz="1400" dirty="0"/>
            </a:pPr>
            <a:r>
              <a:rPr lang="en-US" sz="1600" dirty="0"/>
              <a:t>    }</a:t>
            </a:r>
          </a:p>
          <a:p>
            <a:pPr>
              <a:lnSpc>
                <a:spcPct val="125000"/>
              </a:lnSpc>
              <a:defRPr lang="en-US" sz="1400" dirty="0"/>
            </a:pPr>
            <a:r>
              <a:rPr lang="en-US" sz="1600" dirty="0"/>
              <a:t>    else</a:t>
            </a:r>
          </a:p>
          <a:p>
            <a:pPr>
              <a:lnSpc>
                <a:spcPct val="125000"/>
              </a:lnSpc>
              <a:defRPr lang="en-US" sz="1400" dirty="0"/>
            </a:pPr>
            <a:r>
              <a:rPr lang="en-US" sz="1600" dirty="0"/>
              <a:t>    {</a:t>
            </a:r>
          </a:p>
          <a:p>
            <a:pPr>
              <a:lnSpc>
                <a:spcPct val="125000"/>
              </a:lnSpc>
              <a:defRPr lang="en-US" sz="1400" dirty="0"/>
            </a:pPr>
            <a:r>
              <a:rPr lang="en-US" sz="1600" dirty="0"/>
              <a:t>         </a:t>
            </a:r>
            <a:r>
              <a:rPr lang="en-US" sz="1600" dirty="0" err="1"/>
              <a:t>printf</a:t>
            </a:r>
            <a:r>
              <a:rPr lang="en-US" sz="1600" dirty="0"/>
              <a:t>("positive number");</a:t>
            </a:r>
          </a:p>
          <a:p>
            <a:pPr>
              <a:lnSpc>
                <a:spcPct val="125000"/>
              </a:lnSpc>
              <a:defRPr lang="en-US" sz="1400" dirty="0"/>
            </a:pPr>
            <a:r>
              <a:rPr lang="en-US" sz="1600" dirty="0"/>
              <a:t>    }</a:t>
            </a:r>
          </a:p>
          <a:p>
            <a:pPr>
              <a:lnSpc>
                <a:spcPct val="125000"/>
              </a:lnSpc>
              <a:defRPr lang="en-US" sz="1400" dirty="0"/>
            </a:pPr>
            <a:r>
              <a:rPr lang="en-US" sz="1600" dirty="0"/>
              <a:t>}</a:t>
            </a:r>
          </a:p>
        </p:txBody>
      </p:sp>
    </p:spTree>
    <p:extLst>
      <p:ext uri="{3E7F20CF-29A0-4E7A-AD64-17479B06B854}">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6"/>
                                        </p:tgtEl>
                                        <p:attrNameLst>
                                          <p:attrName>style.visibility</p:attrName>
                                        </p:attrNameLst>
                                      </p:cBhvr>
                                      <p:to>
                                        <p:strVal val="visible"/>
                                      </p:to>
                                    </p:set>
                                    <p:anim calcmode="lin" valueType="num">
                                      <p:cBhvr>
                                        <p:cTn id="7"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par>
                                <p:cTn id="10" presetID="55" presetClass="entr" presetSubtype="0" fill="hold" grpId="0" nodeType="withEffect">
                                  <p:stCondLst>
                                    <p:cond delay="0"/>
                                  </p:stCondLst>
                                  <p:childTnLst>
                                    <p:set>
                                      <p:cBhvr>
                                        <p:cTn id="11" dur="1000" fill="hold">
                                          <p:stCondLst>
                                            <p:cond delay="0"/>
                                          </p:stCondLst>
                                        </p:cTn>
                                        <p:tgtEl>
                                          <p:spTgt spid="5"/>
                                        </p:tgtEl>
                                        <p:attrNameLst>
                                          <p:attrName>style.visibility</p:attrName>
                                        </p:attrNameLst>
                                      </p:cBhvr>
                                      <p:to>
                                        <p:strVal val="visible"/>
                                      </p:to>
                                    </p:set>
                                    <p:anim calcmode="lin" valueType="num">
                                      <p:cBhvr>
                                        <p:cTn id="12"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13"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000" fill="hold">
                                          <p:stCondLst>
                                            <p:cond delay="0"/>
                                          </p:stCondLst>
                                        </p:cTn>
                                        <p:tgtEl>
                                          <p:spTgt spid="7"/>
                                        </p:tgtEl>
                                        <p:attrNameLst>
                                          <p:attrName>style.visibility</p:attrName>
                                        </p:attrNameLst>
                                      </p:cBhvr>
                                      <p:to>
                                        <p:strVal val="visible"/>
                                      </p:to>
                                    </p:set>
                                    <p:anim calcmode="lin" valueType="num">
                                      <p:cBhvr>
                                        <p:cTn id="19"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20"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21" dur="1000"/>
                                        <p:tgtEl>
                                          <p:spTgt spid="7"/>
                                        </p:tgtEl>
                                      </p:cBhvr>
                                    </p:animEffect>
                                  </p:childTnLst>
                                </p:cTn>
                              </p:par>
                              <p:par>
                                <p:cTn id="22" presetID="55" presetClass="entr" presetSubtype="0" fill="hold" grpId="0" nodeType="withEffect">
                                  <p:stCondLst>
                                    <p:cond delay="0"/>
                                  </p:stCondLst>
                                  <p:childTnLst>
                                    <p:set>
                                      <p:cBhvr>
                                        <p:cTn id="23" dur="1000" fill="hold">
                                          <p:stCondLst>
                                            <p:cond delay="0"/>
                                          </p:stCondLst>
                                        </p:cTn>
                                        <p:tgtEl>
                                          <p:spTgt spid="4"/>
                                        </p:tgtEl>
                                        <p:attrNameLst>
                                          <p:attrName>style.visibility</p:attrName>
                                        </p:attrNameLst>
                                      </p:cBhvr>
                                      <p:to>
                                        <p:strVal val="visible"/>
                                      </p:to>
                                    </p:set>
                                    <p:anim calcmode="lin" valueType="num">
                                      <p:cBhvr>
                                        <p:cTn id="24" dur="1000">
                                          <p:stCondLst>
                                            <p:cond delay="0"/>
                                          </p:stCondLst>
                                        </p:cTn>
                                        <p:tgtEl>
                                          <p:spTgt spid="4"/>
                                        </p:tgtEl>
                                        <p:attrNameLst>
                                          <p:attrName>ppt_w</p:attrName>
                                        </p:attrNameLst>
                                      </p:cBhvr>
                                      <p:tavLst>
                                        <p:tav tm="0">
                                          <p:val>
                                            <p:strVal val="#ppt_w*0.70"/>
                                          </p:val>
                                        </p:tav>
                                        <p:tav tm="100000">
                                          <p:val>
                                            <p:strVal val="#ppt_w"/>
                                          </p:val>
                                        </p:tav>
                                      </p:tavLst>
                                    </p:anim>
                                    <p:anim calcmode="lin" valueType="num">
                                      <p:cBhvr>
                                        <p:cTn id="25" dur="1000">
                                          <p:stCondLst>
                                            <p:cond delay="0"/>
                                          </p:stCondLst>
                                        </p:cTn>
                                        <p:tgtEl>
                                          <p:spTgt spid="4"/>
                                        </p:tgtEl>
                                        <p:attrNameLst>
                                          <p:attrName>ppt_h</p:attrName>
                                        </p:attrNameLst>
                                      </p:cBhvr>
                                      <p:tavLst>
                                        <p:tav tm="0">
                                          <p:val>
                                            <p:strVal val="#ppt_h"/>
                                          </p:val>
                                        </p:tav>
                                        <p:tav tm="100000">
                                          <p:val>
                                            <p:strVal val="#ppt_h"/>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000" fill="hold">
                                          <p:stCondLst>
                                            <p:cond delay="0"/>
                                          </p:stCondLst>
                                        </p:cTn>
                                        <p:tgtEl>
                                          <p:spTgt spid="8"/>
                                        </p:tgtEl>
                                        <p:attrNameLst>
                                          <p:attrName>style.visibility</p:attrName>
                                        </p:attrNameLst>
                                      </p:cBhvr>
                                      <p:to>
                                        <p:strVal val="visible"/>
                                      </p:to>
                                    </p:set>
                                    <p:anim calcmode="lin" valueType="num">
                                      <p:cBhvr>
                                        <p:cTn id="31" dur="1000">
                                          <p:stCondLst>
                                            <p:cond delay="0"/>
                                          </p:stCondLst>
                                        </p:cTn>
                                        <p:tgtEl>
                                          <p:spTgt spid="8"/>
                                        </p:tgtEl>
                                        <p:attrNameLst>
                                          <p:attrName>ppt_w</p:attrName>
                                        </p:attrNameLst>
                                      </p:cBhvr>
                                      <p:tavLst>
                                        <p:tav tm="0">
                                          <p:val>
                                            <p:strVal val="#ppt_w*0.70"/>
                                          </p:val>
                                        </p:tav>
                                        <p:tav tm="100000">
                                          <p:val>
                                            <p:strVal val="#ppt_w"/>
                                          </p:val>
                                        </p:tav>
                                      </p:tavLst>
                                    </p:anim>
                                    <p:anim calcmode="lin" valueType="num">
                                      <p:cBhvr>
                                        <p:cTn id="32" dur="1000">
                                          <p:stCondLst>
                                            <p:cond delay="0"/>
                                          </p:stCondLst>
                                        </p:cTn>
                                        <p:tgtEl>
                                          <p:spTgt spid="8"/>
                                        </p:tgtEl>
                                        <p:attrNameLst>
                                          <p:attrName>ppt_h</p:attrName>
                                        </p:attrNameLst>
                                      </p:cBhvr>
                                      <p:tavLst>
                                        <p:tav tm="0">
                                          <p:val>
                                            <p:strVal val="#ppt_h"/>
                                          </p:val>
                                        </p:tav>
                                        <p:tav tm="100000">
                                          <p:val>
                                            <p:strVal val="#ppt_h"/>
                                          </p:val>
                                        </p:tav>
                                      </p:tavLst>
                                    </p:anim>
                                    <p:animEffect transition="in" filter="fade">
                                      <p:cBhvr>
                                        <p:cTn id="33" dur="1000"/>
                                        <p:tgtEl>
                                          <p:spTgt spid="8"/>
                                        </p:tgtEl>
                                      </p:cBhvr>
                                    </p:animEffect>
                                  </p:childTnLst>
                                </p:cTn>
                              </p:par>
                              <p:par>
                                <p:cTn id="34" presetID="55" presetClass="entr" presetSubtype="0" fill="hold" grpId="0" nodeType="withEffect">
                                  <p:stCondLst>
                                    <p:cond delay="0"/>
                                  </p:stCondLst>
                                  <p:childTnLst>
                                    <p:set>
                                      <p:cBhvr>
                                        <p:cTn id="35" dur="1000" fill="hold">
                                          <p:stCondLst>
                                            <p:cond delay="0"/>
                                          </p:stCondLst>
                                        </p:cTn>
                                        <p:tgtEl>
                                          <p:spTgt spid="9"/>
                                        </p:tgtEl>
                                        <p:attrNameLst>
                                          <p:attrName>style.visibility</p:attrName>
                                        </p:attrNameLst>
                                      </p:cBhvr>
                                      <p:to>
                                        <p:strVal val="visible"/>
                                      </p:to>
                                    </p:set>
                                    <p:anim calcmode="lin" valueType="num">
                                      <p:cBhvr>
                                        <p:cTn id="36" dur="1000">
                                          <p:stCondLst>
                                            <p:cond delay="0"/>
                                          </p:stCondLst>
                                        </p:cTn>
                                        <p:tgtEl>
                                          <p:spTgt spid="9"/>
                                        </p:tgtEl>
                                        <p:attrNameLst>
                                          <p:attrName>ppt_w</p:attrName>
                                        </p:attrNameLst>
                                      </p:cBhvr>
                                      <p:tavLst>
                                        <p:tav tm="0">
                                          <p:val>
                                            <p:strVal val="#ppt_w*0.70"/>
                                          </p:val>
                                        </p:tav>
                                        <p:tav tm="100000">
                                          <p:val>
                                            <p:strVal val="#ppt_w"/>
                                          </p:val>
                                        </p:tav>
                                      </p:tavLst>
                                    </p:anim>
                                    <p:anim calcmode="lin" valueType="num">
                                      <p:cBhvr>
                                        <p:cTn id="37" dur="1000">
                                          <p:stCondLst>
                                            <p:cond delay="0"/>
                                          </p:stCondLst>
                                        </p:cTn>
                                        <p:tgtEl>
                                          <p:spTgt spid="9"/>
                                        </p:tgtEl>
                                        <p:attrNameLst>
                                          <p:attrName>ppt_h</p:attrName>
                                        </p:attrNameLst>
                                      </p:cBhvr>
                                      <p:tavLst>
                                        <p:tav tm="0">
                                          <p:val>
                                            <p:strVal val="#ppt_h"/>
                                          </p:val>
                                        </p:tav>
                                        <p:tav tm="100000">
                                          <p:val>
                                            <p:strVal val="#ppt_h"/>
                                          </p:val>
                                        </p:tav>
                                      </p:tavLst>
                                    </p:anim>
                                    <p:animEffect transition="in" filter="fade">
                                      <p:cBhvr>
                                        <p:cTn id="3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utoUpdateAnimBg="0"/>
      <p:bldP spid="6" grpId="0" animBg="1"/>
      <p:bldP spid="7" grpId="0" animBg="1"/>
      <p:bldP spid="8" grpId="0" animBg="1"/>
      <p:bldP spid="9" grpId="0" autoUpdateAnimBg="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DCB872DC-2521-40B5-9930-9AB77374B6E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06C8F02-CC75-4F88-8243-A7CE5C1B2847}"/>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8B1446F2-A35E-420F-BE5C-786F153522F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C8A0E27-2695-4DF3-A948-1BFB1647572E}"/>
              </a:ext>
            </a:extLst>
          </p:cNvPr>
          <p:cNvSpPr txBox="1"/>
          <p:nvPr/>
        </p:nvSpPr>
        <p:spPr>
          <a:xfrm>
            <a:off x="1" y="994144"/>
            <a:ext cx="3189668" cy="415563"/>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Open Sans"/>
              </a:rPr>
              <a:t>else if control construct</a:t>
            </a:r>
          </a:p>
        </p:txBody>
      </p:sp>
      <p:sp>
        <p:nvSpPr>
          <p:cNvPr id="4" name="TextBox 3">
            <a:extLst>
              <a:ext uri="{248E48AD-DB9A-45C9-847F-DF09BF7B448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15CEB73-36FB-447A-8C78-C6A29B327B35}"/>
              </a:ext>
            </a:extLst>
          </p:cNvPr>
          <p:cNvSpPr txBox="1"/>
          <p:nvPr/>
        </p:nvSpPr>
        <p:spPr>
          <a:xfrm>
            <a:off x="3016428" y="835204"/>
            <a:ext cx="8786989" cy="702885"/>
          </a:xfrm>
          <a:prstGeom prst="rect">
            <a:avLst/>
          </a:prstGeom>
        </p:spPr>
        <p:txBody>
          <a:bodyPr vert="horz" lIns="127000" tIns="63500" rIns="127000" bIns="63500" rtlCol="0" anchor="t">
            <a:spAutoFit/>
          </a:bodyPr>
          <a:lstStyle/>
          <a:p>
            <a:pPr>
              <a:defRPr lang="en-US" sz="1400" dirty="0"/>
            </a:pPr>
            <a:r>
              <a:rPr lang="en-US" sz="1867" dirty="0">
                <a:solidFill>
                  <a:srgbClr val="00B050"/>
                </a:solidFill>
              </a:rPr>
              <a:t>Is used to execute one set of statements out of many sets of statements depending upon the outcome of the condition</a:t>
            </a:r>
          </a:p>
        </p:txBody>
      </p:sp>
      <p:sp>
        <p:nvSpPr>
          <p:cNvPr id="5" name="TextBox 4">
            <a:extLst>
              <a:ext uri="{C2814533-3B35-4A0F-8686-B7C8A088BB7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8383697-4E2A-4DAB-9EA5-126B66F26C06}"/>
              </a:ext>
            </a:extLst>
          </p:cNvPr>
          <p:cNvSpPr txBox="1"/>
          <p:nvPr/>
        </p:nvSpPr>
        <p:spPr>
          <a:xfrm>
            <a:off x="50800" y="1801940"/>
            <a:ext cx="1052029" cy="415563"/>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0"/>
          </a:gradFill>
          <a:ln w="9525" cap="flat">
            <a:solidFill>
              <a:schemeClr val="accent3">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Syntax</a:t>
            </a:r>
          </a:p>
        </p:txBody>
      </p:sp>
      <p:sp>
        <p:nvSpPr>
          <p:cNvPr id="6" name="TextBox 5">
            <a:extLst>
              <a:ext uri="{4E7A2814-CC4A-4E42-96F8-FA30CE7FB51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27663D8-4B5F-423D-A146-F0F3EE63E08E}"/>
              </a:ext>
            </a:extLst>
          </p:cNvPr>
          <p:cNvSpPr txBox="1"/>
          <p:nvPr/>
        </p:nvSpPr>
        <p:spPr>
          <a:xfrm>
            <a:off x="1219200" y="1600200"/>
            <a:ext cx="2540000" cy="5298886"/>
          </a:xfrm>
          <a:prstGeom prst="rect">
            <a:avLst/>
          </a:prstGeom>
        </p:spPr>
        <p:txBody>
          <a:bodyPr vert="horz" lIns="127000" tIns="63500" rIns="127000" bIns="63500" rtlCol="0" anchor="t">
            <a:spAutoFit/>
          </a:bodyPr>
          <a:lstStyle/>
          <a:p>
            <a:pPr>
              <a:defRPr lang="en-US" sz="1400" dirty="0"/>
            </a:pPr>
            <a:r>
              <a:rPr lang="en-US" sz="1600" dirty="0"/>
              <a:t>Statement 1;</a:t>
            </a:r>
          </a:p>
          <a:p>
            <a:pPr>
              <a:defRPr lang="en-US" sz="1400" dirty="0"/>
            </a:pPr>
            <a:r>
              <a:rPr lang="en-US" sz="1600" dirty="0"/>
              <a:t>Statement 2;</a:t>
            </a:r>
          </a:p>
          <a:p>
            <a:pPr>
              <a:defRPr lang="en-US" sz="1400" dirty="0"/>
            </a:pPr>
            <a:r>
              <a:rPr lang="en-US" sz="1600" dirty="0"/>
              <a:t>Statement 3;</a:t>
            </a:r>
          </a:p>
          <a:p>
            <a:pPr>
              <a:defRPr lang="en-US" sz="1400" dirty="0"/>
            </a:pPr>
            <a:r>
              <a:rPr lang="en-US" sz="1600" dirty="0"/>
              <a:t>if(condition 1)</a:t>
            </a:r>
          </a:p>
          <a:p>
            <a:pPr>
              <a:defRPr lang="en-US" sz="1400" dirty="0"/>
            </a:pPr>
            <a:r>
              <a:rPr lang="en-US" sz="1600" dirty="0"/>
              <a:t>{</a:t>
            </a:r>
          </a:p>
          <a:p>
            <a:pPr>
              <a:defRPr lang="en-US" sz="1400" dirty="0"/>
            </a:pPr>
            <a:r>
              <a:rPr lang="en-US" sz="1600" dirty="0"/>
              <a:t>     Statement 4;</a:t>
            </a:r>
          </a:p>
          <a:p>
            <a:pPr>
              <a:defRPr lang="en-US" sz="1400" dirty="0"/>
            </a:pPr>
            <a:r>
              <a:rPr lang="en-US" sz="1600" dirty="0"/>
              <a:t>}</a:t>
            </a:r>
          </a:p>
          <a:p>
            <a:pPr>
              <a:defRPr lang="en-US" sz="1400" dirty="0"/>
            </a:pPr>
            <a:r>
              <a:rPr lang="en-US" sz="1600" dirty="0"/>
              <a:t>else if(condition 2)</a:t>
            </a:r>
          </a:p>
          <a:p>
            <a:pPr>
              <a:defRPr lang="en-US" sz="1400" dirty="0"/>
            </a:pPr>
            <a:r>
              <a:rPr lang="en-US" sz="1600" dirty="0"/>
              <a:t>{</a:t>
            </a:r>
          </a:p>
          <a:p>
            <a:pPr>
              <a:defRPr lang="en-US" sz="1400" dirty="0"/>
            </a:pPr>
            <a:r>
              <a:rPr lang="en-US" sz="1600" dirty="0"/>
              <a:t>     Statement  5;</a:t>
            </a:r>
          </a:p>
          <a:p>
            <a:pPr>
              <a:defRPr lang="en-US" sz="1400" dirty="0"/>
            </a:pPr>
            <a:r>
              <a:rPr lang="en-US" sz="1600" dirty="0"/>
              <a:t>}</a:t>
            </a:r>
          </a:p>
          <a:p>
            <a:pPr>
              <a:defRPr lang="en-US" sz="1400" dirty="0"/>
            </a:pPr>
            <a:r>
              <a:rPr lang="en-US" sz="1600" dirty="0"/>
              <a:t>else if(condition 3)</a:t>
            </a:r>
          </a:p>
          <a:p>
            <a:pPr>
              <a:defRPr lang="en-US" sz="1400" dirty="0"/>
            </a:pPr>
            <a:r>
              <a:rPr lang="en-US" sz="1600" dirty="0"/>
              <a:t>{</a:t>
            </a:r>
          </a:p>
          <a:p>
            <a:pPr>
              <a:defRPr lang="en-US" sz="1400" dirty="0"/>
            </a:pPr>
            <a:r>
              <a:rPr lang="en-US" sz="1600" dirty="0"/>
              <a:t>     Statement 6;</a:t>
            </a:r>
          </a:p>
          <a:p>
            <a:pPr>
              <a:defRPr lang="en-US" sz="1400" dirty="0"/>
            </a:pPr>
            <a:r>
              <a:rPr lang="en-US" sz="1600" dirty="0"/>
              <a:t>}</a:t>
            </a:r>
          </a:p>
          <a:p>
            <a:pPr>
              <a:defRPr lang="en-US" sz="1400" dirty="0"/>
            </a:pPr>
            <a:r>
              <a:rPr lang="en-US" sz="1600" dirty="0"/>
              <a:t>else</a:t>
            </a:r>
          </a:p>
          <a:p>
            <a:pPr>
              <a:defRPr lang="en-US" sz="1400" dirty="0"/>
            </a:pPr>
            <a:r>
              <a:rPr lang="en-US" sz="1600" dirty="0"/>
              <a:t>{</a:t>
            </a:r>
          </a:p>
          <a:p>
            <a:pPr>
              <a:defRPr lang="en-US" sz="1400" dirty="0"/>
            </a:pPr>
            <a:r>
              <a:rPr lang="en-US" sz="1600" dirty="0"/>
              <a:t>     Statement 7;</a:t>
            </a:r>
          </a:p>
          <a:p>
            <a:pPr>
              <a:defRPr lang="en-US" sz="1400" dirty="0"/>
            </a:pPr>
            <a:r>
              <a:rPr lang="en-US" sz="1600" dirty="0"/>
              <a:t>}</a:t>
            </a:r>
          </a:p>
          <a:p>
            <a:pPr>
              <a:defRPr lang="en-US" sz="1400" dirty="0"/>
            </a:pPr>
            <a:r>
              <a:rPr lang="en-US" sz="1600" dirty="0"/>
              <a:t>Statement  8;</a:t>
            </a:r>
          </a:p>
          <a:p>
            <a:pPr>
              <a:defRPr lang="en-US" sz="1400" dirty="0"/>
            </a:pPr>
            <a:r>
              <a:rPr lang="en-US" sz="1600" dirty="0"/>
              <a:t>Statement 9;</a:t>
            </a:r>
          </a:p>
        </p:txBody>
      </p:sp>
      <p:sp>
        <p:nvSpPr>
          <p:cNvPr id="7" name="Rectangle 6">
            <a:extLst>
              <a:ext uri="{F7DFAFBB-0C5B-47DB-A9D7-DCB0A6ABD13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2FCB057-D004-49CF-887F-11FDD5B9FD73}"/>
              </a:ext>
            </a:extLst>
          </p:cNvPr>
          <p:cNvSpPr/>
          <p:nvPr/>
        </p:nvSpPr>
        <p:spPr>
          <a:xfrm>
            <a:off x="6096000" y="1536903"/>
            <a:ext cx="1981200" cy="72810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600" dirty="0"/>
              <a:t>Statement 1;</a:t>
            </a:r>
          </a:p>
          <a:p>
            <a:pPr algn="ctr"/>
            <a:r>
              <a:rPr lang="en-US" sz="1600" dirty="0">
                <a:latin typeface="Open Sans"/>
              </a:rPr>
              <a:t>Statement 2;</a:t>
            </a:r>
          </a:p>
          <a:p>
            <a:pPr algn="ctr"/>
            <a:r>
              <a:rPr lang="en-US" sz="1600" dirty="0">
                <a:latin typeface="Open Sans"/>
              </a:rPr>
              <a:t>Statement 3;</a:t>
            </a:r>
          </a:p>
        </p:txBody>
      </p:sp>
      <p:sp>
        <p:nvSpPr>
          <p:cNvPr id="8" name="Diamond 7">
            <a:extLst>
              <a:ext uri="{061746F4-D814-44A2-974D-9936C755B60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4FD085D-D826-4AA6-BE5E-246968988534}"/>
              </a:ext>
            </a:extLst>
          </p:cNvPr>
          <p:cNvSpPr/>
          <p:nvPr/>
        </p:nvSpPr>
        <p:spPr>
          <a:xfrm>
            <a:off x="5767007" y="2527301"/>
            <a:ext cx="2639173" cy="761492"/>
          </a:xfrm>
          <a:prstGeom prst="diamond">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333" dirty="0"/>
              <a:t>If condition 1</a:t>
            </a:r>
          </a:p>
        </p:txBody>
      </p:sp>
      <p:sp>
        <p:nvSpPr>
          <p:cNvPr id="9" name="Diamond 8">
            <a:extLst>
              <a:ext uri="{F9A53B01-4CF8-4605-BFF5-4DE291B99FF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F4C016D-B98C-4B0F-9715-389C5F849054}"/>
              </a:ext>
            </a:extLst>
          </p:cNvPr>
          <p:cNvSpPr/>
          <p:nvPr/>
        </p:nvSpPr>
        <p:spPr>
          <a:xfrm>
            <a:off x="5767019" y="3575050"/>
            <a:ext cx="2639173" cy="761492"/>
          </a:xfrm>
          <a:prstGeom prst="diamond">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333" dirty="0"/>
              <a:t>If condition 2</a:t>
            </a:r>
          </a:p>
        </p:txBody>
      </p:sp>
      <p:sp>
        <p:nvSpPr>
          <p:cNvPr id="10" name="Diamond 9">
            <a:extLst>
              <a:ext uri="{3258C066-1442-4AE0-BDF6-8AECE009B75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B18BC6D-15E8-44E6-BC6F-97F73496BCC7}"/>
              </a:ext>
            </a:extLst>
          </p:cNvPr>
          <p:cNvSpPr/>
          <p:nvPr/>
        </p:nvSpPr>
        <p:spPr>
          <a:xfrm>
            <a:off x="5844426" y="4606925"/>
            <a:ext cx="2639173" cy="761492"/>
          </a:xfrm>
          <a:prstGeom prst="diamond">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333" dirty="0"/>
              <a:t>If condition 3</a:t>
            </a:r>
          </a:p>
        </p:txBody>
      </p:sp>
      <p:sp>
        <p:nvSpPr>
          <p:cNvPr id="11" name="Rectangle 10">
            <a:extLst>
              <a:ext uri="{629F791D-0510-435E-A984-38CCF429D50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04448FC-5CCF-43E4-B572-757D2DCBD156}"/>
              </a:ext>
            </a:extLst>
          </p:cNvPr>
          <p:cNvSpPr/>
          <p:nvPr/>
        </p:nvSpPr>
        <p:spPr>
          <a:xfrm>
            <a:off x="8991600" y="2654300"/>
            <a:ext cx="1981200" cy="490117"/>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600" dirty="0"/>
              <a:t>Statement 4;</a:t>
            </a:r>
          </a:p>
        </p:txBody>
      </p:sp>
      <p:sp>
        <p:nvSpPr>
          <p:cNvPr id="12" name="Rectangle 11">
            <a:extLst>
              <a:ext uri="{7E61241B-3650-49D3-85BA-DFBFFE25AE8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9A459A1-5CAB-4180-886F-E345819382AA}"/>
              </a:ext>
            </a:extLst>
          </p:cNvPr>
          <p:cNvSpPr/>
          <p:nvPr/>
        </p:nvSpPr>
        <p:spPr>
          <a:xfrm>
            <a:off x="8991600" y="3733800"/>
            <a:ext cx="1981200" cy="490117"/>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600" dirty="0"/>
              <a:t>Statement 5;</a:t>
            </a:r>
          </a:p>
        </p:txBody>
      </p:sp>
      <p:sp>
        <p:nvSpPr>
          <p:cNvPr id="13" name="Rectangle 12">
            <a:extLst>
              <a:ext uri="{746B7A49-1DAA-4CBD-9FD3-6AABE77BCE0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C3CA360-C532-43B9-B8E7-8FB5B216B61B}"/>
              </a:ext>
            </a:extLst>
          </p:cNvPr>
          <p:cNvSpPr/>
          <p:nvPr/>
        </p:nvSpPr>
        <p:spPr>
          <a:xfrm>
            <a:off x="9023984" y="4813300"/>
            <a:ext cx="1981200" cy="490117"/>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600" dirty="0"/>
              <a:t>Statement 6;</a:t>
            </a:r>
          </a:p>
        </p:txBody>
      </p:sp>
      <p:sp>
        <p:nvSpPr>
          <p:cNvPr id="14" name="Rectangle 13">
            <a:extLst>
              <a:ext uri="{50F20543-566A-42CF-A9DF-52F9FBB7177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7892D55-2494-4A82-BD98-56380436C2BC}"/>
              </a:ext>
            </a:extLst>
          </p:cNvPr>
          <p:cNvSpPr/>
          <p:nvPr/>
        </p:nvSpPr>
        <p:spPr>
          <a:xfrm>
            <a:off x="6096000" y="5604637"/>
            <a:ext cx="1981200" cy="36790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600" dirty="0"/>
              <a:t>Statement 7;</a:t>
            </a:r>
          </a:p>
        </p:txBody>
      </p:sp>
      <p:sp>
        <p:nvSpPr>
          <p:cNvPr id="15" name="Rectangle 14">
            <a:extLst>
              <a:ext uri="{7CD6B844-93D0-4EBB-B0C7-76282066162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D3CB6F8-F5B7-47DE-916D-B30E2A38EA4B}"/>
              </a:ext>
            </a:extLst>
          </p:cNvPr>
          <p:cNvSpPr/>
          <p:nvPr/>
        </p:nvSpPr>
        <p:spPr>
          <a:xfrm>
            <a:off x="6096000" y="6261100"/>
            <a:ext cx="1981200" cy="490117"/>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600" dirty="0"/>
              <a:t>Statement 8;</a:t>
            </a:r>
          </a:p>
          <a:p>
            <a:pPr algn="ctr"/>
            <a:r>
              <a:rPr lang="en-US" sz="1600" dirty="0"/>
              <a:t>Statement 9;</a:t>
            </a:r>
          </a:p>
        </p:txBody>
      </p:sp>
      <p:sp>
        <p:nvSpPr>
          <p:cNvPr id="16" name="Arrow: Right 15">
            <a:extLst>
              <a:ext uri="{A59F8E14-1851-4F17-9BFF-9947348A34F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69EA8E8-1C8E-4ED0-B552-0677ADEDE8CC}"/>
              </a:ext>
            </a:extLst>
          </p:cNvPr>
          <p:cNvSpPr/>
          <p:nvPr/>
        </p:nvSpPr>
        <p:spPr>
          <a:xfrm rot="5400000">
            <a:off x="6968641" y="2286000"/>
            <a:ext cx="235915" cy="220992"/>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sp>
        <p:nvSpPr>
          <p:cNvPr id="17" name="Arrow: Right 16">
            <a:extLst>
              <a:ext uri="{D6FDF5A9-A7D4-4462-BDA8-5D339DED00C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8EC71FD-5658-4BA7-8EA0-1B8F7936BF2A}"/>
              </a:ext>
            </a:extLst>
          </p:cNvPr>
          <p:cNvSpPr/>
          <p:nvPr/>
        </p:nvSpPr>
        <p:spPr>
          <a:xfrm rot="5400000">
            <a:off x="6968641" y="3321417"/>
            <a:ext cx="235915" cy="220992"/>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sp>
        <p:nvSpPr>
          <p:cNvPr id="18" name="Arrow: Right 17">
            <a:extLst>
              <a:ext uri="{58041A4C-A653-4B78-84FA-9AA94350090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0F4A958-F403-4132-97D7-FDD39243A685}"/>
              </a:ext>
            </a:extLst>
          </p:cNvPr>
          <p:cNvSpPr/>
          <p:nvPr/>
        </p:nvSpPr>
        <p:spPr>
          <a:xfrm rot="5400000">
            <a:off x="7019441" y="4361243"/>
            <a:ext cx="235915" cy="220992"/>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sp>
        <p:nvSpPr>
          <p:cNvPr id="19" name="Arrow: Right 18">
            <a:extLst>
              <a:ext uri="{8E107EE4-64D3-4AD5-AFD9-84DAAE24414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92DB0DE-FF0E-4336-B8A5-6698FA1EABB4}"/>
              </a:ext>
            </a:extLst>
          </p:cNvPr>
          <p:cNvSpPr/>
          <p:nvPr/>
        </p:nvSpPr>
        <p:spPr>
          <a:xfrm rot="5400000">
            <a:off x="7086752" y="5376036"/>
            <a:ext cx="235915" cy="220992"/>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sp>
        <p:nvSpPr>
          <p:cNvPr id="20" name="Arrow: Right 19">
            <a:extLst>
              <a:ext uri="{2E341707-80FB-4B3B-B5EB-060757E3177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45585C9-0210-4287-BCCC-2076F5E9D66D}"/>
              </a:ext>
            </a:extLst>
          </p:cNvPr>
          <p:cNvSpPr/>
          <p:nvPr/>
        </p:nvSpPr>
        <p:spPr>
          <a:xfrm rot="5400000">
            <a:off x="7086752" y="6006325"/>
            <a:ext cx="235915" cy="220992"/>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sp>
        <p:nvSpPr>
          <p:cNvPr id="21" name="Arrow: Right 20">
            <a:extLst>
              <a:ext uri="{79F8BB58-FC4F-40B8-8319-78FEB15F40A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0E0A3EE-FB29-4754-957F-541084C1CC02}"/>
              </a:ext>
            </a:extLst>
          </p:cNvPr>
          <p:cNvSpPr/>
          <p:nvPr/>
        </p:nvSpPr>
        <p:spPr>
          <a:xfrm>
            <a:off x="8334337" y="2795829"/>
            <a:ext cx="657263" cy="207060"/>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sp>
        <p:nvSpPr>
          <p:cNvPr id="22" name="Arrow: Right 21">
            <a:extLst>
              <a:ext uri="{C4965098-7997-4CFA-AB6D-A245E244C4E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B12FB38-0770-4977-98AC-4FEA3BAB1BEF}"/>
              </a:ext>
            </a:extLst>
          </p:cNvPr>
          <p:cNvSpPr/>
          <p:nvPr/>
        </p:nvSpPr>
        <p:spPr>
          <a:xfrm>
            <a:off x="8334337" y="3875329"/>
            <a:ext cx="657263" cy="207060"/>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sp>
        <p:nvSpPr>
          <p:cNvPr id="23" name="Arrow: Right 22">
            <a:extLst>
              <a:ext uri="{E4010A2A-FE5D-4A75-971C-20A9B5F12A7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8B14F47-DED7-4927-80AF-8CCFD85D6826}"/>
              </a:ext>
            </a:extLst>
          </p:cNvPr>
          <p:cNvSpPr/>
          <p:nvPr/>
        </p:nvSpPr>
        <p:spPr>
          <a:xfrm>
            <a:off x="8355381" y="4902442"/>
            <a:ext cx="657263" cy="207060"/>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cxnSp>
        <p:nvCxnSpPr>
          <p:cNvPr id="24" name="Straight Connector 23">
            <a:extLst>
              <a:ext uri="{47C8A9E4-7FFF-4A95-9A3C-A49F830036F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2D01EF4-7A21-494C-B049-E4D2C6A3EF86}"/>
              </a:ext>
            </a:extLst>
          </p:cNvPr>
          <p:cNvCxnSpPr/>
          <p:nvPr/>
        </p:nvCxnSpPr>
        <p:spPr>
          <a:xfrm rot="10800000" flipH="1">
            <a:off x="11911394" y="2967203"/>
            <a:ext cx="5359" cy="3070631"/>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5" name="Straight Connector 24">
            <a:extLst>
              <a:ext uri="{7EBEB87A-59F3-479C-889F-7DB34E072CD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6D6E04B-6A71-4ED2-ADB2-EFDA97DBC3FE}"/>
              </a:ext>
            </a:extLst>
          </p:cNvPr>
          <p:cNvCxnSpPr/>
          <p:nvPr/>
        </p:nvCxnSpPr>
        <p:spPr>
          <a:xfrm rot="10800000" flipV="1">
            <a:off x="7315200" y="6027344"/>
            <a:ext cx="4601552" cy="41833"/>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6" name="Straight Connector 25">
            <a:extLst>
              <a:ext uri="{574A233C-5B99-4A6F-BD6B-66C575B71E2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A52DADC-F440-46B9-BAB3-3DF0DE3573D2}"/>
              </a:ext>
            </a:extLst>
          </p:cNvPr>
          <p:cNvCxnSpPr/>
          <p:nvPr/>
        </p:nvCxnSpPr>
        <p:spPr>
          <a:xfrm rot="10800000" flipH="1" flipV="1">
            <a:off x="10999405" y="2950159"/>
            <a:ext cx="939088"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7" name="Straight Connector 26">
            <a:extLst>
              <a:ext uri="{070BDD50-7646-4F22-91AB-5E418756990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4FC62B2-E638-4CB1-A806-5DF2603F05FC}"/>
              </a:ext>
            </a:extLst>
          </p:cNvPr>
          <p:cNvCxnSpPr/>
          <p:nvPr/>
        </p:nvCxnSpPr>
        <p:spPr>
          <a:xfrm rot="10800000" flipH="1" flipV="1">
            <a:off x="10999419" y="3978859"/>
            <a:ext cx="939088"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8" name="Straight Connector 27">
            <a:extLst>
              <a:ext uri="{73F2D079-B48D-414E-8D85-DD4D4FF90A6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BFF2890-EE55-4444-97BF-1475A7E579F5}"/>
              </a:ext>
            </a:extLst>
          </p:cNvPr>
          <p:cNvCxnSpPr/>
          <p:nvPr/>
        </p:nvCxnSpPr>
        <p:spPr>
          <a:xfrm rot="10800000" flipH="1" flipV="1">
            <a:off x="10972800" y="5003101"/>
            <a:ext cx="939088"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29" name="TextBox 28">
            <a:extLst>
              <a:ext uri="{E10333F6-352E-455E-9EB2-730F0446484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81578E7-6D24-4356-AD1F-905F938FBFD3}"/>
              </a:ext>
            </a:extLst>
          </p:cNvPr>
          <p:cNvSpPr txBox="1"/>
          <p:nvPr/>
        </p:nvSpPr>
        <p:spPr>
          <a:xfrm>
            <a:off x="8334336" y="2517787"/>
            <a:ext cx="747331" cy="374461"/>
          </a:xfrm>
          <a:prstGeom prst="rect">
            <a:avLst/>
          </a:prstGeom>
        </p:spPr>
        <p:txBody>
          <a:bodyPr vert="horz" lIns="127000" tIns="63500" rIns="127000" bIns="63500" rtlCol="0" anchor="t">
            <a:spAutoFit/>
          </a:bodyPr>
          <a:lstStyle/>
          <a:p>
            <a:pPr>
              <a:defRPr lang="en-US" sz="1400" dirty="0"/>
            </a:pPr>
            <a:r>
              <a:rPr lang="en-US" sz="1600" dirty="0"/>
              <a:t>True</a:t>
            </a:r>
          </a:p>
        </p:txBody>
      </p:sp>
      <p:sp>
        <p:nvSpPr>
          <p:cNvPr id="30" name="TextBox 29">
            <a:extLst>
              <a:ext uri="{C77DDD81-7B95-40B7-9B57-8692D67E6AC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7AB352F-1732-4B45-9E8B-9EC7836750FE}"/>
              </a:ext>
            </a:extLst>
          </p:cNvPr>
          <p:cNvSpPr txBox="1"/>
          <p:nvPr/>
        </p:nvSpPr>
        <p:spPr>
          <a:xfrm>
            <a:off x="8244268" y="3555098"/>
            <a:ext cx="747331" cy="374461"/>
          </a:xfrm>
          <a:prstGeom prst="rect">
            <a:avLst/>
          </a:prstGeom>
        </p:spPr>
        <p:txBody>
          <a:bodyPr vert="horz" lIns="127000" tIns="63500" rIns="127000" bIns="63500" rtlCol="0" anchor="t">
            <a:spAutoFit/>
          </a:bodyPr>
          <a:lstStyle/>
          <a:p>
            <a:pPr>
              <a:defRPr lang="en-US" sz="1400" dirty="0"/>
            </a:pPr>
            <a:r>
              <a:rPr lang="en-US" sz="1600" dirty="0"/>
              <a:t>True</a:t>
            </a:r>
          </a:p>
        </p:txBody>
      </p:sp>
      <p:sp>
        <p:nvSpPr>
          <p:cNvPr id="31" name="TextBox 30">
            <a:extLst>
              <a:ext uri="{6CACDE36-51F2-47D5-A990-635DFC7CE80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5290502-D0D5-4CC4-A714-0D037AAF19C9}"/>
              </a:ext>
            </a:extLst>
          </p:cNvPr>
          <p:cNvSpPr txBox="1"/>
          <p:nvPr/>
        </p:nvSpPr>
        <p:spPr>
          <a:xfrm>
            <a:off x="8244268" y="4616285"/>
            <a:ext cx="747331" cy="374461"/>
          </a:xfrm>
          <a:prstGeom prst="rect">
            <a:avLst/>
          </a:prstGeom>
        </p:spPr>
        <p:txBody>
          <a:bodyPr vert="horz" lIns="127000" tIns="63500" rIns="127000" bIns="63500" rtlCol="0" anchor="t">
            <a:spAutoFit/>
          </a:bodyPr>
          <a:lstStyle/>
          <a:p>
            <a:pPr>
              <a:defRPr lang="en-US" sz="1400" dirty="0"/>
            </a:pPr>
            <a:r>
              <a:rPr lang="en-US" sz="1600" dirty="0"/>
              <a:t>True</a:t>
            </a:r>
          </a:p>
        </p:txBody>
      </p:sp>
      <p:sp>
        <p:nvSpPr>
          <p:cNvPr id="32" name="TextBox 31">
            <a:extLst>
              <a:ext uri="{D47EADD4-79FA-4FA1-82A9-539CD9524CA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B05C858-CA93-4A11-A854-3A3E14EFB3C7}"/>
              </a:ext>
            </a:extLst>
          </p:cNvPr>
          <p:cNvSpPr txBox="1"/>
          <p:nvPr/>
        </p:nvSpPr>
        <p:spPr>
          <a:xfrm>
            <a:off x="6096000" y="3250578"/>
            <a:ext cx="747331" cy="374461"/>
          </a:xfrm>
          <a:prstGeom prst="rect">
            <a:avLst/>
          </a:prstGeom>
        </p:spPr>
        <p:txBody>
          <a:bodyPr vert="horz" lIns="127000" tIns="63500" rIns="127000" bIns="63500" rtlCol="0" anchor="t">
            <a:spAutoFit/>
          </a:bodyPr>
          <a:lstStyle/>
          <a:p>
            <a:pPr>
              <a:defRPr lang="en-US" sz="1400" dirty="0"/>
            </a:pPr>
            <a:r>
              <a:rPr lang="en-US" sz="1600" dirty="0"/>
              <a:t>False</a:t>
            </a:r>
          </a:p>
        </p:txBody>
      </p:sp>
      <p:sp>
        <p:nvSpPr>
          <p:cNvPr id="33" name="TextBox 32">
            <a:extLst>
              <a:ext uri="{C6EE5113-EC70-42EF-A4F5-D8625D9BF12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EEE86BF-5C83-4C67-8C72-8830E1B5914D}"/>
              </a:ext>
            </a:extLst>
          </p:cNvPr>
          <p:cNvSpPr txBox="1"/>
          <p:nvPr/>
        </p:nvSpPr>
        <p:spPr>
          <a:xfrm>
            <a:off x="6062001" y="4261333"/>
            <a:ext cx="747331" cy="374461"/>
          </a:xfrm>
          <a:prstGeom prst="rect">
            <a:avLst/>
          </a:prstGeom>
        </p:spPr>
        <p:txBody>
          <a:bodyPr vert="horz" lIns="127000" tIns="63500" rIns="127000" bIns="63500" rtlCol="0" anchor="t">
            <a:spAutoFit/>
          </a:bodyPr>
          <a:lstStyle/>
          <a:p>
            <a:pPr>
              <a:defRPr lang="en-US" sz="1400" dirty="0"/>
            </a:pPr>
            <a:r>
              <a:rPr lang="en-US" sz="1600" dirty="0"/>
              <a:t>False</a:t>
            </a:r>
          </a:p>
        </p:txBody>
      </p:sp>
      <p:sp>
        <p:nvSpPr>
          <p:cNvPr id="34" name="TextBox 33">
            <a:extLst>
              <a:ext uri="{A5513C0D-8EFB-44A3-9CDE-BD8C239D264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AD9ACA2-BDAC-4036-9437-8D9E41949AB4}"/>
              </a:ext>
            </a:extLst>
          </p:cNvPr>
          <p:cNvSpPr txBox="1"/>
          <p:nvPr/>
        </p:nvSpPr>
        <p:spPr>
          <a:xfrm>
            <a:off x="6350000" y="5905501"/>
            <a:ext cx="747331" cy="374461"/>
          </a:xfrm>
          <a:prstGeom prst="rect">
            <a:avLst/>
          </a:prstGeom>
        </p:spPr>
        <p:txBody>
          <a:bodyPr vert="horz" lIns="127000" tIns="63500" rIns="127000" bIns="63500" rtlCol="0" anchor="t">
            <a:spAutoFit/>
          </a:bodyPr>
          <a:lstStyle/>
          <a:p>
            <a:pPr>
              <a:defRPr lang="en-US" sz="1400" dirty="0"/>
            </a:pPr>
            <a:endParaRPr lang="en-US" sz="1600" dirty="0"/>
          </a:p>
        </p:txBody>
      </p:sp>
      <p:sp>
        <p:nvSpPr>
          <p:cNvPr id="35" name="TextBox 34">
            <a:extLst>
              <a:ext uri="{97798E5D-486A-41D8-9DE9-0319416CE37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D58EE7E-25D9-47AF-B7FC-766D9A30DE2B}"/>
              </a:ext>
            </a:extLst>
          </p:cNvPr>
          <p:cNvSpPr txBox="1"/>
          <p:nvPr/>
        </p:nvSpPr>
        <p:spPr>
          <a:xfrm>
            <a:off x="6221437" y="5261217"/>
            <a:ext cx="747331" cy="374461"/>
          </a:xfrm>
          <a:prstGeom prst="rect">
            <a:avLst/>
          </a:prstGeom>
        </p:spPr>
        <p:txBody>
          <a:bodyPr vert="horz" lIns="127000" tIns="63500" rIns="127000" bIns="63500" rtlCol="0" anchor="t">
            <a:spAutoFit/>
          </a:bodyPr>
          <a:lstStyle/>
          <a:p>
            <a:pPr>
              <a:defRPr lang="en-US" sz="1400" dirty="0"/>
            </a:pPr>
            <a:r>
              <a:rPr lang="en-US" sz="1600" dirty="0"/>
              <a:t>False</a:t>
            </a:r>
          </a:p>
        </p:txBody>
      </p:sp>
    </p:spTree>
    <p:extLst>
      <p:ext uri="{4CEB7D53-2592-4205-A7A5-B2EECD5CBC4C}">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9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3479E18A-6F63-493E-914E-DEA3521A76C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B83191B-B18B-47FF-BE2C-237D69D7E45D}"/>
              </a:ext>
            </a:extLst>
          </p:cNvPr>
          <p:cNvPicPr>
            <a:picLocks noChangeAspect="1"/>
          </p:cNvPicPr>
          <p:nvPr/>
        </p:nvPicPr>
        <p:blipFill>
          <a:blip r:embed="rId5"/>
          <a:stretch>
            <a:fillRect/>
          </a:stretch>
        </p:blipFill>
        <p:spPr>
          <a:xfrm>
            <a:off x="-24803" y="0"/>
            <a:ext cx="12192000" cy="835200"/>
          </a:xfrm>
          <a:prstGeom prst="rect">
            <a:avLst/>
          </a:prstGeom>
          <a:noFill/>
        </p:spPr>
      </p:pic>
      <p:sp>
        <p:nvSpPr>
          <p:cNvPr id="3" name="TextBox 2">
            <a:extLst>
              <a:ext uri="{52169833-919D-42E6-8D9A-12C39CDC561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34C4BB8-650F-4284-8832-4B52A559751B}"/>
              </a:ext>
            </a:extLst>
          </p:cNvPr>
          <p:cNvSpPr txBox="1"/>
          <p:nvPr/>
        </p:nvSpPr>
        <p:spPr>
          <a:xfrm>
            <a:off x="501930" y="2213343"/>
            <a:ext cx="5003101" cy="3667124"/>
          </a:xfrm>
          <a:prstGeom prst="rect">
            <a:avLst/>
          </a:prstGeom>
        </p:spPr>
        <p:txBody>
          <a:bodyPr vert="horz" lIns="127000" tIns="63500" rIns="127000" bIns="63500" rtlCol="0">
            <a:noAutofit/>
          </a:bodyPr>
          <a:lstStyle/>
          <a:p>
            <a:pPr>
              <a:lnSpc>
                <a:spcPct val="125000"/>
              </a:lnSpc>
              <a:defRPr lang="en-US" sz="1400" dirty="0"/>
            </a:pPr>
            <a:r>
              <a:rPr lang="en-US" sz="1600" b="1" dirty="0">
                <a:latin typeface="Open Sans"/>
              </a:rPr>
              <a:t>Algorithm:</a:t>
            </a:r>
            <a:r>
              <a:rPr lang="en-US" sz="1600" dirty="0">
                <a:latin typeface="Open Sans"/>
              </a:rPr>
              <a:t> to find the largest number </a:t>
            </a:r>
            <a:br>
              <a:rPr lang="en-US" sz="1600" dirty="0">
                <a:latin typeface="Open Sans"/>
              </a:rPr>
            </a:br>
            <a:r>
              <a:rPr lang="en-US" sz="1600" b="1" dirty="0">
                <a:latin typeface="Open Sans"/>
              </a:rPr>
              <a:t>Step 1:</a:t>
            </a:r>
            <a:r>
              <a:rPr lang="en-US" sz="1600" dirty="0">
                <a:latin typeface="Open Sans"/>
              </a:rPr>
              <a:t> [read 3 numbers] </a:t>
            </a:r>
            <a:br>
              <a:rPr lang="en-US" sz="1600" dirty="0">
                <a:latin typeface="Open Sans"/>
              </a:rPr>
            </a:br>
            <a:r>
              <a:rPr lang="en-US" sz="1600" dirty="0">
                <a:latin typeface="Open Sans"/>
              </a:rPr>
              <a:t>               Input a,b,c </a:t>
            </a:r>
            <a:br>
              <a:rPr lang="en-US" sz="1600" dirty="0">
                <a:latin typeface="Open Sans"/>
              </a:rPr>
            </a:br>
            <a:r>
              <a:rPr lang="en-US" sz="1600" b="1" dirty="0">
                <a:latin typeface="Open Sans"/>
              </a:rPr>
              <a:t>Step 2:</a:t>
            </a:r>
            <a:r>
              <a:rPr lang="en-US" sz="1600" dirty="0">
                <a:latin typeface="Open Sans"/>
              </a:rPr>
              <a:t>[find the largest of 3 numbers] </a:t>
            </a:r>
            <a:br>
              <a:rPr lang="en-US" sz="1600" dirty="0">
                <a:latin typeface="Open Sans"/>
              </a:rPr>
            </a:br>
            <a:r>
              <a:rPr lang="en-US" sz="1600" dirty="0">
                <a:latin typeface="Open Sans"/>
              </a:rPr>
              <a:t>               If(a&gt;b &amp;&amp; a&gt;c) </a:t>
            </a:r>
            <a:br>
              <a:rPr lang="en-US" sz="1600" dirty="0">
                <a:latin typeface="Open Sans"/>
              </a:rPr>
            </a:br>
            <a:r>
              <a:rPr lang="en-US" sz="1600" dirty="0">
                <a:latin typeface="Open Sans"/>
              </a:rPr>
              <a:t>               {   print ”a is bigger”    } </a:t>
            </a:r>
            <a:br>
              <a:rPr lang="en-US" sz="1600" dirty="0">
                <a:latin typeface="Open Sans"/>
              </a:rPr>
            </a:br>
            <a:r>
              <a:rPr lang="en-US" sz="1600" dirty="0">
                <a:latin typeface="Open Sans"/>
              </a:rPr>
              <a:t>              else if (b&gt;a &amp;&amp;b&gt;c) </a:t>
            </a:r>
            <a:br>
              <a:rPr lang="en-US" sz="1600" dirty="0">
                <a:latin typeface="Open Sans"/>
              </a:rPr>
            </a:br>
            <a:r>
              <a:rPr lang="en-US" sz="1600" dirty="0">
                <a:latin typeface="Open Sans"/>
              </a:rPr>
              <a:t>               {    print“b is bigger”   } </a:t>
            </a:r>
            <a:br>
              <a:rPr lang="en-US" sz="1600" dirty="0">
                <a:latin typeface="Open Sans"/>
              </a:rPr>
            </a:br>
            <a:r>
              <a:rPr lang="en-US" sz="1600" dirty="0">
                <a:latin typeface="Open Sans"/>
              </a:rPr>
              <a:t>              else </a:t>
            </a:r>
            <a:br>
              <a:rPr lang="en-US" sz="1600" dirty="0">
                <a:latin typeface="Open Sans"/>
              </a:rPr>
            </a:br>
            <a:r>
              <a:rPr lang="en-US" sz="1600" dirty="0">
                <a:latin typeface="Open Sans"/>
              </a:rPr>
              <a:t>              {     print ”c is bigger”   } </a:t>
            </a:r>
            <a:br>
              <a:rPr lang="en-US" sz="1600" dirty="0">
                <a:latin typeface="Open Sans"/>
              </a:rPr>
            </a:br>
            <a:r>
              <a:rPr lang="en-US" sz="1600" b="1" dirty="0">
                <a:latin typeface="Open Sans"/>
              </a:rPr>
              <a:t>Step 3: </a:t>
            </a:r>
            <a:r>
              <a:rPr lang="en-US" sz="1600" dirty="0">
                <a:latin typeface="Open Sans"/>
              </a:rPr>
              <a:t>[finished] </a:t>
            </a:r>
            <a:br>
              <a:rPr lang="en-US" sz="1600" dirty="0">
                <a:latin typeface="Open Sans"/>
              </a:rPr>
            </a:br>
            <a:r>
              <a:rPr lang="en-US" sz="1600" dirty="0">
                <a:latin typeface="Open Sans"/>
              </a:rPr>
              <a:t>              stop</a:t>
            </a:r>
          </a:p>
        </p:txBody>
      </p:sp>
      <p:sp>
        <p:nvSpPr>
          <p:cNvPr id="4" name="TextBox 3">
            <a:extLst>
              <a:ext uri="{DE78E895-E810-48FB-9DAA-464B4CBE8CF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4A1D2BB-6481-497F-A12C-0C69DEC1C585}"/>
              </a:ext>
            </a:extLst>
          </p:cNvPr>
          <p:cNvSpPr txBox="1"/>
          <p:nvPr>
            <p:custDataLst>
              <p:tags r:id="rId1"/>
            </p:custDataLst>
          </p:nvPr>
        </p:nvSpPr>
        <p:spPr>
          <a:xfrm>
            <a:off x="9194800" y="1562100"/>
            <a:ext cx="1778000" cy="474696"/>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dirty="0"/>
              <a:t>Program</a:t>
            </a:r>
          </a:p>
        </p:txBody>
      </p:sp>
      <p:sp>
        <p:nvSpPr>
          <p:cNvPr id="5" name="TextBox 4">
            <a:extLst>
              <a:ext uri="{B01EE7E7-D0D2-480F-9576-F47F67E55EB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6FFA25D-1ACE-4DC7-AD6A-1D764F6E4B29}"/>
              </a:ext>
            </a:extLst>
          </p:cNvPr>
          <p:cNvSpPr txBox="1"/>
          <p:nvPr>
            <p:custDataLst>
              <p:tags r:id="rId2"/>
            </p:custDataLst>
          </p:nvPr>
        </p:nvSpPr>
        <p:spPr>
          <a:xfrm>
            <a:off x="4876800" y="1571497"/>
            <a:ext cx="1778000" cy="474696"/>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dirty="0"/>
              <a:t>Flow chart</a:t>
            </a:r>
          </a:p>
        </p:txBody>
      </p:sp>
      <p:sp>
        <p:nvSpPr>
          <p:cNvPr id="6" name="TextBox 5">
            <a:extLst>
              <a:ext uri="{3F75D0FA-2208-491D-BA7A-3CD7869F057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B2E57C2-22D0-4F20-B0FC-B75949A828A9}"/>
              </a:ext>
            </a:extLst>
          </p:cNvPr>
          <p:cNvSpPr txBox="1"/>
          <p:nvPr>
            <p:custDataLst>
              <p:tags r:id="rId3"/>
            </p:custDataLst>
          </p:nvPr>
        </p:nvSpPr>
        <p:spPr>
          <a:xfrm>
            <a:off x="978560" y="1586243"/>
            <a:ext cx="1778000" cy="474696"/>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dirty="0"/>
              <a:t>Algorithm</a:t>
            </a:r>
          </a:p>
        </p:txBody>
      </p:sp>
      <p:sp>
        <p:nvSpPr>
          <p:cNvPr id="7" name="TextBox 6">
            <a:extLst>
              <a:ext uri="{8173E38B-8208-4757-B7E0-DA451363C9E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370A030-2FED-45EA-8FD1-3C23B6895F6A}"/>
              </a:ext>
            </a:extLst>
          </p:cNvPr>
          <p:cNvSpPr txBox="1"/>
          <p:nvPr/>
        </p:nvSpPr>
        <p:spPr>
          <a:xfrm>
            <a:off x="2498000" y="992950"/>
            <a:ext cx="7195997" cy="415563"/>
          </a:xfrm>
          <a:prstGeom prst="rect">
            <a:avLst/>
          </a:prstGeom>
        </p:spPr>
        <p:txBody>
          <a:bodyPr vert="horz" lIns="127000" tIns="63500" rIns="127000" bIns="63500" rtlCol="0" anchor="t">
            <a:spAutoFit/>
          </a:bodyPr>
          <a:lstStyle/>
          <a:p>
            <a:pPr>
              <a:defRPr lang="en-US" sz="1400" dirty="0"/>
            </a:pPr>
            <a:r>
              <a:rPr lang="en-US" sz="1867" b="1" dirty="0">
                <a:latin typeface="+mj-lt"/>
              </a:rPr>
              <a:t>Program to find biggest of three numbers</a:t>
            </a:r>
          </a:p>
        </p:txBody>
      </p:sp>
      <p:sp>
        <p:nvSpPr>
          <p:cNvPr id="8" name="TextBox 7">
            <a:extLst>
              <a:ext uri="{82A6DB61-0383-4D7F-A0C2-F149E53C110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4BBD0D2-EA5C-4B8C-8711-FA604CAF5B46}"/>
              </a:ext>
            </a:extLst>
          </p:cNvPr>
          <p:cNvSpPr txBox="1"/>
          <p:nvPr/>
        </p:nvSpPr>
        <p:spPr>
          <a:xfrm>
            <a:off x="7956982" y="2197101"/>
            <a:ext cx="3927385" cy="4417812"/>
          </a:xfrm>
          <a:prstGeom prst="rect">
            <a:avLst/>
          </a:prstGeom>
        </p:spPr>
        <p:txBody>
          <a:bodyPr vert="horz" lIns="127000" tIns="63500" rIns="127000" bIns="63500" rtlCol="0" anchor="t">
            <a:spAutoFit/>
          </a:bodyPr>
          <a:lstStyle/>
          <a:p>
            <a:pPr algn="l">
              <a:defRPr lang="en-US" sz="1400" dirty="0"/>
            </a:pPr>
            <a:r>
              <a:rPr lang="en-US" sz="1467" dirty="0"/>
              <a:t>#include&lt;stdio.h&gt;</a:t>
            </a:r>
          </a:p>
          <a:p>
            <a:pPr algn="l">
              <a:defRPr lang="en-US" sz="1400" dirty="0"/>
            </a:pPr>
            <a:r>
              <a:rPr lang="en-US" sz="1467" dirty="0"/>
              <a:t>void main()</a:t>
            </a:r>
          </a:p>
          <a:p>
            <a:pPr algn="l">
              <a:defRPr lang="en-US" sz="1400" dirty="0"/>
            </a:pPr>
            <a:r>
              <a:rPr lang="en-US" sz="1467" dirty="0"/>
              <a:t>{</a:t>
            </a:r>
          </a:p>
          <a:p>
            <a:pPr algn="l">
              <a:defRPr lang="en-US" sz="1400" dirty="0"/>
            </a:pPr>
            <a:r>
              <a:rPr lang="en-US" sz="1467" dirty="0"/>
              <a:t>Int a,b,c;</a:t>
            </a:r>
          </a:p>
          <a:p>
            <a:pPr algn="l">
              <a:defRPr lang="en-US" sz="1400" dirty="0"/>
            </a:pPr>
            <a:r>
              <a:rPr lang="en-US" sz="1467" dirty="0" err="1"/>
              <a:t>printf</a:t>
            </a:r>
            <a:r>
              <a:rPr lang="en-US" sz="1467" dirty="0"/>
              <a:t>("enter 3 different numbers\n");</a:t>
            </a:r>
          </a:p>
          <a:p>
            <a:pPr algn="l">
              <a:defRPr lang="en-US" sz="1400" dirty="0"/>
            </a:pPr>
            <a:r>
              <a:rPr lang="en-US" sz="1467" dirty="0" err="1"/>
              <a:t>scanf</a:t>
            </a:r>
            <a:r>
              <a:rPr lang="en-US" sz="1467" dirty="0"/>
              <a:t>("%d%d%d",&amp;a,&amp;b,&amp;c);</a:t>
            </a:r>
          </a:p>
          <a:p>
            <a:pPr algn="l">
              <a:defRPr lang="en-US" sz="1400" dirty="0"/>
            </a:pPr>
            <a:r>
              <a:rPr lang="en-US" sz="1467" dirty="0"/>
              <a:t>if(a&gt;b&amp;&amp;a&gt;c)</a:t>
            </a:r>
          </a:p>
          <a:p>
            <a:pPr algn="l">
              <a:defRPr lang="en-US" sz="1400" dirty="0"/>
            </a:pPr>
            <a:r>
              <a:rPr lang="en-US" sz="1467" dirty="0"/>
              <a:t>{</a:t>
            </a:r>
          </a:p>
          <a:p>
            <a:pPr algn="l">
              <a:defRPr lang="en-US" sz="1400" dirty="0"/>
            </a:pPr>
            <a:r>
              <a:rPr lang="en-US" sz="1467" dirty="0" err="1"/>
              <a:t>printf</a:t>
            </a:r>
            <a:r>
              <a:rPr lang="en-US" sz="1467" dirty="0"/>
              <a:t>("a is bigger\n");</a:t>
            </a:r>
          </a:p>
          <a:p>
            <a:pPr algn="l">
              <a:defRPr lang="en-US" sz="1400" dirty="0"/>
            </a:pPr>
            <a:r>
              <a:rPr lang="en-US" sz="1467" dirty="0"/>
              <a:t>}</a:t>
            </a:r>
          </a:p>
          <a:p>
            <a:pPr algn="l">
              <a:defRPr lang="en-US" sz="1400" dirty="0"/>
            </a:pPr>
            <a:r>
              <a:rPr lang="en-US" sz="1467" dirty="0"/>
              <a:t>else if("b&gt;a&amp;&amp;b&gt;c)</a:t>
            </a:r>
          </a:p>
          <a:p>
            <a:pPr algn="l">
              <a:defRPr lang="en-US" sz="1400" dirty="0"/>
            </a:pPr>
            <a:r>
              <a:rPr lang="en-US" sz="1467" dirty="0"/>
              <a:t>{</a:t>
            </a:r>
          </a:p>
          <a:p>
            <a:pPr algn="l">
              <a:defRPr lang="en-US" sz="1400" dirty="0"/>
            </a:pPr>
            <a:r>
              <a:rPr lang="en-US" sz="1467" dirty="0" err="1"/>
              <a:t>printf</a:t>
            </a:r>
            <a:r>
              <a:rPr lang="en-US" sz="1467" dirty="0"/>
              <a:t>("b is bigger\n");</a:t>
            </a:r>
          </a:p>
          <a:p>
            <a:pPr algn="l">
              <a:defRPr lang="en-US" sz="1400" dirty="0"/>
            </a:pPr>
            <a:r>
              <a:rPr lang="en-US" sz="1467" dirty="0"/>
              <a:t>}</a:t>
            </a:r>
          </a:p>
          <a:p>
            <a:pPr algn="l">
              <a:defRPr lang="en-US" sz="1400" dirty="0"/>
            </a:pPr>
            <a:r>
              <a:rPr lang="en-US" sz="1467" dirty="0"/>
              <a:t>else</a:t>
            </a:r>
          </a:p>
          <a:p>
            <a:pPr algn="l">
              <a:defRPr lang="en-US" sz="1400" dirty="0"/>
            </a:pPr>
            <a:r>
              <a:rPr lang="en-US" sz="1467" dirty="0"/>
              <a:t>{</a:t>
            </a:r>
          </a:p>
          <a:p>
            <a:pPr algn="l">
              <a:defRPr lang="en-US" sz="1400" dirty="0"/>
            </a:pPr>
            <a:r>
              <a:rPr lang="en-US" sz="1467" dirty="0" err="1"/>
              <a:t>printf</a:t>
            </a:r>
            <a:r>
              <a:rPr lang="en-US" sz="1467" dirty="0"/>
              <a:t>("c is bigger\n");</a:t>
            </a:r>
          </a:p>
          <a:p>
            <a:pPr algn="l">
              <a:defRPr lang="en-US" sz="1400" dirty="0"/>
            </a:pPr>
            <a:r>
              <a:rPr lang="en-US" sz="1467" dirty="0"/>
              <a:t>}</a:t>
            </a:r>
          </a:p>
          <a:p>
            <a:pPr algn="l">
              <a:defRPr lang="en-US" sz="1400" dirty="0"/>
            </a:pPr>
            <a:r>
              <a:rPr lang="en-US" sz="1467" dirty="0"/>
              <a:t>}</a:t>
            </a:r>
          </a:p>
        </p:txBody>
      </p:sp>
    </p:spTree>
    <p:extLst>
      <p:ext uri="{99BA642D-5923-4022-9C86-5BAA4B4ACD30}">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4"/>
                                        </p:tgtEl>
                                        <p:attrNameLst>
                                          <p:attrName>style.visibility</p:attrName>
                                        </p:attrNameLst>
                                      </p:cBhvr>
                                      <p:to>
                                        <p:strVal val="visible"/>
                                      </p:to>
                                    </p:set>
                                    <p:anim calcmode="lin" valueType="num">
                                      <p:cBhvr>
                                        <p:cTn id="7" dur="1000">
                                          <p:stCondLst>
                                            <p:cond delay="0"/>
                                          </p:stCondLst>
                                        </p:cTn>
                                        <p:tgtEl>
                                          <p:spTgt spid="4"/>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000" fill="hold">
                                          <p:stCondLst>
                                            <p:cond delay="0"/>
                                          </p:stCondLst>
                                        </p:cTn>
                                        <p:tgtEl>
                                          <p:spTgt spid="5"/>
                                        </p:tgtEl>
                                        <p:attrNameLst>
                                          <p:attrName>style.visibility</p:attrName>
                                        </p:attrNameLst>
                                      </p:cBhvr>
                                      <p:to>
                                        <p:strVal val="visible"/>
                                      </p:to>
                                    </p:set>
                                    <p:anim calcmode="lin" valueType="num">
                                      <p:cBhvr>
                                        <p:cTn id="14"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15"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000" fill="hold">
                                          <p:stCondLst>
                                            <p:cond delay="0"/>
                                          </p:stCondLst>
                                        </p:cTn>
                                        <p:tgtEl>
                                          <p:spTgt spid="6"/>
                                        </p:tgtEl>
                                        <p:attrNameLst>
                                          <p:attrName>style.visibility</p:attrName>
                                        </p:attrNameLst>
                                      </p:cBhvr>
                                      <p:to>
                                        <p:strVal val="visible"/>
                                      </p:to>
                                    </p:set>
                                    <p:anim calcmode="lin" valueType="num">
                                      <p:cBhvr>
                                        <p:cTn id="21"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22"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286E0E30-A98E-4E1F-AC28-1ABA761677E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E053C90-495D-4E5B-9FA8-CCD0F84380F4}"/>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A53E34CC-33B1-4312-8715-DAC6C9B24B1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6121965-AE5C-483C-9F2D-C930BDBA9EDF}"/>
              </a:ext>
            </a:extLst>
          </p:cNvPr>
          <p:cNvSpPr txBox="1"/>
          <p:nvPr/>
        </p:nvSpPr>
        <p:spPr>
          <a:xfrm>
            <a:off x="171627" y="994143"/>
            <a:ext cx="2645651" cy="411403"/>
          </a:xfrm>
          <a:prstGeom prst="rect">
            <a:avLst/>
          </a:prstGeom>
        </p:spPr>
        <p:txBody>
          <a:bodyPr vert="horz" lIns="127000" tIns="63500" rIns="127000" bIns="63500" rtlCol="0">
            <a:noAutofit/>
          </a:bodyPr>
          <a:lstStyle/>
          <a:p>
            <a:pPr>
              <a:defRPr lang="en-US" sz="1400" dirty="0"/>
            </a:pPr>
            <a:r>
              <a:rPr lang="en-US" sz="1867" b="1" dirty="0">
                <a:solidFill>
                  <a:srgbClr val="FF0000"/>
                </a:solidFill>
                <a:latin typeface="Open Sans"/>
              </a:rPr>
              <a:t>nested if statement</a:t>
            </a:r>
          </a:p>
        </p:txBody>
      </p:sp>
      <p:sp>
        <p:nvSpPr>
          <p:cNvPr id="4" name="TextBox 3">
            <a:extLst>
              <a:ext uri="{CD3BFFB7-3A3B-4543-B737-AA197348026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12EE99E-FE59-40E5-BC7D-372F01E77B23}"/>
              </a:ext>
            </a:extLst>
          </p:cNvPr>
          <p:cNvSpPr txBox="1"/>
          <p:nvPr/>
        </p:nvSpPr>
        <p:spPr>
          <a:xfrm>
            <a:off x="2817279" y="838619"/>
            <a:ext cx="8565159" cy="866904"/>
          </a:xfrm>
          <a:prstGeom prst="rect">
            <a:avLst/>
          </a:prstGeom>
        </p:spPr>
        <p:txBody>
          <a:bodyPr vert="horz" lIns="127000" tIns="63500" rIns="127000" bIns="63500" rtlCol="0" anchor="t">
            <a:spAutoFit/>
          </a:bodyPr>
          <a:lstStyle/>
          <a:p>
            <a:pPr>
              <a:defRPr lang="en-US" sz="1400" dirty="0"/>
            </a:pPr>
            <a:r>
              <a:rPr lang="en-US" sz="1600" dirty="0">
                <a:solidFill>
                  <a:srgbClr val="00B050"/>
                </a:solidFill>
                <a:latin typeface="+mj-lt"/>
              </a:rPr>
              <a:t>Is used to execute one set of statements out of many sets of statements depending upon the outcome of the condition. It consists of </a:t>
            </a:r>
            <a:r>
              <a:rPr lang="en-US" sz="1600" b="1" dirty="0">
                <a:solidFill>
                  <a:schemeClr val="accent6"/>
                </a:solidFill>
                <a:latin typeface="+mj-lt"/>
              </a:rPr>
              <a:t>if else control construct</a:t>
            </a:r>
            <a:r>
              <a:rPr lang="en-US" sz="1600" dirty="0">
                <a:solidFill>
                  <a:srgbClr val="00B050"/>
                </a:solidFill>
                <a:latin typeface="+mj-lt"/>
              </a:rPr>
              <a:t> with in an another </a:t>
            </a:r>
            <a:r>
              <a:rPr lang="en-US" sz="1600" b="1" dirty="0">
                <a:solidFill>
                  <a:srgbClr val="C1408A"/>
                </a:solidFill>
                <a:latin typeface="+mj-lt"/>
              </a:rPr>
              <a:t>if</a:t>
            </a:r>
            <a:r>
              <a:rPr lang="en-US" sz="1600" dirty="0">
                <a:solidFill>
                  <a:srgbClr val="00B050"/>
                </a:solidFill>
                <a:latin typeface="+mj-lt"/>
              </a:rPr>
              <a:t> or </a:t>
            </a:r>
            <a:r>
              <a:rPr lang="en-US" sz="1600" b="1" dirty="0">
                <a:solidFill>
                  <a:srgbClr val="C1408A"/>
                </a:solidFill>
                <a:latin typeface="+mj-lt"/>
              </a:rPr>
              <a:t>else</a:t>
            </a:r>
            <a:r>
              <a:rPr lang="en-US" sz="1600" dirty="0">
                <a:solidFill>
                  <a:srgbClr val="00B050"/>
                </a:solidFill>
                <a:latin typeface="+mj-lt"/>
              </a:rPr>
              <a:t> control construct and hence the name </a:t>
            </a:r>
            <a:r>
              <a:rPr lang="en-US" sz="1600" b="1" dirty="0">
                <a:solidFill>
                  <a:srgbClr val="00B050"/>
                </a:solidFill>
                <a:latin typeface="+mj-lt"/>
              </a:rPr>
              <a:t>nested if control construct.</a:t>
            </a:r>
            <a:r>
              <a:rPr lang="en-US" sz="1600" dirty="0">
                <a:solidFill>
                  <a:srgbClr val="00B050"/>
                </a:solidFill>
                <a:latin typeface="+mj-lt"/>
              </a:rPr>
              <a:t>  </a:t>
            </a:r>
          </a:p>
        </p:txBody>
      </p:sp>
      <p:sp>
        <p:nvSpPr>
          <p:cNvPr id="5" name="TextBox 4">
            <a:extLst>
              <a:ext uri="{5B5EA457-7132-4DCE-A18F-A2F2472C967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25F1CF9-6B36-4FE5-83AE-24BD2C3900B0}"/>
              </a:ext>
            </a:extLst>
          </p:cNvPr>
          <p:cNvSpPr txBox="1"/>
          <p:nvPr/>
        </p:nvSpPr>
        <p:spPr>
          <a:xfrm>
            <a:off x="1119821" y="1653222"/>
            <a:ext cx="2540000" cy="5461367"/>
          </a:xfrm>
          <a:prstGeom prst="rect">
            <a:avLst/>
          </a:prstGeom>
        </p:spPr>
        <p:txBody>
          <a:bodyPr vert="horz" lIns="127000" tIns="63500" rIns="127000" bIns="63500" rtlCol="0" anchor="t">
            <a:spAutoFit/>
          </a:bodyPr>
          <a:lstStyle/>
          <a:p>
            <a:pPr>
              <a:lnSpc>
                <a:spcPct val="100000"/>
              </a:lnSpc>
              <a:defRPr lang="en-US" sz="1400" dirty="0"/>
            </a:pPr>
            <a:r>
              <a:rPr lang="en-US" sz="1333" b="1" dirty="0">
                <a:latin typeface="+mj-lt"/>
              </a:rPr>
              <a:t>Statement 1;</a:t>
            </a:r>
          </a:p>
          <a:p>
            <a:pPr>
              <a:lnSpc>
                <a:spcPct val="100000"/>
              </a:lnSpc>
              <a:defRPr lang="en-US" sz="1400" dirty="0"/>
            </a:pPr>
            <a:r>
              <a:rPr lang="en-US" sz="1333" b="1" dirty="0">
                <a:solidFill>
                  <a:schemeClr val="accent3"/>
                </a:solidFill>
                <a:latin typeface="+mj-lt"/>
              </a:rPr>
              <a:t>If (condition 1)</a:t>
            </a:r>
          </a:p>
          <a:p>
            <a:pPr>
              <a:lnSpc>
                <a:spcPct val="100000"/>
              </a:lnSpc>
              <a:defRPr lang="en-US" sz="1400" dirty="0"/>
            </a:pPr>
            <a:r>
              <a:rPr lang="en-US" sz="1333" b="1" dirty="0">
                <a:latin typeface="+mj-lt"/>
              </a:rPr>
              <a:t>{</a:t>
            </a:r>
          </a:p>
          <a:p>
            <a:pPr>
              <a:lnSpc>
                <a:spcPct val="100000"/>
              </a:lnSpc>
              <a:defRPr lang="en-US" sz="1400" dirty="0"/>
            </a:pPr>
            <a:r>
              <a:rPr lang="en-US" sz="1333" b="1" dirty="0">
                <a:latin typeface="+mj-lt"/>
              </a:rPr>
              <a:t>     </a:t>
            </a:r>
            <a:r>
              <a:rPr lang="en-US" sz="1333" b="1" dirty="0">
                <a:solidFill>
                  <a:schemeClr val="accent6"/>
                </a:solidFill>
                <a:latin typeface="+mj-lt"/>
              </a:rPr>
              <a:t>If(condition 2)</a:t>
            </a:r>
          </a:p>
          <a:p>
            <a:pPr>
              <a:lnSpc>
                <a:spcPct val="100000"/>
              </a:lnSpc>
              <a:defRPr lang="en-US" sz="1400" dirty="0"/>
            </a:pPr>
            <a:r>
              <a:rPr lang="en-US" sz="1333" b="1" dirty="0">
                <a:solidFill>
                  <a:schemeClr val="accent6"/>
                </a:solidFill>
                <a:latin typeface="+mj-lt"/>
              </a:rPr>
              <a:t>     {</a:t>
            </a:r>
          </a:p>
          <a:p>
            <a:pPr lvl="1">
              <a:lnSpc>
                <a:spcPct val="100000"/>
              </a:lnSpc>
              <a:defRPr lang="en-US" sz="1400" dirty="0"/>
            </a:pPr>
            <a:r>
              <a:rPr lang="en-US" sz="1333" b="1" dirty="0">
                <a:solidFill>
                  <a:schemeClr val="accent6"/>
                </a:solidFill>
                <a:latin typeface="+mj-lt"/>
              </a:rPr>
              <a:t>Statement 2;</a:t>
            </a:r>
          </a:p>
          <a:p>
            <a:pPr>
              <a:lnSpc>
                <a:spcPct val="100000"/>
              </a:lnSpc>
              <a:defRPr lang="en-US" sz="1400" dirty="0"/>
            </a:pPr>
            <a:r>
              <a:rPr lang="en-US" sz="1333" b="1" dirty="0">
                <a:solidFill>
                  <a:schemeClr val="accent6"/>
                </a:solidFill>
                <a:latin typeface="+mj-lt"/>
              </a:rPr>
              <a:t>     }</a:t>
            </a:r>
          </a:p>
          <a:p>
            <a:pPr>
              <a:lnSpc>
                <a:spcPct val="100000"/>
              </a:lnSpc>
              <a:defRPr lang="en-US" sz="1400" dirty="0"/>
            </a:pPr>
            <a:r>
              <a:rPr lang="en-US" sz="1333" b="1" dirty="0">
                <a:solidFill>
                  <a:schemeClr val="accent6"/>
                </a:solidFill>
                <a:latin typeface="+mj-lt"/>
              </a:rPr>
              <a:t>     else</a:t>
            </a:r>
          </a:p>
          <a:p>
            <a:pPr>
              <a:lnSpc>
                <a:spcPct val="100000"/>
              </a:lnSpc>
              <a:defRPr lang="en-US" sz="1400" dirty="0"/>
            </a:pPr>
            <a:r>
              <a:rPr lang="en-US" sz="1333" b="1" dirty="0">
                <a:solidFill>
                  <a:schemeClr val="accent6"/>
                </a:solidFill>
                <a:latin typeface="+mj-lt"/>
              </a:rPr>
              <a:t>     {</a:t>
            </a:r>
          </a:p>
          <a:p>
            <a:pPr>
              <a:lnSpc>
                <a:spcPct val="100000"/>
              </a:lnSpc>
              <a:defRPr lang="en-US" sz="1400" dirty="0"/>
            </a:pPr>
            <a:r>
              <a:rPr lang="en-US" sz="1333" b="1" dirty="0">
                <a:solidFill>
                  <a:schemeClr val="accent6"/>
                </a:solidFill>
                <a:latin typeface="+mj-lt"/>
              </a:rPr>
              <a:t>           Statement 3;</a:t>
            </a:r>
          </a:p>
          <a:p>
            <a:pPr>
              <a:lnSpc>
                <a:spcPct val="100000"/>
              </a:lnSpc>
              <a:defRPr lang="en-US" sz="1400" dirty="0"/>
            </a:pPr>
            <a:r>
              <a:rPr lang="en-US" sz="1333" b="1" dirty="0">
                <a:solidFill>
                  <a:schemeClr val="accent6"/>
                </a:solidFill>
                <a:latin typeface="+mj-lt"/>
              </a:rPr>
              <a:t>     }</a:t>
            </a:r>
          </a:p>
          <a:p>
            <a:pPr>
              <a:lnSpc>
                <a:spcPct val="100000"/>
              </a:lnSpc>
              <a:defRPr lang="en-US" sz="1400" dirty="0"/>
            </a:pPr>
            <a:r>
              <a:rPr lang="en-US" sz="1333" b="1" dirty="0">
                <a:latin typeface="+mj-lt"/>
              </a:rPr>
              <a:t>}</a:t>
            </a:r>
          </a:p>
          <a:p>
            <a:pPr>
              <a:lnSpc>
                <a:spcPct val="100000"/>
              </a:lnSpc>
              <a:defRPr lang="en-US" sz="1400" dirty="0"/>
            </a:pPr>
            <a:r>
              <a:rPr lang="en-US" sz="1333" b="1" dirty="0">
                <a:latin typeface="+mj-lt"/>
              </a:rPr>
              <a:t>else</a:t>
            </a:r>
          </a:p>
          <a:p>
            <a:pPr>
              <a:lnSpc>
                <a:spcPct val="100000"/>
              </a:lnSpc>
              <a:defRPr lang="en-US" sz="1400" dirty="0"/>
            </a:pPr>
            <a:r>
              <a:rPr lang="en-US" sz="1333" b="1" dirty="0">
                <a:latin typeface="+mj-lt"/>
              </a:rPr>
              <a:t>{</a:t>
            </a:r>
          </a:p>
          <a:p>
            <a:pPr>
              <a:lnSpc>
                <a:spcPct val="100000"/>
              </a:lnSpc>
              <a:defRPr lang="en-US" sz="1400" dirty="0"/>
            </a:pPr>
            <a:r>
              <a:rPr lang="en-US" sz="1333" b="1" dirty="0">
                <a:latin typeface="+mj-lt"/>
              </a:rPr>
              <a:t>    </a:t>
            </a:r>
            <a:r>
              <a:rPr lang="en-US" sz="1333" b="1" dirty="0">
                <a:solidFill>
                  <a:schemeClr val="accent5"/>
                </a:solidFill>
                <a:latin typeface="+mj-lt"/>
              </a:rPr>
              <a:t>If(</a:t>
            </a:r>
            <a:r>
              <a:rPr lang="en-US" sz="1333" b="1" dirty="0" err="1">
                <a:solidFill>
                  <a:schemeClr val="accent5"/>
                </a:solidFill>
                <a:latin typeface="+mj-lt"/>
              </a:rPr>
              <a:t>condtion</a:t>
            </a:r>
            <a:r>
              <a:rPr lang="en-US" sz="1333" b="1" dirty="0">
                <a:solidFill>
                  <a:schemeClr val="accent5"/>
                </a:solidFill>
                <a:latin typeface="+mj-lt"/>
              </a:rPr>
              <a:t> 3) </a:t>
            </a:r>
          </a:p>
          <a:p>
            <a:pPr>
              <a:lnSpc>
                <a:spcPct val="100000"/>
              </a:lnSpc>
              <a:defRPr lang="en-US" sz="1400" dirty="0"/>
            </a:pPr>
            <a:r>
              <a:rPr lang="en-US" sz="1333" b="1" dirty="0">
                <a:solidFill>
                  <a:schemeClr val="accent5"/>
                </a:solidFill>
                <a:latin typeface="+mj-lt"/>
              </a:rPr>
              <a:t>    {</a:t>
            </a:r>
          </a:p>
          <a:p>
            <a:pPr>
              <a:lnSpc>
                <a:spcPct val="100000"/>
              </a:lnSpc>
              <a:defRPr lang="en-US" sz="1400" dirty="0"/>
            </a:pPr>
            <a:r>
              <a:rPr lang="en-US" sz="1333" b="1" dirty="0">
                <a:solidFill>
                  <a:schemeClr val="accent5"/>
                </a:solidFill>
                <a:latin typeface="+mj-lt"/>
              </a:rPr>
              <a:t>         Statement 4;</a:t>
            </a:r>
          </a:p>
          <a:p>
            <a:pPr>
              <a:lnSpc>
                <a:spcPct val="100000"/>
              </a:lnSpc>
              <a:defRPr lang="en-US" sz="1400" dirty="0"/>
            </a:pPr>
            <a:r>
              <a:rPr lang="en-US" sz="1333" b="1" dirty="0">
                <a:solidFill>
                  <a:schemeClr val="accent5"/>
                </a:solidFill>
                <a:latin typeface="+mj-lt"/>
              </a:rPr>
              <a:t>    }</a:t>
            </a:r>
          </a:p>
          <a:p>
            <a:pPr>
              <a:lnSpc>
                <a:spcPct val="100000"/>
              </a:lnSpc>
              <a:defRPr lang="en-US" sz="1400" dirty="0"/>
            </a:pPr>
            <a:r>
              <a:rPr lang="en-US" sz="1333" b="1" dirty="0">
                <a:solidFill>
                  <a:schemeClr val="accent5"/>
                </a:solidFill>
                <a:latin typeface="+mj-lt"/>
              </a:rPr>
              <a:t>    Else</a:t>
            </a:r>
          </a:p>
          <a:p>
            <a:pPr>
              <a:lnSpc>
                <a:spcPct val="100000"/>
              </a:lnSpc>
              <a:defRPr lang="en-US" sz="1400" dirty="0"/>
            </a:pPr>
            <a:r>
              <a:rPr lang="en-US" sz="1333" b="1" dirty="0">
                <a:solidFill>
                  <a:schemeClr val="accent5"/>
                </a:solidFill>
                <a:latin typeface="+mj-lt"/>
              </a:rPr>
              <a:t>    { </a:t>
            </a:r>
          </a:p>
          <a:p>
            <a:pPr>
              <a:lnSpc>
                <a:spcPct val="100000"/>
              </a:lnSpc>
              <a:defRPr lang="en-US" sz="1400" dirty="0"/>
            </a:pPr>
            <a:r>
              <a:rPr lang="en-US" sz="1333" b="1" dirty="0">
                <a:solidFill>
                  <a:schemeClr val="accent5"/>
                </a:solidFill>
                <a:latin typeface="+mj-lt"/>
              </a:rPr>
              <a:t>        Statement 5; </a:t>
            </a:r>
          </a:p>
          <a:p>
            <a:pPr>
              <a:lnSpc>
                <a:spcPct val="100000"/>
              </a:lnSpc>
              <a:defRPr lang="en-US" sz="1400" dirty="0"/>
            </a:pPr>
            <a:r>
              <a:rPr lang="en-US" sz="1333" b="1" dirty="0">
                <a:solidFill>
                  <a:schemeClr val="accent5"/>
                </a:solidFill>
                <a:latin typeface="+mj-lt"/>
              </a:rPr>
              <a:t>    }</a:t>
            </a:r>
          </a:p>
          <a:p>
            <a:pPr>
              <a:lnSpc>
                <a:spcPct val="100000"/>
              </a:lnSpc>
              <a:defRPr lang="en-US" sz="1400" dirty="0"/>
            </a:pPr>
            <a:r>
              <a:rPr lang="en-US" sz="1333" b="1" dirty="0">
                <a:latin typeface="+mj-lt"/>
              </a:rPr>
              <a:t>}</a:t>
            </a:r>
          </a:p>
          <a:p>
            <a:pPr>
              <a:lnSpc>
                <a:spcPct val="100000"/>
              </a:lnSpc>
              <a:defRPr lang="en-US" sz="1400" dirty="0"/>
            </a:pPr>
            <a:r>
              <a:rPr lang="en-US" sz="1333" b="1" dirty="0">
                <a:latin typeface="+mj-lt"/>
              </a:rPr>
              <a:t>Statement 5;</a:t>
            </a:r>
          </a:p>
          <a:p>
            <a:pPr>
              <a:lnSpc>
                <a:spcPct val="100000"/>
              </a:lnSpc>
              <a:defRPr lang="en-US" sz="1400" dirty="0"/>
            </a:pPr>
            <a:endParaRPr lang="en-US" sz="1333" b="1" dirty="0">
              <a:latin typeface="+mj-lt"/>
            </a:endParaRPr>
          </a:p>
          <a:p>
            <a:pPr>
              <a:lnSpc>
                <a:spcPct val="100000"/>
              </a:lnSpc>
              <a:defRPr lang="en-US" sz="1400" dirty="0"/>
            </a:pPr>
            <a:endParaRPr lang="en-US" sz="1333" b="1" dirty="0">
              <a:latin typeface="+mj-lt"/>
            </a:endParaRPr>
          </a:p>
        </p:txBody>
      </p:sp>
      <p:sp>
        <p:nvSpPr>
          <p:cNvPr id="6" name="TextBox 5">
            <a:extLst>
              <a:ext uri="{B426886C-89E9-4E73-AF3E-F9ADB62E839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694DCE5-4FCE-47FD-8BDD-5724163941D8}"/>
              </a:ext>
            </a:extLst>
          </p:cNvPr>
          <p:cNvSpPr txBox="1"/>
          <p:nvPr/>
        </p:nvSpPr>
        <p:spPr>
          <a:xfrm>
            <a:off x="0" y="2624748"/>
            <a:ext cx="1052029" cy="415563"/>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0"/>
          </a:gradFill>
          <a:ln w="9525" cap="flat">
            <a:solidFill>
              <a:schemeClr val="accent3">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Syntax</a:t>
            </a:r>
          </a:p>
        </p:txBody>
      </p:sp>
      <p:pic>
        <p:nvPicPr>
          <p:cNvPr id="7" name="Picture 6">
            <a:extLst>
              <a:ext uri="{62C89132-B430-48D4-86BE-5F727BAA033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0BE67CC-F01E-4E0F-BE85-0D4DC1B700A8}"/>
              </a:ext>
            </a:extLst>
          </p:cNvPr>
          <p:cNvPicPr>
            <a:picLocks noChangeAspect="1"/>
          </p:cNvPicPr>
          <p:nvPr/>
        </p:nvPicPr>
        <p:blipFill>
          <a:blip r:embed="rId3"/>
          <a:stretch>
            <a:fillRect/>
          </a:stretch>
        </p:blipFill>
        <p:spPr>
          <a:xfrm>
            <a:off x="4876801" y="2213343"/>
            <a:ext cx="6575500" cy="3765867"/>
          </a:xfrm>
          <a:prstGeom prst="rect">
            <a:avLst/>
          </a:prstGeom>
          <a:noFill/>
        </p:spPr>
      </p:pic>
      <p:sp>
        <p:nvSpPr>
          <p:cNvPr id="8" name="TextBox 7">
            <a:extLst>
              <a:ext uri="{19AC4154-1954-4374-BB4D-3453D2C7A5E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96FBB36-C0DC-4FE4-AB6C-AA7D8F4A6081}"/>
              </a:ext>
            </a:extLst>
          </p:cNvPr>
          <p:cNvSpPr txBox="1"/>
          <p:nvPr/>
        </p:nvSpPr>
        <p:spPr>
          <a:xfrm>
            <a:off x="4876801" y="2624748"/>
            <a:ext cx="1533105" cy="415563"/>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0"/>
          </a:gradFill>
          <a:ln w="9525" cap="flat">
            <a:solidFill>
              <a:schemeClr val="accent3">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Flow chart</a:t>
            </a:r>
          </a:p>
        </p:txBody>
      </p:sp>
    </p:spTree>
    <p:extLst>
      <p:ext uri="{4BC28B77-D929-4360-9C2B-C347E8EC339B}">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000" fill="hold">
                                          <p:stCondLst>
                                            <p:cond delay="0"/>
                                          </p:stCondLst>
                                        </p:cTn>
                                        <p:tgtEl>
                                          <p:spTgt spid="5"/>
                                        </p:tgtEl>
                                        <p:attrNameLst>
                                          <p:attrName>style.visibility</p:attrName>
                                        </p:attrNameLst>
                                      </p:cBhvr>
                                      <p:to>
                                        <p:strVal val="visible"/>
                                      </p:to>
                                    </p:set>
                                    <p:anim calcmode="lin" valueType="num">
                                      <p:cBhvr>
                                        <p:cTn id="7"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000" fill="hold">
                                          <p:stCondLst>
                                            <p:cond delay="0"/>
                                          </p:stCondLst>
                                        </p:cTn>
                                        <p:tgtEl>
                                          <p:spTgt spid="6"/>
                                        </p:tgtEl>
                                        <p:attrNameLst>
                                          <p:attrName>style.visibility</p:attrName>
                                        </p:attrNameLst>
                                      </p:cBhvr>
                                      <p:to>
                                        <p:strVal val="visible"/>
                                      </p:to>
                                    </p:set>
                                    <p:anim calcmode="lin" valueType="num">
                                      <p:cBhvr>
                                        <p:cTn id="14"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15"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16" dur="1000"/>
                                        <p:tgtEl>
                                          <p:spTgt spid="6"/>
                                        </p:tgtEl>
                                      </p:cBhvr>
                                    </p:animEffect>
                                  </p:childTnLst>
                                </p:cTn>
                              </p:par>
                              <p:par>
                                <p:cTn id="17" presetID="55" presetClass="entr" presetSubtype="0" fill="hold" grpId="0" nodeType="withEffect">
                                  <p:stCondLst>
                                    <p:cond delay="0"/>
                                  </p:stCondLst>
                                  <p:childTnLst>
                                    <p:set>
                                      <p:cBhvr>
                                        <p:cTn id="18" dur="1000" fill="hold">
                                          <p:stCondLst>
                                            <p:cond delay="0"/>
                                          </p:stCondLst>
                                        </p:cTn>
                                        <p:tgtEl>
                                          <p:spTgt spid="8"/>
                                        </p:tgtEl>
                                        <p:attrNameLst>
                                          <p:attrName>style.visibility</p:attrName>
                                        </p:attrNameLst>
                                      </p:cBhvr>
                                      <p:to>
                                        <p:strVal val="visible"/>
                                      </p:to>
                                    </p:set>
                                    <p:anim calcmode="lin" valueType="num">
                                      <p:cBhvr>
                                        <p:cTn id="19" dur="1000">
                                          <p:stCondLst>
                                            <p:cond delay="0"/>
                                          </p:stCondLst>
                                        </p:cTn>
                                        <p:tgtEl>
                                          <p:spTgt spid="8"/>
                                        </p:tgtEl>
                                        <p:attrNameLst>
                                          <p:attrName>ppt_w</p:attrName>
                                        </p:attrNameLst>
                                      </p:cBhvr>
                                      <p:tavLst>
                                        <p:tav tm="0">
                                          <p:val>
                                            <p:strVal val="#ppt_w*0.70"/>
                                          </p:val>
                                        </p:tav>
                                        <p:tav tm="100000">
                                          <p:val>
                                            <p:strVal val="#ppt_w"/>
                                          </p:val>
                                        </p:tav>
                                      </p:tavLst>
                                    </p:anim>
                                    <p:anim calcmode="lin" valueType="num">
                                      <p:cBhvr>
                                        <p:cTn id="20" dur="1000">
                                          <p:stCondLst>
                                            <p:cond delay="0"/>
                                          </p:stCondLst>
                                        </p:cTn>
                                        <p:tgtEl>
                                          <p:spTgt spid="8"/>
                                        </p:tgtEl>
                                        <p:attrNameLst>
                                          <p:attrName>ppt_h</p:attrName>
                                        </p:attrNameLst>
                                      </p:cBhvr>
                                      <p:tavLst>
                                        <p:tav tm="0">
                                          <p:val>
                                            <p:strVal val="#ppt_h"/>
                                          </p:val>
                                        </p:tav>
                                        <p:tav tm="100000">
                                          <p:val>
                                            <p:strVal val="#ppt_h"/>
                                          </p:val>
                                        </p:tav>
                                      </p:tavLst>
                                    </p:anim>
                                    <p:animEffect transition="in" filter="fade">
                                      <p:cBhvr>
                                        <p:cTn id="2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6" grpId="0" animBg="1"/>
      <p:bldP spid="8" grpId="0"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D882E54E-FAB8-467F-8E70-19D5099163C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DF7BABC-E078-450C-A42F-32E971D7BC09}"/>
              </a:ext>
            </a:extLst>
          </p:cNvPr>
          <p:cNvPicPr>
            <a:picLocks noChangeAspect="1"/>
          </p:cNvPicPr>
          <p:nvPr/>
        </p:nvPicPr>
        <p:blipFill>
          <a:blip r:embed="rId2"/>
          <a:stretch>
            <a:fillRect/>
          </a:stretch>
        </p:blipFill>
        <p:spPr>
          <a:xfrm>
            <a:off x="-24803" y="0"/>
            <a:ext cx="12192000" cy="835200"/>
          </a:xfrm>
          <a:prstGeom prst="rect">
            <a:avLst/>
          </a:prstGeom>
          <a:noFill/>
        </p:spPr>
      </p:pic>
      <p:pic>
        <p:nvPicPr>
          <p:cNvPr id="3" name="Picture 2">
            <a:extLst>
              <a:ext uri="{A126938F-875C-4BA2-A76B-F3DFF0AD4EF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44BC48D-6959-42CB-A74B-A90C6AD9BA0F}"/>
              </a:ext>
            </a:extLst>
          </p:cNvPr>
          <p:cNvPicPr>
            <a:picLocks noChangeAspect="1"/>
          </p:cNvPicPr>
          <p:nvPr/>
        </p:nvPicPr>
        <p:blipFill>
          <a:blip r:embed="rId3"/>
          <a:stretch>
            <a:fillRect/>
          </a:stretch>
        </p:blipFill>
        <p:spPr>
          <a:xfrm>
            <a:off x="6096001" y="1831581"/>
            <a:ext cx="5426353" cy="4260532"/>
          </a:xfrm>
          <a:prstGeom prst="rect">
            <a:avLst/>
          </a:prstGeom>
          <a:noFill/>
        </p:spPr>
      </p:pic>
      <p:sp>
        <p:nvSpPr>
          <p:cNvPr id="4" name="TextBox 3">
            <a:extLst>
              <a:ext uri="{B89EFF75-7F43-4BE6-9D84-515A95ACD1C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56ED70B-7A63-4E09-BD71-BED0DE2C5C86}"/>
              </a:ext>
            </a:extLst>
          </p:cNvPr>
          <p:cNvSpPr txBox="1"/>
          <p:nvPr/>
        </p:nvSpPr>
        <p:spPr>
          <a:xfrm>
            <a:off x="534047" y="835203"/>
            <a:ext cx="5003101" cy="6440029"/>
          </a:xfrm>
          <a:prstGeom prst="rect">
            <a:avLst/>
          </a:prstGeom>
        </p:spPr>
        <p:txBody>
          <a:bodyPr vert="horz" lIns="127000" tIns="63500" rIns="127000" bIns="63500" rtlCol="0">
            <a:noAutofit/>
          </a:bodyPr>
          <a:lstStyle/>
          <a:p>
            <a:pPr>
              <a:lnSpc>
                <a:spcPct val="125000"/>
              </a:lnSpc>
              <a:defRPr lang="en-US" sz="1400" dirty="0"/>
            </a:pPr>
            <a:r>
              <a:rPr lang="en-US" sz="1200" b="1" dirty="0">
                <a:solidFill>
                  <a:schemeClr val="accent6"/>
                </a:solidFill>
                <a:latin typeface="Open Sans"/>
              </a:rPr>
              <a:t>Algorithm: to find the largest number </a:t>
            </a:r>
            <a:br>
              <a:rPr lang="en-US" sz="1200" b="1" dirty="0">
                <a:solidFill>
                  <a:schemeClr val="accent6"/>
                </a:solidFill>
                <a:latin typeface="Open Sans"/>
              </a:rPr>
            </a:br>
            <a:r>
              <a:rPr lang="en-US" sz="1200" b="1" dirty="0">
                <a:solidFill>
                  <a:schemeClr val="accent6"/>
                </a:solidFill>
                <a:latin typeface="Open Sans"/>
              </a:rPr>
              <a:t>Step 1: [read 3 numbers] Input a,b,c </a:t>
            </a:r>
            <a:br>
              <a:rPr lang="en-US" sz="1200" b="1" dirty="0">
                <a:solidFill>
                  <a:schemeClr val="accent6"/>
                </a:solidFill>
                <a:latin typeface="Open Sans"/>
              </a:rPr>
            </a:br>
            <a:r>
              <a:rPr lang="en-US" sz="1200" b="1" dirty="0">
                <a:solidFill>
                  <a:schemeClr val="accent6"/>
                </a:solidFill>
                <a:latin typeface="Open Sans"/>
              </a:rPr>
              <a:t>Step 2:[find the largest of 3 numbers] </a:t>
            </a:r>
            <a:br>
              <a:rPr lang="en-US" sz="1200" b="1" dirty="0">
                <a:solidFill>
                  <a:schemeClr val="accent6"/>
                </a:solidFill>
                <a:latin typeface="Open Sans"/>
              </a:rPr>
            </a:br>
            <a:r>
              <a:rPr lang="en-US" sz="1200" b="1" dirty="0">
                <a:solidFill>
                  <a:schemeClr val="accent6"/>
                </a:solidFill>
                <a:latin typeface="Open Sans"/>
              </a:rPr>
              <a:t>              If(a&gt;b)</a:t>
            </a:r>
            <a:br>
              <a:rPr lang="en-US" sz="1200" b="1" dirty="0">
                <a:solidFill>
                  <a:schemeClr val="accent6"/>
                </a:solidFill>
                <a:latin typeface="Open Sans"/>
              </a:rPr>
            </a:br>
            <a:r>
              <a:rPr lang="en-US" sz="1200" b="1" dirty="0">
                <a:solidFill>
                  <a:schemeClr val="accent6"/>
                </a:solidFill>
                <a:latin typeface="Open Sans"/>
              </a:rPr>
              <a:t>              {   </a:t>
            </a:r>
          </a:p>
          <a:p>
            <a:pPr>
              <a:lnSpc>
                <a:spcPct val="125000"/>
              </a:lnSpc>
              <a:defRPr lang="en-US" sz="1400" dirty="0"/>
            </a:pPr>
            <a:r>
              <a:rPr lang="en-US" sz="1200" b="1" dirty="0">
                <a:solidFill>
                  <a:schemeClr val="accent6"/>
                </a:solidFill>
                <a:latin typeface="Open Sans"/>
              </a:rPr>
              <a:t>                    If(a&gt;c)</a:t>
            </a:r>
          </a:p>
          <a:p>
            <a:pPr>
              <a:lnSpc>
                <a:spcPct val="125000"/>
              </a:lnSpc>
              <a:defRPr lang="en-US" sz="1400" dirty="0"/>
            </a:pPr>
            <a:r>
              <a:rPr lang="en-US" sz="1200" b="1" dirty="0">
                <a:solidFill>
                  <a:schemeClr val="accent6"/>
                </a:solidFill>
                <a:latin typeface="Open Sans"/>
              </a:rPr>
              <a:t>                    {</a:t>
            </a:r>
          </a:p>
          <a:p>
            <a:pPr>
              <a:lnSpc>
                <a:spcPct val="125000"/>
              </a:lnSpc>
              <a:defRPr lang="en-US" sz="1400" dirty="0"/>
            </a:pPr>
            <a:r>
              <a:rPr lang="en-US" sz="1200" b="1" dirty="0">
                <a:solidFill>
                  <a:schemeClr val="accent6"/>
                </a:solidFill>
                <a:latin typeface="Open Sans"/>
              </a:rPr>
              <a:t>                        print ”a is bigger”   </a:t>
            </a:r>
          </a:p>
          <a:p>
            <a:pPr>
              <a:lnSpc>
                <a:spcPct val="125000"/>
              </a:lnSpc>
              <a:defRPr lang="en-US" sz="1400" dirty="0"/>
            </a:pPr>
            <a:r>
              <a:rPr lang="en-US" sz="1200" b="1" dirty="0">
                <a:solidFill>
                  <a:schemeClr val="accent6"/>
                </a:solidFill>
                <a:latin typeface="Open Sans"/>
              </a:rPr>
              <a:t>                     } </a:t>
            </a:r>
            <a:br>
              <a:rPr lang="en-US" sz="1200" b="1" dirty="0">
                <a:solidFill>
                  <a:schemeClr val="accent6"/>
                </a:solidFill>
                <a:latin typeface="Open Sans"/>
              </a:rPr>
            </a:br>
            <a:r>
              <a:rPr lang="en-US" sz="1200" b="1" dirty="0">
                <a:solidFill>
                  <a:schemeClr val="accent6"/>
                </a:solidFill>
                <a:latin typeface="Open Sans"/>
              </a:rPr>
              <a:t>                   else</a:t>
            </a:r>
          </a:p>
          <a:p>
            <a:pPr>
              <a:lnSpc>
                <a:spcPct val="125000"/>
              </a:lnSpc>
              <a:defRPr lang="en-US" sz="1400" dirty="0"/>
            </a:pPr>
            <a:r>
              <a:rPr lang="en-US" sz="1200" b="1" dirty="0">
                <a:solidFill>
                  <a:schemeClr val="accent6"/>
                </a:solidFill>
                <a:latin typeface="Open Sans"/>
              </a:rPr>
              <a:t>                    {</a:t>
            </a:r>
            <a:br>
              <a:rPr lang="en-US" sz="1200" b="1" dirty="0">
                <a:solidFill>
                  <a:schemeClr val="accent6"/>
                </a:solidFill>
                <a:latin typeface="Open Sans"/>
              </a:rPr>
            </a:br>
            <a:r>
              <a:rPr lang="en-US" sz="1200" b="1" dirty="0">
                <a:solidFill>
                  <a:schemeClr val="accent6"/>
                </a:solidFill>
                <a:latin typeface="Open Sans"/>
              </a:rPr>
              <a:t>                        Print “c is bigger”   </a:t>
            </a:r>
          </a:p>
          <a:p>
            <a:pPr>
              <a:lnSpc>
                <a:spcPct val="125000"/>
              </a:lnSpc>
              <a:defRPr lang="en-US" sz="1400" dirty="0"/>
            </a:pPr>
            <a:r>
              <a:rPr lang="en-US" sz="1200" b="1" dirty="0">
                <a:solidFill>
                  <a:schemeClr val="accent6"/>
                </a:solidFill>
                <a:latin typeface="Open Sans"/>
              </a:rPr>
              <a:t>                    }</a:t>
            </a:r>
          </a:p>
          <a:p>
            <a:pPr>
              <a:lnSpc>
                <a:spcPct val="125000"/>
              </a:lnSpc>
              <a:defRPr lang="en-US" sz="1400" dirty="0"/>
            </a:pPr>
            <a:r>
              <a:rPr lang="en-US" sz="1200" b="1" dirty="0">
                <a:solidFill>
                  <a:schemeClr val="accent6"/>
                </a:solidFill>
                <a:latin typeface="Open Sans"/>
              </a:rPr>
              <a:t>              } </a:t>
            </a:r>
            <a:br>
              <a:rPr lang="en-US" sz="1200" b="1" dirty="0">
                <a:solidFill>
                  <a:schemeClr val="accent6"/>
                </a:solidFill>
                <a:latin typeface="Open Sans"/>
              </a:rPr>
            </a:br>
            <a:r>
              <a:rPr lang="en-US" sz="1200" b="1" dirty="0">
                <a:solidFill>
                  <a:schemeClr val="accent6"/>
                </a:solidFill>
                <a:latin typeface="Open Sans"/>
              </a:rPr>
              <a:t>              else </a:t>
            </a:r>
            <a:br>
              <a:rPr lang="en-US" sz="1200" b="1" dirty="0">
                <a:solidFill>
                  <a:schemeClr val="accent6"/>
                </a:solidFill>
                <a:latin typeface="Open Sans"/>
              </a:rPr>
            </a:br>
            <a:r>
              <a:rPr lang="en-US" sz="1200" b="1" dirty="0">
                <a:solidFill>
                  <a:schemeClr val="accent6"/>
                </a:solidFill>
                <a:latin typeface="Open Sans"/>
              </a:rPr>
              <a:t>              {     </a:t>
            </a:r>
          </a:p>
          <a:p>
            <a:pPr>
              <a:lnSpc>
                <a:spcPct val="125000"/>
              </a:lnSpc>
              <a:defRPr lang="en-US" sz="1400" dirty="0"/>
            </a:pPr>
            <a:r>
              <a:rPr lang="en-US" sz="1200" b="1" dirty="0">
                <a:solidFill>
                  <a:schemeClr val="accent6"/>
                </a:solidFill>
                <a:latin typeface="Open Sans"/>
              </a:rPr>
              <a:t>                  If(b&gt;c) </a:t>
            </a:r>
          </a:p>
          <a:p>
            <a:pPr>
              <a:lnSpc>
                <a:spcPct val="125000"/>
              </a:lnSpc>
              <a:defRPr lang="en-US" sz="1400" dirty="0"/>
            </a:pPr>
            <a:r>
              <a:rPr lang="en-US" sz="1200" b="1" dirty="0">
                <a:solidFill>
                  <a:schemeClr val="accent6"/>
                </a:solidFill>
                <a:latin typeface="Open Sans"/>
              </a:rPr>
              <a:t>                  {</a:t>
            </a:r>
          </a:p>
          <a:p>
            <a:pPr>
              <a:lnSpc>
                <a:spcPct val="125000"/>
              </a:lnSpc>
              <a:defRPr lang="en-US" sz="1400" dirty="0"/>
            </a:pPr>
            <a:r>
              <a:rPr lang="en-US" sz="1200" b="1" dirty="0">
                <a:solidFill>
                  <a:schemeClr val="accent6"/>
                </a:solidFill>
                <a:latin typeface="Open Sans"/>
              </a:rPr>
              <a:t>                   Print "b is bigger"</a:t>
            </a:r>
          </a:p>
          <a:p>
            <a:pPr>
              <a:lnSpc>
                <a:spcPct val="125000"/>
              </a:lnSpc>
              <a:defRPr lang="en-US" sz="1400" dirty="0"/>
            </a:pPr>
            <a:r>
              <a:rPr lang="en-US" sz="1200" b="1" dirty="0">
                <a:solidFill>
                  <a:schemeClr val="accent6"/>
                </a:solidFill>
                <a:latin typeface="Open Sans"/>
              </a:rPr>
              <a:t>                  }</a:t>
            </a:r>
          </a:p>
          <a:p>
            <a:pPr>
              <a:lnSpc>
                <a:spcPct val="125000"/>
              </a:lnSpc>
              <a:defRPr lang="en-US" sz="1400" dirty="0"/>
            </a:pPr>
            <a:r>
              <a:rPr lang="en-US" sz="1200" b="1" dirty="0">
                <a:solidFill>
                  <a:schemeClr val="accent6"/>
                </a:solidFill>
                <a:latin typeface="Open Sans"/>
              </a:rPr>
              <a:t>                  else</a:t>
            </a:r>
          </a:p>
          <a:p>
            <a:pPr>
              <a:lnSpc>
                <a:spcPct val="125000"/>
              </a:lnSpc>
              <a:defRPr lang="en-US" sz="1400" dirty="0"/>
            </a:pPr>
            <a:r>
              <a:rPr lang="en-US" sz="1200" b="1" dirty="0">
                <a:solidFill>
                  <a:schemeClr val="accent6"/>
                </a:solidFill>
                <a:latin typeface="Open Sans"/>
              </a:rPr>
              <a:t>                  {</a:t>
            </a:r>
          </a:p>
          <a:p>
            <a:pPr>
              <a:lnSpc>
                <a:spcPct val="125000"/>
              </a:lnSpc>
              <a:defRPr lang="en-US" sz="1400" dirty="0"/>
            </a:pPr>
            <a:r>
              <a:rPr lang="en-US" sz="1200" b="1" dirty="0">
                <a:solidFill>
                  <a:schemeClr val="accent6"/>
                </a:solidFill>
                <a:latin typeface="Open Sans"/>
              </a:rPr>
              <a:t>                      Print " c is bigger"</a:t>
            </a:r>
          </a:p>
          <a:p>
            <a:pPr>
              <a:lnSpc>
                <a:spcPct val="125000"/>
              </a:lnSpc>
              <a:defRPr lang="en-US" sz="1400" dirty="0"/>
            </a:pPr>
            <a:r>
              <a:rPr lang="en-US" sz="1200" b="1" dirty="0">
                <a:solidFill>
                  <a:schemeClr val="accent6"/>
                </a:solidFill>
                <a:latin typeface="Open Sans"/>
              </a:rPr>
              <a:t>                  }</a:t>
            </a:r>
          </a:p>
          <a:p>
            <a:pPr>
              <a:lnSpc>
                <a:spcPct val="125000"/>
              </a:lnSpc>
              <a:defRPr lang="en-US" sz="1400" dirty="0"/>
            </a:pPr>
            <a:r>
              <a:rPr lang="en-US" sz="1200" b="1" dirty="0">
                <a:solidFill>
                  <a:schemeClr val="accent6"/>
                </a:solidFill>
                <a:latin typeface="Open Sans"/>
              </a:rPr>
              <a:t>              } </a:t>
            </a:r>
            <a:br>
              <a:rPr lang="en-US" sz="1200" b="1" dirty="0">
                <a:solidFill>
                  <a:schemeClr val="accent6"/>
                </a:solidFill>
                <a:latin typeface="Open Sans"/>
              </a:rPr>
            </a:br>
            <a:r>
              <a:rPr lang="en-US" sz="1200" b="1" dirty="0">
                <a:solidFill>
                  <a:schemeClr val="accent6"/>
                </a:solidFill>
                <a:latin typeface="Open Sans"/>
              </a:rPr>
              <a:t>Step 3: [finished]stop</a:t>
            </a:r>
          </a:p>
        </p:txBody>
      </p:sp>
      <p:sp>
        <p:nvSpPr>
          <p:cNvPr id="5" name="TextBox 4">
            <a:extLst>
              <a:ext uri="{72F4B1E0-F074-4DB3-A21E-83B6A109317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733D9F8-563B-4FB5-BD5A-35A54AFE68CE}"/>
              </a:ext>
            </a:extLst>
          </p:cNvPr>
          <p:cNvSpPr txBox="1"/>
          <p:nvPr/>
        </p:nvSpPr>
        <p:spPr>
          <a:xfrm>
            <a:off x="3885883" y="985494"/>
            <a:ext cx="8306117" cy="415563"/>
          </a:xfrm>
          <a:prstGeom prst="rect">
            <a:avLst/>
          </a:prstGeom>
        </p:spPr>
        <p:txBody>
          <a:bodyPr vert="horz" lIns="127000" tIns="63500" rIns="127000" bIns="63500" rtlCol="0" anchor="t">
            <a:spAutoFit/>
          </a:bodyPr>
          <a:lstStyle/>
          <a:p>
            <a:pPr>
              <a:defRPr lang="en-US" sz="1400" dirty="0"/>
            </a:pPr>
            <a:r>
              <a:rPr lang="en-US" sz="1867" b="1" dirty="0">
                <a:solidFill>
                  <a:srgbClr val="775E9E"/>
                </a:solidFill>
                <a:latin typeface="+mj-lt"/>
              </a:rPr>
              <a:t>Find the biggest of three numbers using nested if control construct</a:t>
            </a:r>
          </a:p>
        </p:txBody>
      </p:sp>
    </p:spTree>
    <p:extLst>
      <p:ext uri="{8EAD5493-A760-4C42-BD0A-ABCC7B2902B8}">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0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EF5D04FE-F8A0-4573-9C5B-176E581D896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04410EE-63A4-42B9-ABFD-F106E9A66A7B}"/>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1CE36B00-E74A-4B98-810F-C291B3D1C29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7C869D5-243C-4F2A-8A3B-82584829D268}"/>
              </a:ext>
            </a:extLst>
          </p:cNvPr>
          <p:cNvSpPr txBox="1"/>
          <p:nvPr/>
        </p:nvSpPr>
        <p:spPr>
          <a:xfrm>
            <a:off x="2934156" y="994144"/>
            <a:ext cx="6323685" cy="415563"/>
          </a:xfrm>
          <a:prstGeom prst="rect">
            <a:avLst/>
          </a:prstGeom>
        </p:spPr>
        <p:txBody>
          <a:bodyPr vert="horz" lIns="127000" tIns="63500" rIns="127000" bIns="63500" rtlCol="0" anchor="t">
            <a:spAutoFit/>
          </a:bodyPr>
          <a:lstStyle/>
          <a:p>
            <a:pPr>
              <a:defRPr lang="en-US" sz="1400" dirty="0"/>
            </a:pPr>
            <a:r>
              <a:rPr lang="en-US" sz="1867" b="1" dirty="0">
                <a:solidFill>
                  <a:srgbClr val="C1408A"/>
                </a:solidFill>
                <a:latin typeface="+mj-lt"/>
              </a:rPr>
              <a:t>When to use various types of control constructs?</a:t>
            </a:r>
          </a:p>
        </p:txBody>
      </p:sp>
      <p:sp>
        <p:nvSpPr>
          <p:cNvPr id="4" name="TextBox 3">
            <a:extLst>
              <a:ext uri="{2ED6896E-1216-42B5-9786-83EA6D0B799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5C6515B-2553-4F43-B5D0-53F95CA79F1B}"/>
              </a:ext>
            </a:extLst>
          </p:cNvPr>
          <p:cNvSpPr txBox="1"/>
          <p:nvPr/>
        </p:nvSpPr>
        <p:spPr>
          <a:xfrm>
            <a:off x="194297" y="2208530"/>
            <a:ext cx="11414823" cy="1287084"/>
          </a:xfrm>
          <a:prstGeom prst="rect">
            <a:avLst/>
          </a:prstGeom>
        </p:spPr>
        <p:txBody>
          <a:bodyPr vert="horz" lIns="127000" tIns="63500" rIns="127000" bIns="63500" rtlCol="0" anchor="t">
            <a:spAutoFit/>
          </a:bodyPr>
          <a:lstStyle/>
          <a:p>
            <a:pPr>
              <a:lnSpc>
                <a:spcPct val="150000"/>
              </a:lnSpc>
              <a:defRPr lang="en-US" sz="1400" dirty="0"/>
            </a:pPr>
            <a:r>
              <a:rPr lang="en-US" sz="1733" b="1" dirty="0">
                <a:solidFill>
                  <a:schemeClr val="accent3"/>
                </a:solidFill>
                <a:latin typeface="+mj-lt"/>
              </a:rPr>
              <a:t>If control construct</a:t>
            </a:r>
            <a:r>
              <a:rPr lang="en-US" sz="1733" b="1" dirty="0">
                <a:solidFill>
                  <a:schemeClr val="accent5"/>
                </a:solidFill>
                <a:latin typeface="+mj-lt"/>
              </a:rPr>
              <a:t> is used when a selection is to be made out of one route.</a:t>
            </a:r>
          </a:p>
          <a:p>
            <a:pPr>
              <a:lnSpc>
                <a:spcPct val="150000"/>
              </a:lnSpc>
              <a:defRPr lang="en-US" sz="1400" dirty="0"/>
            </a:pPr>
            <a:r>
              <a:rPr lang="en-US" sz="1733" b="1" dirty="0">
                <a:solidFill>
                  <a:srgbClr val="F2494B"/>
                </a:solidFill>
                <a:latin typeface="+mj-lt"/>
              </a:rPr>
              <a:t>If-else control construct</a:t>
            </a:r>
            <a:r>
              <a:rPr lang="en-US" sz="1733" b="1" dirty="0">
                <a:solidFill>
                  <a:schemeClr val="accent5"/>
                </a:solidFill>
                <a:latin typeface="+mj-lt"/>
              </a:rPr>
              <a:t> is used when one route has to be selected out of 2 possible routes.</a:t>
            </a:r>
          </a:p>
          <a:p>
            <a:pPr>
              <a:lnSpc>
                <a:spcPct val="150000"/>
              </a:lnSpc>
              <a:defRPr lang="en-US" sz="1400" dirty="0"/>
            </a:pPr>
            <a:r>
              <a:rPr lang="en-US" sz="1733" b="1" dirty="0">
                <a:solidFill>
                  <a:srgbClr val="F2494B"/>
                </a:solidFill>
                <a:latin typeface="+mj-lt"/>
              </a:rPr>
              <a:t>nested if-else</a:t>
            </a:r>
            <a:r>
              <a:rPr lang="en-US" sz="1733" b="1" dirty="0">
                <a:solidFill>
                  <a:schemeClr val="accent5"/>
                </a:solidFill>
                <a:latin typeface="+mj-lt"/>
              </a:rPr>
              <a:t> and </a:t>
            </a:r>
            <a:r>
              <a:rPr lang="en-US" sz="1733" b="1" dirty="0">
                <a:solidFill>
                  <a:srgbClr val="F2494B"/>
                </a:solidFill>
                <a:latin typeface="+mj-lt"/>
              </a:rPr>
              <a:t>else if ladder</a:t>
            </a:r>
            <a:r>
              <a:rPr lang="en-US" sz="1733" b="1" dirty="0">
                <a:solidFill>
                  <a:schemeClr val="accent5"/>
                </a:solidFill>
                <a:latin typeface="+mj-lt"/>
              </a:rPr>
              <a:t> must be used if one route has to be selected out of many possible routes.</a:t>
            </a:r>
          </a:p>
        </p:txBody>
      </p:sp>
      <p:sp>
        <p:nvSpPr>
          <p:cNvPr id="5" name="TextBox 4">
            <a:extLst>
              <a:ext uri="{566FA595-DC67-4AB5-810A-3E1A81165B9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A90CAD1-D9EA-42E1-960B-1345448462D9}"/>
              </a:ext>
            </a:extLst>
          </p:cNvPr>
          <p:cNvSpPr txBox="1"/>
          <p:nvPr>
            <p:custDataLst>
              <p:tags r:id="rId1"/>
            </p:custDataLst>
          </p:nvPr>
        </p:nvSpPr>
        <p:spPr>
          <a:xfrm>
            <a:off x="1646962" y="4411206"/>
            <a:ext cx="8898089" cy="1263716"/>
          </a:xfrm>
          <a:solidFill>
            <a:srgbClr val="BFBFBF"/>
          </a:solidFill>
        </p:spPr>
        <p:txBody>
          <a:bodyPr vert="horz" lIns="127000" tIns="63500" rIns="127000" bIns="63500" rtlCol="0" anchor="ctr">
            <a:spAutoFit/>
          </a:bodyPr>
          <a:lstStyle/>
          <a:p>
            <a:pPr algn="ctr">
              <a:defRPr lang="en-US" sz="1400" dirty="0"/>
            </a:pPr>
            <a:r>
              <a:rPr lang="en-US" sz="1867" b="1" dirty="0">
                <a:solidFill>
                  <a:schemeClr val="accent3">
                    <a:lumMod val="50000"/>
                  </a:schemeClr>
                </a:solidFill>
                <a:latin typeface="+mj-lt"/>
              </a:rPr>
              <a:t>Switch control construct</a:t>
            </a:r>
            <a:r>
              <a:rPr lang="en-US" sz="1867" b="1" dirty="0">
                <a:solidFill>
                  <a:schemeClr val="accent2">
                    <a:lumMod val="50000"/>
                  </a:schemeClr>
                </a:solidFill>
                <a:latin typeface="+mj-lt"/>
              </a:rPr>
              <a:t> must be used if one route has to be selected out of many possible routes. </a:t>
            </a:r>
          </a:p>
        </p:txBody>
      </p:sp>
    </p:spTree>
    <p:extLst>
      <p:ext uri="{6A983529-D2A6-4BA0-A2C1-8BF448562C2A}">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1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18A58B20-30AF-4966-BD0B-C2F7287BC51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A81AC42-D9F0-4CC2-8A0C-37221909173C}"/>
              </a:ext>
            </a:extLst>
          </p:cNvPr>
          <p:cNvPicPr>
            <a:picLocks noChangeAspect="1"/>
          </p:cNvPicPr>
          <p:nvPr/>
        </p:nvPicPr>
        <p:blipFill>
          <a:blip r:embed="rId2"/>
          <a:stretch>
            <a:fillRect/>
          </a:stretch>
        </p:blipFill>
        <p:spPr>
          <a:xfrm>
            <a:off x="-24803" y="0"/>
            <a:ext cx="12192000" cy="835200"/>
          </a:xfrm>
          <a:prstGeom prst="rect">
            <a:avLst/>
          </a:prstGeom>
          <a:noFill/>
        </p:spPr>
      </p:pic>
      <p:cxnSp>
        <p:nvCxnSpPr>
          <p:cNvPr id="3" name="Straight Connector 2">
            <a:extLst>
              <a:ext uri="{11EE72A3-BB10-4A2C-B649-3F6CEB21B5F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5E3A837-C817-45C7-BDFD-F239F3D2C6BE}"/>
              </a:ext>
            </a:extLst>
          </p:cNvPr>
          <p:cNvCxnSpPr/>
          <p:nvPr/>
        </p:nvCxnSpPr>
        <p:spPr>
          <a:xfrm rot="10800000" flipH="1" flipV="1">
            <a:off x="1153122" y="1350200"/>
            <a:ext cx="2331541" cy="1619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4" name="Straight Connector 3">
            <a:extLst>
              <a:ext uri="{FB50FD60-4D7D-4155-A389-4D1B2353374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CFC2E1F-CB17-41FF-A676-3C456080CC8A}"/>
              </a:ext>
            </a:extLst>
          </p:cNvPr>
          <p:cNvCxnSpPr/>
          <p:nvPr/>
        </p:nvCxnSpPr>
        <p:spPr>
          <a:xfrm rot="10800000" flipH="1" flipV="1">
            <a:off x="1153122" y="1604200"/>
            <a:ext cx="2331541" cy="1619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5" name="Straight Connector 4">
            <a:extLst>
              <a:ext uri="{BBE9794F-18CE-4887-A6D1-13A722F69BD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1A9086D-12EE-4E33-8C98-AD7B62985911}"/>
              </a:ext>
            </a:extLst>
          </p:cNvPr>
          <p:cNvCxnSpPr/>
          <p:nvPr/>
        </p:nvCxnSpPr>
        <p:spPr>
          <a:xfrm rot="10800000" flipH="1" flipV="1">
            <a:off x="1153122" y="1856980"/>
            <a:ext cx="2331541" cy="1619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6" name="Straight Connector 5">
            <a:extLst>
              <a:ext uri="{4E87B62D-CA77-4BD5-BF94-12AD475ED45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6A8653F-2054-4FC2-AE77-D6C5DB963844}"/>
              </a:ext>
            </a:extLst>
          </p:cNvPr>
          <p:cNvCxnSpPr/>
          <p:nvPr/>
        </p:nvCxnSpPr>
        <p:spPr>
          <a:xfrm rot="10800000" flipH="1" flipV="1">
            <a:off x="1153122" y="2110981"/>
            <a:ext cx="2331541" cy="1619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7" name="Diamond 6">
            <a:extLst>
              <a:ext uri="{95EDAF85-8C4A-40A5-A6A3-4D0ECDB40EF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4D93768-4E69-450D-B136-1DB8461E6D7D}"/>
              </a:ext>
            </a:extLst>
          </p:cNvPr>
          <p:cNvSpPr/>
          <p:nvPr/>
        </p:nvSpPr>
        <p:spPr>
          <a:xfrm>
            <a:off x="1796211" y="2110982"/>
            <a:ext cx="1045349" cy="883093"/>
          </a:xfrm>
          <a:prstGeom prst="diamond">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a:t>
            </a:r>
          </a:p>
        </p:txBody>
      </p:sp>
      <p:cxnSp>
        <p:nvCxnSpPr>
          <p:cNvPr id="8" name="Straight Connector 7">
            <a:extLst>
              <a:ext uri="{8E6C44AC-4429-4647-9DFD-B57F11A00AA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7085372-7D5D-4470-83E8-C2D999B0892F}"/>
              </a:ext>
            </a:extLst>
          </p:cNvPr>
          <p:cNvCxnSpPr/>
          <p:nvPr/>
        </p:nvCxnSpPr>
        <p:spPr>
          <a:xfrm rot="10800000" flipH="1">
            <a:off x="241554" y="3438892"/>
            <a:ext cx="1041297" cy="560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a:extLst>
              <a:ext uri="{64FBB15C-B609-4E7D-9630-685CA393EB2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9467341-D4F6-4FE8-A977-6508A37F5E1A}"/>
              </a:ext>
            </a:extLst>
          </p:cNvPr>
          <p:cNvCxnSpPr/>
          <p:nvPr/>
        </p:nvCxnSpPr>
        <p:spPr>
          <a:xfrm rot="10800000" flipH="1">
            <a:off x="241554" y="3692892"/>
            <a:ext cx="1041297" cy="560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0" name="Straight Connector 9">
            <a:extLst>
              <a:ext uri="{6FBC364A-4915-4708-A69B-9D902256022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D3A4675-BE32-430B-B144-F70E8A793ECF}"/>
              </a:ext>
            </a:extLst>
          </p:cNvPr>
          <p:cNvCxnSpPr/>
          <p:nvPr/>
        </p:nvCxnSpPr>
        <p:spPr>
          <a:xfrm rot="10800000" flipH="1">
            <a:off x="241554" y="3946893"/>
            <a:ext cx="1041297" cy="560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1" name="Straight Connector 10">
            <a:extLst>
              <a:ext uri="{3175736C-E385-45A2-B700-30BC8ED310A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AB7ED3D-ED7C-4183-B192-55E8297F91F4}"/>
              </a:ext>
            </a:extLst>
          </p:cNvPr>
          <p:cNvCxnSpPr/>
          <p:nvPr/>
        </p:nvCxnSpPr>
        <p:spPr>
          <a:xfrm rot="10800000" flipH="1">
            <a:off x="241554" y="4206493"/>
            <a:ext cx="1041297" cy="560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2" name="Straight Connector 11">
            <a:extLst>
              <a:ext uri="{457C1D52-FC8A-4BBD-A1F1-C644F5A3C5D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8E8D927-976F-49E6-B652-9504037BC292}"/>
              </a:ext>
            </a:extLst>
          </p:cNvPr>
          <p:cNvCxnSpPr/>
          <p:nvPr/>
        </p:nvCxnSpPr>
        <p:spPr>
          <a:xfrm rot="10800000" flipH="1">
            <a:off x="3156992" y="3431793"/>
            <a:ext cx="1041297" cy="560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3" name="Straight Connector 12">
            <a:extLst>
              <a:ext uri="{BECFCFAF-A868-4CF2-8415-53EF5F203D2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A8C164B-BC77-48BD-8600-4BFE16704093}"/>
              </a:ext>
            </a:extLst>
          </p:cNvPr>
          <p:cNvCxnSpPr/>
          <p:nvPr/>
        </p:nvCxnSpPr>
        <p:spPr>
          <a:xfrm rot="10800000" flipH="1">
            <a:off x="3156992" y="3685793"/>
            <a:ext cx="1041297" cy="560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4" name="Straight Connector 13">
            <a:extLst>
              <a:ext uri="{9039FE99-C9C4-46F4-AF3D-FBB68AFCEC4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C2A4972-B713-4194-B4D0-6427C8403DD3}"/>
              </a:ext>
            </a:extLst>
          </p:cNvPr>
          <p:cNvCxnSpPr/>
          <p:nvPr/>
        </p:nvCxnSpPr>
        <p:spPr>
          <a:xfrm rot="10800000" flipH="1">
            <a:off x="3156992" y="3939793"/>
            <a:ext cx="1041297" cy="560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5" name="Straight Connector 14">
            <a:extLst>
              <a:ext uri="{2B817652-C4F0-4BAF-9E09-47485512E83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DA9A293-70A9-44EC-B6D7-3C0FADB4B293}"/>
              </a:ext>
            </a:extLst>
          </p:cNvPr>
          <p:cNvCxnSpPr/>
          <p:nvPr/>
        </p:nvCxnSpPr>
        <p:spPr>
          <a:xfrm rot="10800000" flipH="1">
            <a:off x="3156992" y="4183189"/>
            <a:ext cx="1041297" cy="560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6" name="Straight Connector 15">
            <a:extLst>
              <a:ext uri="{7A57346D-991C-4AFF-9FA4-FD1F1225A5C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2028EAD-5721-4FD9-9A59-06A2E9CA63EB}"/>
              </a:ext>
            </a:extLst>
          </p:cNvPr>
          <p:cNvCxnSpPr/>
          <p:nvPr/>
        </p:nvCxnSpPr>
        <p:spPr>
          <a:xfrm rot="10800000" flipH="1">
            <a:off x="1798244" y="5260593"/>
            <a:ext cx="1041297" cy="560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7" name="Straight Connector 16">
            <a:extLst>
              <a:ext uri="{FBF1C2EF-60F9-475C-8643-B355781089F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F28F309-DA1F-4681-9371-3788F38F64B7}"/>
              </a:ext>
            </a:extLst>
          </p:cNvPr>
          <p:cNvCxnSpPr/>
          <p:nvPr/>
        </p:nvCxnSpPr>
        <p:spPr>
          <a:xfrm rot="10800000" flipH="1">
            <a:off x="1798244" y="5514593"/>
            <a:ext cx="1041297" cy="560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8" name="Straight Connector 17">
            <a:extLst>
              <a:ext uri="{E23B2CA7-94A4-48BC-8913-9E935D4B75C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6E21B79-3208-4B1B-AC95-24BD80C19D86}"/>
              </a:ext>
            </a:extLst>
          </p:cNvPr>
          <p:cNvCxnSpPr/>
          <p:nvPr/>
        </p:nvCxnSpPr>
        <p:spPr>
          <a:xfrm rot="10800000" flipH="1">
            <a:off x="1798244" y="5768593"/>
            <a:ext cx="1041297" cy="560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9" name="Straight Connector 18">
            <a:extLst>
              <a:ext uri="{14538186-D1CE-46EA-9EC8-CF15B52AE52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EE68DA9-3F1B-44CD-B8F3-8513B4F1D7A9}"/>
              </a:ext>
            </a:extLst>
          </p:cNvPr>
          <p:cNvCxnSpPr/>
          <p:nvPr/>
        </p:nvCxnSpPr>
        <p:spPr>
          <a:xfrm rot="10800000" flipH="1">
            <a:off x="1798244" y="6028181"/>
            <a:ext cx="1041297" cy="560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0" name="Straight Connector 19">
            <a:extLst>
              <a:ext uri="{C5AB812C-5719-4638-8287-E6D898EA571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F8E90F7-6EEE-4069-B93C-E96DE75A2264}"/>
              </a:ext>
            </a:extLst>
          </p:cNvPr>
          <p:cNvCxnSpPr>
            <a:stCxn id="7" idx="1"/>
          </p:cNvCxnSpPr>
          <p:nvPr/>
        </p:nvCxnSpPr>
        <p:spPr>
          <a:xfrm rot="10800000" flipV="1">
            <a:off x="906703" y="2555481"/>
            <a:ext cx="889508" cy="69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1" name="Straight Connector 20">
            <a:extLst>
              <a:ext uri="{11EF23FE-2F12-47B0-A7DA-CC2D1ED476F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B6877D3-DF11-4BFB-AE77-0DA114CB2F47}"/>
              </a:ext>
            </a:extLst>
          </p:cNvPr>
          <p:cNvCxnSpPr/>
          <p:nvPr/>
        </p:nvCxnSpPr>
        <p:spPr>
          <a:xfrm rot="10800000" flipH="1" flipV="1">
            <a:off x="908024" y="2548357"/>
            <a:ext cx="0" cy="906703"/>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2" name="Straight Connector 21">
            <a:extLst>
              <a:ext uri="{38F9EC9A-08F2-4563-92A3-C965BAD8880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94C0B85-332A-4208-A177-78DC85524F9A}"/>
              </a:ext>
            </a:extLst>
          </p:cNvPr>
          <p:cNvCxnSpPr/>
          <p:nvPr/>
        </p:nvCxnSpPr>
        <p:spPr>
          <a:xfrm rot="10800000" flipH="1" flipV="1">
            <a:off x="3677640" y="2530678"/>
            <a:ext cx="0" cy="906703"/>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3" name="Straight Connector 22">
            <a:extLst>
              <a:ext uri="{6181C8CF-4DE3-4BDA-946D-BFCA0339074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9661D14-967C-490D-9423-F4F004741C6D}"/>
              </a:ext>
            </a:extLst>
          </p:cNvPr>
          <p:cNvCxnSpPr/>
          <p:nvPr/>
        </p:nvCxnSpPr>
        <p:spPr>
          <a:xfrm rot="10800000" flipH="1" flipV="1">
            <a:off x="908024" y="4190302"/>
            <a:ext cx="0" cy="6086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4" name="Straight Connector 23">
            <a:extLst>
              <a:ext uri="{E11A9D02-C570-4BE3-B2ED-676FCE95D86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0F7BA36-4809-4A2A-9EC0-32AC51995E8C}"/>
              </a:ext>
            </a:extLst>
          </p:cNvPr>
          <p:cNvCxnSpPr/>
          <p:nvPr/>
        </p:nvCxnSpPr>
        <p:spPr>
          <a:xfrm rot="10800000" flipH="1" flipV="1">
            <a:off x="3670452" y="4193794"/>
            <a:ext cx="0" cy="6086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5" name="Straight Connector 24">
            <a:extLst>
              <a:ext uri="{19F1FDBC-932C-4AAD-97BB-B1E5B9CC580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1CED6AF-7909-4061-B103-229BE8D81D41}"/>
              </a:ext>
            </a:extLst>
          </p:cNvPr>
          <p:cNvCxnSpPr/>
          <p:nvPr/>
        </p:nvCxnSpPr>
        <p:spPr>
          <a:xfrm rot="10800000" flipV="1">
            <a:off x="2790761" y="2556091"/>
            <a:ext cx="888187" cy="906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6" name="Straight Connector 25">
            <a:extLst>
              <a:ext uri="{257E06AC-31CE-4F1F-8E49-A4A627853FF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3851016-DE68-4E8D-83A4-A6DAD3427AA1}"/>
              </a:ext>
            </a:extLst>
          </p:cNvPr>
          <p:cNvCxnSpPr/>
          <p:nvPr/>
        </p:nvCxnSpPr>
        <p:spPr>
          <a:xfrm rot="10800000" flipV="1">
            <a:off x="908024" y="4798937"/>
            <a:ext cx="2768701" cy="2621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7" name="Straight Connector 26">
            <a:extLst>
              <a:ext uri="{91F1B2E0-C81D-4C15-B9E0-AA502A4EAC2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457E039-F492-4DE3-840A-B3C2333FCD43}"/>
              </a:ext>
            </a:extLst>
          </p:cNvPr>
          <p:cNvCxnSpPr/>
          <p:nvPr/>
        </p:nvCxnSpPr>
        <p:spPr>
          <a:xfrm rot="10800000" flipH="1" flipV="1">
            <a:off x="2284285" y="4782756"/>
            <a:ext cx="7480" cy="488568"/>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28" name="TextBox 27">
            <a:extLst>
              <a:ext uri="{4B3C1CE3-0380-41D2-A002-12160BD1482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94FA16B-252B-4591-8D92-157EA9E508BC}"/>
              </a:ext>
            </a:extLst>
          </p:cNvPr>
          <p:cNvSpPr txBox="1"/>
          <p:nvPr/>
        </p:nvSpPr>
        <p:spPr>
          <a:xfrm>
            <a:off x="3484651" y="1625601"/>
            <a:ext cx="1871103" cy="702885"/>
          </a:xfrm>
          <a:prstGeom prst="rect">
            <a:avLst/>
          </a:prstGeom>
        </p:spPr>
        <p:txBody>
          <a:bodyPr vert="horz" lIns="127000" tIns="63500" rIns="127000" bIns="63500" rtlCol="0" anchor="t">
            <a:spAutoFit/>
          </a:bodyPr>
          <a:lstStyle/>
          <a:p>
            <a:pPr>
              <a:defRPr lang="en-US" sz="1400" dirty="0"/>
            </a:pPr>
            <a:r>
              <a:rPr lang="en-US" sz="1867" dirty="0"/>
              <a:t>2 alternative paths</a:t>
            </a:r>
          </a:p>
        </p:txBody>
      </p:sp>
      <p:cxnSp>
        <p:nvCxnSpPr>
          <p:cNvPr id="29" name="Straight Connector 28">
            <a:extLst>
              <a:ext uri="{2C138AB3-7E40-45F2-8343-787C3913DAE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BD112EC-1F4E-4619-BA23-D86D9FD2AAEF}"/>
              </a:ext>
            </a:extLst>
          </p:cNvPr>
          <p:cNvCxnSpPr/>
          <p:nvPr/>
        </p:nvCxnSpPr>
        <p:spPr>
          <a:xfrm rot="10800000" flipH="1" flipV="1">
            <a:off x="7281710" y="1401761"/>
            <a:ext cx="2331541" cy="1619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30" name="Straight Connector 29">
            <a:extLst>
              <a:ext uri="{0A145EF0-F53B-4135-B431-DC09D9DDB21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BFC4006-97D4-44B4-BFEE-802526B0602E}"/>
              </a:ext>
            </a:extLst>
          </p:cNvPr>
          <p:cNvCxnSpPr/>
          <p:nvPr/>
        </p:nvCxnSpPr>
        <p:spPr>
          <a:xfrm rot="10800000" flipH="1" flipV="1">
            <a:off x="7281710" y="1655761"/>
            <a:ext cx="2331541" cy="1619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31" name="Straight Connector 30">
            <a:extLst>
              <a:ext uri="{05A83D17-6C43-40EB-A4EC-8EF9BFB9089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6DA399D-F407-4DA6-8BDC-C9E817A1D923}"/>
              </a:ext>
            </a:extLst>
          </p:cNvPr>
          <p:cNvCxnSpPr/>
          <p:nvPr/>
        </p:nvCxnSpPr>
        <p:spPr>
          <a:xfrm rot="10800000" flipH="1" flipV="1">
            <a:off x="7281710" y="1908543"/>
            <a:ext cx="2331541" cy="1619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32" name="Straight Connector 31">
            <a:extLst>
              <a:ext uri="{08A76AA7-D6EB-438E-97B2-B9FC6B41C6E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602036A-47DC-49A6-9E4C-E78CD51E2634}"/>
              </a:ext>
            </a:extLst>
          </p:cNvPr>
          <p:cNvCxnSpPr/>
          <p:nvPr/>
        </p:nvCxnSpPr>
        <p:spPr>
          <a:xfrm rot="10800000" flipH="1" flipV="1">
            <a:off x="7281710" y="2162543"/>
            <a:ext cx="2331541" cy="1619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33" name="Diamond 32">
            <a:extLst>
              <a:ext uri="{568B4FDB-0677-496E-8F66-8B112970B21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5C64E1C-30FC-4C30-8230-FDCD38DB425E}"/>
              </a:ext>
            </a:extLst>
          </p:cNvPr>
          <p:cNvSpPr/>
          <p:nvPr/>
        </p:nvSpPr>
        <p:spPr>
          <a:xfrm>
            <a:off x="7530237" y="2162543"/>
            <a:ext cx="2264359" cy="1123200"/>
          </a:xfrm>
          <a:prstGeom prst="diamond">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333" dirty="0">
                <a:latin typeface="Open Sans"/>
              </a:rPr>
              <a:t>an integer expression</a:t>
            </a:r>
          </a:p>
        </p:txBody>
      </p:sp>
      <p:sp>
        <p:nvSpPr>
          <p:cNvPr id="34" name="TextBox 33">
            <a:extLst>
              <a:ext uri="{75AD940C-D66A-43A6-B4D0-B3928BCC79E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507A66D-2E64-4DA2-9C4B-B8EF6CBCBD90}"/>
              </a:ext>
            </a:extLst>
          </p:cNvPr>
          <p:cNvSpPr txBox="1"/>
          <p:nvPr/>
        </p:nvSpPr>
        <p:spPr>
          <a:xfrm>
            <a:off x="9795904" y="1517536"/>
            <a:ext cx="2234184" cy="702885"/>
          </a:xfrm>
          <a:prstGeom prst="rect">
            <a:avLst/>
          </a:prstGeom>
        </p:spPr>
        <p:txBody>
          <a:bodyPr vert="horz" lIns="127000" tIns="63500" rIns="127000" bIns="63500" rtlCol="0" anchor="t">
            <a:spAutoFit/>
          </a:bodyPr>
          <a:lstStyle/>
          <a:p>
            <a:pPr>
              <a:defRPr lang="en-US" sz="1400" dirty="0"/>
            </a:pPr>
            <a:r>
              <a:rPr lang="en-US" sz="1867" dirty="0"/>
              <a:t>many alternative paths</a:t>
            </a:r>
          </a:p>
        </p:txBody>
      </p:sp>
      <p:cxnSp>
        <p:nvCxnSpPr>
          <p:cNvPr id="35" name="Straight Connector 34">
            <a:extLst>
              <a:ext uri="{13A1C71D-00C5-46D9-B990-E2BD4699631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A34D8AF-5718-413F-8402-9ABDF60CD552}"/>
              </a:ext>
            </a:extLst>
          </p:cNvPr>
          <p:cNvCxnSpPr/>
          <p:nvPr/>
        </p:nvCxnSpPr>
        <p:spPr>
          <a:xfrm rot="10800000" flipH="1">
            <a:off x="5186401" y="3888651"/>
            <a:ext cx="701585" cy="218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36" name="Straight Connector 35">
            <a:extLst>
              <a:ext uri="{E1E73E15-78CF-4684-99BC-FB4FC738170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5A764FB-C27D-4A59-A290-27E4F36D4987}"/>
              </a:ext>
            </a:extLst>
          </p:cNvPr>
          <p:cNvCxnSpPr/>
          <p:nvPr/>
        </p:nvCxnSpPr>
        <p:spPr>
          <a:xfrm rot="10800000" flipH="1">
            <a:off x="5186414" y="4041051"/>
            <a:ext cx="701585" cy="218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37" name="Straight Connector 36">
            <a:extLst>
              <a:ext uri="{31FB6060-CB67-4EC9-9068-845664F122E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C8577DC-C50F-4555-BD54-DE98742C98E1}"/>
              </a:ext>
            </a:extLst>
          </p:cNvPr>
          <p:cNvCxnSpPr/>
          <p:nvPr/>
        </p:nvCxnSpPr>
        <p:spPr>
          <a:xfrm rot="10800000" flipH="1">
            <a:off x="5186401" y="4191000"/>
            <a:ext cx="701585" cy="218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38" name="Straight Connector 37">
            <a:extLst>
              <a:ext uri="{0A1B38E1-9E2F-4873-84B7-72AC91EE59A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3564304-5C4F-452C-A3B2-4E0B42531BDA}"/>
              </a:ext>
            </a:extLst>
          </p:cNvPr>
          <p:cNvCxnSpPr/>
          <p:nvPr/>
        </p:nvCxnSpPr>
        <p:spPr>
          <a:xfrm rot="10800000" flipH="1">
            <a:off x="5186401" y="4343400"/>
            <a:ext cx="701585" cy="218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39" name="Straight Connector 38">
            <a:extLst>
              <a:ext uri="{57E69BB1-6818-4D4D-BAF0-2C8FBBE7FE6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2ACAD97-9963-41A0-915A-647E4E8DE6F8}"/>
              </a:ext>
            </a:extLst>
          </p:cNvPr>
          <p:cNvCxnSpPr/>
          <p:nvPr/>
        </p:nvCxnSpPr>
        <p:spPr>
          <a:xfrm rot="10800000" flipH="1">
            <a:off x="6509017" y="3888651"/>
            <a:ext cx="701585" cy="218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40" name="Straight Connector 39">
            <a:extLst>
              <a:ext uri="{3DD5593B-D35F-4BC5-8766-9A3C296B388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54FA05B-3C7E-46FD-B023-682105DA5669}"/>
              </a:ext>
            </a:extLst>
          </p:cNvPr>
          <p:cNvCxnSpPr/>
          <p:nvPr/>
        </p:nvCxnSpPr>
        <p:spPr>
          <a:xfrm rot="10800000" flipH="1">
            <a:off x="6509029" y="4041051"/>
            <a:ext cx="701585" cy="218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41" name="Straight Connector 40">
            <a:extLst>
              <a:ext uri="{4F709685-1715-4842-B968-53C588BA0D9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B8402A9-3CD6-4D47-8522-9814FC3AB9EC}"/>
              </a:ext>
            </a:extLst>
          </p:cNvPr>
          <p:cNvCxnSpPr/>
          <p:nvPr/>
        </p:nvCxnSpPr>
        <p:spPr>
          <a:xfrm rot="10800000" flipH="1">
            <a:off x="6509017" y="4191000"/>
            <a:ext cx="701585" cy="218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42" name="Straight Connector 41">
            <a:extLst>
              <a:ext uri="{40CF1E24-D759-459F-A028-9CC29DF893D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500EF56-71EE-4F39-BFF8-03E2177F4ABC}"/>
              </a:ext>
            </a:extLst>
          </p:cNvPr>
          <p:cNvCxnSpPr/>
          <p:nvPr/>
        </p:nvCxnSpPr>
        <p:spPr>
          <a:xfrm rot="10800000" flipH="1">
            <a:off x="6509017" y="4343400"/>
            <a:ext cx="701585" cy="218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43" name="Straight Connector 42">
            <a:extLst>
              <a:ext uri="{7125413F-A4F6-45AA-8F3E-B319295FBB8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E537A00-036B-4ACA-849D-903AF3CB8CFC}"/>
              </a:ext>
            </a:extLst>
          </p:cNvPr>
          <p:cNvCxnSpPr/>
          <p:nvPr/>
        </p:nvCxnSpPr>
        <p:spPr>
          <a:xfrm rot="10800000" flipH="1">
            <a:off x="7690294" y="3888651"/>
            <a:ext cx="701585" cy="218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44" name="Straight Connector 43">
            <a:extLst>
              <a:ext uri="{0CC9640E-7AB0-4365-88B0-AE1C3DDAF27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F2001BB-4363-4A23-A9CA-403B3305CEFD}"/>
              </a:ext>
            </a:extLst>
          </p:cNvPr>
          <p:cNvCxnSpPr/>
          <p:nvPr/>
        </p:nvCxnSpPr>
        <p:spPr>
          <a:xfrm rot="10800000" flipH="1">
            <a:off x="7690308" y="4041051"/>
            <a:ext cx="701585" cy="218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45" name="Straight Connector 44">
            <a:extLst>
              <a:ext uri="{671E1723-531A-4554-A5AC-DEF3AC26745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0611F94-60A9-44A0-8C8E-9F08BF2BC0D3}"/>
              </a:ext>
            </a:extLst>
          </p:cNvPr>
          <p:cNvCxnSpPr/>
          <p:nvPr/>
        </p:nvCxnSpPr>
        <p:spPr>
          <a:xfrm rot="10800000" flipH="1">
            <a:off x="7690294" y="4191000"/>
            <a:ext cx="701585" cy="218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46" name="Straight Connector 45">
            <a:extLst>
              <a:ext uri="{DFD54C2D-2468-406A-ABC5-33964E11C2E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03A25A-FA6D-4A78-8D43-6983E4ADF1AE}"/>
              </a:ext>
            </a:extLst>
          </p:cNvPr>
          <p:cNvCxnSpPr/>
          <p:nvPr/>
        </p:nvCxnSpPr>
        <p:spPr>
          <a:xfrm rot="10800000" flipH="1">
            <a:off x="7690294" y="4343400"/>
            <a:ext cx="701585" cy="218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47" name="Straight Connector 46">
            <a:extLst>
              <a:ext uri="{6C49D042-54FD-4881-BF14-884E44F6C2D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5EA849E-35AE-448C-AF45-CD4140D02AD9}"/>
              </a:ext>
            </a:extLst>
          </p:cNvPr>
          <p:cNvCxnSpPr/>
          <p:nvPr/>
        </p:nvCxnSpPr>
        <p:spPr>
          <a:xfrm rot="10800000" flipH="1">
            <a:off x="10972801" y="3900259"/>
            <a:ext cx="701585" cy="218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48" name="Straight Connector 47">
            <a:extLst>
              <a:ext uri="{66ED91C5-61E3-45C5-B61B-24F2CB9A69E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A601795-4BB3-4442-AD92-7EEDF78694D3}"/>
              </a:ext>
            </a:extLst>
          </p:cNvPr>
          <p:cNvCxnSpPr/>
          <p:nvPr/>
        </p:nvCxnSpPr>
        <p:spPr>
          <a:xfrm rot="10800000" flipH="1">
            <a:off x="10972813" y="4052659"/>
            <a:ext cx="701585" cy="218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49" name="Straight Connector 48">
            <a:extLst>
              <a:ext uri="{C4DC5EF8-D135-4686-B79A-9E7576063D8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AD04E90-0A00-46A8-B999-05211DF54E49}"/>
              </a:ext>
            </a:extLst>
          </p:cNvPr>
          <p:cNvCxnSpPr/>
          <p:nvPr/>
        </p:nvCxnSpPr>
        <p:spPr>
          <a:xfrm rot="10800000" flipH="1">
            <a:off x="10972801" y="4202608"/>
            <a:ext cx="701585" cy="218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50" name="Straight Connector 49">
            <a:extLst>
              <a:ext uri="{21C8EF03-86C8-42A4-ADC5-2D7326673DE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CB8E24E-350F-49E3-A1FC-D5FDCF1974B3}"/>
              </a:ext>
            </a:extLst>
          </p:cNvPr>
          <p:cNvCxnSpPr/>
          <p:nvPr/>
        </p:nvCxnSpPr>
        <p:spPr>
          <a:xfrm rot="10800000" flipH="1">
            <a:off x="10972801" y="4355008"/>
            <a:ext cx="701585" cy="218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51" name="Straight Connector 50">
            <a:extLst>
              <a:ext uri="{5C26C34A-4183-4661-ABCD-AC390AE0D0B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68C1031-7F94-4F32-B3A9-80CBFDFCDE95}"/>
              </a:ext>
            </a:extLst>
          </p:cNvPr>
          <p:cNvCxnSpPr/>
          <p:nvPr/>
        </p:nvCxnSpPr>
        <p:spPr>
          <a:xfrm rot="10800000" flipH="1">
            <a:off x="8077200" y="5702300"/>
            <a:ext cx="1494955" cy="18376"/>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52" name="Straight Connector 51">
            <a:extLst>
              <a:ext uri="{3A89B6D9-6D63-4704-A6C8-2088C26796B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F5A10A3-FAD5-4A63-A863-AA347D255A22}"/>
              </a:ext>
            </a:extLst>
          </p:cNvPr>
          <p:cNvCxnSpPr/>
          <p:nvPr/>
        </p:nvCxnSpPr>
        <p:spPr>
          <a:xfrm rot="10800000" flipH="1">
            <a:off x="8077200" y="5930900"/>
            <a:ext cx="1494955" cy="18376"/>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53" name="Straight Connector 52">
            <a:extLst>
              <a:ext uri="{ACB94A00-2EA6-4F69-A2B5-354617B9094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36973CB-8811-4884-9FE3-15258E6EDB2E}"/>
              </a:ext>
            </a:extLst>
          </p:cNvPr>
          <p:cNvCxnSpPr/>
          <p:nvPr/>
        </p:nvCxnSpPr>
        <p:spPr>
          <a:xfrm rot="10800000" flipH="1">
            <a:off x="8077200" y="6197600"/>
            <a:ext cx="1494955" cy="18376"/>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54" name="Straight Connector 53">
            <a:extLst>
              <a:ext uri="{6F5A5DDF-2853-4043-9EE1-B271E6AA118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A6968B5-E1DA-4EEC-A7BB-1999984290FA}"/>
              </a:ext>
            </a:extLst>
          </p:cNvPr>
          <p:cNvCxnSpPr/>
          <p:nvPr/>
        </p:nvCxnSpPr>
        <p:spPr>
          <a:xfrm rot="10800000" flipH="1">
            <a:off x="8077200" y="6515100"/>
            <a:ext cx="1494955" cy="18376"/>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55" name="Freeform: Shape 54">
            <a:extLst>
              <a:ext uri="{5E965CBF-418A-4D43-A76C-5FC5D20A12B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76B4DE9-AF0E-4195-8CC1-66D77D8BCF28}"/>
              </a:ext>
            </a:extLst>
          </p:cNvPr>
          <p:cNvSpPr/>
          <p:nvPr/>
        </p:nvSpPr>
        <p:spPr>
          <a:xfrm>
            <a:off x="5585980" y="2495157"/>
            <a:ext cx="2308605" cy="1346377"/>
          </a:xfrm>
          <a:custGeom>
            <a:avLst/>
            <a:gdLst/>
            <a:ahLst/>
            <a:cxnLst/>
            <a:rect l="0" t="0" r="r" b="b"/>
            <a:pathLst>
              <a:path w="1748654" h="935044">
                <a:moveTo>
                  <a:pt x="1748654" y="0"/>
                </a:moveTo>
                <a:cubicBezTo>
                  <a:pt x="1068622" y="68307"/>
                  <a:pt x="412877" y="42502"/>
                  <a:pt x="194295" y="157865"/>
                </a:cubicBezTo>
                <a:cubicBezTo>
                  <a:pt x="-24287" y="273227"/>
                  <a:pt x="24287" y="837896"/>
                  <a:pt x="0" y="922900"/>
                </a:cubicBezTo>
                <a:cubicBezTo>
                  <a:pt x="-24287" y="1032191"/>
                  <a:pt x="-12143" y="983618"/>
                  <a:pt x="0" y="935044"/>
                </a:cubicBezTo>
              </a:path>
            </a:pathLst>
          </a:custGeom>
          <a:noFill/>
          <a:ln w="19050" cap="flat">
            <a:solidFill>
              <a:schemeClr val="accent1">
                <a:lumMod val="75000"/>
              </a:schemeClr>
            </a:solidFill>
            <a:prstDash val="solid"/>
            <a:round/>
          </a:ln>
          <a:effectLst/>
        </p:spPr>
        <p:style>
          <a:lnRef idx="1">
            <a:schemeClr val="accent1">
              <a:shade val="50000"/>
            </a:schemeClr>
          </a:lnRef>
          <a:fillRef idx="1">
            <a:schemeClr val="accent1"/>
          </a:fillRef>
          <a:effectRef idx="0">
            <a:schemeClr val="accent1"/>
          </a:effectRef>
          <a:fontRef idx="minor">
            <a:schemeClr val="tx1"/>
          </a:fontRef>
        </p:style>
        <p:txBody>
          <a:bodyPr vert="horz" rtlCol="0" anchor="ctr">
            <a:noAutofit/>
          </a:bodyPr>
          <a:lstStyle/>
          <a:p>
            <a:pPr algn="ctr"/>
            <a:endParaRPr lang="en-US" sz="2400" dirty="0"/>
          </a:p>
        </p:txBody>
      </p:sp>
      <p:sp>
        <p:nvSpPr>
          <p:cNvPr id="56" name="Freeform: Shape 55">
            <a:extLst>
              <a:ext uri="{F26AD118-0A3E-4A5F-8C50-5E7A6836A93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E757F17-F0DF-4568-96CA-6140CF0D9E5C}"/>
              </a:ext>
            </a:extLst>
          </p:cNvPr>
          <p:cNvSpPr/>
          <p:nvPr/>
        </p:nvSpPr>
        <p:spPr>
          <a:xfrm>
            <a:off x="6776174" y="2923325"/>
            <a:ext cx="1118412" cy="919161"/>
          </a:xfrm>
          <a:custGeom>
            <a:avLst/>
            <a:gdLst/>
            <a:ahLst/>
            <a:cxnLst/>
            <a:rect l="0" t="0" r="r" b="b"/>
            <a:pathLst>
              <a:path w="1748654" h="935044">
                <a:moveTo>
                  <a:pt x="1748654" y="0"/>
                </a:moveTo>
                <a:cubicBezTo>
                  <a:pt x="1068622" y="68307"/>
                  <a:pt x="412877" y="42502"/>
                  <a:pt x="194295" y="157865"/>
                </a:cubicBezTo>
                <a:cubicBezTo>
                  <a:pt x="-24287" y="273227"/>
                  <a:pt x="24287" y="837896"/>
                  <a:pt x="0" y="922900"/>
                </a:cubicBezTo>
                <a:cubicBezTo>
                  <a:pt x="-24287" y="1032191"/>
                  <a:pt x="-12143" y="983618"/>
                  <a:pt x="0" y="935044"/>
                </a:cubicBezTo>
              </a:path>
            </a:pathLst>
          </a:custGeom>
          <a:noFill/>
          <a:ln w="19050" cap="flat">
            <a:solidFill>
              <a:schemeClr val="accent1">
                <a:lumMod val="75000"/>
              </a:schemeClr>
            </a:solidFill>
            <a:prstDash val="solid"/>
            <a:round/>
          </a:ln>
          <a:effectLst/>
        </p:spPr>
        <p:style>
          <a:lnRef idx="1">
            <a:schemeClr val="accent1">
              <a:shade val="50000"/>
            </a:schemeClr>
          </a:lnRef>
          <a:fillRef idx="1">
            <a:schemeClr val="accent1"/>
          </a:fillRef>
          <a:effectRef idx="0">
            <a:schemeClr val="accent1"/>
          </a:effectRef>
          <a:fontRef idx="minor">
            <a:schemeClr val="tx1"/>
          </a:fontRef>
        </p:style>
        <p:txBody>
          <a:bodyPr vert="horz" rtlCol="0" anchor="ctr">
            <a:noAutofit/>
          </a:bodyPr>
          <a:lstStyle/>
          <a:p>
            <a:pPr algn="ctr"/>
            <a:endParaRPr lang="en-US" sz="2400" dirty="0"/>
          </a:p>
        </p:txBody>
      </p:sp>
      <p:sp>
        <p:nvSpPr>
          <p:cNvPr id="57" name="Freeform: Shape 56">
            <a:extLst>
              <a:ext uri="{1943D1FD-5AC1-4EBE-BD98-79BD679A896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CC91F3E-FF5D-424F-BE50-AB4FF89FED0D}"/>
              </a:ext>
            </a:extLst>
          </p:cNvPr>
          <p:cNvSpPr/>
          <p:nvPr/>
        </p:nvSpPr>
        <p:spPr>
          <a:xfrm>
            <a:off x="8043723" y="2923325"/>
            <a:ext cx="166293" cy="939596"/>
          </a:xfrm>
          <a:custGeom>
            <a:avLst/>
            <a:gdLst/>
            <a:ahLst/>
            <a:cxnLst/>
            <a:rect l="0" t="0" r="r" b="b"/>
            <a:pathLst>
              <a:path w="1748654" h="935044">
                <a:moveTo>
                  <a:pt x="1748654" y="0"/>
                </a:moveTo>
                <a:cubicBezTo>
                  <a:pt x="1068622" y="68307"/>
                  <a:pt x="412877" y="42502"/>
                  <a:pt x="194295" y="157865"/>
                </a:cubicBezTo>
                <a:cubicBezTo>
                  <a:pt x="-24287" y="273227"/>
                  <a:pt x="24287" y="837896"/>
                  <a:pt x="0" y="922900"/>
                </a:cubicBezTo>
                <a:cubicBezTo>
                  <a:pt x="-24287" y="1032191"/>
                  <a:pt x="-12143" y="983618"/>
                  <a:pt x="0" y="935044"/>
                </a:cubicBezTo>
              </a:path>
            </a:pathLst>
          </a:custGeom>
          <a:noFill/>
          <a:ln w="19050" cap="flat">
            <a:solidFill>
              <a:schemeClr val="accent1">
                <a:lumMod val="75000"/>
              </a:schemeClr>
            </a:solidFill>
            <a:prstDash val="solid"/>
            <a:round/>
          </a:ln>
          <a:effectLst/>
        </p:spPr>
        <p:style>
          <a:lnRef idx="1">
            <a:schemeClr val="accent1">
              <a:shade val="50000"/>
            </a:schemeClr>
          </a:lnRef>
          <a:fillRef idx="1">
            <a:schemeClr val="accent1"/>
          </a:fillRef>
          <a:effectRef idx="0">
            <a:schemeClr val="accent1"/>
          </a:effectRef>
          <a:fontRef idx="minor">
            <a:schemeClr val="tx1"/>
          </a:fontRef>
        </p:style>
        <p:txBody>
          <a:bodyPr vert="horz" rtlCol="0" anchor="ctr">
            <a:noAutofit/>
          </a:bodyPr>
          <a:lstStyle/>
          <a:p>
            <a:pPr algn="ctr"/>
            <a:endParaRPr lang="en-US" sz="2400" dirty="0"/>
          </a:p>
        </p:txBody>
      </p:sp>
      <p:sp>
        <p:nvSpPr>
          <p:cNvPr id="58" name="Freeform: Shape 57">
            <a:extLst>
              <a:ext uri="{1E3BE14F-023F-48B1-A3E4-8E8FFBD2B5B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E2EBD99-01F0-4068-A34D-DF4BDA22805A}"/>
              </a:ext>
            </a:extLst>
          </p:cNvPr>
          <p:cNvSpPr/>
          <p:nvPr/>
        </p:nvSpPr>
        <p:spPr>
          <a:xfrm flipH="1">
            <a:off x="9623361" y="2779903"/>
            <a:ext cx="1710499" cy="1057948"/>
          </a:xfrm>
          <a:custGeom>
            <a:avLst/>
            <a:gdLst/>
            <a:ahLst/>
            <a:cxnLst/>
            <a:rect l="0" t="0" r="r" b="b"/>
            <a:pathLst>
              <a:path w="1748654" h="935044">
                <a:moveTo>
                  <a:pt x="1748654" y="0"/>
                </a:moveTo>
                <a:cubicBezTo>
                  <a:pt x="1068622" y="68307"/>
                  <a:pt x="412877" y="42502"/>
                  <a:pt x="194295" y="157865"/>
                </a:cubicBezTo>
                <a:cubicBezTo>
                  <a:pt x="-24287" y="273227"/>
                  <a:pt x="24287" y="837896"/>
                  <a:pt x="0" y="922900"/>
                </a:cubicBezTo>
                <a:cubicBezTo>
                  <a:pt x="-24287" y="1032191"/>
                  <a:pt x="-12143" y="983618"/>
                  <a:pt x="0" y="935044"/>
                </a:cubicBezTo>
              </a:path>
            </a:pathLst>
          </a:custGeom>
          <a:noFill/>
          <a:ln w="19050" cap="flat">
            <a:solidFill>
              <a:schemeClr val="accent1">
                <a:lumMod val="75000"/>
              </a:schemeClr>
            </a:solidFill>
            <a:prstDash val="solid"/>
            <a:round/>
          </a:ln>
          <a:effectLst/>
        </p:spPr>
        <p:style>
          <a:lnRef idx="1">
            <a:schemeClr val="accent1">
              <a:shade val="50000"/>
            </a:schemeClr>
          </a:lnRef>
          <a:fillRef idx="1">
            <a:schemeClr val="accent1"/>
          </a:fillRef>
          <a:effectRef idx="0">
            <a:schemeClr val="accent1"/>
          </a:effectRef>
          <a:fontRef idx="minor">
            <a:schemeClr val="tx1"/>
          </a:fontRef>
        </p:style>
        <p:txBody>
          <a:bodyPr vert="horz" rtlCol="0" anchor="ctr">
            <a:noAutofit/>
          </a:bodyPr>
          <a:lstStyle/>
          <a:p>
            <a:pPr algn="ctr"/>
            <a:endParaRPr lang="en-US" sz="2400" dirty="0"/>
          </a:p>
        </p:txBody>
      </p:sp>
      <p:sp>
        <p:nvSpPr>
          <p:cNvPr id="59" name="Freeform: Shape 58">
            <a:extLst>
              <a:ext uri="{0F2E607D-FCD8-438F-BE0B-23972B80EDE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F787876-3BA6-4A6C-B7B7-51BCFD4AC698}"/>
              </a:ext>
            </a:extLst>
          </p:cNvPr>
          <p:cNvSpPr/>
          <p:nvPr/>
        </p:nvSpPr>
        <p:spPr>
          <a:xfrm>
            <a:off x="5585977" y="4375843"/>
            <a:ext cx="3060143" cy="1295299"/>
          </a:xfrm>
          <a:custGeom>
            <a:avLst/>
            <a:gdLst/>
            <a:ahLst/>
            <a:cxnLst/>
            <a:rect l="0" t="0" r="r" b="b"/>
            <a:pathLst>
              <a:path w="2295108" h="971474">
                <a:moveTo>
                  <a:pt x="0" y="0"/>
                </a:moveTo>
                <a:cubicBezTo>
                  <a:pt x="85004" y="307380"/>
                  <a:pt x="-77414" y="585920"/>
                  <a:pt x="194295" y="704319"/>
                </a:cubicBezTo>
                <a:cubicBezTo>
                  <a:pt x="466004" y="822717"/>
                  <a:pt x="1911072" y="913793"/>
                  <a:pt x="2173673" y="947187"/>
                </a:cubicBezTo>
                <a:cubicBezTo>
                  <a:pt x="2436275" y="980582"/>
                  <a:pt x="2312754" y="977166"/>
                  <a:pt x="2295108" y="971474"/>
                </a:cubicBezTo>
                <a:cubicBezTo>
                  <a:pt x="2277462" y="965782"/>
                  <a:pt x="2286285" y="950413"/>
                  <a:pt x="2295108" y="935044"/>
                </a:cubicBezTo>
              </a:path>
            </a:pathLst>
          </a:custGeom>
          <a:noFill/>
          <a:ln w="19050" cap="flat">
            <a:solidFill>
              <a:schemeClr val="accent1">
                <a:lumMod val="75000"/>
              </a:schemeClr>
            </a:solidFill>
            <a:prstDash val="solid"/>
            <a:round/>
          </a:ln>
          <a:effectLst/>
        </p:spPr>
        <p:style>
          <a:lnRef idx="1">
            <a:schemeClr val="accent1">
              <a:shade val="50000"/>
            </a:schemeClr>
          </a:lnRef>
          <a:fillRef idx="1">
            <a:schemeClr val="accent1"/>
          </a:fillRef>
          <a:effectRef idx="0">
            <a:schemeClr val="accent1"/>
          </a:effectRef>
          <a:fontRef idx="minor">
            <a:schemeClr val="tx1"/>
          </a:fontRef>
        </p:style>
        <p:txBody>
          <a:bodyPr vert="horz" rtlCol="0" anchor="ctr">
            <a:noAutofit/>
          </a:bodyPr>
          <a:lstStyle/>
          <a:p>
            <a:pPr algn="ctr"/>
            <a:endParaRPr lang="en-US" sz="2400" dirty="0"/>
          </a:p>
        </p:txBody>
      </p:sp>
      <p:sp>
        <p:nvSpPr>
          <p:cNvPr id="60" name="Freeform: Shape 59">
            <a:extLst>
              <a:ext uri="{74543C2F-97E6-4314-A35F-CE2DE1D9257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EF518DE-BD76-4696-B86B-840A0A929D67}"/>
              </a:ext>
            </a:extLst>
          </p:cNvPr>
          <p:cNvSpPr/>
          <p:nvPr/>
        </p:nvSpPr>
        <p:spPr>
          <a:xfrm flipH="1">
            <a:off x="8077201" y="4340949"/>
            <a:ext cx="908532" cy="1307617"/>
          </a:xfrm>
          <a:custGeom>
            <a:avLst/>
            <a:gdLst/>
            <a:ahLst/>
            <a:cxnLst/>
            <a:rect l="0" t="0" r="r" b="b"/>
            <a:pathLst>
              <a:path w="1748654" h="935044">
                <a:moveTo>
                  <a:pt x="1748654" y="0"/>
                </a:moveTo>
                <a:cubicBezTo>
                  <a:pt x="1068622" y="68307"/>
                  <a:pt x="412877" y="42502"/>
                  <a:pt x="194295" y="157865"/>
                </a:cubicBezTo>
                <a:cubicBezTo>
                  <a:pt x="-24287" y="273227"/>
                  <a:pt x="24287" y="837896"/>
                  <a:pt x="0" y="922900"/>
                </a:cubicBezTo>
                <a:cubicBezTo>
                  <a:pt x="-24287" y="1032191"/>
                  <a:pt x="-12143" y="983618"/>
                  <a:pt x="0" y="935044"/>
                </a:cubicBezTo>
              </a:path>
            </a:pathLst>
          </a:custGeom>
          <a:noFill/>
          <a:ln w="19050" cap="flat">
            <a:solidFill>
              <a:schemeClr val="accent1">
                <a:lumMod val="75000"/>
              </a:schemeClr>
            </a:solidFill>
            <a:prstDash val="solid"/>
            <a:round/>
          </a:ln>
          <a:effectLst/>
        </p:spPr>
        <p:style>
          <a:lnRef idx="1">
            <a:schemeClr val="accent1">
              <a:shade val="50000"/>
            </a:schemeClr>
          </a:lnRef>
          <a:fillRef idx="1">
            <a:schemeClr val="accent1"/>
          </a:fillRef>
          <a:effectRef idx="0">
            <a:schemeClr val="accent1"/>
          </a:effectRef>
          <a:fontRef idx="minor">
            <a:schemeClr val="tx1"/>
          </a:fontRef>
        </p:style>
        <p:txBody>
          <a:bodyPr vert="horz" rtlCol="0" anchor="ctr">
            <a:noAutofit/>
          </a:bodyPr>
          <a:lstStyle/>
          <a:p>
            <a:pPr algn="ctr"/>
            <a:endParaRPr lang="en-US" sz="2400" dirty="0"/>
          </a:p>
        </p:txBody>
      </p:sp>
      <p:sp>
        <p:nvSpPr>
          <p:cNvPr id="61" name="Freeform: Shape 60">
            <a:extLst>
              <a:ext uri="{672C4084-AC40-4C2C-84FE-84169906924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6FDDAD1-65CB-43C5-8CB1-30D3757B4041}"/>
              </a:ext>
            </a:extLst>
          </p:cNvPr>
          <p:cNvSpPr/>
          <p:nvPr/>
        </p:nvSpPr>
        <p:spPr>
          <a:xfrm>
            <a:off x="6784127" y="4359652"/>
            <a:ext cx="2137243" cy="1343872"/>
          </a:xfrm>
          <a:custGeom>
            <a:avLst/>
            <a:gdLst/>
            <a:ahLst/>
            <a:cxnLst/>
            <a:rect l="0" t="0" r="r" b="b"/>
            <a:pathLst>
              <a:path w="1602932" h="1007904">
                <a:moveTo>
                  <a:pt x="0" y="0"/>
                </a:moveTo>
                <a:cubicBezTo>
                  <a:pt x="9108" y="233761"/>
                  <a:pt x="-176080" y="409841"/>
                  <a:pt x="24287" y="534311"/>
                </a:cubicBezTo>
                <a:cubicBezTo>
                  <a:pt x="224653" y="658781"/>
                  <a:pt x="913793" y="827271"/>
                  <a:pt x="1602932" y="995761"/>
                </a:cubicBezTo>
                <a:lnTo>
                  <a:pt x="1602932" y="1007904"/>
                </a:lnTo>
                <a:lnTo>
                  <a:pt x="1602932" y="1007904"/>
                </a:lnTo>
              </a:path>
            </a:pathLst>
          </a:custGeom>
          <a:noFill/>
          <a:ln w="19050" cap="flat">
            <a:solidFill>
              <a:schemeClr val="accent1">
                <a:lumMod val="75000"/>
              </a:schemeClr>
            </a:solidFill>
            <a:prstDash val="solid"/>
            <a:round/>
          </a:ln>
          <a:effectLst/>
        </p:spPr>
        <p:style>
          <a:lnRef idx="1">
            <a:schemeClr val="accent1">
              <a:shade val="50000"/>
            </a:schemeClr>
          </a:lnRef>
          <a:fillRef idx="1">
            <a:schemeClr val="accent1"/>
          </a:fillRef>
          <a:effectRef idx="0">
            <a:schemeClr val="accent1"/>
          </a:effectRef>
          <a:fontRef idx="minor">
            <a:schemeClr val="tx1"/>
          </a:fontRef>
        </p:style>
        <p:txBody>
          <a:bodyPr vert="horz" rtlCol="0" anchor="ctr">
            <a:noAutofit/>
          </a:bodyPr>
          <a:lstStyle/>
          <a:p>
            <a:pPr algn="ctr"/>
            <a:endParaRPr lang="en-US" sz="2400" dirty="0"/>
          </a:p>
        </p:txBody>
      </p:sp>
      <p:sp>
        <p:nvSpPr>
          <p:cNvPr id="62" name="Freeform: Shape 61">
            <a:extLst>
              <a:ext uri="{2ADED24B-D9EF-4C4A-B4C2-72F04C0F9A4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D2DB1BB-BD58-48E7-BEB0-FFCFCAD2279F}"/>
              </a:ext>
            </a:extLst>
          </p:cNvPr>
          <p:cNvSpPr/>
          <p:nvPr/>
        </p:nvSpPr>
        <p:spPr>
          <a:xfrm>
            <a:off x="8969944" y="4375844"/>
            <a:ext cx="2428685" cy="1311489"/>
          </a:xfrm>
          <a:custGeom>
            <a:avLst/>
            <a:gdLst/>
            <a:ahLst/>
            <a:cxnLst/>
            <a:rect l="0" t="0" r="r" b="b"/>
            <a:pathLst>
              <a:path w="1821514" h="983618">
                <a:moveTo>
                  <a:pt x="1797227" y="0"/>
                </a:moveTo>
                <a:cubicBezTo>
                  <a:pt x="1816201" y="176839"/>
                  <a:pt x="2041614" y="289924"/>
                  <a:pt x="1821514" y="412877"/>
                </a:cubicBezTo>
                <a:cubicBezTo>
                  <a:pt x="1601414" y="535829"/>
                  <a:pt x="818922" y="759723"/>
                  <a:pt x="36430" y="983618"/>
                </a:cubicBezTo>
                <a:lnTo>
                  <a:pt x="36430" y="983618"/>
                </a:lnTo>
                <a:lnTo>
                  <a:pt x="36430" y="983618"/>
                </a:lnTo>
                <a:cubicBezTo>
                  <a:pt x="-191259" y="1053442"/>
                  <a:pt x="-95629" y="1012458"/>
                  <a:pt x="0" y="971474"/>
                </a:cubicBezTo>
                <a:lnTo>
                  <a:pt x="0" y="971474"/>
                </a:lnTo>
              </a:path>
            </a:pathLst>
          </a:custGeom>
          <a:noFill/>
          <a:ln w="19050" cap="flat">
            <a:solidFill>
              <a:schemeClr val="accent1">
                <a:lumMod val="75000"/>
              </a:schemeClr>
            </a:solidFill>
            <a:prstDash val="solid"/>
            <a:round/>
          </a:ln>
          <a:effectLst/>
        </p:spPr>
        <p:style>
          <a:lnRef idx="1">
            <a:schemeClr val="accent1">
              <a:shade val="50000"/>
            </a:schemeClr>
          </a:lnRef>
          <a:fillRef idx="1">
            <a:schemeClr val="accent1"/>
          </a:fillRef>
          <a:effectRef idx="0">
            <a:schemeClr val="accent1"/>
          </a:effectRef>
          <a:fontRef idx="minor">
            <a:schemeClr val="tx1"/>
          </a:fontRef>
        </p:style>
        <p:txBody>
          <a:bodyPr vert="horz" rtlCol="0" anchor="ctr">
            <a:noAutofit/>
          </a:bodyPr>
          <a:lstStyle/>
          <a:p>
            <a:pPr algn="ctr"/>
            <a:endParaRPr lang="en-US" sz="2400" dirty="0"/>
          </a:p>
        </p:txBody>
      </p:sp>
      <p:sp>
        <p:nvSpPr>
          <p:cNvPr id="63" name="TextBox 62">
            <a:extLst>
              <a:ext uri="{ABD34116-ACA7-41D8-87A2-B71596ED080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80F70A4-9DA3-4B7A-8B9F-B6D84F96B113}"/>
              </a:ext>
            </a:extLst>
          </p:cNvPr>
          <p:cNvSpPr txBox="1"/>
          <p:nvPr/>
        </p:nvSpPr>
        <p:spPr>
          <a:xfrm>
            <a:off x="8730665" y="3823742"/>
            <a:ext cx="2540000" cy="415563"/>
          </a:xfrm>
          <a:prstGeom prst="rect">
            <a:avLst/>
          </a:prstGeom>
        </p:spPr>
        <p:txBody>
          <a:bodyPr vert="horz" lIns="127000" tIns="63500" rIns="127000" bIns="63500" rtlCol="0" anchor="t">
            <a:spAutoFit/>
          </a:bodyPr>
          <a:lstStyle/>
          <a:p>
            <a:pPr>
              <a:defRPr lang="en-US" sz="1400" dirty="0"/>
            </a:pPr>
            <a:r>
              <a:rPr lang="en-US" sz="1867" b="1" dirty="0">
                <a:solidFill>
                  <a:srgbClr val="42C3C9"/>
                </a:solidFill>
                <a:latin typeface="+mj-lt"/>
              </a:rPr>
              <a:t>..........................</a:t>
            </a:r>
          </a:p>
        </p:txBody>
      </p:sp>
      <p:sp>
        <p:nvSpPr>
          <p:cNvPr id="64" name="TextBox 63">
            <a:extLst>
              <a:ext uri="{D990D558-4824-450B-A3EC-AD31EFC6AB2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42965D2-EB84-43B3-8BF6-86FA18FDE997}"/>
              </a:ext>
            </a:extLst>
          </p:cNvPr>
          <p:cNvSpPr txBox="1"/>
          <p:nvPr/>
        </p:nvSpPr>
        <p:spPr>
          <a:xfrm>
            <a:off x="1219200" y="6223001"/>
            <a:ext cx="2540000" cy="415563"/>
          </a:xfrm>
          <a:prstGeom prst="rect">
            <a:avLst/>
          </a:prstGeom>
        </p:spPr>
        <p:txBody>
          <a:bodyPr vert="horz" lIns="127000" tIns="63500" rIns="127000" bIns="63500" rtlCol="0" anchor="t">
            <a:spAutoFit/>
          </a:bodyPr>
          <a:lstStyle/>
          <a:p>
            <a:pPr>
              <a:defRPr lang="en-US" sz="1400" dirty="0"/>
            </a:pPr>
            <a:r>
              <a:rPr lang="en-US" sz="1867" b="1" dirty="0">
                <a:latin typeface="+mj-lt"/>
              </a:rPr>
              <a:t>2 way branch</a:t>
            </a:r>
          </a:p>
        </p:txBody>
      </p:sp>
      <p:sp>
        <p:nvSpPr>
          <p:cNvPr id="65" name="TextBox 64">
            <a:extLst>
              <a:ext uri="{F2F98C57-ECC6-49B1-B1D0-2A80AB13A4A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195E72E-01B6-4ADD-AF62-5B3A3E65476E}"/>
              </a:ext>
            </a:extLst>
          </p:cNvPr>
          <p:cNvSpPr txBox="1"/>
          <p:nvPr/>
        </p:nvSpPr>
        <p:spPr>
          <a:xfrm>
            <a:off x="9652000" y="6134101"/>
            <a:ext cx="2540000" cy="415563"/>
          </a:xfrm>
          <a:prstGeom prst="rect">
            <a:avLst/>
          </a:prstGeom>
        </p:spPr>
        <p:txBody>
          <a:bodyPr vert="horz" lIns="127000" tIns="63500" rIns="127000" bIns="63500" rtlCol="0" anchor="t">
            <a:spAutoFit/>
          </a:bodyPr>
          <a:lstStyle/>
          <a:p>
            <a:pPr>
              <a:defRPr lang="en-US" sz="1400" dirty="0"/>
            </a:pPr>
            <a:r>
              <a:rPr lang="en-US" sz="1867" b="1" dirty="0">
                <a:latin typeface="+mj-lt"/>
              </a:rPr>
              <a:t>multi-way branch</a:t>
            </a:r>
          </a:p>
        </p:txBody>
      </p:sp>
    </p:spTree>
    <p:extLst>
      <p:ext uri="{0C684376-CCD1-4148-88C7-AD36BAAAF8D6}">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1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2E6FE757-DA4B-41E8-AD07-0103A9B9F53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9E59167-C4C0-493E-8C09-1F231D26F327}"/>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Diamond 2">
            <a:extLst>
              <a:ext uri="{3E9601E4-FB36-43E9-8732-BA88B0CF2D1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44A80FC-C49F-4268-A448-F9967CCCA059}"/>
              </a:ext>
            </a:extLst>
          </p:cNvPr>
          <p:cNvSpPr/>
          <p:nvPr/>
        </p:nvSpPr>
        <p:spPr>
          <a:xfrm>
            <a:off x="7088518" y="2225992"/>
            <a:ext cx="2411183" cy="1123200"/>
          </a:xfrm>
          <a:prstGeom prst="diamond">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467" dirty="0">
                <a:latin typeface="Open Sans"/>
              </a:rPr>
              <a:t>an integer expression</a:t>
            </a:r>
          </a:p>
        </p:txBody>
      </p:sp>
      <p:sp>
        <p:nvSpPr>
          <p:cNvPr id="4" name="TextBox 3">
            <a:extLst>
              <a:ext uri="{65FB9C16-F09E-4AE8-AC14-42BD4E13898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A7C4C8D-4FE5-4411-9A3E-B17821D9D313}"/>
              </a:ext>
            </a:extLst>
          </p:cNvPr>
          <p:cNvSpPr txBox="1"/>
          <p:nvPr/>
        </p:nvSpPr>
        <p:spPr>
          <a:xfrm>
            <a:off x="275247" y="1866481"/>
            <a:ext cx="5121491" cy="4393895"/>
          </a:xfrm>
          <a:prstGeom prst="rect">
            <a:avLst/>
          </a:prstGeom>
        </p:spPr>
        <p:txBody>
          <a:bodyPr vert="horz" lIns="127000" tIns="63500" rIns="127000" bIns="63500" rtlCol="0" anchor="t">
            <a:spAutoFit/>
          </a:bodyPr>
          <a:lstStyle/>
          <a:p>
            <a:pPr>
              <a:lnSpc>
                <a:spcPct val="150000"/>
              </a:lnSpc>
              <a:defRPr lang="en-US" sz="1400" dirty="0"/>
            </a:pPr>
            <a:r>
              <a:rPr lang="en-US" sz="1867" b="1" dirty="0">
                <a:solidFill>
                  <a:schemeClr val="accent6"/>
                </a:solidFill>
                <a:latin typeface="+mj-lt"/>
              </a:rPr>
              <a:t>switch</a:t>
            </a:r>
            <a:r>
              <a:rPr lang="en-US" sz="1867" dirty="0">
                <a:solidFill>
                  <a:schemeClr val="accent6"/>
                </a:solidFill>
              </a:rPr>
              <a:t> (an integer expression)</a:t>
            </a:r>
          </a:p>
          <a:p>
            <a:pPr>
              <a:lnSpc>
                <a:spcPct val="150000"/>
              </a:lnSpc>
              <a:defRPr lang="en-US" sz="1400" dirty="0"/>
            </a:pPr>
            <a:r>
              <a:rPr lang="en-US" sz="1867" dirty="0">
                <a:solidFill>
                  <a:schemeClr val="accent6"/>
                </a:solidFill>
              </a:rPr>
              <a:t>{</a:t>
            </a:r>
          </a:p>
          <a:p>
            <a:pPr>
              <a:lnSpc>
                <a:spcPct val="150000"/>
              </a:lnSpc>
              <a:defRPr lang="en-US" sz="1400" dirty="0"/>
            </a:pPr>
            <a:r>
              <a:rPr lang="en-US" sz="1867" b="1" dirty="0">
                <a:solidFill>
                  <a:schemeClr val="accent6"/>
                </a:solidFill>
                <a:latin typeface="+mj-lt"/>
              </a:rPr>
              <a:t>case </a:t>
            </a:r>
            <a:r>
              <a:rPr lang="en-US" sz="1867" dirty="0">
                <a:solidFill>
                  <a:schemeClr val="accent6"/>
                </a:solidFill>
                <a:latin typeface="+mj-lt"/>
              </a:rPr>
              <a:t>value 1:</a:t>
            </a:r>
            <a:r>
              <a:rPr lang="en-US" sz="1867" b="1" dirty="0">
                <a:solidFill>
                  <a:schemeClr val="accent6"/>
                </a:solidFill>
                <a:latin typeface="+mj-lt"/>
              </a:rPr>
              <a:t>   </a:t>
            </a:r>
            <a:r>
              <a:rPr lang="en-US" sz="1867" dirty="0">
                <a:solidFill>
                  <a:schemeClr val="accent6"/>
                </a:solidFill>
              </a:rPr>
              <a:t>statement 1;</a:t>
            </a:r>
          </a:p>
          <a:p>
            <a:pPr lvl="1">
              <a:lnSpc>
                <a:spcPct val="150000"/>
              </a:lnSpc>
              <a:defRPr lang="en-US" sz="1400" dirty="0"/>
            </a:pPr>
            <a:r>
              <a:rPr lang="en-US" sz="1867" dirty="0">
                <a:solidFill>
                  <a:schemeClr val="accent6"/>
                </a:solidFill>
              </a:rPr>
              <a:t>                 break;</a:t>
            </a:r>
          </a:p>
          <a:p>
            <a:pPr>
              <a:lnSpc>
                <a:spcPct val="150000"/>
              </a:lnSpc>
              <a:defRPr lang="en-US" sz="1400" dirty="0"/>
            </a:pPr>
            <a:r>
              <a:rPr lang="en-US" sz="1867" b="1" dirty="0">
                <a:solidFill>
                  <a:schemeClr val="accent6"/>
                </a:solidFill>
                <a:latin typeface="+mj-lt"/>
              </a:rPr>
              <a:t>case</a:t>
            </a:r>
            <a:r>
              <a:rPr lang="en-US" sz="1867" dirty="0">
                <a:solidFill>
                  <a:schemeClr val="accent6"/>
                </a:solidFill>
                <a:latin typeface="+mj-lt"/>
              </a:rPr>
              <a:t> value 2:  </a:t>
            </a:r>
            <a:r>
              <a:rPr lang="en-US" sz="1867" dirty="0">
                <a:solidFill>
                  <a:schemeClr val="accent6"/>
                </a:solidFill>
              </a:rPr>
              <a:t> statement 2;</a:t>
            </a:r>
          </a:p>
          <a:p>
            <a:pPr lvl="1">
              <a:lnSpc>
                <a:spcPct val="150000"/>
              </a:lnSpc>
              <a:defRPr lang="en-US" sz="1400" dirty="0"/>
            </a:pPr>
            <a:r>
              <a:rPr lang="en-US" sz="1867" dirty="0">
                <a:solidFill>
                  <a:schemeClr val="accent6"/>
                </a:solidFill>
              </a:rPr>
              <a:t>                 break;</a:t>
            </a:r>
          </a:p>
          <a:p>
            <a:pPr>
              <a:lnSpc>
                <a:spcPct val="150000"/>
              </a:lnSpc>
              <a:defRPr lang="en-US" sz="1400" dirty="0"/>
            </a:pPr>
            <a:r>
              <a:rPr lang="en-US" sz="1867" b="1" dirty="0">
                <a:solidFill>
                  <a:schemeClr val="accent6"/>
                </a:solidFill>
                <a:latin typeface="+mj-lt"/>
              </a:rPr>
              <a:t>case </a:t>
            </a:r>
            <a:r>
              <a:rPr lang="en-US" sz="1867" dirty="0">
                <a:solidFill>
                  <a:schemeClr val="accent6"/>
                </a:solidFill>
                <a:latin typeface="+mj-lt"/>
              </a:rPr>
              <a:t>value 3:</a:t>
            </a:r>
            <a:r>
              <a:rPr lang="en-US" sz="1867" dirty="0">
                <a:solidFill>
                  <a:schemeClr val="accent6"/>
                </a:solidFill>
              </a:rPr>
              <a:t>   statement 3;</a:t>
            </a:r>
          </a:p>
          <a:p>
            <a:pPr>
              <a:lnSpc>
                <a:spcPct val="150000"/>
              </a:lnSpc>
              <a:defRPr lang="en-US" sz="1400" dirty="0"/>
            </a:pPr>
            <a:r>
              <a:rPr lang="en-US" sz="1867" dirty="0">
                <a:solidFill>
                  <a:schemeClr val="accent6"/>
                </a:solidFill>
              </a:rPr>
              <a:t>                           break;</a:t>
            </a:r>
          </a:p>
          <a:p>
            <a:pPr>
              <a:lnSpc>
                <a:spcPct val="150000"/>
              </a:lnSpc>
              <a:defRPr lang="en-US" sz="1400" dirty="0"/>
            </a:pPr>
            <a:r>
              <a:rPr lang="en-US" sz="1867" b="1" dirty="0">
                <a:solidFill>
                  <a:schemeClr val="accent6"/>
                </a:solidFill>
                <a:latin typeface="+mj-lt"/>
              </a:rPr>
              <a:t>default:           </a:t>
            </a:r>
            <a:r>
              <a:rPr lang="en-US" sz="1867" dirty="0">
                <a:solidFill>
                  <a:schemeClr val="accent6"/>
                </a:solidFill>
              </a:rPr>
              <a:t>statement 4;</a:t>
            </a:r>
          </a:p>
          <a:p>
            <a:pPr>
              <a:lnSpc>
                <a:spcPct val="150000"/>
              </a:lnSpc>
              <a:defRPr lang="en-US" sz="1400" dirty="0"/>
            </a:pPr>
            <a:r>
              <a:rPr lang="en-US" sz="1867" dirty="0">
                <a:solidFill>
                  <a:schemeClr val="accent6"/>
                </a:solidFill>
              </a:rPr>
              <a:t>}</a:t>
            </a:r>
          </a:p>
        </p:txBody>
      </p:sp>
      <p:sp>
        <p:nvSpPr>
          <p:cNvPr id="5" name="Rectangle: Rounded Corners 4">
            <a:extLst>
              <a:ext uri="{90E518BE-717A-47C6-A42D-58231847E1A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2B40ADC-B0E8-4575-8134-2437A7FB742E}"/>
              </a:ext>
            </a:extLst>
          </p:cNvPr>
          <p:cNvSpPr/>
          <p:nvPr/>
        </p:nvSpPr>
        <p:spPr>
          <a:xfrm>
            <a:off x="4728857" y="4230408"/>
            <a:ext cx="1524000" cy="413549"/>
          </a:xfrm>
          <a:prstGeom prst="round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600" dirty="0">
                <a:latin typeface="Open Sans"/>
              </a:rPr>
              <a:t>Statement 1</a:t>
            </a:r>
          </a:p>
        </p:txBody>
      </p:sp>
      <p:sp>
        <p:nvSpPr>
          <p:cNvPr id="6" name="Rectangle: Rounded Corners 5">
            <a:extLst>
              <a:ext uri="{3345AD9C-CD60-4218-9D2D-BA1A22DD899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9EE2371-4045-44F0-9B5D-3E022CA621B6}"/>
              </a:ext>
            </a:extLst>
          </p:cNvPr>
          <p:cNvSpPr/>
          <p:nvPr/>
        </p:nvSpPr>
        <p:spPr>
          <a:xfrm>
            <a:off x="6604000" y="4230408"/>
            <a:ext cx="1524000" cy="413549"/>
          </a:xfrm>
          <a:prstGeom prst="round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600" dirty="0">
                <a:latin typeface="Open Sans"/>
              </a:rPr>
              <a:t>Statement 2</a:t>
            </a:r>
          </a:p>
        </p:txBody>
      </p:sp>
      <p:sp>
        <p:nvSpPr>
          <p:cNvPr id="7" name="Rectangle: Rounded Corners 6">
            <a:extLst>
              <a:ext uri="{FA1FDCB0-E6BF-429F-A79C-3F859BDD201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7FEC3A5-DFC2-456E-BE95-C6C560BA3733}"/>
              </a:ext>
            </a:extLst>
          </p:cNvPr>
          <p:cNvSpPr/>
          <p:nvPr/>
        </p:nvSpPr>
        <p:spPr>
          <a:xfrm>
            <a:off x="8483600" y="4230408"/>
            <a:ext cx="1524000" cy="413549"/>
          </a:xfrm>
          <a:prstGeom prst="round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600" dirty="0">
                <a:latin typeface="Open Sans"/>
              </a:rPr>
              <a:t>Statement 3</a:t>
            </a:r>
          </a:p>
        </p:txBody>
      </p:sp>
      <p:sp>
        <p:nvSpPr>
          <p:cNvPr id="8" name="Rectangle: Rounded Corners 7">
            <a:extLst>
              <a:ext uri="{EAA4CCBD-4A44-430C-A58F-E6A98299787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1E10B8D-ABA1-4C4D-9F7D-15E1F1232453}"/>
              </a:ext>
            </a:extLst>
          </p:cNvPr>
          <p:cNvSpPr/>
          <p:nvPr/>
        </p:nvSpPr>
        <p:spPr>
          <a:xfrm>
            <a:off x="10363200" y="4230408"/>
            <a:ext cx="1524000" cy="413549"/>
          </a:xfrm>
          <a:prstGeom prst="round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600" dirty="0">
                <a:latin typeface="Open Sans"/>
              </a:rPr>
              <a:t>Statement 4</a:t>
            </a:r>
          </a:p>
        </p:txBody>
      </p:sp>
      <p:sp>
        <p:nvSpPr>
          <p:cNvPr id="9" name="Rectangle: Rounded Corners 8">
            <a:extLst>
              <a:ext uri="{A337CBB3-80BE-4D73-8645-557EAA03555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B84FDC-4DB5-4453-BDFF-B4A4B736D394}"/>
              </a:ext>
            </a:extLst>
          </p:cNvPr>
          <p:cNvSpPr/>
          <p:nvPr/>
        </p:nvSpPr>
        <p:spPr>
          <a:xfrm>
            <a:off x="7758797" y="5880100"/>
            <a:ext cx="1524000" cy="413549"/>
          </a:xfrm>
          <a:prstGeom prst="round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600" dirty="0">
                <a:latin typeface="Open Sans"/>
              </a:rPr>
              <a:t>Stop</a:t>
            </a:r>
          </a:p>
        </p:txBody>
      </p:sp>
      <p:sp>
        <p:nvSpPr>
          <p:cNvPr id="10" name="Rectangle: Rounded Corners 9">
            <a:extLst>
              <a:ext uri="{0FF38780-D67D-48FB-8066-0DB9414C79D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D2802B5-4C07-4E75-84BE-249611E34271}"/>
              </a:ext>
            </a:extLst>
          </p:cNvPr>
          <p:cNvSpPr/>
          <p:nvPr/>
        </p:nvSpPr>
        <p:spPr>
          <a:xfrm>
            <a:off x="7479436" y="1341120"/>
            <a:ext cx="1524000" cy="413549"/>
          </a:xfrm>
          <a:prstGeom prst="round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600" dirty="0">
                <a:latin typeface="Open Sans"/>
              </a:rPr>
              <a:t>Start</a:t>
            </a:r>
          </a:p>
        </p:txBody>
      </p:sp>
      <p:sp>
        <p:nvSpPr>
          <p:cNvPr id="11" name="Arrow: Right 10">
            <a:extLst>
              <a:ext uri="{A7334031-3E7F-4055-92B5-9C90F7D7A91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BFD7A24-9B72-4AF4-8E17-05EE0683BCE3}"/>
              </a:ext>
            </a:extLst>
          </p:cNvPr>
          <p:cNvSpPr/>
          <p:nvPr/>
        </p:nvSpPr>
        <p:spPr>
          <a:xfrm rot="5400000">
            <a:off x="8064766" y="1873516"/>
            <a:ext cx="458660" cy="220992"/>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sp>
        <p:nvSpPr>
          <p:cNvPr id="12" name="Arrow: Right 11">
            <a:extLst>
              <a:ext uri="{A87DADCB-3503-4F39-9157-B56FD13DCEE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0A99983-E7F7-4544-8482-783CD36BD2C2}"/>
              </a:ext>
            </a:extLst>
          </p:cNvPr>
          <p:cNvSpPr/>
          <p:nvPr/>
        </p:nvSpPr>
        <p:spPr>
          <a:xfrm rot="5400000">
            <a:off x="8038096" y="5431523"/>
            <a:ext cx="720813" cy="170192"/>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sp>
        <p:nvSpPr>
          <p:cNvPr id="13" name="Arrow: Right 12">
            <a:extLst>
              <a:ext uri="{E5FC26D6-F50F-4571-B056-D6E2406C16F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28B4025-F7BE-42E1-8595-132B500AE399}"/>
              </a:ext>
            </a:extLst>
          </p:cNvPr>
          <p:cNvSpPr/>
          <p:nvPr/>
        </p:nvSpPr>
        <p:spPr>
          <a:xfrm rot="5400000">
            <a:off x="5373560" y="3952519"/>
            <a:ext cx="267360" cy="220992"/>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sp>
        <p:nvSpPr>
          <p:cNvPr id="14" name="Arrow: Right 13">
            <a:extLst>
              <a:ext uri="{C38DCB5D-DA5C-46E5-BE22-36D97A1300A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D4C26BA-0960-45D8-801E-BF01DA6AF9BB}"/>
              </a:ext>
            </a:extLst>
          </p:cNvPr>
          <p:cNvSpPr/>
          <p:nvPr/>
        </p:nvSpPr>
        <p:spPr>
          <a:xfrm rot="5400000">
            <a:off x="7232320" y="3952519"/>
            <a:ext cx="267360" cy="220992"/>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sp>
        <p:nvSpPr>
          <p:cNvPr id="15" name="Arrow: Right 14">
            <a:extLst>
              <a:ext uri="{FA982F1F-E1C9-4B30-9109-CCD9681E6A8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12FAF87-2BA1-4513-989B-410953C419D8}"/>
              </a:ext>
            </a:extLst>
          </p:cNvPr>
          <p:cNvSpPr/>
          <p:nvPr/>
        </p:nvSpPr>
        <p:spPr>
          <a:xfrm rot="5400000">
            <a:off x="9091079" y="3952519"/>
            <a:ext cx="267360" cy="220992"/>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sp>
        <p:nvSpPr>
          <p:cNvPr id="16" name="Arrow: Right 15">
            <a:extLst>
              <a:ext uri="{0F40D571-52C1-490E-8918-5F1280E0AE9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35AADD5-BE42-48BA-8D90-B6C4FA91A617}"/>
              </a:ext>
            </a:extLst>
          </p:cNvPr>
          <p:cNvSpPr/>
          <p:nvPr/>
        </p:nvSpPr>
        <p:spPr>
          <a:xfrm rot="5400000">
            <a:off x="10949837" y="3952507"/>
            <a:ext cx="267360" cy="220992"/>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sp>
        <p:nvSpPr>
          <p:cNvPr id="17" name="Arrow: Right 16">
            <a:extLst>
              <a:ext uri="{215B4EEB-44B6-4ABC-8DF3-34E171A51D4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16BD03A-250F-49B1-BD22-A08BF6C3FD1F}"/>
              </a:ext>
            </a:extLst>
          </p:cNvPr>
          <p:cNvSpPr/>
          <p:nvPr/>
        </p:nvSpPr>
        <p:spPr>
          <a:xfrm rot="5400000">
            <a:off x="8013293" y="3538042"/>
            <a:ext cx="561619" cy="220980"/>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3733" dirty="0"/>
          </a:p>
        </p:txBody>
      </p:sp>
      <p:cxnSp>
        <p:nvCxnSpPr>
          <p:cNvPr id="18" name="Straight Connector 17">
            <a:extLst>
              <a:ext uri="{A69405F0-A4A9-469C-AC19-DAC38A90C23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7CB5EAC-82AF-4254-A8A9-413089FBB39E}"/>
              </a:ext>
            </a:extLst>
          </p:cNvPr>
          <p:cNvCxnSpPr/>
          <p:nvPr/>
        </p:nvCxnSpPr>
        <p:spPr>
          <a:xfrm rot="10800000" flipH="1" flipV="1">
            <a:off x="5521211" y="3922484"/>
            <a:ext cx="5553595"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9" name="Straight Connector 18">
            <a:extLst>
              <a:ext uri="{AB578FD8-3ADB-42EB-83BF-EAFE23E4531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CAC743D-5B91-4356-A85F-24834EA0C901}"/>
              </a:ext>
            </a:extLst>
          </p:cNvPr>
          <p:cNvCxnSpPr/>
          <p:nvPr/>
        </p:nvCxnSpPr>
        <p:spPr>
          <a:xfrm rot="10800000" flipH="1" flipV="1">
            <a:off x="5517311" y="5156200"/>
            <a:ext cx="5553595"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0" name="Straight Connector 19">
            <a:extLst>
              <a:ext uri="{5EFE1147-0DEB-4CC1-B9A5-32E55F06947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7275E3A-8565-4E6D-AB06-00C63A110331}"/>
              </a:ext>
            </a:extLst>
          </p:cNvPr>
          <p:cNvCxnSpPr>
            <a:stCxn id="5" idx="2"/>
          </p:cNvCxnSpPr>
          <p:nvPr/>
        </p:nvCxnSpPr>
        <p:spPr>
          <a:xfrm rot="5400000">
            <a:off x="5238090" y="4900256"/>
            <a:ext cx="503516" cy="203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1" name="Straight Connector 20">
            <a:extLst>
              <a:ext uri="{F68DE02E-42A0-483D-BE23-E8892F738A0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C615D57-B567-4BA2-AC70-80834AB1D07E}"/>
              </a:ext>
            </a:extLst>
          </p:cNvPr>
          <p:cNvCxnSpPr/>
          <p:nvPr/>
        </p:nvCxnSpPr>
        <p:spPr>
          <a:xfrm rot="5400000">
            <a:off x="7049554" y="4903572"/>
            <a:ext cx="518337" cy="12953"/>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2" name="Straight Connector 21">
            <a:extLst>
              <a:ext uri="{5EFE7834-E430-412B-911A-9C7AA7B6302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87B0287-5631-41C6-821B-A5C542DF66D3}"/>
              </a:ext>
            </a:extLst>
          </p:cNvPr>
          <p:cNvCxnSpPr/>
          <p:nvPr/>
        </p:nvCxnSpPr>
        <p:spPr>
          <a:xfrm rot="5400000">
            <a:off x="8968460" y="4900777"/>
            <a:ext cx="496595" cy="789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3" name="Straight Connector 22">
            <a:extLst>
              <a:ext uri="{E50049B7-A837-41F4-8E80-88C0A1C3D9C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9589A65-3FD9-4CA6-88F5-797A38EDABB7}"/>
              </a:ext>
            </a:extLst>
          </p:cNvPr>
          <p:cNvCxnSpPr/>
          <p:nvPr/>
        </p:nvCxnSpPr>
        <p:spPr>
          <a:xfrm rot="5400000" flipV="1">
            <a:off x="10788968" y="4899557"/>
            <a:ext cx="496608" cy="1031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24" name="TextBox 23">
            <a:extLst>
              <a:ext uri="{274C9961-5778-4D13-91FE-412B5FFF271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45BFCC8-06FF-4FB0-A101-6838DBC5B28A}"/>
              </a:ext>
            </a:extLst>
          </p:cNvPr>
          <p:cNvSpPr txBox="1"/>
          <p:nvPr/>
        </p:nvSpPr>
        <p:spPr>
          <a:xfrm>
            <a:off x="379476" y="1213333"/>
            <a:ext cx="1417739" cy="415563"/>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0"/>
          </a:gradFill>
          <a:ln w="0" cap="flat">
            <a:solidFill>
              <a:schemeClr val="accent5">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Algorithm</a:t>
            </a:r>
          </a:p>
        </p:txBody>
      </p:sp>
      <p:sp>
        <p:nvSpPr>
          <p:cNvPr id="25" name="TextBox 24">
            <a:extLst>
              <a:ext uri="{29145808-CA0E-42B1-B972-0000F275945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EB39D26-BC12-4DC3-8F53-A9D6BFC090F6}"/>
              </a:ext>
            </a:extLst>
          </p:cNvPr>
          <p:cNvSpPr txBox="1"/>
          <p:nvPr/>
        </p:nvSpPr>
        <p:spPr>
          <a:xfrm>
            <a:off x="5186260" y="1282701"/>
            <a:ext cx="1417739" cy="415563"/>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0"/>
          </a:gradFill>
          <a:ln w="0" cap="flat">
            <a:solidFill>
              <a:schemeClr val="accent5">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Flow chart</a:t>
            </a:r>
          </a:p>
        </p:txBody>
      </p:sp>
      <p:sp>
        <p:nvSpPr>
          <p:cNvPr id="26" name="TextBox 25">
            <a:extLst>
              <a:ext uri="{7FB29CAA-9960-4FC2-B9B0-505DBB7B1C4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CC5CD94-ED5D-4EB1-B9ED-479270AD9B75}"/>
              </a:ext>
            </a:extLst>
          </p:cNvPr>
          <p:cNvSpPr txBox="1"/>
          <p:nvPr/>
        </p:nvSpPr>
        <p:spPr>
          <a:xfrm>
            <a:off x="5396737" y="3593630"/>
            <a:ext cx="762000" cy="333361"/>
          </a:xfrm>
          <a:prstGeom prst="rect">
            <a:avLst/>
          </a:prstGeom>
        </p:spPr>
        <p:txBody>
          <a:bodyPr vert="horz" lIns="127000" tIns="63500" rIns="127000" bIns="63500" rtlCol="0" anchor="t">
            <a:spAutoFit/>
          </a:bodyPr>
          <a:lstStyle/>
          <a:p>
            <a:pPr>
              <a:defRPr lang="en-US" sz="1400" dirty="0"/>
            </a:pPr>
            <a:r>
              <a:rPr lang="en-US" sz="1333" dirty="0"/>
              <a:t>Case 1</a:t>
            </a:r>
          </a:p>
        </p:txBody>
      </p:sp>
      <p:sp>
        <p:nvSpPr>
          <p:cNvPr id="27" name="TextBox 26">
            <a:extLst>
              <a:ext uri="{B43FB215-9541-41C3-AF0E-7FC8196FE62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2C40948-2E9F-4D5F-BD36-A7609CB76A67}"/>
              </a:ext>
            </a:extLst>
          </p:cNvPr>
          <p:cNvSpPr txBox="1"/>
          <p:nvPr/>
        </p:nvSpPr>
        <p:spPr>
          <a:xfrm>
            <a:off x="7139317" y="3573933"/>
            <a:ext cx="762000" cy="333361"/>
          </a:xfrm>
          <a:prstGeom prst="rect">
            <a:avLst/>
          </a:prstGeom>
        </p:spPr>
        <p:txBody>
          <a:bodyPr vert="horz" lIns="127000" tIns="63500" rIns="127000" bIns="63500" rtlCol="0" anchor="t">
            <a:spAutoFit/>
          </a:bodyPr>
          <a:lstStyle/>
          <a:p>
            <a:pPr>
              <a:defRPr lang="en-US" sz="1400" dirty="0"/>
            </a:pPr>
            <a:r>
              <a:rPr lang="en-US" sz="1333" dirty="0"/>
              <a:t>Case 2</a:t>
            </a:r>
          </a:p>
        </p:txBody>
      </p:sp>
      <p:sp>
        <p:nvSpPr>
          <p:cNvPr id="28" name="TextBox 27">
            <a:extLst>
              <a:ext uri="{CF5B8ED4-CA85-405A-BD29-354F5DF1B3D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D6D1226-0CBB-47D6-A582-A10B0E9F657E}"/>
              </a:ext>
            </a:extLst>
          </p:cNvPr>
          <p:cNvSpPr txBox="1"/>
          <p:nvPr/>
        </p:nvSpPr>
        <p:spPr>
          <a:xfrm>
            <a:off x="9107068" y="3573933"/>
            <a:ext cx="762000" cy="333361"/>
          </a:xfrm>
          <a:prstGeom prst="rect">
            <a:avLst/>
          </a:prstGeom>
        </p:spPr>
        <p:txBody>
          <a:bodyPr vert="horz" lIns="127000" tIns="63500" rIns="127000" bIns="63500" rtlCol="0" anchor="t">
            <a:spAutoFit/>
          </a:bodyPr>
          <a:lstStyle/>
          <a:p>
            <a:pPr>
              <a:defRPr lang="en-US" sz="1400" dirty="0"/>
            </a:pPr>
            <a:r>
              <a:rPr lang="en-US" sz="1333" dirty="0"/>
              <a:t>Case 3</a:t>
            </a:r>
          </a:p>
        </p:txBody>
      </p:sp>
      <p:sp>
        <p:nvSpPr>
          <p:cNvPr id="29" name="TextBox 28">
            <a:extLst>
              <a:ext uri="{4D68C704-B22D-457B-ABFC-33BD1235677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95A6B4A-B79C-4B54-8496-5E5297FD7554}"/>
              </a:ext>
            </a:extLst>
          </p:cNvPr>
          <p:cNvSpPr txBox="1"/>
          <p:nvPr/>
        </p:nvSpPr>
        <p:spPr>
          <a:xfrm>
            <a:off x="10688193" y="3548381"/>
            <a:ext cx="762000" cy="333361"/>
          </a:xfrm>
          <a:prstGeom prst="rect">
            <a:avLst/>
          </a:prstGeom>
        </p:spPr>
        <p:txBody>
          <a:bodyPr vert="horz" lIns="127000" tIns="63500" rIns="127000" bIns="63500" rtlCol="0" anchor="t">
            <a:spAutoFit/>
          </a:bodyPr>
          <a:lstStyle/>
          <a:p>
            <a:pPr>
              <a:defRPr lang="en-US" sz="1400" dirty="0"/>
            </a:pPr>
            <a:r>
              <a:rPr lang="en-US" sz="1333" dirty="0"/>
              <a:t>Case 4</a:t>
            </a:r>
          </a:p>
        </p:txBody>
      </p:sp>
    </p:spTree>
    <p:extLst>
      <p:ext uri="{F0240161-6A28-4578-997D-F01C606B9B52}">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2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28D8AC87-0CE4-4626-ABB2-8CE7D33D450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8345B84-7495-4502-8BD0-DD44179F2417}"/>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EFF9F259-7FD2-4F2C-B644-56A5EE16DA5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3BAC7F2-BCA6-465D-BA98-11BA59A5BF8C}"/>
              </a:ext>
            </a:extLst>
          </p:cNvPr>
          <p:cNvSpPr txBox="1"/>
          <p:nvPr/>
        </p:nvSpPr>
        <p:spPr>
          <a:xfrm>
            <a:off x="415303" y="1600632"/>
            <a:ext cx="11404295" cy="5254515"/>
          </a:xfrm>
          <a:prstGeom prst="rect">
            <a:avLst/>
          </a:prstGeom>
        </p:spPr>
        <p:txBody>
          <a:bodyPr vert="horz" lIns="127000" tIns="63500" rIns="127000" bIns="63500" rtlCol="0" anchor="t">
            <a:spAutoFit/>
          </a:bodyPr>
          <a:lstStyle/>
          <a:p>
            <a:pPr>
              <a:lnSpc>
                <a:spcPct val="150000"/>
              </a:lnSpc>
              <a:defRPr lang="en-US" sz="1400" dirty="0">
                <a:solidFill>
                  <a:schemeClr val="tx1"/>
                </a:solidFill>
                <a:latin typeface="Open Sans"/>
              </a:defRPr>
            </a:pPr>
            <a:r>
              <a:rPr lang="en-US" sz="1867" dirty="0">
                <a:latin typeface="Open Sans"/>
              </a:rPr>
              <a:t>-&gt;The switch statement must be an integral type.</a:t>
            </a:r>
          </a:p>
          <a:p>
            <a:pPr>
              <a:lnSpc>
                <a:spcPct val="150000"/>
              </a:lnSpc>
              <a:defRPr lang="en-US" sz="1400" dirty="0">
                <a:solidFill>
                  <a:schemeClr val="tx1"/>
                </a:solidFill>
                <a:latin typeface="Open Sans"/>
              </a:defRPr>
            </a:pPr>
            <a:r>
              <a:rPr lang="en-US" sz="1867" dirty="0">
                <a:latin typeface="Open Sans"/>
              </a:rPr>
              <a:t>-&gt;Case labels must be constant or constant expression.</a:t>
            </a:r>
          </a:p>
          <a:p>
            <a:pPr>
              <a:lnSpc>
                <a:spcPct val="150000"/>
              </a:lnSpc>
              <a:defRPr lang="en-US" sz="1400" dirty="0">
                <a:solidFill>
                  <a:schemeClr val="tx1"/>
                </a:solidFill>
                <a:latin typeface="Open Sans"/>
              </a:defRPr>
            </a:pPr>
            <a:r>
              <a:rPr lang="en-US" sz="1867" dirty="0">
                <a:latin typeface="Open Sans"/>
              </a:rPr>
              <a:t>-&gt;Case labels must be unique. No two labels can have the same value.</a:t>
            </a:r>
          </a:p>
          <a:p>
            <a:pPr>
              <a:lnSpc>
                <a:spcPct val="150000"/>
              </a:lnSpc>
              <a:defRPr lang="en-US" sz="1400" dirty="0">
                <a:solidFill>
                  <a:schemeClr val="tx1"/>
                </a:solidFill>
                <a:latin typeface="Open Sans"/>
              </a:defRPr>
            </a:pPr>
            <a:r>
              <a:rPr lang="en-US" sz="1867" dirty="0">
                <a:latin typeface="Open Sans"/>
              </a:rPr>
              <a:t>-&gt;Case labels must end with colon.</a:t>
            </a:r>
          </a:p>
          <a:p>
            <a:pPr>
              <a:lnSpc>
                <a:spcPct val="150000"/>
              </a:lnSpc>
              <a:defRPr lang="en-US" sz="1400" dirty="0">
                <a:solidFill>
                  <a:schemeClr val="tx1"/>
                </a:solidFill>
                <a:latin typeface="Open Sans"/>
              </a:defRPr>
            </a:pPr>
            <a:r>
              <a:rPr lang="en-US" sz="1867" dirty="0">
                <a:latin typeface="Open Sans"/>
              </a:rPr>
              <a:t>-&gt;The break statement transfer the control out of the switch statement.</a:t>
            </a:r>
          </a:p>
          <a:p>
            <a:pPr>
              <a:lnSpc>
                <a:spcPct val="150000"/>
              </a:lnSpc>
              <a:defRPr lang="en-US" sz="1400" dirty="0">
                <a:solidFill>
                  <a:schemeClr val="tx1"/>
                </a:solidFill>
                <a:latin typeface="Open Sans"/>
              </a:defRPr>
            </a:pPr>
            <a:r>
              <a:rPr lang="en-US" sz="1867" dirty="0">
                <a:latin typeface="Open Sans"/>
              </a:rPr>
              <a:t>-&gt;The break statement is optional. So two or more case labels may belong to the same statements.</a:t>
            </a:r>
          </a:p>
          <a:p>
            <a:pPr>
              <a:lnSpc>
                <a:spcPct val="150000"/>
              </a:lnSpc>
              <a:defRPr lang="en-US" sz="1400" dirty="0">
                <a:solidFill>
                  <a:schemeClr val="tx1"/>
                </a:solidFill>
                <a:latin typeface="Open Sans"/>
              </a:defRPr>
            </a:pPr>
            <a:r>
              <a:rPr lang="en-US" sz="1867" dirty="0">
                <a:latin typeface="Open Sans"/>
              </a:rPr>
              <a:t>-&gt;The default label is optional. If present, it will be executed when the expression does not find a matching case label.</a:t>
            </a:r>
          </a:p>
          <a:p>
            <a:pPr>
              <a:lnSpc>
                <a:spcPct val="150000"/>
              </a:lnSpc>
              <a:defRPr lang="en-US" sz="1400" dirty="0">
                <a:solidFill>
                  <a:schemeClr val="tx1"/>
                </a:solidFill>
                <a:latin typeface="Open Sans"/>
              </a:defRPr>
            </a:pPr>
            <a:r>
              <a:rPr lang="en-US" sz="1867" dirty="0">
                <a:latin typeface="Open Sans"/>
              </a:rPr>
              <a:t>-&gt;There can be at most one default label.</a:t>
            </a:r>
          </a:p>
          <a:p>
            <a:pPr>
              <a:lnSpc>
                <a:spcPct val="150000"/>
              </a:lnSpc>
              <a:defRPr lang="en-US" sz="1400" dirty="0">
                <a:solidFill>
                  <a:schemeClr val="tx1"/>
                </a:solidFill>
                <a:latin typeface="Open Sans"/>
              </a:defRPr>
            </a:pPr>
            <a:r>
              <a:rPr lang="en-US" sz="1867" dirty="0">
                <a:latin typeface="Open Sans"/>
              </a:rPr>
              <a:t>-&gt;The default may be placed any where but usually placed at the end.</a:t>
            </a:r>
          </a:p>
          <a:p>
            <a:pPr>
              <a:lnSpc>
                <a:spcPct val="150000"/>
              </a:lnSpc>
              <a:defRPr lang="en-US" sz="1400" dirty="0">
                <a:solidFill>
                  <a:schemeClr val="tx1"/>
                </a:solidFill>
                <a:latin typeface="Open Sans"/>
              </a:defRPr>
            </a:pPr>
            <a:r>
              <a:rPr lang="en-US" sz="1867" dirty="0">
                <a:latin typeface="Open Sans"/>
              </a:rPr>
              <a:t>-&gt;It is permitted to nest switch statements.</a:t>
            </a:r>
          </a:p>
          <a:p>
            <a:pPr>
              <a:lnSpc>
                <a:spcPct val="150000"/>
              </a:lnSpc>
              <a:defRPr lang="en-US" sz="1400" dirty="0">
                <a:solidFill>
                  <a:schemeClr val="tx1"/>
                </a:solidFill>
                <a:latin typeface="Open Sans"/>
              </a:defRPr>
            </a:pPr>
            <a:r>
              <a:rPr lang="en-US" sz="1867" dirty="0">
                <a:latin typeface="Open Sans"/>
              </a:rPr>
              <a:t>•</a:t>
            </a:r>
          </a:p>
        </p:txBody>
      </p:sp>
      <p:sp>
        <p:nvSpPr>
          <p:cNvPr id="4" name="TextBox 3">
            <a:extLst>
              <a:ext uri="{ACAB7D7E-B112-4A5E-938C-1B5EB530737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CA29059-5818-4AF9-96FF-5C1E088C26D2}"/>
              </a:ext>
            </a:extLst>
          </p:cNvPr>
          <p:cNvSpPr txBox="1"/>
          <p:nvPr/>
        </p:nvSpPr>
        <p:spPr>
          <a:xfrm>
            <a:off x="647648" y="1012216"/>
            <a:ext cx="5344731" cy="415563"/>
          </a:xfrm>
          <a:prstGeom prst="rect">
            <a:avLst/>
          </a:prstGeom>
        </p:spPr>
        <p:txBody>
          <a:bodyPr vert="horz" lIns="127000" tIns="63500" rIns="127000" bIns="63500" rtlCol="0" anchor="t">
            <a:spAutoFit/>
          </a:bodyPr>
          <a:lstStyle/>
          <a:p>
            <a:pPr>
              <a:defRPr lang="en-US" sz="1400" dirty="0"/>
            </a:pPr>
            <a:r>
              <a:rPr lang="en-US" sz="1867" b="1" dirty="0">
                <a:latin typeface="Open Sans"/>
              </a:rPr>
              <a:t>Rules for Switch Statement</a:t>
            </a:r>
          </a:p>
        </p:txBody>
      </p:sp>
    </p:spTree>
    <p:extLst>
      <p:ext uri="{4206930A-4520-4B07-88C1-0C33D681540F}">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2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1C8A4C39-0E26-479A-BB8D-159580136FC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67100EC-3680-489C-B260-86E81C41497B}"/>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FC298EFE-22CA-42CE-8D9C-ACE03BBABE2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F389F18-27B6-483C-9C1B-4DBF5E8BAF6B}"/>
              </a:ext>
            </a:extLst>
          </p:cNvPr>
          <p:cNvSpPr txBox="1"/>
          <p:nvPr/>
        </p:nvSpPr>
        <p:spPr>
          <a:xfrm>
            <a:off x="992517" y="897001"/>
            <a:ext cx="10972800" cy="415563"/>
          </a:xfrm>
          <a:prstGeom prst="rect">
            <a:avLst/>
          </a:prstGeom>
        </p:spPr>
        <p:txBody>
          <a:bodyPr vert="horz" lIns="127000" tIns="63500" rIns="127000" bIns="63500" rtlCol="0" anchor="t">
            <a:spAutoFit/>
          </a:bodyPr>
          <a:lstStyle/>
          <a:p>
            <a:pPr>
              <a:defRPr lang="en-US" sz="1400" dirty="0"/>
            </a:pPr>
            <a:r>
              <a:rPr lang="en-US" sz="1867" b="1" dirty="0">
                <a:solidFill>
                  <a:srgbClr val="C1408A"/>
                </a:solidFill>
                <a:latin typeface="+mj-lt"/>
              </a:rPr>
              <a:t>Program to simulate simple calculator (Addition, </a:t>
            </a:r>
            <a:r>
              <a:rPr lang="en-US" sz="1867" b="1" dirty="0" err="1">
                <a:solidFill>
                  <a:srgbClr val="C1408A"/>
                </a:solidFill>
                <a:latin typeface="+mj-lt"/>
              </a:rPr>
              <a:t>subtraction</a:t>
            </a:r>
            <a:r>
              <a:rPr lang="en-US" sz="1867" b="1" dirty="0">
                <a:solidFill>
                  <a:srgbClr val="C1408A"/>
                </a:solidFill>
                <a:latin typeface="+mj-lt"/>
              </a:rPr>
              <a:t>, multiplication, division)</a:t>
            </a:r>
          </a:p>
        </p:txBody>
      </p:sp>
      <p:sp>
        <p:nvSpPr>
          <p:cNvPr id="4" name="TextBox 3">
            <a:extLst>
              <a:ext uri="{C149D862-5B46-46BB-8EA7-5DA07A93451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8008B20-80EA-4E2C-908F-D21AE25D3781}"/>
              </a:ext>
            </a:extLst>
          </p:cNvPr>
          <p:cNvSpPr txBox="1"/>
          <p:nvPr/>
        </p:nvSpPr>
        <p:spPr>
          <a:xfrm>
            <a:off x="897598" y="1405548"/>
            <a:ext cx="4591228" cy="5337615"/>
          </a:xfrm>
          <a:prstGeom prst="rect">
            <a:avLst/>
          </a:prstGeom>
        </p:spPr>
        <p:txBody>
          <a:bodyPr vert="horz" lIns="127000" tIns="63500" rIns="127000" bIns="63500" rtlCol="0" anchor="t">
            <a:spAutoFit/>
          </a:bodyPr>
          <a:lstStyle/>
          <a:p>
            <a:pPr>
              <a:lnSpc>
                <a:spcPct val="125000"/>
              </a:lnSpc>
              <a:defRPr lang="en-US" sz="1400" dirty="0"/>
            </a:pPr>
            <a:r>
              <a:rPr lang="en-US" sz="1600" b="1" dirty="0">
                <a:latin typeface="+mj-lt"/>
              </a:rPr>
              <a:t>Algorithm</a:t>
            </a:r>
            <a:r>
              <a:rPr lang="en-US" sz="1600" dirty="0"/>
              <a:t>: calculator</a:t>
            </a:r>
          </a:p>
          <a:p>
            <a:pPr>
              <a:lnSpc>
                <a:spcPct val="125000"/>
              </a:lnSpc>
              <a:defRPr lang="en-US" sz="1400" dirty="0"/>
            </a:pPr>
            <a:r>
              <a:rPr lang="en-US" sz="1600" b="1" dirty="0">
                <a:latin typeface="+mj-lt"/>
              </a:rPr>
              <a:t>Step 1</a:t>
            </a:r>
            <a:r>
              <a:rPr lang="en-US" sz="1600" dirty="0"/>
              <a:t>:  [read the operation]</a:t>
            </a:r>
          </a:p>
          <a:p>
            <a:pPr>
              <a:lnSpc>
                <a:spcPct val="125000"/>
              </a:lnSpc>
              <a:defRPr lang="en-US" sz="1400" dirty="0"/>
            </a:pPr>
            <a:r>
              <a:rPr lang="en-US" sz="1600" dirty="0"/>
              <a:t>             Input choice</a:t>
            </a:r>
          </a:p>
          <a:p>
            <a:pPr>
              <a:lnSpc>
                <a:spcPct val="125000"/>
              </a:lnSpc>
              <a:defRPr lang="en-US" sz="1400" dirty="0"/>
            </a:pPr>
            <a:r>
              <a:rPr lang="en-US" sz="1600" b="1" dirty="0">
                <a:latin typeface="+mj-lt"/>
              </a:rPr>
              <a:t>Step 2</a:t>
            </a:r>
            <a:r>
              <a:rPr lang="en-US" sz="1600" dirty="0"/>
              <a:t>: [read 2 operands]</a:t>
            </a:r>
          </a:p>
          <a:p>
            <a:pPr>
              <a:lnSpc>
                <a:spcPct val="125000"/>
              </a:lnSpc>
              <a:defRPr lang="en-US" sz="1400" dirty="0"/>
            </a:pPr>
            <a:r>
              <a:rPr lang="en-US" sz="1600" dirty="0"/>
              <a:t>             Input a and b</a:t>
            </a:r>
          </a:p>
          <a:p>
            <a:pPr>
              <a:lnSpc>
                <a:spcPct val="125000"/>
              </a:lnSpc>
              <a:defRPr lang="en-US" sz="1400" dirty="0"/>
            </a:pPr>
            <a:r>
              <a:rPr lang="en-US" sz="1600" b="1" dirty="0">
                <a:latin typeface="+mj-lt"/>
              </a:rPr>
              <a:t>Step 3</a:t>
            </a:r>
            <a:r>
              <a:rPr lang="en-US" sz="1600" dirty="0"/>
              <a:t>: [perform the operation]</a:t>
            </a:r>
          </a:p>
          <a:p>
            <a:pPr>
              <a:lnSpc>
                <a:spcPct val="125000"/>
              </a:lnSpc>
              <a:defRPr lang="en-US" sz="1400" dirty="0"/>
            </a:pPr>
            <a:r>
              <a:rPr lang="en-US" sz="1600" dirty="0"/>
              <a:t>             </a:t>
            </a:r>
            <a:r>
              <a:rPr lang="en-US" sz="1600" b="1" dirty="0">
                <a:latin typeface="+mj-lt"/>
              </a:rPr>
              <a:t>Switch</a:t>
            </a:r>
            <a:r>
              <a:rPr lang="en-US" sz="1600" dirty="0"/>
              <a:t> (choice)</a:t>
            </a:r>
          </a:p>
          <a:p>
            <a:pPr>
              <a:lnSpc>
                <a:spcPct val="125000"/>
              </a:lnSpc>
              <a:defRPr lang="en-US" sz="1400" dirty="0"/>
            </a:pPr>
            <a:r>
              <a:rPr lang="en-US" sz="1600" dirty="0"/>
              <a:t>             {</a:t>
            </a:r>
          </a:p>
          <a:p>
            <a:pPr>
              <a:lnSpc>
                <a:spcPct val="125000"/>
              </a:lnSpc>
              <a:defRPr lang="en-US" sz="1400" dirty="0"/>
            </a:pPr>
            <a:r>
              <a:rPr lang="en-US" sz="1600" dirty="0"/>
              <a:t>                 </a:t>
            </a:r>
            <a:r>
              <a:rPr lang="en-US" sz="1600" b="1" dirty="0">
                <a:latin typeface="+mj-lt"/>
              </a:rPr>
              <a:t>Case '+' </a:t>
            </a:r>
            <a:r>
              <a:rPr lang="en-US" sz="1600" dirty="0"/>
              <a:t>: result= a+b</a:t>
            </a:r>
          </a:p>
          <a:p>
            <a:pPr>
              <a:lnSpc>
                <a:spcPct val="125000"/>
              </a:lnSpc>
              <a:defRPr lang="en-US" sz="1400" dirty="0"/>
            </a:pPr>
            <a:r>
              <a:rPr lang="en-US" sz="1600" dirty="0"/>
              <a:t>                                  Print the result</a:t>
            </a:r>
          </a:p>
          <a:p>
            <a:pPr>
              <a:lnSpc>
                <a:spcPct val="125000"/>
              </a:lnSpc>
              <a:defRPr lang="en-US" sz="1400" dirty="0"/>
            </a:pPr>
            <a:r>
              <a:rPr lang="en-US" sz="1600" dirty="0"/>
              <a:t>                                  Break</a:t>
            </a:r>
          </a:p>
          <a:p>
            <a:pPr>
              <a:lnSpc>
                <a:spcPct val="125000"/>
              </a:lnSpc>
              <a:defRPr lang="en-US" sz="1400" dirty="0"/>
            </a:pPr>
            <a:r>
              <a:rPr lang="en-US" sz="1600" dirty="0"/>
              <a:t>                 </a:t>
            </a:r>
            <a:r>
              <a:rPr lang="en-US" sz="1600" b="1" dirty="0">
                <a:latin typeface="+mj-lt"/>
              </a:rPr>
              <a:t>Case '-'</a:t>
            </a:r>
            <a:r>
              <a:rPr lang="en-US" sz="1600" dirty="0"/>
              <a:t> : result= a-b</a:t>
            </a:r>
          </a:p>
          <a:p>
            <a:pPr>
              <a:lnSpc>
                <a:spcPct val="125000"/>
              </a:lnSpc>
              <a:defRPr lang="en-US" sz="1400" dirty="0"/>
            </a:pPr>
            <a:r>
              <a:rPr lang="en-US" sz="1600" dirty="0"/>
              <a:t>                                  Print the result</a:t>
            </a:r>
          </a:p>
          <a:p>
            <a:pPr>
              <a:lnSpc>
                <a:spcPct val="125000"/>
              </a:lnSpc>
              <a:defRPr lang="en-US" sz="1400" dirty="0"/>
            </a:pPr>
            <a:r>
              <a:rPr lang="en-US" sz="1600" dirty="0"/>
              <a:t>                                  Break</a:t>
            </a:r>
          </a:p>
          <a:p>
            <a:pPr>
              <a:lnSpc>
                <a:spcPct val="125000"/>
              </a:lnSpc>
              <a:defRPr lang="en-US" sz="1400" dirty="0"/>
            </a:pPr>
            <a:r>
              <a:rPr lang="en-US" sz="1600" dirty="0"/>
              <a:t>                 </a:t>
            </a:r>
            <a:r>
              <a:rPr lang="en-US" sz="1600" b="1" dirty="0">
                <a:latin typeface="+mj-lt"/>
              </a:rPr>
              <a:t>Case '*' </a:t>
            </a:r>
            <a:r>
              <a:rPr lang="en-US" sz="1600" dirty="0"/>
              <a:t>: result= a*b</a:t>
            </a:r>
          </a:p>
          <a:p>
            <a:pPr>
              <a:lnSpc>
                <a:spcPct val="125000"/>
              </a:lnSpc>
              <a:defRPr lang="en-US" sz="1400" dirty="0"/>
            </a:pPr>
            <a:r>
              <a:rPr lang="en-US" sz="1600" dirty="0"/>
              <a:t>                                  Print the result</a:t>
            </a:r>
          </a:p>
          <a:p>
            <a:pPr>
              <a:lnSpc>
                <a:spcPct val="125000"/>
              </a:lnSpc>
              <a:defRPr lang="en-US" sz="1400" dirty="0"/>
            </a:pPr>
            <a:r>
              <a:rPr lang="en-US" sz="1600" dirty="0"/>
              <a:t>                                  break</a:t>
            </a:r>
          </a:p>
        </p:txBody>
      </p:sp>
      <p:sp>
        <p:nvSpPr>
          <p:cNvPr id="5" name="TextBox 4">
            <a:extLst>
              <a:ext uri="{B4665FB6-8D8B-451B-A346-96E68C66889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C6AC7E8-70B9-4908-ABB1-01B3D3763BEB}"/>
              </a:ext>
            </a:extLst>
          </p:cNvPr>
          <p:cNvSpPr txBox="1"/>
          <p:nvPr/>
        </p:nvSpPr>
        <p:spPr>
          <a:xfrm>
            <a:off x="6397765" y="2213343"/>
            <a:ext cx="4591228" cy="3821559"/>
          </a:xfrm>
          <a:prstGeom prst="rect">
            <a:avLst/>
          </a:prstGeom>
        </p:spPr>
        <p:txBody>
          <a:bodyPr vert="horz" lIns="127000" tIns="63500" rIns="127000" bIns="63500" rtlCol="0" anchor="t">
            <a:spAutoFit/>
          </a:bodyPr>
          <a:lstStyle/>
          <a:p>
            <a:pPr>
              <a:defRPr lang="en-US" sz="1400" dirty="0"/>
            </a:pPr>
            <a:r>
              <a:rPr lang="en-US" sz="1600" dirty="0"/>
              <a:t>                    </a:t>
            </a:r>
            <a:r>
              <a:rPr lang="en-US" sz="1600" b="1" dirty="0">
                <a:latin typeface="+mj-lt"/>
              </a:rPr>
              <a:t>Case '/' </a:t>
            </a:r>
            <a:r>
              <a:rPr lang="en-US" sz="1600" dirty="0"/>
              <a:t>: if(b==0)</a:t>
            </a:r>
          </a:p>
          <a:p>
            <a:pPr>
              <a:defRPr lang="en-US" sz="1400" dirty="0"/>
            </a:pPr>
            <a:r>
              <a:rPr lang="en-US" sz="1600" dirty="0"/>
              <a:t>                                   {</a:t>
            </a:r>
          </a:p>
          <a:p>
            <a:pPr>
              <a:defRPr lang="en-US" sz="1400" dirty="0"/>
            </a:pPr>
            <a:r>
              <a:rPr lang="en-US" sz="1600" dirty="0"/>
              <a:t>                                       Print "divide by zero"</a:t>
            </a:r>
          </a:p>
          <a:p>
            <a:pPr>
              <a:defRPr lang="en-US" sz="1400" dirty="0"/>
            </a:pPr>
            <a:r>
              <a:rPr lang="en-US" sz="1600" dirty="0"/>
              <a:t>                                    }</a:t>
            </a:r>
          </a:p>
          <a:p>
            <a:pPr>
              <a:defRPr lang="en-US" sz="1400" dirty="0"/>
            </a:pPr>
            <a:r>
              <a:rPr lang="en-US" sz="1600" dirty="0"/>
              <a:t>                                    else</a:t>
            </a:r>
          </a:p>
          <a:p>
            <a:pPr>
              <a:defRPr lang="en-US" sz="1400" dirty="0"/>
            </a:pPr>
            <a:r>
              <a:rPr lang="en-US" sz="1600" dirty="0"/>
              <a:t>                                  {</a:t>
            </a:r>
          </a:p>
          <a:p>
            <a:pPr>
              <a:defRPr lang="en-US" sz="1400" dirty="0"/>
            </a:pPr>
            <a:r>
              <a:rPr lang="en-US" sz="1600" dirty="0"/>
              <a:t>                                       result= a/b</a:t>
            </a:r>
          </a:p>
          <a:p>
            <a:pPr>
              <a:defRPr lang="en-US" sz="1400" dirty="0"/>
            </a:pPr>
            <a:r>
              <a:rPr lang="en-US" sz="1600" dirty="0"/>
              <a:t>                                       Print the result</a:t>
            </a:r>
          </a:p>
          <a:p>
            <a:pPr>
              <a:defRPr lang="en-US" sz="1400" dirty="0"/>
            </a:pPr>
            <a:r>
              <a:rPr lang="en-US" sz="1600" dirty="0"/>
              <a:t>                                       Break</a:t>
            </a:r>
          </a:p>
          <a:p>
            <a:pPr>
              <a:defRPr lang="en-US" sz="1400" dirty="0"/>
            </a:pPr>
            <a:r>
              <a:rPr lang="en-US" sz="1600" dirty="0"/>
              <a:t>                                   }</a:t>
            </a:r>
          </a:p>
          <a:p>
            <a:pPr>
              <a:defRPr lang="en-US" sz="1400" dirty="0"/>
            </a:pPr>
            <a:r>
              <a:rPr lang="en-US" sz="1600" dirty="0"/>
              <a:t>                     </a:t>
            </a:r>
            <a:r>
              <a:rPr lang="en-US" sz="1600" b="1" dirty="0">
                <a:latin typeface="+mj-lt"/>
              </a:rPr>
              <a:t> default : </a:t>
            </a:r>
            <a:r>
              <a:rPr lang="en-US" sz="1600" dirty="0"/>
              <a:t>print "invalid operation"</a:t>
            </a:r>
          </a:p>
          <a:p>
            <a:pPr>
              <a:defRPr lang="en-US" sz="1400" dirty="0"/>
            </a:pPr>
            <a:r>
              <a:rPr lang="en-US" sz="1600" dirty="0"/>
              <a:t>                  }</a:t>
            </a:r>
          </a:p>
          <a:p>
            <a:pPr>
              <a:defRPr lang="en-US" sz="1400" dirty="0"/>
            </a:pPr>
            <a:r>
              <a:rPr lang="en-US" sz="1600" b="1" dirty="0">
                <a:latin typeface="+mj-lt"/>
              </a:rPr>
              <a:t>Step 4</a:t>
            </a:r>
            <a:r>
              <a:rPr lang="en-US" sz="1600" dirty="0">
                <a:latin typeface="+mj-lt"/>
              </a:rPr>
              <a:t>:</a:t>
            </a:r>
            <a:r>
              <a:rPr lang="en-US" sz="1600" dirty="0"/>
              <a:t> [finished]</a:t>
            </a:r>
          </a:p>
          <a:p>
            <a:pPr>
              <a:defRPr lang="en-US" sz="1400" dirty="0"/>
            </a:pPr>
            <a:r>
              <a:rPr lang="en-US" sz="1600" dirty="0"/>
              <a:t>             Stop</a:t>
            </a:r>
          </a:p>
          <a:p>
            <a:pPr>
              <a:defRPr lang="en-US" sz="1400" dirty="0"/>
            </a:pPr>
            <a:r>
              <a:rPr lang="en-US" sz="1600" dirty="0"/>
              <a:t>                 </a:t>
            </a:r>
          </a:p>
        </p:txBody>
      </p:sp>
    </p:spTree>
    <p:extLst>
      <p:ext uri="{57555D50-CA1D-4D8F-86F6-1335B33228DD}">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2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D92C09F9-D877-44AD-8A9F-45910D17915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C1459F6-8C0F-4B24-A325-EB1ED4FA40F6}"/>
              </a:ext>
            </a:extLst>
          </p:cNvPr>
          <p:cNvPicPr>
            <a:picLocks noChangeAspect="1"/>
          </p:cNvPicPr>
          <p:nvPr/>
        </p:nvPicPr>
        <p:blipFill>
          <a:blip r:embed="rId2"/>
          <a:stretch>
            <a:fillRect/>
          </a:stretch>
        </p:blipFill>
        <p:spPr>
          <a:xfrm>
            <a:off x="-24803" y="0"/>
            <a:ext cx="12192000" cy="835200"/>
          </a:xfrm>
          <a:prstGeom prst="rect">
            <a:avLst/>
          </a:prstGeom>
          <a:noFill/>
        </p:spPr>
      </p:pic>
      <p:pic>
        <p:nvPicPr>
          <p:cNvPr id="3" name="Picture 2">
            <a:extLst>
              <a:ext uri="{7D189C34-15E7-4397-8BF1-4B2D9FB222D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A905611-1FEF-42D8-AF35-CFEFB38EA8D7}"/>
              </a:ext>
            </a:extLst>
          </p:cNvPr>
          <p:cNvPicPr>
            <a:picLocks noChangeAspect="1"/>
          </p:cNvPicPr>
          <p:nvPr/>
        </p:nvPicPr>
        <p:blipFill>
          <a:blip r:embed="rId3"/>
          <a:stretch>
            <a:fillRect/>
          </a:stretch>
        </p:blipFill>
        <p:spPr>
          <a:xfrm>
            <a:off x="3115969" y="943344"/>
            <a:ext cx="5960059" cy="5644921"/>
          </a:xfrm>
          <a:prstGeom prst="rect">
            <a:avLst/>
          </a:prstGeom>
          <a:noFill/>
        </p:spPr>
      </p:pic>
    </p:spTree>
    <p:extLst>
      <p:ext uri="{950E16FE-E027-40BA-8DA2-96EF86E352D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3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5582C96D-31C7-43E4-8581-FD72F327235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3BF5CEB-CFA7-4239-93FF-A8A94BE26746}"/>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C4363C6E-C963-4288-89E7-EE06CC2DD49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8FA2131-179F-4742-9916-1B0B219C1081}"/>
              </a:ext>
            </a:extLst>
          </p:cNvPr>
          <p:cNvSpPr txBox="1"/>
          <p:nvPr/>
        </p:nvSpPr>
        <p:spPr>
          <a:xfrm>
            <a:off x="514883" y="994143"/>
            <a:ext cx="5581116" cy="5587363"/>
          </a:xfrm>
          <a:prstGeom prst="rect">
            <a:avLst/>
          </a:prstGeom>
        </p:spPr>
        <p:txBody>
          <a:bodyPr vert="horz" lIns="127000" tIns="63500" rIns="127000" bIns="63500" rtlCol="0" anchor="t">
            <a:spAutoFit/>
          </a:bodyPr>
          <a:lstStyle/>
          <a:p>
            <a:pPr>
              <a:defRPr lang="en-US" sz="1400" dirty="0"/>
            </a:pPr>
            <a:r>
              <a:rPr lang="en-US" sz="1867" dirty="0"/>
              <a:t>#include &lt;stdio.h&gt; </a:t>
            </a:r>
            <a:br>
              <a:rPr lang="en-US" sz="1867" dirty="0"/>
            </a:br>
            <a:r>
              <a:rPr lang="en-US" sz="1867" dirty="0"/>
              <a:t>void main() { </a:t>
            </a:r>
            <a:br>
              <a:rPr lang="en-US" sz="1867" dirty="0"/>
            </a:br>
            <a:r>
              <a:rPr lang="en-US" sz="1867" dirty="0"/>
              <a:t>    char operator; </a:t>
            </a:r>
            <a:br>
              <a:rPr lang="en-US" sz="1867" dirty="0"/>
            </a:br>
            <a:r>
              <a:rPr lang="en-US" sz="1867" dirty="0"/>
              <a:t>    int a, b,result; </a:t>
            </a:r>
            <a:br>
              <a:rPr lang="en-US" sz="1867" dirty="0"/>
            </a:br>
            <a:r>
              <a:rPr lang="en-US" sz="1867" dirty="0"/>
              <a:t>    </a:t>
            </a:r>
            <a:r>
              <a:rPr lang="en-US" sz="1867" dirty="0" err="1"/>
              <a:t>printf</a:t>
            </a:r>
            <a:r>
              <a:rPr lang="en-US" sz="1867" dirty="0"/>
              <a:t>("Enter an operator (+, -, *,/: "); </a:t>
            </a:r>
            <a:br>
              <a:rPr lang="en-US" sz="1867" dirty="0"/>
            </a:br>
            <a:r>
              <a:rPr lang="en-US" sz="1867" dirty="0"/>
              <a:t>    </a:t>
            </a:r>
            <a:r>
              <a:rPr lang="en-US" sz="1867" dirty="0" err="1"/>
              <a:t>scanf</a:t>
            </a:r>
            <a:r>
              <a:rPr lang="en-US" sz="1867" dirty="0"/>
              <a:t>("%c", &amp;operator); </a:t>
            </a:r>
            <a:br>
              <a:rPr lang="en-US" sz="1867" dirty="0"/>
            </a:br>
            <a:r>
              <a:rPr lang="en-US" sz="1867" dirty="0"/>
              <a:t>    </a:t>
            </a:r>
            <a:r>
              <a:rPr lang="en-US" sz="1867" dirty="0" err="1"/>
              <a:t>printf</a:t>
            </a:r>
            <a:r>
              <a:rPr lang="en-US" sz="1867" dirty="0"/>
              <a:t>("Enter two operands: "); </a:t>
            </a:r>
            <a:br>
              <a:rPr lang="en-US" sz="1867" dirty="0"/>
            </a:br>
            <a:r>
              <a:rPr lang="en-US" sz="1867" dirty="0"/>
              <a:t>    </a:t>
            </a:r>
            <a:r>
              <a:rPr lang="en-US" sz="1867" dirty="0" err="1"/>
              <a:t>scanf</a:t>
            </a:r>
            <a:r>
              <a:rPr lang="en-US" sz="1867" dirty="0"/>
              <a:t>("%d %d", &amp;a, &amp;b); </a:t>
            </a:r>
            <a:br>
              <a:rPr lang="en-US" sz="1867" dirty="0"/>
            </a:br>
            <a:r>
              <a:rPr lang="en-US" sz="1867" dirty="0"/>
              <a:t> </a:t>
            </a:r>
            <a:br>
              <a:rPr lang="en-US" sz="1867" dirty="0"/>
            </a:br>
            <a:r>
              <a:rPr lang="en-US" sz="1867" dirty="0"/>
              <a:t>    switch (operator) { </a:t>
            </a:r>
            <a:br>
              <a:rPr lang="en-US" sz="1867" dirty="0"/>
            </a:br>
            <a:r>
              <a:rPr lang="en-US" sz="1867" dirty="0"/>
              <a:t>    case '+': </a:t>
            </a:r>
            <a:br>
              <a:rPr lang="en-US" sz="1867" dirty="0"/>
            </a:br>
            <a:r>
              <a:rPr lang="en-US" sz="1867" dirty="0"/>
              <a:t>        result=a+b; </a:t>
            </a:r>
            <a:br>
              <a:rPr lang="en-US" sz="1867" dirty="0"/>
            </a:br>
            <a:r>
              <a:rPr lang="en-US" sz="1867" dirty="0"/>
              <a:t>        </a:t>
            </a:r>
            <a:r>
              <a:rPr lang="en-US" sz="1867" dirty="0" err="1"/>
              <a:t>printf</a:t>
            </a:r>
            <a:r>
              <a:rPr lang="en-US" sz="1867" dirty="0"/>
              <a:t>("%d",result); </a:t>
            </a:r>
            <a:br>
              <a:rPr lang="en-US" sz="1867" dirty="0"/>
            </a:br>
            <a:r>
              <a:rPr lang="en-US" sz="1867" dirty="0"/>
              <a:t>        break; </a:t>
            </a:r>
            <a:br>
              <a:rPr lang="en-US" sz="1867" dirty="0"/>
            </a:br>
            <a:r>
              <a:rPr lang="en-US" sz="1867" dirty="0"/>
              <a:t>    case '-': </a:t>
            </a:r>
            <a:br>
              <a:rPr lang="en-US" sz="1867" dirty="0"/>
            </a:br>
            <a:r>
              <a:rPr lang="en-US" sz="1867" dirty="0"/>
              <a:t>        result=a-b; </a:t>
            </a:r>
            <a:br>
              <a:rPr lang="en-US" sz="1867" dirty="0"/>
            </a:br>
            <a:r>
              <a:rPr lang="en-US" sz="1867" dirty="0"/>
              <a:t>        </a:t>
            </a:r>
            <a:r>
              <a:rPr lang="en-US" sz="1867" dirty="0" err="1"/>
              <a:t>printf</a:t>
            </a:r>
            <a:r>
              <a:rPr lang="en-US" sz="1867" dirty="0"/>
              <a:t>("%d",result); </a:t>
            </a:r>
            <a:br>
              <a:rPr lang="en-US" sz="1867" dirty="0"/>
            </a:br>
            <a:r>
              <a:rPr lang="en-US" sz="1867" dirty="0"/>
              <a:t>        break; </a:t>
            </a:r>
            <a:br>
              <a:rPr lang="en-US" sz="1867" dirty="0"/>
            </a:br>
            <a:r>
              <a:rPr lang="en-US" sz="1867" dirty="0"/>
              <a:t>    </a:t>
            </a:r>
          </a:p>
        </p:txBody>
      </p:sp>
      <p:sp>
        <p:nvSpPr>
          <p:cNvPr id="4" name="TextBox 3">
            <a:extLst>
              <a:ext uri="{EB761B19-84BC-4426-AE2D-171452EAB61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D77E019-D38A-4465-8A0D-DBFC6ED5334C}"/>
              </a:ext>
            </a:extLst>
          </p:cNvPr>
          <p:cNvSpPr txBox="1"/>
          <p:nvPr/>
        </p:nvSpPr>
        <p:spPr>
          <a:xfrm>
            <a:off x="6096001" y="994143"/>
            <a:ext cx="5383580" cy="5587363"/>
          </a:xfrm>
          <a:prstGeom prst="rect">
            <a:avLst/>
          </a:prstGeom>
        </p:spPr>
        <p:txBody>
          <a:bodyPr vert="horz" lIns="127000" tIns="63500" rIns="127000" bIns="63500" rtlCol="0" anchor="t">
            <a:spAutoFit/>
          </a:bodyPr>
          <a:lstStyle/>
          <a:p>
            <a:pPr>
              <a:defRPr lang="en-US" sz="1400" dirty="0"/>
            </a:pPr>
            <a:r>
              <a:rPr lang="en-US" sz="1867" dirty="0"/>
              <a:t>case '*': </a:t>
            </a:r>
            <a:br>
              <a:rPr lang="en-US" sz="1867" dirty="0"/>
            </a:br>
            <a:r>
              <a:rPr lang="en-US" sz="1867" dirty="0"/>
              <a:t>        result=a*b; </a:t>
            </a:r>
            <a:br>
              <a:rPr lang="en-US" sz="1867" dirty="0"/>
            </a:br>
            <a:r>
              <a:rPr lang="en-US" sz="1867" dirty="0"/>
              <a:t>        </a:t>
            </a:r>
            <a:r>
              <a:rPr lang="en-US" sz="1867" dirty="0" err="1"/>
              <a:t>printf</a:t>
            </a:r>
            <a:r>
              <a:rPr lang="en-US" sz="1867" dirty="0"/>
              <a:t>("%d",result); </a:t>
            </a:r>
            <a:br>
              <a:rPr lang="en-US" sz="1867" dirty="0"/>
            </a:br>
            <a:r>
              <a:rPr lang="en-US" sz="1867" dirty="0"/>
              <a:t>        break; </a:t>
            </a:r>
            <a:br>
              <a:rPr lang="en-US" sz="1867" dirty="0"/>
            </a:br>
            <a:r>
              <a:rPr lang="en-US" sz="1867" dirty="0"/>
              <a:t>    case '/': </a:t>
            </a:r>
            <a:br>
              <a:rPr lang="en-US" sz="1867" dirty="0"/>
            </a:br>
            <a:r>
              <a:rPr lang="en-US" sz="1867" dirty="0"/>
              <a:t>        if(b==0) </a:t>
            </a:r>
            <a:br>
              <a:rPr lang="en-US" sz="1867" dirty="0"/>
            </a:br>
            <a:r>
              <a:rPr lang="en-US" sz="1867" dirty="0"/>
              <a:t>        { </a:t>
            </a:r>
            <a:br>
              <a:rPr lang="en-US" sz="1867" dirty="0"/>
            </a:br>
            <a:r>
              <a:rPr lang="en-US" sz="1867" dirty="0"/>
              <a:t>            </a:t>
            </a:r>
            <a:r>
              <a:rPr lang="en-US" sz="1867" dirty="0" err="1"/>
              <a:t>printf</a:t>
            </a:r>
            <a:r>
              <a:rPr lang="en-US" sz="1867" dirty="0"/>
              <a:t>("b is zero"); </a:t>
            </a:r>
            <a:br>
              <a:rPr lang="en-US" sz="1867" dirty="0"/>
            </a:br>
            <a:r>
              <a:rPr lang="en-US" sz="1867" dirty="0"/>
              <a:t>        } </a:t>
            </a:r>
            <a:br>
              <a:rPr lang="en-US" sz="1867" dirty="0"/>
            </a:br>
            <a:r>
              <a:rPr lang="en-US" sz="1867" dirty="0"/>
              <a:t>        else </a:t>
            </a:r>
            <a:br>
              <a:rPr lang="en-US" sz="1867" dirty="0"/>
            </a:br>
            <a:r>
              <a:rPr lang="en-US" sz="1867" dirty="0"/>
              <a:t>        { </a:t>
            </a:r>
            <a:br>
              <a:rPr lang="en-US" sz="1867" dirty="0"/>
            </a:br>
            <a:r>
              <a:rPr lang="en-US" sz="1867" dirty="0"/>
              <a:t>        result=a/b; </a:t>
            </a:r>
            <a:br>
              <a:rPr lang="en-US" sz="1867" dirty="0"/>
            </a:br>
            <a:r>
              <a:rPr lang="en-US" sz="1867" dirty="0"/>
              <a:t>        </a:t>
            </a:r>
            <a:r>
              <a:rPr lang="en-US" sz="1867" dirty="0" err="1"/>
              <a:t>printf</a:t>
            </a:r>
            <a:r>
              <a:rPr lang="en-US" sz="1867" dirty="0"/>
              <a:t>("%d",result); </a:t>
            </a:r>
            <a:br>
              <a:rPr lang="en-US" sz="1867" dirty="0"/>
            </a:br>
            <a:r>
              <a:rPr lang="en-US" sz="1867" dirty="0"/>
              <a:t>        } </a:t>
            </a:r>
            <a:br>
              <a:rPr lang="en-US" sz="1867" dirty="0"/>
            </a:br>
            <a:r>
              <a:rPr lang="en-US" sz="1867" dirty="0"/>
              <a:t>        break; </a:t>
            </a:r>
            <a:br>
              <a:rPr lang="en-US" sz="1867" dirty="0"/>
            </a:br>
            <a:r>
              <a:rPr lang="en-US" sz="1867" dirty="0"/>
              <a:t>    default: </a:t>
            </a:r>
            <a:br>
              <a:rPr lang="en-US" sz="1867" dirty="0"/>
            </a:br>
            <a:r>
              <a:rPr lang="en-US" sz="1867" dirty="0"/>
              <a:t>        </a:t>
            </a:r>
            <a:r>
              <a:rPr lang="en-US" sz="1867" dirty="0" err="1"/>
              <a:t>printf</a:t>
            </a:r>
            <a:r>
              <a:rPr lang="en-US" sz="1867" dirty="0"/>
              <a:t>("Error! operator is not correct"); </a:t>
            </a:r>
            <a:br>
              <a:rPr lang="en-US" sz="1867" dirty="0"/>
            </a:br>
            <a:r>
              <a:rPr lang="en-US" sz="1867" dirty="0"/>
              <a:t>    } </a:t>
            </a:r>
            <a:br>
              <a:rPr lang="en-US" sz="1867" dirty="0"/>
            </a:br>
            <a:r>
              <a:rPr lang="en-US" sz="1867" dirty="0"/>
              <a:t>}</a:t>
            </a:r>
          </a:p>
        </p:txBody>
      </p:sp>
    </p:spTree>
    <p:extLst>
      <p:ext uri="{D82AD190-60E2-44CD-98CB-34D849A3BEC8}">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3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68DA034A-40AE-4F92-A2BB-3C776A7F058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085AA06-6FDB-4AEE-A1BD-52B6E3222F9A}"/>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A0BDB8BA-DCF5-4C77-8F9B-08B87E378D6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A659342-E8C1-4002-B8AF-EC2401C95750}"/>
              </a:ext>
            </a:extLst>
          </p:cNvPr>
          <p:cNvSpPr txBox="1"/>
          <p:nvPr/>
        </p:nvSpPr>
        <p:spPr>
          <a:xfrm>
            <a:off x="3630383" y="994143"/>
            <a:ext cx="4931244" cy="456472"/>
          </a:xfrm>
          <a:prstGeom prst="rect">
            <a:avLst/>
          </a:prstGeom>
        </p:spPr>
        <p:txBody>
          <a:bodyPr vert="horz" lIns="127000" tIns="63500" rIns="127000" bIns="63500" rtlCol="0" anchor="t">
            <a:spAutoFit/>
          </a:bodyPr>
          <a:lstStyle/>
          <a:p>
            <a:pPr>
              <a:defRPr lang="en-US" sz="1400" dirty="0"/>
            </a:pPr>
            <a:r>
              <a:rPr lang="en-US" sz="2133" b="1" dirty="0">
                <a:solidFill>
                  <a:schemeClr val="accent3">
                    <a:lumMod val="50000"/>
                  </a:schemeClr>
                </a:solidFill>
                <a:latin typeface="+mj-lt"/>
              </a:rPr>
              <a:t>Unconditional Control Construct</a:t>
            </a:r>
          </a:p>
        </p:txBody>
      </p:sp>
      <p:sp>
        <p:nvSpPr>
          <p:cNvPr id="4" name="TextBox 3">
            <a:extLst>
              <a:ext uri="{0669E144-5E99-4953-9B95-F82E963A0E3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10006DB-8529-404E-8A74-774B960225E1}"/>
              </a:ext>
            </a:extLst>
          </p:cNvPr>
          <p:cNvSpPr txBox="1"/>
          <p:nvPr/>
        </p:nvSpPr>
        <p:spPr>
          <a:xfrm>
            <a:off x="347103" y="1600201"/>
            <a:ext cx="5578893" cy="2669833"/>
          </a:xfrm>
          <a:prstGeom prst="rect">
            <a:avLst/>
          </a:prstGeom>
        </p:spPr>
        <p:txBody>
          <a:bodyPr vert="horz" lIns="127000" tIns="63500" rIns="127000" bIns="63500" rtlCol="0" anchor="t">
            <a:spAutoFit/>
          </a:bodyPr>
          <a:lstStyle/>
          <a:p>
            <a:pPr>
              <a:lnSpc>
                <a:spcPct val="150000"/>
              </a:lnSpc>
              <a:defRPr lang="en-US" sz="1400" dirty="0"/>
            </a:pPr>
            <a:r>
              <a:rPr lang="en-US" sz="1867" b="1" dirty="0">
                <a:solidFill>
                  <a:srgbClr val="C1408A"/>
                </a:solidFill>
                <a:latin typeface="+mj-lt"/>
              </a:rPr>
              <a:t>Conditional control construct:</a:t>
            </a:r>
          </a:p>
          <a:p>
            <a:pPr>
              <a:lnSpc>
                <a:spcPct val="150000"/>
              </a:lnSpc>
              <a:defRPr lang="en-US" sz="1400" dirty="0"/>
            </a:pPr>
            <a:r>
              <a:rPr lang="en-US" sz="1867" b="1" dirty="0">
                <a:solidFill>
                  <a:srgbClr val="00B050"/>
                </a:solidFill>
                <a:latin typeface="+mj-lt"/>
              </a:rPr>
              <a:t>Simple if control construct</a:t>
            </a:r>
          </a:p>
          <a:p>
            <a:pPr>
              <a:lnSpc>
                <a:spcPct val="150000"/>
              </a:lnSpc>
              <a:defRPr lang="en-US" sz="1400" dirty="0"/>
            </a:pPr>
            <a:r>
              <a:rPr lang="en-US" sz="1867" b="1" dirty="0">
                <a:solidFill>
                  <a:srgbClr val="00B050"/>
                </a:solidFill>
                <a:latin typeface="+mj-lt"/>
              </a:rPr>
              <a:t>If-else control construct</a:t>
            </a:r>
          </a:p>
          <a:p>
            <a:pPr>
              <a:lnSpc>
                <a:spcPct val="150000"/>
              </a:lnSpc>
              <a:defRPr lang="en-US" sz="1400" dirty="0"/>
            </a:pPr>
            <a:r>
              <a:rPr lang="en-US" sz="1867" b="1" dirty="0">
                <a:solidFill>
                  <a:srgbClr val="00B050"/>
                </a:solidFill>
                <a:latin typeface="+mj-lt"/>
              </a:rPr>
              <a:t>Else if ladder control construct</a:t>
            </a:r>
          </a:p>
          <a:p>
            <a:pPr>
              <a:lnSpc>
                <a:spcPct val="150000"/>
              </a:lnSpc>
              <a:defRPr lang="en-US" sz="1400" dirty="0"/>
            </a:pPr>
            <a:r>
              <a:rPr lang="en-US" sz="1867" b="1" dirty="0">
                <a:solidFill>
                  <a:srgbClr val="00B050"/>
                </a:solidFill>
                <a:latin typeface="+mj-lt"/>
              </a:rPr>
              <a:t>Nested if else control construct</a:t>
            </a:r>
          </a:p>
          <a:p>
            <a:pPr>
              <a:lnSpc>
                <a:spcPct val="150000"/>
              </a:lnSpc>
              <a:defRPr lang="en-US" sz="1400" dirty="0"/>
            </a:pPr>
            <a:r>
              <a:rPr lang="en-US" sz="1867" b="1" dirty="0">
                <a:solidFill>
                  <a:srgbClr val="00B050"/>
                </a:solidFill>
                <a:latin typeface="+mj-lt"/>
              </a:rPr>
              <a:t>Switch control construct</a:t>
            </a:r>
          </a:p>
        </p:txBody>
      </p:sp>
      <p:sp>
        <p:nvSpPr>
          <p:cNvPr id="5" name="TextBox 4">
            <a:extLst>
              <a:ext uri="{5A3967D6-FD43-4E08-8BB6-276F26B8F48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E18558-69A2-45B2-AD53-1154C82237B5}"/>
              </a:ext>
            </a:extLst>
          </p:cNvPr>
          <p:cNvSpPr txBox="1"/>
          <p:nvPr>
            <p:custDataLst>
              <p:tags r:id="rId1"/>
            </p:custDataLst>
          </p:nvPr>
        </p:nvSpPr>
        <p:spPr>
          <a:xfrm>
            <a:off x="1322019" y="4699000"/>
            <a:ext cx="9547973" cy="1006896"/>
          </a:xfrm>
          <a:solidFill>
            <a:schemeClr val="accent1"/>
          </a:solidFill>
          <a:ln w="25400" cap="flat">
            <a:solidFill>
              <a:schemeClr val="accent1"/>
            </a:solidFill>
            <a:prstDash val="solid"/>
            <a:round/>
          </a:ln>
        </p:spPr>
        <p:txBody>
          <a:bodyPr vert="horz" lIns="127000" tIns="63500" rIns="127000" bIns="63500" rtlCol="0" anchor="ctr">
            <a:spAutoFit/>
          </a:bodyPr>
          <a:lstStyle/>
          <a:p>
            <a:pPr algn="ctr">
              <a:defRPr lang="en-US" sz="1400" dirty="0"/>
            </a:pPr>
            <a:r>
              <a:rPr lang="en-US" sz="1867" b="1" dirty="0">
                <a:solidFill>
                  <a:schemeClr val="accent5"/>
                </a:solidFill>
                <a:latin typeface="+mj-lt"/>
              </a:rPr>
              <a:t>An unconditional control construct is a control construct which alters the sequential control flow without checking any condition</a:t>
            </a:r>
          </a:p>
        </p:txBody>
      </p:sp>
      <p:sp>
        <p:nvSpPr>
          <p:cNvPr id="6" name="TextBox 5">
            <a:extLst>
              <a:ext uri="{673F6A27-7588-478D-BEEB-4F2B0E8396B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B035FBB-9683-46BC-8885-EFC4623E7EA5}"/>
              </a:ext>
            </a:extLst>
          </p:cNvPr>
          <p:cNvSpPr txBox="1"/>
          <p:nvPr/>
        </p:nvSpPr>
        <p:spPr>
          <a:xfrm>
            <a:off x="6283211" y="2736736"/>
            <a:ext cx="3200400" cy="702885"/>
          </a:xfrm>
          <a:prstGeom prst="rect">
            <a:avLst/>
          </a:prstGeom>
        </p:spPr>
        <p:txBody>
          <a:bodyPr vert="horz" lIns="127000" tIns="63500" rIns="127000" bIns="63500" rtlCol="0" anchor="t">
            <a:spAutoFit/>
          </a:bodyPr>
          <a:lstStyle/>
          <a:p>
            <a:pPr>
              <a:defRPr lang="en-US" sz="1400" dirty="0"/>
            </a:pPr>
            <a:r>
              <a:rPr lang="en-US" sz="1867" dirty="0">
                <a:solidFill>
                  <a:schemeClr val="accent3">
                    <a:lumMod val="75000"/>
                  </a:schemeClr>
                </a:solidFill>
              </a:rPr>
              <a:t>Condition is checked then decision is made</a:t>
            </a:r>
          </a:p>
        </p:txBody>
      </p:sp>
      <p:cxnSp>
        <p:nvCxnSpPr>
          <p:cNvPr id="7" name="Straight Connector 6">
            <a:extLst>
              <a:ext uri="{1550043C-70E3-4459-B9BD-144B6FA4C5D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D2C04FA-8B94-4833-97E5-B3E5BFB9BEA2}"/>
              </a:ext>
            </a:extLst>
          </p:cNvPr>
          <p:cNvCxnSpPr/>
          <p:nvPr/>
        </p:nvCxnSpPr>
        <p:spPr>
          <a:xfrm rot="10800000" flipH="1" flipV="1">
            <a:off x="4452595" y="2287168"/>
            <a:ext cx="777176"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a:extLst>
              <a:ext uri="{0007CC21-8AEB-4F93-9647-69F1C30AA88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81E4B0-3176-404B-A29C-D186C2324529}"/>
              </a:ext>
            </a:extLst>
          </p:cNvPr>
          <p:cNvCxnSpPr/>
          <p:nvPr/>
        </p:nvCxnSpPr>
        <p:spPr>
          <a:xfrm rot="10800000" flipH="1" flipV="1">
            <a:off x="4401795" y="4097503"/>
            <a:ext cx="777176"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a:extLst>
              <a:ext uri="{C8E35A00-2AD3-4C9A-9C75-35AD60C8595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D033D04-4914-474C-8AAD-DC3E65ED9AA5}"/>
              </a:ext>
            </a:extLst>
          </p:cNvPr>
          <p:cNvCxnSpPr/>
          <p:nvPr/>
        </p:nvCxnSpPr>
        <p:spPr>
          <a:xfrm rot="10800000" flipV="1">
            <a:off x="5197385" y="2303361"/>
            <a:ext cx="16192" cy="181342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10" name="Arrow: Right 9">
            <a:extLst>
              <a:ext uri="{D829A242-98CA-430C-B931-3EE2F065ACB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B4B04E4-7BA4-418C-838F-99EE72CBA17D}"/>
              </a:ext>
            </a:extLst>
          </p:cNvPr>
          <p:cNvSpPr/>
          <p:nvPr/>
        </p:nvSpPr>
        <p:spPr>
          <a:xfrm>
            <a:off x="5229771" y="2870201"/>
            <a:ext cx="1037247" cy="316585"/>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1" name="TextBox 10">
            <a:extLst>
              <a:ext uri="{54DD0B6A-76B7-4D86-9E13-034BD79CD81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4F7A75B-AA05-4EAE-B79B-5B7BA1D220BC}"/>
              </a:ext>
            </a:extLst>
          </p:cNvPr>
          <p:cNvSpPr txBox="1"/>
          <p:nvPr/>
        </p:nvSpPr>
        <p:spPr>
          <a:xfrm>
            <a:off x="2895600" y="5956301"/>
            <a:ext cx="1498701" cy="415563"/>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0"/>
          </a:gradFill>
          <a:ln cap="flat">
            <a:solidFill>
              <a:schemeClr val="accent3">
                <a:shade val="95000"/>
                <a:satMod val="104999"/>
              </a:schemeClr>
            </a:solidFill>
            <a:prstDash val="solid"/>
            <a:miter lim="800000"/>
          </a:ln>
        </p:spPr>
        <p:txBody>
          <a:bodyPr vert="horz" lIns="127000" tIns="63500" rIns="127000" bIns="63500" rtlCol="0" anchor="t">
            <a:spAutoFit/>
          </a:bodyPr>
          <a:lstStyle/>
          <a:p>
            <a:pPr algn="ctr">
              <a:defRPr lang="en-US" sz="1400" dirty="0"/>
            </a:pPr>
            <a:r>
              <a:rPr lang="en-US" sz="1867" b="1" dirty="0" err="1">
                <a:latin typeface="+mj-lt"/>
              </a:rPr>
              <a:t>goto</a:t>
            </a:r>
          </a:p>
        </p:txBody>
      </p:sp>
      <p:sp>
        <p:nvSpPr>
          <p:cNvPr id="12" name="TextBox 11">
            <a:extLst>
              <a:ext uri="{F2692B08-C610-4A21-A228-5345924F2A7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1E77EF1-69B8-4330-BD4A-9A527A902A15}"/>
              </a:ext>
            </a:extLst>
          </p:cNvPr>
          <p:cNvSpPr txBox="1"/>
          <p:nvPr/>
        </p:nvSpPr>
        <p:spPr>
          <a:xfrm>
            <a:off x="5334000" y="5956301"/>
            <a:ext cx="1498701" cy="415563"/>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0"/>
          </a:gradFill>
          <a:ln cap="flat">
            <a:solidFill>
              <a:schemeClr val="accent3">
                <a:shade val="95000"/>
                <a:satMod val="104999"/>
              </a:schemeClr>
            </a:solidFill>
            <a:prstDash val="solid"/>
            <a:miter lim="800000"/>
          </a:ln>
        </p:spPr>
        <p:txBody>
          <a:bodyPr vert="horz" lIns="127000" tIns="63500" rIns="127000" bIns="63500" rtlCol="0" anchor="t">
            <a:spAutoFit/>
          </a:bodyPr>
          <a:lstStyle/>
          <a:p>
            <a:pPr algn="ctr">
              <a:defRPr lang="en-US" sz="1400" dirty="0"/>
            </a:pPr>
            <a:r>
              <a:rPr lang="en-US" sz="1867" b="1" dirty="0">
                <a:latin typeface="+mj-lt"/>
              </a:rPr>
              <a:t>break</a:t>
            </a:r>
          </a:p>
        </p:txBody>
      </p:sp>
      <p:sp>
        <p:nvSpPr>
          <p:cNvPr id="13" name="TextBox 12">
            <a:extLst>
              <a:ext uri="{E30CB7A8-7680-4AD3-9B58-6B3493994E7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4ABFE0D-B280-4952-934C-844F3A021E92}"/>
              </a:ext>
            </a:extLst>
          </p:cNvPr>
          <p:cNvSpPr txBox="1"/>
          <p:nvPr/>
        </p:nvSpPr>
        <p:spPr>
          <a:xfrm>
            <a:off x="7772400" y="5969001"/>
            <a:ext cx="1498701" cy="415563"/>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0"/>
          </a:gradFill>
          <a:ln cap="flat">
            <a:solidFill>
              <a:schemeClr val="accent3">
                <a:shade val="95000"/>
                <a:satMod val="104999"/>
              </a:schemeClr>
            </a:solidFill>
            <a:prstDash val="solid"/>
            <a:miter lim="800000"/>
          </a:ln>
        </p:spPr>
        <p:txBody>
          <a:bodyPr vert="horz" lIns="127000" tIns="63500" rIns="127000" bIns="63500" rtlCol="0" anchor="t">
            <a:spAutoFit/>
          </a:bodyPr>
          <a:lstStyle/>
          <a:p>
            <a:pPr algn="ctr">
              <a:defRPr lang="en-US" sz="1400" dirty="0"/>
            </a:pPr>
            <a:r>
              <a:rPr lang="en-US" sz="1867" b="1" dirty="0">
                <a:latin typeface="+mj-lt"/>
              </a:rPr>
              <a:t>continue</a:t>
            </a:r>
          </a:p>
        </p:txBody>
      </p:sp>
    </p:spTree>
    <p:extLst>
      <p:ext uri="{97B6DDD3-235E-4E2A-9C6E-71D554B20734}">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3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0D04354-5067-42AC-A1F4-65FD7A84CA7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6010F1C-C952-4FC3-B565-36A596600C80}"/>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E3DDEE5C-195C-41FA-9489-647481912F2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312DD20-EBEC-444F-A08C-7FFABCF651C7}"/>
              </a:ext>
            </a:extLst>
          </p:cNvPr>
          <p:cNvSpPr txBox="1"/>
          <p:nvPr/>
        </p:nvSpPr>
        <p:spPr>
          <a:xfrm>
            <a:off x="1" y="1213333"/>
            <a:ext cx="7480351" cy="415563"/>
          </a:xfrm>
          <a:prstGeom prst="rect">
            <a:avLst/>
          </a:prstGeom>
        </p:spPr>
        <p:txBody>
          <a:bodyPr vert="horz" lIns="127000" tIns="63500" rIns="127000" bIns="63500" rtlCol="0" anchor="t">
            <a:spAutoFit/>
          </a:bodyPr>
          <a:lstStyle/>
          <a:p>
            <a:pPr>
              <a:defRPr lang="en-US" sz="1400" dirty="0"/>
            </a:pPr>
            <a:r>
              <a:rPr lang="en-US" sz="1867" b="1" dirty="0" err="1">
                <a:solidFill>
                  <a:srgbClr val="DD1012"/>
                </a:solidFill>
                <a:latin typeface="+mj-lt"/>
              </a:rPr>
              <a:t>goto</a:t>
            </a:r>
            <a:r>
              <a:rPr lang="en-US" sz="1867" b="1" dirty="0">
                <a:solidFill>
                  <a:srgbClr val="DD1012"/>
                </a:solidFill>
                <a:latin typeface="+mj-lt"/>
              </a:rPr>
              <a:t> control construct (</a:t>
            </a:r>
            <a:r>
              <a:rPr lang="en-US" sz="1867" b="1" dirty="0" err="1">
                <a:solidFill>
                  <a:srgbClr val="DD1012"/>
                </a:solidFill>
                <a:latin typeface="+mj-lt"/>
              </a:rPr>
              <a:t>goto</a:t>
            </a:r>
            <a:r>
              <a:rPr lang="en-US" sz="1867" b="1" dirty="0">
                <a:solidFill>
                  <a:srgbClr val="DD1012"/>
                </a:solidFill>
                <a:latin typeface="+mj-lt"/>
              </a:rPr>
              <a:t> statement): </a:t>
            </a:r>
            <a:r>
              <a:rPr lang="en-US" sz="1867" b="1" dirty="0">
                <a:solidFill>
                  <a:schemeClr val="accent5"/>
                </a:solidFill>
                <a:latin typeface="+mj-lt"/>
              </a:rPr>
              <a:t>Jump statement</a:t>
            </a:r>
          </a:p>
        </p:txBody>
      </p:sp>
      <p:sp>
        <p:nvSpPr>
          <p:cNvPr id="4" name="TextBox 3">
            <a:extLst>
              <a:ext uri="{24B9F474-ABD2-4705-88DE-A861C36DE9E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FC7699F-8B13-4CE1-BBDC-0897F8133AFC}"/>
              </a:ext>
            </a:extLst>
          </p:cNvPr>
          <p:cNvSpPr txBox="1"/>
          <p:nvPr/>
        </p:nvSpPr>
        <p:spPr>
          <a:xfrm>
            <a:off x="64770" y="1763840"/>
            <a:ext cx="12062473" cy="702885"/>
          </a:xfrm>
          <a:prstGeom prst="rect">
            <a:avLst/>
          </a:prstGeom>
        </p:spPr>
        <p:txBody>
          <a:bodyPr vert="horz" lIns="127000" tIns="63500" rIns="127000" bIns="63500" rtlCol="0" anchor="t">
            <a:spAutoFit/>
          </a:bodyPr>
          <a:lstStyle/>
          <a:p>
            <a:pPr>
              <a:defRPr lang="en-US" sz="1400" dirty="0"/>
            </a:pPr>
            <a:r>
              <a:rPr lang="en-US" sz="1867" dirty="0"/>
              <a:t>The </a:t>
            </a:r>
            <a:r>
              <a:rPr lang="en-US" sz="1867" dirty="0" err="1"/>
              <a:t>goto</a:t>
            </a:r>
            <a:r>
              <a:rPr lang="en-US" sz="1867" dirty="0"/>
              <a:t> control construct is used to transfer control from one point in the program to another point without checking any condition</a:t>
            </a:r>
          </a:p>
        </p:txBody>
      </p:sp>
      <p:sp>
        <p:nvSpPr>
          <p:cNvPr id="5" name="TextBox 4">
            <a:extLst>
              <a:ext uri="{0D4C831A-6DE7-42AF-B1EB-F88BBF2BAD7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F4D3E62-EBE1-4BB5-BED7-F3F4E12EFC68}"/>
              </a:ext>
            </a:extLst>
          </p:cNvPr>
          <p:cNvSpPr txBox="1"/>
          <p:nvPr/>
        </p:nvSpPr>
        <p:spPr>
          <a:xfrm>
            <a:off x="1415719" y="3225801"/>
            <a:ext cx="2540000" cy="415563"/>
          </a:xfrm>
          <a:prstGeom prst="rect">
            <a:avLst/>
          </a:prstGeom>
        </p:spPr>
        <p:txBody>
          <a:bodyPr vert="horz" lIns="127000" tIns="63500" rIns="127000" bIns="63500" rtlCol="0" anchor="t">
            <a:spAutoFit/>
          </a:bodyPr>
          <a:lstStyle/>
          <a:p>
            <a:pPr>
              <a:defRPr lang="en-US" sz="1400" dirty="0"/>
            </a:pPr>
            <a:r>
              <a:rPr lang="en-US" sz="1867" dirty="0"/>
              <a:t>Syntax</a:t>
            </a:r>
            <a:r>
              <a:rPr lang="en-US" sz="1867" dirty="0" err="1"/>
              <a:t>:</a:t>
            </a:r>
            <a:r>
              <a:rPr lang="en-US" sz="1867" b="1" dirty="0">
                <a:solidFill>
                  <a:schemeClr val="accent5"/>
                </a:solidFill>
                <a:latin typeface="+mj-lt"/>
              </a:rPr>
              <a:t> </a:t>
            </a:r>
            <a:r>
              <a:rPr lang="en-US" sz="1867" b="1" dirty="0" err="1">
                <a:solidFill>
                  <a:schemeClr val="accent5"/>
                </a:solidFill>
                <a:latin typeface="+mj-lt"/>
              </a:rPr>
              <a:t>goto</a:t>
            </a:r>
            <a:r>
              <a:rPr lang="en-US" sz="1867" b="1" dirty="0">
                <a:solidFill>
                  <a:schemeClr val="accent5"/>
                </a:solidFill>
                <a:latin typeface="+mj-lt"/>
              </a:rPr>
              <a:t> </a:t>
            </a:r>
            <a:r>
              <a:rPr lang="en-US" sz="1867" b="1" dirty="0" err="1">
                <a:solidFill>
                  <a:schemeClr val="accent5"/>
                </a:solidFill>
                <a:latin typeface="+mj-lt"/>
              </a:rPr>
              <a:t>lable;</a:t>
            </a:r>
          </a:p>
        </p:txBody>
      </p:sp>
      <p:pic>
        <p:nvPicPr>
          <p:cNvPr id="6" name="Picture 5">
            <a:extLst>
              <a:ext uri="{2B03C7BC-BD9C-482F-B1B8-81500BA0802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BCAC226-F93C-4A17-8B71-25A6C4FAB4B5}"/>
              </a:ext>
            </a:extLst>
          </p:cNvPr>
          <p:cNvPicPr>
            <a:picLocks noChangeAspect="1"/>
          </p:cNvPicPr>
          <p:nvPr/>
        </p:nvPicPr>
        <p:blipFill>
          <a:blip r:embed="rId3"/>
          <a:stretch>
            <a:fillRect/>
          </a:stretch>
        </p:blipFill>
        <p:spPr>
          <a:xfrm>
            <a:off x="5711128" y="2459647"/>
            <a:ext cx="5639257" cy="4315764"/>
          </a:xfrm>
          <a:prstGeom prst="rect">
            <a:avLst/>
          </a:prstGeom>
          <a:noFill/>
        </p:spPr>
      </p:pic>
    </p:spTree>
    <p:extLst>
      <p:ext uri="{BCDDC5AE-A12C-4F5D-A646-66295419CB08}">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3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73A3630E-A32F-498C-9B06-5AF072B7F2E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D39C841-236D-45C7-9705-5AEDABB4AE90}"/>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C16574D9-2271-4A0E-8099-F8216F0F55B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82555C8-BA40-4422-8A4B-051972DEFF0B}"/>
              </a:ext>
            </a:extLst>
          </p:cNvPr>
          <p:cNvSpPr txBox="1"/>
          <p:nvPr/>
        </p:nvSpPr>
        <p:spPr>
          <a:xfrm>
            <a:off x="1219201" y="1804822"/>
            <a:ext cx="4500156" cy="3288785"/>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Open Sans"/>
              </a:rPr>
              <a:t>#include&lt;stdio.h&gt;</a:t>
            </a:r>
            <a:br>
              <a:rPr lang="en-US" sz="1867" b="1" dirty="0">
                <a:solidFill>
                  <a:schemeClr val="accent6"/>
                </a:solidFill>
                <a:latin typeface="Open Sans"/>
              </a:rPr>
            </a:br>
            <a:r>
              <a:rPr lang="en-US" sz="1867" b="1" dirty="0">
                <a:solidFill>
                  <a:schemeClr val="accent6"/>
                </a:solidFill>
                <a:latin typeface="Open Sans"/>
              </a:rPr>
              <a:t>void main()</a:t>
            </a:r>
            <a:br>
              <a:rPr lang="en-US" sz="1867" b="1" dirty="0">
                <a:solidFill>
                  <a:schemeClr val="accent6"/>
                </a:solidFill>
                <a:latin typeface="Open Sans"/>
              </a:rPr>
            </a:br>
            <a:r>
              <a:rPr lang="en-US" sz="1867" b="1" dirty="0">
                <a:solidFill>
                  <a:schemeClr val="accent6"/>
                </a:solidFill>
                <a:latin typeface="Open Sans"/>
              </a:rPr>
              <a:t>{</a:t>
            </a:r>
            <a:br>
              <a:rPr lang="en-US" sz="1867" b="1" dirty="0">
                <a:solidFill>
                  <a:schemeClr val="accent6"/>
                </a:solidFill>
                <a:latin typeface="Open Sans"/>
              </a:rPr>
            </a:br>
            <a:r>
              <a:rPr lang="en-US" sz="1867" b="1" dirty="0">
                <a:solidFill>
                  <a:schemeClr val="accent6"/>
                </a:solidFill>
                <a:latin typeface="Open Sans"/>
              </a:rPr>
              <a:t>     int i=1;</a:t>
            </a:r>
          </a:p>
          <a:p>
            <a:pPr>
              <a:defRPr lang="en-US" sz="1400" dirty="0"/>
            </a:pPr>
            <a:r>
              <a:rPr lang="en-US" sz="1867" b="1" dirty="0">
                <a:solidFill>
                  <a:schemeClr val="tx2"/>
                </a:solidFill>
                <a:latin typeface="Open Sans"/>
              </a:rPr>
              <a:t>back:</a:t>
            </a:r>
            <a:r>
              <a:rPr lang="en-US" sz="1867" b="1" dirty="0">
                <a:solidFill>
                  <a:schemeClr val="accent6"/>
                </a:solidFill>
                <a:latin typeface="Open Sans"/>
              </a:rPr>
              <a:t>if(i!=5)</a:t>
            </a:r>
            <a:br>
              <a:rPr lang="en-US" sz="1867" b="1" dirty="0">
                <a:solidFill>
                  <a:schemeClr val="accent6"/>
                </a:solidFill>
                <a:latin typeface="Open Sans"/>
              </a:rPr>
            </a:br>
            <a:r>
              <a:rPr lang="en-US" sz="1867" b="1" dirty="0">
                <a:solidFill>
                  <a:schemeClr val="accent6"/>
                </a:solidFill>
                <a:latin typeface="Open Sans"/>
              </a:rPr>
              <a:t>    {</a:t>
            </a:r>
            <a:br>
              <a:rPr lang="en-US" sz="1867" b="1" dirty="0">
                <a:solidFill>
                  <a:schemeClr val="accent6"/>
                </a:solidFill>
                <a:latin typeface="Open Sans"/>
              </a:rPr>
            </a:br>
            <a:r>
              <a:rPr lang="en-US" sz="1867" b="1" dirty="0">
                <a:solidFill>
                  <a:schemeClr val="accent6"/>
                </a:solidFill>
                <a:latin typeface="Open Sans"/>
              </a:rPr>
              <a:t>        i++;</a:t>
            </a:r>
            <a:br>
              <a:rPr lang="en-US" sz="1867" b="1" dirty="0">
                <a:solidFill>
                  <a:schemeClr val="accent6"/>
                </a:solidFill>
                <a:latin typeface="Open Sans"/>
              </a:rPr>
            </a:br>
            <a:r>
              <a:rPr lang="en-US" sz="1867" b="1" dirty="0">
                <a:solidFill>
                  <a:schemeClr val="accent6"/>
                </a:solidFill>
                <a:latin typeface="Open Sans"/>
              </a:rPr>
              <a:t>        </a:t>
            </a:r>
            <a:r>
              <a:rPr lang="en-US" sz="1867" b="1" dirty="0" err="1">
                <a:solidFill>
                  <a:schemeClr val="accent6"/>
                </a:solidFill>
                <a:latin typeface="Open Sans"/>
              </a:rPr>
              <a:t>printf</a:t>
            </a:r>
            <a:r>
              <a:rPr lang="en-US" sz="1867" b="1" dirty="0">
                <a:solidFill>
                  <a:schemeClr val="accent6"/>
                </a:solidFill>
                <a:latin typeface="Open Sans"/>
              </a:rPr>
              <a:t>("i love </a:t>
            </a:r>
            <a:r>
              <a:rPr lang="en-US" sz="1867" b="1" dirty="0" err="1">
                <a:solidFill>
                  <a:schemeClr val="accent6"/>
                </a:solidFill>
                <a:latin typeface="Open Sans"/>
              </a:rPr>
              <a:t>ATME</a:t>
            </a:r>
            <a:r>
              <a:rPr lang="en-US" sz="1867" b="1" dirty="0">
                <a:solidFill>
                  <a:schemeClr val="accent6"/>
                </a:solidFill>
                <a:latin typeface="Open Sans"/>
              </a:rPr>
              <a:t>\n");</a:t>
            </a:r>
            <a:br>
              <a:rPr lang="en-US" sz="1867" b="1" dirty="0">
                <a:solidFill>
                  <a:schemeClr val="accent6"/>
                </a:solidFill>
                <a:latin typeface="Open Sans"/>
              </a:rPr>
            </a:br>
            <a:r>
              <a:rPr lang="en-US" sz="1867" b="1" dirty="0">
                <a:solidFill>
                  <a:schemeClr val="accent6"/>
                </a:solidFill>
                <a:latin typeface="Open Sans"/>
              </a:rPr>
              <a:t>        </a:t>
            </a:r>
            <a:r>
              <a:rPr lang="en-US" sz="1867" b="1" dirty="0" err="1">
                <a:solidFill>
                  <a:srgbClr val="171C23"/>
                </a:solidFill>
                <a:latin typeface="Open Sans"/>
              </a:rPr>
              <a:t>goto</a:t>
            </a:r>
            <a:r>
              <a:rPr lang="en-US" sz="1867" b="1" dirty="0">
                <a:solidFill>
                  <a:srgbClr val="171C23"/>
                </a:solidFill>
                <a:latin typeface="Open Sans"/>
              </a:rPr>
              <a:t> back;</a:t>
            </a:r>
            <a:r>
              <a:rPr lang="en-US" sz="1867" b="1" dirty="0">
                <a:solidFill>
                  <a:schemeClr val="accent6"/>
                </a:solidFill>
                <a:latin typeface="Open Sans"/>
              </a:rPr>
              <a:t/>
            </a:r>
            <a:br>
              <a:rPr lang="en-US" sz="1867" b="1" dirty="0">
                <a:solidFill>
                  <a:schemeClr val="accent6"/>
                </a:solidFill>
                <a:latin typeface="Open Sans"/>
              </a:rPr>
            </a:br>
            <a:r>
              <a:rPr lang="en-US" sz="1867" b="1" dirty="0">
                <a:solidFill>
                  <a:schemeClr val="accent6"/>
                </a:solidFill>
                <a:latin typeface="Open Sans"/>
              </a:rPr>
              <a:t>    }</a:t>
            </a:r>
            <a:br>
              <a:rPr lang="en-US" sz="1867" b="1" dirty="0">
                <a:solidFill>
                  <a:schemeClr val="accent6"/>
                </a:solidFill>
                <a:latin typeface="Open Sans"/>
              </a:rPr>
            </a:br>
            <a:r>
              <a:rPr lang="en-US" sz="1867" b="1" dirty="0">
                <a:solidFill>
                  <a:schemeClr val="accent6"/>
                </a:solidFill>
                <a:latin typeface="Open Sans"/>
              </a:rPr>
              <a:t>}</a:t>
            </a:r>
          </a:p>
        </p:txBody>
      </p:sp>
      <p:sp>
        <p:nvSpPr>
          <p:cNvPr id="4" name="TextBox 3">
            <a:extLst>
              <a:ext uri="{E38E3DBC-A8E2-4694-9031-2373AD77EBC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26E9470-F891-4A60-96A6-9019605EAC21}"/>
              </a:ext>
            </a:extLst>
          </p:cNvPr>
          <p:cNvSpPr txBox="1"/>
          <p:nvPr/>
        </p:nvSpPr>
        <p:spPr>
          <a:xfrm>
            <a:off x="1413497" y="5045088"/>
            <a:ext cx="2540000" cy="1564852"/>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Open Sans"/>
              </a:rPr>
              <a:t>output:</a:t>
            </a:r>
          </a:p>
          <a:p>
            <a:pPr>
              <a:defRPr lang="en-US" sz="1400" dirty="0"/>
            </a:pPr>
            <a:r>
              <a:rPr lang="en-US" sz="1867" b="1" dirty="0">
                <a:solidFill>
                  <a:schemeClr val="accent5"/>
                </a:solidFill>
                <a:latin typeface="Open Sans"/>
              </a:rPr>
              <a:t>i love </a:t>
            </a:r>
            <a:r>
              <a:rPr lang="en-US" sz="1867" b="1" dirty="0" err="1">
                <a:solidFill>
                  <a:schemeClr val="accent5"/>
                </a:solidFill>
                <a:latin typeface="Open Sans"/>
              </a:rPr>
              <a:t>ATME</a:t>
            </a:r>
          </a:p>
          <a:p>
            <a:pPr>
              <a:defRPr lang="en-US" sz="1400" dirty="0"/>
            </a:pPr>
            <a:r>
              <a:rPr lang="en-US" sz="1867" b="1" dirty="0">
                <a:solidFill>
                  <a:schemeClr val="accent5"/>
                </a:solidFill>
                <a:latin typeface="Open Sans"/>
              </a:rPr>
              <a:t>i love </a:t>
            </a:r>
            <a:r>
              <a:rPr lang="en-US" sz="1867" b="1" dirty="0" err="1">
                <a:solidFill>
                  <a:schemeClr val="accent5"/>
                </a:solidFill>
                <a:latin typeface="Open Sans"/>
              </a:rPr>
              <a:t>ATME</a:t>
            </a:r>
          </a:p>
          <a:p>
            <a:pPr>
              <a:defRPr lang="en-US" sz="1400" dirty="0"/>
            </a:pPr>
            <a:r>
              <a:rPr lang="en-US" sz="1867" b="1" dirty="0">
                <a:solidFill>
                  <a:schemeClr val="accent5"/>
                </a:solidFill>
                <a:latin typeface="Open Sans"/>
              </a:rPr>
              <a:t>i love </a:t>
            </a:r>
            <a:r>
              <a:rPr lang="en-US" sz="1867" b="1" dirty="0" err="1">
                <a:solidFill>
                  <a:schemeClr val="accent5"/>
                </a:solidFill>
                <a:latin typeface="Open Sans"/>
              </a:rPr>
              <a:t>ATME</a:t>
            </a:r>
          </a:p>
          <a:p>
            <a:pPr>
              <a:defRPr lang="en-US" sz="1400" dirty="0"/>
            </a:pPr>
            <a:r>
              <a:rPr lang="en-US" sz="1867" b="1" dirty="0">
                <a:solidFill>
                  <a:schemeClr val="accent5"/>
                </a:solidFill>
                <a:latin typeface="Open Sans"/>
              </a:rPr>
              <a:t>i love </a:t>
            </a:r>
            <a:r>
              <a:rPr lang="en-US" sz="1867" b="1" dirty="0" err="1">
                <a:solidFill>
                  <a:schemeClr val="accent5"/>
                </a:solidFill>
                <a:latin typeface="Open Sans"/>
              </a:rPr>
              <a:t>ATME</a:t>
            </a:r>
          </a:p>
        </p:txBody>
      </p:sp>
      <p:sp>
        <p:nvSpPr>
          <p:cNvPr id="5" name="TextBox 4">
            <a:extLst>
              <a:ext uri="{6F17A87E-F383-4AE6-93BD-C92DD67856F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85CE760-9199-4C6C-BDFB-ABCD7F0FEF61}"/>
              </a:ext>
            </a:extLst>
          </p:cNvPr>
          <p:cNvSpPr txBox="1"/>
          <p:nvPr/>
        </p:nvSpPr>
        <p:spPr>
          <a:xfrm>
            <a:off x="6752755" y="1947024"/>
            <a:ext cx="4927600" cy="3001463"/>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Open Sans"/>
              </a:rPr>
              <a:t>#include&lt;stdio.h&gt;</a:t>
            </a:r>
            <a:br>
              <a:rPr lang="en-US" sz="1867" b="1" dirty="0">
                <a:solidFill>
                  <a:schemeClr val="accent6"/>
                </a:solidFill>
                <a:latin typeface="Open Sans"/>
              </a:rPr>
            </a:br>
            <a:r>
              <a:rPr lang="en-US" sz="1867" b="1" dirty="0">
                <a:solidFill>
                  <a:schemeClr val="accent6"/>
                </a:solidFill>
                <a:latin typeface="Open Sans"/>
              </a:rPr>
              <a:t>void main()</a:t>
            </a:r>
            <a:br>
              <a:rPr lang="en-US" sz="1867" b="1" dirty="0">
                <a:solidFill>
                  <a:schemeClr val="accent6"/>
                </a:solidFill>
                <a:latin typeface="Open Sans"/>
              </a:rPr>
            </a:br>
            <a:r>
              <a:rPr lang="en-US" sz="1867" b="1" dirty="0">
                <a:solidFill>
                  <a:schemeClr val="accent6"/>
                </a:solidFill>
                <a:latin typeface="Open Sans"/>
              </a:rPr>
              <a:t>{</a:t>
            </a:r>
            <a:br>
              <a:rPr lang="en-US" sz="1867" b="1" dirty="0">
                <a:solidFill>
                  <a:schemeClr val="accent6"/>
                </a:solidFill>
                <a:latin typeface="Open Sans"/>
              </a:rPr>
            </a:br>
            <a:r>
              <a:rPr lang="en-US" sz="1867" b="1" dirty="0">
                <a:solidFill>
                  <a:schemeClr val="accent6"/>
                </a:solidFill>
                <a:latin typeface="Open Sans"/>
              </a:rPr>
              <a:t>    </a:t>
            </a:r>
            <a:br>
              <a:rPr lang="en-US" sz="1867" b="1" dirty="0">
                <a:solidFill>
                  <a:schemeClr val="accent6"/>
                </a:solidFill>
                <a:latin typeface="Open Sans"/>
              </a:rPr>
            </a:br>
            <a:r>
              <a:rPr lang="en-US" sz="1867" b="1" dirty="0">
                <a:solidFill>
                  <a:schemeClr val="accent6"/>
                </a:solidFill>
                <a:latin typeface="Open Sans"/>
              </a:rPr>
              <a:t>    </a:t>
            </a:r>
            <a:r>
              <a:rPr lang="en-US" sz="1867" b="1" dirty="0" err="1">
                <a:solidFill>
                  <a:schemeClr val="accent6"/>
                </a:solidFill>
                <a:latin typeface="Open Sans"/>
              </a:rPr>
              <a:t>printf</a:t>
            </a:r>
            <a:r>
              <a:rPr lang="en-US" sz="1867" b="1" dirty="0">
                <a:solidFill>
                  <a:schemeClr val="accent6"/>
                </a:solidFill>
                <a:latin typeface="Open Sans"/>
              </a:rPr>
              <a:t>("i love India\n");</a:t>
            </a:r>
            <a:br>
              <a:rPr lang="en-US" sz="1867" b="1" dirty="0">
                <a:solidFill>
                  <a:schemeClr val="accent6"/>
                </a:solidFill>
                <a:latin typeface="Open Sans"/>
              </a:rPr>
            </a:br>
            <a:r>
              <a:rPr lang="en-US" sz="1867" b="1" dirty="0">
                <a:solidFill>
                  <a:schemeClr val="accent6"/>
                </a:solidFill>
                <a:latin typeface="Open Sans"/>
              </a:rPr>
              <a:t>    </a:t>
            </a:r>
            <a:r>
              <a:rPr lang="en-US" sz="1867" b="1" dirty="0" err="1">
                <a:solidFill>
                  <a:srgbClr val="171C23"/>
                </a:solidFill>
                <a:latin typeface="Open Sans"/>
              </a:rPr>
              <a:t>goto</a:t>
            </a:r>
            <a:r>
              <a:rPr lang="en-US" sz="1867" b="1" dirty="0">
                <a:solidFill>
                  <a:srgbClr val="171C23"/>
                </a:solidFill>
                <a:latin typeface="Open Sans"/>
              </a:rPr>
              <a:t> back;</a:t>
            </a:r>
            <a:r>
              <a:rPr lang="en-US" sz="1867" b="1" dirty="0">
                <a:solidFill>
                  <a:schemeClr val="accent6"/>
                </a:solidFill>
                <a:latin typeface="Open Sans"/>
              </a:rPr>
              <a:t/>
            </a:r>
            <a:br>
              <a:rPr lang="en-US" sz="1867" b="1" dirty="0">
                <a:solidFill>
                  <a:schemeClr val="accent6"/>
                </a:solidFill>
                <a:latin typeface="Open Sans"/>
              </a:rPr>
            </a:br>
            <a:r>
              <a:rPr lang="en-US" sz="1867" b="1" dirty="0">
                <a:solidFill>
                  <a:schemeClr val="accent6"/>
                </a:solidFill>
                <a:latin typeface="Open Sans"/>
              </a:rPr>
              <a:t>    </a:t>
            </a:r>
            <a:r>
              <a:rPr lang="en-US" sz="1867" b="1" dirty="0" err="1">
                <a:solidFill>
                  <a:schemeClr val="accent6"/>
                </a:solidFill>
                <a:latin typeface="Open Sans"/>
              </a:rPr>
              <a:t>printf</a:t>
            </a:r>
            <a:r>
              <a:rPr lang="en-US" sz="1867" b="1" dirty="0">
                <a:solidFill>
                  <a:schemeClr val="accent6"/>
                </a:solidFill>
                <a:latin typeface="Open Sans"/>
              </a:rPr>
              <a:t>("i love </a:t>
            </a:r>
            <a:r>
              <a:rPr lang="en-US" sz="1867" b="1" dirty="0" err="1">
                <a:solidFill>
                  <a:schemeClr val="accent6"/>
                </a:solidFill>
                <a:latin typeface="Open Sans"/>
              </a:rPr>
              <a:t>karnataka</a:t>
            </a:r>
            <a:r>
              <a:rPr lang="en-US" sz="1867" b="1" dirty="0">
                <a:solidFill>
                  <a:schemeClr val="accent6"/>
                </a:solidFill>
                <a:latin typeface="Open Sans"/>
              </a:rPr>
              <a:t>\n");</a:t>
            </a:r>
            <a:br>
              <a:rPr lang="en-US" sz="1867" b="1" dirty="0">
                <a:solidFill>
                  <a:schemeClr val="accent6"/>
                </a:solidFill>
                <a:latin typeface="Open Sans"/>
              </a:rPr>
            </a:br>
            <a:r>
              <a:rPr lang="en-US" sz="1867" b="1" dirty="0">
                <a:solidFill>
                  <a:schemeClr val="accent6"/>
                </a:solidFill>
                <a:latin typeface="Open Sans"/>
              </a:rPr>
              <a:t>    </a:t>
            </a:r>
            <a:r>
              <a:rPr lang="en-US" sz="1867" b="1" dirty="0" err="1">
                <a:solidFill>
                  <a:schemeClr val="accent6"/>
                </a:solidFill>
                <a:latin typeface="Open Sans"/>
              </a:rPr>
              <a:t>printf</a:t>
            </a:r>
            <a:r>
              <a:rPr lang="en-US" sz="1867" b="1" dirty="0">
                <a:solidFill>
                  <a:schemeClr val="accent6"/>
                </a:solidFill>
                <a:latin typeface="Open Sans"/>
              </a:rPr>
              <a:t>("i love </a:t>
            </a:r>
            <a:r>
              <a:rPr lang="en-US" sz="1867" b="1" dirty="0" err="1">
                <a:solidFill>
                  <a:schemeClr val="accent6"/>
                </a:solidFill>
                <a:latin typeface="Open Sans"/>
              </a:rPr>
              <a:t>bangalore</a:t>
            </a:r>
            <a:r>
              <a:rPr lang="en-US" sz="1867" b="1" dirty="0">
                <a:solidFill>
                  <a:schemeClr val="accent6"/>
                </a:solidFill>
                <a:latin typeface="Open Sans"/>
              </a:rPr>
              <a:t>\n");</a:t>
            </a:r>
            <a:br>
              <a:rPr lang="en-US" sz="1867" b="1" dirty="0">
                <a:solidFill>
                  <a:schemeClr val="accent6"/>
                </a:solidFill>
                <a:latin typeface="Open Sans"/>
              </a:rPr>
            </a:br>
            <a:r>
              <a:rPr lang="en-US" sz="1867" b="1" dirty="0">
                <a:solidFill>
                  <a:schemeClr val="accent6"/>
                </a:solidFill>
                <a:latin typeface="Open Sans"/>
              </a:rPr>
              <a:t>    </a:t>
            </a:r>
            <a:r>
              <a:rPr lang="en-US" sz="1867" b="1" dirty="0">
                <a:solidFill>
                  <a:srgbClr val="171C23"/>
                </a:solidFill>
                <a:latin typeface="Open Sans"/>
              </a:rPr>
              <a:t>back:</a:t>
            </a:r>
            <a:r>
              <a:rPr lang="en-US" sz="1867" b="1" dirty="0">
                <a:solidFill>
                  <a:schemeClr val="accent6"/>
                </a:solidFill>
                <a:latin typeface="Open Sans"/>
              </a:rPr>
              <a:t> </a:t>
            </a:r>
            <a:r>
              <a:rPr lang="en-US" sz="1867" b="1" dirty="0" err="1">
                <a:solidFill>
                  <a:schemeClr val="accent6"/>
                </a:solidFill>
                <a:latin typeface="Open Sans"/>
              </a:rPr>
              <a:t>printf</a:t>
            </a:r>
            <a:r>
              <a:rPr lang="en-US" sz="1867" b="1" dirty="0">
                <a:solidFill>
                  <a:schemeClr val="accent6"/>
                </a:solidFill>
                <a:latin typeface="Open Sans"/>
              </a:rPr>
              <a:t>("i love Mysore\n");</a:t>
            </a:r>
            <a:br>
              <a:rPr lang="en-US" sz="1867" b="1" dirty="0">
                <a:solidFill>
                  <a:schemeClr val="accent6"/>
                </a:solidFill>
                <a:latin typeface="Open Sans"/>
              </a:rPr>
            </a:br>
            <a:r>
              <a:rPr lang="en-US" sz="1867" b="1" dirty="0">
                <a:solidFill>
                  <a:schemeClr val="accent6"/>
                </a:solidFill>
                <a:latin typeface="Open Sans"/>
              </a:rPr>
              <a:t>}</a:t>
            </a:r>
          </a:p>
        </p:txBody>
      </p:sp>
      <p:sp>
        <p:nvSpPr>
          <p:cNvPr id="6" name="TextBox 5">
            <a:extLst>
              <a:ext uri="{CBEE8EDF-3A7C-4BE5-8D99-BC29AB9EED6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973C4E1-D9B6-4E1D-A75C-EA90EC01D013}"/>
              </a:ext>
            </a:extLst>
          </p:cNvPr>
          <p:cNvSpPr txBox="1"/>
          <p:nvPr/>
        </p:nvSpPr>
        <p:spPr>
          <a:xfrm>
            <a:off x="6897268" y="5045089"/>
            <a:ext cx="2540000" cy="990207"/>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Open Sans"/>
              </a:rPr>
              <a:t>output:</a:t>
            </a:r>
          </a:p>
          <a:p>
            <a:pPr>
              <a:defRPr lang="en-US" sz="1400" dirty="0"/>
            </a:pPr>
            <a:r>
              <a:rPr lang="en-US" sz="1867" b="1" dirty="0">
                <a:solidFill>
                  <a:schemeClr val="accent5"/>
                </a:solidFill>
                <a:latin typeface="Open Sans"/>
              </a:rPr>
              <a:t>i love India</a:t>
            </a:r>
          </a:p>
          <a:p>
            <a:pPr>
              <a:defRPr lang="en-US" sz="1400" dirty="0"/>
            </a:pPr>
            <a:r>
              <a:rPr lang="en-US" sz="1867" b="1" dirty="0">
                <a:solidFill>
                  <a:schemeClr val="accent5"/>
                </a:solidFill>
                <a:latin typeface="Open Sans"/>
              </a:rPr>
              <a:t>i love Mysore</a:t>
            </a:r>
          </a:p>
        </p:txBody>
      </p:sp>
      <p:sp>
        <p:nvSpPr>
          <p:cNvPr id="7" name="TextBox 6">
            <a:extLst>
              <a:ext uri="{7863C2DC-B165-431B-BD5F-068FFE7455A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0F146F8-F374-40BE-9B08-91609A85E623}"/>
              </a:ext>
            </a:extLst>
          </p:cNvPr>
          <p:cNvSpPr txBox="1"/>
          <p:nvPr/>
        </p:nvSpPr>
        <p:spPr>
          <a:xfrm>
            <a:off x="1219200" y="994144"/>
            <a:ext cx="2438400" cy="415563"/>
          </a:xfrm>
          <a:prstGeom prst="rect">
            <a:avLst/>
          </a:prstGeom>
        </p:spPr>
        <p:txBody>
          <a:bodyPr vert="horz" lIns="127000" tIns="63500" rIns="127000" bIns="63500" rtlCol="0" anchor="t">
            <a:spAutoFit/>
          </a:bodyPr>
          <a:lstStyle/>
          <a:p>
            <a:pPr>
              <a:defRPr lang="en-US" sz="1400" dirty="0"/>
            </a:pPr>
            <a:r>
              <a:rPr lang="en-US" sz="1867" b="1" dirty="0">
                <a:solidFill>
                  <a:srgbClr val="C00000"/>
                </a:solidFill>
                <a:latin typeface="+mj-lt"/>
              </a:rPr>
              <a:t>Backward jump</a:t>
            </a:r>
          </a:p>
        </p:txBody>
      </p:sp>
      <p:sp>
        <p:nvSpPr>
          <p:cNvPr id="8" name="TextBox 7">
            <a:extLst>
              <a:ext uri="{B005D25A-78E9-46D5-9654-25FACEB3F18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BEE5D54-2581-4C0B-8252-7D7B3E92F148}"/>
              </a:ext>
            </a:extLst>
          </p:cNvPr>
          <p:cNvSpPr txBox="1"/>
          <p:nvPr/>
        </p:nvSpPr>
        <p:spPr>
          <a:xfrm>
            <a:off x="6752755" y="965201"/>
            <a:ext cx="2438400" cy="415563"/>
          </a:xfrm>
          <a:prstGeom prst="rect">
            <a:avLst/>
          </a:prstGeom>
        </p:spPr>
        <p:txBody>
          <a:bodyPr vert="horz" lIns="127000" tIns="63500" rIns="127000" bIns="63500" rtlCol="0" anchor="t">
            <a:spAutoFit/>
          </a:bodyPr>
          <a:lstStyle/>
          <a:p>
            <a:pPr>
              <a:defRPr lang="en-US" sz="1400" dirty="0"/>
            </a:pPr>
            <a:r>
              <a:rPr lang="en-US" sz="1867" b="1" dirty="0" err="1">
                <a:solidFill>
                  <a:srgbClr val="C00000"/>
                </a:solidFill>
                <a:latin typeface="+mj-lt"/>
              </a:rPr>
              <a:t>Farward</a:t>
            </a:r>
            <a:r>
              <a:rPr lang="en-US" sz="1867" b="1" dirty="0">
                <a:solidFill>
                  <a:srgbClr val="C00000"/>
                </a:solidFill>
                <a:latin typeface="+mj-lt"/>
              </a:rPr>
              <a:t> jump</a:t>
            </a:r>
          </a:p>
        </p:txBody>
      </p:sp>
    </p:spTree>
    <p:extLst>
      <p:ext uri="{1AF6B12E-3EE4-4787-A547-191CE029AC0C}">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4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AEEEBF4-B4E4-453C-831D-2C1DD4AC9C2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F585E58-4BE0-4846-B220-704482022393}"/>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583F07AD-96DA-4129-980F-CC127F17990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893BE4B-15C9-44FD-8E3E-BE69AC5E3699}"/>
              </a:ext>
            </a:extLst>
          </p:cNvPr>
          <p:cNvSpPr txBox="1"/>
          <p:nvPr/>
        </p:nvSpPr>
        <p:spPr>
          <a:xfrm>
            <a:off x="3886200" y="1132650"/>
            <a:ext cx="4419600" cy="415563"/>
          </a:xfrm>
          <a:prstGeom prst="rect">
            <a:avLst/>
          </a:prstGeom>
        </p:spPr>
        <p:txBody>
          <a:bodyPr vert="horz" lIns="127000" tIns="63500" rIns="127000" bIns="63500" rtlCol="0" anchor="t">
            <a:spAutoFit/>
          </a:bodyPr>
          <a:lstStyle/>
          <a:p>
            <a:pPr algn="ctr">
              <a:defRPr lang="en-US" sz="1400" dirty="0"/>
            </a:pPr>
            <a:r>
              <a:rPr lang="en-US" sz="1867" b="1" dirty="0">
                <a:solidFill>
                  <a:srgbClr val="F2494B"/>
                </a:solidFill>
                <a:latin typeface="+mj-lt"/>
              </a:rPr>
              <a:t>Break control construct:</a:t>
            </a:r>
          </a:p>
        </p:txBody>
      </p:sp>
      <p:sp>
        <p:nvSpPr>
          <p:cNvPr id="4" name="TextBox 3">
            <a:extLst>
              <a:ext uri="{580233C9-CF14-4C1A-9D6C-6B438CCA257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6E41B9D-D3F3-49C7-9177-D1A17B0136BA}"/>
              </a:ext>
            </a:extLst>
          </p:cNvPr>
          <p:cNvSpPr txBox="1"/>
          <p:nvPr/>
        </p:nvSpPr>
        <p:spPr>
          <a:xfrm>
            <a:off x="1" y="1625092"/>
            <a:ext cx="11990121" cy="1368067"/>
          </a:xfrm>
          <a:prstGeom prst="rect">
            <a:avLst/>
          </a:prstGeom>
        </p:spPr>
        <p:txBody>
          <a:bodyPr vert="horz" lIns="127000" tIns="63500" rIns="127000" bIns="63500" rtlCol="0" anchor="t">
            <a:spAutoFit/>
          </a:bodyPr>
          <a:lstStyle/>
          <a:p>
            <a:pPr>
              <a:lnSpc>
                <a:spcPct val="150000"/>
              </a:lnSpc>
              <a:defRPr lang="en-US" sz="1400" dirty="0"/>
            </a:pPr>
            <a:r>
              <a:rPr lang="en-US" sz="1867" dirty="0">
                <a:solidFill>
                  <a:schemeClr val="accent6"/>
                </a:solidFill>
                <a:latin typeface="arial"/>
              </a:rPr>
              <a:t>-&gt;The </a:t>
            </a:r>
            <a:r>
              <a:rPr lang="en-US" sz="1867" b="1" dirty="0">
                <a:solidFill>
                  <a:schemeClr val="accent6"/>
                </a:solidFill>
                <a:latin typeface="arial"/>
              </a:rPr>
              <a:t>break</a:t>
            </a:r>
            <a:r>
              <a:rPr lang="en-US" sz="1867" dirty="0">
                <a:solidFill>
                  <a:schemeClr val="accent6"/>
                </a:solidFill>
                <a:latin typeface="arial"/>
              </a:rPr>
              <a:t> is a keyword in </a:t>
            </a:r>
            <a:r>
              <a:rPr lang="en-US" sz="1867" b="1" dirty="0">
                <a:solidFill>
                  <a:schemeClr val="accent6"/>
                </a:solidFill>
                <a:latin typeface="arial"/>
              </a:rPr>
              <a:t>C</a:t>
            </a:r>
            <a:r>
              <a:rPr lang="en-US" sz="1867" dirty="0">
                <a:solidFill>
                  <a:schemeClr val="accent6"/>
                </a:solidFill>
                <a:latin typeface="arial"/>
              </a:rPr>
              <a:t> which is used to bring the program control out of the loop. </a:t>
            </a:r>
          </a:p>
          <a:p>
            <a:pPr>
              <a:lnSpc>
                <a:spcPct val="150000"/>
              </a:lnSpc>
              <a:defRPr lang="en-US" sz="1400" dirty="0"/>
            </a:pPr>
            <a:r>
              <a:rPr lang="en-US" sz="1867" dirty="0">
                <a:solidFill>
                  <a:schemeClr val="accent6"/>
                </a:solidFill>
                <a:latin typeface="arial"/>
              </a:rPr>
              <a:t>-&gt;The </a:t>
            </a:r>
            <a:r>
              <a:rPr lang="en-US" sz="1867" b="1" dirty="0">
                <a:solidFill>
                  <a:schemeClr val="accent6"/>
                </a:solidFill>
                <a:latin typeface="arial"/>
              </a:rPr>
              <a:t>break statement</a:t>
            </a:r>
            <a:r>
              <a:rPr lang="en-US" sz="1867" dirty="0">
                <a:solidFill>
                  <a:schemeClr val="accent6"/>
                </a:solidFill>
                <a:latin typeface="arial"/>
              </a:rPr>
              <a:t> is used inside loops or switch </a:t>
            </a:r>
            <a:r>
              <a:rPr lang="en-US" sz="1867" b="1" dirty="0">
                <a:solidFill>
                  <a:schemeClr val="accent6"/>
                </a:solidFill>
                <a:latin typeface="arial"/>
              </a:rPr>
              <a:t>statement</a:t>
            </a:r>
            <a:r>
              <a:rPr lang="en-US" sz="1867" dirty="0">
                <a:solidFill>
                  <a:schemeClr val="accent6"/>
                </a:solidFill>
                <a:latin typeface="arial"/>
              </a:rPr>
              <a:t>.</a:t>
            </a:r>
          </a:p>
          <a:p>
            <a:pPr>
              <a:lnSpc>
                <a:spcPct val="150000"/>
              </a:lnSpc>
              <a:defRPr lang="en-US" sz="1400" dirty="0"/>
            </a:pPr>
            <a:r>
              <a:rPr lang="en-US" sz="1867" dirty="0">
                <a:solidFill>
                  <a:schemeClr val="accent6"/>
                </a:solidFill>
                <a:latin typeface="arial"/>
              </a:rPr>
              <a:t>-&gt;Break control construct sends the control out of the loop.</a:t>
            </a:r>
          </a:p>
        </p:txBody>
      </p:sp>
      <p:sp>
        <p:nvSpPr>
          <p:cNvPr id="5" name="TextBox 4">
            <a:extLst>
              <a:ext uri="{E9451BB6-FE17-4437-BD90-72FA7570589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EEDBC13-1715-4670-88AB-B63737835B40}"/>
              </a:ext>
            </a:extLst>
          </p:cNvPr>
          <p:cNvSpPr txBox="1"/>
          <p:nvPr/>
        </p:nvSpPr>
        <p:spPr>
          <a:xfrm>
            <a:off x="810578" y="3432543"/>
            <a:ext cx="4807788" cy="3001463"/>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867" b="1" dirty="0">
                <a:solidFill>
                  <a:srgbClr val="C1408A"/>
                </a:solidFill>
                <a:latin typeface="Open Sans"/>
              </a:rPr>
              <a:t>For loop without break:</a:t>
            </a:r>
          </a:p>
          <a:p>
            <a:pPr>
              <a:defRPr lang="en-US" sz="1400" dirty="0">
                <a:solidFill>
                  <a:schemeClr val="tx1"/>
                </a:solidFill>
                <a:latin typeface="Open Sans"/>
              </a:defRPr>
            </a:pPr>
            <a:endParaRPr lang="en-US" sz="1867" b="1" dirty="0">
              <a:solidFill>
                <a:srgbClr val="C1408A"/>
              </a:solidFill>
              <a:latin typeface="Open Sans"/>
            </a:endParaRPr>
          </a:p>
          <a:p>
            <a:pPr>
              <a:defRPr lang="en-US" sz="1400" dirty="0">
                <a:solidFill>
                  <a:schemeClr val="tx1"/>
                </a:solidFill>
                <a:latin typeface="Open Sans"/>
              </a:defRPr>
            </a:pPr>
            <a:r>
              <a:rPr lang="en-US" sz="1867" b="1" dirty="0">
                <a:solidFill>
                  <a:schemeClr val="accent5"/>
                </a:solidFill>
                <a:latin typeface="Open Sans"/>
              </a:rPr>
              <a:t>for(i = 1; i&lt;=3; i++)  </a:t>
            </a:r>
          </a:p>
          <a:p>
            <a:pPr>
              <a:defRPr lang="en-US" sz="1400" dirty="0">
                <a:solidFill>
                  <a:schemeClr val="tx1"/>
                </a:solidFill>
                <a:latin typeface="Open Sans"/>
              </a:defRPr>
            </a:pPr>
            <a:r>
              <a:rPr lang="en-US" sz="1867" b="1" dirty="0">
                <a:solidFill>
                  <a:schemeClr val="accent5"/>
                </a:solidFill>
                <a:latin typeface="Open Sans"/>
              </a:rPr>
              <a:t> {  </a:t>
            </a:r>
          </a:p>
          <a:p>
            <a:pPr>
              <a:defRPr lang="en-US" sz="1400" dirty="0">
                <a:solidFill>
                  <a:schemeClr val="tx1"/>
                </a:solidFill>
                <a:latin typeface="Open Sans"/>
              </a:defRPr>
            </a:pPr>
            <a:r>
              <a:rPr lang="en-US" sz="1867" b="1" dirty="0">
                <a:solidFill>
                  <a:schemeClr val="accent5"/>
                </a:solidFill>
                <a:latin typeface="Open Sans"/>
              </a:rPr>
              <a:t>        </a:t>
            </a:r>
            <a:r>
              <a:rPr lang="en-US" sz="1867" b="1" dirty="0" err="1">
                <a:solidFill>
                  <a:schemeClr val="accent5"/>
                </a:solidFill>
                <a:latin typeface="Open Sans"/>
              </a:rPr>
              <a:t>printf</a:t>
            </a:r>
            <a:r>
              <a:rPr lang="en-US" sz="1867" b="1" dirty="0">
                <a:solidFill>
                  <a:schemeClr val="accent5"/>
                </a:solidFill>
                <a:latin typeface="Open Sans"/>
              </a:rPr>
              <a:t>("India\n");  </a:t>
            </a:r>
          </a:p>
          <a:p>
            <a:pPr>
              <a:defRPr lang="en-US" sz="1400" dirty="0">
                <a:solidFill>
                  <a:schemeClr val="tx1"/>
                </a:solidFill>
                <a:latin typeface="Open Sans"/>
              </a:defRPr>
            </a:pPr>
            <a:r>
              <a:rPr lang="en-US" sz="1867" b="1" dirty="0">
                <a:solidFill>
                  <a:schemeClr val="accent5"/>
                </a:solidFill>
                <a:latin typeface="Open Sans"/>
              </a:rPr>
              <a:t> }</a:t>
            </a:r>
          </a:p>
          <a:p>
            <a:pPr>
              <a:defRPr lang="en-US" sz="1400" dirty="0">
                <a:solidFill>
                  <a:schemeClr val="tx1"/>
                </a:solidFill>
                <a:latin typeface="Open Sans"/>
              </a:defRPr>
            </a:pPr>
            <a:endParaRPr lang="en-US" sz="1867" b="1" dirty="0">
              <a:solidFill>
                <a:schemeClr val="accent5"/>
              </a:solidFill>
              <a:latin typeface="Open Sans"/>
            </a:endParaRPr>
          </a:p>
          <a:p>
            <a:pPr>
              <a:defRPr lang="en-US" sz="1400" dirty="0">
                <a:solidFill>
                  <a:schemeClr val="tx1"/>
                </a:solidFill>
                <a:latin typeface="Open Sans"/>
              </a:defRPr>
            </a:pPr>
            <a:r>
              <a:rPr lang="en-US" sz="1867" b="1" dirty="0">
                <a:solidFill>
                  <a:schemeClr val="accent5"/>
                </a:solidFill>
                <a:latin typeface="Open Sans"/>
              </a:rPr>
              <a:t>O/p:  India</a:t>
            </a:r>
          </a:p>
          <a:p>
            <a:pPr>
              <a:defRPr lang="en-US" sz="1400" dirty="0">
                <a:solidFill>
                  <a:schemeClr val="tx1"/>
                </a:solidFill>
                <a:latin typeface="Open Sans"/>
              </a:defRPr>
            </a:pPr>
            <a:r>
              <a:rPr lang="en-US" sz="1867" b="1" dirty="0">
                <a:solidFill>
                  <a:schemeClr val="accent5"/>
                </a:solidFill>
                <a:latin typeface="Open Sans"/>
              </a:rPr>
              <a:t>          India</a:t>
            </a:r>
          </a:p>
          <a:p>
            <a:pPr>
              <a:defRPr lang="en-US" sz="1400" dirty="0">
                <a:solidFill>
                  <a:schemeClr val="tx1"/>
                </a:solidFill>
                <a:latin typeface="Open Sans"/>
              </a:defRPr>
            </a:pPr>
            <a:r>
              <a:rPr lang="en-US" sz="1867" b="1" dirty="0">
                <a:solidFill>
                  <a:schemeClr val="accent5"/>
                </a:solidFill>
                <a:latin typeface="Open Sans"/>
              </a:rPr>
              <a:t>          India  </a:t>
            </a:r>
          </a:p>
        </p:txBody>
      </p:sp>
      <p:sp>
        <p:nvSpPr>
          <p:cNvPr id="6" name="TextBox 5">
            <a:extLst>
              <a:ext uri="{9DFDAC09-462D-421A-B2F3-83DEEAE731A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9B75276-3514-4D74-A3A2-2E179F9BF47F}"/>
              </a:ext>
            </a:extLst>
          </p:cNvPr>
          <p:cNvSpPr txBox="1"/>
          <p:nvPr/>
        </p:nvSpPr>
        <p:spPr>
          <a:xfrm>
            <a:off x="6585789" y="3424542"/>
            <a:ext cx="4807788" cy="2714141"/>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867" b="1" dirty="0">
                <a:solidFill>
                  <a:srgbClr val="C1408A"/>
                </a:solidFill>
                <a:latin typeface="Open Sans"/>
              </a:rPr>
              <a:t>For loop with break:</a:t>
            </a:r>
          </a:p>
          <a:p>
            <a:pPr>
              <a:defRPr lang="en-US" sz="1400" dirty="0">
                <a:solidFill>
                  <a:schemeClr val="tx1"/>
                </a:solidFill>
                <a:latin typeface="Open Sans"/>
              </a:defRPr>
            </a:pPr>
            <a:endParaRPr lang="en-US" sz="1867" b="1" dirty="0">
              <a:solidFill>
                <a:srgbClr val="C1408A"/>
              </a:solidFill>
              <a:latin typeface="Open Sans"/>
            </a:endParaRPr>
          </a:p>
          <a:p>
            <a:pPr>
              <a:defRPr lang="en-US" sz="1400" dirty="0">
                <a:solidFill>
                  <a:schemeClr val="tx1"/>
                </a:solidFill>
                <a:latin typeface="Open Sans"/>
              </a:defRPr>
            </a:pPr>
            <a:r>
              <a:rPr lang="en-US" sz="1867" b="1" dirty="0">
                <a:solidFill>
                  <a:schemeClr val="accent5"/>
                </a:solidFill>
                <a:latin typeface="Open Sans"/>
              </a:rPr>
              <a:t>for(i = 1; i&lt;=3; i++)  </a:t>
            </a:r>
          </a:p>
          <a:p>
            <a:pPr>
              <a:defRPr lang="en-US" sz="1400" dirty="0">
                <a:solidFill>
                  <a:schemeClr val="tx1"/>
                </a:solidFill>
                <a:latin typeface="Open Sans"/>
              </a:defRPr>
            </a:pPr>
            <a:r>
              <a:rPr lang="en-US" sz="1867" b="1" dirty="0">
                <a:solidFill>
                  <a:schemeClr val="accent5"/>
                </a:solidFill>
                <a:latin typeface="Open Sans"/>
              </a:rPr>
              <a:t> {  </a:t>
            </a:r>
          </a:p>
          <a:p>
            <a:pPr>
              <a:defRPr lang="en-US" sz="1400" dirty="0">
                <a:solidFill>
                  <a:schemeClr val="tx1"/>
                </a:solidFill>
                <a:latin typeface="Open Sans"/>
              </a:defRPr>
            </a:pPr>
            <a:r>
              <a:rPr lang="en-US" sz="1867" b="1" dirty="0">
                <a:solidFill>
                  <a:schemeClr val="accent5"/>
                </a:solidFill>
                <a:latin typeface="Open Sans"/>
              </a:rPr>
              <a:t>        </a:t>
            </a:r>
            <a:r>
              <a:rPr lang="en-US" sz="1867" b="1" dirty="0" err="1">
                <a:solidFill>
                  <a:schemeClr val="accent5"/>
                </a:solidFill>
                <a:latin typeface="Open Sans"/>
              </a:rPr>
              <a:t>printf</a:t>
            </a:r>
            <a:r>
              <a:rPr lang="en-US" sz="1867" b="1" dirty="0">
                <a:solidFill>
                  <a:schemeClr val="accent5"/>
                </a:solidFill>
                <a:latin typeface="Open Sans"/>
              </a:rPr>
              <a:t>("India\n");  </a:t>
            </a:r>
          </a:p>
          <a:p>
            <a:pPr>
              <a:defRPr lang="en-US" sz="1400" dirty="0">
                <a:solidFill>
                  <a:schemeClr val="tx1"/>
                </a:solidFill>
                <a:latin typeface="Open Sans"/>
              </a:defRPr>
            </a:pPr>
            <a:r>
              <a:rPr lang="en-US" sz="1867" b="1" dirty="0">
                <a:solidFill>
                  <a:schemeClr val="accent5"/>
                </a:solidFill>
                <a:latin typeface="Open Sans"/>
              </a:rPr>
              <a:t>        break;</a:t>
            </a:r>
          </a:p>
          <a:p>
            <a:pPr>
              <a:defRPr lang="en-US" sz="1400" dirty="0">
                <a:solidFill>
                  <a:schemeClr val="tx1"/>
                </a:solidFill>
                <a:latin typeface="Open Sans"/>
              </a:defRPr>
            </a:pPr>
            <a:r>
              <a:rPr lang="en-US" sz="1867" b="1" dirty="0">
                <a:solidFill>
                  <a:schemeClr val="accent5"/>
                </a:solidFill>
                <a:latin typeface="Open Sans"/>
              </a:rPr>
              <a:t> }  </a:t>
            </a:r>
          </a:p>
          <a:p>
            <a:pPr>
              <a:defRPr lang="en-US" sz="1400" dirty="0">
                <a:solidFill>
                  <a:schemeClr val="tx1"/>
                </a:solidFill>
                <a:latin typeface="Open Sans"/>
              </a:defRPr>
            </a:pPr>
            <a:endParaRPr lang="en-US" sz="1867" b="1" dirty="0">
              <a:solidFill>
                <a:schemeClr val="accent5"/>
              </a:solidFill>
              <a:latin typeface="Open Sans"/>
            </a:endParaRPr>
          </a:p>
          <a:p>
            <a:pPr>
              <a:defRPr lang="en-US" sz="1400" dirty="0">
                <a:solidFill>
                  <a:schemeClr val="tx1"/>
                </a:solidFill>
                <a:latin typeface="Open Sans"/>
              </a:defRPr>
            </a:pPr>
            <a:r>
              <a:rPr lang="en-US" sz="1867" b="1" dirty="0">
                <a:solidFill>
                  <a:schemeClr val="accent5"/>
                </a:solidFill>
                <a:latin typeface="Open Sans"/>
              </a:rPr>
              <a:t>O/p: India</a:t>
            </a:r>
          </a:p>
        </p:txBody>
      </p:sp>
    </p:spTree>
    <p:extLst>
      <p:ext uri="{BC881174-8EE2-4B3A-9648-A6CD22EBBDE7}">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45"/>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2A6DBE2F-C267-4AFB-AC25-ECB2FFC6397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CFA184E-C621-4D44-BC59-8CEE48F23AE0}"/>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B4E3FD3D-96B7-461D-B3AE-C07226FD3A2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2131F04-3BE4-492B-BDC8-B264658E045D}"/>
              </a:ext>
            </a:extLst>
          </p:cNvPr>
          <p:cNvSpPr txBox="1"/>
          <p:nvPr/>
        </p:nvSpPr>
        <p:spPr>
          <a:xfrm>
            <a:off x="3223069" y="994143"/>
            <a:ext cx="4224896" cy="507072"/>
          </a:xfrm>
          <a:prstGeom prst="rect">
            <a:avLst/>
          </a:prstGeom>
        </p:spPr>
        <p:txBody>
          <a:bodyPr vert="horz" lIns="127000" tIns="63500" rIns="127000" bIns="63500" rtlCol="0">
            <a:noAutofit/>
          </a:bodyPr>
          <a:lstStyle/>
          <a:p>
            <a:pPr algn="ctr">
              <a:defRPr lang="en-US" sz="1400" dirty="0"/>
            </a:pPr>
            <a:r>
              <a:rPr lang="en-US" sz="1867" b="1" dirty="0">
                <a:solidFill>
                  <a:srgbClr val="FF0000"/>
                </a:solidFill>
                <a:latin typeface="Open Sans"/>
              </a:rPr>
              <a:t>Continue Control Construct:</a:t>
            </a:r>
          </a:p>
        </p:txBody>
      </p:sp>
      <p:sp>
        <p:nvSpPr>
          <p:cNvPr id="4" name="TextBox 3">
            <a:extLst>
              <a:ext uri="{BF11577C-DA6E-433E-868E-A0061A4A2E8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0DDB4C7-8F22-4EC0-8A54-457DC90D3E19}"/>
              </a:ext>
            </a:extLst>
          </p:cNvPr>
          <p:cNvSpPr txBox="1"/>
          <p:nvPr/>
        </p:nvSpPr>
        <p:spPr>
          <a:xfrm>
            <a:off x="121438" y="1663701"/>
            <a:ext cx="11568633" cy="937051"/>
          </a:xfrm>
          <a:prstGeom prst="rect">
            <a:avLst/>
          </a:prstGeom>
        </p:spPr>
        <p:txBody>
          <a:bodyPr vert="horz" lIns="127000" tIns="63500" rIns="127000" bIns="63500" rtlCol="0" anchor="t">
            <a:spAutoFit/>
          </a:bodyPr>
          <a:lstStyle/>
          <a:p>
            <a:pPr>
              <a:lnSpc>
                <a:spcPct val="150000"/>
              </a:lnSpc>
              <a:defRPr lang="en-US" sz="1400" dirty="0"/>
            </a:pPr>
            <a:r>
              <a:rPr lang="en-US" sz="1867" dirty="0">
                <a:solidFill>
                  <a:schemeClr val="accent6"/>
                </a:solidFill>
                <a:latin typeface="Arial"/>
              </a:rPr>
              <a:t>-&gt;Instead of forcing termination, it forces the next iteration of the loop to take place, skipping any code in between.</a:t>
            </a:r>
          </a:p>
        </p:txBody>
      </p:sp>
      <p:sp>
        <p:nvSpPr>
          <p:cNvPr id="5" name="TextBox 4">
            <a:extLst>
              <a:ext uri="{0DF1A838-3AE1-4921-8B4F-A5F091E9966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B0B0555-A2D3-4AD6-AC10-0DB2D9A726EC}"/>
              </a:ext>
            </a:extLst>
          </p:cNvPr>
          <p:cNvSpPr txBox="1"/>
          <p:nvPr/>
        </p:nvSpPr>
        <p:spPr>
          <a:xfrm>
            <a:off x="1219201" y="2806701"/>
            <a:ext cx="4807788" cy="3288785"/>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867" b="1" dirty="0">
                <a:solidFill>
                  <a:schemeClr val="accent6"/>
                </a:solidFill>
                <a:latin typeface="Open Sans"/>
              </a:rPr>
              <a:t>For loop without continue:</a:t>
            </a:r>
          </a:p>
          <a:p>
            <a:pPr>
              <a:defRPr lang="en-US" sz="1400" dirty="0">
                <a:solidFill>
                  <a:schemeClr val="tx1"/>
                </a:solidFill>
                <a:latin typeface="Open Sans"/>
              </a:defRPr>
            </a:pPr>
            <a:endParaRPr lang="en-US" sz="1867" b="1" dirty="0">
              <a:solidFill>
                <a:schemeClr val="accent6"/>
              </a:solidFill>
              <a:latin typeface="Open Sans"/>
            </a:endParaRPr>
          </a:p>
          <a:p>
            <a:pPr>
              <a:defRPr lang="en-US" sz="1400" dirty="0">
                <a:solidFill>
                  <a:schemeClr val="tx1"/>
                </a:solidFill>
                <a:latin typeface="Open Sans"/>
              </a:defRPr>
            </a:pPr>
            <a:r>
              <a:rPr lang="en-US" sz="1867" b="1" dirty="0">
                <a:solidFill>
                  <a:schemeClr val="accent5"/>
                </a:solidFill>
                <a:latin typeface="Open Sans"/>
              </a:rPr>
              <a:t>for(i = 1; i&lt;=3; i++)  </a:t>
            </a:r>
          </a:p>
          <a:p>
            <a:pPr>
              <a:defRPr lang="en-US" sz="1400" dirty="0">
                <a:solidFill>
                  <a:schemeClr val="tx1"/>
                </a:solidFill>
                <a:latin typeface="Open Sans"/>
              </a:defRPr>
            </a:pPr>
            <a:r>
              <a:rPr lang="en-US" sz="1867" b="1" dirty="0">
                <a:solidFill>
                  <a:schemeClr val="accent5"/>
                </a:solidFill>
                <a:latin typeface="Open Sans"/>
              </a:rPr>
              <a:t> {  </a:t>
            </a:r>
          </a:p>
          <a:p>
            <a:pPr>
              <a:defRPr lang="en-US" sz="1400" dirty="0">
                <a:solidFill>
                  <a:schemeClr val="tx1"/>
                </a:solidFill>
                <a:latin typeface="Open Sans"/>
              </a:defRPr>
            </a:pPr>
            <a:r>
              <a:rPr lang="en-US" sz="1867" b="1" dirty="0">
                <a:solidFill>
                  <a:schemeClr val="accent5"/>
                </a:solidFill>
                <a:latin typeface="Open Sans"/>
              </a:rPr>
              <a:t>        </a:t>
            </a:r>
            <a:r>
              <a:rPr lang="en-US" sz="1867" b="1" dirty="0" err="1">
                <a:solidFill>
                  <a:schemeClr val="accent5"/>
                </a:solidFill>
                <a:latin typeface="Open Sans"/>
              </a:rPr>
              <a:t>printf</a:t>
            </a:r>
            <a:r>
              <a:rPr lang="en-US" sz="1867" b="1" dirty="0">
                <a:solidFill>
                  <a:schemeClr val="accent5"/>
                </a:solidFill>
                <a:latin typeface="Open Sans"/>
              </a:rPr>
              <a:t>("India\t");</a:t>
            </a:r>
          </a:p>
          <a:p>
            <a:pPr>
              <a:defRPr lang="en-US" sz="1400" dirty="0">
                <a:solidFill>
                  <a:schemeClr val="tx1"/>
                </a:solidFill>
                <a:latin typeface="Open Sans"/>
              </a:defRPr>
            </a:pPr>
            <a:r>
              <a:rPr lang="en-US" sz="1867" b="1" dirty="0">
                <a:solidFill>
                  <a:schemeClr val="accent5"/>
                </a:solidFill>
                <a:latin typeface="Open Sans"/>
              </a:rPr>
              <a:t>        </a:t>
            </a:r>
            <a:r>
              <a:rPr lang="en-US" sz="1867" b="1" dirty="0" err="1">
                <a:solidFill>
                  <a:schemeClr val="accent5"/>
                </a:solidFill>
                <a:latin typeface="Open Sans"/>
              </a:rPr>
              <a:t>printf</a:t>
            </a:r>
            <a:r>
              <a:rPr lang="en-US" sz="1867" b="1" dirty="0">
                <a:solidFill>
                  <a:schemeClr val="accent5"/>
                </a:solidFill>
                <a:latin typeface="Open Sans"/>
              </a:rPr>
              <a:t>("</a:t>
            </a:r>
            <a:r>
              <a:rPr lang="en-US" sz="1867" b="1" dirty="0" err="1">
                <a:solidFill>
                  <a:schemeClr val="accent5"/>
                </a:solidFill>
                <a:latin typeface="Open Sans"/>
              </a:rPr>
              <a:t>Karnataka</a:t>
            </a:r>
            <a:r>
              <a:rPr lang="en-US" sz="1867" b="1" dirty="0">
                <a:solidFill>
                  <a:schemeClr val="accent5"/>
                </a:solidFill>
                <a:latin typeface="Open Sans"/>
              </a:rPr>
              <a:t>\n");  </a:t>
            </a:r>
          </a:p>
          <a:p>
            <a:pPr>
              <a:defRPr lang="en-US" sz="1400" dirty="0">
                <a:solidFill>
                  <a:schemeClr val="tx1"/>
                </a:solidFill>
                <a:latin typeface="Open Sans"/>
              </a:defRPr>
            </a:pPr>
            <a:r>
              <a:rPr lang="en-US" sz="1867" b="1" dirty="0">
                <a:solidFill>
                  <a:schemeClr val="accent5"/>
                </a:solidFill>
                <a:latin typeface="Open Sans"/>
              </a:rPr>
              <a:t> }</a:t>
            </a:r>
          </a:p>
          <a:p>
            <a:pPr>
              <a:defRPr lang="en-US" sz="1400" dirty="0">
                <a:solidFill>
                  <a:schemeClr val="tx1"/>
                </a:solidFill>
                <a:latin typeface="Open Sans"/>
              </a:defRPr>
            </a:pPr>
            <a:endParaRPr lang="en-US" sz="1867" b="1" dirty="0">
              <a:solidFill>
                <a:schemeClr val="accent5"/>
              </a:solidFill>
              <a:latin typeface="Open Sans"/>
            </a:endParaRPr>
          </a:p>
          <a:p>
            <a:pPr>
              <a:defRPr lang="en-US" sz="1400" dirty="0">
                <a:solidFill>
                  <a:schemeClr val="tx1"/>
                </a:solidFill>
                <a:latin typeface="Open Sans"/>
              </a:defRPr>
            </a:pPr>
            <a:r>
              <a:rPr lang="en-US" sz="1867" b="1" dirty="0">
                <a:solidFill>
                  <a:schemeClr val="accent5"/>
                </a:solidFill>
                <a:latin typeface="Open Sans"/>
              </a:rPr>
              <a:t>O/p:  India       </a:t>
            </a:r>
            <a:r>
              <a:rPr lang="en-US" sz="1867" b="1" dirty="0" err="1">
                <a:solidFill>
                  <a:schemeClr val="accent5"/>
                </a:solidFill>
                <a:latin typeface="Open Sans"/>
              </a:rPr>
              <a:t>Karnataka</a:t>
            </a:r>
          </a:p>
          <a:p>
            <a:pPr>
              <a:defRPr lang="en-US" sz="1400" dirty="0">
                <a:solidFill>
                  <a:schemeClr val="tx1"/>
                </a:solidFill>
                <a:latin typeface="Open Sans"/>
              </a:defRPr>
            </a:pPr>
            <a:r>
              <a:rPr lang="en-US" sz="1867" b="1" dirty="0">
                <a:solidFill>
                  <a:schemeClr val="accent5"/>
                </a:solidFill>
                <a:latin typeface="Open Sans"/>
              </a:rPr>
              <a:t>          India       </a:t>
            </a:r>
            <a:r>
              <a:rPr lang="en-US" sz="1867" b="1" dirty="0" err="1">
                <a:solidFill>
                  <a:schemeClr val="accent5"/>
                </a:solidFill>
                <a:latin typeface="Open Sans"/>
              </a:rPr>
              <a:t>Karnataka</a:t>
            </a:r>
          </a:p>
          <a:p>
            <a:pPr>
              <a:defRPr lang="en-US" sz="1400" dirty="0">
                <a:solidFill>
                  <a:schemeClr val="tx1"/>
                </a:solidFill>
                <a:latin typeface="Open Sans"/>
              </a:defRPr>
            </a:pPr>
            <a:r>
              <a:rPr lang="en-US" sz="1867" b="1" dirty="0">
                <a:solidFill>
                  <a:schemeClr val="accent5"/>
                </a:solidFill>
                <a:latin typeface="Open Sans"/>
              </a:rPr>
              <a:t>          India       </a:t>
            </a:r>
            <a:r>
              <a:rPr lang="en-US" sz="1867" b="1" dirty="0" err="1">
                <a:solidFill>
                  <a:schemeClr val="accent5"/>
                </a:solidFill>
                <a:latin typeface="Open Sans"/>
              </a:rPr>
              <a:t>Karnataka</a:t>
            </a:r>
          </a:p>
        </p:txBody>
      </p:sp>
      <p:sp>
        <p:nvSpPr>
          <p:cNvPr id="6" name="TextBox 5">
            <a:extLst>
              <a:ext uri="{5640E199-E149-4396-8186-21C2D851274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650ADB4-81FA-4E77-8189-D7869CD4B1E8}"/>
              </a:ext>
            </a:extLst>
          </p:cNvPr>
          <p:cNvSpPr txBox="1"/>
          <p:nvPr/>
        </p:nvSpPr>
        <p:spPr>
          <a:xfrm>
            <a:off x="6618174" y="2806701"/>
            <a:ext cx="4807788" cy="3288785"/>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867" b="1" dirty="0">
                <a:solidFill>
                  <a:srgbClr val="C1408A"/>
                </a:solidFill>
                <a:latin typeface="Open Sans"/>
              </a:rPr>
              <a:t>For loop with continue:</a:t>
            </a:r>
          </a:p>
          <a:p>
            <a:pPr>
              <a:defRPr lang="en-US" sz="1400" dirty="0">
                <a:solidFill>
                  <a:schemeClr val="tx1"/>
                </a:solidFill>
                <a:latin typeface="Open Sans"/>
              </a:defRPr>
            </a:pPr>
            <a:endParaRPr lang="en-US" sz="1867" b="1" dirty="0">
              <a:solidFill>
                <a:srgbClr val="C1408A"/>
              </a:solidFill>
              <a:latin typeface="Open Sans"/>
            </a:endParaRPr>
          </a:p>
          <a:p>
            <a:pPr>
              <a:defRPr lang="en-US" sz="1400" dirty="0">
                <a:solidFill>
                  <a:schemeClr val="tx1"/>
                </a:solidFill>
                <a:latin typeface="Open Sans"/>
              </a:defRPr>
            </a:pPr>
            <a:r>
              <a:rPr lang="en-US" sz="1867" b="1" dirty="0">
                <a:solidFill>
                  <a:schemeClr val="accent5"/>
                </a:solidFill>
                <a:latin typeface="Open Sans"/>
              </a:rPr>
              <a:t>for(i = 1; i&lt;=3; i++)  </a:t>
            </a:r>
          </a:p>
          <a:p>
            <a:pPr>
              <a:defRPr lang="en-US" sz="1400" dirty="0">
                <a:solidFill>
                  <a:schemeClr val="tx1"/>
                </a:solidFill>
                <a:latin typeface="Open Sans"/>
              </a:defRPr>
            </a:pPr>
            <a:r>
              <a:rPr lang="en-US" sz="1867" b="1" dirty="0">
                <a:solidFill>
                  <a:schemeClr val="accent5"/>
                </a:solidFill>
                <a:latin typeface="Open Sans"/>
              </a:rPr>
              <a:t> {  </a:t>
            </a:r>
          </a:p>
          <a:p>
            <a:pPr>
              <a:defRPr lang="en-US" sz="1400" dirty="0">
                <a:solidFill>
                  <a:schemeClr val="tx1"/>
                </a:solidFill>
                <a:latin typeface="Open Sans"/>
              </a:defRPr>
            </a:pPr>
            <a:r>
              <a:rPr lang="en-US" sz="1867" b="1" dirty="0">
                <a:solidFill>
                  <a:schemeClr val="accent5"/>
                </a:solidFill>
                <a:latin typeface="Open Sans"/>
              </a:rPr>
              <a:t>        </a:t>
            </a:r>
            <a:r>
              <a:rPr lang="en-US" sz="1867" b="1" dirty="0" err="1">
                <a:solidFill>
                  <a:schemeClr val="accent5"/>
                </a:solidFill>
                <a:latin typeface="Open Sans"/>
              </a:rPr>
              <a:t>printf</a:t>
            </a:r>
            <a:r>
              <a:rPr lang="en-US" sz="1867" b="1" dirty="0">
                <a:solidFill>
                  <a:schemeClr val="accent5"/>
                </a:solidFill>
                <a:latin typeface="Open Sans"/>
              </a:rPr>
              <a:t>("India\t");</a:t>
            </a:r>
          </a:p>
          <a:p>
            <a:pPr>
              <a:defRPr lang="en-US" sz="1400" dirty="0">
                <a:solidFill>
                  <a:schemeClr val="tx1"/>
                </a:solidFill>
                <a:latin typeface="Open Sans"/>
              </a:defRPr>
            </a:pPr>
            <a:r>
              <a:rPr lang="en-US" sz="1867" b="1" dirty="0">
                <a:solidFill>
                  <a:schemeClr val="accent5"/>
                </a:solidFill>
                <a:latin typeface="Open Sans"/>
              </a:rPr>
              <a:t>        continue;</a:t>
            </a:r>
          </a:p>
          <a:p>
            <a:pPr>
              <a:defRPr lang="en-US" sz="1400" dirty="0">
                <a:solidFill>
                  <a:schemeClr val="tx1"/>
                </a:solidFill>
                <a:latin typeface="Open Sans"/>
              </a:defRPr>
            </a:pPr>
            <a:r>
              <a:rPr lang="en-US" sz="1867" b="1" dirty="0">
                <a:solidFill>
                  <a:schemeClr val="accent5"/>
                </a:solidFill>
                <a:latin typeface="Open Sans"/>
              </a:rPr>
              <a:t>        </a:t>
            </a:r>
            <a:r>
              <a:rPr lang="en-US" sz="1867" b="1" dirty="0" err="1">
                <a:solidFill>
                  <a:schemeClr val="accent5"/>
                </a:solidFill>
                <a:latin typeface="Open Sans"/>
              </a:rPr>
              <a:t>printf</a:t>
            </a:r>
            <a:r>
              <a:rPr lang="en-US" sz="1867" b="1" dirty="0">
                <a:solidFill>
                  <a:schemeClr val="accent5"/>
                </a:solidFill>
                <a:latin typeface="Open Sans"/>
              </a:rPr>
              <a:t>("</a:t>
            </a:r>
            <a:r>
              <a:rPr lang="en-US" sz="1867" b="1" dirty="0" err="1">
                <a:solidFill>
                  <a:schemeClr val="accent5"/>
                </a:solidFill>
                <a:latin typeface="Open Sans"/>
              </a:rPr>
              <a:t>Karnataka</a:t>
            </a:r>
            <a:r>
              <a:rPr lang="en-US" sz="1867" b="1" dirty="0">
                <a:solidFill>
                  <a:schemeClr val="accent5"/>
                </a:solidFill>
                <a:latin typeface="Open Sans"/>
              </a:rPr>
              <a:t>\n");  </a:t>
            </a:r>
          </a:p>
          <a:p>
            <a:pPr>
              <a:defRPr lang="en-US" sz="1400" dirty="0">
                <a:solidFill>
                  <a:schemeClr val="tx1"/>
                </a:solidFill>
                <a:latin typeface="Open Sans"/>
              </a:defRPr>
            </a:pPr>
            <a:r>
              <a:rPr lang="en-US" sz="1867" b="1" dirty="0">
                <a:solidFill>
                  <a:schemeClr val="accent5"/>
                </a:solidFill>
                <a:latin typeface="Open Sans"/>
              </a:rPr>
              <a:t> }</a:t>
            </a:r>
          </a:p>
          <a:p>
            <a:pPr>
              <a:defRPr lang="en-US" sz="1400" dirty="0">
                <a:solidFill>
                  <a:schemeClr val="tx1"/>
                </a:solidFill>
                <a:latin typeface="Open Sans"/>
              </a:defRPr>
            </a:pPr>
            <a:endParaRPr lang="en-US" sz="1867" b="1" dirty="0">
              <a:solidFill>
                <a:schemeClr val="accent5"/>
              </a:solidFill>
              <a:latin typeface="Open Sans"/>
            </a:endParaRPr>
          </a:p>
          <a:p>
            <a:pPr>
              <a:defRPr lang="en-US" sz="1400" dirty="0">
                <a:solidFill>
                  <a:schemeClr val="tx1"/>
                </a:solidFill>
                <a:latin typeface="Open Sans"/>
              </a:defRPr>
            </a:pPr>
            <a:r>
              <a:rPr lang="en-US" sz="1867" b="1" dirty="0">
                <a:solidFill>
                  <a:schemeClr val="accent5"/>
                </a:solidFill>
                <a:latin typeface="Open Sans"/>
              </a:rPr>
              <a:t>O/p:  India       India        India </a:t>
            </a:r>
          </a:p>
          <a:p>
            <a:pPr>
              <a:defRPr lang="en-US" sz="1400" dirty="0">
                <a:solidFill>
                  <a:schemeClr val="tx1"/>
                </a:solidFill>
                <a:latin typeface="Open Sans"/>
              </a:defRPr>
            </a:pPr>
            <a:r>
              <a:rPr lang="en-US" sz="1867" b="1" dirty="0">
                <a:solidFill>
                  <a:schemeClr val="accent5"/>
                </a:solidFill>
                <a:latin typeface="Open Sans"/>
              </a:rPr>
              <a:t>     </a:t>
            </a:r>
          </a:p>
        </p:txBody>
      </p:sp>
    </p:spTree>
    <p:extLst>
      <p:ext uri="{151AE24C-1F50-4D8C-AD60-3108023DD9EB}">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4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C80774F-2A6C-4F1A-A479-2A3FF642569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0C5C330-C62F-4EEE-8EEC-B94FB381EB58}"/>
              </a:ext>
            </a:extLst>
          </p:cNvPr>
          <p:cNvPicPr>
            <a:picLocks noChangeAspect="1"/>
          </p:cNvPicPr>
          <p:nvPr/>
        </p:nvPicPr>
        <p:blipFill>
          <a:blip r:embed="rId4"/>
          <a:stretch>
            <a:fillRect/>
          </a:stretch>
        </p:blipFill>
        <p:spPr>
          <a:xfrm>
            <a:off x="-24803" y="0"/>
            <a:ext cx="12192000" cy="835200"/>
          </a:xfrm>
          <a:prstGeom prst="rect">
            <a:avLst/>
          </a:prstGeom>
          <a:noFill/>
        </p:spPr>
      </p:pic>
      <p:sp>
        <p:nvSpPr>
          <p:cNvPr id="3" name="TextBox 2">
            <a:extLst>
              <a:ext uri="{89570EC1-ED7A-42EC-B334-69DD1118138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74865E1-7A2E-4443-AF59-5976AAB4C1CE}"/>
              </a:ext>
            </a:extLst>
          </p:cNvPr>
          <p:cNvSpPr txBox="1"/>
          <p:nvPr>
            <p:custDataLst>
              <p:tags r:id="rId1"/>
            </p:custDataLst>
          </p:nvPr>
        </p:nvSpPr>
        <p:spPr>
          <a:xfrm>
            <a:off x="4267200" y="994143"/>
            <a:ext cx="3657600" cy="473893"/>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Looping Control Constructs</a:t>
            </a:r>
          </a:p>
        </p:txBody>
      </p:sp>
      <p:sp>
        <p:nvSpPr>
          <p:cNvPr id="4" name="TextBox 3">
            <a:extLst>
              <a:ext uri="{4A525A18-D8BD-4C2F-BC07-D1294834774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B9A17D5-908B-4E6B-8249-CE3CFF62DDEA}"/>
              </a:ext>
            </a:extLst>
          </p:cNvPr>
          <p:cNvSpPr txBox="1"/>
          <p:nvPr>
            <p:custDataLst>
              <p:tags r:id="rId2"/>
            </p:custDataLst>
          </p:nvPr>
        </p:nvSpPr>
        <p:spPr>
          <a:xfrm>
            <a:off x="420967" y="4045153"/>
            <a:ext cx="11350053" cy="1825783"/>
          </a:xfrm>
          <a:solidFill>
            <a:schemeClr val="accent1"/>
          </a:solidFill>
          <a:ln w="25400" cap="flat">
            <a:solidFill>
              <a:schemeClr val="accent1"/>
            </a:solidFill>
            <a:prstDash val="solid"/>
            <a:round/>
          </a:ln>
        </p:spPr>
        <p:txBody>
          <a:bodyPr vert="horz" lIns="127000" tIns="63500" rIns="127000" bIns="63500" rtlCol="0" anchor="ctr">
            <a:spAutoFit/>
          </a:bodyPr>
          <a:lstStyle/>
          <a:p>
            <a:pPr algn="ctr">
              <a:defRPr lang="en-US" sz="1400" dirty="0"/>
            </a:pPr>
            <a:r>
              <a:rPr lang="en-US" sz="1867" b="1" dirty="0">
                <a:solidFill>
                  <a:schemeClr val="accent6"/>
                </a:solidFill>
                <a:latin typeface="+mj-lt"/>
              </a:rPr>
              <a:t>The looping control constructs are the control constructs which enable us to perform an activity more than once till the condition is true, i.e as long as the condition holds good, the activity is repeatedly executed. Once the condition fails, the control flows to the statement outside the body</a:t>
            </a:r>
          </a:p>
        </p:txBody>
      </p:sp>
      <p:sp>
        <p:nvSpPr>
          <p:cNvPr id="5" name="TextBox 4">
            <a:extLst>
              <a:ext uri="{4C0C36F5-FCC7-4A13-AE46-7B1AD504733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D188FCE-CE6B-4A43-95FE-41F56B13FBB6}"/>
              </a:ext>
            </a:extLst>
          </p:cNvPr>
          <p:cNvSpPr txBox="1"/>
          <p:nvPr/>
        </p:nvSpPr>
        <p:spPr>
          <a:xfrm>
            <a:off x="2336800" y="2213343"/>
            <a:ext cx="2540000" cy="1564852"/>
          </a:xfrm>
          <a:prstGeom prst="rect">
            <a:avLst/>
          </a:prstGeom>
        </p:spPr>
        <p:txBody>
          <a:bodyPr vert="horz" lIns="127000" tIns="63500" rIns="127000" bIns="63500" rtlCol="0" anchor="t">
            <a:spAutoFit/>
          </a:bodyPr>
          <a:lstStyle/>
          <a:p>
            <a:pPr>
              <a:defRPr lang="en-US" sz="1400" dirty="0"/>
            </a:pPr>
            <a:r>
              <a:rPr lang="en-US" sz="1867" b="1" dirty="0">
                <a:solidFill>
                  <a:srgbClr val="C00000"/>
                </a:solidFill>
                <a:latin typeface="+mj-lt"/>
              </a:rPr>
              <a:t>while (hungry)</a:t>
            </a:r>
          </a:p>
          <a:p>
            <a:pPr>
              <a:defRPr lang="en-US" sz="1400" dirty="0"/>
            </a:pPr>
            <a:r>
              <a:rPr lang="en-US" sz="1867" b="1" dirty="0">
                <a:solidFill>
                  <a:srgbClr val="C00000"/>
                </a:solidFill>
                <a:latin typeface="+mj-lt"/>
              </a:rPr>
              <a:t>{</a:t>
            </a:r>
          </a:p>
          <a:p>
            <a:pPr>
              <a:defRPr lang="en-US" sz="1400" dirty="0"/>
            </a:pPr>
            <a:r>
              <a:rPr lang="en-US" sz="1867" b="1" dirty="0">
                <a:solidFill>
                  <a:srgbClr val="C00000"/>
                </a:solidFill>
                <a:latin typeface="+mj-lt"/>
              </a:rPr>
              <a:t>         eat an idly;</a:t>
            </a:r>
          </a:p>
          <a:p>
            <a:pPr>
              <a:defRPr lang="en-US" sz="1400" dirty="0"/>
            </a:pPr>
            <a:r>
              <a:rPr lang="en-US" sz="1867" b="1" dirty="0">
                <a:solidFill>
                  <a:srgbClr val="C00000"/>
                </a:solidFill>
                <a:latin typeface="+mj-lt"/>
              </a:rPr>
              <a:t>}</a:t>
            </a:r>
          </a:p>
          <a:p>
            <a:pPr>
              <a:defRPr lang="en-US" sz="1400" dirty="0"/>
            </a:pPr>
            <a:r>
              <a:rPr lang="en-US" sz="1867" b="1" dirty="0">
                <a:solidFill>
                  <a:srgbClr val="C00000"/>
                </a:solidFill>
                <a:latin typeface="+mj-lt"/>
              </a:rPr>
              <a:t>study well;</a:t>
            </a:r>
          </a:p>
        </p:txBody>
      </p:sp>
      <p:sp>
        <p:nvSpPr>
          <p:cNvPr id="6" name="TextBox 5">
            <a:extLst>
              <a:ext uri="{A5C72EE4-9369-4128-939C-643A8DF82FA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B699BD0-A9D1-4FEB-A09C-35046A1D210D}"/>
              </a:ext>
            </a:extLst>
          </p:cNvPr>
          <p:cNvSpPr txBox="1"/>
          <p:nvPr/>
        </p:nvSpPr>
        <p:spPr>
          <a:xfrm>
            <a:off x="6347168" y="2213343"/>
            <a:ext cx="3254235" cy="1564852"/>
          </a:xfrm>
          <a:prstGeom prst="rect">
            <a:avLst/>
          </a:prstGeom>
        </p:spPr>
        <p:txBody>
          <a:bodyPr vert="horz" lIns="127000" tIns="63500" rIns="127000" bIns="63500" rtlCol="0" anchor="t">
            <a:spAutoFit/>
          </a:bodyPr>
          <a:lstStyle/>
          <a:p>
            <a:pPr>
              <a:defRPr lang="en-US" sz="1400" dirty="0"/>
            </a:pPr>
            <a:r>
              <a:rPr lang="en-US" sz="1867" b="1" dirty="0">
                <a:solidFill>
                  <a:srgbClr val="C00000"/>
                </a:solidFill>
                <a:latin typeface="+mj-lt"/>
              </a:rPr>
              <a:t>while (boring)</a:t>
            </a:r>
          </a:p>
          <a:p>
            <a:pPr>
              <a:defRPr lang="en-US" sz="1400" dirty="0"/>
            </a:pPr>
            <a:r>
              <a:rPr lang="en-US" sz="1867" b="1" dirty="0">
                <a:solidFill>
                  <a:srgbClr val="C00000"/>
                </a:solidFill>
                <a:latin typeface="+mj-lt"/>
              </a:rPr>
              <a:t>{</a:t>
            </a:r>
          </a:p>
          <a:p>
            <a:pPr>
              <a:defRPr lang="en-US" sz="1400" dirty="0"/>
            </a:pPr>
            <a:r>
              <a:rPr lang="en-US" sz="1867" b="1" dirty="0">
                <a:solidFill>
                  <a:srgbClr val="C00000"/>
                </a:solidFill>
                <a:latin typeface="+mj-lt"/>
              </a:rPr>
              <a:t>         Watch a movie;</a:t>
            </a:r>
          </a:p>
          <a:p>
            <a:pPr>
              <a:defRPr lang="en-US" sz="1400" dirty="0"/>
            </a:pPr>
            <a:r>
              <a:rPr lang="en-US" sz="1867" b="1" dirty="0">
                <a:solidFill>
                  <a:srgbClr val="C00000"/>
                </a:solidFill>
                <a:latin typeface="+mj-lt"/>
              </a:rPr>
              <a:t>}</a:t>
            </a:r>
          </a:p>
          <a:p>
            <a:pPr>
              <a:defRPr lang="en-US" sz="1400" dirty="0"/>
            </a:pPr>
            <a:r>
              <a:rPr lang="en-US" sz="1867" b="1" dirty="0">
                <a:solidFill>
                  <a:srgbClr val="C00000"/>
                </a:solidFill>
                <a:latin typeface="+mj-lt"/>
              </a:rPr>
              <a:t>sleep well;</a:t>
            </a:r>
          </a:p>
        </p:txBody>
      </p:sp>
    </p:spTree>
    <p:extLst>
      <p:ext uri="{6E059D9C-D42E-4A12-941E-4554E2B0321D}">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stCondLst>
                                            <p:cond delay="0"/>
                                          </p:stCondLst>
                                        </p:cTn>
                                        <p:tgtEl>
                                          <p:spTgt spid="5"/>
                                        </p:tgtEl>
                                        <p:attrNameLst>
                                          <p:attrName>ppt_w</p:attrName>
                                        </p:attrNameLst>
                                      </p:cBhvr>
                                      <p:tavLst>
                                        <p:tav tm="0">
                                          <p:val>
                                            <p:strVal val="0"/>
                                          </p:val>
                                        </p:tav>
                                        <p:tav tm="100000">
                                          <p:val>
                                            <p:strVal val="#ppt_w"/>
                                          </p:val>
                                        </p:tav>
                                      </p:tavLst>
                                    </p:anim>
                                    <p:anim calcmode="lin" valueType="num">
                                      <p:cBhvr>
                                        <p:cTn id="8" dur="1000" fill="hold">
                                          <p:stCondLst>
                                            <p:cond delay="0"/>
                                          </p:stCondLst>
                                        </p:cTn>
                                        <p:tgtEl>
                                          <p:spTgt spid="5"/>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stCondLst>
                                            <p:cond delay="0"/>
                                          </p:stCondLst>
                                        </p:cTn>
                                        <p:tgtEl>
                                          <p:spTgt spid="6"/>
                                        </p:tgtEl>
                                        <p:attrNameLst>
                                          <p:attrName>ppt_w</p:attrName>
                                        </p:attrNameLst>
                                      </p:cBhvr>
                                      <p:tavLst>
                                        <p:tav tm="0">
                                          <p:val>
                                            <p:strVal val="0"/>
                                          </p:val>
                                        </p:tav>
                                        <p:tav tm="100000">
                                          <p:val>
                                            <p:strVal val="#ppt_w"/>
                                          </p:val>
                                        </p:tav>
                                      </p:tavLst>
                                    </p:anim>
                                    <p:anim calcmode="lin" valueType="num">
                                      <p:cBhvr>
                                        <p:cTn id="14" dur="1000" fill="hold">
                                          <p:stCondLst>
                                            <p:cond delay="0"/>
                                          </p:stCondLst>
                                        </p:cTn>
                                        <p:tgtEl>
                                          <p:spTgt spid="6"/>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p:tgtEl>
                                          <p:spTgt spid="4"/>
                                        </p:tgtEl>
                                        <p:attrNameLst>
                                          <p:attrName>ppt_x</p:attrName>
                                        </p:attrNameLst>
                                      </p:cBhvr>
                                      <p:tavLst>
                                        <p:tav tm="0">
                                          <p:val>
                                            <p:strVal val="#ppt_x"/>
                                          </p:val>
                                        </p:tav>
                                        <p:tav tm="100000">
                                          <p:val>
                                            <p:strVal val="#ppt_x"/>
                                          </p:val>
                                        </p:tav>
                                      </p:tavLst>
                                    </p:anim>
                                    <p:anim calcmode="lin" valueType="num">
                                      <p:cBhvr>
                                        <p:cTn id="21" dur="1000"/>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utoUpdateAnimBg="0"/>
      <p:bldP spid="6" grpId="0" autoUpdateAnimBg="0"/>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003D127C-A607-4018-BB07-46CD55E041E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9B59B0D-7B07-44E6-AA03-03A4146ED510}"/>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9CC56846-B46A-42F0-8D69-6F8D3608D1D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A07D9D7-E372-443D-BFE1-3E1586167195}"/>
              </a:ext>
            </a:extLst>
          </p:cNvPr>
          <p:cNvSpPr txBox="1"/>
          <p:nvPr/>
        </p:nvSpPr>
        <p:spPr>
          <a:xfrm>
            <a:off x="555358" y="1599120"/>
            <a:ext cx="5888748" cy="1807803"/>
          </a:xfrm>
          <a:prstGeom prst="rect">
            <a:avLst/>
          </a:prstGeom>
        </p:spPr>
        <p:txBody>
          <a:bodyPr vert="horz" lIns="127000" tIns="63500" rIns="127000" bIns="63500" rtlCol="0" anchor="t">
            <a:spAutoFit/>
          </a:bodyPr>
          <a:lstStyle/>
          <a:p>
            <a:pPr>
              <a:lnSpc>
                <a:spcPct val="150000"/>
              </a:lnSpc>
              <a:defRPr lang="en-US" sz="1400" dirty="0"/>
            </a:pPr>
            <a:r>
              <a:rPr lang="en-US" sz="1867" b="1" dirty="0">
                <a:solidFill>
                  <a:schemeClr val="accent3"/>
                </a:solidFill>
                <a:latin typeface="+mj-lt"/>
              </a:rPr>
              <a:t>C language has 3 looping control constructs:</a:t>
            </a:r>
          </a:p>
          <a:p>
            <a:pPr>
              <a:lnSpc>
                <a:spcPct val="150000"/>
              </a:lnSpc>
              <a:defRPr lang="en-US" sz="1400" dirty="0"/>
            </a:pPr>
            <a:r>
              <a:rPr lang="en-US" sz="1867" b="1" dirty="0">
                <a:solidFill>
                  <a:schemeClr val="accent5"/>
                </a:solidFill>
                <a:latin typeface="+mj-lt"/>
              </a:rPr>
              <a:t>1) for loop</a:t>
            </a:r>
          </a:p>
          <a:p>
            <a:pPr>
              <a:lnSpc>
                <a:spcPct val="150000"/>
              </a:lnSpc>
              <a:defRPr lang="en-US" sz="1400" dirty="0"/>
            </a:pPr>
            <a:r>
              <a:rPr lang="en-US" sz="1867" b="1" dirty="0">
                <a:solidFill>
                  <a:schemeClr val="accent5"/>
                </a:solidFill>
                <a:latin typeface="+mj-lt"/>
              </a:rPr>
              <a:t>2) while loop</a:t>
            </a:r>
          </a:p>
          <a:p>
            <a:pPr>
              <a:lnSpc>
                <a:spcPct val="150000"/>
              </a:lnSpc>
              <a:defRPr lang="en-US" sz="1400" dirty="0"/>
            </a:pPr>
            <a:r>
              <a:rPr lang="en-US" sz="1867" b="1" dirty="0">
                <a:solidFill>
                  <a:schemeClr val="accent5"/>
                </a:solidFill>
                <a:latin typeface="+mj-lt"/>
              </a:rPr>
              <a:t>3) do while loop</a:t>
            </a:r>
          </a:p>
        </p:txBody>
      </p:sp>
      <p:sp>
        <p:nvSpPr>
          <p:cNvPr id="4" name="TextBox 3">
            <a:extLst>
              <a:ext uri="{67DAF89D-7251-4B01-9332-DA4496F3CDD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70AF0E9-FD4C-45BF-80C8-CDFB8A3FE8B3}"/>
              </a:ext>
            </a:extLst>
          </p:cNvPr>
          <p:cNvSpPr txBox="1"/>
          <p:nvPr/>
        </p:nvSpPr>
        <p:spPr>
          <a:xfrm>
            <a:off x="922908" y="3732976"/>
            <a:ext cx="10729925"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Note:</a:t>
            </a:r>
            <a:r>
              <a:rPr lang="en-US" sz="1867" b="1" dirty="0">
                <a:solidFill>
                  <a:srgbClr val="00B050"/>
                </a:solidFill>
                <a:latin typeface="+mj-lt"/>
              </a:rPr>
              <a:t> All these 3 looping control constructs are used to execute a set of statements more than once</a:t>
            </a:r>
          </a:p>
        </p:txBody>
      </p:sp>
      <p:sp>
        <p:nvSpPr>
          <p:cNvPr id="5" name="TextBox 4">
            <a:extLst>
              <a:ext uri="{A7ABF6C5-D5AA-4145-AFD4-02265D08DD6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42186CA-4DBD-4AF5-A815-C6F2E68C378C}"/>
              </a:ext>
            </a:extLst>
          </p:cNvPr>
          <p:cNvSpPr txBox="1"/>
          <p:nvPr/>
        </p:nvSpPr>
        <p:spPr>
          <a:xfrm>
            <a:off x="1219201" y="4651744"/>
            <a:ext cx="8815108" cy="1376787"/>
          </a:xfrm>
          <a:prstGeom prst="rect">
            <a:avLst/>
          </a:prstGeom>
        </p:spPr>
        <p:txBody>
          <a:bodyPr vert="horz" lIns="127000" tIns="63500" rIns="127000" bIns="63500" rtlCol="0" anchor="t">
            <a:spAutoFit/>
          </a:bodyPr>
          <a:lstStyle/>
          <a:p>
            <a:pPr>
              <a:lnSpc>
                <a:spcPct val="150000"/>
              </a:lnSpc>
              <a:defRPr lang="en-US" sz="1400" dirty="0"/>
            </a:pPr>
            <a:r>
              <a:rPr lang="en-US" sz="1867" b="1" dirty="0">
                <a:solidFill>
                  <a:schemeClr val="accent3"/>
                </a:solidFill>
                <a:latin typeface="+mj-lt"/>
              </a:rPr>
              <a:t>What is the difference them:</a:t>
            </a:r>
          </a:p>
          <a:p>
            <a:pPr>
              <a:lnSpc>
                <a:spcPct val="150000"/>
              </a:lnSpc>
              <a:defRPr lang="en-US" sz="1400" dirty="0"/>
            </a:pPr>
            <a:r>
              <a:rPr lang="en-US" sz="1867" dirty="0">
                <a:solidFill>
                  <a:schemeClr val="accent6"/>
                </a:solidFill>
                <a:latin typeface="+mj-lt"/>
              </a:rPr>
              <a:t>looping control constructs have to perform 3 tasks,  </a:t>
            </a:r>
          </a:p>
          <a:p>
            <a:pPr>
              <a:lnSpc>
                <a:spcPct val="150000"/>
              </a:lnSpc>
              <a:defRPr lang="en-US" sz="1400" dirty="0"/>
            </a:pPr>
            <a:r>
              <a:rPr lang="en-US" sz="1867" b="1" dirty="0">
                <a:solidFill>
                  <a:schemeClr val="accent6"/>
                </a:solidFill>
                <a:latin typeface="+mj-lt"/>
              </a:rPr>
              <a:t>initialization, condition checking and incrementation</a:t>
            </a:r>
          </a:p>
        </p:txBody>
      </p:sp>
    </p:spTree>
    <p:extLst>
      <p:ext uri="{75A0FFC6-9FFF-41B2-AB3E-E40C11BC218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5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50176846-0276-4059-8430-159BC04176A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13D5B81-CB56-4FCD-B3B1-6BE29E89DFDF}"/>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92B91995-0933-4495-BC41-FBEA3E24949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515F384-772C-4991-B804-5E721090122C}"/>
              </a:ext>
            </a:extLst>
          </p:cNvPr>
          <p:cNvSpPr txBox="1"/>
          <p:nvPr/>
        </p:nvSpPr>
        <p:spPr>
          <a:xfrm>
            <a:off x="4876801" y="608520"/>
            <a:ext cx="1628228" cy="497572"/>
          </a:xfrm>
          <a:prstGeom prst="rect">
            <a:avLst/>
          </a:prstGeom>
          <a:solidFill>
            <a:schemeClr val="accent3"/>
          </a:solidFill>
          <a:ln w="9525" cap="flat">
            <a:noFill/>
            <a:prstDash val="solid"/>
            <a:miter lim="800000"/>
          </a:ln>
          <a:effectLst>
            <a:outerShdw blurRad="50800" dist="47625" dir="2700000">
              <a:srgbClr val="3F3F3F">
                <a:alpha val="39999"/>
              </a:srgbClr>
            </a:outerShdw>
          </a:effectLst>
        </p:spPr>
        <p:txBody>
          <a:bodyPr vert="horz" lIns="127000" tIns="63500" rIns="127000" bIns="63500" rtlCol="0" anchor="t">
            <a:spAutoFit/>
          </a:bodyPr>
          <a:lstStyle/>
          <a:p>
            <a:pPr algn="ctr">
              <a:defRPr lang="en-US" sz="1400" dirty="0"/>
            </a:pPr>
            <a:r>
              <a:rPr lang="en-US" sz="2400" b="1" dirty="0">
                <a:solidFill>
                  <a:schemeClr val="tx2"/>
                </a:solidFill>
                <a:latin typeface="+mj-lt"/>
              </a:rPr>
              <a:t>for loop</a:t>
            </a:r>
          </a:p>
        </p:txBody>
      </p:sp>
      <p:sp>
        <p:nvSpPr>
          <p:cNvPr id="4" name="TextBox 3">
            <a:extLst>
              <a:ext uri="{BC0FF3CE-9E11-47E3-8542-EA3827B3217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2892173-5897-45B5-A3D5-48C08A2E334C}"/>
              </a:ext>
            </a:extLst>
          </p:cNvPr>
          <p:cNvSpPr txBox="1"/>
          <p:nvPr/>
        </p:nvSpPr>
        <p:spPr>
          <a:xfrm>
            <a:off x="276059" y="2213343"/>
            <a:ext cx="5638800" cy="4393895"/>
          </a:xfrm>
          <a:prstGeom prst="rect">
            <a:avLst/>
          </a:prstGeom>
        </p:spPr>
        <p:txBody>
          <a:bodyPr vert="horz" lIns="127000" tIns="63500" rIns="127000" bIns="63500" rtlCol="0" anchor="t">
            <a:spAutoFit/>
          </a:bodyPr>
          <a:lstStyle/>
          <a:p>
            <a:pPr>
              <a:lnSpc>
                <a:spcPct val="150000"/>
              </a:lnSpc>
              <a:defRPr lang="en-US" sz="1400" dirty="0"/>
            </a:pPr>
            <a:r>
              <a:rPr lang="en-US" sz="1867" b="1" dirty="0">
                <a:latin typeface="+mj-lt"/>
              </a:rPr>
              <a:t>statement 1;</a:t>
            </a:r>
          </a:p>
          <a:p>
            <a:pPr>
              <a:lnSpc>
                <a:spcPct val="150000"/>
              </a:lnSpc>
              <a:defRPr lang="en-US" sz="1400" dirty="0"/>
            </a:pPr>
            <a:r>
              <a:rPr lang="en-US" sz="1867" b="1" dirty="0">
                <a:latin typeface="+mj-lt"/>
              </a:rPr>
              <a:t>statement 2;</a:t>
            </a:r>
          </a:p>
          <a:p>
            <a:pPr>
              <a:lnSpc>
                <a:spcPct val="150000"/>
              </a:lnSpc>
              <a:defRPr lang="en-US" sz="1400" dirty="0"/>
            </a:pPr>
            <a:r>
              <a:rPr lang="en-US" sz="1867" b="1" dirty="0">
                <a:solidFill>
                  <a:schemeClr val="accent6"/>
                </a:solidFill>
                <a:latin typeface="+mj-lt"/>
              </a:rPr>
              <a:t>for (initialization; condition; incrementation)</a:t>
            </a:r>
          </a:p>
          <a:p>
            <a:pPr>
              <a:lnSpc>
                <a:spcPct val="150000"/>
              </a:lnSpc>
              <a:defRPr lang="en-US" sz="1400" dirty="0"/>
            </a:pPr>
            <a:r>
              <a:rPr lang="en-US" sz="1867" b="1" dirty="0">
                <a:latin typeface="+mj-lt"/>
              </a:rPr>
              <a:t>{</a:t>
            </a:r>
          </a:p>
          <a:p>
            <a:pPr>
              <a:lnSpc>
                <a:spcPct val="150000"/>
              </a:lnSpc>
              <a:defRPr lang="en-US" sz="1400" dirty="0"/>
            </a:pPr>
            <a:r>
              <a:rPr lang="en-US" sz="1867" b="1" dirty="0">
                <a:latin typeface="+mj-lt"/>
              </a:rPr>
              <a:t>          statement 3;</a:t>
            </a:r>
          </a:p>
          <a:p>
            <a:pPr>
              <a:lnSpc>
                <a:spcPct val="150000"/>
              </a:lnSpc>
              <a:defRPr lang="en-US" sz="1400" dirty="0"/>
            </a:pPr>
            <a:r>
              <a:rPr lang="en-US" sz="1867" b="1" dirty="0">
                <a:latin typeface="+mj-lt"/>
              </a:rPr>
              <a:t>          statement 4;</a:t>
            </a:r>
          </a:p>
          <a:p>
            <a:pPr>
              <a:lnSpc>
                <a:spcPct val="150000"/>
              </a:lnSpc>
              <a:defRPr lang="en-US" sz="1400" dirty="0"/>
            </a:pPr>
            <a:r>
              <a:rPr lang="en-US" sz="1867" b="1" dirty="0">
                <a:latin typeface="+mj-lt"/>
              </a:rPr>
              <a:t>          statement 5;</a:t>
            </a:r>
          </a:p>
          <a:p>
            <a:pPr>
              <a:lnSpc>
                <a:spcPct val="150000"/>
              </a:lnSpc>
              <a:defRPr lang="en-US" sz="1400" dirty="0"/>
            </a:pPr>
            <a:r>
              <a:rPr lang="en-US" sz="1867" b="1" dirty="0">
                <a:latin typeface="+mj-lt"/>
              </a:rPr>
              <a:t>}</a:t>
            </a:r>
          </a:p>
          <a:p>
            <a:pPr>
              <a:lnSpc>
                <a:spcPct val="150000"/>
              </a:lnSpc>
              <a:defRPr lang="en-US" sz="1400" dirty="0"/>
            </a:pPr>
            <a:r>
              <a:rPr lang="en-US" sz="1867" b="1" dirty="0">
                <a:latin typeface="+mj-lt"/>
              </a:rPr>
              <a:t>statement 6;</a:t>
            </a:r>
          </a:p>
          <a:p>
            <a:pPr>
              <a:lnSpc>
                <a:spcPct val="150000"/>
              </a:lnSpc>
              <a:defRPr lang="en-US" sz="1400" dirty="0"/>
            </a:pPr>
            <a:r>
              <a:rPr lang="en-US" sz="1867" b="1" dirty="0">
                <a:latin typeface="+mj-lt"/>
              </a:rPr>
              <a:t>statement 7;</a:t>
            </a:r>
          </a:p>
        </p:txBody>
      </p:sp>
      <p:sp>
        <p:nvSpPr>
          <p:cNvPr id="5" name="TextBox 4">
            <a:extLst>
              <a:ext uri="{302E89F9-1D8D-40BD-BBF7-5664CB15674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4919A50-29BD-4200-8C86-C9505A19A5A0}"/>
              </a:ext>
            </a:extLst>
          </p:cNvPr>
          <p:cNvSpPr txBox="1"/>
          <p:nvPr/>
        </p:nvSpPr>
        <p:spPr>
          <a:xfrm>
            <a:off x="1219200" y="1553350"/>
            <a:ext cx="1219200" cy="415563"/>
          </a:xfrm>
          <a:prstGeom prst="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0"/>
          </a:gradFill>
          <a:ln w="9525" cap="flat">
            <a:solidFill>
              <a:schemeClr val="accent6">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b="1" dirty="0">
                <a:latin typeface="+mj-lt"/>
              </a:rPr>
              <a:t>Syntax</a:t>
            </a:r>
          </a:p>
        </p:txBody>
      </p:sp>
      <p:sp>
        <p:nvSpPr>
          <p:cNvPr id="6" name="Rectangle: Rounded Corners 5">
            <a:extLst>
              <a:ext uri="{0CC9CFFB-EB38-4461-A96F-48AD9C0C765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75738FE-761F-4D50-A7C1-1BC3150DF4B2}"/>
              </a:ext>
            </a:extLst>
          </p:cNvPr>
          <p:cNvSpPr/>
          <p:nvPr/>
        </p:nvSpPr>
        <p:spPr>
          <a:xfrm>
            <a:off x="8758035" y="927101"/>
            <a:ext cx="1524000" cy="445921"/>
          </a:xfrm>
          <a:prstGeom prst="round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600" b="1" dirty="0"/>
              <a:t>Start</a:t>
            </a:r>
          </a:p>
        </p:txBody>
      </p:sp>
      <p:sp>
        <p:nvSpPr>
          <p:cNvPr id="7" name="Rectangle: Rounded Corners 6">
            <a:extLst>
              <a:ext uri="{61393D2C-69F0-4E4F-9651-E30616D821F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3AA8BE7-A3EC-4422-8D64-4E51634A6FB1}"/>
              </a:ext>
            </a:extLst>
          </p:cNvPr>
          <p:cNvSpPr/>
          <p:nvPr/>
        </p:nvSpPr>
        <p:spPr>
          <a:xfrm>
            <a:off x="8862683" y="6248401"/>
            <a:ext cx="1524000" cy="418604"/>
          </a:xfrm>
          <a:prstGeom prst="round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600" b="1" dirty="0">
                <a:latin typeface="Open Sans"/>
              </a:rPr>
              <a:t>End </a:t>
            </a:r>
          </a:p>
        </p:txBody>
      </p:sp>
      <p:sp>
        <p:nvSpPr>
          <p:cNvPr id="8" name="Rectangle 7">
            <a:extLst>
              <a:ext uri="{0885491C-0D3A-41FC-9A0F-D2312E0230C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0E77ABB-5AE6-4A48-AE3B-1BD9E61F6F53}"/>
              </a:ext>
            </a:extLst>
          </p:cNvPr>
          <p:cNvSpPr/>
          <p:nvPr/>
        </p:nvSpPr>
        <p:spPr>
          <a:xfrm>
            <a:off x="8534401" y="1750530"/>
            <a:ext cx="1971268" cy="734732"/>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600" b="1" dirty="0"/>
              <a:t>Statement 1</a:t>
            </a:r>
          </a:p>
          <a:p>
            <a:pPr algn="ctr"/>
            <a:r>
              <a:rPr lang="en-US" sz="1600" b="1" dirty="0"/>
              <a:t>Statement 2</a:t>
            </a:r>
          </a:p>
        </p:txBody>
      </p:sp>
      <p:sp>
        <p:nvSpPr>
          <p:cNvPr id="9" name="Hexagon 8">
            <a:extLst>
              <a:ext uri="{5625F0D7-EBEB-4F50-B8FD-D323A7F67DA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4406FDB-A8AC-4983-A835-2D97515E14D4}"/>
              </a:ext>
            </a:extLst>
          </p:cNvPr>
          <p:cNvSpPr/>
          <p:nvPr/>
        </p:nvSpPr>
        <p:spPr>
          <a:xfrm>
            <a:off x="7107948" y="2870201"/>
            <a:ext cx="4419600" cy="765543"/>
          </a:xfrm>
          <a:prstGeom prst="hexagon">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sz="2400"/>
          </a:p>
          <a:p>
            <a:pPr algn="ctr"/>
            <a:endParaRPr lang="en-US" sz="1600" b="1" dirty="0"/>
          </a:p>
        </p:txBody>
      </p:sp>
      <p:cxnSp>
        <p:nvCxnSpPr>
          <p:cNvPr id="10" name="Straight Connector 9">
            <a:extLst>
              <a:ext uri="{D8FF024B-6272-4298-87AC-A1067C1F624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1DE9782-11C6-446B-9D09-323B71E8444B}"/>
              </a:ext>
            </a:extLst>
          </p:cNvPr>
          <p:cNvCxnSpPr/>
          <p:nvPr/>
        </p:nvCxnSpPr>
        <p:spPr>
          <a:xfrm rot="10800000">
            <a:off x="7133247" y="3267557"/>
            <a:ext cx="2153437" cy="0"/>
          </a:xfrm>
          <a:prstGeom prst="line">
            <a:avLst/>
          </a:prstGeom>
          <a:ln w="19050" cap="flat">
            <a:solidFill>
              <a:schemeClr val="accent2"/>
            </a:solidFill>
            <a:prstDash val="solid"/>
            <a:miter lim="800000"/>
            <a:headEnd type="none" w="lg" len="sm"/>
            <a:tailEnd type="none" w="sm" len="sm"/>
          </a:ln>
          <a:effectLst>
            <a:outerShdw dir="2700000">
              <a:srgbClr val="3F3F3F">
                <a:alpha val="39999"/>
              </a:srgbClr>
            </a:outerShdw>
          </a:effectLst>
        </p:spPr>
        <p:style>
          <a:lnRef idx="1">
            <a:schemeClr val="accent1"/>
          </a:lnRef>
          <a:fillRef idx="1">
            <a:schemeClr val="accent1"/>
          </a:fillRef>
          <a:effectRef idx="0">
            <a:schemeClr val="accent1"/>
          </a:effectRef>
          <a:fontRef idx="minor">
            <a:srgbClr val="FFFFFF"/>
          </a:fontRef>
        </p:style>
      </p:cxnSp>
      <p:sp>
        <p:nvSpPr>
          <p:cNvPr id="11" name="TextBox 10">
            <a:extLst>
              <a:ext uri="{8F6EB840-9AB7-4FF7-8202-EE8E56CAF0E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A76F2AB-6654-4300-9C6E-81C972BA1630}"/>
              </a:ext>
            </a:extLst>
          </p:cNvPr>
          <p:cNvSpPr txBox="1"/>
          <p:nvPr/>
        </p:nvSpPr>
        <p:spPr>
          <a:xfrm>
            <a:off x="7409713" y="2894381"/>
            <a:ext cx="2540000" cy="374461"/>
          </a:xfrm>
          <a:prstGeom prst="rect">
            <a:avLst/>
          </a:prstGeom>
        </p:spPr>
        <p:txBody>
          <a:bodyPr vert="horz" lIns="127000" tIns="63500" rIns="127000" bIns="63500" rtlCol="0" anchor="t">
            <a:spAutoFit/>
          </a:bodyPr>
          <a:lstStyle/>
          <a:p>
            <a:pPr>
              <a:defRPr lang="en-US" sz="1400" dirty="0"/>
            </a:pPr>
            <a:r>
              <a:rPr lang="en-US" sz="1600" b="1" dirty="0">
                <a:solidFill>
                  <a:srgbClr val="FFC94A"/>
                </a:solidFill>
                <a:latin typeface="Open Sans"/>
              </a:rPr>
              <a:t>Initialization</a:t>
            </a:r>
          </a:p>
        </p:txBody>
      </p:sp>
      <p:sp>
        <p:nvSpPr>
          <p:cNvPr id="12" name="TextBox 11">
            <a:extLst>
              <a:ext uri="{548A97A3-BFD1-4FFA-8BF1-1776D36FE42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BE41D14-5B93-46D1-838A-4EC7DE844B72}"/>
              </a:ext>
            </a:extLst>
          </p:cNvPr>
          <p:cNvSpPr txBox="1"/>
          <p:nvPr/>
        </p:nvSpPr>
        <p:spPr>
          <a:xfrm>
            <a:off x="7257313" y="3267443"/>
            <a:ext cx="2540000" cy="374461"/>
          </a:xfrm>
          <a:prstGeom prst="rect">
            <a:avLst/>
          </a:prstGeom>
        </p:spPr>
        <p:txBody>
          <a:bodyPr vert="horz" lIns="127000" tIns="63500" rIns="127000" bIns="63500" rtlCol="0" anchor="t">
            <a:spAutoFit/>
          </a:bodyPr>
          <a:lstStyle/>
          <a:p>
            <a:pPr>
              <a:defRPr lang="en-US" sz="1400" dirty="0"/>
            </a:pPr>
            <a:r>
              <a:rPr lang="en-US" sz="1600" b="1" dirty="0">
                <a:solidFill>
                  <a:srgbClr val="FFC94A"/>
                </a:solidFill>
                <a:latin typeface="Open Sans"/>
              </a:rPr>
              <a:t>incrementation</a:t>
            </a:r>
          </a:p>
        </p:txBody>
      </p:sp>
      <p:cxnSp>
        <p:nvCxnSpPr>
          <p:cNvPr id="13" name="Straight Connector 12">
            <a:extLst>
              <a:ext uri="{3CF1D314-82D8-4A98-B903-778009FE347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BC145EF-4980-43CD-9A02-DFB1FD252524}"/>
              </a:ext>
            </a:extLst>
          </p:cNvPr>
          <p:cNvCxnSpPr/>
          <p:nvPr/>
        </p:nvCxnSpPr>
        <p:spPr>
          <a:xfrm rot="10800000" flipV="1">
            <a:off x="9270492" y="2862769"/>
            <a:ext cx="16192" cy="777176"/>
          </a:xfrm>
          <a:prstGeom prst="line">
            <a:avLst/>
          </a:prstGeom>
          <a:ln w="19050" cap="flat">
            <a:solidFill>
              <a:schemeClr val="accent2"/>
            </a:solidFill>
            <a:prstDash val="solid"/>
            <a:miter lim="800000"/>
            <a:headEnd type="none" w="lg" len="sm"/>
            <a:tailEnd type="none" w="sm" len="sm"/>
          </a:ln>
          <a:effectLst>
            <a:outerShdw dir="2700000">
              <a:srgbClr val="3F3F3F">
                <a:alpha val="39999"/>
              </a:srgbClr>
            </a:outerShdw>
          </a:effectLst>
        </p:spPr>
        <p:style>
          <a:lnRef idx="1">
            <a:schemeClr val="accent1"/>
          </a:lnRef>
          <a:fillRef idx="1">
            <a:schemeClr val="accent1"/>
          </a:fillRef>
          <a:effectRef idx="0">
            <a:schemeClr val="accent1"/>
          </a:effectRef>
          <a:fontRef idx="minor">
            <a:srgbClr val="FFFFFF"/>
          </a:fontRef>
        </p:style>
      </p:cxnSp>
      <p:sp>
        <p:nvSpPr>
          <p:cNvPr id="14" name="TextBox 13">
            <a:extLst>
              <a:ext uri="{55B0BEFB-9196-4D79-B393-4DA200C8A20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0ED3C46-1835-4622-8AA7-EB9F699043F1}"/>
              </a:ext>
            </a:extLst>
          </p:cNvPr>
          <p:cNvSpPr txBox="1"/>
          <p:nvPr/>
        </p:nvSpPr>
        <p:spPr>
          <a:xfrm>
            <a:off x="9335261" y="3058529"/>
            <a:ext cx="1973707" cy="374461"/>
          </a:xfrm>
          <a:prstGeom prst="rect">
            <a:avLst/>
          </a:prstGeom>
        </p:spPr>
        <p:txBody>
          <a:bodyPr vert="horz" lIns="127000" tIns="63500" rIns="127000" bIns="63500" rtlCol="0" anchor="t">
            <a:spAutoFit/>
          </a:bodyPr>
          <a:lstStyle/>
          <a:p>
            <a:pPr>
              <a:defRPr lang="en-US" sz="1400" dirty="0"/>
            </a:pPr>
            <a:r>
              <a:rPr lang="en-US" sz="1600" b="1" dirty="0">
                <a:solidFill>
                  <a:srgbClr val="FFC94A"/>
                </a:solidFill>
                <a:latin typeface="+mj-lt"/>
              </a:rPr>
              <a:t>Condition check</a:t>
            </a:r>
          </a:p>
        </p:txBody>
      </p:sp>
      <p:sp>
        <p:nvSpPr>
          <p:cNvPr id="15" name="Arrow: Right 14">
            <a:extLst>
              <a:ext uri="{AAD4FC4B-6090-4D66-AE6D-D85883A3E57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5AEB958-A689-4838-BC59-B732A939895E}"/>
              </a:ext>
            </a:extLst>
          </p:cNvPr>
          <p:cNvSpPr/>
          <p:nvPr/>
        </p:nvSpPr>
        <p:spPr>
          <a:xfrm>
            <a:off x="9054542" y="2988044"/>
            <a:ext cx="357212" cy="241185"/>
          </a:xfrm>
          <a:prstGeom prst="rightArrow">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0"/>
          </a:gradFill>
          <a:ln w="9525" cap="flat">
            <a:solidFill>
              <a:schemeClr val="accent2">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solidFill>
                <a:schemeClr val="accent2"/>
              </a:solidFill>
            </a:endParaRPr>
          </a:p>
        </p:txBody>
      </p:sp>
      <p:sp>
        <p:nvSpPr>
          <p:cNvPr id="16" name="Arrow: Right 15">
            <a:extLst>
              <a:ext uri="{393D617F-44AB-48FE-B6A4-7AC2FB80BCA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559F7D6-A49E-49BC-B025-8A5FDBFE7EB3}"/>
              </a:ext>
            </a:extLst>
          </p:cNvPr>
          <p:cNvSpPr/>
          <p:nvPr/>
        </p:nvSpPr>
        <p:spPr>
          <a:xfrm>
            <a:off x="9054542" y="3292844"/>
            <a:ext cx="357212" cy="241185"/>
          </a:xfrm>
          <a:prstGeom prst="rightArrow">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0"/>
          </a:gradFill>
          <a:ln w="9525" cap="flat">
            <a:solidFill>
              <a:schemeClr val="accent2">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solidFill>
                <a:schemeClr val="accent2"/>
              </a:solidFill>
            </a:endParaRPr>
          </a:p>
        </p:txBody>
      </p:sp>
      <p:sp>
        <p:nvSpPr>
          <p:cNvPr id="17" name="Rectangle 16">
            <a:extLst>
              <a:ext uri="{28B5C638-3B47-4D65-B9EA-0FA49ED76B8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44338DF-FBE0-4E06-B2E8-EB30F03D45D3}"/>
              </a:ext>
            </a:extLst>
          </p:cNvPr>
          <p:cNvSpPr/>
          <p:nvPr/>
        </p:nvSpPr>
        <p:spPr>
          <a:xfrm>
            <a:off x="8639049" y="3937000"/>
            <a:ext cx="1971268" cy="84073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600" b="1" dirty="0"/>
              <a:t>Statement 3</a:t>
            </a:r>
          </a:p>
          <a:p>
            <a:pPr algn="ctr"/>
            <a:r>
              <a:rPr lang="en-US" sz="1600" b="1" dirty="0"/>
              <a:t>Statement 4</a:t>
            </a:r>
          </a:p>
          <a:p>
            <a:pPr algn="ctr"/>
            <a:r>
              <a:rPr lang="en-US" sz="1600" b="1" dirty="0"/>
              <a:t>Statement 5</a:t>
            </a:r>
          </a:p>
        </p:txBody>
      </p:sp>
      <p:sp>
        <p:nvSpPr>
          <p:cNvPr id="18" name="Rectangle 17">
            <a:extLst>
              <a:ext uri="{08320316-D8C8-47CA-B303-784C5B185C4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1E12A56-3989-4837-A737-C6B15228B93E}"/>
              </a:ext>
            </a:extLst>
          </p:cNvPr>
          <p:cNvSpPr/>
          <p:nvPr/>
        </p:nvSpPr>
        <p:spPr>
          <a:xfrm>
            <a:off x="8636001" y="5175097"/>
            <a:ext cx="1971268" cy="67504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600" b="1" dirty="0"/>
              <a:t>Statement 6</a:t>
            </a:r>
          </a:p>
          <a:p>
            <a:pPr algn="ctr"/>
            <a:r>
              <a:rPr lang="en-US" sz="1600" b="1" dirty="0"/>
              <a:t>Statement 7</a:t>
            </a:r>
          </a:p>
        </p:txBody>
      </p:sp>
      <p:sp>
        <p:nvSpPr>
          <p:cNvPr id="19" name="Arrow: Down 18">
            <a:extLst>
              <a:ext uri="{0B09C533-10AB-4FFA-A984-3F2C7A15AFE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011FF3-DB0F-4422-B9C5-E19CA6D07478}"/>
              </a:ext>
            </a:extLst>
          </p:cNvPr>
          <p:cNvSpPr/>
          <p:nvPr/>
        </p:nvSpPr>
        <p:spPr>
          <a:xfrm>
            <a:off x="9404172" y="1371600"/>
            <a:ext cx="231736" cy="39152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20" name="Arrow: Down 19">
            <a:extLst>
              <a:ext uri="{6449638F-125F-4EC0-A41B-BA9504C4471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51131BC-9F43-4494-BEAE-B4555659F243}"/>
              </a:ext>
            </a:extLst>
          </p:cNvPr>
          <p:cNvSpPr/>
          <p:nvPr/>
        </p:nvSpPr>
        <p:spPr>
          <a:xfrm>
            <a:off x="8862683" y="2468041"/>
            <a:ext cx="231736" cy="39152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21" name="Arrow: Down 20">
            <a:extLst>
              <a:ext uri="{82C7E50A-93A6-4727-863F-11F0FE7CE78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1C0480A-860D-46CA-BAC0-242C11E85B1B}"/>
              </a:ext>
            </a:extLst>
          </p:cNvPr>
          <p:cNvSpPr/>
          <p:nvPr/>
        </p:nvSpPr>
        <p:spPr>
          <a:xfrm>
            <a:off x="9975532" y="3556000"/>
            <a:ext cx="231736" cy="39152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22" name="Arrow: Down 21">
            <a:extLst>
              <a:ext uri="{82BD92F7-4B8E-4973-8B49-829CF1FA073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DA35F1F-7D8D-4EE1-A458-B1A7C70BA0AC}"/>
              </a:ext>
            </a:extLst>
          </p:cNvPr>
          <p:cNvSpPr/>
          <p:nvPr/>
        </p:nvSpPr>
        <p:spPr>
          <a:xfrm>
            <a:off x="9508820" y="5854700"/>
            <a:ext cx="231736" cy="39152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23" name="Arrow: Down 22">
            <a:extLst>
              <a:ext uri="{3446B1DC-B59B-4056-AA53-63D53845223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7F5C26E-B0C9-4125-AD6A-79A724965149}"/>
              </a:ext>
            </a:extLst>
          </p:cNvPr>
          <p:cNvSpPr/>
          <p:nvPr/>
        </p:nvSpPr>
        <p:spPr>
          <a:xfrm>
            <a:off x="9556572" y="4914901"/>
            <a:ext cx="231736" cy="239089"/>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24" name="Straight Connector 23">
            <a:extLst>
              <a:ext uri="{4C217401-645F-4235-8A0F-93DDF708CC0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7E80229-CA78-455A-B0AF-61238EAE81FE}"/>
              </a:ext>
            </a:extLst>
          </p:cNvPr>
          <p:cNvCxnSpPr/>
          <p:nvPr/>
        </p:nvCxnSpPr>
        <p:spPr>
          <a:xfrm rot="10800000" flipH="1">
            <a:off x="9647035" y="4910150"/>
            <a:ext cx="2172563" cy="474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5" name="Straight Connector 24">
            <a:extLst>
              <a:ext uri="{0FE7F741-9F2A-4CFF-92C5-6696E61F975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673AD29-9878-4FF8-BD7C-0E1F4BD157D9}"/>
              </a:ext>
            </a:extLst>
          </p:cNvPr>
          <p:cNvCxnSpPr/>
          <p:nvPr/>
        </p:nvCxnSpPr>
        <p:spPr>
          <a:xfrm rot="10800000" flipH="1">
            <a:off x="11511965" y="3258641"/>
            <a:ext cx="333336" cy="1619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6" name="Straight Connector 25">
            <a:extLst>
              <a:ext uri="{4488AC44-94D4-46F6-8E85-11164C03942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9CB4C83-DDA8-4391-B2F8-1786AB5E8FD1}"/>
              </a:ext>
            </a:extLst>
          </p:cNvPr>
          <p:cNvCxnSpPr/>
          <p:nvPr/>
        </p:nvCxnSpPr>
        <p:spPr>
          <a:xfrm rot="10800000" flipV="1">
            <a:off x="11819599" y="3274835"/>
            <a:ext cx="16192" cy="1619123"/>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27" name="TextBox 26">
            <a:extLst>
              <a:ext uri="{60CB771F-78DF-41A5-A556-4D2D9BA0F13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56DB43A-B631-418B-851E-B7991C75B1E9}"/>
              </a:ext>
            </a:extLst>
          </p:cNvPr>
          <p:cNvSpPr txBox="1"/>
          <p:nvPr/>
        </p:nvSpPr>
        <p:spPr>
          <a:xfrm>
            <a:off x="5796256" y="1553350"/>
            <a:ext cx="1518945" cy="415563"/>
          </a:xfrm>
          <a:prstGeom prst="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0"/>
          </a:gradFill>
          <a:ln w="9525" cap="flat">
            <a:solidFill>
              <a:schemeClr val="accent6">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b="1" dirty="0">
                <a:latin typeface="+mj-lt"/>
              </a:rPr>
              <a:t>Flowchart</a:t>
            </a:r>
          </a:p>
        </p:txBody>
      </p:sp>
      <p:sp>
        <p:nvSpPr>
          <p:cNvPr id="28" name="TextBox 27">
            <a:extLst>
              <a:ext uri="{4F87FBF6-8E6E-4A73-B393-A770E96B204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782D5B9-EA24-4335-936A-E1FFE9A4511A}"/>
              </a:ext>
            </a:extLst>
          </p:cNvPr>
          <p:cNvSpPr txBox="1"/>
          <p:nvPr/>
        </p:nvSpPr>
        <p:spPr>
          <a:xfrm>
            <a:off x="9232557" y="3593998"/>
            <a:ext cx="769696" cy="374461"/>
          </a:xfrm>
          <a:prstGeom prst="rect">
            <a:avLst/>
          </a:prstGeom>
        </p:spPr>
        <p:txBody>
          <a:bodyPr vert="horz" lIns="127000" tIns="63500" rIns="127000" bIns="63500" rtlCol="0" anchor="t">
            <a:spAutoFit/>
          </a:bodyPr>
          <a:lstStyle/>
          <a:p>
            <a:pPr>
              <a:defRPr lang="en-US" sz="1400" dirty="0"/>
            </a:pPr>
            <a:r>
              <a:rPr lang="en-US" sz="1600" b="1" dirty="0">
                <a:latin typeface="+mj-lt"/>
              </a:rPr>
              <a:t>true</a:t>
            </a:r>
          </a:p>
        </p:txBody>
      </p:sp>
      <p:sp>
        <p:nvSpPr>
          <p:cNvPr id="29" name="TextBox 28">
            <a:extLst>
              <a:ext uri="{370C4B22-8660-4E22-B543-7509DC01393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B0B4402-F3AB-4684-9B48-A6C983FF5DF8}"/>
              </a:ext>
            </a:extLst>
          </p:cNvPr>
          <p:cNvSpPr txBox="1"/>
          <p:nvPr/>
        </p:nvSpPr>
        <p:spPr>
          <a:xfrm>
            <a:off x="11357547" y="2870201"/>
            <a:ext cx="769696" cy="374461"/>
          </a:xfrm>
          <a:prstGeom prst="rect">
            <a:avLst/>
          </a:prstGeom>
        </p:spPr>
        <p:txBody>
          <a:bodyPr vert="horz" lIns="127000" tIns="63500" rIns="127000" bIns="63500" rtlCol="0" anchor="t">
            <a:spAutoFit/>
          </a:bodyPr>
          <a:lstStyle/>
          <a:p>
            <a:pPr>
              <a:defRPr lang="en-US" sz="1400" dirty="0"/>
            </a:pPr>
            <a:r>
              <a:rPr lang="en-US" sz="1600" b="1" dirty="0">
                <a:latin typeface="+mj-lt"/>
              </a:rPr>
              <a:t>false</a:t>
            </a:r>
          </a:p>
        </p:txBody>
      </p:sp>
    </p:spTree>
    <p:extLst>
      <p:ext uri="{E7B91038-F13C-47BD-A616-34E689ACA6BC}">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stCondLst>
                                            <p:cond delay="0"/>
                                          </p:stCondLst>
                                        </p:cTn>
                                        <p:tgtEl>
                                          <p:spTgt spid="5"/>
                                        </p:tgtEl>
                                        <p:attrNameLst>
                                          <p:attrName>ppt_w</p:attrName>
                                        </p:attrNameLst>
                                      </p:cBhvr>
                                      <p:tavLst>
                                        <p:tav tm="0">
                                          <p:val>
                                            <p:strVal val="0"/>
                                          </p:val>
                                        </p:tav>
                                        <p:tav tm="100000">
                                          <p:val>
                                            <p:strVal val="#ppt_w"/>
                                          </p:val>
                                        </p:tav>
                                      </p:tavLst>
                                    </p:anim>
                                    <p:anim calcmode="lin" valueType="num">
                                      <p:cBhvr>
                                        <p:cTn id="8" dur="1000" fill="hold">
                                          <p:stCondLst>
                                            <p:cond delay="0"/>
                                          </p:stCondLst>
                                        </p:cTn>
                                        <p:tgtEl>
                                          <p:spTgt spid="5"/>
                                        </p:tgtEl>
                                        <p:attrNameLst>
                                          <p:attrName>ppt_h</p:attrName>
                                        </p:attrNameLst>
                                      </p:cBhvr>
                                      <p:tavLst>
                                        <p:tav tm="0">
                                          <p:val>
                                            <p:str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stCondLst>
                                            <p:cond delay="0"/>
                                          </p:stCondLst>
                                        </p:cTn>
                                        <p:tgtEl>
                                          <p:spTgt spid="4"/>
                                        </p:tgtEl>
                                        <p:attrNameLst>
                                          <p:attrName>ppt_w</p:attrName>
                                        </p:attrNameLst>
                                      </p:cBhvr>
                                      <p:tavLst>
                                        <p:tav tm="0">
                                          <p:val>
                                            <p:strVal val="0"/>
                                          </p:val>
                                        </p:tav>
                                        <p:tav tm="100000">
                                          <p:val>
                                            <p:strVal val="#ppt_w"/>
                                          </p:val>
                                        </p:tav>
                                      </p:tavLst>
                                    </p:anim>
                                    <p:anim calcmode="lin" valueType="num">
                                      <p:cBhvr>
                                        <p:cTn id="12" dur="1000" fill="hold">
                                          <p:stCondLst>
                                            <p:cond delay="0"/>
                                          </p:stCondLst>
                                        </p:cTn>
                                        <p:tgtEl>
                                          <p:spTgt spid="4"/>
                                        </p:tgtEl>
                                        <p:attrNameLst>
                                          <p:attrName>ppt_h</p:attrName>
                                        </p:attrNameLst>
                                      </p:cBhvr>
                                      <p:tavLst>
                                        <p:tav tm="0">
                                          <p:val>
                                            <p:str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stCondLst>
                                            <p:cond delay="0"/>
                                          </p:stCondLst>
                                        </p:cTn>
                                        <p:tgtEl>
                                          <p:spTgt spid="6"/>
                                        </p:tgtEl>
                                        <p:attrNameLst>
                                          <p:attrName>ppt_w</p:attrName>
                                        </p:attrNameLst>
                                      </p:cBhvr>
                                      <p:tavLst>
                                        <p:tav tm="0">
                                          <p:val>
                                            <p:strVal val="0"/>
                                          </p:val>
                                        </p:tav>
                                        <p:tav tm="100000">
                                          <p:val>
                                            <p:strVal val="#ppt_w"/>
                                          </p:val>
                                        </p:tav>
                                      </p:tavLst>
                                    </p:anim>
                                    <p:anim calcmode="lin" valueType="num">
                                      <p:cBhvr>
                                        <p:cTn id="18" dur="1000" fill="hold">
                                          <p:stCondLst>
                                            <p:cond delay="0"/>
                                          </p:stCondLst>
                                        </p:cTn>
                                        <p:tgtEl>
                                          <p:spTgt spid="6"/>
                                        </p:tgtEl>
                                        <p:attrNameLst>
                                          <p:attrName>ppt_h</p:attrName>
                                        </p:attrNameLst>
                                      </p:cBhvr>
                                      <p:tavLst>
                                        <p:tav tm="0">
                                          <p:val>
                                            <p:strVal val="0"/>
                                          </p:val>
                                        </p:tav>
                                        <p:tav tm="100000">
                                          <p:val>
                                            <p:strVal val="#ppt_h"/>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stCondLst>
                                            <p:cond delay="0"/>
                                          </p:stCondLst>
                                        </p:cTn>
                                        <p:tgtEl>
                                          <p:spTgt spid="7"/>
                                        </p:tgtEl>
                                        <p:attrNameLst>
                                          <p:attrName>ppt_w</p:attrName>
                                        </p:attrNameLst>
                                      </p:cBhvr>
                                      <p:tavLst>
                                        <p:tav tm="0">
                                          <p:val>
                                            <p:strVal val="0"/>
                                          </p:val>
                                        </p:tav>
                                        <p:tav tm="100000">
                                          <p:val>
                                            <p:strVal val="#ppt_w"/>
                                          </p:val>
                                        </p:tav>
                                      </p:tavLst>
                                    </p:anim>
                                    <p:anim calcmode="lin" valueType="num">
                                      <p:cBhvr>
                                        <p:cTn id="22" dur="1000" fill="hold">
                                          <p:stCondLst>
                                            <p:cond delay="0"/>
                                          </p:stCondLst>
                                        </p:cTn>
                                        <p:tgtEl>
                                          <p:spTgt spid="7"/>
                                        </p:tgtEl>
                                        <p:attrNameLst>
                                          <p:attrName>ppt_h</p:attrName>
                                        </p:attrNameLst>
                                      </p:cBhvr>
                                      <p:tavLst>
                                        <p:tav tm="0">
                                          <p:val>
                                            <p:strVal val="0"/>
                                          </p:val>
                                        </p:tav>
                                        <p:tav tm="100000">
                                          <p:val>
                                            <p:strVal val="#ppt_h"/>
                                          </p:val>
                                        </p:tav>
                                      </p:tavLst>
                                    </p:anim>
                                  </p:childTnLst>
                                </p:cTn>
                              </p:par>
                              <p:par>
                                <p:cTn id="23" presetID="23" presetClass="entr" presetSubtype="16"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stCondLst>
                                            <p:cond delay="0"/>
                                          </p:stCondLst>
                                        </p:cTn>
                                        <p:tgtEl>
                                          <p:spTgt spid="8"/>
                                        </p:tgtEl>
                                        <p:attrNameLst>
                                          <p:attrName>ppt_w</p:attrName>
                                        </p:attrNameLst>
                                      </p:cBhvr>
                                      <p:tavLst>
                                        <p:tav tm="0">
                                          <p:val>
                                            <p:strVal val="0"/>
                                          </p:val>
                                        </p:tav>
                                        <p:tav tm="100000">
                                          <p:val>
                                            <p:strVal val="#ppt_w"/>
                                          </p:val>
                                        </p:tav>
                                      </p:tavLst>
                                    </p:anim>
                                    <p:anim calcmode="lin" valueType="num">
                                      <p:cBhvr>
                                        <p:cTn id="26" dur="1000" fill="hold">
                                          <p:stCondLst>
                                            <p:cond delay="0"/>
                                          </p:stCondLst>
                                        </p:cTn>
                                        <p:tgtEl>
                                          <p:spTgt spid="8"/>
                                        </p:tgtEl>
                                        <p:attrNameLst>
                                          <p:attrName>ppt_h</p:attrName>
                                        </p:attrNameLst>
                                      </p:cBhvr>
                                      <p:tavLst>
                                        <p:tav tm="0">
                                          <p:val>
                                            <p:str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1000" fill="hold">
                                          <p:stCondLst>
                                            <p:cond delay="0"/>
                                          </p:stCondLst>
                                        </p:cTn>
                                        <p:tgtEl>
                                          <p:spTgt spid="9"/>
                                        </p:tgtEl>
                                        <p:attrNameLst>
                                          <p:attrName>ppt_w</p:attrName>
                                        </p:attrNameLst>
                                      </p:cBhvr>
                                      <p:tavLst>
                                        <p:tav tm="0">
                                          <p:val>
                                            <p:strVal val="0"/>
                                          </p:val>
                                        </p:tav>
                                        <p:tav tm="100000">
                                          <p:val>
                                            <p:strVal val="#ppt_w"/>
                                          </p:val>
                                        </p:tav>
                                      </p:tavLst>
                                    </p:anim>
                                    <p:anim calcmode="lin" valueType="num">
                                      <p:cBhvr>
                                        <p:cTn id="30" dur="1000" fill="hold">
                                          <p:stCondLst>
                                            <p:cond delay="0"/>
                                          </p:stCondLst>
                                        </p:cTn>
                                        <p:tgtEl>
                                          <p:spTgt spid="9"/>
                                        </p:tgtEl>
                                        <p:attrNameLst>
                                          <p:attrName>ppt_h</p:attrName>
                                        </p:attrNameLst>
                                      </p:cBhvr>
                                      <p:tavLst>
                                        <p:tav tm="0">
                                          <p:val>
                                            <p:str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1000" fill="hold">
                                          <p:stCondLst>
                                            <p:cond delay="0"/>
                                          </p:stCondLst>
                                        </p:cTn>
                                        <p:tgtEl>
                                          <p:spTgt spid="10"/>
                                        </p:tgtEl>
                                        <p:attrNameLst>
                                          <p:attrName>ppt_w</p:attrName>
                                        </p:attrNameLst>
                                      </p:cBhvr>
                                      <p:tavLst>
                                        <p:tav tm="0">
                                          <p:val>
                                            <p:strVal val="0"/>
                                          </p:val>
                                        </p:tav>
                                        <p:tav tm="100000">
                                          <p:val>
                                            <p:strVal val="#ppt_w"/>
                                          </p:val>
                                        </p:tav>
                                      </p:tavLst>
                                    </p:anim>
                                    <p:anim calcmode="lin" valueType="num">
                                      <p:cBhvr>
                                        <p:cTn id="34" dur="1000" fill="hold">
                                          <p:stCondLst>
                                            <p:cond delay="0"/>
                                          </p:stCondLst>
                                        </p:cTn>
                                        <p:tgtEl>
                                          <p:spTgt spid="10"/>
                                        </p:tgtEl>
                                        <p:attrNameLst>
                                          <p:attrName>ppt_h</p:attrName>
                                        </p:attrNameLst>
                                      </p:cBhvr>
                                      <p:tavLst>
                                        <p:tav tm="0">
                                          <p:val>
                                            <p:str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1000" fill="hold">
                                          <p:stCondLst>
                                            <p:cond delay="0"/>
                                          </p:stCondLst>
                                        </p:cTn>
                                        <p:tgtEl>
                                          <p:spTgt spid="11"/>
                                        </p:tgtEl>
                                        <p:attrNameLst>
                                          <p:attrName>ppt_w</p:attrName>
                                        </p:attrNameLst>
                                      </p:cBhvr>
                                      <p:tavLst>
                                        <p:tav tm="0">
                                          <p:val>
                                            <p:strVal val="0"/>
                                          </p:val>
                                        </p:tav>
                                        <p:tav tm="100000">
                                          <p:val>
                                            <p:strVal val="#ppt_w"/>
                                          </p:val>
                                        </p:tav>
                                      </p:tavLst>
                                    </p:anim>
                                    <p:anim calcmode="lin" valueType="num">
                                      <p:cBhvr>
                                        <p:cTn id="38" dur="1000" fill="hold">
                                          <p:stCondLst>
                                            <p:cond delay="0"/>
                                          </p:stCondLst>
                                        </p:cTn>
                                        <p:tgtEl>
                                          <p:spTgt spid="11"/>
                                        </p:tgtEl>
                                        <p:attrNameLst>
                                          <p:attrName>ppt_h</p:attrName>
                                        </p:attrNameLst>
                                      </p:cBhvr>
                                      <p:tavLst>
                                        <p:tav tm="0">
                                          <p:val>
                                            <p:strVal val="0"/>
                                          </p:val>
                                        </p:tav>
                                        <p:tav tm="100000">
                                          <p:val>
                                            <p:strVal val="#ppt_h"/>
                                          </p:val>
                                        </p:tav>
                                      </p:tavLst>
                                    </p:anim>
                                  </p:childTnLst>
                                </p:cTn>
                              </p:par>
                              <p:par>
                                <p:cTn id="39" presetID="23" presetClass="entr" presetSubtype="16"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1000" fill="hold">
                                          <p:stCondLst>
                                            <p:cond delay="0"/>
                                          </p:stCondLst>
                                        </p:cTn>
                                        <p:tgtEl>
                                          <p:spTgt spid="12"/>
                                        </p:tgtEl>
                                        <p:attrNameLst>
                                          <p:attrName>ppt_w</p:attrName>
                                        </p:attrNameLst>
                                      </p:cBhvr>
                                      <p:tavLst>
                                        <p:tav tm="0">
                                          <p:val>
                                            <p:strVal val="0"/>
                                          </p:val>
                                        </p:tav>
                                        <p:tav tm="100000">
                                          <p:val>
                                            <p:strVal val="#ppt_w"/>
                                          </p:val>
                                        </p:tav>
                                      </p:tavLst>
                                    </p:anim>
                                    <p:anim calcmode="lin" valueType="num">
                                      <p:cBhvr>
                                        <p:cTn id="42" dur="1000" fill="hold">
                                          <p:stCondLst>
                                            <p:cond delay="0"/>
                                          </p:stCondLst>
                                        </p:cTn>
                                        <p:tgtEl>
                                          <p:spTgt spid="12"/>
                                        </p:tgtEl>
                                        <p:attrNameLst>
                                          <p:attrName>ppt_h</p:attrName>
                                        </p:attrNameLst>
                                      </p:cBhvr>
                                      <p:tavLst>
                                        <p:tav tm="0">
                                          <p:val>
                                            <p:strVal val="0"/>
                                          </p:val>
                                        </p:tav>
                                        <p:tav tm="100000">
                                          <p:val>
                                            <p:strVal val="#ppt_h"/>
                                          </p:val>
                                        </p:tav>
                                      </p:tavLst>
                                    </p:anim>
                                  </p:childTnLst>
                                </p:cTn>
                              </p:par>
                              <p:par>
                                <p:cTn id="43" presetID="23" presetClass="entr" presetSubtype="16"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1000" fill="hold">
                                          <p:stCondLst>
                                            <p:cond delay="0"/>
                                          </p:stCondLst>
                                        </p:cTn>
                                        <p:tgtEl>
                                          <p:spTgt spid="13"/>
                                        </p:tgtEl>
                                        <p:attrNameLst>
                                          <p:attrName>ppt_w</p:attrName>
                                        </p:attrNameLst>
                                      </p:cBhvr>
                                      <p:tavLst>
                                        <p:tav tm="0">
                                          <p:val>
                                            <p:strVal val="0"/>
                                          </p:val>
                                        </p:tav>
                                        <p:tav tm="100000">
                                          <p:val>
                                            <p:strVal val="#ppt_w"/>
                                          </p:val>
                                        </p:tav>
                                      </p:tavLst>
                                    </p:anim>
                                    <p:anim calcmode="lin" valueType="num">
                                      <p:cBhvr>
                                        <p:cTn id="46" dur="1000" fill="hold">
                                          <p:stCondLst>
                                            <p:cond delay="0"/>
                                          </p:stCondLst>
                                        </p:cTn>
                                        <p:tgtEl>
                                          <p:spTgt spid="13"/>
                                        </p:tgtEl>
                                        <p:attrNameLst>
                                          <p:attrName>ppt_h</p:attrName>
                                        </p:attrNameLst>
                                      </p:cBhvr>
                                      <p:tavLst>
                                        <p:tav tm="0">
                                          <p:val>
                                            <p:strVal val="0"/>
                                          </p:val>
                                        </p:tav>
                                        <p:tav tm="100000">
                                          <p:val>
                                            <p:strVal val="#ppt_h"/>
                                          </p:val>
                                        </p:tav>
                                      </p:tavLst>
                                    </p:anim>
                                  </p:childTnLst>
                                </p:cTn>
                              </p:par>
                              <p:par>
                                <p:cTn id="47" presetID="23" presetClass="entr" presetSubtype="16"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1000" fill="hold">
                                          <p:stCondLst>
                                            <p:cond delay="0"/>
                                          </p:stCondLst>
                                        </p:cTn>
                                        <p:tgtEl>
                                          <p:spTgt spid="14"/>
                                        </p:tgtEl>
                                        <p:attrNameLst>
                                          <p:attrName>ppt_w</p:attrName>
                                        </p:attrNameLst>
                                      </p:cBhvr>
                                      <p:tavLst>
                                        <p:tav tm="0">
                                          <p:val>
                                            <p:strVal val="0"/>
                                          </p:val>
                                        </p:tav>
                                        <p:tav tm="100000">
                                          <p:val>
                                            <p:strVal val="#ppt_w"/>
                                          </p:val>
                                        </p:tav>
                                      </p:tavLst>
                                    </p:anim>
                                    <p:anim calcmode="lin" valueType="num">
                                      <p:cBhvr>
                                        <p:cTn id="50" dur="1000" fill="hold">
                                          <p:stCondLst>
                                            <p:cond delay="0"/>
                                          </p:stCondLst>
                                        </p:cTn>
                                        <p:tgtEl>
                                          <p:spTgt spid="14"/>
                                        </p:tgtEl>
                                        <p:attrNameLst>
                                          <p:attrName>ppt_h</p:attrName>
                                        </p:attrNameLst>
                                      </p:cBhvr>
                                      <p:tavLst>
                                        <p:tav tm="0">
                                          <p:val>
                                            <p:strVal val="0"/>
                                          </p:val>
                                        </p:tav>
                                        <p:tav tm="100000">
                                          <p:val>
                                            <p:strVal val="#ppt_h"/>
                                          </p:val>
                                        </p:tav>
                                      </p:tavLst>
                                    </p:anim>
                                  </p:childTnLst>
                                </p:cTn>
                              </p:par>
                              <p:par>
                                <p:cTn id="51" presetID="23" presetClass="entr" presetSubtype="16"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1000" fill="hold">
                                          <p:stCondLst>
                                            <p:cond delay="0"/>
                                          </p:stCondLst>
                                        </p:cTn>
                                        <p:tgtEl>
                                          <p:spTgt spid="15"/>
                                        </p:tgtEl>
                                        <p:attrNameLst>
                                          <p:attrName>ppt_w</p:attrName>
                                        </p:attrNameLst>
                                      </p:cBhvr>
                                      <p:tavLst>
                                        <p:tav tm="0">
                                          <p:val>
                                            <p:strVal val="0"/>
                                          </p:val>
                                        </p:tav>
                                        <p:tav tm="100000">
                                          <p:val>
                                            <p:strVal val="#ppt_w"/>
                                          </p:val>
                                        </p:tav>
                                      </p:tavLst>
                                    </p:anim>
                                    <p:anim calcmode="lin" valueType="num">
                                      <p:cBhvr>
                                        <p:cTn id="54" dur="1000" fill="hold">
                                          <p:stCondLst>
                                            <p:cond delay="0"/>
                                          </p:stCondLst>
                                        </p:cTn>
                                        <p:tgtEl>
                                          <p:spTgt spid="15"/>
                                        </p:tgtEl>
                                        <p:attrNameLst>
                                          <p:attrName>ppt_h</p:attrName>
                                        </p:attrNameLst>
                                      </p:cBhvr>
                                      <p:tavLst>
                                        <p:tav tm="0">
                                          <p:val>
                                            <p:strVal val="0"/>
                                          </p:val>
                                        </p:tav>
                                        <p:tav tm="100000">
                                          <p:val>
                                            <p:strVal val="#ppt_h"/>
                                          </p:val>
                                        </p:tav>
                                      </p:tavLst>
                                    </p:anim>
                                  </p:childTnLst>
                                </p:cTn>
                              </p:par>
                              <p:par>
                                <p:cTn id="55" presetID="23" presetClass="entr" presetSubtype="16"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1000" fill="hold">
                                          <p:stCondLst>
                                            <p:cond delay="0"/>
                                          </p:stCondLst>
                                        </p:cTn>
                                        <p:tgtEl>
                                          <p:spTgt spid="16"/>
                                        </p:tgtEl>
                                        <p:attrNameLst>
                                          <p:attrName>ppt_w</p:attrName>
                                        </p:attrNameLst>
                                      </p:cBhvr>
                                      <p:tavLst>
                                        <p:tav tm="0">
                                          <p:val>
                                            <p:strVal val="0"/>
                                          </p:val>
                                        </p:tav>
                                        <p:tav tm="100000">
                                          <p:val>
                                            <p:strVal val="#ppt_w"/>
                                          </p:val>
                                        </p:tav>
                                      </p:tavLst>
                                    </p:anim>
                                    <p:anim calcmode="lin" valueType="num">
                                      <p:cBhvr>
                                        <p:cTn id="58" dur="1000" fill="hold">
                                          <p:stCondLst>
                                            <p:cond delay="0"/>
                                          </p:stCondLst>
                                        </p:cTn>
                                        <p:tgtEl>
                                          <p:spTgt spid="16"/>
                                        </p:tgtEl>
                                        <p:attrNameLst>
                                          <p:attrName>ppt_h</p:attrName>
                                        </p:attrNameLst>
                                      </p:cBhvr>
                                      <p:tavLst>
                                        <p:tav tm="0">
                                          <p:val>
                                            <p:strVal val="0"/>
                                          </p:val>
                                        </p:tav>
                                        <p:tav tm="100000">
                                          <p:val>
                                            <p:strVal val="#ppt_h"/>
                                          </p:val>
                                        </p:tav>
                                      </p:tavLst>
                                    </p:anim>
                                  </p:childTnLst>
                                </p:cTn>
                              </p:par>
                              <p:par>
                                <p:cTn id="59" presetID="23" presetClass="entr" presetSubtype="16"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1000" fill="hold">
                                          <p:stCondLst>
                                            <p:cond delay="0"/>
                                          </p:stCondLst>
                                        </p:cTn>
                                        <p:tgtEl>
                                          <p:spTgt spid="17"/>
                                        </p:tgtEl>
                                        <p:attrNameLst>
                                          <p:attrName>ppt_w</p:attrName>
                                        </p:attrNameLst>
                                      </p:cBhvr>
                                      <p:tavLst>
                                        <p:tav tm="0">
                                          <p:val>
                                            <p:strVal val="0"/>
                                          </p:val>
                                        </p:tav>
                                        <p:tav tm="100000">
                                          <p:val>
                                            <p:strVal val="#ppt_w"/>
                                          </p:val>
                                        </p:tav>
                                      </p:tavLst>
                                    </p:anim>
                                    <p:anim calcmode="lin" valueType="num">
                                      <p:cBhvr>
                                        <p:cTn id="62" dur="1000" fill="hold">
                                          <p:stCondLst>
                                            <p:cond delay="0"/>
                                          </p:stCondLst>
                                        </p:cTn>
                                        <p:tgtEl>
                                          <p:spTgt spid="17"/>
                                        </p:tgtEl>
                                        <p:attrNameLst>
                                          <p:attrName>ppt_h</p:attrName>
                                        </p:attrNameLst>
                                      </p:cBhvr>
                                      <p:tavLst>
                                        <p:tav tm="0">
                                          <p:val>
                                            <p:strVal val="0"/>
                                          </p:val>
                                        </p:tav>
                                        <p:tav tm="100000">
                                          <p:val>
                                            <p:strVal val="#ppt_h"/>
                                          </p:val>
                                        </p:tav>
                                      </p:tavLst>
                                    </p:anim>
                                  </p:childTnLst>
                                </p:cTn>
                              </p:par>
                              <p:par>
                                <p:cTn id="63" presetID="23" presetClass="entr" presetSubtype="16"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p:cTn id="65" dur="1000" fill="hold">
                                          <p:stCondLst>
                                            <p:cond delay="0"/>
                                          </p:stCondLst>
                                        </p:cTn>
                                        <p:tgtEl>
                                          <p:spTgt spid="18"/>
                                        </p:tgtEl>
                                        <p:attrNameLst>
                                          <p:attrName>ppt_w</p:attrName>
                                        </p:attrNameLst>
                                      </p:cBhvr>
                                      <p:tavLst>
                                        <p:tav tm="0">
                                          <p:val>
                                            <p:strVal val="0"/>
                                          </p:val>
                                        </p:tav>
                                        <p:tav tm="100000">
                                          <p:val>
                                            <p:strVal val="#ppt_w"/>
                                          </p:val>
                                        </p:tav>
                                      </p:tavLst>
                                    </p:anim>
                                    <p:anim calcmode="lin" valueType="num">
                                      <p:cBhvr>
                                        <p:cTn id="66" dur="1000" fill="hold">
                                          <p:stCondLst>
                                            <p:cond delay="0"/>
                                          </p:stCondLst>
                                        </p:cTn>
                                        <p:tgtEl>
                                          <p:spTgt spid="18"/>
                                        </p:tgtEl>
                                        <p:attrNameLst>
                                          <p:attrName>ppt_h</p:attrName>
                                        </p:attrNameLst>
                                      </p:cBhvr>
                                      <p:tavLst>
                                        <p:tav tm="0">
                                          <p:val>
                                            <p:strVal val="0"/>
                                          </p:val>
                                        </p:tav>
                                        <p:tav tm="100000">
                                          <p:val>
                                            <p:strVal val="#ppt_h"/>
                                          </p:val>
                                        </p:tav>
                                      </p:tavLst>
                                    </p:anim>
                                  </p:childTnLst>
                                </p:cTn>
                              </p:par>
                              <p:par>
                                <p:cTn id="67" presetID="23" presetClass="entr" presetSubtype="16"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1000" fill="hold">
                                          <p:stCondLst>
                                            <p:cond delay="0"/>
                                          </p:stCondLst>
                                        </p:cTn>
                                        <p:tgtEl>
                                          <p:spTgt spid="19"/>
                                        </p:tgtEl>
                                        <p:attrNameLst>
                                          <p:attrName>ppt_w</p:attrName>
                                        </p:attrNameLst>
                                      </p:cBhvr>
                                      <p:tavLst>
                                        <p:tav tm="0">
                                          <p:val>
                                            <p:strVal val="0"/>
                                          </p:val>
                                        </p:tav>
                                        <p:tav tm="100000">
                                          <p:val>
                                            <p:strVal val="#ppt_w"/>
                                          </p:val>
                                        </p:tav>
                                      </p:tavLst>
                                    </p:anim>
                                    <p:anim calcmode="lin" valueType="num">
                                      <p:cBhvr>
                                        <p:cTn id="70" dur="1000" fill="hold">
                                          <p:stCondLst>
                                            <p:cond delay="0"/>
                                          </p:stCondLst>
                                        </p:cTn>
                                        <p:tgtEl>
                                          <p:spTgt spid="19"/>
                                        </p:tgtEl>
                                        <p:attrNameLst>
                                          <p:attrName>ppt_h</p:attrName>
                                        </p:attrNameLst>
                                      </p:cBhvr>
                                      <p:tavLst>
                                        <p:tav tm="0">
                                          <p:val>
                                            <p:strVal val="0"/>
                                          </p:val>
                                        </p:tav>
                                        <p:tav tm="100000">
                                          <p:val>
                                            <p:strVal val="#ppt_h"/>
                                          </p:val>
                                        </p:tav>
                                      </p:tavLst>
                                    </p:anim>
                                  </p:childTnLst>
                                </p:cTn>
                              </p:par>
                              <p:par>
                                <p:cTn id="71" presetID="23" presetClass="entr" presetSubtype="16"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1000" fill="hold">
                                          <p:stCondLst>
                                            <p:cond delay="0"/>
                                          </p:stCondLst>
                                        </p:cTn>
                                        <p:tgtEl>
                                          <p:spTgt spid="20"/>
                                        </p:tgtEl>
                                        <p:attrNameLst>
                                          <p:attrName>ppt_w</p:attrName>
                                        </p:attrNameLst>
                                      </p:cBhvr>
                                      <p:tavLst>
                                        <p:tav tm="0">
                                          <p:val>
                                            <p:strVal val="0"/>
                                          </p:val>
                                        </p:tav>
                                        <p:tav tm="100000">
                                          <p:val>
                                            <p:strVal val="#ppt_w"/>
                                          </p:val>
                                        </p:tav>
                                      </p:tavLst>
                                    </p:anim>
                                    <p:anim calcmode="lin" valueType="num">
                                      <p:cBhvr>
                                        <p:cTn id="74" dur="1000" fill="hold">
                                          <p:stCondLst>
                                            <p:cond delay="0"/>
                                          </p:stCondLst>
                                        </p:cTn>
                                        <p:tgtEl>
                                          <p:spTgt spid="20"/>
                                        </p:tgtEl>
                                        <p:attrNameLst>
                                          <p:attrName>ppt_h</p:attrName>
                                        </p:attrNameLst>
                                      </p:cBhvr>
                                      <p:tavLst>
                                        <p:tav tm="0">
                                          <p:val>
                                            <p:strVal val="0"/>
                                          </p:val>
                                        </p:tav>
                                        <p:tav tm="100000">
                                          <p:val>
                                            <p:strVal val="#ppt_h"/>
                                          </p:val>
                                        </p:tav>
                                      </p:tavLst>
                                    </p:anim>
                                  </p:childTnLst>
                                </p:cTn>
                              </p:par>
                              <p:par>
                                <p:cTn id="75" presetID="23" presetClass="entr" presetSubtype="16"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p:cTn id="77" dur="1000" fill="hold">
                                          <p:stCondLst>
                                            <p:cond delay="0"/>
                                          </p:stCondLst>
                                        </p:cTn>
                                        <p:tgtEl>
                                          <p:spTgt spid="21"/>
                                        </p:tgtEl>
                                        <p:attrNameLst>
                                          <p:attrName>ppt_w</p:attrName>
                                        </p:attrNameLst>
                                      </p:cBhvr>
                                      <p:tavLst>
                                        <p:tav tm="0">
                                          <p:val>
                                            <p:strVal val="0"/>
                                          </p:val>
                                        </p:tav>
                                        <p:tav tm="100000">
                                          <p:val>
                                            <p:strVal val="#ppt_w"/>
                                          </p:val>
                                        </p:tav>
                                      </p:tavLst>
                                    </p:anim>
                                    <p:anim calcmode="lin" valueType="num">
                                      <p:cBhvr>
                                        <p:cTn id="78" dur="1000" fill="hold">
                                          <p:stCondLst>
                                            <p:cond delay="0"/>
                                          </p:stCondLst>
                                        </p:cTn>
                                        <p:tgtEl>
                                          <p:spTgt spid="21"/>
                                        </p:tgtEl>
                                        <p:attrNameLst>
                                          <p:attrName>ppt_h</p:attrName>
                                        </p:attrNameLst>
                                      </p:cBhvr>
                                      <p:tavLst>
                                        <p:tav tm="0">
                                          <p:val>
                                            <p:strVal val="0"/>
                                          </p:val>
                                        </p:tav>
                                        <p:tav tm="100000">
                                          <p:val>
                                            <p:strVal val="#ppt_h"/>
                                          </p:val>
                                        </p:tav>
                                      </p:tavLst>
                                    </p:anim>
                                  </p:childTnLst>
                                </p:cTn>
                              </p:par>
                              <p:par>
                                <p:cTn id="79" presetID="23" presetClass="entr" presetSubtype="16"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 calcmode="lin" valueType="num">
                                      <p:cBhvr>
                                        <p:cTn id="81" dur="1000" fill="hold">
                                          <p:stCondLst>
                                            <p:cond delay="0"/>
                                          </p:stCondLst>
                                        </p:cTn>
                                        <p:tgtEl>
                                          <p:spTgt spid="22"/>
                                        </p:tgtEl>
                                        <p:attrNameLst>
                                          <p:attrName>ppt_w</p:attrName>
                                        </p:attrNameLst>
                                      </p:cBhvr>
                                      <p:tavLst>
                                        <p:tav tm="0">
                                          <p:val>
                                            <p:strVal val="0"/>
                                          </p:val>
                                        </p:tav>
                                        <p:tav tm="100000">
                                          <p:val>
                                            <p:strVal val="#ppt_w"/>
                                          </p:val>
                                        </p:tav>
                                      </p:tavLst>
                                    </p:anim>
                                    <p:anim calcmode="lin" valueType="num">
                                      <p:cBhvr>
                                        <p:cTn id="82" dur="1000" fill="hold">
                                          <p:stCondLst>
                                            <p:cond delay="0"/>
                                          </p:stCondLst>
                                        </p:cTn>
                                        <p:tgtEl>
                                          <p:spTgt spid="22"/>
                                        </p:tgtEl>
                                        <p:attrNameLst>
                                          <p:attrName>ppt_h</p:attrName>
                                        </p:attrNameLst>
                                      </p:cBhvr>
                                      <p:tavLst>
                                        <p:tav tm="0">
                                          <p:val>
                                            <p:strVal val="0"/>
                                          </p:val>
                                        </p:tav>
                                        <p:tav tm="100000">
                                          <p:val>
                                            <p:strVal val="#ppt_h"/>
                                          </p:val>
                                        </p:tav>
                                      </p:tavLst>
                                    </p:anim>
                                  </p:childTnLst>
                                </p:cTn>
                              </p:par>
                              <p:par>
                                <p:cTn id="83" presetID="23" presetClass="entr" presetSubtype="16" fill="hold" grpId="0" nodeType="with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1000" fill="hold">
                                          <p:stCondLst>
                                            <p:cond delay="0"/>
                                          </p:stCondLst>
                                        </p:cTn>
                                        <p:tgtEl>
                                          <p:spTgt spid="23"/>
                                        </p:tgtEl>
                                        <p:attrNameLst>
                                          <p:attrName>ppt_w</p:attrName>
                                        </p:attrNameLst>
                                      </p:cBhvr>
                                      <p:tavLst>
                                        <p:tav tm="0">
                                          <p:val>
                                            <p:strVal val="0"/>
                                          </p:val>
                                        </p:tav>
                                        <p:tav tm="100000">
                                          <p:val>
                                            <p:strVal val="#ppt_w"/>
                                          </p:val>
                                        </p:tav>
                                      </p:tavLst>
                                    </p:anim>
                                    <p:anim calcmode="lin" valueType="num">
                                      <p:cBhvr>
                                        <p:cTn id="86" dur="1000" fill="hold">
                                          <p:stCondLst>
                                            <p:cond delay="0"/>
                                          </p:stCondLst>
                                        </p:cTn>
                                        <p:tgtEl>
                                          <p:spTgt spid="23"/>
                                        </p:tgtEl>
                                        <p:attrNameLst>
                                          <p:attrName>ppt_h</p:attrName>
                                        </p:attrNameLst>
                                      </p:cBhvr>
                                      <p:tavLst>
                                        <p:tav tm="0">
                                          <p:val>
                                            <p:strVal val="0"/>
                                          </p:val>
                                        </p:tav>
                                        <p:tav tm="100000">
                                          <p:val>
                                            <p:strVal val="#ppt_h"/>
                                          </p:val>
                                        </p:tav>
                                      </p:tavLst>
                                    </p:anim>
                                  </p:childTnLst>
                                </p:cTn>
                              </p:par>
                              <p:par>
                                <p:cTn id="87" presetID="23" presetClass="entr" presetSubtype="16" fill="hold" grpId="0" nodeType="withEffect">
                                  <p:stCondLst>
                                    <p:cond delay="0"/>
                                  </p:stCondLst>
                                  <p:childTnLst>
                                    <p:set>
                                      <p:cBhvr>
                                        <p:cTn id="88" dur="1" fill="hold">
                                          <p:stCondLst>
                                            <p:cond delay="0"/>
                                          </p:stCondLst>
                                        </p:cTn>
                                        <p:tgtEl>
                                          <p:spTgt spid="24"/>
                                        </p:tgtEl>
                                        <p:attrNameLst>
                                          <p:attrName>style.visibility</p:attrName>
                                        </p:attrNameLst>
                                      </p:cBhvr>
                                      <p:to>
                                        <p:strVal val="visible"/>
                                      </p:to>
                                    </p:set>
                                    <p:anim calcmode="lin" valueType="num">
                                      <p:cBhvr>
                                        <p:cTn id="89" dur="1000" fill="hold">
                                          <p:stCondLst>
                                            <p:cond delay="0"/>
                                          </p:stCondLst>
                                        </p:cTn>
                                        <p:tgtEl>
                                          <p:spTgt spid="24"/>
                                        </p:tgtEl>
                                        <p:attrNameLst>
                                          <p:attrName>ppt_w</p:attrName>
                                        </p:attrNameLst>
                                      </p:cBhvr>
                                      <p:tavLst>
                                        <p:tav tm="0">
                                          <p:val>
                                            <p:strVal val="0"/>
                                          </p:val>
                                        </p:tav>
                                        <p:tav tm="100000">
                                          <p:val>
                                            <p:strVal val="#ppt_w"/>
                                          </p:val>
                                        </p:tav>
                                      </p:tavLst>
                                    </p:anim>
                                    <p:anim calcmode="lin" valueType="num">
                                      <p:cBhvr>
                                        <p:cTn id="90" dur="1000" fill="hold">
                                          <p:stCondLst>
                                            <p:cond delay="0"/>
                                          </p:stCondLst>
                                        </p:cTn>
                                        <p:tgtEl>
                                          <p:spTgt spid="24"/>
                                        </p:tgtEl>
                                        <p:attrNameLst>
                                          <p:attrName>ppt_h</p:attrName>
                                        </p:attrNameLst>
                                      </p:cBhvr>
                                      <p:tavLst>
                                        <p:tav tm="0">
                                          <p:val>
                                            <p:strVal val="0"/>
                                          </p:val>
                                        </p:tav>
                                        <p:tav tm="100000">
                                          <p:val>
                                            <p:strVal val="#ppt_h"/>
                                          </p:val>
                                        </p:tav>
                                      </p:tavLst>
                                    </p:anim>
                                  </p:childTnLst>
                                </p:cTn>
                              </p:par>
                              <p:par>
                                <p:cTn id="91" presetID="23" presetClass="entr" presetSubtype="16"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 calcmode="lin" valueType="num">
                                      <p:cBhvr>
                                        <p:cTn id="93" dur="1000" fill="hold">
                                          <p:stCondLst>
                                            <p:cond delay="0"/>
                                          </p:stCondLst>
                                        </p:cTn>
                                        <p:tgtEl>
                                          <p:spTgt spid="25"/>
                                        </p:tgtEl>
                                        <p:attrNameLst>
                                          <p:attrName>ppt_w</p:attrName>
                                        </p:attrNameLst>
                                      </p:cBhvr>
                                      <p:tavLst>
                                        <p:tav tm="0">
                                          <p:val>
                                            <p:strVal val="0"/>
                                          </p:val>
                                        </p:tav>
                                        <p:tav tm="100000">
                                          <p:val>
                                            <p:strVal val="#ppt_w"/>
                                          </p:val>
                                        </p:tav>
                                      </p:tavLst>
                                    </p:anim>
                                    <p:anim calcmode="lin" valueType="num">
                                      <p:cBhvr>
                                        <p:cTn id="94" dur="1000" fill="hold">
                                          <p:stCondLst>
                                            <p:cond delay="0"/>
                                          </p:stCondLst>
                                        </p:cTn>
                                        <p:tgtEl>
                                          <p:spTgt spid="25"/>
                                        </p:tgtEl>
                                        <p:attrNameLst>
                                          <p:attrName>ppt_h</p:attrName>
                                        </p:attrNameLst>
                                      </p:cBhvr>
                                      <p:tavLst>
                                        <p:tav tm="0">
                                          <p:val>
                                            <p:strVal val="0"/>
                                          </p:val>
                                        </p:tav>
                                        <p:tav tm="100000">
                                          <p:val>
                                            <p:strVal val="#ppt_h"/>
                                          </p:val>
                                        </p:tav>
                                      </p:tavLst>
                                    </p:anim>
                                  </p:childTnLst>
                                </p:cTn>
                              </p:par>
                              <p:par>
                                <p:cTn id="95" presetID="23" presetClass="entr" presetSubtype="16" fill="hold" grpId="0" nodeType="withEffect">
                                  <p:stCondLst>
                                    <p:cond delay="0"/>
                                  </p:stCondLst>
                                  <p:childTnLst>
                                    <p:set>
                                      <p:cBhvr>
                                        <p:cTn id="96" dur="1" fill="hold">
                                          <p:stCondLst>
                                            <p:cond delay="0"/>
                                          </p:stCondLst>
                                        </p:cTn>
                                        <p:tgtEl>
                                          <p:spTgt spid="26"/>
                                        </p:tgtEl>
                                        <p:attrNameLst>
                                          <p:attrName>style.visibility</p:attrName>
                                        </p:attrNameLst>
                                      </p:cBhvr>
                                      <p:to>
                                        <p:strVal val="visible"/>
                                      </p:to>
                                    </p:set>
                                    <p:anim calcmode="lin" valueType="num">
                                      <p:cBhvr>
                                        <p:cTn id="97" dur="1000" fill="hold">
                                          <p:stCondLst>
                                            <p:cond delay="0"/>
                                          </p:stCondLst>
                                        </p:cTn>
                                        <p:tgtEl>
                                          <p:spTgt spid="26"/>
                                        </p:tgtEl>
                                        <p:attrNameLst>
                                          <p:attrName>ppt_w</p:attrName>
                                        </p:attrNameLst>
                                      </p:cBhvr>
                                      <p:tavLst>
                                        <p:tav tm="0">
                                          <p:val>
                                            <p:strVal val="0"/>
                                          </p:val>
                                        </p:tav>
                                        <p:tav tm="100000">
                                          <p:val>
                                            <p:strVal val="#ppt_w"/>
                                          </p:val>
                                        </p:tav>
                                      </p:tavLst>
                                    </p:anim>
                                    <p:anim calcmode="lin" valueType="num">
                                      <p:cBhvr>
                                        <p:cTn id="98" dur="1000" fill="hold">
                                          <p:stCondLst>
                                            <p:cond delay="0"/>
                                          </p:stCondLst>
                                        </p:cTn>
                                        <p:tgtEl>
                                          <p:spTgt spid="26"/>
                                        </p:tgtEl>
                                        <p:attrNameLst>
                                          <p:attrName>ppt_h</p:attrName>
                                        </p:attrNameLst>
                                      </p:cBhvr>
                                      <p:tavLst>
                                        <p:tav tm="0">
                                          <p:val>
                                            <p:strVal val="0"/>
                                          </p:val>
                                        </p:tav>
                                        <p:tav tm="100000">
                                          <p:val>
                                            <p:strVal val="#ppt_h"/>
                                          </p:val>
                                        </p:tav>
                                      </p:tavLst>
                                    </p:anim>
                                  </p:childTnLst>
                                </p:cTn>
                              </p:par>
                              <p:par>
                                <p:cTn id="99" presetID="23" presetClass="entr" presetSubtype="16" fill="hold" grpId="0" nodeType="withEffect">
                                  <p:stCondLst>
                                    <p:cond delay="0"/>
                                  </p:stCondLst>
                                  <p:childTnLst>
                                    <p:set>
                                      <p:cBhvr>
                                        <p:cTn id="100" dur="1" fill="hold">
                                          <p:stCondLst>
                                            <p:cond delay="0"/>
                                          </p:stCondLst>
                                        </p:cTn>
                                        <p:tgtEl>
                                          <p:spTgt spid="28"/>
                                        </p:tgtEl>
                                        <p:attrNameLst>
                                          <p:attrName>style.visibility</p:attrName>
                                        </p:attrNameLst>
                                      </p:cBhvr>
                                      <p:to>
                                        <p:strVal val="visible"/>
                                      </p:to>
                                    </p:set>
                                    <p:anim calcmode="lin" valueType="num">
                                      <p:cBhvr>
                                        <p:cTn id="101" dur="1000" fill="hold">
                                          <p:stCondLst>
                                            <p:cond delay="0"/>
                                          </p:stCondLst>
                                        </p:cTn>
                                        <p:tgtEl>
                                          <p:spTgt spid="28"/>
                                        </p:tgtEl>
                                        <p:attrNameLst>
                                          <p:attrName>ppt_w</p:attrName>
                                        </p:attrNameLst>
                                      </p:cBhvr>
                                      <p:tavLst>
                                        <p:tav tm="0">
                                          <p:val>
                                            <p:strVal val="0"/>
                                          </p:val>
                                        </p:tav>
                                        <p:tav tm="100000">
                                          <p:val>
                                            <p:strVal val="#ppt_w"/>
                                          </p:val>
                                        </p:tav>
                                      </p:tavLst>
                                    </p:anim>
                                    <p:anim calcmode="lin" valueType="num">
                                      <p:cBhvr>
                                        <p:cTn id="102" dur="1000" fill="hold">
                                          <p:stCondLst>
                                            <p:cond delay="0"/>
                                          </p:stCondLst>
                                        </p:cTn>
                                        <p:tgtEl>
                                          <p:spTgt spid="28"/>
                                        </p:tgtEl>
                                        <p:attrNameLst>
                                          <p:attrName>ppt_h</p:attrName>
                                        </p:attrNameLst>
                                      </p:cBhvr>
                                      <p:tavLst>
                                        <p:tav tm="0">
                                          <p:val>
                                            <p:strVal val="0"/>
                                          </p:val>
                                        </p:tav>
                                        <p:tav tm="100000">
                                          <p:val>
                                            <p:strVal val="#ppt_h"/>
                                          </p:val>
                                        </p:tav>
                                      </p:tavLst>
                                    </p:anim>
                                  </p:childTnLst>
                                </p:cTn>
                              </p:par>
                              <p:par>
                                <p:cTn id="103" presetID="23" presetClass="entr" presetSubtype="16" fill="hold" grpId="0" nodeType="withEffect">
                                  <p:stCondLst>
                                    <p:cond delay="0"/>
                                  </p:stCondLst>
                                  <p:childTnLst>
                                    <p:set>
                                      <p:cBhvr>
                                        <p:cTn id="104" dur="1" fill="hold">
                                          <p:stCondLst>
                                            <p:cond delay="0"/>
                                          </p:stCondLst>
                                        </p:cTn>
                                        <p:tgtEl>
                                          <p:spTgt spid="29"/>
                                        </p:tgtEl>
                                        <p:attrNameLst>
                                          <p:attrName>style.visibility</p:attrName>
                                        </p:attrNameLst>
                                      </p:cBhvr>
                                      <p:to>
                                        <p:strVal val="visible"/>
                                      </p:to>
                                    </p:set>
                                    <p:anim calcmode="lin" valueType="num">
                                      <p:cBhvr>
                                        <p:cTn id="105" dur="1000" fill="hold">
                                          <p:stCondLst>
                                            <p:cond delay="0"/>
                                          </p:stCondLst>
                                        </p:cTn>
                                        <p:tgtEl>
                                          <p:spTgt spid="29"/>
                                        </p:tgtEl>
                                        <p:attrNameLst>
                                          <p:attrName>ppt_w</p:attrName>
                                        </p:attrNameLst>
                                      </p:cBhvr>
                                      <p:tavLst>
                                        <p:tav tm="0">
                                          <p:val>
                                            <p:strVal val="0"/>
                                          </p:val>
                                        </p:tav>
                                        <p:tav tm="100000">
                                          <p:val>
                                            <p:strVal val="#ppt_w"/>
                                          </p:val>
                                        </p:tav>
                                      </p:tavLst>
                                    </p:anim>
                                    <p:anim calcmode="lin" valueType="num">
                                      <p:cBhvr>
                                        <p:cTn id="106" dur="1000" fill="hold">
                                          <p:stCondLst>
                                            <p:cond delay="0"/>
                                          </p:stCondLst>
                                        </p:cTn>
                                        <p:tgtEl>
                                          <p:spTgt spid="29"/>
                                        </p:tgtEl>
                                        <p:attrNameLst>
                                          <p:attrName>ppt_h</p:attrName>
                                        </p:attrNameLst>
                                      </p:cBhvr>
                                      <p:tavLst>
                                        <p:tav tm="0">
                                          <p:val>
                                            <p:strVal val="0"/>
                                          </p:val>
                                        </p:tav>
                                        <p:tav tm="100000">
                                          <p:val>
                                            <p:strVal val="#ppt_h"/>
                                          </p:val>
                                        </p:tav>
                                      </p:tavLst>
                                    </p:anim>
                                  </p:childTnLst>
                                </p:cTn>
                              </p:par>
                              <p:par>
                                <p:cTn id="107" presetID="23" presetClass="entr" presetSubtype="16" fill="hold" grpId="0" nodeType="withEffect">
                                  <p:stCondLst>
                                    <p:cond delay="0"/>
                                  </p:stCondLst>
                                  <p:childTnLst>
                                    <p:set>
                                      <p:cBhvr>
                                        <p:cTn id="108" dur="1" fill="hold">
                                          <p:stCondLst>
                                            <p:cond delay="0"/>
                                          </p:stCondLst>
                                        </p:cTn>
                                        <p:tgtEl>
                                          <p:spTgt spid="27"/>
                                        </p:tgtEl>
                                        <p:attrNameLst>
                                          <p:attrName>style.visibility</p:attrName>
                                        </p:attrNameLst>
                                      </p:cBhvr>
                                      <p:to>
                                        <p:strVal val="visible"/>
                                      </p:to>
                                    </p:set>
                                    <p:anim calcmode="lin" valueType="num">
                                      <p:cBhvr>
                                        <p:cTn id="109" dur="1000" fill="hold">
                                          <p:stCondLst>
                                            <p:cond delay="0"/>
                                          </p:stCondLst>
                                        </p:cTn>
                                        <p:tgtEl>
                                          <p:spTgt spid="27"/>
                                        </p:tgtEl>
                                        <p:attrNameLst>
                                          <p:attrName>ppt_w</p:attrName>
                                        </p:attrNameLst>
                                      </p:cBhvr>
                                      <p:tavLst>
                                        <p:tav tm="0">
                                          <p:val>
                                            <p:strVal val="0"/>
                                          </p:val>
                                        </p:tav>
                                        <p:tav tm="100000">
                                          <p:val>
                                            <p:strVal val="#ppt_w"/>
                                          </p:val>
                                        </p:tav>
                                      </p:tavLst>
                                    </p:anim>
                                    <p:anim calcmode="lin" valueType="num">
                                      <p:cBhvr>
                                        <p:cTn id="110" dur="1000" fill="hold">
                                          <p:stCondLst>
                                            <p:cond delay="0"/>
                                          </p:stCondLst>
                                        </p:cTn>
                                        <p:tgtEl>
                                          <p:spTgt spid="27"/>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nimBg="1"/>
      <p:bldP spid="6" grpId="0" animBg="1"/>
      <p:bldP spid="7" grpId="0" animBg="1"/>
      <p:bldP spid="8" grpId="0" animBg="1"/>
      <p:bldP spid="9" grpId="0" animBg="1"/>
      <p:bldP spid="10" grpId="0" animBg="1"/>
      <p:bldP spid="11" grpId="0" autoUpdateAnimBg="0"/>
      <p:bldP spid="12" grpId="0" autoUpdateAnimBg="0"/>
      <p:bldP spid="13" grpId="0" animBg="1"/>
      <p:bldP spid="14" grpId="0" autoUpdateAnimBg="0"/>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utoUpdateAnimBg="0"/>
      <p:bldP spid="29" grpId="0" autoUpdateAnimBg="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AD50E6C0-A7BB-4177-8988-B159C554FCC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D6F5D54-1BAD-472C-98F7-B25904DFA6BE}"/>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E9140B36-4289-47A3-9F3D-75C7B0059BA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0E84229-9BD2-460F-AC57-4B19626BD4CE}"/>
              </a:ext>
            </a:extLst>
          </p:cNvPr>
          <p:cNvSpPr txBox="1"/>
          <p:nvPr/>
        </p:nvSpPr>
        <p:spPr>
          <a:xfrm>
            <a:off x="4876800" y="608520"/>
            <a:ext cx="2117813" cy="497572"/>
          </a:xfrm>
          <a:prstGeom prst="rect">
            <a:avLst/>
          </a:prstGeom>
          <a:solidFill>
            <a:schemeClr val="accent3"/>
          </a:solidFill>
          <a:ln w="9525" cap="flat">
            <a:noFill/>
            <a:prstDash val="solid"/>
            <a:miter lim="800000"/>
          </a:ln>
          <a:effectLst>
            <a:outerShdw blurRad="50800" dist="47625" dir="2700000">
              <a:srgbClr val="3F3F3F">
                <a:alpha val="39999"/>
              </a:srgbClr>
            </a:outerShdw>
          </a:effectLst>
        </p:spPr>
        <p:txBody>
          <a:bodyPr vert="horz" lIns="127000" tIns="63500" rIns="127000" bIns="63500" rtlCol="0" anchor="t">
            <a:spAutoFit/>
          </a:bodyPr>
          <a:lstStyle/>
          <a:p>
            <a:pPr algn="ctr">
              <a:defRPr lang="en-US" sz="1400" dirty="0"/>
            </a:pPr>
            <a:r>
              <a:rPr lang="en-US" sz="2400" b="1" dirty="0">
                <a:solidFill>
                  <a:schemeClr val="tx2"/>
                </a:solidFill>
                <a:latin typeface="+mj-lt"/>
              </a:rPr>
              <a:t>while loop</a:t>
            </a:r>
          </a:p>
        </p:txBody>
      </p:sp>
      <p:sp>
        <p:nvSpPr>
          <p:cNvPr id="4" name="TextBox 3">
            <a:extLst>
              <a:ext uri="{80599F5F-67E6-44DB-99BF-8CD83D9A1FB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0D176CF-95AD-4DCE-87F1-7EB5E64FAF88}"/>
              </a:ext>
            </a:extLst>
          </p:cNvPr>
          <p:cNvSpPr txBox="1"/>
          <p:nvPr/>
        </p:nvSpPr>
        <p:spPr>
          <a:xfrm>
            <a:off x="276059" y="2213343"/>
            <a:ext cx="5638800" cy="4522007"/>
          </a:xfrm>
          <a:prstGeom prst="rect">
            <a:avLst/>
          </a:prstGeom>
        </p:spPr>
        <p:txBody>
          <a:bodyPr vert="horz" lIns="127000" tIns="63500" rIns="127000" bIns="63500" rtlCol="0" anchor="t">
            <a:spAutoFit/>
          </a:bodyPr>
          <a:lstStyle/>
          <a:p>
            <a:pPr>
              <a:lnSpc>
                <a:spcPct val="150000"/>
              </a:lnSpc>
              <a:defRPr lang="en-US" sz="1400" dirty="0"/>
            </a:pPr>
            <a:r>
              <a:rPr lang="en-US" sz="1600" b="1" dirty="0">
                <a:latin typeface="+mj-lt"/>
              </a:rPr>
              <a:t>statement 1;</a:t>
            </a:r>
          </a:p>
          <a:p>
            <a:pPr>
              <a:lnSpc>
                <a:spcPct val="150000"/>
              </a:lnSpc>
              <a:defRPr lang="en-US" sz="1400" dirty="0"/>
            </a:pPr>
            <a:r>
              <a:rPr lang="en-US" sz="1600" b="1" dirty="0">
                <a:latin typeface="+mj-lt"/>
              </a:rPr>
              <a:t>statement 2;</a:t>
            </a:r>
          </a:p>
          <a:p>
            <a:pPr>
              <a:lnSpc>
                <a:spcPct val="150000"/>
              </a:lnSpc>
              <a:defRPr lang="en-US" sz="1400" dirty="0"/>
            </a:pPr>
            <a:r>
              <a:rPr lang="en-US" sz="1600" b="1" dirty="0">
                <a:solidFill>
                  <a:schemeClr val="accent6"/>
                </a:solidFill>
                <a:latin typeface="+mj-lt"/>
              </a:rPr>
              <a:t>Initialization; </a:t>
            </a:r>
          </a:p>
          <a:p>
            <a:pPr>
              <a:lnSpc>
                <a:spcPct val="150000"/>
              </a:lnSpc>
              <a:defRPr lang="en-US" sz="1400" dirty="0"/>
            </a:pPr>
            <a:r>
              <a:rPr lang="en-US" sz="1600" b="1" dirty="0">
                <a:solidFill>
                  <a:schemeClr val="accent6"/>
                </a:solidFill>
                <a:latin typeface="+mj-lt"/>
              </a:rPr>
              <a:t>while(condition)</a:t>
            </a:r>
          </a:p>
          <a:p>
            <a:pPr>
              <a:lnSpc>
                <a:spcPct val="150000"/>
              </a:lnSpc>
              <a:defRPr lang="en-US" sz="1400" dirty="0"/>
            </a:pPr>
            <a:r>
              <a:rPr lang="en-US" sz="1600" b="1" dirty="0">
                <a:latin typeface="+mj-lt"/>
              </a:rPr>
              <a:t>{</a:t>
            </a:r>
          </a:p>
          <a:p>
            <a:pPr>
              <a:lnSpc>
                <a:spcPct val="150000"/>
              </a:lnSpc>
              <a:defRPr lang="en-US" sz="1400" dirty="0"/>
            </a:pPr>
            <a:r>
              <a:rPr lang="en-US" sz="1600" b="1" dirty="0">
                <a:latin typeface="+mj-lt"/>
              </a:rPr>
              <a:t>          statement 3;</a:t>
            </a:r>
          </a:p>
          <a:p>
            <a:pPr>
              <a:lnSpc>
                <a:spcPct val="150000"/>
              </a:lnSpc>
              <a:defRPr lang="en-US" sz="1400" dirty="0"/>
            </a:pPr>
            <a:r>
              <a:rPr lang="en-US" sz="1600" b="1" dirty="0">
                <a:latin typeface="+mj-lt"/>
              </a:rPr>
              <a:t>          statement 4;</a:t>
            </a:r>
          </a:p>
          <a:p>
            <a:pPr>
              <a:lnSpc>
                <a:spcPct val="150000"/>
              </a:lnSpc>
              <a:defRPr lang="en-US" sz="1400" dirty="0"/>
            </a:pPr>
            <a:r>
              <a:rPr lang="en-US" sz="1600" b="1" dirty="0">
                <a:latin typeface="+mj-lt"/>
              </a:rPr>
              <a:t>          statement 5;</a:t>
            </a:r>
          </a:p>
          <a:p>
            <a:pPr>
              <a:lnSpc>
                <a:spcPct val="150000"/>
              </a:lnSpc>
              <a:defRPr lang="en-US" sz="1400" dirty="0"/>
            </a:pPr>
            <a:r>
              <a:rPr lang="en-US" sz="1600" b="1" dirty="0">
                <a:solidFill>
                  <a:schemeClr val="accent6"/>
                </a:solidFill>
                <a:latin typeface="+mj-lt"/>
              </a:rPr>
              <a:t>          incrementation;</a:t>
            </a:r>
          </a:p>
          <a:p>
            <a:pPr>
              <a:lnSpc>
                <a:spcPct val="150000"/>
              </a:lnSpc>
              <a:defRPr lang="en-US" sz="1400" dirty="0"/>
            </a:pPr>
            <a:r>
              <a:rPr lang="en-US" sz="1600" b="1" dirty="0">
                <a:latin typeface="+mj-lt"/>
              </a:rPr>
              <a:t>}</a:t>
            </a:r>
          </a:p>
          <a:p>
            <a:pPr>
              <a:lnSpc>
                <a:spcPct val="150000"/>
              </a:lnSpc>
              <a:defRPr lang="en-US" sz="1400" dirty="0"/>
            </a:pPr>
            <a:r>
              <a:rPr lang="en-US" sz="1600" b="1" dirty="0">
                <a:latin typeface="+mj-lt"/>
              </a:rPr>
              <a:t>statement 6;</a:t>
            </a:r>
          </a:p>
          <a:p>
            <a:pPr>
              <a:lnSpc>
                <a:spcPct val="150000"/>
              </a:lnSpc>
              <a:defRPr lang="en-US" sz="1400" dirty="0"/>
            </a:pPr>
            <a:r>
              <a:rPr lang="en-US" sz="1600" b="1" dirty="0">
                <a:latin typeface="+mj-lt"/>
              </a:rPr>
              <a:t>statement 7;</a:t>
            </a:r>
          </a:p>
        </p:txBody>
      </p:sp>
      <p:sp>
        <p:nvSpPr>
          <p:cNvPr id="5" name="TextBox 4">
            <a:extLst>
              <a:ext uri="{8AC0D180-1730-47A6-A5C6-5BE0C485763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164BB6E-D389-4B9E-84B1-589F5E1A1FB1}"/>
              </a:ext>
            </a:extLst>
          </p:cNvPr>
          <p:cNvSpPr txBox="1"/>
          <p:nvPr/>
        </p:nvSpPr>
        <p:spPr>
          <a:xfrm>
            <a:off x="1219200" y="1553350"/>
            <a:ext cx="1219200" cy="415563"/>
          </a:xfrm>
          <a:prstGeom prst="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0"/>
          </a:gradFill>
          <a:ln w="9525" cap="flat">
            <a:solidFill>
              <a:schemeClr val="accent6">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b="1" dirty="0">
                <a:latin typeface="+mj-lt"/>
              </a:rPr>
              <a:t>Syntax</a:t>
            </a:r>
          </a:p>
        </p:txBody>
      </p:sp>
      <p:sp>
        <p:nvSpPr>
          <p:cNvPr id="6" name="Rectangle: Rounded Corners 5">
            <a:extLst>
              <a:ext uri="{FBAD29E1-9D61-4CA5-8980-A2466E74BDB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522B331-DA9B-4497-B8AF-F2E64B4A9628}"/>
              </a:ext>
            </a:extLst>
          </p:cNvPr>
          <p:cNvSpPr/>
          <p:nvPr/>
        </p:nvSpPr>
        <p:spPr>
          <a:xfrm>
            <a:off x="8758035" y="950595"/>
            <a:ext cx="1524000" cy="316535"/>
          </a:xfrm>
          <a:prstGeom prst="round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333" b="1" dirty="0"/>
              <a:t>Start</a:t>
            </a:r>
          </a:p>
        </p:txBody>
      </p:sp>
      <p:sp>
        <p:nvSpPr>
          <p:cNvPr id="7" name="Rectangle: Rounded Corners 6">
            <a:extLst>
              <a:ext uri="{A7706642-7169-42D6-A2A6-48DAEEEB5FC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99F9D4F-1EEF-48A4-B9CA-1DB98348D5C3}"/>
              </a:ext>
            </a:extLst>
          </p:cNvPr>
          <p:cNvSpPr/>
          <p:nvPr/>
        </p:nvSpPr>
        <p:spPr>
          <a:xfrm>
            <a:off x="8758035" y="6422708"/>
            <a:ext cx="1524000" cy="268121"/>
          </a:xfrm>
          <a:prstGeom prst="round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333" b="1" dirty="0">
                <a:latin typeface="Open Sans"/>
              </a:rPr>
              <a:t>End </a:t>
            </a:r>
          </a:p>
        </p:txBody>
      </p:sp>
      <p:sp>
        <p:nvSpPr>
          <p:cNvPr id="8" name="Rectangle 7">
            <a:extLst>
              <a:ext uri="{F71FD7E2-172C-4920-836F-4A23656558B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B8E7D69-E283-4A37-AFF4-D11A7636A158}"/>
              </a:ext>
            </a:extLst>
          </p:cNvPr>
          <p:cNvSpPr/>
          <p:nvPr/>
        </p:nvSpPr>
        <p:spPr>
          <a:xfrm>
            <a:off x="8534401" y="1494448"/>
            <a:ext cx="1971268" cy="57575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333" b="1" dirty="0"/>
              <a:t>Statement 1</a:t>
            </a:r>
          </a:p>
          <a:p>
            <a:pPr algn="ctr"/>
            <a:r>
              <a:rPr lang="en-US" sz="1333" b="1" dirty="0"/>
              <a:t>Statement 2</a:t>
            </a:r>
          </a:p>
        </p:txBody>
      </p:sp>
      <p:sp>
        <p:nvSpPr>
          <p:cNvPr id="9" name="Rectangle 8">
            <a:extLst>
              <a:ext uri="{3177DD95-0F98-4643-A0E0-EBA49B18DD0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CC4880D-7D20-4C1A-BF75-B479F49E545B}"/>
              </a:ext>
            </a:extLst>
          </p:cNvPr>
          <p:cNvSpPr/>
          <p:nvPr/>
        </p:nvSpPr>
        <p:spPr>
          <a:xfrm>
            <a:off x="8554836" y="3967480"/>
            <a:ext cx="1950833" cy="65310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333" b="1" dirty="0"/>
              <a:t>Statement 3</a:t>
            </a:r>
          </a:p>
          <a:p>
            <a:pPr algn="ctr"/>
            <a:r>
              <a:rPr lang="en-US" sz="1333" b="1" dirty="0"/>
              <a:t>Statement 4</a:t>
            </a:r>
          </a:p>
          <a:p>
            <a:pPr algn="ctr"/>
            <a:r>
              <a:rPr lang="en-US" sz="1333" b="1" dirty="0"/>
              <a:t>Statement 5</a:t>
            </a:r>
          </a:p>
        </p:txBody>
      </p:sp>
      <p:sp>
        <p:nvSpPr>
          <p:cNvPr id="10" name="Rectangle 9">
            <a:extLst>
              <a:ext uri="{06C10FC0-00FF-439F-80CE-741C45D8A4F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7AB659C-B175-4DEA-A965-9E07965A6673}"/>
              </a:ext>
            </a:extLst>
          </p:cNvPr>
          <p:cNvSpPr/>
          <p:nvPr/>
        </p:nvSpPr>
        <p:spPr>
          <a:xfrm>
            <a:off x="8550593" y="5740401"/>
            <a:ext cx="1971268" cy="46710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333" b="1" dirty="0"/>
              <a:t>Statement 6</a:t>
            </a:r>
          </a:p>
          <a:p>
            <a:pPr algn="ctr"/>
            <a:r>
              <a:rPr lang="en-US" sz="1333" b="1" dirty="0"/>
              <a:t>Statement 7</a:t>
            </a:r>
          </a:p>
        </p:txBody>
      </p:sp>
      <p:sp>
        <p:nvSpPr>
          <p:cNvPr id="11" name="Arrow: Down 10">
            <a:extLst>
              <a:ext uri="{5E2CE0C0-CA40-4365-B020-B0F2F2B05EB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776F7BC-FE9C-4C55-9528-CA9E15A762F8}"/>
              </a:ext>
            </a:extLst>
          </p:cNvPr>
          <p:cNvSpPr/>
          <p:nvPr/>
        </p:nvSpPr>
        <p:spPr>
          <a:xfrm>
            <a:off x="9404172" y="1270001"/>
            <a:ext cx="231736" cy="241769"/>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2" name="Arrow: Down 11">
            <a:extLst>
              <a:ext uri="{C12D3D28-25F4-4E58-8858-EE4E991FE03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02E62B7-4E2A-4D2E-8C0A-44BE5839683B}"/>
              </a:ext>
            </a:extLst>
          </p:cNvPr>
          <p:cNvSpPr/>
          <p:nvPr/>
        </p:nvSpPr>
        <p:spPr>
          <a:xfrm>
            <a:off x="9404172" y="2025599"/>
            <a:ext cx="231736" cy="26998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3" name="Arrow: Down 12">
            <a:extLst>
              <a:ext uri="{E55C23C0-038B-4560-8E39-8D5FA2AF536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034A237-2029-4918-8640-2BAD60C1F64A}"/>
              </a:ext>
            </a:extLst>
          </p:cNvPr>
          <p:cNvSpPr/>
          <p:nvPr/>
        </p:nvSpPr>
        <p:spPr>
          <a:xfrm>
            <a:off x="9409836" y="3772992"/>
            <a:ext cx="226072" cy="219824"/>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4" name="Arrow: Down 13">
            <a:extLst>
              <a:ext uri="{7FFF9937-2D74-467C-93BF-13593C54791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E238DBF-804B-4D59-AF83-B8A55AB227AA}"/>
              </a:ext>
            </a:extLst>
          </p:cNvPr>
          <p:cNvSpPr/>
          <p:nvPr/>
        </p:nvSpPr>
        <p:spPr>
          <a:xfrm>
            <a:off x="9363037" y="6210300"/>
            <a:ext cx="244779" cy="213296"/>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5" name="Arrow: Down 14">
            <a:extLst>
              <a:ext uri="{8F402BCE-6B00-420E-9B88-560008ECBCF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E138DA1-162B-44CA-B3CB-13AFA89DCB21}"/>
              </a:ext>
            </a:extLst>
          </p:cNvPr>
          <p:cNvSpPr/>
          <p:nvPr/>
        </p:nvSpPr>
        <p:spPr>
          <a:xfrm>
            <a:off x="9404172" y="4627702"/>
            <a:ext cx="231736" cy="239089"/>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16" name="Straight Connector 15">
            <a:extLst>
              <a:ext uri="{A514B3C8-0312-4316-9E4C-ABEF240DA74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1E168CD-A12E-4006-A110-F25C16F6778D}"/>
              </a:ext>
            </a:extLst>
          </p:cNvPr>
          <p:cNvCxnSpPr/>
          <p:nvPr/>
        </p:nvCxnSpPr>
        <p:spPr>
          <a:xfrm rot="10800000" flipH="1" flipV="1">
            <a:off x="9753601" y="5524018"/>
            <a:ext cx="2098383" cy="1758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7" name="Straight Connector 16">
            <a:extLst>
              <a:ext uri="{EC8F2A83-90FD-44B3-A661-1FF2E9BE4B7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5008AB3-7069-453F-88CE-3431FD06B4A5}"/>
              </a:ext>
            </a:extLst>
          </p:cNvPr>
          <p:cNvCxnSpPr>
            <a:stCxn id="24" idx="3"/>
          </p:cNvCxnSpPr>
          <p:nvPr/>
        </p:nvCxnSpPr>
        <p:spPr>
          <a:xfrm>
            <a:off x="10608945" y="3311474"/>
            <a:ext cx="1194460" cy="281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8" name="Straight Connector 17">
            <a:extLst>
              <a:ext uri="{03D95C25-39B2-4991-8ADE-7C419058DB1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1582A29-32C6-4EDD-B3BC-8C4AD2580A48}"/>
              </a:ext>
            </a:extLst>
          </p:cNvPr>
          <p:cNvCxnSpPr/>
          <p:nvPr/>
        </p:nvCxnSpPr>
        <p:spPr>
          <a:xfrm rot="10800000" flipH="1" flipV="1">
            <a:off x="11819599" y="3321189"/>
            <a:ext cx="0" cy="2218195"/>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19" name="TextBox 18">
            <a:extLst>
              <a:ext uri="{E9B2900A-7358-4A46-B21E-C45669615CA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23B4DB0-A4CB-45C0-B733-E550A73A2459}"/>
              </a:ext>
            </a:extLst>
          </p:cNvPr>
          <p:cNvSpPr txBox="1"/>
          <p:nvPr/>
        </p:nvSpPr>
        <p:spPr>
          <a:xfrm>
            <a:off x="5796256" y="1553350"/>
            <a:ext cx="1518945" cy="415563"/>
          </a:xfrm>
          <a:prstGeom prst="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0"/>
          </a:gradFill>
          <a:ln w="9525" cap="flat">
            <a:solidFill>
              <a:schemeClr val="accent6">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b="1" dirty="0">
                <a:latin typeface="+mj-lt"/>
              </a:rPr>
              <a:t>Flowchart</a:t>
            </a:r>
          </a:p>
        </p:txBody>
      </p:sp>
      <p:sp>
        <p:nvSpPr>
          <p:cNvPr id="20" name="TextBox 19">
            <a:extLst>
              <a:ext uri="{409952D3-AE71-46E3-9EAD-35C2D231881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F18FDDF-94AF-40C9-BEB7-ABC506B45DCD}"/>
              </a:ext>
            </a:extLst>
          </p:cNvPr>
          <p:cNvSpPr txBox="1"/>
          <p:nvPr/>
        </p:nvSpPr>
        <p:spPr>
          <a:xfrm>
            <a:off x="8758035" y="3657601"/>
            <a:ext cx="769696" cy="374461"/>
          </a:xfrm>
          <a:prstGeom prst="rect">
            <a:avLst/>
          </a:prstGeom>
        </p:spPr>
        <p:txBody>
          <a:bodyPr vert="horz" lIns="127000" tIns="63500" rIns="127000" bIns="63500" rtlCol="0" anchor="t">
            <a:spAutoFit/>
          </a:bodyPr>
          <a:lstStyle/>
          <a:p>
            <a:pPr>
              <a:defRPr lang="en-US" sz="1400" dirty="0"/>
            </a:pPr>
            <a:r>
              <a:rPr lang="en-US" sz="1600" b="1" dirty="0">
                <a:latin typeface="+mj-lt"/>
              </a:rPr>
              <a:t>true</a:t>
            </a:r>
          </a:p>
        </p:txBody>
      </p:sp>
      <p:sp>
        <p:nvSpPr>
          <p:cNvPr id="21" name="TextBox 20">
            <a:extLst>
              <a:ext uri="{C708F779-1D25-4441-94D1-3979C7564F2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0C5DCB0-EF21-419B-BCE5-B442D4D2C0C4}"/>
              </a:ext>
            </a:extLst>
          </p:cNvPr>
          <p:cNvSpPr txBox="1"/>
          <p:nvPr/>
        </p:nvSpPr>
        <p:spPr>
          <a:xfrm>
            <a:off x="10529557" y="3010967"/>
            <a:ext cx="769696" cy="374461"/>
          </a:xfrm>
          <a:prstGeom prst="rect">
            <a:avLst/>
          </a:prstGeom>
        </p:spPr>
        <p:txBody>
          <a:bodyPr vert="horz" lIns="127000" tIns="63500" rIns="127000" bIns="63500" rtlCol="0" anchor="t">
            <a:spAutoFit/>
          </a:bodyPr>
          <a:lstStyle/>
          <a:p>
            <a:pPr>
              <a:defRPr lang="en-US" sz="1400" dirty="0"/>
            </a:pPr>
            <a:r>
              <a:rPr lang="en-US" sz="1600" b="1" dirty="0">
                <a:latin typeface="+mj-lt"/>
              </a:rPr>
              <a:t>false</a:t>
            </a:r>
          </a:p>
        </p:txBody>
      </p:sp>
      <p:sp>
        <p:nvSpPr>
          <p:cNvPr id="22" name="Rectangle 21">
            <a:extLst>
              <a:ext uri="{69535474-E31F-4739-8FC9-1960FB7EF8F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A63DE06-97C3-4F6E-86B4-5F0981B8C9FC}"/>
              </a:ext>
            </a:extLst>
          </p:cNvPr>
          <p:cNvSpPr/>
          <p:nvPr/>
        </p:nvSpPr>
        <p:spPr>
          <a:xfrm>
            <a:off x="8534401" y="2298700"/>
            <a:ext cx="1971268" cy="36086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333" b="1" dirty="0">
                <a:solidFill>
                  <a:srgbClr val="FFC94A"/>
                </a:solidFill>
              </a:rPr>
              <a:t>Initialization</a:t>
            </a:r>
          </a:p>
        </p:txBody>
      </p:sp>
      <p:sp>
        <p:nvSpPr>
          <p:cNvPr id="23" name="Rectangle 22">
            <a:extLst>
              <a:ext uri="{FE84AC0C-1C19-4468-BFFE-04FCBD963AE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2566A98-26FD-4EE3-9474-D455EC5F38B6}"/>
              </a:ext>
            </a:extLst>
          </p:cNvPr>
          <p:cNvSpPr/>
          <p:nvPr/>
        </p:nvSpPr>
        <p:spPr>
          <a:xfrm>
            <a:off x="8534401" y="4839716"/>
            <a:ext cx="1971268" cy="36188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333" b="1" dirty="0">
                <a:solidFill>
                  <a:srgbClr val="FFC94A"/>
                </a:solidFill>
                <a:latin typeface="Open Sans"/>
              </a:rPr>
              <a:t>Incrementation</a:t>
            </a:r>
          </a:p>
        </p:txBody>
      </p:sp>
      <p:sp>
        <p:nvSpPr>
          <p:cNvPr id="24" name="Diamond 23">
            <a:extLst>
              <a:ext uri="{2A39CE0B-1DC7-4F51-A6A6-DFA48D86740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CCED22A-A48C-49AF-80A2-819B1E8B9031}"/>
              </a:ext>
            </a:extLst>
          </p:cNvPr>
          <p:cNvSpPr/>
          <p:nvPr/>
        </p:nvSpPr>
        <p:spPr>
          <a:xfrm>
            <a:off x="8437245" y="2854274"/>
            <a:ext cx="2176919" cy="906335"/>
          </a:xfrm>
          <a:prstGeom prst="diamond">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333" b="1" dirty="0">
                <a:solidFill>
                  <a:srgbClr val="FFC94A"/>
                </a:solidFill>
              </a:rPr>
              <a:t>Condition check</a:t>
            </a:r>
          </a:p>
        </p:txBody>
      </p:sp>
      <p:sp>
        <p:nvSpPr>
          <p:cNvPr id="25" name="Arrow: Down 24">
            <a:extLst>
              <a:ext uri="{39C07D01-E0CD-4B77-AE0D-D5BBA4A0174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80FE53B-7E34-41A8-A19F-CBB452132C57}"/>
              </a:ext>
            </a:extLst>
          </p:cNvPr>
          <p:cNvSpPr/>
          <p:nvPr/>
        </p:nvSpPr>
        <p:spPr>
          <a:xfrm>
            <a:off x="9404172" y="2630260"/>
            <a:ext cx="231736" cy="241769"/>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26" name="Arrow: Down 25">
            <a:extLst>
              <a:ext uri="{E4BD5171-76DD-48EC-96D3-2815007D9BE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04907C3-A2BD-4BEB-867A-35BE1F2F3A73}"/>
              </a:ext>
            </a:extLst>
          </p:cNvPr>
          <p:cNvSpPr/>
          <p:nvPr/>
        </p:nvSpPr>
        <p:spPr>
          <a:xfrm>
            <a:off x="9635908" y="5538101"/>
            <a:ext cx="244779" cy="213296"/>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27" name="Straight Connector 26">
            <a:extLst>
              <a:ext uri="{2EA7B20B-ACE4-4451-BBB7-62D7A8BDC58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FD5D4CF-9EAC-41E4-AFB2-46D517BD9FF4}"/>
              </a:ext>
            </a:extLst>
          </p:cNvPr>
          <p:cNvCxnSpPr/>
          <p:nvPr/>
        </p:nvCxnSpPr>
        <p:spPr>
          <a:xfrm rot="10800000" flipH="1" flipV="1">
            <a:off x="7598435" y="3280803"/>
            <a:ext cx="0" cy="2218195"/>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28" name="Arrow: Down 27">
            <a:extLst>
              <a:ext uri="{FEF779A9-F50F-4ECE-A0B1-A065FF2357C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4271051-3820-44CE-A3E0-EF743B2EC154}"/>
              </a:ext>
            </a:extLst>
          </p:cNvPr>
          <p:cNvSpPr/>
          <p:nvPr/>
        </p:nvSpPr>
        <p:spPr>
          <a:xfrm rot="16200000">
            <a:off x="7899033" y="2884170"/>
            <a:ext cx="277748" cy="846556"/>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29" name="Straight Connector 28">
            <a:extLst>
              <a:ext uri="{B665068C-3403-4F21-8A86-1AF1C622ADE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3B44CAD-53AE-4964-A7DA-4E8E1BB2AAFD}"/>
              </a:ext>
            </a:extLst>
          </p:cNvPr>
          <p:cNvCxnSpPr/>
          <p:nvPr/>
        </p:nvCxnSpPr>
        <p:spPr>
          <a:xfrm rot="10800000" flipH="1">
            <a:off x="7609877" y="5460656"/>
            <a:ext cx="1910563" cy="3238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30" name="Straight Connector 29">
            <a:extLst>
              <a:ext uri="{8ACB127D-AAD7-43CE-9375-85BED7C024E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F4470CB-81AC-48CD-8D11-F947D177ED3E}"/>
              </a:ext>
            </a:extLst>
          </p:cNvPr>
          <p:cNvCxnSpPr>
            <a:stCxn id="23" idx="2"/>
          </p:cNvCxnSpPr>
          <p:nvPr/>
        </p:nvCxnSpPr>
        <p:spPr>
          <a:xfrm rot="5400000">
            <a:off x="9381960" y="5333810"/>
            <a:ext cx="281533" cy="455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Tree>
    <p:extLst>
      <p:ext uri="{BE2F7BF0-15DD-48AC-BBDF-506B188E6A08}">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stCondLst>
                                            <p:cond delay="0"/>
                                          </p:stCondLst>
                                        </p:cTn>
                                        <p:tgtEl>
                                          <p:spTgt spid="5"/>
                                        </p:tgtEl>
                                        <p:attrNameLst>
                                          <p:attrName>ppt_w</p:attrName>
                                        </p:attrNameLst>
                                      </p:cBhvr>
                                      <p:tavLst>
                                        <p:tav tm="0">
                                          <p:val>
                                            <p:strVal val="0"/>
                                          </p:val>
                                        </p:tav>
                                        <p:tav tm="100000">
                                          <p:val>
                                            <p:strVal val="#ppt_w"/>
                                          </p:val>
                                        </p:tav>
                                      </p:tavLst>
                                    </p:anim>
                                    <p:anim calcmode="lin" valueType="num">
                                      <p:cBhvr>
                                        <p:cTn id="8" dur="1000" fill="hold">
                                          <p:stCondLst>
                                            <p:cond delay="0"/>
                                          </p:stCondLst>
                                        </p:cTn>
                                        <p:tgtEl>
                                          <p:spTgt spid="5"/>
                                        </p:tgtEl>
                                        <p:attrNameLst>
                                          <p:attrName>ppt_h</p:attrName>
                                        </p:attrNameLst>
                                      </p:cBhvr>
                                      <p:tavLst>
                                        <p:tav tm="0">
                                          <p:val>
                                            <p:str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stCondLst>
                                            <p:cond delay="0"/>
                                          </p:stCondLst>
                                        </p:cTn>
                                        <p:tgtEl>
                                          <p:spTgt spid="4"/>
                                        </p:tgtEl>
                                        <p:attrNameLst>
                                          <p:attrName>ppt_w</p:attrName>
                                        </p:attrNameLst>
                                      </p:cBhvr>
                                      <p:tavLst>
                                        <p:tav tm="0">
                                          <p:val>
                                            <p:strVal val="0"/>
                                          </p:val>
                                        </p:tav>
                                        <p:tav tm="100000">
                                          <p:val>
                                            <p:strVal val="#ppt_w"/>
                                          </p:val>
                                        </p:tav>
                                      </p:tavLst>
                                    </p:anim>
                                    <p:anim calcmode="lin" valueType="num">
                                      <p:cBhvr>
                                        <p:cTn id="12" dur="1000" fill="hold">
                                          <p:stCondLst>
                                            <p:cond delay="0"/>
                                          </p:stCondLst>
                                        </p:cTn>
                                        <p:tgtEl>
                                          <p:spTgt spid="4"/>
                                        </p:tgtEl>
                                        <p:attrNameLst>
                                          <p:attrName>ppt_h</p:attrName>
                                        </p:attrNameLst>
                                      </p:cBhvr>
                                      <p:tavLst>
                                        <p:tav tm="0">
                                          <p:val>
                                            <p:str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stCondLst>
                                            <p:cond delay="0"/>
                                          </p:stCondLst>
                                        </p:cTn>
                                        <p:tgtEl>
                                          <p:spTgt spid="6"/>
                                        </p:tgtEl>
                                        <p:attrNameLst>
                                          <p:attrName>ppt_w</p:attrName>
                                        </p:attrNameLst>
                                      </p:cBhvr>
                                      <p:tavLst>
                                        <p:tav tm="0">
                                          <p:val>
                                            <p:strVal val="0"/>
                                          </p:val>
                                        </p:tav>
                                        <p:tav tm="100000">
                                          <p:val>
                                            <p:strVal val="#ppt_w"/>
                                          </p:val>
                                        </p:tav>
                                      </p:tavLst>
                                    </p:anim>
                                    <p:anim calcmode="lin" valueType="num">
                                      <p:cBhvr>
                                        <p:cTn id="18" dur="1000" fill="hold">
                                          <p:stCondLst>
                                            <p:cond delay="0"/>
                                          </p:stCondLst>
                                        </p:cTn>
                                        <p:tgtEl>
                                          <p:spTgt spid="6"/>
                                        </p:tgtEl>
                                        <p:attrNameLst>
                                          <p:attrName>ppt_h</p:attrName>
                                        </p:attrNameLst>
                                      </p:cBhvr>
                                      <p:tavLst>
                                        <p:tav tm="0">
                                          <p:val>
                                            <p:strVal val="0"/>
                                          </p:val>
                                        </p:tav>
                                        <p:tav tm="100000">
                                          <p:val>
                                            <p:strVal val="#ppt_h"/>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stCondLst>
                                            <p:cond delay="0"/>
                                          </p:stCondLst>
                                        </p:cTn>
                                        <p:tgtEl>
                                          <p:spTgt spid="7"/>
                                        </p:tgtEl>
                                        <p:attrNameLst>
                                          <p:attrName>ppt_w</p:attrName>
                                        </p:attrNameLst>
                                      </p:cBhvr>
                                      <p:tavLst>
                                        <p:tav tm="0">
                                          <p:val>
                                            <p:strVal val="0"/>
                                          </p:val>
                                        </p:tav>
                                        <p:tav tm="100000">
                                          <p:val>
                                            <p:strVal val="#ppt_w"/>
                                          </p:val>
                                        </p:tav>
                                      </p:tavLst>
                                    </p:anim>
                                    <p:anim calcmode="lin" valueType="num">
                                      <p:cBhvr>
                                        <p:cTn id="22" dur="1000" fill="hold">
                                          <p:stCondLst>
                                            <p:cond delay="0"/>
                                          </p:stCondLst>
                                        </p:cTn>
                                        <p:tgtEl>
                                          <p:spTgt spid="7"/>
                                        </p:tgtEl>
                                        <p:attrNameLst>
                                          <p:attrName>ppt_h</p:attrName>
                                        </p:attrNameLst>
                                      </p:cBhvr>
                                      <p:tavLst>
                                        <p:tav tm="0">
                                          <p:val>
                                            <p:strVal val="0"/>
                                          </p:val>
                                        </p:tav>
                                        <p:tav tm="100000">
                                          <p:val>
                                            <p:strVal val="#ppt_h"/>
                                          </p:val>
                                        </p:tav>
                                      </p:tavLst>
                                    </p:anim>
                                  </p:childTnLst>
                                </p:cTn>
                              </p:par>
                              <p:par>
                                <p:cTn id="23" presetID="23" presetClass="entr" presetSubtype="16"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stCondLst>
                                            <p:cond delay="0"/>
                                          </p:stCondLst>
                                        </p:cTn>
                                        <p:tgtEl>
                                          <p:spTgt spid="8"/>
                                        </p:tgtEl>
                                        <p:attrNameLst>
                                          <p:attrName>ppt_w</p:attrName>
                                        </p:attrNameLst>
                                      </p:cBhvr>
                                      <p:tavLst>
                                        <p:tav tm="0">
                                          <p:val>
                                            <p:strVal val="0"/>
                                          </p:val>
                                        </p:tav>
                                        <p:tav tm="100000">
                                          <p:val>
                                            <p:strVal val="#ppt_w"/>
                                          </p:val>
                                        </p:tav>
                                      </p:tavLst>
                                    </p:anim>
                                    <p:anim calcmode="lin" valueType="num">
                                      <p:cBhvr>
                                        <p:cTn id="26" dur="1000" fill="hold">
                                          <p:stCondLst>
                                            <p:cond delay="0"/>
                                          </p:stCondLst>
                                        </p:cTn>
                                        <p:tgtEl>
                                          <p:spTgt spid="8"/>
                                        </p:tgtEl>
                                        <p:attrNameLst>
                                          <p:attrName>ppt_h</p:attrName>
                                        </p:attrNameLst>
                                      </p:cBhvr>
                                      <p:tavLst>
                                        <p:tav tm="0">
                                          <p:val>
                                            <p:str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1000" fill="hold">
                                          <p:stCondLst>
                                            <p:cond delay="0"/>
                                          </p:stCondLst>
                                        </p:cTn>
                                        <p:tgtEl>
                                          <p:spTgt spid="9"/>
                                        </p:tgtEl>
                                        <p:attrNameLst>
                                          <p:attrName>ppt_w</p:attrName>
                                        </p:attrNameLst>
                                      </p:cBhvr>
                                      <p:tavLst>
                                        <p:tav tm="0">
                                          <p:val>
                                            <p:strVal val="0"/>
                                          </p:val>
                                        </p:tav>
                                        <p:tav tm="100000">
                                          <p:val>
                                            <p:strVal val="#ppt_w"/>
                                          </p:val>
                                        </p:tav>
                                      </p:tavLst>
                                    </p:anim>
                                    <p:anim calcmode="lin" valueType="num">
                                      <p:cBhvr>
                                        <p:cTn id="30" dur="1000" fill="hold">
                                          <p:stCondLst>
                                            <p:cond delay="0"/>
                                          </p:stCondLst>
                                        </p:cTn>
                                        <p:tgtEl>
                                          <p:spTgt spid="9"/>
                                        </p:tgtEl>
                                        <p:attrNameLst>
                                          <p:attrName>ppt_h</p:attrName>
                                        </p:attrNameLst>
                                      </p:cBhvr>
                                      <p:tavLst>
                                        <p:tav tm="0">
                                          <p:val>
                                            <p:str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1000" fill="hold">
                                          <p:stCondLst>
                                            <p:cond delay="0"/>
                                          </p:stCondLst>
                                        </p:cTn>
                                        <p:tgtEl>
                                          <p:spTgt spid="10"/>
                                        </p:tgtEl>
                                        <p:attrNameLst>
                                          <p:attrName>ppt_w</p:attrName>
                                        </p:attrNameLst>
                                      </p:cBhvr>
                                      <p:tavLst>
                                        <p:tav tm="0">
                                          <p:val>
                                            <p:strVal val="0"/>
                                          </p:val>
                                        </p:tav>
                                        <p:tav tm="100000">
                                          <p:val>
                                            <p:strVal val="#ppt_w"/>
                                          </p:val>
                                        </p:tav>
                                      </p:tavLst>
                                    </p:anim>
                                    <p:anim calcmode="lin" valueType="num">
                                      <p:cBhvr>
                                        <p:cTn id="34" dur="1000" fill="hold">
                                          <p:stCondLst>
                                            <p:cond delay="0"/>
                                          </p:stCondLst>
                                        </p:cTn>
                                        <p:tgtEl>
                                          <p:spTgt spid="10"/>
                                        </p:tgtEl>
                                        <p:attrNameLst>
                                          <p:attrName>ppt_h</p:attrName>
                                        </p:attrNameLst>
                                      </p:cBhvr>
                                      <p:tavLst>
                                        <p:tav tm="0">
                                          <p:val>
                                            <p:str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1000" fill="hold">
                                          <p:stCondLst>
                                            <p:cond delay="0"/>
                                          </p:stCondLst>
                                        </p:cTn>
                                        <p:tgtEl>
                                          <p:spTgt spid="11"/>
                                        </p:tgtEl>
                                        <p:attrNameLst>
                                          <p:attrName>ppt_w</p:attrName>
                                        </p:attrNameLst>
                                      </p:cBhvr>
                                      <p:tavLst>
                                        <p:tav tm="0">
                                          <p:val>
                                            <p:strVal val="0"/>
                                          </p:val>
                                        </p:tav>
                                        <p:tav tm="100000">
                                          <p:val>
                                            <p:strVal val="#ppt_w"/>
                                          </p:val>
                                        </p:tav>
                                      </p:tavLst>
                                    </p:anim>
                                    <p:anim calcmode="lin" valueType="num">
                                      <p:cBhvr>
                                        <p:cTn id="38" dur="1000" fill="hold">
                                          <p:stCondLst>
                                            <p:cond delay="0"/>
                                          </p:stCondLst>
                                        </p:cTn>
                                        <p:tgtEl>
                                          <p:spTgt spid="11"/>
                                        </p:tgtEl>
                                        <p:attrNameLst>
                                          <p:attrName>ppt_h</p:attrName>
                                        </p:attrNameLst>
                                      </p:cBhvr>
                                      <p:tavLst>
                                        <p:tav tm="0">
                                          <p:val>
                                            <p:strVal val="0"/>
                                          </p:val>
                                        </p:tav>
                                        <p:tav tm="100000">
                                          <p:val>
                                            <p:strVal val="#ppt_h"/>
                                          </p:val>
                                        </p:tav>
                                      </p:tavLst>
                                    </p:anim>
                                  </p:childTnLst>
                                </p:cTn>
                              </p:par>
                              <p:par>
                                <p:cTn id="39" presetID="23" presetClass="entr" presetSubtype="16"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1000" fill="hold">
                                          <p:stCondLst>
                                            <p:cond delay="0"/>
                                          </p:stCondLst>
                                        </p:cTn>
                                        <p:tgtEl>
                                          <p:spTgt spid="12"/>
                                        </p:tgtEl>
                                        <p:attrNameLst>
                                          <p:attrName>ppt_w</p:attrName>
                                        </p:attrNameLst>
                                      </p:cBhvr>
                                      <p:tavLst>
                                        <p:tav tm="0">
                                          <p:val>
                                            <p:strVal val="0"/>
                                          </p:val>
                                        </p:tav>
                                        <p:tav tm="100000">
                                          <p:val>
                                            <p:strVal val="#ppt_w"/>
                                          </p:val>
                                        </p:tav>
                                      </p:tavLst>
                                    </p:anim>
                                    <p:anim calcmode="lin" valueType="num">
                                      <p:cBhvr>
                                        <p:cTn id="42" dur="1000" fill="hold">
                                          <p:stCondLst>
                                            <p:cond delay="0"/>
                                          </p:stCondLst>
                                        </p:cTn>
                                        <p:tgtEl>
                                          <p:spTgt spid="12"/>
                                        </p:tgtEl>
                                        <p:attrNameLst>
                                          <p:attrName>ppt_h</p:attrName>
                                        </p:attrNameLst>
                                      </p:cBhvr>
                                      <p:tavLst>
                                        <p:tav tm="0">
                                          <p:val>
                                            <p:strVal val="0"/>
                                          </p:val>
                                        </p:tav>
                                        <p:tav tm="100000">
                                          <p:val>
                                            <p:strVal val="#ppt_h"/>
                                          </p:val>
                                        </p:tav>
                                      </p:tavLst>
                                    </p:anim>
                                  </p:childTnLst>
                                </p:cTn>
                              </p:par>
                              <p:par>
                                <p:cTn id="43" presetID="23" presetClass="entr" presetSubtype="16"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1000" fill="hold">
                                          <p:stCondLst>
                                            <p:cond delay="0"/>
                                          </p:stCondLst>
                                        </p:cTn>
                                        <p:tgtEl>
                                          <p:spTgt spid="13"/>
                                        </p:tgtEl>
                                        <p:attrNameLst>
                                          <p:attrName>ppt_w</p:attrName>
                                        </p:attrNameLst>
                                      </p:cBhvr>
                                      <p:tavLst>
                                        <p:tav tm="0">
                                          <p:val>
                                            <p:strVal val="0"/>
                                          </p:val>
                                        </p:tav>
                                        <p:tav tm="100000">
                                          <p:val>
                                            <p:strVal val="#ppt_w"/>
                                          </p:val>
                                        </p:tav>
                                      </p:tavLst>
                                    </p:anim>
                                    <p:anim calcmode="lin" valueType="num">
                                      <p:cBhvr>
                                        <p:cTn id="46" dur="1000" fill="hold">
                                          <p:stCondLst>
                                            <p:cond delay="0"/>
                                          </p:stCondLst>
                                        </p:cTn>
                                        <p:tgtEl>
                                          <p:spTgt spid="13"/>
                                        </p:tgtEl>
                                        <p:attrNameLst>
                                          <p:attrName>ppt_h</p:attrName>
                                        </p:attrNameLst>
                                      </p:cBhvr>
                                      <p:tavLst>
                                        <p:tav tm="0">
                                          <p:val>
                                            <p:strVal val="0"/>
                                          </p:val>
                                        </p:tav>
                                        <p:tav tm="100000">
                                          <p:val>
                                            <p:strVal val="#ppt_h"/>
                                          </p:val>
                                        </p:tav>
                                      </p:tavLst>
                                    </p:anim>
                                  </p:childTnLst>
                                </p:cTn>
                              </p:par>
                              <p:par>
                                <p:cTn id="47" presetID="23" presetClass="entr" presetSubtype="16"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1000" fill="hold">
                                          <p:stCondLst>
                                            <p:cond delay="0"/>
                                          </p:stCondLst>
                                        </p:cTn>
                                        <p:tgtEl>
                                          <p:spTgt spid="14"/>
                                        </p:tgtEl>
                                        <p:attrNameLst>
                                          <p:attrName>ppt_w</p:attrName>
                                        </p:attrNameLst>
                                      </p:cBhvr>
                                      <p:tavLst>
                                        <p:tav tm="0">
                                          <p:val>
                                            <p:strVal val="0"/>
                                          </p:val>
                                        </p:tav>
                                        <p:tav tm="100000">
                                          <p:val>
                                            <p:strVal val="#ppt_w"/>
                                          </p:val>
                                        </p:tav>
                                      </p:tavLst>
                                    </p:anim>
                                    <p:anim calcmode="lin" valueType="num">
                                      <p:cBhvr>
                                        <p:cTn id="50" dur="1000" fill="hold">
                                          <p:stCondLst>
                                            <p:cond delay="0"/>
                                          </p:stCondLst>
                                        </p:cTn>
                                        <p:tgtEl>
                                          <p:spTgt spid="14"/>
                                        </p:tgtEl>
                                        <p:attrNameLst>
                                          <p:attrName>ppt_h</p:attrName>
                                        </p:attrNameLst>
                                      </p:cBhvr>
                                      <p:tavLst>
                                        <p:tav tm="0">
                                          <p:val>
                                            <p:strVal val="0"/>
                                          </p:val>
                                        </p:tav>
                                        <p:tav tm="100000">
                                          <p:val>
                                            <p:strVal val="#ppt_h"/>
                                          </p:val>
                                        </p:tav>
                                      </p:tavLst>
                                    </p:anim>
                                  </p:childTnLst>
                                </p:cTn>
                              </p:par>
                              <p:par>
                                <p:cTn id="51" presetID="23" presetClass="entr" presetSubtype="16"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1000" fill="hold">
                                          <p:stCondLst>
                                            <p:cond delay="0"/>
                                          </p:stCondLst>
                                        </p:cTn>
                                        <p:tgtEl>
                                          <p:spTgt spid="15"/>
                                        </p:tgtEl>
                                        <p:attrNameLst>
                                          <p:attrName>ppt_w</p:attrName>
                                        </p:attrNameLst>
                                      </p:cBhvr>
                                      <p:tavLst>
                                        <p:tav tm="0">
                                          <p:val>
                                            <p:strVal val="0"/>
                                          </p:val>
                                        </p:tav>
                                        <p:tav tm="100000">
                                          <p:val>
                                            <p:strVal val="#ppt_w"/>
                                          </p:val>
                                        </p:tav>
                                      </p:tavLst>
                                    </p:anim>
                                    <p:anim calcmode="lin" valueType="num">
                                      <p:cBhvr>
                                        <p:cTn id="54" dur="1000" fill="hold">
                                          <p:stCondLst>
                                            <p:cond delay="0"/>
                                          </p:stCondLst>
                                        </p:cTn>
                                        <p:tgtEl>
                                          <p:spTgt spid="15"/>
                                        </p:tgtEl>
                                        <p:attrNameLst>
                                          <p:attrName>ppt_h</p:attrName>
                                        </p:attrNameLst>
                                      </p:cBhvr>
                                      <p:tavLst>
                                        <p:tav tm="0">
                                          <p:val>
                                            <p:strVal val="0"/>
                                          </p:val>
                                        </p:tav>
                                        <p:tav tm="100000">
                                          <p:val>
                                            <p:strVal val="#ppt_h"/>
                                          </p:val>
                                        </p:tav>
                                      </p:tavLst>
                                    </p:anim>
                                  </p:childTnLst>
                                </p:cTn>
                              </p:par>
                              <p:par>
                                <p:cTn id="55" presetID="23" presetClass="entr" presetSubtype="16"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1000" fill="hold">
                                          <p:stCondLst>
                                            <p:cond delay="0"/>
                                          </p:stCondLst>
                                        </p:cTn>
                                        <p:tgtEl>
                                          <p:spTgt spid="16"/>
                                        </p:tgtEl>
                                        <p:attrNameLst>
                                          <p:attrName>ppt_w</p:attrName>
                                        </p:attrNameLst>
                                      </p:cBhvr>
                                      <p:tavLst>
                                        <p:tav tm="0">
                                          <p:val>
                                            <p:strVal val="0"/>
                                          </p:val>
                                        </p:tav>
                                        <p:tav tm="100000">
                                          <p:val>
                                            <p:strVal val="#ppt_w"/>
                                          </p:val>
                                        </p:tav>
                                      </p:tavLst>
                                    </p:anim>
                                    <p:anim calcmode="lin" valueType="num">
                                      <p:cBhvr>
                                        <p:cTn id="58" dur="1000" fill="hold">
                                          <p:stCondLst>
                                            <p:cond delay="0"/>
                                          </p:stCondLst>
                                        </p:cTn>
                                        <p:tgtEl>
                                          <p:spTgt spid="16"/>
                                        </p:tgtEl>
                                        <p:attrNameLst>
                                          <p:attrName>ppt_h</p:attrName>
                                        </p:attrNameLst>
                                      </p:cBhvr>
                                      <p:tavLst>
                                        <p:tav tm="0">
                                          <p:val>
                                            <p:strVal val="0"/>
                                          </p:val>
                                        </p:tav>
                                        <p:tav tm="100000">
                                          <p:val>
                                            <p:strVal val="#ppt_h"/>
                                          </p:val>
                                        </p:tav>
                                      </p:tavLst>
                                    </p:anim>
                                  </p:childTnLst>
                                </p:cTn>
                              </p:par>
                              <p:par>
                                <p:cTn id="59" presetID="23" presetClass="entr" presetSubtype="16"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1000" fill="hold">
                                          <p:stCondLst>
                                            <p:cond delay="0"/>
                                          </p:stCondLst>
                                        </p:cTn>
                                        <p:tgtEl>
                                          <p:spTgt spid="17"/>
                                        </p:tgtEl>
                                        <p:attrNameLst>
                                          <p:attrName>ppt_w</p:attrName>
                                        </p:attrNameLst>
                                      </p:cBhvr>
                                      <p:tavLst>
                                        <p:tav tm="0">
                                          <p:val>
                                            <p:strVal val="0"/>
                                          </p:val>
                                        </p:tav>
                                        <p:tav tm="100000">
                                          <p:val>
                                            <p:strVal val="#ppt_w"/>
                                          </p:val>
                                        </p:tav>
                                      </p:tavLst>
                                    </p:anim>
                                    <p:anim calcmode="lin" valueType="num">
                                      <p:cBhvr>
                                        <p:cTn id="62" dur="1000" fill="hold">
                                          <p:stCondLst>
                                            <p:cond delay="0"/>
                                          </p:stCondLst>
                                        </p:cTn>
                                        <p:tgtEl>
                                          <p:spTgt spid="17"/>
                                        </p:tgtEl>
                                        <p:attrNameLst>
                                          <p:attrName>ppt_h</p:attrName>
                                        </p:attrNameLst>
                                      </p:cBhvr>
                                      <p:tavLst>
                                        <p:tav tm="0">
                                          <p:val>
                                            <p:strVal val="0"/>
                                          </p:val>
                                        </p:tav>
                                        <p:tav tm="100000">
                                          <p:val>
                                            <p:strVal val="#ppt_h"/>
                                          </p:val>
                                        </p:tav>
                                      </p:tavLst>
                                    </p:anim>
                                  </p:childTnLst>
                                </p:cTn>
                              </p:par>
                              <p:par>
                                <p:cTn id="63" presetID="23" presetClass="entr" presetSubtype="16"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p:cTn id="65" dur="1000" fill="hold">
                                          <p:stCondLst>
                                            <p:cond delay="0"/>
                                          </p:stCondLst>
                                        </p:cTn>
                                        <p:tgtEl>
                                          <p:spTgt spid="18"/>
                                        </p:tgtEl>
                                        <p:attrNameLst>
                                          <p:attrName>ppt_w</p:attrName>
                                        </p:attrNameLst>
                                      </p:cBhvr>
                                      <p:tavLst>
                                        <p:tav tm="0">
                                          <p:val>
                                            <p:strVal val="0"/>
                                          </p:val>
                                        </p:tav>
                                        <p:tav tm="100000">
                                          <p:val>
                                            <p:strVal val="#ppt_w"/>
                                          </p:val>
                                        </p:tav>
                                      </p:tavLst>
                                    </p:anim>
                                    <p:anim calcmode="lin" valueType="num">
                                      <p:cBhvr>
                                        <p:cTn id="66" dur="1000" fill="hold">
                                          <p:stCondLst>
                                            <p:cond delay="0"/>
                                          </p:stCondLst>
                                        </p:cTn>
                                        <p:tgtEl>
                                          <p:spTgt spid="18"/>
                                        </p:tgtEl>
                                        <p:attrNameLst>
                                          <p:attrName>ppt_h</p:attrName>
                                        </p:attrNameLst>
                                      </p:cBhvr>
                                      <p:tavLst>
                                        <p:tav tm="0">
                                          <p:val>
                                            <p:strVal val="0"/>
                                          </p:val>
                                        </p:tav>
                                        <p:tav tm="100000">
                                          <p:val>
                                            <p:strVal val="#ppt_h"/>
                                          </p:val>
                                        </p:tav>
                                      </p:tavLst>
                                    </p:anim>
                                  </p:childTnLst>
                                </p:cTn>
                              </p:par>
                              <p:par>
                                <p:cTn id="67" presetID="23" presetClass="entr" presetSubtype="16"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p:cTn id="69" dur="1000" fill="hold">
                                          <p:stCondLst>
                                            <p:cond delay="0"/>
                                          </p:stCondLst>
                                        </p:cTn>
                                        <p:tgtEl>
                                          <p:spTgt spid="20"/>
                                        </p:tgtEl>
                                        <p:attrNameLst>
                                          <p:attrName>ppt_w</p:attrName>
                                        </p:attrNameLst>
                                      </p:cBhvr>
                                      <p:tavLst>
                                        <p:tav tm="0">
                                          <p:val>
                                            <p:strVal val="0"/>
                                          </p:val>
                                        </p:tav>
                                        <p:tav tm="100000">
                                          <p:val>
                                            <p:strVal val="#ppt_w"/>
                                          </p:val>
                                        </p:tav>
                                      </p:tavLst>
                                    </p:anim>
                                    <p:anim calcmode="lin" valueType="num">
                                      <p:cBhvr>
                                        <p:cTn id="70" dur="1000" fill="hold">
                                          <p:stCondLst>
                                            <p:cond delay="0"/>
                                          </p:stCondLst>
                                        </p:cTn>
                                        <p:tgtEl>
                                          <p:spTgt spid="20"/>
                                        </p:tgtEl>
                                        <p:attrNameLst>
                                          <p:attrName>ppt_h</p:attrName>
                                        </p:attrNameLst>
                                      </p:cBhvr>
                                      <p:tavLst>
                                        <p:tav tm="0">
                                          <p:val>
                                            <p:strVal val="0"/>
                                          </p:val>
                                        </p:tav>
                                        <p:tav tm="100000">
                                          <p:val>
                                            <p:strVal val="#ppt_h"/>
                                          </p:val>
                                        </p:tav>
                                      </p:tavLst>
                                    </p:anim>
                                  </p:childTnLst>
                                </p:cTn>
                              </p:par>
                              <p:par>
                                <p:cTn id="71" presetID="23" presetClass="entr" presetSubtype="16" fill="hold" grpId="0" nodeType="with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p:cTn id="73" dur="1000" fill="hold">
                                          <p:stCondLst>
                                            <p:cond delay="0"/>
                                          </p:stCondLst>
                                        </p:cTn>
                                        <p:tgtEl>
                                          <p:spTgt spid="21"/>
                                        </p:tgtEl>
                                        <p:attrNameLst>
                                          <p:attrName>ppt_w</p:attrName>
                                        </p:attrNameLst>
                                      </p:cBhvr>
                                      <p:tavLst>
                                        <p:tav tm="0">
                                          <p:val>
                                            <p:strVal val="0"/>
                                          </p:val>
                                        </p:tav>
                                        <p:tav tm="100000">
                                          <p:val>
                                            <p:strVal val="#ppt_w"/>
                                          </p:val>
                                        </p:tav>
                                      </p:tavLst>
                                    </p:anim>
                                    <p:anim calcmode="lin" valueType="num">
                                      <p:cBhvr>
                                        <p:cTn id="74" dur="1000" fill="hold">
                                          <p:stCondLst>
                                            <p:cond delay="0"/>
                                          </p:stCondLst>
                                        </p:cTn>
                                        <p:tgtEl>
                                          <p:spTgt spid="21"/>
                                        </p:tgtEl>
                                        <p:attrNameLst>
                                          <p:attrName>ppt_h</p:attrName>
                                        </p:attrNameLst>
                                      </p:cBhvr>
                                      <p:tavLst>
                                        <p:tav tm="0">
                                          <p:val>
                                            <p:strVal val="0"/>
                                          </p:val>
                                        </p:tav>
                                        <p:tav tm="100000">
                                          <p:val>
                                            <p:strVal val="#ppt_h"/>
                                          </p:val>
                                        </p:tav>
                                      </p:tavLst>
                                    </p:anim>
                                  </p:childTnLst>
                                </p:cTn>
                              </p:par>
                              <p:par>
                                <p:cTn id="75" presetID="23" presetClass="entr" presetSubtype="16"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1000" fill="hold">
                                          <p:stCondLst>
                                            <p:cond delay="0"/>
                                          </p:stCondLst>
                                        </p:cTn>
                                        <p:tgtEl>
                                          <p:spTgt spid="22"/>
                                        </p:tgtEl>
                                        <p:attrNameLst>
                                          <p:attrName>ppt_w</p:attrName>
                                        </p:attrNameLst>
                                      </p:cBhvr>
                                      <p:tavLst>
                                        <p:tav tm="0">
                                          <p:val>
                                            <p:strVal val="0"/>
                                          </p:val>
                                        </p:tav>
                                        <p:tav tm="100000">
                                          <p:val>
                                            <p:strVal val="#ppt_w"/>
                                          </p:val>
                                        </p:tav>
                                      </p:tavLst>
                                    </p:anim>
                                    <p:anim calcmode="lin" valueType="num">
                                      <p:cBhvr>
                                        <p:cTn id="78" dur="1000" fill="hold">
                                          <p:stCondLst>
                                            <p:cond delay="0"/>
                                          </p:stCondLst>
                                        </p:cTn>
                                        <p:tgtEl>
                                          <p:spTgt spid="22"/>
                                        </p:tgtEl>
                                        <p:attrNameLst>
                                          <p:attrName>ppt_h</p:attrName>
                                        </p:attrNameLst>
                                      </p:cBhvr>
                                      <p:tavLst>
                                        <p:tav tm="0">
                                          <p:val>
                                            <p:strVal val="0"/>
                                          </p:val>
                                        </p:tav>
                                        <p:tav tm="100000">
                                          <p:val>
                                            <p:strVal val="#ppt_h"/>
                                          </p:val>
                                        </p:tav>
                                      </p:tavLst>
                                    </p:anim>
                                  </p:childTnLst>
                                </p:cTn>
                              </p:par>
                              <p:par>
                                <p:cTn id="79" presetID="23" presetClass="entr" presetSubtype="16"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anim calcmode="lin" valueType="num">
                                      <p:cBhvr>
                                        <p:cTn id="81" dur="1000" fill="hold">
                                          <p:stCondLst>
                                            <p:cond delay="0"/>
                                          </p:stCondLst>
                                        </p:cTn>
                                        <p:tgtEl>
                                          <p:spTgt spid="23"/>
                                        </p:tgtEl>
                                        <p:attrNameLst>
                                          <p:attrName>ppt_w</p:attrName>
                                        </p:attrNameLst>
                                      </p:cBhvr>
                                      <p:tavLst>
                                        <p:tav tm="0">
                                          <p:val>
                                            <p:strVal val="0"/>
                                          </p:val>
                                        </p:tav>
                                        <p:tav tm="100000">
                                          <p:val>
                                            <p:strVal val="#ppt_w"/>
                                          </p:val>
                                        </p:tav>
                                      </p:tavLst>
                                    </p:anim>
                                    <p:anim calcmode="lin" valueType="num">
                                      <p:cBhvr>
                                        <p:cTn id="82" dur="1000" fill="hold">
                                          <p:stCondLst>
                                            <p:cond delay="0"/>
                                          </p:stCondLst>
                                        </p:cTn>
                                        <p:tgtEl>
                                          <p:spTgt spid="23"/>
                                        </p:tgtEl>
                                        <p:attrNameLst>
                                          <p:attrName>ppt_h</p:attrName>
                                        </p:attrNameLst>
                                      </p:cBhvr>
                                      <p:tavLst>
                                        <p:tav tm="0">
                                          <p:val>
                                            <p:strVal val="0"/>
                                          </p:val>
                                        </p:tav>
                                        <p:tav tm="100000">
                                          <p:val>
                                            <p:strVal val="#ppt_h"/>
                                          </p:val>
                                        </p:tav>
                                      </p:tavLst>
                                    </p:anim>
                                  </p:childTnLst>
                                </p:cTn>
                              </p:par>
                              <p:par>
                                <p:cTn id="83" presetID="23" presetClass="entr" presetSubtype="16" fill="hold" grpId="0" nodeType="with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p:cTn id="85" dur="1000" fill="hold">
                                          <p:stCondLst>
                                            <p:cond delay="0"/>
                                          </p:stCondLst>
                                        </p:cTn>
                                        <p:tgtEl>
                                          <p:spTgt spid="24"/>
                                        </p:tgtEl>
                                        <p:attrNameLst>
                                          <p:attrName>ppt_w</p:attrName>
                                        </p:attrNameLst>
                                      </p:cBhvr>
                                      <p:tavLst>
                                        <p:tav tm="0">
                                          <p:val>
                                            <p:strVal val="0"/>
                                          </p:val>
                                        </p:tav>
                                        <p:tav tm="100000">
                                          <p:val>
                                            <p:strVal val="#ppt_w"/>
                                          </p:val>
                                        </p:tav>
                                      </p:tavLst>
                                    </p:anim>
                                    <p:anim calcmode="lin" valueType="num">
                                      <p:cBhvr>
                                        <p:cTn id="86" dur="1000" fill="hold">
                                          <p:stCondLst>
                                            <p:cond delay="0"/>
                                          </p:stCondLst>
                                        </p:cTn>
                                        <p:tgtEl>
                                          <p:spTgt spid="24"/>
                                        </p:tgtEl>
                                        <p:attrNameLst>
                                          <p:attrName>ppt_h</p:attrName>
                                        </p:attrNameLst>
                                      </p:cBhvr>
                                      <p:tavLst>
                                        <p:tav tm="0">
                                          <p:val>
                                            <p:strVal val="0"/>
                                          </p:val>
                                        </p:tav>
                                        <p:tav tm="100000">
                                          <p:val>
                                            <p:strVal val="#ppt_h"/>
                                          </p:val>
                                        </p:tav>
                                      </p:tavLst>
                                    </p:anim>
                                  </p:childTnLst>
                                </p:cTn>
                              </p:par>
                              <p:par>
                                <p:cTn id="87" presetID="23" presetClass="entr" presetSubtype="16" fill="hold" grpId="0" nodeType="withEffect">
                                  <p:stCondLst>
                                    <p:cond delay="0"/>
                                  </p:stCondLst>
                                  <p:childTnLst>
                                    <p:set>
                                      <p:cBhvr>
                                        <p:cTn id="88" dur="1" fill="hold">
                                          <p:stCondLst>
                                            <p:cond delay="0"/>
                                          </p:stCondLst>
                                        </p:cTn>
                                        <p:tgtEl>
                                          <p:spTgt spid="25"/>
                                        </p:tgtEl>
                                        <p:attrNameLst>
                                          <p:attrName>style.visibility</p:attrName>
                                        </p:attrNameLst>
                                      </p:cBhvr>
                                      <p:to>
                                        <p:strVal val="visible"/>
                                      </p:to>
                                    </p:set>
                                    <p:anim calcmode="lin" valueType="num">
                                      <p:cBhvr>
                                        <p:cTn id="89" dur="1000" fill="hold">
                                          <p:stCondLst>
                                            <p:cond delay="0"/>
                                          </p:stCondLst>
                                        </p:cTn>
                                        <p:tgtEl>
                                          <p:spTgt spid="25"/>
                                        </p:tgtEl>
                                        <p:attrNameLst>
                                          <p:attrName>ppt_w</p:attrName>
                                        </p:attrNameLst>
                                      </p:cBhvr>
                                      <p:tavLst>
                                        <p:tav tm="0">
                                          <p:val>
                                            <p:strVal val="0"/>
                                          </p:val>
                                        </p:tav>
                                        <p:tav tm="100000">
                                          <p:val>
                                            <p:strVal val="#ppt_w"/>
                                          </p:val>
                                        </p:tav>
                                      </p:tavLst>
                                    </p:anim>
                                    <p:anim calcmode="lin" valueType="num">
                                      <p:cBhvr>
                                        <p:cTn id="90" dur="1000" fill="hold">
                                          <p:stCondLst>
                                            <p:cond delay="0"/>
                                          </p:stCondLst>
                                        </p:cTn>
                                        <p:tgtEl>
                                          <p:spTgt spid="25"/>
                                        </p:tgtEl>
                                        <p:attrNameLst>
                                          <p:attrName>ppt_h</p:attrName>
                                        </p:attrNameLst>
                                      </p:cBhvr>
                                      <p:tavLst>
                                        <p:tav tm="0">
                                          <p:val>
                                            <p:strVal val="0"/>
                                          </p:val>
                                        </p:tav>
                                        <p:tav tm="100000">
                                          <p:val>
                                            <p:strVal val="#ppt_h"/>
                                          </p:val>
                                        </p:tav>
                                      </p:tavLst>
                                    </p:anim>
                                  </p:childTnLst>
                                </p:cTn>
                              </p:par>
                              <p:par>
                                <p:cTn id="91" presetID="23" presetClass="entr" presetSubtype="16" fill="hold" grpId="0" nodeType="withEffect">
                                  <p:stCondLst>
                                    <p:cond delay="0"/>
                                  </p:stCondLst>
                                  <p:childTnLst>
                                    <p:set>
                                      <p:cBhvr>
                                        <p:cTn id="92" dur="1" fill="hold">
                                          <p:stCondLst>
                                            <p:cond delay="0"/>
                                          </p:stCondLst>
                                        </p:cTn>
                                        <p:tgtEl>
                                          <p:spTgt spid="26"/>
                                        </p:tgtEl>
                                        <p:attrNameLst>
                                          <p:attrName>style.visibility</p:attrName>
                                        </p:attrNameLst>
                                      </p:cBhvr>
                                      <p:to>
                                        <p:strVal val="visible"/>
                                      </p:to>
                                    </p:set>
                                    <p:anim calcmode="lin" valueType="num">
                                      <p:cBhvr>
                                        <p:cTn id="93" dur="1000" fill="hold">
                                          <p:stCondLst>
                                            <p:cond delay="0"/>
                                          </p:stCondLst>
                                        </p:cTn>
                                        <p:tgtEl>
                                          <p:spTgt spid="26"/>
                                        </p:tgtEl>
                                        <p:attrNameLst>
                                          <p:attrName>ppt_w</p:attrName>
                                        </p:attrNameLst>
                                      </p:cBhvr>
                                      <p:tavLst>
                                        <p:tav tm="0">
                                          <p:val>
                                            <p:strVal val="0"/>
                                          </p:val>
                                        </p:tav>
                                        <p:tav tm="100000">
                                          <p:val>
                                            <p:strVal val="#ppt_w"/>
                                          </p:val>
                                        </p:tav>
                                      </p:tavLst>
                                    </p:anim>
                                    <p:anim calcmode="lin" valueType="num">
                                      <p:cBhvr>
                                        <p:cTn id="94" dur="1000" fill="hold">
                                          <p:stCondLst>
                                            <p:cond delay="0"/>
                                          </p:stCondLst>
                                        </p:cTn>
                                        <p:tgtEl>
                                          <p:spTgt spid="26"/>
                                        </p:tgtEl>
                                        <p:attrNameLst>
                                          <p:attrName>ppt_h</p:attrName>
                                        </p:attrNameLst>
                                      </p:cBhvr>
                                      <p:tavLst>
                                        <p:tav tm="0">
                                          <p:val>
                                            <p:strVal val="0"/>
                                          </p:val>
                                        </p:tav>
                                        <p:tav tm="100000">
                                          <p:val>
                                            <p:strVal val="#ppt_h"/>
                                          </p:val>
                                        </p:tav>
                                      </p:tavLst>
                                    </p:anim>
                                  </p:childTnLst>
                                </p:cTn>
                              </p:par>
                              <p:par>
                                <p:cTn id="95" presetID="23" presetClass="entr" presetSubtype="16" fill="hold" grpId="0" nodeType="withEffect">
                                  <p:stCondLst>
                                    <p:cond delay="0"/>
                                  </p:stCondLst>
                                  <p:childTnLst>
                                    <p:set>
                                      <p:cBhvr>
                                        <p:cTn id="96" dur="1" fill="hold">
                                          <p:stCondLst>
                                            <p:cond delay="0"/>
                                          </p:stCondLst>
                                        </p:cTn>
                                        <p:tgtEl>
                                          <p:spTgt spid="27"/>
                                        </p:tgtEl>
                                        <p:attrNameLst>
                                          <p:attrName>style.visibility</p:attrName>
                                        </p:attrNameLst>
                                      </p:cBhvr>
                                      <p:to>
                                        <p:strVal val="visible"/>
                                      </p:to>
                                    </p:set>
                                    <p:anim calcmode="lin" valueType="num">
                                      <p:cBhvr>
                                        <p:cTn id="97" dur="1000" fill="hold">
                                          <p:stCondLst>
                                            <p:cond delay="0"/>
                                          </p:stCondLst>
                                        </p:cTn>
                                        <p:tgtEl>
                                          <p:spTgt spid="27"/>
                                        </p:tgtEl>
                                        <p:attrNameLst>
                                          <p:attrName>ppt_w</p:attrName>
                                        </p:attrNameLst>
                                      </p:cBhvr>
                                      <p:tavLst>
                                        <p:tav tm="0">
                                          <p:val>
                                            <p:strVal val="0"/>
                                          </p:val>
                                        </p:tav>
                                        <p:tav tm="100000">
                                          <p:val>
                                            <p:strVal val="#ppt_w"/>
                                          </p:val>
                                        </p:tav>
                                      </p:tavLst>
                                    </p:anim>
                                    <p:anim calcmode="lin" valueType="num">
                                      <p:cBhvr>
                                        <p:cTn id="98" dur="1000" fill="hold">
                                          <p:stCondLst>
                                            <p:cond delay="0"/>
                                          </p:stCondLst>
                                        </p:cTn>
                                        <p:tgtEl>
                                          <p:spTgt spid="27"/>
                                        </p:tgtEl>
                                        <p:attrNameLst>
                                          <p:attrName>ppt_h</p:attrName>
                                        </p:attrNameLst>
                                      </p:cBhvr>
                                      <p:tavLst>
                                        <p:tav tm="0">
                                          <p:val>
                                            <p:strVal val="0"/>
                                          </p:val>
                                        </p:tav>
                                        <p:tav tm="100000">
                                          <p:val>
                                            <p:strVal val="#ppt_h"/>
                                          </p:val>
                                        </p:tav>
                                      </p:tavLst>
                                    </p:anim>
                                  </p:childTnLst>
                                </p:cTn>
                              </p:par>
                              <p:par>
                                <p:cTn id="99" presetID="23" presetClass="entr" presetSubtype="16" fill="hold" grpId="0" nodeType="withEffect">
                                  <p:stCondLst>
                                    <p:cond delay="0"/>
                                  </p:stCondLst>
                                  <p:childTnLst>
                                    <p:set>
                                      <p:cBhvr>
                                        <p:cTn id="100" dur="1" fill="hold">
                                          <p:stCondLst>
                                            <p:cond delay="0"/>
                                          </p:stCondLst>
                                        </p:cTn>
                                        <p:tgtEl>
                                          <p:spTgt spid="28"/>
                                        </p:tgtEl>
                                        <p:attrNameLst>
                                          <p:attrName>style.visibility</p:attrName>
                                        </p:attrNameLst>
                                      </p:cBhvr>
                                      <p:to>
                                        <p:strVal val="visible"/>
                                      </p:to>
                                    </p:set>
                                    <p:anim calcmode="lin" valueType="num">
                                      <p:cBhvr>
                                        <p:cTn id="101" dur="1000" fill="hold">
                                          <p:stCondLst>
                                            <p:cond delay="0"/>
                                          </p:stCondLst>
                                        </p:cTn>
                                        <p:tgtEl>
                                          <p:spTgt spid="28"/>
                                        </p:tgtEl>
                                        <p:attrNameLst>
                                          <p:attrName>ppt_w</p:attrName>
                                        </p:attrNameLst>
                                      </p:cBhvr>
                                      <p:tavLst>
                                        <p:tav tm="0">
                                          <p:val>
                                            <p:strVal val="0"/>
                                          </p:val>
                                        </p:tav>
                                        <p:tav tm="100000">
                                          <p:val>
                                            <p:strVal val="#ppt_w"/>
                                          </p:val>
                                        </p:tav>
                                      </p:tavLst>
                                    </p:anim>
                                    <p:anim calcmode="lin" valueType="num">
                                      <p:cBhvr>
                                        <p:cTn id="102" dur="1000" fill="hold">
                                          <p:stCondLst>
                                            <p:cond delay="0"/>
                                          </p:stCondLst>
                                        </p:cTn>
                                        <p:tgtEl>
                                          <p:spTgt spid="28"/>
                                        </p:tgtEl>
                                        <p:attrNameLst>
                                          <p:attrName>ppt_h</p:attrName>
                                        </p:attrNameLst>
                                      </p:cBhvr>
                                      <p:tavLst>
                                        <p:tav tm="0">
                                          <p:val>
                                            <p:strVal val="0"/>
                                          </p:val>
                                        </p:tav>
                                        <p:tav tm="100000">
                                          <p:val>
                                            <p:strVal val="#ppt_h"/>
                                          </p:val>
                                        </p:tav>
                                      </p:tavLst>
                                    </p:anim>
                                  </p:childTnLst>
                                </p:cTn>
                              </p:par>
                              <p:par>
                                <p:cTn id="103" presetID="23" presetClass="entr" presetSubtype="16" fill="hold" grpId="0" nodeType="withEffect">
                                  <p:stCondLst>
                                    <p:cond delay="0"/>
                                  </p:stCondLst>
                                  <p:childTnLst>
                                    <p:set>
                                      <p:cBhvr>
                                        <p:cTn id="104" dur="1" fill="hold">
                                          <p:stCondLst>
                                            <p:cond delay="0"/>
                                          </p:stCondLst>
                                        </p:cTn>
                                        <p:tgtEl>
                                          <p:spTgt spid="29"/>
                                        </p:tgtEl>
                                        <p:attrNameLst>
                                          <p:attrName>style.visibility</p:attrName>
                                        </p:attrNameLst>
                                      </p:cBhvr>
                                      <p:to>
                                        <p:strVal val="visible"/>
                                      </p:to>
                                    </p:set>
                                    <p:anim calcmode="lin" valueType="num">
                                      <p:cBhvr>
                                        <p:cTn id="105" dur="1000" fill="hold">
                                          <p:stCondLst>
                                            <p:cond delay="0"/>
                                          </p:stCondLst>
                                        </p:cTn>
                                        <p:tgtEl>
                                          <p:spTgt spid="29"/>
                                        </p:tgtEl>
                                        <p:attrNameLst>
                                          <p:attrName>ppt_w</p:attrName>
                                        </p:attrNameLst>
                                      </p:cBhvr>
                                      <p:tavLst>
                                        <p:tav tm="0">
                                          <p:val>
                                            <p:strVal val="0"/>
                                          </p:val>
                                        </p:tav>
                                        <p:tav tm="100000">
                                          <p:val>
                                            <p:strVal val="#ppt_w"/>
                                          </p:val>
                                        </p:tav>
                                      </p:tavLst>
                                    </p:anim>
                                    <p:anim calcmode="lin" valueType="num">
                                      <p:cBhvr>
                                        <p:cTn id="106" dur="1000" fill="hold">
                                          <p:stCondLst>
                                            <p:cond delay="0"/>
                                          </p:stCondLst>
                                        </p:cTn>
                                        <p:tgtEl>
                                          <p:spTgt spid="29"/>
                                        </p:tgtEl>
                                        <p:attrNameLst>
                                          <p:attrName>ppt_h</p:attrName>
                                        </p:attrNameLst>
                                      </p:cBhvr>
                                      <p:tavLst>
                                        <p:tav tm="0">
                                          <p:val>
                                            <p:strVal val="0"/>
                                          </p:val>
                                        </p:tav>
                                        <p:tav tm="100000">
                                          <p:val>
                                            <p:strVal val="#ppt_h"/>
                                          </p:val>
                                        </p:tav>
                                      </p:tavLst>
                                    </p:anim>
                                  </p:childTnLst>
                                </p:cTn>
                              </p:par>
                              <p:par>
                                <p:cTn id="107" presetID="23" presetClass="entr" presetSubtype="16" fill="hold" grpId="0" nodeType="withEffect">
                                  <p:stCondLst>
                                    <p:cond delay="0"/>
                                  </p:stCondLst>
                                  <p:childTnLst>
                                    <p:set>
                                      <p:cBhvr>
                                        <p:cTn id="108" dur="1" fill="hold">
                                          <p:stCondLst>
                                            <p:cond delay="0"/>
                                          </p:stCondLst>
                                        </p:cTn>
                                        <p:tgtEl>
                                          <p:spTgt spid="30"/>
                                        </p:tgtEl>
                                        <p:attrNameLst>
                                          <p:attrName>style.visibility</p:attrName>
                                        </p:attrNameLst>
                                      </p:cBhvr>
                                      <p:to>
                                        <p:strVal val="visible"/>
                                      </p:to>
                                    </p:set>
                                    <p:anim calcmode="lin" valueType="num">
                                      <p:cBhvr>
                                        <p:cTn id="109" dur="1000" fill="hold">
                                          <p:stCondLst>
                                            <p:cond delay="0"/>
                                          </p:stCondLst>
                                        </p:cTn>
                                        <p:tgtEl>
                                          <p:spTgt spid="30"/>
                                        </p:tgtEl>
                                        <p:attrNameLst>
                                          <p:attrName>ppt_w</p:attrName>
                                        </p:attrNameLst>
                                      </p:cBhvr>
                                      <p:tavLst>
                                        <p:tav tm="0">
                                          <p:val>
                                            <p:strVal val="0"/>
                                          </p:val>
                                        </p:tav>
                                        <p:tav tm="100000">
                                          <p:val>
                                            <p:strVal val="#ppt_w"/>
                                          </p:val>
                                        </p:tav>
                                      </p:tavLst>
                                    </p:anim>
                                    <p:anim calcmode="lin" valueType="num">
                                      <p:cBhvr>
                                        <p:cTn id="110" dur="1000" fill="hold">
                                          <p:stCondLst>
                                            <p:cond delay="0"/>
                                          </p:stCondLst>
                                        </p:cTn>
                                        <p:tgtEl>
                                          <p:spTgt spid="30"/>
                                        </p:tgtEl>
                                        <p:attrNameLst>
                                          <p:attrName>ppt_h</p:attrName>
                                        </p:attrNameLst>
                                      </p:cBhvr>
                                      <p:tavLst>
                                        <p:tav tm="0">
                                          <p:val>
                                            <p:strVal val="0"/>
                                          </p:val>
                                        </p:tav>
                                        <p:tav tm="100000">
                                          <p:val>
                                            <p:strVal val="#ppt_h"/>
                                          </p:val>
                                        </p:tav>
                                      </p:tavLst>
                                    </p:anim>
                                  </p:childTnLst>
                                </p:cTn>
                              </p:par>
                              <p:par>
                                <p:cTn id="111" presetID="23" presetClass="entr" presetSubtype="16" fill="hold" grpId="0" nodeType="withEffect">
                                  <p:stCondLst>
                                    <p:cond delay="0"/>
                                  </p:stCondLst>
                                  <p:childTnLst>
                                    <p:set>
                                      <p:cBhvr>
                                        <p:cTn id="112" dur="1" fill="hold">
                                          <p:stCondLst>
                                            <p:cond delay="0"/>
                                          </p:stCondLst>
                                        </p:cTn>
                                        <p:tgtEl>
                                          <p:spTgt spid="19"/>
                                        </p:tgtEl>
                                        <p:attrNameLst>
                                          <p:attrName>style.visibility</p:attrName>
                                        </p:attrNameLst>
                                      </p:cBhvr>
                                      <p:to>
                                        <p:strVal val="visible"/>
                                      </p:to>
                                    </p:set>
                                    <p:anim calcmode="lin" valueType="num">
                                      <p:cBhvr>
                                        <p:cTn id="113" dur="1000" fill="hold">
                                          <p:stCondLst>
                                            <p:cond delay="0"/>
                                          </p:stCondLst>
                                        </p:cTn>
                                        <p:tgtEl>
                                          <p:spTgt spid="19"/>
                                        </p:tgtEl>
                                        <p:attrNameLst>
                                          <p:attrName>ppt_w</p:attrName>
                                        </p:attrNameLst>
                                      </p:cBhvr>
                                      <p:tavLst>
                                        <p:tav tm="0">
                                          <p:val>
                                            <p:strVal val="0"/>
                                          </p:val>
                                        </p:tav>
                                        <p:tav tm="100000">
                                          <p:val>
                                            <p:strVal val="#ppt_w"/>
                                          </p:val>
                                        </p:tav>
                                      </p:tavLst>
                                    </p:anim>
                                    <p:anim calcmode="lin" valueType="num">
                                      <p:cBhvr>
                                        <p:cTn id="114" dur="1000" fill="hold">
                                          <p:stCondLst>
                                            <p:cond delay="0"/>
                                          </p:stCondLst>
                                        </p:cTn>
                                        <p:tgtEl>
                                          <p:spTgt spid="19"/>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utoUpdateAnimBg="0"/>
      <p:bldP spid="21" grpId="0" autoUpdateAnimBg="0"/>
      <p:bldP spid="22" grpId="0" animBg="1"/>
      <p:bldP spid="23" grpId="0" animBg="1"/>
      <p:bldP spid="24" grpId="0" animBg="1"/>
      <p:bldP spid="25" grpId="0" animBg="1"/>
      <p:bldP spid="26" grpId="0" animBg="1"/>
      <p:bldP spid="27" grpId="0" animBg="1"/>
      <p:bldP spid="28" grpId="0" animBg="1"/>
      <p:bldP spid="29" grpId="0" animBg="1"/>
      <p:bldP spid="30" grpId="0" animBg="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D901312C-CD60-4065-A564-FAE95F80887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6D2D916-E9A5-4A51-97CC-5B7206839C5C}"/>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00C9417A-EACB-403C-9DF2-8F629B50377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DFB2572-8181-4B7B-A169-8456B174DAD7}"/>
              </a:ext>
            </a:extLst>
          </p:cNvPr>
          <p:cNvSpPr txBox="1"/>
          <p:nvPr/>
        </p:nvSpPr>
        <p:spPr>
          <a:xfrm>
            <a:off x="4876800" y="608520"/>
            <a:ext cx="2438400" cy="497572"/>
          </a:xfrm>
          <a:prstGeom prst="rect">
            <a:avLst/>
          </a:prstGeom>
          <a:solidFill>
            <a:schemeClr val="accent3"/>
          </a:solidFill>
          <a:ln w="9525" cap="flat">
            <a:noFill/>
            <a:prstDash val="solid"/>
            <a:miter lim="800000"/>
          </a:ln>
          <a:effectLst>
            <a:outerShdw blurRad="50800" dist="47625" dir="2700000">
              <a:srgbClr val="3F3F3F">
                <a:alpha val="39999"/>
              </a:srgbClr>
            </a:outerShdw>
          </a:effectLst>
        </p:spPr>
        <p:txBody>
          <a:bodyPr vert="horz" lIns="127000" tIns="63500" rIns="127000" bIns="63500" rtlCol="0" anchor="t">
            <a:spAutoFit/>
          </a:bodyPr>
          <a:lstStyle/>
          <a:p>
            <a:pPr algn="ctr">
              <a:defRPr lang="en-US" sz="1400" dirty="0"/>
            </a:pPr>
            <a:r>
              <a:rPr lang="en-US" sz="2400" b="1" dirty="0">
                <a:solidFill>
                  <a:schemeClr val="tx2"/>
                </a:solidFill>
                <a:latin typeface="+mj-lt"/>
              </a:rPr>
              <a:t>do while loop</a:t>
            </a:r>
          </a:p>
        </p:txBody>
      </p:sp>
      <p:sp>
        <p:nvSpPr>
          <p:cNvPr id="4" name="TextBox 3">
            <a:extLst>
              <a:ext uri="{B13893D4-F3B8-4668-A593-4E09DCCDF84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56017EA-DFA0-4184-B86F-46E2B199B730}"/>
              </a:ext>
            </a:extLst>
          </p:cNvPr>
          <p:cNvSpPr txBox="1"/>
          <p:nvPr/>
        </p:nvSpPr>
        <p:spPr>
          <a:xfrm>
            <a:off x="276059" y="2213343"/>
            <a:ext cx="5638800" cy="4522007"/>
          </a:xfrm>
          <a:prstGeom prst="rect">
            <a:avLst/>
          </a:prstGeom>
        </p:spPr>
        <p:txBody>
          <a:bodyPr vert="horz" lIns="127000" tIns="63500" rIns="127000" bIns="63500" rtlCol="0" anchor="t">
            <a:spAutoFit/>
          </a:bodyPr>
          <a:lstStyle/>
          <a:p>
            <a:pPr>
              <a:lnSpc>
                <a:spcPct val="150000"/>
              </a:lnSpc>
              <a:defRPr lang="en-US" sz="1400" dirty="0"/>
            </a:pPr>
            <a:r>
              <a:rPr lang="en-US" sz="1600" b="1" dirty="0">
                <a:latin typeface="+mj-lt"/>
              </a:rPr>
              <a:t>statement 1;</a:t>
            </a:r>
          </a:p>
          <a:p>
            <a:pPr>
              <a:lnSpc>
                <a:spcPct val="150000"/>
              </a:lnSpc>
              <a:defRPr lang="en-US" sz="1400" dirty="0"/>
            </a:pPr>
            <a:r>
              <a:rPr lang="en-US" sz="1600" b="1" dirty="0">
                <a:latin typeface="+mj-lt"/>
              </a:rPr>
              <a:t>statement 2;</a:t>
            </a:r>
          </a:p>
          <a:p>
            <a:pPr>
              <a:lnSpc>
                <a:spcPct val="150000"/>
              </a:lnSpc>
              <a:defRPr lang="en-US" sz="1400" dirty="0"/>
            </a:pPr>
            <a:r>
              <a:rPr lang="en-US" sz="1600" b="1" dirty="0">
                <a:solidFill>
                  <a:schemeClr val="accent6"/>
                </a:solidFill>
                <a:latin typeface="+mj-lt"/>
              </a:rPr>
              <a:t>Initialization; </a:t>
            </a:r>
          </a:p>
          <a:p>
            <a:pPr>
              <a:lnSpc>
                <a:spcPct val="150000"/>
              </a:lnSpc>
              <a:defRPr lang="en-US" sz="1400" dirty="0"/>
            </a:pPr>
            <a:r>
              <a:rPr lang="en-US" sz="1600" b="1" dirty="0">
                <a:solidFill>
                  <a:schemeClr val="accent6"/>
                </a:solidFill>
                <a:latin typeface="+mj-lt"/>
              </a:rPr>
              <a:t>do</a:t>
            </a:r>
          </a:p>
          <a:p>
            <a:pPr>
              <a:lnSpc>
                <a:spcPct val="150000"/>
              </a:lnSpc>
              <a:defRPr lang="en-US" sz="1400" dirty="0"/>
            </a:pPr>
            <a:r>
              <a:rPr lang="en-US" sz="1600" b="1" dirty="0">
                <a:latin typeface="+mj-lt"/>
              </a:rPr>
              <a:t>{</a:t>
            </a:r>
          </a:p>
          <a:p>
            <a:pPr>
              <a:lnSpc>
                <a:spcPct val="150000"/>
              </a:lnSpc>
              <a:defRPr lang="en-US" sz="1400" dirty="0"/>
            </a:pPr>
            <a:r>
              <a:rPr lang="en-US" sz="1600" b="1" dirty="0">
                <a:latin typeface="+mj-lt"/>
              </a:rPr>
              <a:t>          statement 3;</a:t>
            </a:r>
          </a:p>
          <a:p>
            <a:pPr>
              <a:lnSpc>
                <a:spcPct val="150000"/>
              </a:lnSpc>
              <a:defRPr lang="en-US" sz="1400" dirty="0"/>
            </a:pPr>
            <a:r>
              <a:rPr lang="en-US" sz="1600" b="1" dirty="0">
                <a:latin typeface="+mj-lt"/>
              </a:rPr>
              <a:t>          statement 4;</a:t>
            </a:r>
          </a:p>
          <a:p>
            <a:pPr>
              <a:lnSpc>
                <a:spcPct val="150000"/>
              </a:lnSpc>
              <a:defRPr lang="en-US" sz="1400" dirty="0"/>
            </a:pPr>
            <a:r>
              <a:rPr lang="en-US" sz="1600" b="1" dirty="0">
                <a:latin typeface="+mj-lt"/>
              </a:rPr>
              <a:t>          statement 5;</a:t>
            </a:r>
          </a:p>
          <a:p>
            <a:pPr>
              <a:lnSpc>
                <a:spcPct val="150000"/>
              </a:lnSpc>
              <a:defRPr lang="en-US" sz="1400" dirty="0"/>
            </a:pPr>
            <a:r>
              <a:rPr lang="en-US" sz="1600" b="1" dirty="0">
                <a:solidFill>
                  <a:schemeClr val="accent6"/>
                </a:solidFill>
                <a:latin typeface="+mj-lt"/>
              </a:rPr>
              <a:t>          incrementation;</a:t>
            </a:r>
          </a:p>
          <a:p>
            <a:pPr>
              <a:lnSpc>
                <a:spcPct val="150000"/>
              </a:lnSpc>
              <a:defRPr lang="en-US" sz="1400" dirty="0"/>
            </a:pPr>
            <a:r>
              <a:rPr lang="en-US" sz="1600" b="1" dirty="0">
                <a:latin typeface="+mj-lt"/>
              </a:rPr>
              <a:t>} </a:t>
            </a:r>
            <a:r>
              <a:rPr lang="en-US" sz="1600" b="1" dirty="0">
                <a:solidFill>
                  <a:schemeClr val="accent6"/>
                </a:solidFill>
                <a:latin typeface="+mj-lt"/>
              </a:rPr>
              <a:t>while(condition);</a:t>
            </a:r>
          </a:p>
          <a:p>
            <a:pPr>
              <a:lnSpc>
                <a:spcPct val="150000"/>
              </a:lnSpc>
              <a:defRPr lang="en-US" sz="1400" dirty="0"/>
            </a:pPr>
            <a:r>
              <a:rPr lang="en-US" sz="1600" b="1" dirty="0">
                <a:latin typeface="+mj-lt"/>
              </a:rPr>
              <a:t>statement 6;</a:t>
            </a:r>
          </a:p>
          <a:p>
            <a:pPr>
              <a:lnSpc>
                <a:spcPct val="150000"/>
              </a:lnSpc>
              <a:defRPr lang="en-US" sz="1400" dirty="0"/>
            </a:pPr>
            <a:r>
              <a:rPr lang="en-US" sz="1600" b="1" dirty="0">
                <a:latin typeface="+mj-lt"/>
              </a:rPr>
              <a:t>statement 7;</a:t>
            </a:r>
          </a:p>
        </p:txBody>
      </p:sp>
      <p:sp>
        <p:nvSpPr>
          <p:cNvPr id="5" name="TextBox 4">
            <a:extLst>
              <a:ext uri="{4D3F1C59-AF0F-4C65-B50A-62193664D5D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E2AC5B0-970E-433B-BA0D-6C8DA6817167}"/>
              </a:ext>
            </a:extLst>
          </p:cNvPr>
          <p:cNvSpPr txBox="1"/>
          <p:nvPr/>
        </p:nvSpPr>
        <p:spPr>
          <a:xfrm>
            <a:off x="1219200" y="1553350"/>
            <a:ext cx="1219200" cy="415563"/>
          </a:xfrm>
          <a:prstGeom prst="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0"/>
          </a:gradFill>
          <a:ln w="9525" cap="flat">
            <a:solidFill>
              <a:schemeClr val="accent6">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b="1" dirty="0">
                <a:latin typeface="+mj-lt"/>
              </a:rPr>
              <a:t>Syntax</a:t>
            </a:r>
          </a:p>
        </p:txBody>
      </p:sp>
      <p:sp>
        <p:nvSpPr>
          <p:cNvPr id="6" name="Rectangle: Rounded Corners 5">
            <a:extLst>
              <a:ext uri="{6B93F20A-912B-4FBA-8A29-A33BFEB4F45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B1EE39D-F6C6-4A17-B4E5-029229E1DE4A}"/>
              </a:ext>
            </a:extLst>
          </p:cNvPr>
          <p:cNvSpPr/>
          <p:nvPr/>
        </p:nvSpPr>
        <p:spPr>
          <a:xfrm>
            <a:off x="8758035" y="950595"/>
            <a:ext cx="1524000" cy="316535"/>
          </a:xfrm>
          <a:prstGeom prst="round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333" b="1" dirty="0"/>
              <a:t>Start</a:t>
            </a:r>
          </a:p>
        </p:txBody>
      </p:sp>
      <p:sp>
        <p:nvSpPr>
          <p:cNvPr id="7" name="Rectangle: Rounded Corners 6">
            <a:extLst>
              <a:ext uri="{5952036C-49D0-43F0-B4BD-7362FD2CEF6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99269D6-DBE9-43E8-AD61-6001C63A5F12}"/>
              </a:ext>
            </a:extLst>
          </p:cNvPr>
          <p:cNvSpPr/>
          <p:nvPr/>
        </p:nvSpPr>
        <p:spPr>
          <a:xfrm>
            <a:off x="8758035" y="6422708"/>
            <a:ext cx="1524000" cy="268121"/>
          </a:xfrm>
          <a:prstGeom prst="round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333" b="1" dirty="0">
                <a:latin typeface="Open Sans"/>
              </a:rPr>
              <a:t>End </a:t>
            </a:r>
          </a:p>
        </p:txBody>
      </p:sp>
      <p:sp>
        <p:nvSpPr>
          <p:cNvPr id="8" name="Rectangle 7">
            <a:extLst>
              <a:ext uri="{0055F3A3-3927-43E6-8C07-92E5D14B2B8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7EE1E0-F431-4BD6-9F9C-6CB671F9DAF3}"/>
              </a:ext>
            </a:extLst>
          </p:cNvPr>
          <p:cNvSpPr/>
          <p:nvPr/>
        </p:nvSpPr>
        <p:spPr>
          <a:xfrm>
            <a:off x="8534401" y="1494448"/>
            <a:ext cx="1971268" cy="57575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333" b="1" dirty="0"/>
              <a:t>Statement 1</a:t>
            </a:r>
          </a:p>
          <a:p>
            <a:pPr algn="ctr"/>
            <a:r>
              <a:rPr lang="en-US" sz="1333" b="1" dirty="0"/>
              <a:t>Statement 2</a:t>
            </a:r>
          </a:p>
        </p:txBody>
      </p:sp>
      <p:sp>
        <p:nvSpPr>
          <p:cNvPr id="9" name="Rectangle 8">
            <a:extLst>
              <a:ext uri="{E69924EF-BA07-481B-9C3F-BFFA5843AAB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F0B4D87-4A6E-4974-9C8A-81190D820AFA}"/>
              </a:ext>
            </a:extLst>
          </p:cNvPr>
          <p:cNvSpPr/>
          <p:nvPr/>
        </p:nvSpPr>
        <p:spPr>
          <a:xfrm>
            <a:off x="8528176" y="2869996"/>
            <a:ext cx="1985187" cy="65310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333" b="1" dirty="0"/>
              <a:t>Statement 3</a:t>
            </a:r>
          </a:p>
          <a:p>
            <a:pPr algn="ctr"/>
            <a:r>
              <a:rPr lang="en-US" sz="1333" b="1" dirty="0"/>
              <a:t>Statement 4</a:t>
            </a:r>
          </a:p>
          <a:p>
            <a:pPr algn="ctr"/>
            <a:r>
              <a:rPr lang="en-US" sz="1333" b="1" dirty="0"/>
              <a:t>Statement 5</a:t>
            </a:r>
          </a:p>
        </p:txBody>
      </p:sp>
      <p:sp>
        <p:nvSpPr>
          <p:cNvPr id="10" name="Rectangle 9">
            <a:extLst>
              <a:ext uri="{7A53D015-4106-432C-A78C-BCAAFA55D02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16F4EC7-7B4E-4D28-AA86-D38702C92C35}"/>
              </a:ext>
            </a:extLst>
          </p:cNvPr>
          <p:cNvSpPr/>
          <p:nvPr/>
        </p:nvSpPr>
        <p:spPr>
          <a:xfrm>
            <a:off x="8550593" y="5740401"/>
            <a:ext cx="1971268" cy="46710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333" b="1" dirty="0"/>
              <a:t>Statement 6</a:t>
            </a:r>
          </a:p>
          <a:p>
            <a:pPr algn="ctr"/>
            <a:r>
              <a:rPr lang="en-US" sz="1333" b="1" dirty="0"/>
              <a:t>Statement 7</a:t>
            </a:r>
          </a:p>
        </p:txBody>
      </p:sp>
      <p:sp>
        <p:nvSpPr>
          <p:cNvPr id="11" name="Arrow: Down 10">
            <a:extLst>
              <a:ext uri="{9207E794-0555-4A5E-A75E-6755D02543A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C3FC4EE-C1BD-4539-8A7A-37D53F9ED401}"/>
              </a:ext>
            </a:extLst>
          </p:cNvPr>
          <p:cNvSpPr/>
          <p:nvPr/>
        </p:nvSpPr>
        <p:spPr>
          <a:xfrm>
            <a:off x="9404172" y="1270001"/>
            <a:ext cx="231736" cy="241769"/>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2" name="Arrow: Down 11">
            <a:extLst>
              <a:ext uri="{1DCE8D1D-BF2D-47DE-8E7E-62E5AB263DA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B2F3212-DA26-4E92-9065-C3B087695A05}"/>
              </a:ext>
            </a:extLst>
          </p:cNvPr>
          <p:cNvSpPr/>
          <p:nvPr/>
        </p:nvSpPr>
        <p:spPr>
          <a:xfrm>
            <a:off x="9404172" y="2025599"/>
            <a:ext cx="231736" cy="26998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3" name="Arrow: Down 12">
            <a:extLst>
              <a:ext uri="{068567BA-D6AE-427F-91EC-7B075551880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806CA43-1F3A-4596-B031-64A5C500890E}"/>
              </a:ext>
            </a:extLst>
          </p:cNvPr>
          <p:cNvSpPr/>
          <p:nvPr/>
        </p:nvSpPr>
        <p:spPr>
          <a:xfrm>
            <a:off x="9363037" y="6210300"/>
            <a:ext cx="244779" cy="213296"/>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4" name="Arrow: Down 13">
            <a:extLst>
              <a:ext uri="{58F2EDE6-4F56-466A-9532-0A2DEBED285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537A7F0-119C-4F56-9B9B-B127F9FAFDCD}"/>
              </a:ext>
            </a:extLst>
          </p:cNvPr>
          <p:cNvSpPr/>
          <p:nvPr/>
        </p:nvSpPr>
        <p:spPr>
          <a:xfrm>
            <a:off x="9404908" y="3513214"/>
            <a:ext cx="231736" cy="239089"/>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15" name="Straight Connector 14">
            <a:extLst>
              <a:ext uri="{8747BB2F-523D-4E55-B067-23F0189A364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526B866-CA4E-4E4E-9963-EBABD2549506}"/>
              </a:ext>
            </a:extLst>
          </p:cNvPr>
          <p:cNvCxnSpPr/>
          <p:nvPr/>
        </p:nvCxnSpPr>
        <p:spPr>
          <a:xfrm rot="10800000" flipH="1">
            <a:off x="9649980" y="5525427"/>
            <a:ext cx="1311491" cy="3237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6" name="Straight Connector 15">
            <a:extLst>
              <a:ext uri="{7B5AFB02-DD4C-4B38-9AC7-B9B2F505EE9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6FFDC80-662D-4351-8B9E-F43FC82E9DAE}"/>
              </a:ext>
            </a:extLst>
          </p:cNvPr>
          <p:cNvCxnSpPr/>
          <p:nvPr/>
        </p:nvCxnSpPr>
        <p:spPr>
          <a:xfrm rot="10800000" flipH="1" flipV="1">
            <a:off x="10961471" y="4732046"/>
            <a:ext cx="0" cy="809561"/>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17" name="TextBox 16">
            <a:extLst>
              <a:ext uri="{9ED3A93B-A0B1-4C1F-B2CE-20093941EEA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9D92B3D-9861-494B-9BFE-2039AB5A7FA7}"/>
              </a:ext>
            </a:extLst>
          </p:cNvPr>
          <p:cNvSpPr txBox="1"/>
          <p:nvPr/>
        </p:nvSpPr>
        <p:spPr>
          <a:xfrm>
            <a:off x="5796256" y="1553350"/>
            <a:ext cx="1518945" cy="415563"/>
          </a:xfrm>
          <a:prstGeom prst="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0"/>
          </a:gradFill>
          <a:ln w="9525" cap="flat">
            <a:solidFill>
              <a:schemeClr val="accent6">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b="1" dirty="0">
                <a:latin typeface="+mj-lt"/>
              </a:rPr>
              <a:t>Flowchart</a:t>
            </a:r>
          </a:p>
        </p:txBody>
      </p:sp>
      <p:sp>
        <p:nvSpPr>
          <p:cNvPr id="18" name="TextBox 17">
            <a:extLst>
              <a:ext uri="{D0A43E10-FDCB-4A01-B8E2-9603E530580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53FF8A4-C51C-4D7A-BD07-13CB82B1ECCA}"/>
              </a:ext>
            </a:extLst>
          </p:cNvPr>
          <p:cNvSpPr txBox="1"/>
          <p:nvPr/>
        </p:nvSpPr>
        <p:spPr>
          <a:xfrm>
            <a:off x="8565768" y="5080165"/>
            <a:ext cx="769696" cy="374461"/>
          </a:xfrm>
          <a:prstGeom prst="rect">
            <a:avLst/>
          </a:prstGeom>
        </p:spPr>
        <p:txBody>
          <a:bodyPr vert="horz" lIns="127000" tIns="63500" rIns="127000" bIns="63500" rtlCol="0" anchor="t">
            <a:spAutoFit/>
          </a:bodyPr>
          <a:lstStyle/>
          <a:p>
            <a:pPr>
              <a:defRPr lang="en-US" sz="1400" dirty="0"/>
            </a:pPr>
            <a:r>
              <a:rPr lang="en-US" sz="1600" b="1" dirty="0">
                <a:latin typeface="+mj-lt"/>
              </a:rPr>
              <a:t>true</a:t>
            </a:r>
          </a:p>
        </p:txBody>
      </p:sp>
      <p:sp>
        <p:nvSpPr>
          <p:cNvPr id="19" name="TextBox 18">
            <a:extLst>
              <a:ext uri="{C99A48B1-BA0F-4F45-BFD0-8355FFF7AA9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AC905CA-BC1B-426C-8848-93A615684886}"/>
              </a:ext>
            </a:extLst>
          </p:cNvPr>
          <p:cNvSpPr txBox="1"/>
          <p:nvPr/>
        </p:nvSpPr>
        <p:spPr>
          <a:xfrm>
            <a:off x="10505668" y="4361269"/>
            <a:ext cx="769696" cy="374461"/>
          </a:xfrm>
          <a:prstGeom prst="rect">
            <a:avLst/>
          </a:prstGeom>
        </p:spPr>
        <p:txBody>
          <a:bodyPr vert="horz" lIns="127000" tIns="63500" rIns="127000" bIns="63500" rtlCol="0" anchor="t">
            <a:spAutoFit/>
          </a:bodyPr>
          <a:lstStyle/>
          <a:p>
            <a:pPr>
              <a:defRPr lang="en-US" sz="1400" dirty="0"/>
            </a:pPr>
            <a:r>
              <a:rPr lang="en-US" sz="1600" b="1" dirty="0">
                <a:latin typeface="+mj-lt"/>
              </a:rPr>
              <a:t>false</a:t>
            </a:r>
          </a:p>
        </p:txBody>
      </p:sp>
      <p:sp>
        <p:nvSpPr>
          <p:cNvPr id="20" name="Rectangle 19">
            <a:extLst>
              <a:ext uri="{62A1F0D9-1D0B-4CE9-888D-E9A31F1CD2E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8DED03D-629B-4853-ACB1-7A2E910E131A}"/>
              </a:ext>
            </a:extLst>
          </p:cNvPr>
          <p:cNvSpPr/>
          <p:nvPr/>
        </p:nvSpPr>
        <p:spPr>
          <a:xfrm>
            <a:off x="8534401" y="2298700"/>
            <a:ext cx="1971268" cy="36086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333" b="1" dirty="0">
                <a:solidFill>
                  <a:srgbClr val="FFC94A"/>
                </a:solidFill>
              </a:rPr>
              <a:t>Initialization</a:t>
            </a:r>
          </a:p>
        </p:txBody>
      </p:sp>
      <p:sp>
        <p:nvSpPr>
          <p:cNvPr id="21" name="Rectangle 20">
            <a:extLst>
              <a:ext uri="{4EA811C8-8FE5-4FBF-BE0A-7A570DB84DE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1CE69ED-4BBB-4710-B239-8BA1758F182F}"/>
              </a:ext>
            </a:extLst>
          </p:cNvPr>
          <p:cNvSpPr/>
          <p:nvPr/>
        </p:nvSpPr>
        <p:spPr>
          <a:xfrm>
            <a:off x="8549273" y="3746500"/>
            <a:ext cx="1971268" cy="36188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333" b="1" dirty="0">
                <a:solidFill>
                  <a:srgbClr val="FFC94A"/>
                </a:solidFill>
                <a:latin typeface="Open Sans"/>
              </a:rPr>
              <a:t>Incrementation</a:t>
            </a:r>
          </a:p>
        </p:txBody>
      </p:sp>
      <p:sp>
        <p:nvSpPr>
          <p:cNvPr id="22" name="Diamond 21">
            <a:extLst>
              <a:ext uri="{537AD4F2-5E67-4D86-AC00-54C1D6EC96B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FFF2891-41C5-4FE8-B70C-34099F4E5946}"/>
              </a:ext>
            </a:extLst>
          </p:cNvPr>
          <p:cNvSpPr/>
          <p:nvPr/>
        </p:nvSpPr>
        <p:spPr>
          <a:xfrm>
            <a:off x="8431581" y="4280547"/>
            <a:ext cx="2176919" cy="906335"/>
          </a:xfrm>
          <a:prstGeom prst="diamond">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333" b="1" dirty="0">
                <a:solidFill>
                  <a:srgbClr val="FFC94A"/>
                </a:solidFill>
              </a:rPr>
              <a:t>Condition check</a:t>
            </a:r>
          </a:p>
        </p:txBody>
      </p:sp>
      <p:sp>
        <p:nvSpPr>
          <p:cNvPr id="23" name="Arrow: Down 22">
            <a:extLst>
              <a:ext uri="{3D936E63-36F7-43A5-874E-F2A7F9391CB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821159E-1265-4F6E-B010-8B8E5FA0B97B}"/>
              </a:ext>
            </a:extLst>
          </p:cNvPr>
          <p:cNvSpPr/>
          <p:nvPr/>
        </p:nvSpPr>
        <p:spPr>
          <a:xfrm>
            <a:off x="9404172" y="2630260"/>
            <a:ext cx="231736" cy="241769"/>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24" name="Arrow: Down 23">
            <a:extLst>
              <a:ext uri="{9593FD2D-6563-4D3A-8803-8F3E24F7E4E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873133C-9639-40D6-B478-578D3DAEC57B}"/>
              </a:ext>
            </a:extLst>
          </p:cNvPr>
          <p:cNvSpPr/>
          <p:nvPr/>
        </p:nvSpPr>
        <p:spPr>
          <a:xfrm>
            <a:off x="9412516" y="4093336"/>
            <a:ext cx="244779" cy="213296"/>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25" name="Straight Connector 24">
            <a:extLst>
              <a:ext uri="{91B1D8A1-E799-48C3-B244-FEE456D84EC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EF687D4-F4CB-4578-B9D1-5328F0F6F08F}"/>
              </a:ext>
            </a:extLst>
          </p:cNvPr>
          <p:cNvCxnSpPr>
            <a:stCxn id="26" idx="0"/>
          </p:cNvCxnSpPr>
          <p:nvPr/>
        </p:nvCxnSpPr>
        <p:spPr>
          <a:xfrm rot="10800000" flipV="1">
            <a:off x="7577493" y="2765920"/>
            <a:ext cx="3899" cy="275950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26" name="Arrow: Down 25">
            <a:extLst>
              <a:ext uri="{311E5AA9-CB54-47B3-8143-FD47845AAC4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3359830-0687-400E-81D4-BE909573DAA9}"/>
              </a:ext>
            </a:extLst>
          </p:cNvPr>
          <p:cNvSpPr/>
          <p:nvPr/>
        </p:nvSpPr>
        <p:spPr>
          <a:xfrm rot="16200000">
            <a:off x="8416467" y="1854415"/>
            <a:ext cx="152628" cy="1822780"/>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27" name="Straight Connector 26">
            <a:extLst>
              <a:ext uri="{1BA20A58-D668-4328-BD18-01025899C91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1A99511-52C3-4842-B4A6-0F8F79D5279F}"/>
              </a:ext>
            </a:extLst>
          </p:cNvPr>
          <p:cNvCxnSpPr/>
          <p:nvPr/>
        </p:nvCxnSpPr>
        <p:spPr>
          <a:xfrm rot="10800000" flipH="1">
            <a:off x="7559078" y="5476849"/>
            <a:ext cx="1928989" cy="1619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8" name="Straight Connector 27">
            <a:extLst>
              <a:ext uri="{BC9A060B-6E0C-4471-A3D8-B8B7A3F071F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A1A3F7C-D107-4ECC-BAE0-088631C7E909}"/>
              </a:ext>
            </a:extLst>
          </p:cNvPr>
          <p:cNvCxnSpPr/>
          <p:nvPr/>
        </p:nvCxnSpPr>
        <p:spPr>
          <a:xfrm rot="10800000" flipH="1">
            <a:off x="10505669" y="4732046"/>
            <a:ext cx="471983" cy="96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9" name="Straight Connector 28">
            <a:extLst>
              <a:ext uri="{CF0FA2BB-4D44-497A-8FB6-568FEE9FBBD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C125655-E3EE-4AB4-83BD-D9A0018BB33A}"/>
              </a:ext>
            </a:extLst>
          </p:cNvPr>
          <p:cNvCxnSpPr>
            <a:stCxn id="22" idx="2"/>
          </p:cNvCxnSpPr>
          <p:nvPr/>
        </p:nvCxnSpPr>
        <p:spPr>
          <a:xfrm rot="5400000">
            <a:off x="9358617" y="5311685"/>
            <a:ext cx="294601" cy="3571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30" name="Arrow: Down 29">
            <a:extLst>
              <a:ext uri="{25D58200-14BD-4163-B82D-90212554155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62FCCF3-7B4E-45E9-B150-BEB461A4B492}"/>
              </a:ext>
            </a:extLst>
          </p:cNvPr>
          <p:cNvSpPr/>
          <p:nvPr/>
        </p:nvSpPr>
        <p:spPr>
          <a:xfrm>
            <a:off x="9508820" y="5552769"/>
            <a:ext cx="244779" cy="213296"/>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Tree>
    <p:extLst>
      <p:ext uri="{25FFD442-8D61-423C-928B-9C171857EE64}">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stCondLst>
                                            <p:cond delay="0"/>
                                          </p:stCondLst>
                                        </p:cTn>
                                        <p:tgtEl>
                                          <p:spTgt spid="5"/>
                                        </p:tgtEl>
                                        <p:attrNameLst>
                                          <p:attrName>ppt_w</p:attrName>
                                        </p:attrNameLst>
                                      </p:cBhvr>
                                      <p:tavLst>
                                        <p:tav tm="0">
                                          <p:val>
                                            <p:strVal val="0"/>
                                          </p:val>
                                        </p:tav>
                                        <p:tav tm="100000">
                                          <p:val>
                                            <p:strVal val="#ppt_w"/>
                                          </p:val>
                                        </p:tav>
                                      </p:tavLst>
                                    </p:anim>
                                    <p:anim calcmode="lin" valueType="num">
                                      <p:cBhvr>
                                        <p:cTn id="8" dur="1000" fill="hold">
                                          <p:stCondLst>
                                            <p:cond delay="0"/>
                                          </p:stCondLst>
                                        </p:cTn>
                                        <p:tgtEl>
                                          <p:spTgt spid="5"/>
                                        </p:tgtEl>
                                        <p:attrNameLst>
                                          <p:attrName>ppt_h</p:attrName>
                                        </p:attrNameLst>
                                      </p:cBhvr>
                                      <p:tavLst>
                                        <p:tav tm="0">
                                          <p:val>
                                            <p:str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stCondLst>
                                            <p:cond delay="0"/>
                                          </p:stCondLst>
                                        </p:cTn>
                                        <p:tgtEl>
                                          <p:spTgt spid="4"/>
                                        </p:tgtEl>
                                        <p:attrNameLst>
                                          <p:attrName>ppt_w</p:attrName>
                                        </p:attrNameLst>
                                      </p:cBhvr>
                                      <p:tavLst>
                                        <p:tav tm="0">
                                          <p:val>
                                            <p:strVal val="0"/>
                                          </p:val>
                                        </p:tav>
                                        <p:tav tm="100000">
                                          <p:val>
                                            <p:strVal val="#ppt_w"/>
                                          </p:val>
                                        </p:tav>
                                      </p:tavLst>
                                    </p:anim>
                                    <p:anim calcmode="lin" valueType="num">
                                      <p:cBhvr>
                                        <p:cTn id="12" dur="1000" fill="hold">
                                          <p:stCondLst>
                                            <p:cond delay="0"/>
                                          </p:stCondLst>
                                        </p:cTn>
                                        <p:tgtEl>
                                          <p:spTgt spid="4"/>
                                        </p:tgtEl>
                                        <p:attrNameLst>
                                          <p:attrName>ppt_h</p:attrName>
                                        </p:attrNameLst>
                                      </p:cBhvr>
                                      <p:tavLst>
                                        <p:tav tm="0">
                                          <p:val>
                                            <p:str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stCondLst>
                                            <p:cond delay="0"/>
                                          </p:stCondLst>
                                        </p:cTn>
                                        <p:tgtEl>
                                          <p:spTgt spid="6"/>
                                        </p:tgtEl>
                                        <p:attrNameLst>
                                          <p:attrName>ppt_w</p:attrName>
                                        </p:attrNameLst>
                                      </p:cBhvr>
                                      <p:tavLst>
                                        <p:tav tm="0">
                                          <p:val>
                                            <p:strVal val="0"/>
                                          </p:val>
                                        </p:tav>
                                        <p:tav tm="100000">
                                          <p:val>
                                            <p:strVal val="#ppt_w"/>
                                          </p:val>
                                        </p:tav>
                                      </p:tavLst>
                                    </p:anim>
                                    <p:anim calcmode="lin" valueType="num">
                                      <p:cBhvr>
                                        <p:cTn id="18" dur="1000" fill="hold">
                                          <p:stCondLst>
                                            <p:cond delay="0"/>
                                          </p:stCondLst>
                                        </p:cTn>
                                        <p:tgtEl>
                                          <p:spTgt spid="6"/>
                                        </p:tgtEl>
                                        <p:attrNameLst>
                                          <p:attrName>ppt_h</p:attrName>
                                        </p:attrNameLst>
                                      </p:cBhvr>
                                      <p:tavLst>
                                        <p:tav tm="0">
                                          <p:val>
                                            <p:strVal val="0"/>
                                          </p:val>
                                        </p:tav>
                                        <p:tav tm="100000">
                                          <p:val>
                                            <p:strVal val="#ppt_h"/>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stCondLst>
                                            <p:cond delay="0"/>
                                          </p:stCondLst>
                                        </p:cTn>
                                        <p:tgtEl>
                                          <p:spTgt spid="7"/>
                                        </p:tgtEl>
                                        <p:attrNameLst>
                                          <p:attrName>ppt_w</p:attrName>
                                        </p:attrNameLst>
                                      </p:cBhvr>
                                      <p:tavLst>
                                        <p:tav tm="0">
                                          <p:val>
                                            <p:strVal val="0"/>
                                          </p:val>
                                        </p:tav>
                                        <p:tav tm="100000">
                                          <p:val>
                                            <p:strVal val="#ppt_w"/>
                                          </p:val>
                                        </p:tav>
                                      </p:tavLst>
                                    </p:anim>
                                    <p:anim calcmode="lin" valueType="num">
                                      <p:cBhvr>
                                        <p:cTn id="22" dur="1000" fill="hold">
                                          <p:stCondLst>
                                            <p:cond delay="0"/>
                                          </p:stCondLst>
                                        </p:cTn>
                                        <p:tgtEl>
                                          <p:spTgt spid="7"/>
                                        </p:tgtEl>
                                        <p:attrNameLst>
                                          <p:attrName>ppt_h</p:attrName>
                                        </p:attrNameLst>
                                      </p:cBhvr>
                                      <p:tavLst>
                                        <p:tav tm="0">
                                          <p:val>
                                            <p:strVal val="0"/>
                                          </p:val>
                                        </p:tav>
                                        <p:tav tm="100000">
                                          <p:val>
                                            <p:strVal val="#ppt_h"/>
                                          </p:val>
                                        </p:tav>
                                      </p:tavLst>
                                    </p:anim>
                                  </p:childTnLst>
                                </p:cTn>
                              </p:par>
                              <p:par>
                                <p:cTn id="23" presetID="23" presetClass="entr" presetSubtype="16"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stCondLst>
                                            <p:cond delay="0"/>
                                          </p:stCondLst>
                                        </p:cTn>
                                        <p:tgtEl>
                                          <p:spTgt spid="8"/>
                                        </p:tgtEl>
                                        <p:attrNameLst>
                                          <p:attrName>ppt_w</p:attrName>
                                        </p:attrNameLst>
                                      </p:cBhvr>
                                      <p:tavLst>
                                        <p:tav tm="0">
                                          <p:val>
                                            <p:strVal val="0"/>
                                          </p:val>
                                        </p:tav>
                                        <p:tav tm="100000">
                                          <p:val>
                                            <p:strVal val="#ppt_w"/>
                                          </p:val>
                                        </p:tav>
                                      </p:tavLst>
                                    </p:anim>
                                    <p:anim calcmode="lin" valueType="num">
                                      <p:cBhvr>
                                        <p:cTn id="26" dur="1000" fill="hold">
                                          <p:stCondLst>
                                            <p:cond delay="0"/>
                                          </p:stCondLst>
                                        </p:cTn>
                                        <p:tgtEl>
                                          <p:spTgt spid="8"/>
                                        </p:tgtEl>
                                        <p:attrNameLst>
                                          <p:attrName>ppt_h</p:attrName>
                                        </p:attrNameLst>
                                      </p:cBhvr>
                                      <p:tavLst>
                                        <p:tav tm="0">
                                          <p:val>
                                            <p:str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1000" fill="hold">
                                          <p:stCondLst>
                                            <p:cond delay="0"/>
                                          </p:stCondLst>
                                        </p:cTn>
                                        <p:tgtEl>
                                          <p:spTgt spid="9"/>
                                        </p:tgtEl>
                                        <p:attrNameLst>
                                          <p:attrName>ppt_w</p:attrName>
                                        </p:attrNameLst>
                                      </p:cBhvr>
                                      <p:tavLst>
                                        <p:tav tm="0">
                                          <p:val>
                                            <p:strVal val="0"/>
                                          </p:val>
                                        </p:tav>
                                        <p:tav tm="100000">
                                          <p:val>
                                            <p:strVal val="#ppt_w"/>
                                          </p:val>
                                        </p:tav>
                                      </p:tavLst>
                                    </p:anim>
                                    <p:anim calcmode="lin" valueType="num">
                                      <p:cBhvr>
                                        <p:cTn id="30" dur="1000" fill="hold">
                                          <p:stCondLst>
                                            <p:cond delay="0"/>
                                          </p:stCondLst>
                                        </p:cTn>
                                        <p:tgtEl>
                                          <p:spTgt spid="9"/>
                                        </p:tgtEl>
                                        <p:attrNameLst>
                                          <p:attrName>ppt_h</p:attrName>
                                        </p:attrNameLst>
                                      </p:cBhvr>
                                      <p:tavLst>
                                        <p:tav tm="0">
                                          <p:val>
                                            <p:str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1000" fill="hold">
                                          <p:stCondLst>
                                            <p:cond delay="0"/>
                                          </p:stCondLst>
                                        </p:cTn>
                                        <p:tgtEl>
                                          <p:spTgt spid="10"/>
                                        </p:tgtEl>
                                        <p:attrNameLst>
                                          <p:attrName>ppt_w</p:attrName>
                                        </p:attrNameLst>
                                      </p:cBhvr>
                                      <p:tavLst>
                                        <p:tav tm="0">
                                          <p:val>
                                            <p:strVal val="0"/>
                                          </p:val>
                                        </p:tav>
                                        <p:tav tm="100000">
                                          <p:val>
                                            <p:strVal val="#ppt_w"/>
                                          </p:val>
                                        </p:tav>
                                      </p:tavLst>
                                    </p:anim>
                                    <p:anim calcmode="lin" valueType="num">
                                      <p:cBhvr>
                                        <p:cTn id="34" dur="1000" fill="hold">
                                          <p:stCondLst>
                                            <p:cond delay="0"/>
                                          </p:stCondLst>
                                        </p:cTn>
                                        <p:tgtEl>
                                          <p:spTgt spid="10"/>
                                        </p:tgtEl>
                                        <p:attrNameLst>
                                          <p:attrName>ppt_h</p:attrName>
                                        </p:attrNameLst>
                                      </p:cBhvr>
                                      <p:tavLst>
                                        <p:tav tm="0">
                                          <p:val>
                                            <p:str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1000" fill="hold">
                                          <p:stCondLst>
                                            <p:cond delay="0"/>
                                          </p:stCondLst>
                                        </p:cTn>
                                        <p:tgtEl>
                                          <p:spTgt spid="11"/>
                                        </p:tgtEl>
                                        <p:attrNameLst>
                                          <p:attrName>ppt_w</p:attrName>
                                        </p:attrNameLst>
                                      </p:cBhvr>
                                      <p:tavLst>
                                        <p:tav tm="0">
                                          <p:val>
                                            <p:strVal val="0"/>
                                          </p:val>
                                        </p:tav>
                                        <p:tav tm="100000">
                                          <p:val>
                                            <p:strVal val="#ppt_w"/>
                                          </p:val>
                                        </p:tav>
                                      </p:tavLst>
                                    </p:anim>
                                    <p:anim calcmode="lin" valueType="num">
                                      <p:cBhvr>
                                        <p:cTn id="38" dur="1000" fill="hold">
                                          <p:stCondLst>
                                            <p:cond delay="0"/>
                                          </p:stCondLst>
                                        </p:cTn>
                                        <p:tgtEl>
                                          <p:spTgt spid="11"/>
                                        </p:tgtEl>
                                        <p:attrNameLst>
                                          <p:attrName>ppt_h</p:attrName>
                                        </p:attrNameLst>
                                      </p:cBhvr>
                                      <p:tavLst>
                                        <p:tav tm="0">
                                          <p:val>
                                            <p:strVal val="0"/>
                                          </p:val>
                                        </p:tav>
                                        <p:tav tm="100000">
                                          <p:val>
                                            <p:strVal val="#ppt_h"/>
                                          </p:val>
                                        </p:tav>
                                      </p:tavLst>
                                    </p:anim>
                                  </p:childTnLst>
                                </p:cTn>
                              </p:par>
                              <p:par>
                                <p:cTn id="39" presetID="23" presetClass="entr" presetSubtype="16"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1000" fill="hold">
                                          <p:stCondLst>
                                            <p:cond delay="0"/>
                                          </p:stCondLst>
                                        </p:cTn>
                                        <p:tgtEl>
                                          <p:spTgt spid="12"/>
                                        </p:tgtEl>
                                        <p:attrNameLst>
                                          <p:attrName>ppt_w</p:attrName>
                                        </p:attrNameLst>
                                      </p:cBhvr>
                                      <p:tavLst>
                                        <p:tav tm="0">
                                          <p:val>
                                            <p:strVal val="0"/>
                                          </p:val>
                                        </p:tav>
                                        <p:tav tm="100000">
                                          <p:val>
                                            <p:strVal val="#ppt_w"/>
                                          </p:val>
                                        </p:tav>
                                      </p:tavLst>
                                    </p:anim>
                                    <p:anim calcmode="lin" valueType="num">
                                      <p:cBhvr>
                                        <p:cTn id="42" dur="1000" fill="hold">
                                          <p:stCondLst>
                                            <p:cond delay="0"/>
                                          </p:stCondLst>
                                        </p:cTn>
                                        <p:tgtEl>
                                          <p:spTgt spid="12"/>
                                        </p:tgtEl>
                                        <p:attrNameLst>
                                          <p:attrName>ppt_h</p:attrName>
                                        </p:attrNameLst>
                                      </p:cBhvr>
                                      <p:tavLst>
                                        <p:tav tm="0">
                                          <p:val>
                                            <p:strVal val="0"/>
                                          </p:val>
                                        </p:tav>
                                        <p:tav tm="100000">
                                          <p:val>
                                            <p:strVal val="#ppt_h"/>
                                          </p:val>
                                        </p:tav>
                                      </p:tavLst>
                                    </p:anim>
                                  </p:childTnLst>
                                </p:cTn>
                              </p:par>
                              <p:par>
                                <p:cTn id="43" presetID="23" presetClass="entr" presetSubtype="16"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1000" fill="hold">
                                          <p:stCondLst>
                                            <p:cond delay="0"/>
                                          </p:stCondLst>
                                        </p:cTn>
                                        <p:tgtEl>
                                          <p:spTgt spid="13"/>
                                        </p:tgtEl>
                                        <p:attrNameLst>
                                          <p:attrName>ppt_w</p:attrName>
                                        </p:attrNameLst>
                                      </p:cBhvr>
                                      <p:tavLst>
                                        <p:tav tm="0">
                                          <p:val>
                                            <p:strVal val="0"/>
                                          </p:val>
                                        </p:tav>
                                        <p:tav tm="100000">
                                          <p:val>
                                            <p:strVal val="#ppt_w"/>
                                          </p:val>
                                        </p:tav>
                                      </p:tavLst>
                                    </p:anim>
                                    <p:anim calcmode="lin" valueType="num">
                                      <p:cBhvr>
                                        <p:cTn id="46" dur="1000" fill="hold">
                                          <p:stCondLst>
                                            <p:cond delay="0"/>
                                          </p:stCondLst>
                                        </p:cTn>
                                        <p:tgtEl>
                                          <p:spTgt spid="13"/>
                                        </p:tgtEl>
                                        <p:attrNameLst>
                                          <p:attrName>ppt_h</p:attrName>
                                        </p:attrNameLst>
                                      </p:cBhvr>
                                      <p:tavLst>
                                        <p:tav tm="0">
                                          <p:val>
                                            <p:strVal val="0"/>
                                          </p:val>
                                        </p:tav>
                                        <p:tav tm="100000">
                                          <p:val>
                                            <p:strVal val="#ppt_h"/>
                                          </p:val>
                                        </p:tav>
                                      </p:tavLst>
                                    </p:anim>
                                  </p:childTnLst>
                                </p:cTn>
                              </p:par>
                              <p:par>
                                <p:cTn id="47" presetID="23" presetClass="entr" presetSubtype="16"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1000" fill="hold">
                                          <p:stCondLst>
                                            <p:cond delay="0"/>
                                          </p:stCondLst>
                                        </p:cTn>
                                        <p:tgtEl>
                                          <p:spTgt spid="14"/>
                                        </p:tgtEl>
                                        <p:attrNameLst>
                                          <p:attrName>ppt_w</p:attrName>
                                        </p:attrNameLst>
                                      </p:cBhvr>
                                      <p:tavLst>
                                        <p:tav tm="0">
                                          <p:val>
                                            <p:strVal val="0"/>
                                          </p:val>
                                        </p:tav>
                                        <p:tav tm="100000">
                                          <p:val>
                                            <p:strVal val="#ppt_w"/>
                                          </p:val>
                                        </p:tav>
                                      </p:tavLst>
                                    </p:anim>
                                    <p:anim calcmode="lin" valueType="num">
                                      <p:cBhvr>
                                        <p:cTn id="50" dur="1000" fill="hold">
                                          <p:stCondLst>
                                            <p:cond delay="0"/>
                                          </p:stCondLst>
                                        </p:cTn>
                                        <p:tgtEl>
                                          <p:spTgt spid="14"/>
                                        </p:tgtEl>
                                        <p:attrNameLst>
                                          <p:attrName>ppt_h</p:attrName>
                                        </p:attrNameLst>
                                      </p:cBhvr>
                                      <p:tavLst>
                                        <p:tav tm="0">
                                          <p:val>
                                            <p:strVal val="0"/>
                                          </p:val>
                                        </p:tav>
                                        <p:tav tm="100000">
                                          <p:val>
                                            <p:strVal val="#ppt_h"/>
                                          </p:val>
                                        </p:tav>
                                      </p:tavLst>
                                    </p:anim>
                                  </p:childTnLst>
                                </p:cTn>
                              </p:par>
                              <p:par>
                                <p:cTn id="51" presetID="23" presetClass="entr" presetSubtype="16"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1000" fill="hold">
                                          <p:stCondLst>
                                            <p:cond delay="0"/>
                                          </p:stCondLst>
                                        </p:cTn>
                                        <p:tgtEl>
                                          <p:spTgt spid="15"/>
                                        </p:tgtEl>
                                        <p:attrNameLst>
                                          <p:attrName>ppt_w</p:attrName>
                                        </p:attrNameLst>
                                      </p:cBhvr>
                                      <p:tavLst>
                                        <p:tav tm="0">
                                          <p:val>
                                            <p:strVal val="0"/>
                                          </p:val>
                                        </p:tav>
                                        <p:tav tm="100000">
                                          <p:val>
                                            <p:strVal val="#ppt_w"/>
                                          </p:val>
                                        </p:tav>
                                      </p:tavLst>
                                    </p:anim>
                                    <p:anim calcmode="lin" valueType="num">
                                      <p:cBhvr>
                                        <p:cTn id="54" dur="1000" fill="hold">
                                          <p:stCondLst>
                                            <p:cond delay="0"/>
                                          </p:stCondLst>
                                        </p:cTn>
                                        <p:tgtEl>
                                          <p:spTgt spid="15"/>
                                        </p:tgtEl>
                                        <p:attrNameLst>
                                          <p:attrName>ppt_h</p:attrName>
                                        </p:attrNameLst>
                                      </p:cBhvr>
                                      <p:tavLst>
                                        <p:tav tm="0">
                                          <p:val>
                                            <p:strVal val="0"/>
                                          </p:val>
                                        </p:tav>
                                        <p:tav tm="100000">
                                          <p:val>
                                            <p:strVal val="#ppt_h"/>
                                          </p:val>
                                        </p:tav>
                                      </p:tavLst>
                                    </p:anim>
                                  </p:childTnLst>
                                </p:cTn>
                              </p:par>
                              <p:par>
                                <p:cTn id="55" presetID="23" presetClass="entr" presetSubtype="16"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1000" fill="hold">
                                          <p:stCondLst>
                                            <p:cond delay="0"/>
                                          </p:stCondLst>
                                        </p:cTn>
                                        <p:tgtEl>
                                          <p:spTgt spid="16"/>
                                        </p:tgtEl>
                                        <p:attrNameLst>
                                          <p:attrName>ppt_w</p:attrName>
                                        </p:attrNameLst>
                                      </p:cBhvr>
                                      <p:tavLst>
                                        <p:tav tm="0">
                                          <p:val>
                                            <p:strVal val="0"/>
                                          </p:val>
                                        </p:tav>
                                        <p:tav tm="100000">
                                          <p:val>
                                            <p:strVal val="#ppt_w"/>
                                          </p:val>
                                        </p:tav>
                                      </p:tavLst>
                                    </p:anim>
                                    <p:anim calcmode="lin" valueType="num">
                                      <p:cBhvr>
                                        <p:cTn id="58" dur="1000" fill="hold">
                                          <p:stCondLst>
                                            <p:cond delay="0"/>
                                          </p:stCondLst>
                                        </p:cTn>
                                        <p:tgtEl>
                                          <p:spTgt spid="16"/>
                                        </p:tgtEl>
                                        <p:attrNameLst>
                                          <p:attrName>ppt_h</p:attrName>
                                        </p:attrNameLst>
                                      </p:cBhvr>
                                      <p:tavLst>
                                        <p:tav tm="0">
                                          <p:val>
                                            <p:strVal val="0"/>
                                          </p:val>
                                        </p:tav>
                                        <p:tav tm="100000">
                                          <p:val>
                                            <p:strVal val="#ppt_h"/>
                                          </p:val>
                                        </p:tav>
                                      </p:tavLst>
                                    </p:anim>
                                  </p:childTnLst>
                                </p:cTn>
                              </p:par>
                              <p:par>
                                <p:cTn id="59" presetID="23" presetClass="entr" presetSubtype="16"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1000" fill="hold">
                                          <p:stCondLst>
                                            <p:cond delay="0"/>
                                          </p:stCondLst>
                                        </p:cTn>
                                        <p:tgtEl>
                                          <p:spTgt spid="17"/>
                                        </p:tgtEl>
                                        <p:attrNameLst>
                                          <p:attrName>ppt_w</p:attrName>
                                        </p:attrNameLst>
                                      </p:cBhvr>
                                      <p:tavLst>
                                        <p:tav tm="0">
                                          <p:val>
                                            <p:strVal val="0"/>
                                          </p:val>
                                        </p:tav>
                                        <p:tav tm="100000">
                                          <p:val>
                                            <p:strVal val="#ppt_w"/>
                                          </p:val>
                                        </p:tav>
                                      </p:tavLst>
                                    </p:anim>
                                    <p:anim calcmode="lin" valueType="num">
                                      <p:cBhvr>
                                        <p:cTn id="62" dur="1000" fill="hold">
                                          <p:stCondLst>
                                            <p:cond delay="0"/>
                                          </p:stCondLst>
                                        </p:cTn>
                                        <p:tgtEl>
                                          <p:spTgt spid="17"/>
                                        </p:tgtEl>
                                        <p:attrNameLst>
                                          <p:attrName>ppt_h</p:attrName>
                                        </p:attrNameLst>
                                      </p:cBhvr>
                                      <p:tavLst>
                                        <p:tav tm="0">
                                          <p:val>
                                            <p:strVal val="0"/>
                                          </p:val>
                                        </p:tav>
                                        <p:tav tm="100000">
                                          <p:val>
                                            <p:strVal val="#ppt_h"/>
                                          </p:val>
                                        </p:tav>
                                      </p:tavLst>
                                    </p:anim>
                                  </p:childTnLst>
                                </p:cTn>
                              </p:par>
                              <p:par>
                                <p:cTn id="63" presetID="23" presetClass="entr" presetSubtype="16"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p:cTn id="65" dur="1000" fill="hold">
                                          <p:stCondLst>
                                            <p:cond delay="0"/>
                                          </p:stCondLst>
                                        </p:cTn>
                                        <p:tgtEl>
                                          <p:spTgt spid="18"/>
                                        </p:tgtEl>
                                        <p:attrNameLst>
                                          <p:attrName>ppt_w</p:attrName>
                                        </p:attrNameLst>
                                      </p:cBhvr>
                                      <p:tavLst>
                                        <p:tav tm="0">
                                          <p:val>
                                            <p:strVal val="0"/>
                                          </p:val>
                                        </p:tav>
                                        <p:tav tm="100000">
                                          <p:val>
                                            <p:strVal val="#ppt_w"/>
                                          </p:val>
                                        </p:tav>
                                      </p:tavLst>
                                    </p:anim>
                                    <p:anim calcmode="lin" valueType="num">
                                      <p:cBhvr>
                                        <p:cTn id="66" dur="1000" fill="hold">
                                          <p:stCondLst>
                                            <p:cond delay="0"/>
                                          </p:stCondLst>
                                        </p:cTn>
                                        <p:tgtEl>
                                          <p:spTgt spid="18"/>
                                        </p:tgtEl>
                                        <p:attrNameLst>
                                          <p:attrName>ppt_h</p:attrName>
                                        </p:attrNameLst>
                                      </p:cBhvr>
                                      <p:tavLst>
                                        <p:tav tm="0">
                                          <p:val>
                                            <p:strVal val="0"/>
                                          </p:val>
                                        </p:tav>
                                        <p:tav tm="100000">
                                          <p:val>
                                            <p:strVal val="#ppt_h"/>
                                          </p:val>
                                        </p:tav>
                                      </p:tavLst>
                                    </p:anim>
                                  </p:childTnLst>
                                </p:cTn>
                              </p:par>
                              <p:par>
                                <p:cTn id="67" presetID="23" presetClass="entr" presetSubtype="16"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1000" fill="hold">
                                          <p:stCondLst>
                                            <p:cond delay="0"/>
                                          </p:stCondLst>
                                        </p:cTn>
                                        <p:tgtEl>
                                          <p:spTgt spid="19"/>
                                        </p:tgtEl>
                                        <p:attrNameLst>
                                          <p:attrName>ppt_w</p:attrName>
                                        </p:attrNameLst>
                                      </p:cBhvr>
                                      <p:tavLst>
                                        <p:tav tm="0">
                                          <p:val>
                                            <p:strVal val="0"/>
                                          </p:val>
                                        </p:tav>
                                        <p:tav tm="100000">
                                          <p:val>
                                            <p:strVal val="#ppt_w"/>
                                          </p:val>
                                        </p:tav>
                                      </p:tavLst>
                                    </p:anim>
                                    <p:anim calcmode="lin" valueType="num">
                                      <p:cBhvr>
                                        <p:cTn id="70" dur="1000" fill="hold">
                                          <p:stCondLst>
                                            <p:cond delay="0"/>
                                          </p:stCondLst>
                                        </p:cTn>
                                        <p:tgtEl>
                                          <p:spTgt spid="19"/>
                                        </p:tgtEl>
                                        <p:attrNameLst>
                                          <p:attrName>ppt_h</p:attrName>
                                        </p:attrNameLst>
                                      </p:cBhvr>
                                      <p:tavLst>
                                        <p:tav tm="0">
                                          <p:val>
                                            <p:strVal val="0"/>
                                          </p:val>
                                        </p:tav>
                                        <p:tav tm="100000">
                                          <p:val>
                                            <p:strVal val="#ppt_h"/>
                                          </p:val>
                                        </p:tav>
                                      </p:tavLst>
                                    </p:anim>
                                  </p:childTnLst>
                                </p:cTn>
                              </p:par>
                              <p:par>
                                <p:cTn id="71" presetID="23" presetClass="entr" presetSubtype="16"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1000" fill="hold">
                                          <p:stCondLst>
                                            <p:cond delay="0"/>
                                          </p:stCondLst>
                                        </p:cTn>
                                        <p:tgtEl>
                                          <p:spTgt spid="20"/>
                                        </p:tgtEl>
                                        <p:attrNameLst>
                                          <p:attrName>ppt_w</p:attrName>
                                        </p:attrNameLst>
                                      </p:cBhvr>
                                      <p:tavLst>
                                        <p:tav tm="0">
                                          <p:val>
                                            <p:strVal val="0"/>
                                          </p:val>
                                        </p:tav>
                                        <p:tav tm="100000">
                                          <p:val>
                                            <p:strVal val="#ppt_w"/>
                                          </p:val>
                                        </p:tav>
                                      </p:tavLst>
                                    </p:anim>
                                    <p:anim calcmode="lin" valueType="num">
                                      <p:cBhvr>
                                        <p:cTn id="74" dur="1000" fill="hold">
                                          <p:stCondLst>
                                            <p:cond delay="0"/>
                                          </p:stCondLst>
                                        </p:cTn>
                                        <p:tgtEl>
                                          <p:spTgt spid="20"/>
                                        </p:tgtEl>
                                        <p:attrNameLst>
                                          <p:attrName>ppt_h</p:attrName>
                                        </p:attrNameLst>
                                      </p:cBhvr>
                                      <p:tavLst>
                                        <p:tav tm="0">
                                          <p:val>
                                            <p:strVal val="0"/>
                                          </p:val>
                                        </p:tav>
                                        <p:tav tm="100000">
                                          <p:val>
                                            <p:strVal val="#ppt_h"/>
                                          </p:val>
                                        </p:tav>
                                      </p:tavLst>
                                    </p:anim>
                                  </p:childTnLst>
                                </p:cTn>
                              </p:par>
                              <p:par>
                                <p:cTn id="75" presetID="23" presetClass="entr" presetSubtype="16"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p:cTn id="77" dur="1000" fill="hold">
                                          <p:stCondLst>
                                            <p:cond delay="0"/>
                                          </p:stCondLst>
                                        </p:cTn>
                                        <p:tgtEl>
                                          <p:spTgt spid="21"/>
                                        </p:tgtEl>
                                        <p:attrNameLst>
                                          <p:attrName>ppt_w</p:attrName>
                                        </p:attrNameLst>
                                      </p:cBhvr>
                                      <p:tavLst>
                                        <p:tav tm="0">
                                          <p:val>
                                            <p:strVal val="0"/>
                                          </p:val>
                                        </p:tav>
                                        <p:tav tm="100000">
                                          <p:val>
                                            <p:strVal val="#ppt_w"/>
                                          </p:val>
                                        </p:tav>
                                      </p:tavLst>
                                    </p:anim>
                                    <p:anim calcmode="lin" valueType="num">
                                      <p:cBhvr>
                                        <p:cTn id="78" dur="1000" fill="hold">
                                          <p:stCondLst>
                                            <p:cond delay="0"/>
                                          </p:stCondLst>
                                        </p:cTn>
                                        <p:tgtEl>
                                          <p:spTgt spid="21"/>
                                        </p:tgtEl>
                                        <p:attrNameLst>
                                          <p:attrName>ppt_h</p:attrName>
                                        </p:attrNameLst>
                                      </p:cBhvr>
                                      <p:tavLst>
                                        <p:tav tm="0">
                                          <p:val>
                                            <p:strVal val="0"/>
                                          </p:val>
                                        </p:tav>
                                        <p:tav tm="100000">
                                          <p:val>
                                            <p:strVal val="#ppt_h"/>
                                          </p:val>
                                        </p:tav>
                                      </p:tavLst>
                                    </p:anim>
                                  </p:childTnLst>
                                </p:cTn>
                              </p:par>
                              <p:par>
                                <p:cTn id="79" presetID="23" presetClass="entr" presetSubtype="16"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 calcmode="lin" valueType="num">
                                      <p:cBhvr>
                                        <p:cTn id="81" dur="1000" fill="hold">
                                          <p:stCondLst>
                                            <p:cond delay="0"/>
                                          </p:stCondLst>
                                        </p:cTn>
                                        <p:tgtEl>
                                          <p:spTgt spid="22"/>
                                        </p:tgtEl>
                                        <p:attrNameLst>
                                          <p:attrName>ppt_w</p:attrName>
                                        </p:attrNameLst>
                                      </p:cBhvr>
                                      <p:tavLst>
                                        <p:tav tm="0">
                                          <p:val>
                                            <p:strVal val="0"/>
                                          </p:val>
                                        </p:tav>
                                        <p:tav tm="100000">
                                          <p:val>
                                            <p:strVal val="#ppt_w"/>
                                          </p:val>
                                        </p:tav>
                                      </p:tavLst>
                                    </p:anim>
                                    <p:anim calcmode="lin" valueType="num">
                                      <p:cBhvr>
                                        <p:cTn id="82" dur="1000" fill="hold">
                                          <p:stCondLst>
                                            <p:cond delay="0"/>
                                          </p:stCondLst>
                                        </p:cTn>
                                        <p:tgtEl>
                                          <p:spTgt spid="22"/>
                                        </p:tgtEl>
                                        <p:attrNameLst>
                                          <p:attrName>ppt_h</p:attrName>
                                        </p:attrNameLst>
                                      </p:cBhvr>
                                      <p:tavLst>
                                        <p:tav tm="0">
                                          <p:val>
                                            <p:strVal val="0"/>
                                          </p:val>
                                        </p:tav>
                                        <p:tav tm="100000">
                                          <p:val>
                                            <p:strVal val="#ppt_h"/>
                                          </p:val>
                                        </p:tav>
                                      </p:tavLst>
                                    </p:anim>
                                  </p:childTnLst>
                                </p:cTn>
                              </p:par>
                              <p:par>
                                <p:cTn id="83" presetID="23" presetClass="entr" presetSubtype="16" fill="hold" grpId="0" nodeType="with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1000" fill="hold">
                                          <p:stCondLst>
                                            <p:cond delay="0"/>
                                          </p:stCondLst>
                                        </p:cTn>
                                        <p:tgtEl>
                                          <p:spTgt spid="23"/>
                                        </p:tgtEl>
                                        <p:attrNameLst>
                                          <p:attrName>ppt_w</p:attrName>
                                        </p:attrNameLst>
                                      </p:cBhvr>
                                      <p:tavLst>
                                        <p:tav tm="0">
                                          <p:val>
                                            <p:strVal val="0"/>
                                          </p:val>
                                        </p:tav>
                                        <p:tav tm="100000">
                                          <p:val>
                                            <p:strVal val="#ppt_w"/>
                                          </p:val>
                                        </p:tav>
                                      </p:tavLst>
                                    </p:anim>
                                    <p:anim calcmode="lin" valueType="num">
                                      <p:cBhvr>
                                        <p:cTn id="86" dur="1000" fill="hold">
                                          <p:stCondLst>
                                            <p:cond delay="0"/>
                                          </p:stCondLst>
                                        </p:cTn>
                                        <p:tgtEl>
                                          <p:spTgt spid="23"/>
                                        </p:tgtEl>
                                        <p:attrNameLst>
                                          <p:attrName>ppt_h</p:attrName>
                                        </p:attrNameLst>
                                      </p:cBhvr>
                                      <p:tavLst>
                                        <p:tav tm="0">
                                          <p:val>
                                            <p:strVal val="0"/>
                                          </p:val>
                                        </p:tav>
                                        <p:tav tm="100000">
                                          <p:val>
                                            <p:strVal val="#ppt_h"/>
                                          </p:val>
                                        </p:tav>
                                      </p:tavLst>
                                    </p:anim>
                                  </p:childTnLst>
                                </p:cTn>
                              </p:par>
                              <p:par>
                                <p:cTn id="87" presetID="23" presetClass="entr" presetSubtype="16" fill="hold" grpId="0" nodeType="withEffect">
                                  <p:stCondLst>
                                    <p:cond delay="0"/>
                                  </p:stCondLst>
                                  <p:childTnLst>
                                    <p:set>
                                      <p:cBhvr>
                                        <p:cTn id="88" dur="1" fill="hold">
                                          <p:stCondLst>
                                            <p:cond delay="0"/>
                                          </p:stCondLst>
                                        </p:cTn>
                                        <p:tgtEl>
                                          <p:spTgt spid="24"/>
                                        </p:tgtEl>
                                        <p:attrNameLst>
                                          <p:attrName>style.visibility</p:attrName>
                                        </p:attrNameLst>
                                      </p:cBhvr>
                                      <p:to>
                                        <p:strVal val="visible"/>
                                      </p:to>
                                    </p:set>
                                    <p:anim calcmode="lin" valueType="num">
                                      <p:cBhvr>
                                        <p:cTn id="89" dur="1000" fill="hold">
                                          <p:stCondLst>
                                            <p:cond delay="0"/>
                                          </p:stCondLst>
                                        </p:cTn>
                                        <p:tgtEl>
                                          <p:spTgt spid="24"/>
                                        </p:tgtEl>
                                        <p:attrNameLst>
                                          <p:attrName>ppt_w</p:attrName>
                                        </p:attrNameLst>
                                      </p:cBhvr>
                                      <p:tavLst>
                                        <p:tav tm="0">
                                          <p:val>
                                            <p:strVal val="0"/>
                                          </p:val>
                                        </p:tav>
                                        <p:tav tm="100000">
                                          <p:val>
                                            <p:strVal val="#ppt_w"/>
                                          </p:val>
                                        </p:tav>
                                      </p:tavLst>
                                    </p:anim>
                                    <p:anim calcmode="lin" valueType="num">
                                      <p:cBhvr>
                                        <p:cTn id="90" dur="1000" fill="hold">
                                          <p:stCondLst>
                                            <p:cond delay="0"/>
                                          </p:stCondLst>
                                        </p:cTn>
                                        <p:tgtEl>
                                          <p:spTgt spid="24"/>
                                        </p:tgtEl>
                                        <p:attrNameLst>
                                          <p:attrName>ppt_h</p:attrName>
                                        </p:attrNameLst>
                                      </p:cBhvr>
                                      <p:tavLst>
                                        <p:tav tm="0">
                                          <p:val>
                                            <p:strVal val="0"/>
                                          </p:val>
                                        </p:tav>
                                        <p:tav tm="100000">
                                          <p:val>
                                            <p:strVal val="#ppt_h"/>
                                          </p:val>
                                        </p:tav>
                                      </p:tavLst>
                                    </p:anim>
                                  </p:childTnLst>
                                </p:cTn>
                              </p:par>
                              <p:par>
                                <p:cTn id="91" presetID="23" presetClass="entr" presetSubtype="16"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 calcmode="lin" valueType="num">
                                      <p:cBhvr>
                                        <p:cTn id="93" dur="1000" fill="hold">
                                          <p:stCondLst>
                                            <p:cond delay="0"/>
                                          </p:stCondLst>
                                        </p:cTn>
                                        <p:tgtEl>
                                          <p:spTgt spid="25"/>
                                        </p:tgtEl>
                                        <p:attrNameLst>
                                          <p:attrName>ppt_w</p:attrName>
                                        </p:attrNameLst>
                                      </p:cBhvr>
                                      <p:tavLst>
                                        <p:tav tm="0">
                                          <p:val>
                                            <p:strVal val="0"/>
                                          </p:val>
                                        </p:tav>
                                        <p:tav tm="100000">
                                          <p:val>
                                            <p:strVal val="#ppt_w"/>
                                          </p:val>
                                        </p:tav>
                                      </p:tavLst>
                                    </p:anim>
                                    <p:anim calcmode="lin" valueType="num">
                                      <p:cBhvr>
                                        <p:cTn id="94" dur="1000" fill="hold">
                                          <p:stCondLst>
                                            <p:cond delay="0"/>
                                          </p:stCondLst>
                                        </p:cTn>
                                        <p:tgtEl>
                                          <p:spTgt spid="25"/>
                                        </p:tgtEl>
                                        <p:attrNameLst>
                                          <p:attrName>ppt_h</p:attrName>
                                        </p:attrNameLst>
                                      </p:cBhvr>
                                      <p:tavLst>
                                        <p:tav tm="0">
                                          <p:val>
                                            <p:strVal val="0"/>
                                          </p:val>
                                        </p:tav>
                                        <p:tav tm="100000">
                                          <p:val>
                                            <p:strVal val="#ppt_h"/>
                                          </p:val>
                                        </p:tav>
                                      </p:tavLst>
                                    </p:anim>
                                  </p:childTnLst>
                                </p:cTn>
                              </p:par>
                              <p:par>
                                <p:cTn id="95" presetID="23" presetClass="entr" presetSubtype="16" fill="hold" grpId="0" nodeType="withEffect">
                                  <p:stCondLst>
                                    <p:cond delay="0"/>
                                  </p:stCondLst>
                                  <p:childTnLst>
                                    <p:set>
                                      <p:cBhvr>
                                        <p:cTn id="96" dur="1" fill="hold">
                                          <p:stCondLst>
                                            <p:cond delay="0"/>
                                          </p:stCondLst>
                                        </p:cTn>
                                        <p:tgtEl>
                                          <p:spTgt spid="26"/>
                                        </p:tgtEl>
                                        <p:attrNameLst>
                                          <p:attrName>style.visibility</p:attrName>
                                        </p:attrNameLst>
                                      </p:cBhvr>
                                      <p:to>
                                        <p:strVal val="visible"/>
                                      </p:to>
                                    </p:set>
                                    <p:anim calcmode="lin" valueType="num">
                                      <p:cBhvr>
                                        <p:cTn id="97" dur="1000" fill="hold">
                                          <p:stCondLst>
                                            <p:cond delay="0"/>
                                          </p:stCondLst>
                                        </p:cTn>
                                        <p:tgtEl>
                                          <p:spTgt spid="26"/>
                                        </p:tgtEl>
                                        <p:attrNameLst>
                                          <p:attrName>ppt_w</p:attrName>
                                        </p:attrNameLst>
                                      </p:cBhvr>
                                      <p:tavLst>
                                        <p:tav tm="0">
                                          <p:val>
                                            <p:strVal val="0"/>
                                          </p:val>
                                        </p:tav>
                                        <p:tav tm="100000">
                                          <p:val>
                                            <p:strVal val="#ppt_w"/>
                                          </p:val>
                                        </p:tav>
                                      </p:tavLst>
                                    </p:anim>
                                    <p:anim calcmode="lin" valueType="num">
                                      <p:cBhvr>
                                        <p:cTn id="98" dur="1000" fill="hold">
                                          <p:stCondLst>
                                            <p:cond delay="0"/>
                                          </p:stCondLst>
                                        </p:cTn>
                                        <p:tgtEl>
                                          <p:spTgt spid="26"/>
                                        </p:tgtEl>
                                        <p:attrNameLst>
                                          <p:attrName>ppt_h</p:attrName>
                                        </p:attrNameLst>
                                      </p:cBhvr>
                                      <p:tavLst>
                                        <p:tav tm="0">
                                          <p:val>
                                            <p:strVal val="0"/>
                                          </p:val>
                                        </p:tav>
                                        <p:tav tm="100000">
                                          <p:val>
                                            <p:strVal val="#ppt_h"/>
                                          </p:val>
                                        </p:tav>
                                      </p:tavLst>
                                    </p:anim>
                                  </p:childTnLst>
                                </p:cTn>
                              </p:par>
                              <p:par>
                                <p:cTn id="99" presetID="23" presetClass="entr" presetSubtype="16" fill="hold" grpId="0" nodeType="withEffect">
                                  <p:stCondLst>
                                    <p:cond delay="0"/>
                                  </p:stCondLst>
                                  <p:childTnLst>
                                    <p:set>
                                      <p:cBhvr>
                                        <p:cTn id="100" dur="1" fill="hold">
                                          <p:stCondLst>
                                            <p:cond delay="0"/>
                                          </p:stCondLst>
                                        </p:cTn>
                                        <p:tgtEl>
                                          <p:spTgt spid="27"/>
                                        </p:tgtEl>
                                        <p:attrNameLst>
                                          <p:attrName>style.visibility</p:attrName>
                                        </p:attrNameLst>
                                      </p:cBhvr>
                                      <p:to>
                                        <p:strVal val="visible"/>
                                      </p:to>
                                    </p:set>
                                    <p:anim calcmode="lin" valueType="num">
                                      <p:cBhvr>
                                        <p:cTn id="101" dur="1000" fill="hold">
                                          <p:stCondLst>
                                            <p:cond delay="0"/>
                                          </p:stCondLst>
                                        </p:cTn>
                                        <p:tgtEl>
                                          <p:spTgt spid="27"/>
                                        </p:tgtEl>
                                        <p:attrNameLst>
                                          <p:attrName>ppt_w</p:attrName>
                                        </p:attrNameLst>
                                      </p:cBhvr>
                                      <p:tavLst>
                                        <p:tav tm="0">
                                          <p:val>
                                            <p:strVal val="0"/>
                                          </p:val>
                                        </p:tav>
                                        <p:tav tm="100000">
                                          <p:val>
                                            <p:strVal val="#ppt_w"/>
                                          </p:val>
                                        </p:tav>
                                      </p:tavLst>
                                    </p:anim>
                                    <p:anim calcmode="lin" valueType="num">
                                      <p:cBhvr>
                                        <p:cTn id="102" dur="1000" fill="hold">
                                          <p:stCondLst>
                                            <p:cond delay="0"/>
                                          </p:stCondLst>
                                        </p:cTn>
                                        <p:tgtEl>
                                          <p:spTgt spid="27"/>
                                        </p:tgtEl>
                                        <p:attrNameLst>
                                          <p:attrName>ppt_h</p:attrName>
                                        </p:attrNameLst>
                                      </p:cBhvr>
                                      <p:tavLst>
                                        <p:tav tm="0">
                                          <p:val>
                                            <p:strVal val="0"/>
                                          </p:val>
                                        </p:tav>
                                        <p:tav tm="100000">
                                          <p:val>
                                            <p:strVal val="#ppt_h"/>
                                          </p:val>
                                        </p:tav>
                                      </p:tavLst>
                                    </p:anim>
                                  </p:childTnLst>
                                </p:cTn>
                              </p:par>
                              <p:par>
                                <p:cTn id="103" presetID="23" presetClass="entr" presetSubtype="16" fill="hold" grpId="0" nodeType="withEffect">
                                  <p:stCondLst>
                                    <p:cond delay="0"/>
                                  </p:stCondLst>
                                  <p:childTnLst>
                                    <p:set>
                                      <p:cBhvr>
                                        <p:cTn id="104" dur="1" fill="hold">
                                          <p:stCondLst>
                                            <p:cond delay="0"/>
                                          </p:stCondLst>
                                        </p:cTn>
                                        <p:tgtEl>
                                          <p:spTgt spid="28"/>
                                        </p:tgtEl>
                                        <p:attrNameLst>
                                          <p:attrName>style.visibility</p:attrName>
                                        </p:attrNameLst>
                                      </p:cBhvr>
                                      <p:to>
                                        <p:strVal val="visible"/>
                                      </p:to>
                                    </p:set>
                                    <p:anim calcmode="lin" valueType="num">
                                      <p:cBhvr>
                                        <p:cTn id="105" dur="1000" fill="hold">
                                          <p:stCondLst>
                                            <p:cond delay="0"/>
                                          </p:stCondLst>
                                        </p:cTn>
                                        <p:tgtEl>
                                          <p:spTgt spid="28"/>
                                        </p:tgtEl>
                                        <p:attrNameLst>
                                          <p:attrName>ppt_w</p:attrName>
                                        </p:attrNameLst>
                                      </p:cBhvr>
                                      <p:tavLst>
                                        <p:tav tm="0">
                                          <p:val>
                                            <p:strVal val="0"/>
                                          </p:val>
                                        </p:tav>
                                        <p:tav tm="100000">
                                          <p:val>
                                            <p:strVal val="#ppt_w"/>
                                          </p:val>
                                        </p:tav>
                                      </p:tavLst>
                                    </p:anim>
                                    <p:anim calcmode="lin" valueType="num">
                                      <p:cBhvr>
                                        <p:cTn id="106" dur="1000" fill="hold">
                                          <p:stCondLst>
                                            <p:cond delay="0"/>
                                          </p:stCondLst>
                                        </p:cTn>
                                        <p:tgtEl>
                                          <p:spTgt spid="28"/>
                                        </p:tgtEl>
                                        <p:attrNameLst>
                                          <p:attrName>ppt_h</p:attrName>
                                        </p:attrNameLst>
                                      </p:cBhvr>
                                      <p:tavLst>
                                        <p:tav tm="0">
                                          <p:val>
                                            <p:strVal val="0"/>
                                          </p:val>
                                        </p:tav>
                                        <p:tav tm="100000">
                                          <p:val>
                                            <p:strVal val="#ppt_h"/>
                                          </p:val>
                                        </p:tav>
                                      </p:tavLst>
                                    </p:anim>
                                  </p:childTnLst>
                                </p:cTn>
                              </p:par>
                              <p:par>
                                <p:cTn id="107" presetID="23" presetClass="entr" presetSubtype="16" fill="hold" grpId="0" nodeType="withEffect">
                                  <p:stCondLst>
                                    <p:cond delay="0"/>
                                  </p:stCondLst>
                                  <p:childTnLst>
                                    <p:set>
                                      <p:cBhvr>
                                        <p:cTn id="108" dur="1" fill="hold">
                                          <p:stCondLst>
                                            <p:cond delay="0"/>
                                          </p:stCondLst>
                                        </p:cTn>
                                        <p:tgtEl>
                                          <p:spTgt spid="29"/>
                                        </p:tgtEl>
                                        <p:attrNameLst>
                                          <p:attrName>style.visibility</p:attrName>
                                        </p:attrNameLst>
                                      </p:cBhvr>
                                      <p:to>
                                        <p:strVal val="visible"/>
                                      </p:to>
                                    </p:set>
                                    <p:anim calcmode="lin" valueType="num">
                                      <p:cBhvr>
                                        <p:cTn id="109" dur="1000" fill="hold">
                                          <p:stCondLst>
                                            <p:cond delay="0"/>
                                          </p:stCondLst>
                                        </p:cTn>
                                        <p:tgtEl>
                                          <p:spTgt spid="29"/>
                                        </p:tgtEl>
                                        <p:attrNameLst>
                                          <p:attrName>ppt_w</p:attrName>
                                        </p:attrNameLst>
                                      </p:cBhvr>
                                      <p:tavLst>
                                        <p:tav tm="0">
                                          <p:val>
                                            <p:strVal val="0"/>
                                          </p:val>
                                        </p:tav>
                                        <p:tav tm="100000">
                                          <p:val>
                                            <p:strVal val="#ppt_w"/>
                                          </p:val>
                                        </p:tav>
                                      </p:tavLst>
                                    </p:anim>
                                    <p:anim calcmode="lin" valueType="num">
                                      <p:cBhvr>
                                        <p:cTn id="110" dur="1000" fill="hold">
                                          <p:stCondLst>
                                            <p:cond delay="0"/>
                                          </p:stCondLst>
                                        </p:cTn>
                                        <p:tgtEl>
                                          <p:spTgt spid="29"/>
                                        </p:tgtEl>
                                        <p:attrNameLst>
                                          <p:attrName>ppt_h</p:attrName>
                                        </p:attrNameLst>
                                      </p:cBhvr>
                                      <p:tavLst>
                                        <p:tav tm="0">
                                          <p:val>
                                            <p:strVal val="0"/>
                                          </p:val>
                                        </p:tav>
                                        <p:tav tm="100000">
                                          <p:val>
                                            <p:strVal val="#ppt_h"/>
                                          </p:val>
                                        </p:tav>
                                      </p:tavLst>
                                    </p:anim>
                                  </p:childTnLst>
                                </p:cTn>
                              </p:par>
                              <p:par>
                                <p:cTn id="111" presetID="23" presetClass="entr" presetSubtype="16" fill="hold" grpId="0" nodeType="withEffect">
                                  <p:stCondLst>
                                    <p:cond delay="0"/>
                                  </p:stCondLst>
                                  <p:childTnLst>
                                    <p:set>
                                      <p:cBhvr>
                                        <p:cTn id="112" dur="1" fill="hold">
                                          <p:stCondLst>
                                            <p:cond delay="0"/>
                                          </p:stCondLst>
                                        </p:cTn>
                                        <p:tgtEl>
                                          <p:spTgt spid="30"/>
                                        </p:tgtEl>
                                        <p:attrNameLst>
                                          <p:attrName>style.visibility</p:attrName>
                                        </p:attrNameLst>
                                      </p:cBhvr>
                                      <p:to>
                                        <p:strVal val="visible"/>
                                      </p:to>
                                    </p:set>
                                    <p:anim calcmode="lin" valueType="num">
                                      <p:cBhvr>
                                        <p:cTn id="113" dur="1000" fill="hold">
                                          <p:stCondLst>
                                            <p:cond delay="0"/>
                                          </p:stCondLst>
                                        </p:cTn>
                                        <p:tgtEl>
                                          <p:spTgt spid="30"/>
                                        </p:tgtEl>
                                        <p:attrNameLst>
                                          <p:attrName>ppt_w</p:attrName>
                                        </p:attrNameLst>
                                      </p:cBhvr>
                                      <p:tavLst>
                                        <p:tav tm="0">
                                          <p:val>
                                            <p:strVal val="0"/>
                                          </p:val>
                                        </p:tav>
                                        <p:tav tm="100000">
                                          <p:val>
                                            <p:strVal val="#ppt_w"/>
                                          </p:val>
                                        </p:tav>
                                      </p:tavLst>
                                    </p:anim>
                                    <p:anim calcmode="lin" valueType="num">
                                      <p:cBhvr>
                                        <p:cTn id="114" dur="1000" fill="hold">
                                          <p:stCondLst>
                                            <p:cond delay="0"/>
                                          </p:stCondLst>
                                        </p:cTn>
                                        <p:tgtEl>
                                          <p:spTgt spid="30"/>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utoUpdateAnimBg="0"/>
      <p:bldP spid="19" grpId="0" autoUpdateAnimBg="0"/>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A6028C63-942B-4E37-A73A-1B4CFAFF9C5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4A730C9-C602-4E92-8520-8F36F468CBB6}"/>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F1B76E7D-213E-42A5-8B3D-0C68706288B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6D771CD-61AC-4DD8-BE0A-DCC78920CBD9}"/>
              </a:ext>
            </a:extLst>
          </p:cNvPr>
          <p:cNvSpPr txBox="1"/>
          <p:nvPr/>
        </p:nvSpPr>
        <p:spPr>
          <a:xfrm>
            <a:off x="5257089" y="830084"/>
            <a:ext cx="1628228" cy="497572"/>
          </a:xfrm>
          <a:prstGeom prst="rect">
            <a:avLst/>
          </a:prstGeom>
          <a:gradFill rotWithShape="1">
            <a:gsLst>
              <a:gs pos="100000">
                <a:schemeClr val="accent2">
                  <a:lumMod val="20000"/>
                  <a:lumOff val="40000"/>
                </a:schemeClr>
              </a:gs>
              <a:gs pos="75000">
                <a:schemeClr val="accent2">
                  <a:lumMod val="20000"/>
                  <a:lumOff val="40000"/>
                </a:schemeClr>
              </a:gs>
              <a:gs pos="0">
                <a:schemeClr val="accent2">
                  <a:lumMod val="20000"/>
                  <a:lumOff val="70000"/>
                </a:schemeClr>
              </a:gs>
            </a:gsLst>
            <a:lin ang="16200000" scaled="0"/>
          </a:gradFill>
          <a:ln w="9525" cap="flat">
            <a:noFill/>
            <a:prstDash val="solid"/>
            <a:miter lim="800000"/>
          </a:ln>
        </p:spPr>
        <p:txBody>
          <a:bodyPr vert="horz" lIns="127000" tIns="63500" rIns="127000" bIns="63500" rtlCol="0" anchor="t">
            <a:spAutoFit/>
          </a:bodyPr>
          <a:lstStyle/>
          <a:p>
            <a:pPr algn="ctr">
              <a:defRPr lang="en-US" sz="1400" dirty="0"/>
            </a:pPr>
            <a:r>
              <a:rPr lang="en-US" sz="2400" b="1" dirty="0">
                <a:solidFill>
                  <a:schemeClr val="tx2"/>
                </a:solidFill>
                <a:latin typeface="+mj-lt"/>
              </a:rPr>
              <a:t>for loop</a:t>
            </a:r>
          </a:p>
        </p:txBody>
      </p:sp>
      <p:sp>
        <p:nvSpPr>
          <p:cNvPr id="4" name="TextBox 3">
            <a:extLst>
              <a:ext uri="{D4B93D77-1B6C-4DC3-963A-316A5A4774D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92D45B7-9C82-4B9D-9538-B56D2E62E2F0}"/>
              </a:ext>
            </a:extLst>
          </p:cNvPr>
          <p:cNvSpPr txBox="1"/>
          <p:nvPr/>
        </p:nvSpPr>
        <p:spPr>
          <a:xfrm>
            <a:off x="226987" y="1943100"/>
            <a:ext cx="6339877" cy="4644990"/>
          </a:xfrm>
          <a:prstGeom prst="rect">
            <a:avLst/>
          </a:prstGeom>
        </p:spPr>
        <p:txBody>
          <a:bodyPr vert="horz" lIns="127000" tIns="63500" rIns="127000" bIns="63500" rtlCol="0" anchor="t">
            <a:spAutoFit/>
          </a:bodyPr>
          <a:lstStyle/>
          <a:p>
            <a:pPr>
              <a:lnSpc>
                <a:spcPct val="200000"/>
              </a:lnSpc>
              <a:defRPr lang="en-US" sz="1400" dirty="0"/>
            </a:pPr>
            <a:r>
              <a:rPr lang="en-US" sz="1867" b="1" dirty="0">
                <a:solidFill>
                  <a:schemeClr val="accent5"/>
                </a:solidFill>
                <a:latin typeface="+mj-lt"/>
              </a:rPr>
              <a:t>for (initialization; condition check; incrementation)</a:t>
            </a:r>
          </a:p>
          <a:p>
            <a:pPr>
              <a:lnSpc>
                <a:spcPct val="200000"/>
              </a:lnSpc>
              <a:defRPr lang="en-US" sz="1400" dirty="0"/>
            </a:pPr>
            <a:r>
              <a:rPr lang="en-US" sz="1867" b="1" dirty="0">
                <a:solidFill>
                  <a:schemeClr val="accent5"/>
                </a:solidFill>
                <a:latin typeface="+mj-lt"/>
              </a:rPr>
              <a:t>{</a:t>
            </a:r>
          </a:p>
          <a:p>
            <a:pPr lvl="2">
              <a:lnSpc>
                <a:spcPct val="200000"/>
              </a:lnSpc>
              <a:defRPr lang="en-US" sz="1400" dirty="0"/>
            </a:pPr>
            <a:r>
              <a:rPr lang="en-US" sz="1867" b="1" dirty="0">
                <a:solidFill>
                  <a:schemeClr val="accent5"/>
                </a:solidFill>
                <a:latin typeface="+mj-lt"/>
              </a:rPr>
              <a:t>               statement 1;</a:t>
            </a:r>
          </a:p>
          <a:p>
            <a:pPr lvl="1">
              <a:lnSpc>
                <a:spcPct val="200000"/>
              </a:lnSpc>
              <a:defRPr lang="en-US" sz="1400" dirty="0"/>
            </a:pPr>
            <a:endParaRPr lang="en-US" sz="1867" b="1" dirty="0">
              <a:solidFill>
                <a:schemeClr val="accent5"/>
              </a:solidFill>
              <a:latin typeface="+mj-lt"/>
            </a:endParaRPr>
          </a:p>
          <a:p>
            <a:pPr lvl="1">
              <a:lnSpc>
                <a:spcPct val="200000"/>
              </a:lnSpc>
              <a:defRPr lang="en-US" sz="1400" dirty="0"/>
            </a:pPr>
            <a:r>
              <a:rPr lang="en-US" sz="1867" b="1" dirty="0">
                <a:solidFill>
                  <a:schemeClr val="accent5"/>
                </a:solidFill>
                <a:latin typeface="+mj-lt"/>
              </a:rPr>
              <a:t>                         statement 2;</a:t>
            </a:r>
          </a:p>
          <a:p>
            <a:pPr>
              <a:lnSpc>
                <a:spcPct val="200000"/>
              </a:lnSpc>
              <a:defRPr lang="en-US" sz="1400" dirty="0"/>
            </a:pPr>
            <a:r>
              <a:rPr lang="en-US" sz="1867" b="1" dirty="0">
                <a:solidFill>
                  <a:schemeClr val="accent5"/>
                </a:solidFill>
                <a:latin typeface="+mj-lt"/>
              </a:rPr>
              <a:t>          </a:t>
            </a:r>
          </a:p>
          <a:p>
            <a:pPr>
              <a:lnSpc>
                <a:spcPct val="200000"/>
              </a:lnSpc>
              <a:defRPr lang="en-US" sz="1400" dirty="0"/>
            </a:pPr>
            <a:r>
              <a:rPr lang="en-US" sz="1867" b="1" dirty="0">
                <a:solidFill>
                  <a:schemeClr val="accent5"/>
                </a:solidFill>
                <a:latin typeface="+mj-lt"/>
              </a:rPr>
              <a:t>                                  statement 3;</a:t>
            </a:r>
          </a:p>
          <a:p>
            <a:pPr>
              <a:lnSpc>
                <a:spcPct val="200000"/>
              </a:lnSpc>
              <a:defRPr lang="en-US" sz="1400" dirty="0"/>
            </a:pPr>
            <a:r>
              <a:rPr lang="en-US" sz="1867" b="1" dirty="0">
                <a:solidFill>
                  <a:schemeClr val="accent5"/>
                </a:solidFill>
                <a:latin typeface="+mj-lt"/>
              </a:rPr>
              <a:t>}</a:t>
            </a:r>
          </a:p>
        </p:txBody>
      </p:sp>
      <p:sp>
        <p:nvSpPr>
          <p:cNvPr id="5" name="Arrow: Down 4">
            <a:extLst>
              <a:ext uri="{A82A7E64-FD3A-4C9B-B3E3-24191851706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0FD9881-8BA8-4D1B-BE59-3E526220E1BA}"/>
              </a:ext>
            </a:extLst>
          </p:cNvPr>
          <p:cNvSpPr/>
          <p:nvPr/>
        </p:nvSpPr>
        <p:spPr>
          <a:xfrm>
            <a:off x="1258671" y="1681556"/>
            <a:ext cx="413880" cy="462115"/>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6" name="Arrow: Curved Down 5">
            <a:extLst>
              <a:ext uri="{512068B6-1571-41D1-942C-5BBE4379A4E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AD9C59E-161C-4238-9B3A-B849E739EEAB}"/>
              </a:ext>
            </a:extLst>
          </p:cNvPr>
          <p:cNvSpPr/>
          <p:nvPr/>
        </p:nvSpPr>
        <p:spPr>
          <a:xfrm>
            <a:off x="2032000" y="1503451"/>
            <a:ext cx="1502549" cy="640219"/>
          </a:xfrm>
          <a:prstGeom prst="curved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7" name="Arrow: Down 6">
            <a:extLst>
              <a:ext uri="{00A6323A-AC84-4420-BFD8-81749A7C691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46DC020-4BEE-4B05-AAB5-A61F0F1D911E}"/>
              </a:ext>
            </a:extLst>
          </p:cNvPr>
          <p:cNvSpPr/>
          <p:nvPr/>
        </p:nvSpPr>
        <p:spPr>
          <a:xfrm>
            <a:off x="3044265" y="2590801"/>
            <a:ext cx="413880" cy="744041"/>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8" name="Arrow: Down 7">
            <a:extLst>
              <a:ext uri="{C4F4CBD6-0A1C-41A7-8657-7D09BBC13A6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4DC6C57-821F-439F-A4F8-2C2E129886CC}"/>
              </a:ext>
            </a:extLst>
          </p:cNvPr>
          <p:cNvSpPr/>
          <p:nvPr/>
        </p:nvSpPr>
        <p:spPr>
          <a:xfrm>
            <a:off x="3044265" y="3683001"/>
            <a:ext cx="413880" cy="744041"/>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9" name="Arrow: Down 8">
            <a:extLst>
              <a:ext uri="{FA972DC6-2A0A-4484-BD18-1DB19FBE44E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8990DCF-FFC3-43FB-A03A-2DDE8895D986}"/>
              </a:ext>
            </a:extLst>
          </p:cNvPr>
          <p:cNvSpPr/>
          <p:nvPr/>
        </p:nvSpPr>
        <p:spPr>
          <a:xfrm>
            <a:off x="3044265" y="4876801"/>
            <a:ext cx="413880" cy="744041"/>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0" name="Arrow: Curved Right 9">
            <a:extLst>
              <a:ext uri="{1E078232-22D2-4AB6-A3EC-CD3F5D973C5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0EAF232-EA9F-49DE-B1D0-4D2FDFAF0050}"/>
              </a:ext>
            </a:extLst>
          </p:cNvPr>
          <p:cNvSpPr/>
          <p:nvPr/>
        </p:nvSpPr>
        <p:spPr>
          <a:xfrm rot="5400000">
            <a:off x="4326281" y="1066318"/>
            <a:ext cx="645071" cy="1509636"/>
          </a:xfrm>
          <a:prstGeom prst="curved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1" name="Arrow: Bent-Up 10">
            <a:extLst>
              <a:ext uri="{9AC9D1D2-2B69-4DE6-AA09-9F4068D7981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958643E-2C2F-40C4-93F8-EF26F52E33D6}"/>
              </a:ext>
            </a:extLst>
          </p:cNvPr>
          <p:cNvSpPr/>
          <p:nvPr/>
        </p:nvSpPr>
        <p:spPr>
          <a:xfrm>
            <a:off x="4824387" y="2541079"/>
            <a:ext cx="603123" cy="3903636"/>
          </a:xfrm>
          <a:prstGeom prst="bentUp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2" name="Arrow: Down 11">
            <a:extLst>
              <a:ext uri="{83EAC636-F6AB-4DBC-BF8E-7ACB02176A6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03100E0-F47F-4AC1-AC1E-634EB8A0321B}"/>
              </a:ext>
            </a:extLst>
          </p:cNvPr>
          <p:cNvSpPr/>
          <p:nvPr/>
        </p:nvSpPr>
        <p:spPr>
          <a:xfrm rot="16200000">
            <a:off x="3913988" y="5506784"/>
            <a:ext cx="307745" cy="1734921"/>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3" name="Arrow: Down 12">
            <a:extLst>
              <a:ext uri="{0E914454-6B27-493D-9898-948A7231373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3620FAB-1D20-4597-8C9E-4A78E8758904}"/>
              </a:ext>
            </a:extLst>
          </p:cNvPr>
          <p:cNvSpPr/>
          <p:nvPr/>
        </p:nvSpPr>
        <p:spPr>
          <a:xfrm>
            <a:off x="3153232" y="5922543"/>
            <a:ext cx="228917" cy="49792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4" name="Oval 13">
            <a:extLst>
              <a:ext uri="{7CCBA41D-AB15-4E11-952B-7C9A64092BB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F646859-3EAC-4D81-A7FC-583E215CAACB}"/>
              </a:ext>
            </a:extLst>
          </p:cNvPr>
          <p:cNvSpPr/>
          <p:nvPr/>
        </p:nvSpPr>
        <p:spPr>
          <a:xfrm>
            <a:off x="1233170" y="1214525"/>
            <a:ext cx="453351" cy="351459"/>
          </a:xfrm>
          <a:prstGeom prst="ellipse">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b="1" dirty="0">
                <a:solidFill>
                  <a:schemeClr val="bg2"/>
                </a:solidFill>
              </a:rPr>
              <a:t>1</a:t>
            </a:r>
          </a:p>
        </p:txBody>
      </p:sp>
      <p:sp>
        <p:nvSpPr>
          <p:cNvPr id="15" name="Oval 14">
            <a:extLst>
              <a:ext uri="{547EDF0C-CC98-4BE1-8104-B832F1C1DC1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2680BF3-3BF2-4E65-BB7B-D0A76D21E9BB}"/>
              </a:ext>
            </a:extLst>
          </p:cNvPr>
          <p:cNvSpPr/>
          <p:nvPr/>
        </p:nvSpPr>
        <p:spPr>
          <a:xfrm>
            <a:off x="2529077" y="1033233"/>
            <a:ext cx="466611" cy="360947"/>
          </a:xfrm>
          <a:prstGeom prst="ellipse">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b="1" dirty="0">
                <a:solidFill>
                  <a:schemeClr val="bg2"/>
                </a:solidFill>
              </a:rPr>
              <a:t>2</a:t>
            </a:r>
          </a:p>
        </p:txBody>
      </p:sp>
      <p:sp>
        <p:nvSpPr>
          <p:cNvPr id="16" name="Oval 15">
            <a:extLst>
              <a:ext uri="{9CB5F1E8-91CF-46DC-9E1E-514420A70F0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47078BE-C40B-40E8-B342-1EE897335C5F}"/>
              </a:ext>
            </a:extLst>
          </p:cNvPr>
          <p:cNvSpPr/>
          <p:nvPr/>
        </p:nvSpPr>
        <p:spPr>
          <a:xfrm>
            <a:off x="4428643" y="1030541"/>
            <a:ext cx="383387" cy="402259"/>
          </a:xfrm>
          <a:prstGeom prst="ellipse">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b="1" dirty="0">
                <a:solidFill>
                  <a:schemeClr val="bg2"/>
                </a:solidFill>
              </a:rPr>
              <a:t>7</a:t>
            </a:r>
          </a:p>
        </p:txBody>
      </p:sp>
      <p:sp>
        <p:nvSpPr>
          <p:cNvPr id="17" name="Oval 16">
            <a:extLst>
              <a:ext uri="{16F33E75-21DA-4A1E-8576-7045DDA12F8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E7D8762-D074-45EC-ABFF-1739A348F7AF}"/>
              </a:ext>
            </a:extLst>
          </p:cNvPr>
          <p:cNvSpPr/>
          <p:nvPr/>
        </p:nvSpPr>
        <p:spPr>
          <a:xfrm>
            <a:off x="3441953" y="2606282"/>
            <a:ext cx="307035" cy="413549"/>
          </a:xfrm>
          <a:prstGeom prst="ellipse">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b="1" dirty="0">
                <a:solidFill>
                  <a:schemeClr val="bg2"/>
                </a:solidFill>
              </a:rPr>
              <a:t>3</a:t>
            </a:r>
          </a:p>
        </p:txBody>
      </p:sp>
      <p:sp>
        <p:nvSpPr>
          <p:cNvPr id="18" name="Oval 17">
            <a:extLst>
              <a:ext uri="{5EFF09A7-8284-4AAA-88CF-2D0A8F08A78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02E82F4-FEAE-44A2-B8B8-B89128A1097C}"/>
              </a:ext>
            </a:extLst>
          </p:cNvPr>
          <p:cNvSpPr/>
          <p:nvPr/>
        </p:nvSpPr>
        <p:spPr>
          <a:xfrm>
            <a:off x="3437407" y="3728085"/>
            <a:ext cx="359448" cy="395553"/>
          </a:xfrm>
          <a:prstGeom prst="ellipse">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b="1" dirty="0">
                <a:solidFill>
                  <a:schemeClr val="bg2"/>
                </a:solidFill>
              </a:rPr>
              <a:t>4</a:t>
            </a:r>
          </a:p>
        </p:txBody>
      </p:sp>
      <p:sp>
        <p:nvSpPr>
          <p:cNvPr id="19" name="Oval 18">
            <a:extLst>
              <a:ext uri="{6F972949-2E8E-4C50-905F-99333630A61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B81460E-E4D1-4E02-9FB2-42F71977CAAB}"/>
              </a:ext>
            </a:extLst>
          </p:cNvPr>
          <p:cNvSpPr/>
          <p:nvPr/>
        </p:nvSpPr>
        <p:spPr>
          <a:xfrm>
            <a:off x="3518357" y="4961090"/>
            <a:ext cx="359448" cy="413549"/>
          </a:xfrm>
          <a:prstGeom prst="ellipse">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b="1" dirty="0">
                <a:solidFill>
                  <a:schemeClr val="bg2"/>
                </a:solidFill>
              </a:rPr>
              <a:t>5</a:t>
            </a:r>
          </a:p>
        </p:txBody>
      </p:sp>
      <p:sp>
        <p:nvSpPr>
          <p:cNvPr id="20" name="Oval 19">
            <a:extLst>
              <a:ext uri="{A41CD705-5101-4BD1-8919-8A055B7C0E1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016F498-798E-41BC-A78E-6FB0B84B47B7}"/>
              </a:ext>
            </a:extLst>
          </p:cNvPr>
          <p:cNvSpPr/>
          <p:nvPr/>
        </p:nvSpPr>
        <p:spPr>
          <a:xfrm>
            <a:off x="5487720" y="4105847"/>
            <a:ext cx="406400" cy="351980"/>
          </a:xfrm>
          <a:prstGeom prst="ellipse">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b="1" dirty="0">
                <a:solidFill>
                  <a:schemeClr val="bg2"/>
                </a:solidFill>
              </a:rPr>
              <a:t>6</a:t>
            </a:r>
          </a:p>
        </p:txBody>
      </p:sp>
      <p:sp>
        <p:nvSpPr>
          <p:cNvPr id="21" name="TextBox 20">
            <a:extLst>
              <a:ext uri="{6D88179D-5A80-4F5F-A3F0-4E8C6303A48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C5EADA7-DE2D-4ED8-B35F-A6F6167F838D}"/>
              </a:ext>
            </a:extLst>
          </p:cNvPr>
          <p:cNvSpPr txBox="1"/>
          <p:nvPr/>
        </p:nvSpPr>
        <p:spPr>
          <a:xfrm>
            <a:off x="7579334" y="2213343"/>
            <a:ext cx="4401565" cy="1852174"/>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Ex: </a:t>
            </a:r>
          </a:p>
          <a:p>
            <a:pPr>
              <a:defRPr lang="en-US" sz="1400" dirty="0"/>
            </a:pPr>
            <a:r>
              <a:rPr lang="en-US" sz="1867" b="1" dirty="0">
                <a:solidFill>
                  <a:schemeClr val="accent6"/>
                </a:solidFill>
                <a:latin typeface="+mj-lt"/>
              </a:rPr>
              <a:t>for(i=1; i&lt;=5; i++)</a:t>
            </a:r>
          </a:p>
          <a:p>
            <a:pPr>
              <a:defRPr lang="en-US" sz="1400" dirty="0"/>
            </a:pPr>
            <a:r>
              <a:rPr lang="en-US" sz="1867" b="1" dirty="0">
                <a:solidFill>
                  <a:schemeClr val="accent6"/>
                </a:solidFill>
                <a:latin typeface="+mj-lt"/>
              </a:rPr>
              <a:t>{</a:t>
            </a:r>
          </a:p>
          <a:p>
            <a:pPr>
              <a:defRPr lang="en-US" sz="1400" dirty="0"/>
            </a:pPr>
            <a:r>
              <a:rPr lang="en-US" sz="1867" b="1" dirty="0">
                <a:solidFill>
                  <a:schemeClr val="accent6"/>
                </a:solidFill>
                <a:latin typeface="+mj-lt"/>
              </a:rPr>
              <a:t>          </a:t>
            </a:r>
            <a:r>
              <a:rPr lang="en-US" sz="1867" b="1" dirty="0" err="1">
                <a:solidFill>
                  <a:schemeClr val="accent6"/>
                </a:solidFill>
                <a:latin typeface="+mj-lt"/>
              </a:rPr>
              <a:t>printf</a:t>
            </a:r>
            <a:r>
              <a:rPr lang="en-US" sz="1867" b="1" dirty="0">
                <a:solidFill>
                  <a:schemeClr val="accent6"/>
                </a:solidFill>
                <a:latin typeface="+mj-lt"/>
              </a:rPr>
              <a:t>("I love India\n"); </a:t>
            </a:r>
          </a:p>
          <a:p>
            <a:pPr>
              <a:defRPr lang="en-US" sz="1400" dirty="0"/>
            </a:pPr>
            <a:r>
              <a:rPr lang="en-US" sz="1867" b="1" dirty="0">
                <a:solidFill>
                  <a:schemeClr val="accent6"/>
                </a:solidFill>
                <a:latin typeface="+mj-lt"/>
              </a:rPr>
              <a:t>}</a:t>
            </a:r>
          </a:p>
          <a:p>
            <a:pPr>
              <a:defRPr lang="en-US" sz="1400" dirty="0"/>
            </a:pPr>
            <a:r>
              <a:rPr lang="en-US" sz="1867" b="1" dirty="0" err="1">
                <a:solidFill>
                  <a:schemeClr val="accent6"/>
                </a:solidFill>
                <a:latin typeface="+mj-lt"/>
              </a:rPr>
              <a:t>printf</a:t>
            </a:r>
            <a:r>
              <a:rPr lang="en-US" sz="1867" b="1" dirty="0">
                <a:solidFill>
                  <a:schemeClr val="accent6"/>
                </a:solidFill>
                <a:latin typeface="+mj-lt"/>
              </a:rPr>
              <a:t>("I love </a:t>
            </a:r>
            <a:r>
              <a:rPr lang="en-US" sz="1867" b="1" dirty="0" err="1">
                <a:solidFill>
                  <a:schemeClr val="accent6"/>
                </a:solidFill>
                <a:latin typeface="+mj-lt"/>
              </a:rPr>
              <a:t>Karnataka</a:t>
            </a:r>
            <a:r>
              <a:rPr lang="en-US" sz="1867" b="1" dirty="0">
                <a:solidFill>
                  <a:schemeClr val="accent6"/>
                </a:solidFill>
                <a:latin typeface="+mj-lt"/>
              </a:rPr>
              <a:t>\n");</a:t>
            </a:r>
          </a:p>
        </p:txBody>
      </p:sp>
      <p:sp>
        <p:nvSpPr>
          <p:cNvPr id="22" name="TextBox 21">
            <a:extLst>
              <a:ext uri="{02FA7E41-2EC0-45B6-A749-98E2514A861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21DD1F9-E3A4-46FC-BF71-97166F209753}"/>
              </a:ext>
            </a:extLst>
          </p:cNvPr>
          <p:cNvSpPr txBox="1"/>
          <p:nvPr/>
        </p:nvSpPr>
        <p:spPr>
          <a:xfrm>
            <a:off x="7758949" y="4326889"/>
            <a:ext cx="2540000" cy="2139496"/>
          </a:xfrm>
          <a:prstGeom prst="rect">
            <a:avLst/>
          </a:prstGeom>
        </p:spPr>
        <p:txBody>
          <a:bodyPr vert="horz" lIns="127000" tIns="63500" rIns="127000" bIns="63500" rtlCol="0" anchor="t">
            <a:spAutoFit/>
          </a:bodyPr>
          <a:lstStyle/>
          <a:p>
            <a:pPr>
              <a:defRPr lang="en-US" sz="1400" dirty="0"/>
            </a:pPr>
            <a:r>
              <a:rPr lang="en-US" sz="1867" b="1" dirty="0">
                <a:solidFill>
                  <a:srgbClr val="00B050"/>
                </a:solidFill>
                <a:latin typeface="+mj-lt"/>
              </a:rPr>
              <a:t>O/p:</a:t>
            </a:r>
          </a:p>
          <a:p>
            <a:pPr>
              <a:defRPr lang="en-US" sz="1400" dirty="0"/>
            </a:pPr>
            <a:r>
              <a:rPr lang="en-US" sz="1867" b="1" dirty="0">
                <a:solidFill>
                  <a:srgbClr val="00B050"/>
                </a:solidFill>
                <a:latin typeface="+mj-lt"/>
              </a:rPr>
              <a:t>I love India</a:t>
            </a:r>
          </a:p>
          <a:p>
            <a:pPr>
              <a:defRPr lang="en-US" sz="1400" dirty="0"/>
            </a:pPr>
            <a:r>
              <a:rPr lang="en-US" sz="1867" b="1" dirty="0">
                <a:solidFill>
                  <a:srgbClr val="00B050"/>
                </a:solidFill>
                <a:latin typeface="+mj-lt"/>
              </a:rPr>
              <a:t>I love India</a:t>
            </a:r>
          </a:p>
          <a:p>
            <a:pPr>
              <a:defRPr lang="en-US" sz="1400" dirty="0"/>
            </a:pPr>
            <a:r>
              <a:rPr lang="en-US" sz="1867" b="1" dirty="0">
                <a:solidFill>
                  <a:srgbClr val="00B050"/>
                </a:solidFill>
                <a:latin typeface="+mj-lt"/>
              </a:rPr>
              <a:t>I love India</a:t>
            </a:r>
          </a:p>
          <a:p>
            <a:pPr>
              <a:defRPr lang="en-US" sz="1400" dirty="0"/>
            </a:pPr>
            <a:r>
              <a:rPr lang="en-US" sz="1867" b="1" dirty="0">
                <a:solidFill>
                  <a:srgbClr val="00B050"/>
                </a:solidFill>
                <a:latin typeface="+mj-lt"/>
              </a:rPr>
              <a:t>I love India</a:t>
            </a:r>
          </a:p>
          <a:p>
            <a:pPr>
              <a:defRPr lang="en-US" sz="1400" dirty="0"/>
            </a:pPr>
            <a:r>
              <a:rPr lang="en-US" sz="1867" b="1" dirty="0">
                <a:solidFill>
                  <a:srgbClr val="00B050"/>
                </a:solidFill>
                <a:latin typeface="+mj-lt"/>
              </a:rPr>
              <a:t>I love India</a:t>
            </a:r>
          </a:p>
          <a:p>
            <a:pPr>
              <a:defRPr lang="en-US" sz="1400" dirty="0"/>
            </a:pPr>
            <a:r>
              <a:rPr lang="en-US" sz="1867" b="1" dirty="0">
                <a:solidFill>
                  <a:srgbClr val="00B050"/>
                </a:solidFill>
                <a:latin typeface="+mj-lt"/>
              </a:rPr>
              <a:t>I love </a:t>
            </a:r>
            <a:r>
              <a:rPr lang="en-US" sz="1867" b="1" dirty="0" err="1">
                <a:solidFill>
                  <a:srgbClr val="00B050"/>
                </a:solidFill>
                <a:latin typeface="+mj-lt"/>
              </a:rPr>
              <a:t>Karnataka</a:t>
            </a:r>
            <a:r>
              <a:rPr lang="en-US" sz="1867" b="1" dirty="0">
                <a:solidFill>
                  <a:srgbClr val="00B050"/>
                </a:solidFill>
                <a:latin typeface="+mj-lt"/>
              </a:rPr>
              <a:t> </a:t>
            </a:r>
          </a:p>
        </p:txBody>
      </p:sp>
    </p:spTree>
    <p:extLst>
      <p:ext uri="{D3C795CF-5A52-420C-AA00-1AADBA265229}">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79"/>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BFA69CF6-3EDD-4DCE-9CAF-FFE395F6ADC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FAE795A-815A-460B-B270-56C7FB158F5C}"/>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C1BD895F-66E4-4FB2-8AA4-F9E8920FD0D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9E597E6-7252-44F2-8CF9-F953FD73BD44}"/>
              </a:ext>
            </a:extLst>
          </p:cNvPr>
          <p:cNvSpPr txBox="1"/>
          <p:nvPr/>
        </p:nvSpPr>
        <p:spPr>
          <a:xfrm>
            <a:off x="4851996" y="835203"/>
            <a:ext cx="2438400" cy="497572"/>
          </a:xfrm>
          <a:prstGeom prst="rect">
            <a:avLst/>
          </a:prstGeom>
          <a:gradFill rotWithShape="1">
            <a:gsLst>
              <a:gs pos="100000">
                <a:schemeClr val="accent2">
                  <a:lumMod val="20000"/>
                  <a:lumOff val="40000"/>
                </a:schemeClr>
              </a:gs>
              <a:gs pos="75000">
                <a:schemeClr val="accent2">
                  <a:lumMod val="20000"/>
                  <a:lumOff val="40000"/>
                </a:schemeClr>
              </a:gs>
              <a:gs pos="0">
                <a:schemeClr val="accent2">
                  <a:lumMod val="20000"/>
                  <a:lumOff val="70000"/>
                </a:schemeClr>
              </a:gs>
            </a:gsLst>
            <a:lin ang="16200000" scaled="0"/>
          </a:gradFill>
          <a:ln w="9525" cap="flat">
            <a:noFill/>
            <a:prstDash val="solid"/>
            <a:miter lim="800000"/>
          </a:ln>
        </p:spPr>
        <p:txBody>
          <a:bodyPr vert="horz" lIns="127000" tIns="63500" rIns="127000" bIns="63500" rtlCol="0" anchor="t">
            <a:spAutoFit/>
          </a:bodyPr>
          <a:lstStyle/>
          <a:p>
            <a:pPr algn="ctr">
              <a:defRPr lang="en-US" sz="1400" dirty="0"/>
            </a:pPr>
            <a:r>
              <a:rPr lang="en-US" sz="2400" b="1" dirty="0">
                <a:solidFill>
                  <a:schemeClr val="tx2"/>
                </a:solidFill>
                <a:latin typeface="+mj-lt"/>
              </a:rPr>
              <a:t>while loop</a:t>
            </a:r>
          </a:p>
        </p:txBody>
      </p:sp>
      <p:sp>
        <p:nvSpPr>
          <p:cNvPr id="4" name="TextBox 3">
            <a:extLst>
              <a:ext uri="{E59A3F00-31D9-405F-B804-BB71847F0BE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2047B21-165A-4CE5-8A12-820487E71A4B}"/>
              </a:ext>
            </a:extLst>
          </p:cNvPr>
          <p:cNvSpPr txBox="1"/>
          <p:nvPr/>
        </p:nvSpPr>
        <p:spPr>
          <a:xfrm>
            <a:off x="6886131" y="1924684"/>
            <a:ext cx="4401565" cy="2426818"/>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Ex: </a:t>
            </a:r>
          </a:p>
          <a:p>
            <a:pPr>
              <a:defRPr lang="en-US" sz="1400" dirty="0"/>
            </a:pPr>
            <a:r>
              <a:rPr lang="en-US" sz="1867" b="1" dirty="0">
                <a:solidFill>
                  <a:schemeClr val="accent6"/>
                </a:solidFill>
                <a:latin typeface="+mj-lt"/>
              </a:rPr>
              <a:t>i=1; </a:t>
            </a:r>
          </a:p>
          <a:p>
            <a:pPr>
              <a:defRPr lang="en-US" sz="1400" dirty="0"/>
            </a:pPr>
            <a:r>
              <a:rPr lang="en-US" sz="1867" b="1" dirty="0">
                <a:solidFill>
                  <a:schemeClr val="accent6"/>
                </a:solidFill>
                <a:latin typeface="+mj-lt"/>
              </a:rPr>
              <a:t>while(i&lt;=5)</a:t>
            </a:r>
          </a:p>
          <a:p>
            <a:pPr>
              <a:defRPr lang="en-US" sz="1400" dirty="0"/>
            </a:pPr>
            <a:r>
              <a:rPr lang="en-US" sz="1867" b="1" dirty="0">
                <a:solidFill>
                  <a:schemeClr val="accent6"/>
                </a:solidFill>
                <a:latin typeface="+mj-lt"/>
              </a:rPr>
              <a:t>{</a:t>
            </a:r>
          </a:p>
          <a:p>
            <a:pPr>
              <a:defRPr lang="en-US" sz="1400" dirty="0"/>
            </a:pPr>
            <a:r>
              <a:rPr lang="en-US" sz="1867" b="1" dirty="0">
                <a:solidFill>
                  <a:schemeClr val="accent6"/>
                </a:solidFill>
                <a:latin typeface="+mj-lt"/>
              </a:rPr>
              <a:t>          </a:t>
            </a:r>
            <a:r>
              <a:rPr lang="en-US" sz="1867" b="1" dirty="0" err="1">
                <a:solidFill>
                  <a:schemeClr val="accent6"/>
                </a:solidFill>
                <a:latin typeface="+mj-lt"/>
              </a:rPr>
              <a:t>printf</a:t>
            </a:r>
            <a:r>
              <a:rPr lang="en-US" sz="1867" b="1" dirty="0">
                <a:solidFill>
                  <a:schemeClr val="accent6"/>
                </a:solidFill>
                <a:latin typeface="+mj-lt"/>
              </a:rPr>
              <a:t>("I love India\n");</a:t>
            </a:r>
          </a:p>
          <a:p>
            <a:pPr>
              <a:defRPr lang="en-US" sz="1400" dirty="0"/>
            </a:pPr>
            <a:r>
              <a:rPr lang="en-US" sz="1867" b="1" dirty="0">
                <a:solidFill>
                  <a:schemeClr val="accent6"/>
                </a:solidFill>
                <a:latin typeface="+mj-lt"/>
              </a:rPr>
              <a:t>          i++; </a:t>
            </a:r>
          </a:p>
          <a:p>
            <a:pPr>
              <a:defRPr lang="en-US" sz="1400" dirty="0"/>
            </a:pPr>
            <a:r>
              <a:rPr lang="en-US" sz="1867" b="1" dirty="0">
                <a:solidFill>
                  <a:schemeClr val="accent6"/>
                </a:solidFill>
                <a:latin typeface="+mj-lt"/>
              </a:rPr>
              <a:t>}</a:t>
            </a:r>
          </a:p>
          <a:p>
            <a:pPr>
              <a:defRPr lang="en-US" sz="1400" dirty="0"/>
            </a:pPr>
            <a:r>
              <a:rPr lang="en-US" sz="1867" b="1" dirty="0" err="1">
                <a:solidFill>
                  <a:schemeClr val="accent6"/>
                </a:solidFill>
                <a:latin typeface="+mj-lt"/>
              </a:rPr>
              <a:t>printf</a:t>
            </a:r>
            <a:r>
              <a:rPr lang="en-US" sz="1867" b="1" dirty="0">
                <a:solidFill>
                  <a:schemeClr val="accent6"/>
                </a:solidFill>
                <a:latin typeface="+mj-lt"/>
              </a:rPr>
              <a:t>("I love </a:t>
            </a:r>
            <a:r>
              <a:rPr lang="en-US" sz="1867" b="1" dirty="0" err="1">
                <a:solidFill>
                  <a:schemeClr val="accent6"/>
                </a:solidFill>
                <a:latin typeface="+mj-lt"/>
              </a:rPr>
              <a:t>Karnataka</a:t>
            </a:r>
            <a:r>
              <a:rPr lang="en-US" sz="1867" b="1" dirty="0">
                <a:solidFill>
                  <a:schemeClr val="accent6"/>
                </a:solidFill>
                <a:latin typeface="+mj-lt"/>
              </a:rPr>
              <a:t>\n";</a:t>
            </a:r>
          </a:p>
        </p:txBody>
      </p:sp>
      <p:sp>
        <p:nvSpPr>
          <p:cNvPr id="5" name="TextBox 4">
            <a:extLst>
              <a:ext uri="{86E8D00D-2218-4001-AC80-C029E193367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4BA63D-7D8F-4610-B6F7-8247AD31E05A}"/>
              </a:ext>
            </a:extLst>
          </p:cNvPr>
          <p:cNvSpPr txBox="1"/>
          <p:nvPr/>
        </p:nvSpPr>
        <p:spPr>
          <a:xfrm>
            <a:off x="7211465" y="4572012"/>
            <a:ext cx="2540000" cy="2139496"/>
          </a:xfrm>
          <a:prstGeom prst="rect">
            <a:avLst/>
          </a:prstGeom>
        </p:spPr>
        <p:txBody>
          <a:bodyPr vert="horz" lIns="127000" tIns="63500" rIns="127000" bIns="63500" rtlCol="0" anchor="t">
            <a:spAutoFit/>
          </a:bodyPr>
          <a:lstStyle/>
          <a:p>
            <a:pPr>
              <a:defRPr lang="en-US" sz="1400" dirty="0"/>
            </a:pPr>
            <a:r>
              <a:rPr lang="en-US" sz="1867" b="1" dirty="0">
                <a:solidFill>
                  <a:srgbClr val="00B050"/>
                </a:solidFill>
                <a:latin typeface="+mj-lt"/>
              </a:rPr>
              <a:t>O/p:</a:t>
            </a:r>
          </a:p>
          <a:p>
            <a:pPr>
              <a:defRPr lang="en-US" sz="1400" dirty="0"/>
            </a:pPr>
            <a:r>
              <a:rPr lang="en-US" sz="1867" b="1" dirty="0">
                <a:solidFill>
                  <a:srgbClr val="00B050"/>
                </a:solidFill>
                <a:latin typeface="+mj-lt"/>
              </a:rPr>
              <a:t>I love India</a:t>
            </a:r>
          </a:p>
          <a:p>
            <a:pPr>
              <a:defRPr lang="en-US" sz="1400" dirty="0"/>
            </a:pPr>
            <a:r>
              <a:rPr lang="en-US" sz="1867" b="1" dirty="0">
                <a:solidFill>
                  <a:srgbClr val="00B050"/>
                </a:solidFill>
                <a:latin typeface="+mj-lt"/>
              </a:rPr>
              <a:t>I love India</a:t>
            </a:r>
          </a:p>
          <a:p>
            <a:pPr>
              <a:defRPr lang="en-US" sz="1400" dirty="0"/>
            </a:pPr>
            <a:r>
              <a:rPr lang="en-US" sz="1867" b="1" dirty="0">
                <a:solidFill>
                  <a:srgbClr val="00B050"/>
                </a:solidFill>
                <a:latin typeface="+mj-lt"/>
              </a:rPr>
              <a:t>I love India</a:t>
            </a:r>
          </a:p>
          <a:p>
            <a:pPr>
              <a:defRPr lang="en-US" sz="1400" dirty="0"/>
            </a:pPr>
            <a:r>
              <a:rPr lang="en-US" sz="1867" b="1" dirty="0">
                <a:solidFill>
                  <a:srgbClr val="00B050"/>
                </a:solidFill>
                <a:latin typeface="+mj-lt"/>
              </a:rPr>
              <a:t>I love India</a:t>
            </a:r>
          </a:p>
          <a:p>
            <a:pPr>
              <a:defRPr lang="en-US" sz="1400" dirty="0"/>
            </a:pPr>
            <a:r>
              <a:rPr lang="en-US" sz="1867" b="1" dirty="0">
                <a:solidFill>
                  <a:srgbClr val="00B050"/>
                </a:solidFill>
                <a:latin typeface="+mj-lt"/>
              </a:rPr>
              <a:t>I love India</a:t>
            </a:r>
          </a:p>
          <a:p>
            <a:pPr>
              <a:defRPr lang="en-US" sz="1400" dirty="0"/>
            </a:pPr>
            <a:r>
              <a:rPr lang="en-US" sz="1867" b="1" dirty="0">
                <a:solidFill>
                  <a:srgbClr val="00B050"/>
                </a:solidFill>
                <a:latin typeface="+mj-lt"/>
              </a:rPr>
              <a:t>I love </a:t>
            </a:r>
            <a:r>
              <a:rPr lang="en-US" sz="1867" b="1" dirty="0" err="1">
                <a:solidFill>
                  <a:srgbClr val="00B050"/>
                </a:solidFill>
                <a:latin typeface="+mj-lt"/>
              </a:rPr>
              <a:t>Karnataka</a:t>
            </a:r>
            <a:r>
              <a:rPr lang="en-US" sz="1867" b="1" dirty="0">
                <a:solidFill>
                  <a:srgbClr val="00B050"/>
                </a:solidFill>
                <a:latin typeface="+mj-lt"/>
              </a:rPr>
              <a:t> </a:t>
            </a:r>
          </a:p>
        </p:txBody>
      </p:sp>
      <p:sp>
        <p:nvSpPr>
          <p:cNvPr id="6" name="TextBox 5">
            <a:extLst>
              <a:ext uri="{EC1DB5E4-EC8E-467C-9837-490A62CEC3E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4B99CBA-3386-45C4-A758-DD75E6EF0FC9}"/>
              </a:ext>
            </a:extLst>
          </p:cNvPr>
          <p:cNvSpPr txBox="1"/>
          <p:nvPr/>
        </p:nvSpPr>
        <p:spPr>
          <a:xfrm>
            <a:off x="1737322" y="2213343"/>
            <a:ext cx="4008348" cy="2139496"/>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mj-lt"/>
              </a:rPr>
              <a:t>initialization;</a:t>
            </a:r>
          </a:p>
          <a:p>
            <a:pPr>
              <a:defRPr lang="en-US" sz="1400" dirty="0"/>
            </a:pPr>
            <a:r>
              <a:rPr lang="en-US" sz="1867" b="1" dirty="0">
                <a:solidFill>
                  <a:schemeClr val="accent5"/>
                </a:solidFill>
                <a:latin typeface="+mj-lt"/>
              </a:rPr>
              <a:t>while(condition)</a:t>
            </a:r>
          </a:p>
          <a:p>
            <a:pPr>
              <a:defRPr lang="en-US" sz="1400" dirty="0"/>
            </a:pPr>
            <a:r>
              <a:rPr lang="en-US" sz="1867" b="1" dirty="0">
                <a:solidFill>
                  <a:schemeClr val="accent5"/>
                </a:solidFill>
                <a:latin typeface="+mj-lt"/>
              </a:rPr>
              <a:t>{</a:t>
            </a:r>
          </a:p>
          <a:p>
            <a:pPr>
              <a:defRPr lang="en-US" sz="1400" dirty="0"/>
            </a:pPr>
            <a:r>
              <a:rPr lang="en-US" sz="1867" b="1" dirty="0">
                <a:solidFill>
                  <a:schemeClr val="accent5"/>
                </a:solidFill>
                <a:latin typeface="+mj-lt"/>
              </a:rPr>
              <a:t>        Statement;</a:t>
            </a:r>
          </a:p>
          <a:p>
            <a:pPr>
              <a:defRPr lang="en-US" sz="1400" dirty="0"/>
            </a:pPr>
            <a:r>
              <a:rPr lang="en-US" sz="1867" b="1" dirty="0">
                <a:solidFill>
                  <a:schemeClr val="accent5"/>
                </a:solidFill>
                <a:latin typeface="+mj-lt"/>
              </a:rPr>
              <a:t>        incrementation;</a:t>
            </a:r>
          </a:p>
          <a:p>
            <a:pPr>
              <a:defRPr lang="en-US" sz="1400" dirty="0"/>
            </a:pPr>
            <a:r>
              <a:rPr lang="en-US" sz="1867" b="1" dirty="0">
                <a:solidFill>
                  <a:schemeClr val="accent5"/>
                </a:solidFill>
                <a:latin typeface="+mj-lt"/>
              </a:rPr>
              <a:t>}</a:t>
            </a:r>
          </a:p>
          <a:p>
            <a:pPr>
              <a:defRPr lang="en-US" sz="1400" dirty="0"/>
            </a:pPr>
            <a:r>
              <a:rPr lang="en-US" sz="1867" b="1" dirty="0">
                <a:solidFill>
                  <a:schemeClr val="accent5"/>
                </a:solidFill>
                <a:latin typeface="+mj-lt"/>
              </a:rPr>
              <a:t>Statement; </a:t>
            </a:r>
          </a:p>
        </p:txBody>
      </p:sp>
    </p:spTree>
    <p:extLst>
      <p:ext uri="{1B2A5302-E9FD-41A2-BD85-B8FF071DC00E}">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82"/>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83317753-4071-40DA-9E9F-DC714DB4B49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81F194B-8ABB-4AD3-8774-9895751780F6}"/>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D4145070-EE1D-402F-AB91-810B2286AEF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0E16B76-E116-4C1B-905D-64017BE53687}"/>
              </a:ext>
            </a:extLst>
          </p:cNvPr>
          <p:cNvSpPr txBox="1"/>
          <p:nvPr/>
        </p:nvSpPr>
        <p:spPr>
          <a:xfrm>
            <a:off x="4851996" y="835203"/>
            <a:ext cx="2438400" cy="497572"/>
          </a:xfrm>
          <a:prstGeom prst="rect">
            <a:avLst/>
          </a:prstGeom>
          <a:gradFill rotWithShape="1">
            <a:gsLst>
              <a:gs pos="100000">
                <a:schemeClr val="accent2">
                  <a:lumMod val="20000"/>
                  <a:lumOff val="40000"/>
                </a:schemeClr>
              </a:gs>
              <a:gs pos="75000">
                <a:schemeClr val="accent2">
                  <a:lumMod val="20000"/>
                  <a:lumOff val="40000"/>
                </a:schemeClr>
              </a:gs>
              <a:gs pos="0">
                <a:schemeClr val="accent2">
                  <a:lumMod val="20000"/>
                  <a:lumOff val="70000"/>
                </a:schemeClr>
              </a:gs>
            </a:gsLst>
            <a:lin ang="16200000" scaled="0"/>
          </a:gradFill>
          <a:ln w="9525" cap="flat">
            <a:noFill/>
            <a:prstDash val="solid"/>
            <a:miter lim="800000"/>
          </a:ln>
        </p:spPr>
        <p:txBody>
          <a:bodyPr vert="horz" lIns="127000" tIns="63500" rIns="127000" bIns="63500" rtlCol="0" anchor="t">
            <a:spAutoFit/>
          </a:bodyPr>
          <a:lstStyle/>
          <a:p>
            <a:pPr algn="ctr">
              <a:defRPr lang="en-US" sz="1400" dirty="0"/>
            </a:pPr>
            <a:r>
              <a:rPr lang="en-US" sz="2400" b="1" dirty="0">
                <a:solidFill>
                  <a:schemeClr val="tx2"/>
                </a:solidFill>
                <a:latin typeface="+mj-lt"/>
              </a:rPr>
              <a:t>do while loop</a:t>
            </a:r>
          </a:p>
        </p:txBody>
      </p:sp>
      <p:sp>
        <p:nvSpPr>
          <p:cNvPr id="4" name="TextBox 3">
            <a:extLst>
              <a:ext uri="{CA5F3E35-6AA0-4CCF-B0C7-9F235E24C11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877EFF2-8D5F-4B3D-A948-B3F53ADEAA2B}"/>
              </a:ext>
            </a:extLst>
          </p:cNvPr>
          <p:cNvSpPr txBox="1"/>
          <p:nvPr/>
        </p:nvSpPr>
        <p:spPr>
          <a:xfrm>
            <a:off x="1737322" y="2213343"/>
            <a:ext cx="4008348" cy="2139496"/>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mj-lt"/>
              </a:rPr>
              <a:t>initialization;</a:t>
            </a:r>
          </a:p>
          <a:p>
            <a:pPr>
              <a:defRPr lang="en-US" sz="1400" dirty="0"/>
            </a:pPr>
            <a:r>
              <a:rPr lang="en-US" sz="1867" b="1" dirty="0">
                <a:solidFill>
                  <a:schemeClr val="accent5"/>
                </a:solidFill>
                <a:latin typeface="+mj-lt"/>
              </a:rPr>
              <a:t>do</a:t>
            </a:r>
          </a:p>
          <a:p>
            <a:pPr>
              <a:defRPr lang="en-US" sz="1400" dirty="0"/>
            </a:pPr>
            <a:r>
              <a:rPr lang="en-US" sz="1867" b="1" dirty="0">
                <a:solidFill>
                  <a:schemeClr val="accent5"/>
                </a:solidFill>
                <a:latin typeface="+mj-lt"/>
              </a:rPr>
              <a:t>{</a:t>
            </a:r>
          </a:p>
          <a:p>
            <a:pPr>
              <a:defRPr lang="en-US" sz="1400" dirty="0"/>
            </a:pPr>
            <a:r>
              <a:rPr lang="en-US" sz="1867" b="1" dirty="0">
                <a:solidFill>
                  <a:schemeClr val="accent5"/>
                </a:solidFill>
                <a:latin typeface="+mj-lt"/>
              </a:rPr>
              <a:t>        Statement;</a:t>
            </a:r>
          </a:p>
          <a:p>
            <a:pPr>
              <a:defRPr lang="en-US" sz="1400" dirty="0"/>
            </a:pPr>
            <a:r>
              <a:rPr lang="en-US" sz="1867" b="1" dirty="0">
                <a:solidFill>
                  <a:schemeClr val="accent5"/>
                </a:solidFill>
                <a:latin typeface="+mj-lt"/>
              </a:rPr>
              <a:t>        incrementation;</a:t>
            </a:r>
          </a:p>
          <a:p>
            <a:pPr>
              <a:defRPr lang="en-US" sz="1400" dirty="0"/>
            </a:pPr>
            <a:r>
              <a:rPr lang="en-US" sz="1867" b="1" dirty="0">
                <a:solidFill>
                  <a:schemeClr val="accent5"/>
                </a:solidFill>
                <a:latin typeface="+mj-lt"/>
              </a:rPr>
              <a:t>} while(condition);</a:t>
            </a:r>
          </a:p>
          <a:p>
            <a:pPr>
              <a:defRPr lang="en-US" sz="1400" dirty="0"/>
            </a:pPr>
            <a:r>
              <a:rPr lang="en-US" sz="1867" b="1" dirty="0">
                <a:solidFill>
                  <a:schemeClr val="accent5"/>
                </a:solidFill>
                <a:latin typeface="+mj-lt"/>
              </a:rPr>
              <a:t>Statement; </a:t>
            </a:r>
          </a:p>
        </p:txBody>
      </p:sp>
      <p:sp>
        <p:nvSpPr>
          <p:cNvPr id="5" name="TextBox 4">
            <a:extLst>
              <a:ext uri="{1CD02D67-81BF-45AE-BFEB-59B6B9DCB82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47C1544-7D78-4E15-9679-B4F1605FDD5E}"/>
              </a:ext>
            </a:extLst>
          </p:cNvPr>
          <p:cNvSpPr txBox="1"/>
          <p:nvPr/>
        </p:nvSpPr>
        <p:spPr>
          <a:xfrm>
            <a:off x="6886131" y="1924684"/>
            <a:ext cx="4401565" cy="2426818"/>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Ex: </a:t>
            </a:r>
          </a:p>
          <a:p>
            <a:pPr>
              <a:defRPr lang="en-US" sz="1400" dirty="0"/>
            </a:pPr>
            <a:r>
              <a:rPr lang="en-US" sz="1867" b="1" dirty="0">
                <a:solidFill>
                  <a:schemeClr val="accent6"/>
                </a:solidFill>
                <a:latin typeface="+mj-lt"/>
              </a:rPr>
              <a:t>i=1; </a:t>
            </a:r>
          </a:p>
          <a:p>
            <a:pPr>
              <a:defRPr lang="en-US" sz="1400" dirty="0"/>
            </a:pPr>
            <a:r>
              <a:rPr lang="en-US" sz="1867" b="1" dirty="0">
                <a:solidFill>
                  <a:schemeClr val="accent6"/>
                </a:solidFill>
                <a:latin typeface="+mj-lt"/>
              </a:rPr>
              <a:t>do</a:t>
            </a:r>
          </a:p>
          <a:p>
            <a:pPr>
              <a:defRPr lang="en-US" sz="1400" dirty="0"/>
            </a:pPr>
            <a:r>
              <a:rPr lang="en-US" sz="1867" b="1" dirty="0">
                <a:solidFill>
                  <a:schemeClr val="accent6"/>
                </a:solidFill>
                <a:latin typeface="+mj-lt"/>
              </a:rPr>
              <a:t>{</a:t>
            </a:r>
          </a:p>
          <a:p>
            <a:pPr>
              <a:defRPr lang="en-US" sz="1400" dirty="0"/>
            </a:pPr>
            <a:r>
              <a:rPr lang="en-US" sz="1867" b="1" dirty="0">
                <a:solidFill>
                  <a:schemeClr val="accent6"/>
                </a:solidFill>
                <a:latin typeface="+mj-lt"/>
              </a:rPr>
              <a:t>          </a:t>
            </a:r>
            <a:r>
              <a:rPr lang="en-US" sz="1867" b="1" dirty="0" err="1">
                <a:solidFill>
                  <a:schemeClr val="accent6"/>
                </a:solidFill>
                <a:latin typeface="+mj-lt"/>
              </a:rPr>
              <a:t>printf</a:t>
            </a:r>
            <a:r>
              <a:rPr lang="en-US" sz="1867" b="1" dirty="0">
                <a:solidFill>
                  <a:schemeClr val="accent6"/>
                </a:solidFill>
                <a:latin typeface="+mj-lt"/>
              </a:rPr>
              <a:t>("I love India\n");</a:t>
            </a:r>
          </a:p>
          <a:p>
            <a:pPr>
              <a:defRPr lang="en-US" sz="1400" dirty="0"/>
            </a:pPr>
            <a:r>
              <a:rPr lang="en-US" sz="1867" b="1" dirty="0">
                <a:solidFill>
                  <a:schemeClr val="accent6"/>
                </a:solidFill>
                <a:latin typeface="+mj-lt"/>
              </a:rPr>
              <a:t>          i++; </a:t>
            </a:r>
          </a:p>
          <a:p>
            <a:pPr>
              <a:defRPr lang="en-US" sz="1400" dirty="0"/>
            </a:pPr>
            <a:r>
              <a:rPr lang="en-US" sz="1867" b="1" dirty="0">
                <a:solidFill>
                  <a:schemeClr val="accent6"/>
                </a:solidFill>
                <a:latin typeface="+mj-lt"/>
              </a:rPr>
              <a:t>} while(i&lt;=5);</a:t>
            </a:r>
          </a:p>
          <a:p>
            <a:pPr>
              <a:defRPr lang="en-US" sz="1400" dirty="0"/>
            </a:pPr>
            <a:r>
              <a:rPr lang="en-US" sz="1867" b="1" dirty="0" err="1">
                <a:solidFill>
                  <a:schemeClr val="accent6"/>
                </a:solidFill>
                <a:latin typeface="+mj-lt"/>
              </a:rPr>
              <a:t>printf</a:t>
            </a:r>
            <a:r>
              <a:rPr lang="en-US" sz="1867" b="1" dirty="0">
                <a:solidFill>
                  <a:schemeClr val="accent6"/>
                </a:solidFill>
                <a:latin typeface="+mj-lt"/>
              </a:rPr>
              <a:t>("I love </a:t>
            </a:r>
            <a:r>
              <a:rPr lang="en-US" sz="1867" b="1" dirty="0" err="1">
                <a:solidFill>
                  <a:schemeClr val="accent6"/>
                </a:solidFill>
                <a:latin typeface="+mj-lt"/>
              </a:rPr>
              <a:t>Karnataka</a:t>
            </a:r>
            <a:r>
              <a:rPr lang="en-US" sz="1867" b="1" dirty="0">
                <a:solidFill>
                  <a:schemeClr val="accent6"/>
                </a:solidFill>
                <a:latin typeface="+mj-lt"/>
              </a:rPr>
              <a:t>\n");</a:t>
            </a:r>
          </a:p>
        </p:txBody>
      </p:sp>
      <p:sp>
        <p:nvSpPr>
          <p:cNvPr id="6" name="TextBox 5">
            <a:extLst>
              <a:ext uri="{83DE9628-58C9-4185-A185-968D32757D5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79761E6-651F-4AA4-9F56-F49F9351CFE2}"/>
              </a:ext>
            </a:extLst>
          </p:cNvPr>
          <p:cNvSpPr txBox="1"/>
          <p:nvPr/>
        </p:nvSpPr>
        <p:spPr>
          <a:xfrm>
            <a:off x="7211465" y="4572012"/>
            <a:ext cx="2540000" cy="2139496"/>
          </a:xfrm>
          <a:prstGeom prst="rect">
            <a:avLst/>
          </a:prstGeom>
        </p:spPr>
        <p:txBody>
          <a:bodyPr vert="horz" lIns="127000" tIns="63500" rIns="127000" bIns="63500" rtlCol="0" anchor="t">
            <a:spAutoFit/>
          </a:bodyPr>
          <a:lstStyle/>
          <a:p>
            <a:pPr>
              <a:defRPr lang="en-US" sz="1400" dirty="0"/>
            </a:pPr>
            <a:r>
              <a:rPr lang="en-US" sz="1867" b="1" dirty="0">
                <a:solidFill>
                  <a:srgbClr val="00B050"/>
                </a:solidFill>
                <a:latin typeface="+mj-lt"/>
              </a:rPr>
              <a:t>O/p:</a:t>
            </a:r>
          </a:p>
          <a:p>
            <a:pPr>
              <a:defRPr lang="en-US" sz="1400" dirty="0"/>
            </a:pPr>
            <a:r>
              <a:rPr lang="en-US" sz="1867" b="1" dirty="0">
                <a:solidFill>
                  <a:srgbClr val="00B050"/>
                </a:solidFill>
                <a:latin typeface="+mj-lt"/>
              </a:rPr>
              <a:t>I love India</a:t>
            </a:r>
          </a:p>
          <a:p>
            <a:pPr>
              <a:defRPr lang="en-US" sz="1400" dirty="0"/>
            </a:pPr>
            <a:r>
              <a:rPr lang="en-US" sz="1867" b="1" dirty="0">
                <a:solidFill>
                  <a:srgbClr val="00B050"/>
                </a:solidFill>
                <a:latin typeface="+mj-lt"/>
              </a:rPr>
              <a:t>I love India</a:t>
            </a:r>
          </a:p>
          <a:p>
            <a:pPr>
              <a:defRPr lang="en-US" sz="1400" dirty="0"/>
            </a:pPr>
            <a:r>
              <a:rPr lang="en-US" sz="1867" b="1" dirty="0">
                <a:solidFill>
                  <a:srgbClr val="00B050"/>
                </a:solidFill>
                <a:latin typeface="+mj-lt"/>
              </a:rPr>
              <a:t>I love India</a:t>
            </a:r>
          </a:p>
          <a:p>
            <a:pPr>
              <a:defRPr lang="en-US" sz="1400" dirty="0"/>
            </a:pPr>
            <a:r>
              <a:rPr lang="en-US" sz="1867" b="1" dirty="0">
                <a:solidFill>
                  <a:srgbClr val="00B050"/>
                </a:solidFill>
                <a:latin typeface="+mj-lt"/>
              </a:rPr>
              <a:t>I love India</a:t>
            </a:r>
          </a:p>
          <a:p>
            <a:pPr>
              <a:defRPr lang="en-US" sz="1400" dirty="0"/>
            </a:pPr>
            <a:r>
              <a:rPr lang="en-US" sz="1867" b="1" dirty="0">
                <a:solidFill>
                  <a:srgbClr val="00B050"/>
                </a:solidFill>
                <a:latin typeface="+mj-lt"/>
              </a:rPr>
              <a:t>I love India</a:t>
            </a:r>
          </a:p>
          <a:p>
            <a:pPr>
              <a:defRPr lang="en-US" sz="1400" dirty="0"/>
            </a:pPr>
            <a:r>
              <a:rPr lang="en-US" sz="1867" b="1" dirty="0">
                <a:solidFill>
                  <a:srgbClr val="00B050"/>
                </a:solidFill>
                <a:latin typeface="+mj-lt"/>
              </a:rPr>
              <a:t>I love </a:t>
            </a:r>
            <a:r>
              <a:rPr lang="en-US" sz="1867" b="1" dirty="0" err="1">
                <a:solidFill>
                  <a:srgbClr val="00B050"/>
                </a:solidFill>
                <a:latin typeface="+mj-lt"/>
              </a:rPr>
              <a:t>Karnataka</a:t>
            </a:r>
            <a:r>
              <a:rPr lang="en-US" sz="1867" b="1" dirty="0">
                <a:solidFill>
                  <a:srgbClr val="00B050"/>
                </a:solidFill>
                <a:latin typeface="+mj-lt"/>
              </a:rPr>
              <a:t> </a:t>
            </a:r>
          </a:p>
        </p:txBody>
      </p:sp>
    </p:spTree>
    <p:extLst>
      <p:ext uri="{D901BD56-E0FB-4D0E-9EDD-32DDB9A569B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8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035DF9BD-8480-4EB5-A397-C9170ED675E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F3D4561-A2FE-48D7-ABD0-33E7484E2B14}"/>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168EB52E-FED4-48E7-859E-28860B784E7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87EC05E-CE33-45D2-8AA9-894D4C502761}"/>
              </a:ext>
            </a:extLst>
          </p:cNvPr>
          <p:cNvSpPr txBox="1"/>
          <p:nvPr/>
        </p:nvSpPr>
        <p:spPr>
          <a:xfrm>
            <a:off x="2463343" y="972629"/>
            <a:ext cx="7265301" cy="456472"/>
          </a:xfrm>
          <a:prstGeom prst="rect">
            <a:avLst/>
          </a:prstGeom>
        </p:spPr>
        <p:txBody>
          <a:bodyPr vert="horz" lIns="127000" tIns="63500" rIns="127000" bIns="63500" rtlCol="0" anchor="t">
            <a:spAutoFit/>
          </a:bodyPr>
          <a:lstStyle/>
          <a:p>
            <a:pPr algn="ctr">
              <a:defRPr lang="en-US" sz="1400" dirty="0"/>
            </a:pPr>
            <a:r>
              <a:rPr lang="en-US" sz="2133" b="1" dirty="0">
                <a:solidFill>
                  <a:srgbClr val="FF0000"/>
                </a:solidFill>
                <a:latin typeface="+mj-lt"/>
              </a:rPr>
              <a:t>Difference between while and do-while loop</a:t>
            </a:r>
          </a:p>
        </p:txBody>
      </p:sp>
      <p:graphicFrame>
        <p:nvGraphicFramePr>
          <p:cNvPr id="4" name="Table 3">
            <a:extLst>
              <a:ext uri="{AC589A6F-E268-4443-914D-08DB6B886FE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E4FE1D3-4E4C-4C94-BDE8-42BBDE95C931}"/>
              </a:ext>
            </a:extLst>
          </p:cNvPr>
          <p:cNvGraphicFramePr/>
          <p:nvPr/>
        </p:nvGraphicFramePr>
        <p:xfrm>
          <a:off x="1111250" y="1562100"/>
          <a:ext cx="9969500" cy="1981200"/>
        </p:xfrm>
        <a:graphic>
          <a:graphicData uri="http://schemas.openxmlformats.org/drawingml/2006/table">
            <a:tbl>
              <a:tblPr firstRow="1"/>
              <a:tblGrid>
                <a:gridCol w="4984751">
                  <a:extLst>
                    <a:ext uri="{9D8B030D-6E8A-4147-A177-3AD203B41FA5}">
                      <a16:colId xmlns="" xmlns:a16="http://schemas.microsoft.com/office/drawing/2014/main" val="20000"/>
                    </a:ext>
                  </a:extLst>
                </a:gridCol>
                <a:gridCol w="4984751">
                  <a:extLst>
                    <a:ext uri="{9D8B030D-6E8A-4147-A177-3AD203B41FA5}">
                      <a16:colId xmlns="" xmlns:a16="http://schemas.microsoft.com/office/drawing/2014/main" val="20001"/>
                    </a:ext>
                  </a:extLst>
                </a:gridCol>
              </a:tblGrid>
              <a:tr h="495300">
                <a:tc>
                  <a:txBody>
                    <a:bodyPr/>
                    <a:lstStyle/>
                    <a:p>
                      <a:r>
                        <a:rPr lang="en-US" sz="1700" b="1" dirty="0">
                          <a:solidFill>
                            <a:schemeClr val="accent6"/>
                          </a:solidFill>
                          <a:latin typeface="+mn-lt"/>
                        </a:rPr>
                        <a:t>while loop</a:t>
                      </a:r>
                    </a:p>
                  </a:txBody>
                  <a:tcPr marL="121920" marR="121920" marT="60960" marB="60960"/>
                </a:tc>
                <a:tc>
                  <a:txBody>
                    <a:bodyPr/>
                    <a:lstStyle/>
                    <a:p>
                      <a:r>
                        <a:rPr lang="en-US" sz="1700" b="1" dirty="0">
                          <a:solidFill>
                            <a:schemeClr val="accent6"/>
                          </a:solidFill>
                          <a:latin typeface="+mn-lt"/>
                        </a:rPr>
                        <a:t>do-while loop</a:t>
                      </a:r>
                    </a:p>
                  </a:txBody>
                  <a:tcPr marL="121920" marR="121920" marT="60960" marB="60960"/>
                </a:tc>
                <a:extLst>
                  <a:ext uri="{0D108BD9-81ED-4DB2-BD59-A6C34878D82A}">
                    <a16:rowId xmlns="" xmlns:a16="http://schemas.microsoft.com/office/drawing/2014/main" val="10000"/>
                  </a:ext>
                </a:extLst>
              </a:tr>
              <a:tr h="568960">
                <a:tc>
                  <a:txBody>
                    <a:bodyPr/>
                    <a:lstStyle/>
                    <a:p>
                      <a:r>
                        <a:rPr lang="en-US" sz="1500" b="1" dirty="0">
                          <a:solidFill>
                            <a:schemeClr val="accent5"/>
                          </a:solidFill>
                          <a:latin typeface="+mn-lt"/>
                        </a:rPr>
                        <a:t>Condition is checked at the </a:t>
                      </a:r>
                      <a:r>
                        <a:rPr lang="en-US" sz="1500" b="1" dirty="0">
                          <a:solidFill>
                            <a:schemeClr val="accent5"/>
                          </a:solidFill>
                          <a:latin typeface="Open Sans"/>
                        </a:rPr>
                        <a:t>beginning</a:t>
                      </a:r>
                      <a:r>
                        <a:rPr lang="en-US" sz="1500" b="1" dirty="0">
                          <a:solidFill>
                            <a:schemeClr val="accent5"/>
                          </a:solidFill>
                          <a:latin typeface="+mn-lt"/>
                        </a:rPr>
                        <a:t> of the loop. Hence it is a </a:t>
                      </a:r>
                      <a:r>
                        <a:rPr lang="en-US" sz="1500" b="1" dirty="0">
                          <a:solidFill>
                            <a:srgbClr val="F2494B"/>
                          </a:solidFill>
                          <a:latin typeface="+mn-lt"/>
                        </a:rPr>
                        <a:t>top-testing loop or entry control loop</a:t>
                      </a:r>
                      <a:r>
                        <a:rPr lang="en-US" sz="1500" b="1" dirty="0">
                          <a:solidFill>
                            <a:schemeClr val="accent5"/>
                          </a:solidFill>
                          <a:latin typeface="+mn-lt"/>
                        </a:rPr>
                        <a:t> </a:t>
                      </a:r>
                    </a:p>
                  </a:txBody>
                  <a:tcPr marL="121920" marR="121920" marT="60960" marB="60960"/>
                </a:tc>
                <a:tc>
                  <a:txBody>
                    <a:bodyPr/>
                    <a:lstStyle/>
                    <a:p>
                      <a:r>
                        <a:rPr lang="en-US" sz="1500" b="1" dirty="0">
                          <a:solidFill>
                            <a:schemeClr val="accent5"/>
                          </a:solidFill>
                          <a:latin typeface="+mn-lt"/>
                        </a:rPr>
                        <a:t>Condition is checked at the end of the loop. Hence it is </a:t>
                      </a:r>
                      <a:r>
                        <a:rPr lang="en-US" sz="1500" b="1" dirty="0">
                          <a:solidFill>
                            <a:schemeClr val="accent3"/>
                          </a:solidFill>
                          <a:latin typeface="+mn-lt"/>
                        </a:rPr>
                        <a:t>bottom testing loop or exit control loop</a:t>
                      </a:r>
                    </a:p>
                  </a:txBody>
                  <a:tcPr marL="121920" marR="121920" marT="60960" marB="60960"/>
                </a:tc>
                <a:extLst>
                  <a:ext uri="{0D108BD9-81ED-4DB2-BD59-A6C34878D82A}">
                    <a16:rowId xmlns="" xmlns:a16="http://schemas.microsoft.com/office/drawing/2014/main" val="10001"/>
                  </a:ext>
                </a:extLst>
              </a:tr>
              <a:tr h="1686560">
                <a:tc>
                  <a:txBody>
                    <a:bodyPr/>
                    <a:lstStyle/>
                    <a:p>
                      <a:r>
                        <a:rPr lang="en-US" sz="1500" b="1" dirty="0">
                          <a:solidFill>
                            <a:schemeClr val="accent5"/>
                          </a:solidFill>
                          <a:latin typeface="+mn-lt"/>
                        </a:rPr>
                        <a:t>syntax:</a:t>
                      </a:r>
                    </a:p>
                    <a:p>
                      <a:r>
                        <a:rPr lang="en-US" sz="1500" b="1" dirty="0">
                          <a:solidFill>
                            <a:schemeClr val="accent5"/>
                          </a:solidFill>
                          <a:latin typeface="+mn-lt"/>
                        </a:rPr>
                        <a:t>initialization;</a:t>
                      </a:r>
                    </a:p>
                    <a:p>
                      <a:r>
                        <a:rPr lang="en-US" sz="1500" b="1" dirty="0">
                          <a:solidFill>
                            <a:schemeClr val="accent5"/>
                          </a:solidFill>
                          <a:latin typeface="+mn-lt"/>
                        </a:rPr>
                        <a:t>while(condition)</a:t>
                      </a:r>
                    </a:p>
                    <a:p>
                      <a:r>
                        <a:rPr lang="en-US" sz="1500" b="1" dirty="0">
                          <a:solidFill>
                            <a:schemeClr val="accent5"/>
                          </a:solidFill>
                          <a:latin typeface="+mn-lt"/>
                        </a:rPr>
                        <a:t>{</a:t>
                      </a:r>
                    </a:p>
                    <a:p>
                      <a:r>
                        <a:rPr lang="en-US" sz="1500" b="1" dirty="0">
                          <a:solidFill>
                            <a:schemeClr val="accent5"/>
                          </a:solidFill>
                          <a:latin typeface="+mn-lt"/>
                        </a:rPr>
                        <a:t>        Statement;</a:t>
                      </a:r>
                    </a:p>
                    <a:p>
                      <a:r>
                        <a:rPr lang="en-US" sz="1500" b="1" dirty="0">
                          <a:solidFill>
                            <a:schemeClr val="accent5"/>
                          </a:solidFill>
                          <a:latin typeface="+mn-lt"/>
                        </a:rPr>
                        <a:t>        incrementation;</a:t>
                      </a:r>
                    </a:p>
                    <a:p>
                      <a:r>
                        <a:rPr lang="en-US" sz="1500" b="1" dirty="0">
                          <a:solidFill>
                            <a:schemeClr val="accent5"/>
                          </a:solidFill>
                          <a:latin typeface="+mn-lt"/>
                        </a:rPr>
                        <a:t>}</a:t>
                      </a:r>
                    </a:p>
                  </a:txBody>
                  <a:tcPr marL="121920" marR="121920" marT="60960" marB="60960"/>
                </a:tc>
                <a:tc>
                  <a:txBody>
                    <a:bodyPr/>
                    <a:lstStyle/>
                    <a:p>
                      <a:r>
                        <a:rPr lang="en-US" sz="1500" b="1" dirty="0">
                          <a:solidFill>
                            <a:schemeClr val="accent5"/>
                          </a:solidFill>
                          <a:latin typeface="Open Sans"/>
                        </a:rPr>
                        <a:t>syntax:</a:t>
                      </a:r>
                    </a:p>
                    <a:p>
                      <a:r>
                        <a:rPr lang="en-US" sz="1500" b="1" dirty="0">
                          <a:solidFill>
                            <a:schemeClr val="accent5"/>
                          </a:solidFill>
                          <a:latin typeface="+mn-lt"/>
                        </a:rPr>
                        <a:t>initialization;</a:t>
                      </a:r>
                    </a:p>
                    <a:p>
                      <a:r>
                        <a:rPr lang="en-US" sz="1500" b="1" dirty="0">
                          <a:solidFill>
                            <a:schemeClr val="accent5"/>
                          </a:solidFill>
                          <a:latin typeface="+mn-lt"/>
                        </a:rPr>
                        <a:t>do</a:t>
                      </a:r>
                    </a:p>
                    <a:p>
                      <a:r>
                        <a:rPr lang="en-US" sz="1500" b="1" dirty="0">
                          <a:solidFill>
                            <a:schemeClr val="accent5"/>
                          </a:solidFill>
                          <a:latin typeface="+mn-lt"/>
                        </a:rPr>
                        <a:t>{</a:t>
                      </a:r>
                    </a:p>
                    <a:p>
                      <a:r>
                        <a:rPr lang="en-US" sz="1500" b="1" dirty="0">
                          <a:solidFill>
                            <a:schemeClr val="accent5"/>
                          </a:solidFill>
                          <a:latin typeface="+mn-lt"/>
                        </a:rPr>
                        <a:t>        Statement;</a:t>
                      </a:r>
                    </a:p>
                    <a:p>
                      <a:r>
                        <a:rPr lang="en-US" sz="1500" b="1" dirty="0">
                          <a:solidFill>
                            <a:schemeClr val="accent5"/>
                          </a:solidFill>
                          <a:latin typeface="+mn-lt"/>
                        </a:rPr>
                        <a:t>        incrementation;</a:t>
                      </a:r>
                    </a:p>
                    <a:p>
                      <a:r>
                        <a:rPr lang="en-US" sz="1500" b="1" dirty="0">
                          <a:solidFill>
                            <a:schemeClr val="accent5"/>
                          </a:solidFill>
                          <a:latin typeface="+mn-lt"/>
                        </a:rPr>
                        <a:t>} while(condition);</a:t>
                      </a:r>
                    </a:p>
                  </a:txBody>
                  <a:tcPr marL="121920" marR="121920" marT="60960" marB="60960"/>
                </a:tc>
                <a:extLst>
                  <a:ext uri="{0D108BD9-81ED-4DB2-BD59-A6C34878D82A}">
                    <a16:rowId xmlns="" xmlns:a16="http://schemas.microsoft.com/office/drawing/2014/main" val="10002"/>
                  </a:ext>
                </a:extLst>
              </a:tr>
              <a:tr h="792480">
                <a:tc>
                  <a:txBody>
                    <a:bodyPr/>
                    <a:lstStyle/>
                    <a:p>
                      <a:r>
                        <a:rPr lang="en-US" sz="1500" b="1" dirty="0">
                          <a:solidFill>
                            <a:schemeClr val="accent5"/>
                          </a:solidFill>
                          <a:latin typeface="+mn-lt"/>
                        </a:rPr>
                        <a:t>If the condition evaluates to be false(in the very first check)then there is a possibility of zero execution of the loop.</a:t>
                      </a:r>
                    </a:p>
                  </a:txBody>
                  <a:tcPr marL="121920" marR="121920" marT="60960" marB="60960"/>
                </a:tc>
                <a:tc>
                  <a:txBody>
                    <a:bodyPr/>
                    <a:lstStyle/>
                    <a:p>
                      <a:r>
                        <a:rPr lang="en-US" sz="1500" b="1" dirty="0">
                          <a:solidFill>
                            <a:schemeClr val="accent5"/>
                          </a:solidFill>
                          <a:latin typeface="+mn-lt"/>
                        </a:rPr>
                        <a:t>The statements inside the loop gets executed at least once since the condition is checked at the end of the loop</a:t>
                      </a:r>
                    </a:p>
                  </a:txBody>
                  <a:tcPr marL="121920" marR="121920" marT="60960" marB="60960"/>
                </a:tc>
                <a:extLst>
                  <a:ext uri="{0D108BD9-81ED-4DB2-BD59-A6C34878D82A}">
                    <a16:rowId xmlns="" xmlns:a16="http://schemas.microsoft.com/office/drawing/2014/main" val="10003"/>
                  </a:ext>
                </a:extLst>
              </a:tr>
              <a:tr h="1463040">
                <a:tc>
                  <a:txBody>
                    <a:bodyPr/>
                    <a:lstStyle/>
                    <a:p>
                      <a:r>
                        <a:rPr lang="en-US" sz="1500" b="1" dirty="0">
                          <a:solidFill>
                            <a:schemeClr val="accent5"/>
                          </a:solidFill>
                          <a:latin typeface="+mn-lt"/>
                        </a:rPr>
                        <a:t>i=1;</a:t>
                      </a:r>
                    </a:p>
                    <a:p>
                      <a:r>
                        <a:rPr lang="en-US" sz="1500" b="1" dirty="0">
                          <a:solidFill>
                            <a:schemeClr val="accent5"/>
                          </a:solidFill>
                          <a:latin typeface="+mn-lt"/>
                        </a:rPr>
                        <a:t>while(i==5)</a:t>
                      </a:r>
                    </a:p>
                    <a:p>
                      <a:r>
                        <a:rPr lang="en-US" sz="1500" b="1" dirty="0">
                          <a:solidFill>
                            <a:schemeClr val="accent5"/>
                          </a:solidFill>
                          <a:latin typeface="+mn-lt"/>
                        </a:rPr>
                        <a:t>{</a:t>
                      </a:r>
                    </a:p>
                    <a:p>
                      <a:r>
                        <a:rPr lang="en-US" sz="1500" b="1" dirty="0">
                          <a:solidFill>
                            <a:schemeClr val="accent5"/>
                          </a:solidFill>
                          <a:latin typeface="+mn-lt"/>
                        </a:rPr>
                        <a:t> </a:t>
                      </a:r>
                      <a:r>
                        <a:rPr lang="en-US" sz="1500" b="1" dirty="0" err="1">
                          <a:solidFill>
                            <a:schemeClr val="accent5"/>
                          </a:solidFill>
                          <a:latin typeface="+mn-lt"/>
                        </a:rPr>
                        <a:t>printf</a:t>
                      </a:r>
                      <a:r>
                        <a:rPr lang="en-US" sz="1500" b="1" dirty="0">
                          <a:solidFill>
                            <a:schemeClr val="accent5"/>
                          </a:solidFill>
                          <a:latin typeface="+mn-lt"/>
                        </a:rPr>
                        <a:t>("I love my country\n");</a:t>
                      </a:r>
                    </a:p>
                    <a:p>
                      <a:r>
                        <a:rPr lang="en-US" sz="1500" b="1" dirty="0">
                          <a:solidFill>
                            <a:schemeClr val="accent5"/>
                          </a:solidFill>
                          <a:latin typeface="+mn-lt"/>
                        </a:rPr>
                        <a:t> i++;</a:t>
                      </a:r>
                    </a:p>
                    <a:p>
                      <a:r>
                        <a:rPr lang="en-US" sz="1500" b="1" dirty="0">
                          <a:solidFill>
                            <a:schemeClr val="accent5"/>
                          </a:solidFill>
                          <a:latin typeface="+mn-lt"/>
                        </a:rPr>
                        <a:t>}</a:t>
                      </a:r>
                    </a:p>
                  </a:txBody>
                  <a:tcPr marL="121920" marR="121920" marT="60960" marB="60960"/>
                </a:tc>
                <a:tc>
                  <a:txBody>
                    <a:bodyPr/>
                    <a:lstStyle/>
                    <a:p>
                      <a:r>
                        <a:rPr lang="en-US" sz="1500" b="1" dirty="0">
                          <a:solidFill>
                            <a:schemeClr val="accent5"/>
                          </a:solidFill>
                          <a:latin typeface="Open Sans"/>
                        </a:rPr>
                        <a:t>i=1;</a:t>
                      </a:r>
                    </a:p>
                    <a:p>
                      <a:r>
                        <a:rPr lang="en-US" sz="1500" b="1" dirty="0">
                          <a:solidFill>
                            <a:schemeClr val="accent5"/>
                          </a:solidFill>
                          <a:latin typeface="Open Sans"/>
                        </a:rPr>
                        <a:t>do</a:t>
                      </a:r>
                    </a:p>
                    <a:p>
                      <a:r>
                        <a:rPr lang="en-US" sz="1500" b="1" dirty="0">
                          <a:solidFill>
                            <a:schemeClr val="accent5"/>
                          </a:solidFill>
                          <a:latin typeface="Open Sans"/>
                        </a:rPr>
                        <a:t>{</a:t>
                      </a:r>
                    </a:p>
                    <a:p>
                      <a:r>
                        <a:rPr lang="en-US" sz="1500" b="1" dirty="0">
                          <a:solidFill>
                            <a:schemeClr val="accent5"/>
                          </a:solidFill>
                          <a:latin typeface="Open Sans"/>
                        </a:rPr>
                        <a:t> </a:t>
                      </a:r>
                      <a:r>
                        <a:rPr lang="en-US" sz="1500" b="1" dirty="0" err="1">
                          <a:solidFill>
                            <a:schemeClr val="accent5"/>
                          </a:solidFill>
                          <a:latin typeface="Open Sans"/>
                        </a:rPr>
                        <a:t>printf</a:t>
                      </a:r>
                      <a:r>
                        <a:rPr lang="en-US" sz="1500" b="1" dirty="0">
                          <a:solidFill>
                            <a:schemeClr val="accent5"/>
                          </a:solidFill>
                          <a:latin typeface="Open Sans"/>
                        </a:rPr>
                        <a:t>("I love my country\n");</a:t>
                      </a:r>
                    </a:p>
                    <a:p>
                      <a:r>
                        <a:rPr lang="en-US" sz="1500" b="1" dirty="0">
                          <a:solidFill>
                            <a:schemeClr val="accent5"/>
                          </a:solidFill>
                          <a:latin typeface="Open Sans"/>
                        </a:rPr>
                        <a:t> i++;</a:t>
                      </a:r>
                    </a:p>
                    <a:p>
                      <a:r>
                        <a:rPr lang="en-US" sz="1500" b="1" dirty="0">
                          <a:solidFill>
                            <a:schemeClr val="accent5"/>
                          </a:solidFill>
                          <a:latin typeface="Open Sans"/>
                        </a:rPr>
                        <a:t>}while(i==5);</a:t>
                      </a:r>
                    </a:p>
                  </a:txBody>
                  <a:tcPr marL="121920" marR="121920" marT="60960" marB="60960"/>
                </a:tc>
                <a:extLst>
                  <a:ext uri="{0D108BD9-81ED-4DB2-BD59-A6C34878D82A}">
                    <a16:rowId xmlns="" xmlns:a16="http://schemas.microsoft.com/office/drawing/2014/main" val="10004"/>
                  </a:ext>
                </a:extLst>
              </a:tr>
            </a:tbl>
          </a:graphicData>
        </a:graphic>
      </p:graphicFrame>
      <p:sp>
        <p:nvSpPr>
          <p:cNvPr id="5" name="TextBox 4">
            <a:extLst>
              <a:ext uri="{F298AF43-A4FA-4CB2-9459-B42EBB981BC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6CBE747-B8FA-48D1-AA04-3E03BC7783CB}"/>
              </a:ext>
            </a:extLst>
          </p:cNvPr>
          <p:cNvSpPr txBox="1"/>
          <p:nvPr/>
        </p:nvSpPr>
        <p:spPr>
          <a:xfrm>
            <a:off x="3205860" y="2637409"/>
            <a:ext cx="2744419" cy="1769202"/>
          </a:xfrm>
          <a:prstGeom prst="rect">
            <a:avLst/>
          </a:prstGeom>
        </p:spPr>
        <p:txBody>
          <a:bodyPr vert="horz" lIns="127000" tIns="63500" rIns="127000" bIns="63500" rtlCol="0" anchor="t">
            <a:spAutoFit/>
          </a:bodyPr>
          <a:lstStyle/>
          <a:p>
            <a:pPr>
              <a:defRPr lang="en-US" sz="1400" dirty="0"/>
            </a:pPr>
            <a:r>
              <a:rPr lang="en-US" sz="1333" dirty="0">
                <a:solidFill>
                  <a:srgbClr val="F2494B"/>
                </a:solidFill>
              </a:rPr>
              <a:t>Ex:</a:t>
            </a:r>
          </a:p>
          <a:p>
            <a:pPr>
              <a:defRPr lang="en-US" sz="1400" dirty="0"/>
            </a:pPr>
            <a:r>
              <a:rPr lang="en-US" sz="1333" b="1" dirty="0">
                <a:solidFill>
                  <a:schemeClr val="accent6"/>
                </a:solidFill>
                <a:latin typeface="+mj-lt"/>
              </a:rPr>
              <a:t>i=1; </a:t>
            </a:r>
          </a:p>
          <a:p>
            <a:pPr>
              <a:defRPr lang="en-US" sz="1400" dirty="0"/>
            </a:pPr>
            <a:r>
              <a:rPr lang="en-US" sz="1333" b="1" dirty="0">
                <a:solidFill>
                  <a:schemeClr val="accent6"/>
                </a:solidFill>
                <a:latin typeface="+mj-lt"/>
              </a:rPr>
              <a:t>while(i&lt;=5)</a:t>
            </a:r>
          </a:p>
          <a:p>
            <a:pPr>
              <a:defRPr lang="en-US" sz="1400" dirty="0"/>
            </a:pPr>
            <a:r>
              <a:rPr lang="en-US" sz="1333" b="1" dirty="0">
                <a:solidFill>
                  <a:schemeClr val="accent6"/>
                </a:solidFill>
                <a:latin typeface="+mj-lt"/>
              </a:rPr>
              <a:t>{</a:t>
            </a:r>
          </a:p>
          <a:p>
            <a:pPr>
              <a:defRPr lang="en-US" sz="1400" dirty="0"/>
            </a:pPr>
            <a:r>
              <a:rPr lang="en-US" sz="1333" b="1" dirty="0">
                <a:solidFill>
                  <a:schemeClr val="accent6"/>
                </a:solidFill>
                <a:latin typeface="+mj-lt"/>
              </a:rPr>
              <a:t>          </a:t>
            </a:r>
            <a:r>
              <a:rPr lang="en-US" sz="1333" b="1" dirty="0" err="1">
                <a:solidFill>
                  <a:schemeClr val="accent6"/>
                </a:solidFill>
                <a:latin typeface="+mj-lt"/>
              </a:rPr>
              <a:t>printf</a:t>
            </a:r>
            <a:r>
              <a:rPr lang="en-US" sz="1333" b="1" dirty="0">
                <a:solidFill>
                  <a:schemeClr val="accent6"/>
                </a:solidFill>
                <a:latin typeface="+mj-lt"/>
              </a:rPr>
              <a:t>("I love India\n");</a:t>
            </a:r>
          </a:p>
          <a:p>
            <a:pPr>
              <a:defRPr lang="en-US" sz="1400" dirty="0"/>
            </a:pPr>
            <a:r>
              <a:rPr lang="en-US" sz="1333" b="1" dirty="0">
                <a:solidFill>
                  <a:schemeClr val="accent6"/>
                </a:solidFill>
                <a:latin typeface="+mj-lt"/>
              </a:rPr>
              <a:t>          i++; </a:t>
            </a:r>
          </a:p>
          <a:p>
            <a:pPr>
              <a:defRPr lang="en-US" sz="1400" dirty="0"/>
            </a:pPr>
            <a:r>
              <a:rPr lang="en-US" sz="1333" b="1" dirty="0">
                <a:solidFill>
                  <a:schemeClr val="accent6"/>
                </a:solidFill>
                <a:latin typeface="+mj-lt"/>
              </a:rPr>
              <a:t>}</a:t>
            </a:r>
          </a:p>
          <a:p>
            <a:pPr>
              <a:defRPr lang="en-US" sz="1400" dirty="0"/>
            </a:pPr>
            <a:endParaRPr lang="en-US" sz="1333" b="1" dirty="0">
              <a:solidFill>
                <a:schemeClr val="accent6"/>
              </a:solidFill>
              <a:latin typeface="+mj-lt"/>
            </a:endParaRPr>
          </a:p>
        </p:txBody>
      </p:sp>
      <p:sp>
        <p:nvSpPr>
          <p:cNvPr id="6" name="TextBox 5">
            <a:extLst>
              <a:ext uri="{C1372546-F57B-442B-A7B5-6D81E2A11A8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37EFCD9-1457-4999-92F2-69309D1A9C2D}"/>
              </a:ext>
            </a:extLst>
          </p:cNvPr>
          <p:cNvSpPr txBox="1"/>
          <p:nvPr/>
        </p:nvSpPr>
        <p:spPr>
          <a:xfrm>
            <a:off x="8279180" y="2556446"/>
            <a:ext cx="2744419" cy="1769202"/>
          </a:xfrm>
          <a:prstGeom prst="rect">
            <a:avLst/>
          </a:prstGeom>
        </p:spPr>
        <p:txBody>
          <a:bodyPr vert="horz" lIns="127000" tIns="63500" rIns="127000" bIns="63500" rtlCol="0" anchor="t">
            <a:spAutoFit/>
          </a:bodyPr>
          <a:lstStyle/>
          <a:p>
            <a:pPr>
              <a:defRPr lang="en-US" sz="1400" dirty="0"/>
            </a:pPr>
            <a:r>
              <a:rPr lang="en-US" sz="1333" dirty="0">
                <a:solidFill>
                  <a:srgbClr val="F2494B"/>
                </a:solidFill>
              </a:rPr>
              <a:t>Ex:</a:t>
            </a:r>
          </a:p>
          <a:p>
            <a:pPr>
              <a:defRPr lang="en-US" sz="1400" dirty="0"/>
            </a:pPr>
            <a:r>
              <a:rPr lang="en-US" sz="1333" b="1" dirty="0">
                <a:solidFill>
                  <a:schemeClr val="accent6"/>
                </a:solidFill>
                <a:latin typeface="+mj-lt"/>
              </a:rPr>
              <a:t>i=1; </a:t>
            </a:r>
          </a:p>
          <a:p>
            <a:pPr>
              <a:defRPr lang="en-US" sz="1400" dirty="0"/>
            </a:pPr>
            <a:r>
              <a:rPr lang="en-US" sz="1333" b="1" dirty="0">
                <a:solidFill>
                  <a:schemeClr val="accent6"/>
                </a:solidFill>
                <a:latin typeface="+mj-lt"/>
              </a:rPr>
              <a:t>do</a:t>
            </a:r>
          </a:p>
          <a:p>
            <a:pPr>
              <a:defRPr lang="en-US" sz="1400" dirty="0"/>
            </a:pPr>
            <a:r>
              <a:rPr lang="en-US" sz="1333" b="1" dirty="0">
                <a:solidFill>
                  <a:schemeClr val="accent6"/>
                </a:solidFill>
                <a:latin typeface="+mj-lt"/>
              </a:rPr>
              <a:t>{</a:t>
            </a:r>
          </a:p>
          <a:p>
            <a:pPr>
              <a:defRPr lang="en-US" sz="1400" dirty="0"/>
            </a:pPr>
            <a:r>
              <a:rPr lang="en-US" sz="1333" b="1" dirty="0">
                <a:solidFill>
                  <a:schemeClr val="accent6"/>
                </a:solidFill>
                <a:latin typeface="+mj-lt"/>
              </a:rPr>
              <a:t>          </a:t>
            </a:r>
            <a:r>
              <a:rPr lang="en-US" sz="1333" b="1" dirty="0" err="1">
                <a:solidFill>
                  <a:schemeClr val="accent6"/>
                </a:solidFill>
                <a:latin typeface="+mj-lt"/>
              </a:rPr>
              <a:t>printf</a:t>
            </a:r>
            <a:r>
              <a:rPr lang="en-US" sz="1333" b="1" dirty="0">
                <a:solidFill>
                  <a:schemeClr val="accent6"/>
                </a:solidFill>
                <a:latin typeface="+mj-lt"/>
              </a:rPr>
              <a:t>("I love India\n");</a:t>
            </a:r>
          </a:p>
          <a:p>
            <a:pPr>
              <a:defRPr lang="en-US" sz="1400" dirty="0"/>
            </a:pPr>
            <a:r>
              <a:rPr lang="en-US" sz="1333" b="1" dirty="0">
                <a:solidFill>
                  <a:schemeClr val="accent6"/>
                </a:solidFill>
                <a:latin typeface="+mj-lt"/>
              </a:rPr>
              <a:t>          i++; </a:t>
            </a:r>
          </a:p>
          <a:p>
            <a:pPr>
              <a:defRPr lang="en-US" sz="1400" dirty="0"/>
            </a:pPr>
            <a:r>
              <a:rPr lang="en-US" sz="1333" b="1" dirty="0">
                <a:solidFill>
                  <a:schemeClr val="accent6"/>
                </a:solidFill>
                <a:latin typeface="+mj-lt"/>
              </a:rPr>
              <a:t>}while(i&lt;=5);</a:t>
            </a:r>
          </a:p>
          <a:p>
            <a:pPr>
              <a:defRPr lang="en-US" sz="1400" dirty="0"/>
            </a:pPr>
            <a:endParaRPr lang="en-US" sz="1333" b="1" dirty="0">
              <a:solidFill>
                <a:schemeClr val="accent6"/>
              </a:solidFill>
              <a:latin typeface="+mj-lt"/>
            </a:endParaRPr>
          </a:p>
        </p:txBody>
      </p:sp>
      <p:sp>
        <p:nvSpPr>
          <p:cNvPr id="7" name="TextBox 6">
            <a:extLst>
              <a:ext uri="{EA7C584F-4116-4B63-932D-94E6BC0A65C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F022E74-6A63-42DD-951F-02E653F5B51D}"/>
              </a:ext>
            </a:extLst>
          </p:cNvPr>
          <p:cNvSpPr txBox="1"/>
          <p:nvPr/>
        </p:nvSpPr>
        <p:spPr>
          <a:xfrm>
            <a:off x="2336800" y="5346701"/>
            <a:ext cx="3759200" cy="374461"/>
          </a:xfrm>
          <a:prstGeom prst="rect">
            <a:avLst/>
          </a:prstGeom>
        </p:spPr>
        <p:txBody>
          <a:bodyPr vert="horz" lIns="127000" tIns="63500" rIns="127000" bIns="63500" rtlCol="0" anchor="t">
            <a:spAutoFit/>
          </a:bodyPr>
          <a:lstStyle/>
          <a:p>
            <a:pPr>
              <a:defRPr lang="en-US" sz="1400" dirty="0"/>
            </a:pPr>
            <a:r>
              <a:rPr lang="en-US" sz="1600" b="1" dirty="0">
                <a:solidFill>
                  <a:srgbClr val="F2494B"/>
                </a:solidFill>
                <a:latin typeface="+mj-lt"/>
              </a:rPr>
              <a:t>Note: don't put semicolon here</a:t>
            </a:r>
          </a:p>
        </p:txBody>
      </p:sp>
      <p:sp>
        <p:nvSpPr>
          <p:cNvPr id="8" name="TextBox 7">
            <a:extLst>
              <a:ext uri="{56478C0A-0B9C-47BA-B0DE-6EF404D1659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94C4657-82F2-4E63-B88E-16601DAABCC0}"/>
              </a:ext>
            </a:extLst>
          </p:cNvPr>
          <p:cNvSpPr txBox="1"/>
          <p:nvPr/>
        </p:nvSpPr>
        <p:spPr>
          <a:xfrm>
            <a:off x="7431976" y="6167399"/>
            <a:ext cx="3759200" cy="374461"/>
          </a:xfrm>
          <a:prstGeom prst="rect">
            <a:avLst/>
          </a:prstGeom>
        </p:spPr>
        <p:txBody>
          <a:bodyPr vert="horz" lIns="127000" tIns="63500" rIns="127000" bIns="63500" rtlCol="0" anchor="t">
            <a:spAutoFit/>
          </a:bodyPr>
          <a:lstStyle/>
          <a:p>
            <a:pPr>
              <a:defRPr lang="en-US" sz="1400" dirty="0"/>
            </a:pPr>
            <a:r>
              <a:rPr lang="en-US" sz="1600" b="1" dirty="0">
                <a:solidFill>
                  <a:srgbClr val="F2494B"/>
                </a:solidFill>
                <a:latin typeface="+mj-lt"/>
              </a:rPr>
              <a:t>Note: semicolon is compulsory</a:t>
            </a:r>
          </a:p>
        </p:txBody>
      </p:sp>
    </p:spTree>
    <p:extLst>
      <p:ext uri="{944BC079-64E5-4032-90C3-65CE17CEEA3A}">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8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A984BB64-3CF9-4DE5-9163-7BBC4DA5D3C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5B6D93E-1620-4BDF-8703-6DDE050EB221}"/>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68F614E4-C8D6-416A-B829-B920128C904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64D400A-7A02-4310-91BA-870F3937AAAA}"/>
              </a:ext>
            </a:extLst>
          </p:cNvPr>
          <p:cNvSpPr txBox="1"/>
          <p:nvPr/>
        </p:nvSpPr>
        <p:spPr>
          <a:xfrm>
            <a:off x="3886200" y="1318565"/>
            <a:ext cx="4419600" cy="415563"/>
          </a:xfrm>
          <a:prstGeom prst="rect">
            <a:avLst/>
          </a:prstGeom>
        </p:spPr>
        <p:txBody>
          <a:bodyPr vert="horz" lIns="127000" tIns="63500" rIns="127000" bIns="63500" rtlCol="0" anchor="t">
            <a:spAutoFit/>
          </a:bodyPr>
          <a:lstStyle/>
          <a:p>
            <a:pPr algn="ctr">
              <a:defRPr lang="en-US" sz="1400" dirty="0"/>
            </a:pPr>
            <a:r>
              <a:rPr lang="en-US" sz="1867" b="1" dirty="0">
                <a:solidFill>
                  <a:srgbClr val="F2494B"/>
                </a:solidFill>
                <a:latin typeface="+mj-lt"/>
              </a:rPr>
              <a:t>When to use which loop?</a:t>
            </a:r>
          </a:p>
        </p:txBody>
      </p:sp>
      <p:sp>
        <p:nvSpPr>
          <p:cNvPr id="4" name="TextBox 3">
            <a:extLst>
              <a:ext uri="{DF58ECDB-0091-496D-A1A8-48C41C6243C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A96A9DB-AE35-40C0-8498-DEBD4D03240E}"/>
              </a:ext>
            </a:extLst>
          </p:cNvPr>
          <p:cNvSpPr txBox="1"/>
          <p:nvPr/>
        </p:nvSpPr>
        <p:spPr>
          <a:xfrm>
            <a:off x="227787" y="2213343"/>
            <a:ext cx="11769916" cy="1807803"/>
          </a:xfrm>
          <a:prstGeom prst="rect">
            <a:avLst/>
          </a:prstGeom>
        </p:spPr>
        <p:txBody>
          <a:bodyPr vert="horz" lIns="127000" tIns="63500" rIns="127000" bIns="63500" rtlCol="0" anchor="t">
            <a:spAutoFit/>
          </a:bodyPr>
          <a:lstStyle/>
          <a:p>
            <a:pPr>
              <a:lnSpc>
                <a:spcPct val="150000"/>
              </a:lnSpc>
              <a:defRPr lang="en-US" sz="1400" dirty="0"/>
            </a:pPr>
            <a:r>
              <a:rPr lang="en-US" sz="1867" b="1" dirty="0">
                <a:solidFill>
                  <a:schemeClr val="accent6"/>
                </a:solidFill>
                <a:latin typeface="+mj-lt"/>
              </a:rPr>
              <a:t>1) If you know in advance the number of times you must loop, then use a </a:t>
            </a:r>
            <a:r>
              <a:rPr lang="en-US" sz="1867" b="1" dirty="0">
                <a:solidFill>
                  <a:schemeClr val="accent4"/>
                </a:solidFill>
                <a:latin typeface="+mj-lt"/>
              </a:rPr>
              <a:t>for loop.</a:t>
            </a:r>
          </a:p>
          <a:p>
            <a:pPr>
              <a:lnSpc>
                <a:spcPct val="150000"/>
              </a:lnSpc>
              <a:defRPr lang="en-US" sz="1400" dirty="0"/>
            </a:pPr>
            <a:r>
              <a:rPr lang="en-US" sz="1867" b="1" dirty="0">
                <a:solidFill>
                  <a:schemeClr val="accent6"/>
                </a:solidFill>
                <a:latin typeface="+mj-lt"/>
              </a:rPr>
              <a:t>2) If you don't know in advance the number of times you must loop, then use a </a:t>
            </a:r>
            <a:r>
              <a:rPr lang="en-US" sz="1867" b="1" dirty="0">
                <a:solidFill>
                  <a:srgbClr val="FF7B43"/>
                </a:solidFill>
                <a:latin typeface="+mj-lt"/>
              </a:rPr>
              <a:t>while loop.</a:t>
            </a:r>
          </a:p>
          <a:p>
            <a:pPr>
              <a:lnSpc>
                <a:spcPct val="150000"/>
              </a:lnSpc>
              <a:defRPr lang="en-US" sz="1400" dirty="0"/>
            </a:pPr>
            <a:r>
              <a:rPr lang="en-US" sz="1867" b="1" dirty="0">
                <a:solidFill>
                  <a:schemeClr val="accent6"/>
                </a:solidFill>
                <a:latin typeface="+mj-lt"/>
              </a:rPr>
              <a:t>3) you know in advance the number of times you must loop, but if you are sure that body should get executed at least once, then use a </a:t>
            </a:r>
            <a:r>
              <a:rPr lang="en-US" sz="1867" b="1" dirty="0">
                <a:solidFill>
                  <a:srgbClr val="FF7B43"/>
                </a:solidFill>
                <a:latin typeface="+mj-lt"/>
              </a:rPr>
              <a:t>do-while loop.</a:t>
            </a:r>
          </a:p>
        </p:txBody>
      </p:sp>
    </p:spTree>
    <p:extLst>
      <p:ext uri="{C74DA4F4-7B0B-4FC4-A40C-7D1F1B6D646F}">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89"/>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69F72798-3EDB-4F71-A0C1-2A17BD49102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A85F9A1-2980-4138-B998-59AACA3B5BC0}"/>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Rectangle: Rounded Corners 2">
            <a:extLst>
              <a:ext uri="{23B79201-6A6D-4B27-A2F4-B57F5349CA2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1411492-9E42-4670-9BDD-B895FA676913}"/>
              </a:ext>
            </a:extLst>
          </p:cNvPr>
          <p:cNvSpPr/>
          <p:nvPr/>
        </p:nvSpPr>
        <p:spPr>
          <a:xfrm>
            <a:off x="4346333" y="994143"/>
            <a:ext cx="3895000" cy="526884"/>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0"/>
          </a:gradFill>
          <a:ln w="9525" cap="flat">
            <a:solidFill>
              <a:schemeClr val="accent5">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133" b="1" dirty="0">
                <a:solidFill>
                  <a:schemeClr val="accent3"/>
                </a:solidFill>
              </a:rPr>
              <a:t>Control Constructs in C</a:t>
            </a:r>
          </a:p>
        </p:txBody>
      </p:sp>
      <p:cxnSp>
        <p:nvCxnSpPr>
          <p:cNvPr id="4" name="Straight Connector 3">
            <a:extLst>
              <a:ext uri="{4FA1897B-310C-489C-8A60-8CA7B1CDC80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E3AD19C-1288-4FB4-8FD5-8DD3884910BA}"/>
              </a:ext>
            </a:extLst>
          </p:cNvPr>
          <p:cNvCxnSpPr/>
          <p:nvPr/>
        </p:nvCxnSpPr>
        <p:spPr>
          <a:xfrm rot="10800000" flipV="1">
            <a:off x="2428685" y="1828800"/>
            <a:ext cx="7334631"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5" name="Arrow: Down 4">
            <a:extLst>
              <a:ext uri="{AEAE342D-B20A-4BA8-922B-D85F88CF346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EDEB1BA-C595-453E-ABC6-3A308841F702}"/>
              </a:ext>
            </a:extLst>
          </p:cNvPr>
          <p:cNvSpPr/>
          <p:nvPr/>
        </p:nvSpPr>
        <p:spPr>
          <a:xfrm>
            <a:off x="2285187" y="1803401"/>
            <a:ext cx="310260" cy="425615"/>
          </a:xfrm>
          <a:prstGeom prst="downArrow">
            <a:avLst>
              <a:gd name="adj1" fmla="val 60373"/>
              <a:gd name="adj2" fmla="val 50000"/>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6" name="TextBox 5">
            <a:extLst>
              <a:ext uri="{1F727738-A58C-4342-9689-26A8B2EC7FF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A2258F5-B2D0-4AFE-934C-05A04A1DD88C}"/>
              </a:ext>
            </a:extLst>
          </p:cNvPr>
          <p:cNvSpPr txBox="1"/>
          <p:nvPr/>
        </p:nvSpPr>
        <p:spPr>
          <a:xfrm>
            <a:off x="479869" y="2235201"/>
            <a:ext cx="3939731" cy="415563"/>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0"/>
          </a:gradFill>
          <a:ln w="9525" cap="flat">
            <a:solidFill>
              <a:schemeClr val="accent2">
                <a:shade val="95000"/>
                <a:satMod val="104999"/>
              </a:schemeClr>
            </a:solidFill>
            <a:prstDash val="solid"/>
            <a:miter lim="800000"/>
          </a:ln>
        </p:spPr>
        <p:txBody>
          <a:bodyPr vert="horz" lIns="127000" tIns="63500" rIns="127000" bIns="63500" rtlCol="0" anchor="t">
            <a:spAutoFit/>
          </a:bodyPr>
          <a:lstStyle/>
          <a:p>
            <a:pPr algn="ctr">
              <a:defRPr lang="en-US" sz="1400" dirty="0"/>
            </a:pPr>
            <a:r>
              <a:rPr lang="en-US" sz="1867" b="1" dirty="0">
                <a:solidFill>
                  <a:schemeClr val="accent5"/>
                </a:solidFill>
                <a:latin typeface="+mj-lt"/>
              </a:rPr>
              <a:t>Decision Control Constructs</a:t>
            </a:r>
          </a:p>
        </p:txBody>
      </p:sp>
      <p:sp>
        <p:nvSpPr>
          <p:cNvPr id="7" name="TextBox 6">
            <a:extLst>
              <a:ext uri="{D2DD51DD-A385-49B4-B77C-2DD2C0CE3C1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8AEECB3-1BED-4ACB-9287-BDF4AED1BCD0}"/>
              </a:ext>
            </a:extLst>
          </p:cNvPr>
          <p:cNvSpPr txBox="1"/>
          <p:nvPr/>
        </p:nvSpPr>
        <p:spPr>
          <a:xfrm>
            <a:off x="7811250" y="2213344"/>
            <a:ext cx="4001261" cy="702885"/>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0"/>
          </a:gradFill>
          <a:ln w="9525" cap="flat">
            <a:solidFill>
              <a:schemeClr val="accent2">
                <a:shade val="95000"/>
                <a:satMod val="104999"/>
              </a:schemeClr>
            </a:solidFill>
            <a:prstDash val="solid"/>
            <a:miter lim="800000"/>
          </a:ln>
        </p:spPr>
        <p:txBody>
          <a:bodyPr vert="horz" lIns="127000" tIns="63500" rIns="127000" bIns="63500" rtlCol="0" anchor="t">
            <a:spAutoFit/>
          </a:bodyPr>
          <a:lstStyle/>
          <a:p>
            <a:pPr algn="ctr">
              <a:defRPr lang="en-US" sz="1400" dirty="0"/>
            </a:pPr>
            <a:r>
              <a:rPr lang="en-US" sz="1867" b="1" dirty="0">
                <a:solidFill>
                  <a:schemeClr val="accent5"/>
                </a:solidFill>
                <a:latin typeface="+mj-lt"/>
              </a:rPr>
              <a:t>Looping Control Constructs</a:t>
            </a:r>
          </a:p>
          <a:p>
            <a:pPr algn="ctr">
              <a:defRPr lang="en-US" sz="1400" dirty="0"/>
            </a:pPr>
            <a:r>
              <a:rPr lang="en-US" sz="1867" b="1" dirty="0">
                <a:solidFill>
                  <a:schemeClr val="accent5"/>
                </a:solidFill>
                <a:latin typeface="+mj-lt"/>
              </a:rPr>
              <a:t>(iterative statements)</a:t>
            </a:r>
          </a:p>
        </p:txBody>
      </p:sp>
      <p:sp>
        <p:nvSpPr>
          <p:cNvPr id="8" name="TextBox 7">
            <a:extLst>
              <a:ext uri="{3426631A-04A8-4170-B0DF-C34C3206215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36130DE-217F-44EE-A6BA-A992723D7F3C}"/>
              </a:ext>
            </a:extLst>
          </p:cNvPr>
          <p:cNvSpPr txBox="1"/>
          <p:nvPr/>
        </p:nvSpPr>
        <p:spPr>
          <a:xfrm>
            <a:off x="50800" y="3416301"/>
            <a:ext cx="3251200" cy="990207"/>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0"/>
          </a:gradFill>
          <a:ln w="0" cap="flat">
            <a:solidFill>
              <a:schemeClr val="accent4">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b="1" dirty="0">
                <a:solidFill>
                  <a:schemeClr val="accent2">
                    <a:lumMod val="50000"/>
                  </a:schemeClr>
                </a:solidFill>
                <a:latin typeface="+mj-lt"/>
              </a:rPr>
              <a:t>Conditional Control Constructs</a:t>
            </a:r>
          </a:p>
          <a:p>
            <a:pPr>
              <a:defRPr lang="en-US" sz="1400" dirty="0"/>
            </a:pPr>
            <a:r>
              <a:rPr lang="en-US" sz="1867" b="1" dirty="0">
                <a:solidFill>
                  <a:schemeClr val="accent2">
                    <a:lumMod val="50000"/>
                  </a:schemeClr>
                </a:solidFill>
                <a:latin typeface="+mj-lt"/>
              </a:rPr>
              <a:t>(branching statements)</a:t>
            </a:r>
          </a:p>
        </p:txBody>
      </p:sp>
      <p:sp>
        <p:nvSpPr>
          <p:cNvPr id="9" name="TextBox 8">
            <a:extLst>
              <a:ext uri="{CB8DDB44-9328-4929-969E-B51905F8E08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73F255D-C03B-4A20-AA1E-456B114D8133}"/>
              </a:ext>
            </a:extLst>
          </p:cNvPr>
          <p:cNvSpPr txBox="1"/>
          <p:nvPr/>
        </p:nvSpPr>
        <p:spPr>
          <a:xfrm>
            <a:off x="3556001" y="3407449"/>
            <a:ext cx="3082404" cy="990207"/>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0"/>
          </a:gradFill>
          <a:ln w="0" cap="flat">
            <a:solidFill>
              <a:schemeClr val="accent4">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b="1" dirty="0">
                <a:solidFill>
                  <a:schemeClr val="accent2">
                    <a:lumMod val="50000"/>
                  </a:schemeClr>
                </a:solidFill>
                <a:latin typeface="+mj-lt"/>
              </a:rPr>
              <a:t>Un-conditional Control Constructs</a:t>
            </a:r>
          </a:p>
          <a:p>
            <a:pPr>
              <a:defRPr lang="en-US" sz="1400" dirty="0"/>
            </a:pPr>
            <a:r>
              <a:rPr lang="en-US" sz="1867" b="1" dirty="0">
                <a:solidFill>
                  <a:schemeClr val="accent2">
                    <a:lumMod val="50000"/>
                  </a:schemeClr>
                </a:solidFill>
                <a:latin typeface="+mj-lt"/>
              </a:rPr>
              <a:t>(jump statements)</a:t>
            </a:r>
          </a:p>
        </p:txBody>
      </p:sp>
      <p:sp>
        <p:nvSpPr>
          <p:cNvPr id="10" name="TextBox 9">
            <a:extLst>
              <a:ext uri="{A28B54DA-CBA0-41E4-B5D7-07555E9A524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5AC6DF3-4755-438F-A574-17798E454EB6}"/>
              </a:ext>
            </a:extLst>
          </p:cNvPr>
          <p:cNvSpPr txBox="1"/>
          <p:nvPr/>
        </p:nvSpPr>
        <p:spPr>
          <a:xfrm>
            <a:off x="711200" y="4631653"/>
            <a:ext cx="2540000" cy="415563"/>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If construct</a:t>
            </a:r>
          </a:p>
        </p:txBody>
      </p:sp>
      <p:sp>
        <p:nvSpPr>
          <p:cNvPr id="11" name="TextBox 10">
            <a:extLst>
              <a:ext uri="{EA152397-F770-4663-9BCB-86F1AC6BFCE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7D53210-FC0C-408B-8FE5-A9463A213DA4}"/>
              </a:ext>
            </a:extLst>
          </p:cNvPr>
          <p:cNvSpPr txBox="1"/>
          <p:nvPr/>
        </p:nvSpPr>
        <p:spPr>
          <a:xfrm>
            <a:off x="711200" y="5038053"/>
            <a:ext cx="2540000" cy="415563"/>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If else construct</a:t>
            </a:r>
          </a:p>
        </p:txBody>
      </p:sp>
      <p:sp>
        <p:nvSpPr>
          <p:cNvPr id="12" name="TextBox 11">
            <a:extLst>
              <a:ext uri="{2E4574D0-E83D-426B-A055-E53FF18B17C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D2090D9-041C-4186-8DBD-DACB12C3D746}"/>
              </a:ext>
            </a:extLst>
          </p:cNvPr>
          <p:cNvSpPr txBox="1"/>
          <p:nvPr/>
        </p:nvSpPr>
        <p:spPr>
          <a:xfrm>
            <a:off x="711200" y="5295901"/>
            <a:ext cx="3488195" cy="415563"/>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Nested if else construct</a:t>
            </a:r>
          </a:p>
        </p:txBody>
      </p:sp>
      <p:sp>
        <p:nvSpPr>
          <p:cNvPr id="13" name="TextBox 12">
            <a:extLst>
              <a:ext uri="{BF150EE4-69D1-4877-B252-551CE43595E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B1F8E8C-71BD-48D6-8150-C9B5596911C2}"/>
              </a:ext>
            </a:extLst>
          </p:cNvPr>
          <p:cNvSpPr txBox="1"/>
          <p:nvPr/>
        </p:nvSpPr>
        <p:spPr>
          <a:xfrm>
            <a:off x="711200" y="5867401"/>
            <a:ext cx="2540000" cy="415563"/>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Else if ladder</a:t>
            </a:r>
          </a:p>
        </p:txBody>
      </p:sp>
      <p:sp>
        <p:nvSpPr>
          <p:cNvPr id="14" name="TextBox 13">
            <a:extLst>
              <a:ext uri="{F8669AEF-98F6-45A9-9E90-06C2C42A9C3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4FB574F-10AF-40AD-A01E-82864466E820}"/>
              </a:ext>
            </a:extLst>
          </p:cNvPr>
          <p:cNvSpPr txBox="1"/>
          <p:nvPr/>
        </p:nvSpPr>
        <p:spPr>
          <a:xfrm>
            <a:off x="711200" y="6286501"/>
            <a:ext cx="2540000" cy="415563"/>
          </a:xfrm>
          <a:prstGeom prst="rect">
            <a:avLst/>
          </a:prstGeom>
        </p:spPr>
        <p:txBody>
          <a:bodyPr vert="horz" lIns="127000" tIns="63500" rIns="127000" bIns="63500" rtlCol="0" anchor="t">
            <a:spAutoFit/>
          </a:bodyPr>
          <a:lstStyle/>
          <a:p>
            <a:pPr>
              <a:defRPr lang="en-US" sz="1400" dirty="0"/>
            </a:pPr>
            <a:r>
              <a:rPr lang="en-US" sz="1867" b="1" dirty="0">
                <a:solidFill>
                  <a:srgbClr val="C1408A"/>
                </a:solidFill>
                <a:latin typeface="+mj-lt"/>
              </a:rPr>
              <a:t>Switch construct</a:t>
            </a:r>
          </a:p>
        </p:txBody>
      </p:sp>
      <p:cxnSp>
        <p:nvCxnSpPr>
          <p:cNvPr id="15" name="Straight Connector 14">
            <a:extLst>
              <a:ext uri="{A6D154D1-1035-412F-B4B6-F8BDB633CAB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CF90282-6658-4ECE-B0D7-6331F5016828}"/>
              </a:ext>
            </a:extLst>
          </p:cNvPr>
          <p:cNvCxnSpPr/>
          <p:nvPr/>
        </p:nvCxnSpPr>
        <p:spPr>
          <a:xfrm rot="10800000" flipH="1" flipV="1">
            <a:off x="6096000" y="1536701"/>
            <a:ext cx="0" cy="2752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16" name="Arrow: Down 15">
            <a:extLst>
              <a:ext uri="{6920D8BC-95BA-41C6-8848-9155C5F9399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699DD49-F9E6-4004-8D1A-49FC6EF60EEC}"/>
              </a:ext>
            </a:extLst>
          </p:cNvPr>
          <p:cNvSpPr/>
          <p:nvPr/>
        </p:nvSpPr>
        <p:spPr>
          <a:xfrm>
            <a:off x="9614751" y="1828801"/>
            <a:ext cx="310260" cy="425615"/>
          </a:xfrm>
          <a:prstGeom prst="downArrow">
            <a:avLst>
              <a:gd name="adj1" fmla="val 60373"/>
              <a:gd name="adj2" fmla="val 50000"/>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17" name="Straight Connector 16">
            <a:extLst>
              <a:ext uri="{F31A9015-2CE0-45D8-8D9B-63F0DFCC31B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30ABD49-C418-47BE-85B9-EAC2E6FBC16E}"/>
              </a:ext>
            </a:extLst>
          </p:cNvPr>
          <p:cNvCxnSpPr/>
          <p:nvPr/>
        </p:nvCxnSpPr>
        <p:spPr>
          <a:xfrm rot="10800000" flipH="1" flipV="1">
            <a:off x="2438400" y="2705101"/>
            <a:ext cx="0" cy="2752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18" name="TextBox 17">
            <a:extLst>
              <a:ext uri="{E14466C8-96FA-47CD-A4EE-57D933D3B83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AF76BBA-6429-4F02-9D58-3C78377AD946}"/>
              </a:ext>
            </a:extLst>
          </p:cNvPr>
          <p:cNvSpPr txBox="1"/>
          <p:nvPr/>
        </p:nvSpPr>
        <p:spPr>
          <a:xfrm>
            <a:off x="4727028" y="5109706"/>
            <a:ext cx="2537371" cy="415563"/>
          </a:xfrm>
          <a:prstGeom prst="rect">
            <a:avLst/>
          </a:prstGeom>
        </p:spPr>
        <p:txBody>
          <a:bodyPr vert="horz" lIns="127000" tIns="63500" rIns="127000" bIns="63500" rtlCol="0" anchor="t">
            <a:spAutoFit/>
          </a:bodyPr>
          <a:lstStyle/>
          <a:p>
            <a:pPr>
              <a:defRPr lang="en-US" sz="1400" dirty="0"/>
            </a:pPr>
            <a:r>
              <a:rPr lang="en-US" sz="1867" b="1" dirty="0">
                <a:solidFill>
                  <a:srgbClr val="C1408A"/>
                </a:solidFill>
                <a:latin typeface="+mj-lt"/>
              </a:rPr>
              <a:t>break construct</a:t>
            </a:r>
          </a:p>
        </p:txBody>
      </p:sp>
      <p:sp>
        <p:nvSpPr>
          <p:cNvPr id="19" name="TextBox 18">
            <a:extLst>
              <a:ext uri="{F5007F2C-5361-492E-B4AE-8D7F34FE80A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15B18CA-D70A-4A74-88B7-4A7DC070E8BD}"/>
              </a:ext>
            </a:extLst>
          </p:cNvPr>
          <p:cNvSpPr txBox="1"/>
          <p:nvPr/>
        </p:nvSpPr>
        <p:spPr>
          <a:xfrm>
            <a:off x="4728032" y="5524501"/>
            <a:ext cx="2540000" cy="415563"/>
          </a:xfrm>
          <a:prstGeom prst="rect">
            <a:avLst/>
          </a:prstGeom>
        </p:spPr>
        <p:txBody>
          <a:bodyPr vert="horz" lIns="127000" tIns="63500" rIns="127000" bIns="63500" rtlCol="0" anchor="t">
            <a:spAutoFit/>
          </a:bodyPr>
          <a:lstStyle/>
          <a:p>
            <a:pPr>
              <a:defRPr lang="en-US" sz="1400" dirty="0"/>
            </a:pPr>
            <a:r>
              <a:rPr lang="en-US" sz="1867" b="1" dirty="0">
                <a:solidFill>
                  <a:srgbClr val="C1408A"/>
                </a:solidFill>
                <a:latin typeface="+mj-lt"/>
              </a:rPr>
              <a:t>continue construct</a:t>
            </a:r>
          </a:p>
        </p:txBody>
      </p:sp>
      <p:sp>
        <p:nvSpPr>
          <p:cNvPr id="20" name="TextBox 19">
            <a:extLst>
              <a:ext uri="{0FD83120-3047-4285-BD13-989C7E9B033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5131FF2-D1F4-4206-AE20-4D59AAC6FE61}"/>
              </a:ext>
            </a:extLst>
          </p:cNvPr>
          <p:cNvSpPr txBox="1"/>
          <p:nvPr/>
        </p:nvSpPr>
        <p:spPr>
          <a:xfrm>
            <a:off x="4770741" y="4682630"/>
            <a:ext cx="2540000" cy="415563"/>
          </a:xfrm>
          <a:prstGeom prst="rect">
            <a:avLst/>
          </a:prstGeom>
        </p:spPr>
        <p:txBody>
          <a:bodyPr vert="horz" lIns="127000" tIns="63500" rIns="127000" bIns="63500" rtlCol="0" anchor="t">
            <a:spAutoFit/>
          </a:bodyPr>
          <a:lstStyle/>
          <a:p>
            <a:pPr>
              <a:defRPr lang="en-US" sz="1400" dirty="0"/>
            </a:pPr>
            <a:r>
              <a:rPr lang="en-US" sz="1867" b="1" dirty="0" err="1">
                <a:solidFill>
                  <a:srgbClr val="C1408A"/>
                </a:solidFill>
                <a:latin typeface="+mj-lt"/>
              </a:rPr>
              <a:t>goto</a:t>
            </a:r>
            <a:r>
              <a:rPr lang="en-US" sz="1867" b="1" dirty="0">
                <a:solidFill>
                  <a:srgbClr val="C1408A"/>
                </a:solidFill>
                <a:latin typeface="+mj-lt"/>
              </a:rPr>
              <a:t> construct</a:t>
            </a:r>
          </a:p>
        </p:txBody>
      </p:sp>
      <p:sp>
        <p:nvSpPr>
          <p:cNvPr id="21" name="TextBox 20">
            <a:extLst>
              <a:ext uri="{4D112712-1E93-457F-91EF-891306FA3E6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97A55C2-770E-4107-B904-FB5D5989CAF6}"/>
              </a:ext>
            </a:extLst>
          </p:cNvPr>
          <p:cNvSpPr txBox="1"/>
          <p:nvPr/>
        </p:nvSpPr>
        <p:spPr>
          <a:xfrm>
            <a:off x="9323120" y="3238501"/>
            <a:ext cx="2012784" cy="415563"/>
          </a:xfrm>
          <a:prstGeom prst="rect">
            <a:avLst/>
          </a:prstGeom>
        </p:spPr>
        <p:txBody>
          <a:bodyPr vert="horz" lIns="127000" tIns="63500" rIns="127000" bIns="63500" rtlCol="0" anchor="t">
            <a:spAutoFit/>
          </a:bodyPr>
          <a:lstStyle/>
          <a:p>
            <a:pPr>
              <a:defRPr lang="en-US" sz="1400" dirty="0"/>
            </a:pPr>
            <a:r>
              <a:rPr lang="en-US" sz="1867" b="1" dirty="0">
                <a:solidFill>
                  <a:srgbClr val="C1408A"/>
                </a:solidFill>
                <a:latin typeface="+mj-lt"/>
              </a:rPr>
              <a:t>for construct</a:t>
            </a:r>
          </a:p>
        </p:txBody>
      </p:sp>
      <p:sp>
        <p:nvSpPr>
          <p:cNvPr id="22" name="TextBox 21">
            <a:extLst>
              <a:ext uri="{E4902E08-5A53-4C9A-AC4C-2FAC3F86A47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FFD4FF1-93F7-44F7-B426-5025657104E9}"/>
              </a:ext>
            </a:extLst>
          </p:cNvPr>
          <p:cNvSpPr txBox="1"/>
          <p:nvPr/>
        </p:nvSpPr>
        <p:spPr>
          <a:xfrm>
            <a:off x="9323323" y="3795230"/>
            <a:ext cx="2232773" cy="415563"/>
          </a:xfrm>
          <a:prstGeom prst="rect">
            <a:avLst/>
          </a:prstGeom>
        </p:spPr>
        <p:txBody>
          <a:bodyPr vert="horz" lIns="127000" tIns="63500" rIns="127000" bIns="63500" rtlCol="0" anchor="t">
            <a:spAutoFit/>
          </a:bodyPr>
          <a:lstStyle/>
          <a:p>
            <a:pPr>
              <a:defRPr lang="en-US" sz="1400" dirty="0"/>
            </a:pPr>
            <a:r>
              <a:rPr lang="en-US" sz="1867" b="1" dirty="0">
                <a:solidFill>
                  <a:srgbClr val="C1408A"/>
                </a:solidFill>
                <a:latin typeface="+mj-lt"/>
              </a:rPr>
              <a:t>while constructs</a:t>
            </a:r>
          </a:p>
        </p:txBody>
      </p:sp>
      <p:sp>
        <p:nvSpPr>
          <p:cNvPr id="23" name="TextBox 22">
            <a:extLst>
              <a:ext uri="{6E0CFD63-3937-4CF0-8F59-49EADD09555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C085224-14BC-4562-876A-1702BD946F06}"/>
              </a:ext>
            </a:extLst>
          </p:cNvPr>
          <p:cNvSpPr txBox="1"/>
          <p:nvPr/>
        </p:nvSpPr>
        <p:spPr>
          <a:xfrm>
            <a:off x="9315424" y="4394201"/>
            <a:ext cx="2750896" cy="415563"/>
          </a:xfrm>
          <a:prstGeom prst="rect">
            <a:avLst/>
          </a:prstGeom>
        </p:spPr>
        <p:txBody>
          <a:bodyPr vert="horz" lIns="127000" tIns="63500" rIns="127000" bIns="63500" rtlCol="0" anchor="t">
            <a:spAutoFit/>
          </a:bodyPr>
          <a:lstStyle/>
          <a:p>
            <a:pPr>
              <a:defRPr lang="en-US" sz="1400" dirty="0"/>
            </a:pPr>
            <a:r>
              <a:rPr lang="en-US" sz="1867" b="1" dirty="0">
                <a:solidFill>
                  <a:srgbClr val="C1408A"/>
                </a:solidFill>
                <a:latin typeface="+mj-lt"/>
              </a:rPr>
              <a:t>do while constructs</a:t>
            </a:r>
          </a:p>
        </p:txBody>
      </p:sp>
      <p:cxnSp>
        <p:nvCxnSpPr>
          <p:cNvPr id="24" name="Straight Connector 23">
            <a:extLst>
              <a:ext uri="{1A620AE9-8786-46A2-AEB9-614C699FF02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A2F9822-EE3A-4995-A0BD-D31B899E7E65}"/>
              </a:ext>
            </a:extLst>
          </p:cNvPr>
          <p:cNvCxnSpPr/>
          <p:nvPr/>
        </p:nvCxnSpPr>
        <p:spPr>
          <a:xfrm rot="10800000" flipV="1">
            <a:off x="479870" y="2983395"/>
            <a:ext cx="3956532" cy="7455"/>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25" name="Arrow: Down 24">
            <a:extLst>
              <a:ext uri="{38B6F5F1-B4C8-4D50-81B9-A0E9AD02014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6D98229-2CE9-4088-A81A-02E0C136BA74}"/>
              </a:ext>
            </a:extLst>
          </p:cNvPr>
          <p:cNvSpPr/>
          <p:nvPr/>
        </p:nvSpPr>
        <p:spPr>
          <a:xfrm>
            <a:off x="429070" y="2986087"/>
            <a:ext cx="310260" cy="425615"/>
          </a:xfrm>
          <a:prstGeom prst="downArrow">
            <a:avLst>
              <a:gd name="adj1" fmla="val 60373"/>
              <a:gd name="adj2" fmla="val 50000"/>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26" name="Arrow: Down 25">
            <a:extLst>
              <a:ext uri="{99F0A170-8135-4E8F-AB5F-8FB39A227C6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4E09D43-8C80-458A-80C0-7786D57EDD5C}"/>
              </a:ext>
            </a:extLst>
          </p:cNvPr>
          <p:cNvSpPr/>
          <p:nvPr/>
        </p:nvSpPr>
        <p:spPr>
          <a:xfrm>
            <a:off x="4160139" y="2959101"/>
            <a:ext cx="310260" cy="425615"/>
          </a:xfrm>
          <a:prstGeom prst="downArrow">
            <a:avLst>
              <a:gd name="adj1" fmla="val 60373"/>
              <a:gd name="adj2" fmla="val 50000"/>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27" name="Straight Connector 26">
            <a:extLst>
              <a:ext uri="{BBF11BC8-98D3-4D84-A0F0-435D89B0647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60E86C3-25F2-4D76-84DA-1DA09CE936F0}"/>
              </a:ext>
            </a:extLst>
          </p:cNvPr>
          <p:cNvCxnSpPr/>
          <p:nvPr/>
        </p:nvCxnSpPr>
        <p:spPr>
          <a:xfrm rot="10800000" flipV="1">
            <a:off x="161912" y="4375848"/>
            <a:ext cx="0" cy="214391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8" name="Straight Connector 27">
            <a:extLst>
              <a:ext uri="{ADD96FD9-6FD3-41EF-A125-0016468C2EF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0C16BD1-BA26-4360-847A-2C94A8ED0902}"/>
              </a:ext>
            </a:extLst>
          </p:cNvPr>
          <p:cNvCxnSpPr/>
          <p:nvPr/>
        </p:nvCxnSpPr>
        <p:spPr>
          <a:xfrm rot="10800000" flipH="1" flipV="1">
            <a:off x="178104" y="4819688"/>
            <a:ext cx="56669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9" name="Straight Connector 28">
            <a:extLst>
              <a:ext uri="{F91560FF-C228-4FF2-969B-D6F59C8923D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54759DC-DF2E-4AE2-A1CA-A4F8548AFB4A}"/>
              </a:ext>
            </a:extLst>
          </p:cNvPr>
          <p:cNvCxnSpPr/>
          <p:nvPr/>
        </p:nvCxnSpPr>
        <p:spPr>
          <a:xfrm rot="10800000" flipH="1" flipV="1">
            <a:off x="178104" y="5226088"/>
            <a:ext cx="56669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30" name="Straight Connector 29">
            <a:extLst>
              <a:ext uri="{BF84E02F-7E23-4E80-909A-3CAA2585A70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E718858-701A-4EE4-8DF0-7DD2732E1313}"/>
              </a:ext>
            </a:extLst>
          </p:cNvPr>
          <p:cNvCxnSpPr/>
          <p:nvPr/>
        </p:nvCxnSpPr>
        <p:spPr>
          <a:xfrm rot="10800000" flipH="1" flipV="1">
            <a:off x="179108" y="5654585"/>
            <a:ext cx="56669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31" name="Straight Connector 30">
            <a:extLst>
              <a:ext uri="{631CD54F-2C2C-49A2-94A4-DE5D16BC97C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A3CA3AE-96AF-42E6-821A-F6E66695AD44}"/>
              </a:ext>
            </a:extLst>
          </p:cNvPr>
          <p:cNvCxnSpPr/>
          <p:nvPr/>
        </p:nvCxnSpPr>
        <p:spPr>
          <a:xfrm rot="10800000" flipH="1" flipV="1">
            <a:off x="144500" y="6045200"/>
            <a:ext cx="56669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32" name="Straight Connector 31">
            <a:extLst>
              <a:ext uri="{BCBDB16E-F217-4E5A-809B-881F1BEF712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67A7C7F-0610-4E1C-99AF-51BE74035B65}"/>
              </a:ext>
            </a:extLst>
          </p:cNvPr>
          <p:cNvCxnSpPr/>
          <p:nvPr/>
        </p:nvCxnSpPr>
        <p:spPr>
          <a:xfrm rot="10800000" flipH="1" flipV="1">
            <a:off x="144500" y="6492201"/>
            <a:ext cx="56669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33" name="Straight Connector 32">
            <a:extLst>
              <a:ext uri="{BEF87BCA-0F81-47D6-B4A0-0BCBF661849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D66A5F1-45DF-451E-8A5C-B50C42B448F0}"/>
              </a:ext>
            </a:extLst>
          </p:cNvPr>
          <p:cNvCxnSpPr/>
          <p:nvPr/>
        </p:nvCxnSpPr>
        <p:spPr>
          <a:xfrm rot="10800000" flipH="1" flipV="1">
            <a:off x="4073513" y="4370782"/>
            <a:ext cx="4457" cy="1408645"/>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34" name="Straight Connector 33">
            <a:extLst>
              <a:ext uri="{F2027E73-6E1B-474D-84C7-C3573A4EEA7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879485F-C030-4039-B4F8-CEEC63DBE3E8}"/>
              </a:ext>
            </a:extLst>
          </p:cNvPr>
          <p:cNvCxnSpPr/>
          <p:nvPr/>
        </p:nvCxnSpPr>
        <p:spPr>
          <a:xfrm rot="10800000" flipH="1" flipV="1">
            <a:off x="4089704" y="4921288"/>
            <a:ext cx="56669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35" name="Straight Connector 34">
            <a:extLst>
              <a:ext uri="{ED6970D7-FBF7-4A18-8CBC-1870E9AFAA4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930A15D-5A5D-4A6C-9E12-681DEE4A539A}"/>
              </a:ext>
            </a:extLst>
          </p:cNvPr>
          <p:cNvCxnSpPr/>
          <p:nvPr/>
        </p:nvCxnSpPr>
        <p:spPr>
          <a:xfrm rot="10800000" flipH="1" flipV="1">
            <a:off x="4089704" y="5327688"/>
            <a:ext cx="56669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36" name="Straight Connector 35">
            <a:extLst>
              <a:ext uri="{5283F7FA-5DF0-4342-9E56-050849AA8BE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3FAD00D-CE1D-4AB7-9FA6-9E6B373BCA68}"/>
              </a:ext>
            </a:extLst>
          </p:cNvPr>
          <p:cNvCxnSpPr/>
          <p:nvPr/>
        </p:nvCxnSpPr>
        <p:spPr>
          <a:xfrm rot="10800000" flipH="1" flipV="1">
            <a:off x="4090708" y="5756185"/>
            <a:ext cx="56669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37" name="Straight Connector 36">
            <a:extLst>
              <a:ext uri="{915A7976-439F-4565-B61D-B96A35122C7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528BE93-D166-4849-AE40-3459FDBEB84C}"/>
              </a:ext>
            </a:extLst>
          </p:cNvPr>
          <p:cNvCxnSpPr/>
          <p:nvPr/>
        </p:nvCxnSpPr>
        <p:spPr>
          <a:xfrm rot="10800000" flipH="1" flipV="1">
            <a:off x="8543912" y="2948381"/>
            <a:ext cx="5053" cy="171890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38" name="Straight Connector 37">
            <a:extLst>
              <a:ext uri="{DF522E6A-F93A-4DF8-8897-1ABE7A206B4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3E1E603-FDBA-4260-A05A-FAE7B8AB1A4A}"/>
              </a:ext>
            </a:extLst>
          </p:cNvPr>
          <p:cNvCxnSpPr/>
          <p:nvPr/>
        </p:nvCxnSpPr>
        <p:spPr>
          <a:xfrm rot="10800000" flipH="1" flipV="1">
            <a:off x="8560104" y="3448088"/>
            <a:ext cx="56669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39" name="Straight Connector 38">
            <a:extLst>
              <a:ext uri="{A44FB6D2-8A0B-41E4-AA30-E406A1F3487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A37DE40-7DE0-44E4-AC00-19A6EF566D78}"/>
              </a:ext>
            </a:extLst>
          </p:cNvPr>
          <p:cNvCxnSpPr/>
          <p:nvPr/>
        </p:nvCxnSpPr>
        <p:spPr>
          <a:xfrm rot="10800000" flipH="1" flipV="1">
            <a:off x="8560104" y="4006888"/>
            <a:ext cx="56669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40" name="Straight Connector 39">
            <a:extLst>
              <a:ext uri="{9B44FAC9-38AD-4B61-A5D8-EFCC12BDDE1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3748E48-CB57-4E4C-9187-64A1D14F4212}"/>
              </a:ext>
            </a:extLst>
          </p:cNvPr>
          <p:cNvCxnSpPr/>
          <p:nvPr/>
        </p:nvCxnSpPr>
        <p:spPr>
          <a:xfrm rot="10800000" flipH="1" flipV="1">
            <a:off x="8561108" y="4638585"/>
            <a:ext cx="56669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Tree>
    <p:extLst>
      <p:ext uri="{14733A20-2893-4B39-BC78-4FD0E69A2265}">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91"/>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0D6735DC-F8F5-4319-8E04-A667D39D32D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16A027D-A192-4029-9786-30BE54E7FB44}"/>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F1D71C77-68F3-43A4-8222-F4D33F50EA3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105F88B-A13C-4608-A452-8D4D785D270D}"/>
              </a:ext>
            </a:extLst>
          </p:cNvPr>
          <p:cNvSpPr txBox="1"/>
          <p:nvPr/>
        </p:nvSpPr>
        <p:spPr>
          <a:xfrm>
            <a:off x="3415551" y="994143"/>
            <a:ext cx="5393296" cy="695807"/>
          </a:xfrm>
          <a:prstGeom prst="rect">
            <a:avLst/>
          </a:prstGeom>
        </p:spPr>
        <p:txBody>
          <a:bodyPr vert="horz" lIns="127000" tIns="63500" rIns="127000" bIns="63500" rtlCol="0">
            <a:noAutofit/>
          </a:bodyPr>
          <a:lstStyle/>
          <a:p>
            <a:pPr algn="ctr">
              <a:defRPr lang="en-US" sz="1400" dirty="0"/>
            </a:pPr>
            <a:r>
              <a:rPr lang="en-US" sz="2133" b="1" dirty="0">
                <a:solidFill>
                  <a:srgbClr val="FF0000"/>
                </a:solidFill>
                <a:latin typeface="Open Sans"/>
              </a:rPr>
              <a:t>Finding roots of quadratic equation</a:t>
            </a:r>
          </a:p>
        </p:txBody>
      </p:sp>
      <p:sp>
        <p:nvSpPr>
          <p:cNvPr id="4" name="TextBox 3">
            <a:extLst>
              <a:ext uri="{5C0AB3F7-53B1-49C7-ABE5-FCC0F2B4220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873D9C0-FCCC-474E-A544-3E2EDA5997A9}"/>
              </a:ext>
            </a:extLst>
          </p:cNvPr>
          <p:cNvSpPr txBox="1"/>
          <p:nvPr/>
        </p:nvSpPr>
        <p:spPr>
          <a:xfrm>
            <a:off x="267156" y="1511300"/>
            <a:ext cx="11657685" cy="2971037"/>
          </a:xfrm>
          <a:prstGeom prst="rect">
            <a:avLst/>
          </a:prstGeom>
        </p:spPr>
        <p:txBody>
          <a:bodyPr vert="horz" lIns="127000" tIns="63500" rIns="127000" bIns="63500" rtlCol="0">
            <a:noAutofit/>
          </a:bodyPr>
          <a:lstStyle/>
          <a:p>
            <a:pPr>
              <a:lnSpc>
                <a:spcPct val="150000"/>
              </a:lnSpc>
              <a:defRPr lang="en-US" sz="1400" dirty="0">
                <a:solidFill>
                  <a:schemeClr val="tx1"/>
                </a:solidFill>
                <a:latin typeface="Open Sans"/>
              </a:defRPr>
            </a:pPr>
            <a:r>
              <a:rPr lang="en-US" sz="1867" b="1" dirty="0">
                <a:solidFill>
                  <a:schemeClr val="accent6"/>
                </a:solidFill>
                <a:latin typeface="Open Sans"/>
              </a:rPr>
              <a:t>A quadratic equation will always have two roots. The nature of roots may be either real or imaginary.</a:t>
            </a:r>
          </a:p>
          <a:p>
            <a:pPr>
              <a:lnSpc>
                <a:spcPct val="150000"/>
              </a:lnSpc>
              <a:defRPr lang="en-US" sz="1400" dirty="0">
                <a:solidFill>
                  <a:schemeClr val="tx1"/>
                </a:solidFill>
                <a:latin typeface="Open Sans"/>
              </a:defRPr>
            </a:pPr>
            <a:r>
              <a:rPr lang="en-US" sz="1867" b="1" dirty="0">
                <a:solidFill>
                  <a:srgbClr val="00B050"/>
                </a:solidFill>
                <a:latin typeface="Open Sans"/>
              </a:rPr>
              <a:t>The general form of quadratic equation: ax</a:t>
            </a:r>
            <a:r>
              <a:rPr lang="en-US" sz="1867" b="1" baseline="30000" dirty="0">
                <a:solidFill>
                  <a:srgbClr val="00B050"/>
                </a:solidFill>
                <a:latin typeface="Open Sans"/>
              </a:rPr>
              <a:t>2</a:t>
            </a:r>
            <a:r>
              <a:rPr lang="en-US" sz="1867" b="1" dirty="0">
                <a:solidFill>
                  <a:srgbClr val="00B050"/>
                </a:solidFill>
                <a:latin typeface="Open Sans"/>
              </a:rPr>
              <a:t>+ bx + c=0 where a,b,c are coefficients.</a:t>
            </a:r>
          </a:p>
          <a:p>
            <a:pPr>
              <a:lnSpc>
                <a:spcPct val="150000"/>
              </a:lnSpc>
              <a:defRPr lang="en-US" sz="1400" dirty="0">
                <a:solidFill>
                  <a:schemeClr val="tx1"/>
                </a:solidFill>
                <a:latin typeface="Open Sans"/>
              </a:defRPr>
            </a:pPr>
            <a:r>
              <a:rPr lang="en-US" sz="1867" b="1" dirty="0">
                <a:solidFill>
                  <a:schemeClr val="accent6"/>
                </a:solidFill>
                <a:latin typeface="Open Sans"/>
              </a:rPr>
              <a:t>Example: 4x</a:t>
            </a:r>
            <a:r>
              <a:rPr lang="en-US" sz="1867" b="1" baseline="30000" dirty="0">
                <a:solidFill>
                  <a:schemeClr val="accent6"/>
                </a:solidFill>
                <a:latin typeface="Open Sans"/>
              </a:rPr>
              <a:t>2</a:t>
            </a:r>
            <a:r>
              <a:rPr lang="en-US" sz="1867" b="1" dirty="0">
                <a:solidFill>
                  <a:schemeClr val="accent6"/>
                </a:solidFill>
                <a:latin typeface="Open Sans"/>
              </a:rPr>
              <a:t>+ 6x + 12=0</a:t>
            </a:r>
          </a:p>
          <a:p>
            <a:pPr>
              <a:lnSpc>
                <a:spcPct val="150000"/>
              </a:lnSpc>
              <a:defRPr lang="en-US" sz="1400" dirty="0">
                <a:solidFill>
                  <a:schemeClr val="tx1"/>
                </a:solidFill>
                <a:latin typeface="Open Sans"/>
              </a:defRPr>
            </a:pPr>
            <a:endParaRPr lang="en-US" sz="1867" b="1" dirty="0">
              <a:solidFill>
                <a:schemeClr val="accent6"/>
              </a:solidFill>
              <a:latin typeface="Open Sans"/>
            </a:endParaRPr>
          </a:p>
        </p:txBody>
      </p:sp>
      <p:pic>
        <p:nvPicPr>
          <p:cNvPr id="5" name="Picture 4">
            <a:extLst>
              <a:ext uri="{698C5167-88BD-40AB-B97B-B6E417543DE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97A616D-B39E-49B2-9825-90439D9585E9}"/>
              </a:ext>
            </a:extLst>
          </p:cNvPr>
          <p:cNvPicPr>
            <a:picLocks noChangeAspect="1"/>
          </p:cNvPicPr>
          <p:nvPr/>
        </p:nvPicPr>
        <p:blipFill>
          <a:blip r:link="rId3">
            <a:duotone>
              <a:srgbClr val="000000"/>
              <a:srgbClr val="D9C3A5">
                <a:tint val="50000"/>
                <a:satMod val="180000"/>
              </a:srgbClr>
            </a:duotone>
            <a:lum/>
            <a:extLst>
              <a:ext uri="{2AE468A9-EFB2-4B62-8960-599DAE391A15}">
                <a14:imgProps xmlns="" xmlns:c="http://schemas.openxmlformats.org/drawingml/2006/chart" xmlns:cs="http://schemas.microsoft.com/office/drawing/2012/chartStyle" xmlns:ns1="http://schemas.openxmlformats.org/officeDocument/2006/extended-properties" xmlns:vt="http://schemas.openxmlformats.org/officeDocument/2006/docPropsVTypes" xmlns:a14="http://schemas.microsoft.com/office/drawing/2010/main">
                  <a14:imgLayer>
                    <a14:imgEffect>
                      <a14:brightnessContrast bright="0" contrast="0"/>
                    </a14:imgEffect>
                  </a14:imgLayer>
                </a14:imgProps>
              </a:ext>
              <a:ext uri="{5AC6CAF4-212A-458C-AB9A-FBCCDDC1F82D}">
                <a14:useLocalDpi xmlns="" xmlns:c="http://schemas.openxmlformats.org/drawingml/2006/chart" xmlns:cs="http://schemas.microsoft.com/office/drawing/2012/chartStyle" xmlns:ns1="http://schemas.openxmlformats.org/officeDocument/2006/extended-properties" xmlns:vt="http://schemas.openxmlformats.org/officeDocument/2006/docPropsVTypes" xmlns:a14="http://schemas.microsoft.com/office/drawing/2010/main" val="0"/>
              </a:ext>
            </a:extLst>
          </a:blip>
          <a:stretch>
            <a:fillRect/>
          </a:stretch>
        </p:blipFill>
        <p:spPr>
          <a:xfrm>
            <a:off x="4883150" y="4254195"/>
            <a:ext cx="2425700" cy="850900"/>
          </a:xfrm>
          <a:prstGeom prst="rect">
            <a:avLst/>
          </a:prstGeom>
          <a:noFill/>
          <a:ln w="11430" cap="flat">
            <a:noFill/>
            <a:prstDash val="solid"/>
            <a:round/>
          </a:ln>
          <a:effectLst>
            <a:outerShdw blurRad="50800" dist="19050" dir="2700000">
              <a:srgbClr val="5B5B5B">
                <a:alpha val="100000"/>
              </a:srgbClr>
            </a:outerShdw>
          </a:effectLst>
        </p:spPr>
      </p:pic>
      <p:sp>
        <p:nvSpPr>
          <p:cNvPr id="6" name="TextBox 5">
            <a:extLst>
              <a:ext uri="{7E643F9E-1769-4F14-9725-47C0D6BEE02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B086A09-3E4A-43E1-9F84-40CF69BF0FCD}"/>
              </a:ext>
            </a:extLst>
          </p:cNvPr>
          <p:cNvSpPr txBox="1"/>
          <p:nvPr/>
        </p:nvSpPr>
        <p:spPr>
          <a:xfrm>
            <a:off x="1757260" y="3534587"/>
            <a:ext cx="5221173" cy="945772"/>
          </a:xfrm>
          <a:prstGeom prst="rect">
            <a:avLst/>
          </a:prstGeom>
        </p:spPr>
        <p:txBody>
          <a:bodyPr vert="horz" lIns="127000" tIns="63500" rIns="127000" bIns="63500" rtlCol="0">
            <a:spAutoFit/>
          </a:bodyPr>
          <a:lstStyle/>
          <a:p>
            <a:pPr>
              <a:lnSpc>
                <a:spcPct val="150000"/>
              </a:lnSpc>
            </a:pPr>
            <a:r>
              <a:rPr lang="en-US" sz="1867" b="1" dirty="0">
                <a:solidFill>
                  <a:schemeClr val="accent4">
                    <a:lumMod val="50000"/>
                  </a:schemeClr>
                </a:solidFill>
                <a:latin typeface="-apple-system"/>
              </a:rPr>
              <a:t>The roots of a quadratic equation are given by the quadratic formula:</a:t>
            </a:r>
          </a:p>
        </p:txBody>
      </p:sp>
      <p:sp>
        <p:nvSpPr>
          <p:cNvPr id="7" name="TextBox 6">
            <a:extLst>
              <a:ext uri="{B00FE79F-9886-4F38-85E7-4ECB6B57DEA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A4E1BB8-19DC-41C0-B77D-81F032E2E3DC}"/>
              </a:ext>
            </a:extLst>
          </p:cNvPr>
          <p:cNvSpPr txBox="1"/>
          <p:nvPr/>
        </p:nvSpPr>
        <p:spPr>
          <a:xfrm>
            <a:off x="381001" y="5395888"/>
            <a:ext cx="11560543" cy="908265"/>
          </a:xfrm>
          <a:prstGeom prst="rect">
            <a:avLst/>
          </a:prstGeom>
        </p:spPr>
        <p:txBody>
          <a:bodyPr vert="horz" lIns="127000" tIns="63500" rIns="127000" bIns="63500" rtlCol="0">
            <a:noAutofit/>
          </a:bodyPr>
          <a:lstStyle/>
          <a:p>
            <a:pPr>
              <a:lnSpc>
                <a:spcPct val="150000"/>
              </a:lnSpc>
              <a:defRPr lang="en-US" sz="1400" dirty="0"/>
            </a:pPr>
            <a:r>
              <a:rPr lang="en-US" sz="1867" b="1" dirty="0">
                <a:solidFill>
                  <a:schemeClr val="accent6"/>
                </a:solidFill>
                <a:latin typeface="Open Sans"/>
              </a:rPr>
              <a:t>The term </a:t>
            </a:r>
            <a:r>
              <a:rPr lang="en-US" sz="1867" b="1" dirty="0">
                <a:solidFill>
                  <a:schemeClr val="accent5"/>
                </a:solidFill>
                <a:latin typeface="Open Sans"/>
              </a:rPr>
              <a:t>b2 - 4ac</a:t>
            </a:r>
            <a:r>
              <a:rPr lang="en-US" sz="1867" b="1" dirty="0">
                <a:solidFill>
                  <a:schemeClr val="accent6"/>
                </a:solidFill>
                <a:latin typeface="Open Sans"/>
              </a:rPr>
              <a:t> is known as the </a:t>
            </a:r>
            <a:r>
              <a:rPr lang="en-US" sz="1867" b="1" dirty="0">
                <a:solidFill>
                  <a:srgbClr val="775E9E"/>
                </a:solidFill>
                <a:latin typeface="Open Sans"/>
              </a:rPr>
              <a:t>discriminant</a:t>
            </a:r>
            <a:r>
              <a:rPr lang="en-US" sz="1867" b="1" dirty="0">
                <a:solidFill>
                  <a:schemeClr val="accent6"/>
                </a:solidFill>
                <a:latin typeface="Open Sans"/>
              </a:rPr>
              <a:t> of a quadratic equation. It tells the nature of the roots.</a:t>
            </a:r>
          </a:p>
        </p:txBody>
      </p:sp>
    </p:spTree>
    <p:extLst>
      <p:ext uri="{44AB1B3B-66DD-4F00-85C9-FCE4DFABB0C0}">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94"/>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DD135FE2-9A99-4E1B-9D3D-F6AC37B655A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ABDADF3-9794-42DA-966B-D338DAB878AC}"/>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E60DE190-EA91-41F6-91C2-8E8861AE214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35DC891-72E6-4E6C-B094-91A07D03F8A1}"/>
              </a:ext>
            </a:extLst>
          </p:cNvPr>
          <p:cNvSpPr txBox="1"/>
          <p:nvPr/>
        </p:nvSpPr>
        <p:spPr>
          <a:xfrm>
            <a:off x="623367" y="987603"/>
            <a:ext cx="2712021" cy="1897379"/>
          </a:xfrm>
          <a:prstGeom prst="rect">
            <a:avLst/>
          </a:prstGeom>
        </p:spPr>
        <p:txBody>
          <a:bodyPr vert="horz" lIns="127000" tIns="63500" rIns="127000" bIns="63500" rtlCol="0" anchor="t">
            <a:spAutoFit/>
          </a:bodyPr>
          <a:lstStyle/>
          <a:p>
            <a:pPr>
              <a:lnSpc>
                <a:spcPct val="125000"/>
              </a:lnSpc>
              <a:defRPr lang="en-US" sz="1400" dirty="0"/>
            </a:pPr>
            <a:r>
              <a:rPr lang="en-US" sz="1867" b="1" dirty="0">
                <a:solidFill>
                  <a:schemeClr val="accent5"/>
                </a:solidFill>
                <a:latin typeface="+mj-lt"/>
              </a:rPr>
              <a:t>Ex1: x</a:t>
            </a:r>
            <a:r>
              <a:rPr lang="en-US" sz="1867" b="1" baseline="30000" dirty="0">
                <a:solidFill>
                  <a:schemeClr val="accent5"/>
                </a:solidFill>
                <a:latin typeface="+mj-lt"/>
              </a:rPr>
              <a:t>2</a:t>
            </a:r>
            <a:r>
              <a:rPr lang="en-US" sz="1867" b="1" dirty="0">
                <a:solidFill>
                  <a:schemeClr val="accent5"/>
                </a:solidFill>
                <a:latin typeface="+mj-lt"/>
              </a:rPr>
              <a:t>-7x+12=0</a:t>
            </a:r>
          </a:p>
          <a:p>
            <a:pPr>
              <a:lnSpc>
                <a:spcPct val="125000"/>
              </a:lnSpc>
              <a:defRPr lang="en-US" sz="1400" dirty="0"/>
            </a:pPr>
            <a:r>
              <a:rPr lang="en-US" sz="1867" b="1" dirty="0">
                <a:solidFill>
                  <a:schemeClr val="accent5"/>
                </a:solidFill>
                <a:latin typeface="+mj-lt"/>
              </a:rPr>
              <a:t>      x</a:t>
            </a:r>
            <a:r>
              <a:rPr lang="en-US" sz="1867" b="1" baseline="30000" dirty="0">
                <a:solidFill>
                  <a:schemeClr val="accent5"/>
                </a:solidFill>
                <a:latin typeface="+mj-lt"/>
              </a:rPr>
              <a:t>2</a:t>
            </a:r>
            <a:r>
              <a:rPr lang="en-US" sz="1867" b="1" dirty="0">
                <a:solidFill>
                  <a:schemeClr val="accent5"/>
                </a:solidFill>
                <a:latin typeface="+mj-lt"/>
              </a:rPr>
              <a:t>-4x-3x+12=0</a:t>
            </a:r>
          </a:p>
          <a:p>
            <a:pPr>
              <a:lnSpc>
                <a:spcPct val="125000"/>
              </a:lnSpc>
              <a:defRPr lang="en-US" sz="1400" dirty="0"/>
            </a:pPr>
            <a:r>
              <a:rPr lang="en-US" sz="1867" b="1" dirty="0">
                <a:solidFill>
                  <a:schemeClr val="accent5"/>
                </a:solidFill>
                <a:latin typeface="+mj-lt"/>
              </a:rPr>
              <a:t>      x(x-4)-3(x-4)=0</a:t>
            </a:r>
          </a:p>
          <a:p>
            <a:pPr>
              <a:lnSpc>
                <a:spcPct val="125000"/>
              </a:lnSpc>
              <a:defRPr lang="en-US" sz="1400" dirty="0"/>
            </a:pPr>
            <a:r>
              <a:rPr lang="en-US" sz="1867" b="1" dirty="0">
                <a:solidFill>
                  <a:schemeClr val="accent5"/>
                </a:solidFill>
                <a:latin typeface="+mj-lt"/>
              </a:rPr>
              <a:t>      (x-3)(x-4)=0</a:t>
            </a:r>
          </a:p>
          <a:p>
            <a:pPr>
              <a:lnSpc>
                <a:spcPct val="125000"/>
              </a:lnSpc>
              <a:defRPr lang="en-US" sz="1400" dirty="0"/>
            </a:pPr>
            <a:r>
              <a:rPr lang="en-US" sz="1867" b="1" dirty="0">
                <a:solidFill>
                  <a:schemeClr val="accent5"/>
                </a:solidFill>
                <a:latin typeface="+mj-lt"/>
              </a:rPr>
              <a:t>      x=3, x=4</a:t>
            </a:r>
          </a:p>
        </p:txBody>
      </p:sp>
      <p:sp>
        <p:nvSpPr>
          <p:cNvPr id="4" name="TextBox 3">
            <a:extLst>
              <a:ext uri="{A4B6523E-A972-4F26-80FC-D06AC1C5515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EAB4344-34DE-4FEF-A895-C340481FA170}"/>
              </a:ext>
            </a:extLst>
          </p:cNvPr>
          <p:cNvSpPr txBox="1"/>
          <p:nvPr/>
        </p:nvSpPr>
        <p:spPr>
          <a:xfrm>
            <a:off x="3335388" y="990600"/>
            <a:ext cx="3710621" cy="1852174"/>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mj-lt"/>
              </a:rPr>
              <a:t>a=1, b=-7, c=12</a:t>
            </a:r>
          </a:p>
          <a:p>
            <a:pPr>
              <a:defRPr lang="en-US" sz="1400" dirty="0"/>
            </a:pPr>
            <a:r>
              <a:rPr lang="en-US" sz="1867" b="1" dirty="0" err="1">
                <a:solidFill>
                  <a:schemeClr val="accent5"/>
                </a:solidFill>
                <a:latin typeface="+mj-lt"/>
              </a:rPr>
              <a:t>Discriminent</a:t>
            </a:r>
            <a:r>
              <a:rPr lang="en-US" sz="1867" b="1" dirty="0">
                <a:solidFill>
                  <a:schemeClr val="accent5"/>
                </a:solidFill>
                <a:latin typeface="+mj-lt"/>
              </a:rPr>
              <a:t>=b</a:t>
            </a:r>
            <a:r>
              <a:rPr lang="en-US" sz="1867" b="1" baseline="30000" dirty="0">
                <a:solidFill>
                  <a:schemeClr val="accent5"/>
                </a:solidFill>
                <a:latin typeface="+mj-lt"/>
              </a:rPr>
              <a:t>2</a:t>
            </a:r>
            <a:r>
              <a:rPr lang="en-US" sz="1867" b="1" dirty="0">
                <a:solidFill>
                  <a:schemeClr val="accent5"/>
                </a:solidFill>
                <a:latin typeface="+mj-lt"/>
              </a:rPr>
              <a:t>-4ac</a:t>
            </a:r>
          </a:p>
          <a:p>
            <a:pPr>
              <a:defRPr lang="en-US" sz="1400" dirty="0"/>
            </a:pPr>
            <a:r>
              <a:rPr lang="en-US" sz="1867" b="1" dirty="0">
                <a:solidFill>
                  <a:schemeClr val="accent5"/>
                </a:solidFill>
                <a:latin typeface="+mj-lt"/>
              </a:rPr>
              <a:t>                       =(-7)</a:t>
            </a:r>
            <a:r>
              <a:rPr lang="en-US" sz="1867" b="1" baseline="30000" dirty="0">
                <a:solidFill>
                  <a:schemeClr val="accent5"/>
                </a:solidFill>
                <a:latin typeface="+mj-lt"/>
              </a:rPr>
              <a:t>2</a:t>
            </a:r>
            <a:r>
              <a:rPr lang="en-US" sz="1867" b="1" dirty="0">
                <a:solidFill>
                  <a:schemeClr val="accent5"/>
                </a:solidFill>
                <a:latin typeface="+mj-lt"/>
              </a:rPr>
              <a:t>-4*1*12</a:t>
            </a:r>
          </a:p>
          <a:p>
            <a:pPr>
              <a:defRPr lang="en-US" sz="1400" dirty="0"/>
            </a:pPr>
            <a:r>
              <a:rPr lang="en-US" sz="1867" b="1" dirty="0">
                <a:solidFill>
                  <a:schemeClr val="accent5"/>
                </a:solidFill>
                <a:latin typeface="+mj-lt"/>
              </a:rPr>
              <a:t>                       =49-48</a:t>
            </a:r>
          </a:p>
          <a:p>
            <a:pPr>
              <a:defRPr lang="en-US" sz="1400" dirty="0"/>
            </a:pPr>
            <a:r>
              <a:rPr lang="en-US" sz="1867" b="1" dirty="0">
                <a:solidFill>
                  <a:schemeClr val="accent5"/>
                </a:solidFill>
                <a:latin typeface="+mj-lt"/>
              </a:rPr>
              <a:t>                       =1</a:t>
            </a:r>
          </a:p>
          <a:p>
            <a:pPr>
              <a:defRPr lang="en-US" sz="1400" dirty="0"/>
            </a:pPr>
            <a:r>
              <a:rPr lang="en-US" sz="1867" b="1" dirty="0" err="1">
                <a:solidFill>
                  <a:schemeClr val="accent5"/>
                </a:solidFill>
                <a:latin typeface="+mj-lt"/>
              </a:rPr>
              <a:t>Discriminent</a:t>
            </a:r>
            <a:r>
              <a:rPr lang="en-US" sz="1867" b="1" dirty="0">
                <a:solidFill>
                  <a:schemeClr val="accent5"/>
                </a:solidFill>
                <a:latin typeface="+mj-lt"/>
              </a:rPr>
              <a:t> &gt; 0</a:t>
            </a:r>
          </a:p>
        </p:txBody>
      </p:sp>
      <p:pic>
        <p:nvPicPr>
          <p:cNvPr id="5" name="Picture 4">
            <a:extLst>
              <a:ext uri="{78AA1663-CFCE-4FD4-8398-A10052C50B4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E01596A-B008-4F75-AE99-E35861C84D54}"/>
              </a:ext>
            </a:extLst>
          </p:cNvPr>
          <p:cNvPicPr>
            <a:picLocks noChangeAspect="1"/>
          </p:cNvPicPr>
          <p:nvPr/>
        </p:nvPicPr>
        <p:blipFill>
          <a:blip r:embed="rId3">
            <a:duotone>
              <a:srgbClr val="000000"/>
              <a:srgbClr val="D9C3A5">
                <a:tint val="50000"/>
                <a:satMod val="180000"/>
              </a:srgbClr>
            </a:duotone>
            <a:lum/>
            <a:extLst>
              <a:ext uri="{D478459D-C052-4F54-BDFD-84A70C2446F7}">
                <a14:imgProps xmlns="" xmlns:c="http://schemas.openxmlformats.org/drawingml/2006/chart" xmlns:cs="http://schemas.microsoft.com/office/drawing/2012/chartStyle" xmlns:ns1="http://schemas.openxmlformats.org/officeDocument/2006/extended-properties" xmlns:vt="http://schemas.openxmlformats.org/officeDocument/2006/docPropsVTypes" xmlns:a14="http://schemas.microsoft.com/office/drawing/2010/main">
                  <a14:imgLayer>
                    <a14:imgEffect>
                      <a14:brightnessContrast bright="0" contrast="0"/>
                    </a14:imgEffect>
                  </a14:imgLayer>
                </a14:imgProps>
              </a:ext>
              <a:ext uri="{C9C2F03D-A11C-4ED1-81B8-8044FB2B7DE6}">
                <a14:useLocalDpi xmlns="" xmlns:c="http://schemas.openxmlformats.org/drawingml/2006/chart" xmlns:cs="http://schemas.microsoft.com/office/drawing/2012/chartStyle" xmlns:ns1="http://schemas.openxmlformats.org/officeDocument/2006/extended-properties" xmlns:vt="http://schemas.openxmlformats.org/officeDocument/2006/docPropsVTypes" xmlns:a14="http://schemas.microsoft.com/office/drawing/2010/main" val="0"/>
              </a:ext>
            </a:extLst>
          </a:blip>
          <a:stretch>
            <a:fillRect/>
          </a:stretch>
        </p:blipFill>
        <p:spPr>
          <a:xfrm>
            <a:off x="7315201" y="994143"/>
            <a:ext cx="3473233" cy="1506981"/>
          </a:xfrm>
          <a:prstGeom prst="rect">
            <a:avLst/>
          </a:prstGeom>
          <a:noFill/>
          <a:ln w="11430" cap="flat">
            <a:noFill/>
            <a:prstDash val="solid"/>
            <a:round/>
          </a:ln>
          <a:effectLst>
            <a:outerShdw blurRad="50800" dist="19050" dir="2700000">
              <a:srgbClr val="5B5B5B">
                <a:alpha val="100000"/>
              </a:srgbClr>
            </a:outerShdw>
          </a:effectLst>
        </p:spPr>
      </p:pic>
      <p:sp>
        <p:nvSpPr>
          <p:cNvPr id="6" name="TextBox 5">
            <a:extLst>
              <a:ext uri="{E8AE7ED6-9896-4632-90A6-A2632D0BD9F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DF70BA1-DEBB-48EC-AF0A-ECD572C06DBA}"/>
              </a:ext>
            </a:extLst>
          </p:cNvPr>
          <p:cNvSpPr txBox="1"/>
          <p:nvPr/>
        </p:nvSpPr>
        <p:spPr>
          <a:xfrm>
            <a:off x="623367" y="3109379"/>
            <a:ext cx="2540000" cy="1897379"/>
          </a:xfrm>
          <a:prstGeom prst="rect">
            <a:avLst/>
          </a:prstGeom>
        </p:spPr>
        <p:txBody>
          <a:bodyPr vert="horz" lIns="127000" tIns="63500" rIns="127000" bIns="63500" rtlCol="0" anchor="t">
            <a:spAutoFit/>
          </a:bodyPr>
          <a:lstStyle/>
          <a:p>
            <a:pPr>
              <a:lnSpc>
                <a:spcPct val="125000"/>
              </a:lnSpc>
              <a:defRPr lang="en-US" sz="1400" dirty="0"/>
            </a:pPr>
            <a:r>
              <a:rPr lang="en-US" sz="1867" b="1" dirty="0">
                <a:solidFill>
                  <a:srgbClr val="00B050"/>
                </a:solidFill>
                <a:latin typeface="+mj-lt"/>
              </a:rPr>
              <a:t>Ex2: x</a:t>
            </a:r>
            <a:r>
              <a:rPr lang="en-US" sz="1867" b="1" baseline="30000" dirty="0">
                <a:solidFill>
                  <a:srgbClr val="00B050"/>
                </a:solidFill>
                <a:latin typeface="+mj-lt"/>
              </a:rPr>
              <a:t>2</a:t>
            </a:r>
            <a:r>
              <a:rPr lang="en-US" sz="1867" b="1" dirty="0">
                <a:solidFill>
                  <a:srgbClr val="00B050"/>
                </a:solidFill>
                <a:latin typeface="+mj-lt"/>
              </a:rPr>
              <a:t>-6x+9=0</a:t>
            </a:r>
          </a:p>
          <a:p>
            <a:pPr>
              <a:lnSpc>
                <a:spcPct val="125000"/>
              </a:lnSpc>
              <a:defRPr lang="en-US" sz="1400" dirty="0"/>
            </a:pPr>
            <a:r>
              <a:rPr lang="en-US" sz="1867" b="1" dirty="0">
                <a:solidFill>
                  <a:srgbClr val="00B050"/>
                </a:solidFill>
                <a:latin typeface="+mj-lt"/>
              </a:rPr>
              <a:t>        x</a:t>
            </a:r>
            <a:r>
              <a:rPr lang="en-US" sz="1867" b="1" baseline="30000" dirty="0">
                <a:solidFill>
                  <a:srgbClr val="00B050"/>
                </a:solidFill>
                <a:latin typeface="+mj-lt"/>
              </a:rPr>
              <a:t>2</a:t>
            </a:r>
            <a:r>
              <a:rPr lang="en-US" sz="1867" b="1" dirty="0">
                <a:solidFill>
                  <a:srgbClr val="00B050"/>
                </a:solidFill>
                <a:latin typeface="+mj-lt"/>
              </a:rPr>
              <a:t>-3x-3x+9=0</a:t>
            </a:r>
          </a:p>
          <a:p>
            <a:pPr>
              <a:lnSpc>
                <a:spcPct val="125000"/>
              </a:lnSpc>
              <a:defRPr lang="en-US" sz="1400" dirty="0"/>
            </a:pPr>
            <a:r>
              <a:rPr lang="en-US" sz="1867" b="1" dirty="0">
                <a:solidFill>
                  <a:srgbClr val="00B050"/>
                </a:solidFill>
                <a:latin typeface="+mj-lt"/>
              </a:rPr>
              <a:t>        x(x-3)-3(x-3)=0</a:t>
            </a:r>
          </a:p>
          <a:p>
            <a:pPr>
              <a:lnSpc>
                <a:spcPct val="125000"/>
              </a:lnSpc>
              <a:defRPr lang="en-US" sz="1400" dirty="0"/>
            </a:pPr>
            <a:r>
              <a:rPr lang="en-US" sz="1867" b="1" dirty="0">
                <a:solidFill>
                  <a:srgbClr val="00B050"/>
                </a:solidFill>
                <a:latin typeface="+mj-lt"/>
              </a:rPr>
              <a:t>        (x-3)(x-3)=0</a:t>
            </a:r>
          </a:p>
          <a:p>
            <a:pPr>
              <a:lnSpc>
                <a:spcPct val="125000"/>
              </a:lnSpc>
              <a:defRPr lang="en-US" sz="1400" dirty="0"/>
            </a:pPr>
            <a:r>
              <a:rPr lang="en-US" sz="1867" b="1" dirty="0">
                <a:solidFill>
                  <a:srgbClr val="00B050"/>
                </a:solidFill>
                <a:latin typeface="+mj-lt"/>
              </a:rPr>
              <a:t>        x=3, x=3</a:t>
            </a:r>
          </a:p>
        </p:txBody>
      </p:sp>
      <p:sp>
        <p:nvSpPr>
          <p:cNvPr id="7" name="TextBox 6">
            <a:extLst>
              <a:ext uri="{D5343055-F7E6-4121-95BA-919E072480F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7EBF374-7263-4264-9DEA-72764C5899BB}"/>
              </a:ext>
            </a:extLst>
          </p:cNvPr>
          <p:cNvSpPr txBox="1"/>
          <p:nvPr/>
        </p:nvSpPr>
        <p:spPr>
          <a:xfrm>
            <a:off x="3335388" y="3098800"/>
            <a:ext cx="3759200" cy="2139496"/>
          </a:xfrm>
          <a:prstGeom prst="rect">
            <a:avLst/>
          </a:prstGeom>
        </p:spPr>
        <p:txBody>
          <a:bodyPr vert="horz" lIns="127000" tIns="63500" rIns="127000" bIns="63500" rtlCol="0" anchor="t">
            <a:spAutoFit/>
          </a:bodyPr>
          <a:lstStyle/>
          <a:p>
            <a:pPr>
              <a:defRPr lang="en-US" sz="1400" dirty="0"/>
            </a:pPr>
            <a:r>
              <a:rPr lang="en-US" sz="1867" b="1" dirty="0">
                <a:solidFill>
                  <a:srgbClr val="00B050"/>
                </a:solidFill>
                <a:latin typeface="+mj-lt"/>
              </a:rPr>
              <a:t>a=1, b=-6, c=9</a:t>
            </a:r>
          </a:p>
          <a:p>
            <a:pPr>
              <a:defRPr lang="en-US" sz="1400" dirty="0"/>
            </a:pPr>
            <a:r>
              <a:rPr lang="en-US" sz="1867" b="1" dirty="0" err="1">
                <a:solidFill>
                  <a:srgbClr val="00B050"/>
                </a:solidFill>
                <a:latin typeface="+mj-lt"/>
              </a:rPr>
              <a:t>Discriminent</a:t>
            </a:r>
            <a:r>
              <a:rPr lang="en-US" sz="1867" b="1" dirty="0">
                <a:solidFill>
                  <a:srgbClr val="00B050"/>
                </a:solidFill>
                <a:latin typeface="+mj-lt"/>
              </a:rPr>
              <a:t>=b2-4ac</a:t>
            </a:r>
          </a:p>
          <a:p>
            <a:pPr>
              <a:defRPr lang="en-US" sz="1400" dirty="0"/>
            </a:pPr>
            <a:r>
              <a:rPr lang="en-US" sz="1867" b="1" dirty="0">
                <a:solidFill>
                  <a:srgbClr val="00B050"/>
                </a:solidFill>
                <a:latin typeface="+mj-lt"/>
              </a:rPr>
              <a:t>                       =(-6)</a:t>
            </a:r>
            <a:r>
              <a:rPr lang="en-US" sz="1867" b="1" baseline="30000" dirty="0">
                <a:solidFill>
                  <a:srgbClr val="00B050"/>
                </a:solidFill>
                <a:latin typeface="+mj-lt"/>
              </a:rPr>
              <a:t>2</a:t>
            </a:r>
            <a:r>
              <a:rPr lang="en-US" sz="1867" b="1" dirty="0">
                <a:solidFill>
                  <a:srgbClr val="00B050"/>
                </a:solidFill>
                <a:latin typeface="+mj-lt"/>
              </a:rPr>
              <a:t>-4*1*9</a:t>
            </a:r>
          </a:p>
          <a:p>
            <a:pPr>
              <a:defRPr lang="en-US" sz="1400" dirty="0"/>
            </a:pPr>
            <a:r>
              <a:rPr lang="en-US" sz="1867" b="1" dirty="0">
                <a:solidFill>
                  <a:srgbClr val="00B050"/>
                </a:solidFill>
                <a:latin typeface="+mj-lt"/>
              </a:rPr>
              <a:t>                       =36-36</a:t>
            </a:r>
          </a:p>
          <a:p>
            <a:pPr>
              <a:defRPr lang="en-US" sz="1400" dirty="0"/>
            </a:pPr>
            <a:r>
              <a:rPr lang="en-US" sz="1867" b="1" dirty="0">
                <a:solidFill>
                  <a:srgbClr val="00B050"/>
                </a:solidFill>
                <a:latin typeface="+mj-lt"/>
              </a:rPr>
              <a:t>                       =0</a:t>
            </a:r>
          </a:p>
          <a:p>
            <a:pPr>
              <a:defRPr lang="en-US" sz="1400" dirty="0"/>
            </a:pPr>
            <a:r>
              <a:rPr lang="en-US" sz="1867" b="1" dirty="0" err="1">
                <a:solidFill>
                  <a:srgbClr val="00B050"/>
                </a:solidFill>
                <a:latin typeface="+mj-lt"/>
              </a:rPr>
              <a:t>Discriminent</a:t>
            </a:r>
            <a:r>
              <a:rPr lang="en-US" sz="1867" b="1" dirty="0">
                <a:solidFill>
                  <a:srgbClr val="00B050"/>
                </a:solidFill>
                <a:latin typeface="+mj-lt"/>
              </a:rPr>
              <a:t> = 0</a:t>
            </a:r>
          </a:p>
          <a:p>
            <a:pPr>
              <a:defRPr lang="en-US" sz="1400" dirty="0"/>
            </a:pPr>
            <a:endParaRPr lang="en-US" sz="1867" b="1" dirty="0">
              <a:solidFill>
                <a:srgbClr val="00B050"/>
              </a:solidFill>
              <a:latin typeface="+mj-lt"/>
            </a:endParaRPr>
          </a:p>
        </p:txBody>
      </p:sp>
      <p:pic>
        <p:nvPicPr>
          <p:cNvPr id="8" name="Picture 7">
            <a:extLst>
              <a:ext uri="{4EE15E2A-3EFC-452F-8BD5-463E5803CDB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53877B6-2D3C-4442-BA2C-BAE82B4C15D4}"/>
              </a:ext>
            </a:extLst>
          </p:cNvPr>
          <p:cNvPicPr>
            <a:picLocks noChangeAspect="1"/>
          </p:cNvPicPr>
          <p:nvPr/>
        </p:nvPicPr>
        <p:blipFill>
          <a:blip r:embed="rId4">
            <a:duotone>
              <a:srgbClr val="000000"/>
              <a:srgbClr val="D9C3A5">
                <a:tint val="50000"/>
                <a:satMod val="180000"/>
              </a:srgbClr>
            </a:duotone>
            <a:lum/>
            <a:extLst>
              <a:ext uri="{BE02061E-7198-465A-8F12-0FCBC4C3B51F}">
                <a14:imgProps xmlns="" xmlns:c="http://schemas.openxmlformats.org/drawingml/2006/chart" xmlns:cs="http://schemas.microsoft.com/office/drawing/2012/chartStyle" xmlns:ns1="http://schemas.openxmlformats.org/officeDocument/2006/extended-properties" xmlns:vt="http://schemas.openxmlformats.org/officeDocument/2006/docPropsVTypes" xmlns:a14="http://schemas.microsoft.com/office/drawing/2010/main">
                  <a14:imgLayer>
                    <a14:imgEffect>
                      <a14:brightnessContrast bright="0" contrast="0"/>
                    </a14:imgEffect>
                  </a14:imgLayer>
                </a14:imgProps>
              </a:ext>
              <a:ext uri="{AE8D35F3-FCE8-4CEC-8FBF-4E2283640F51}">
                <a14:useLocalDpi xmlns="" xmlns:c="http://schemas.openxmlformats.org/drawingml/2006/chart" xmlns:cs="http://schemas.microsoft.com/office/drawing/2012/chartStyle" xmlns:ns1="http://schemas.openxmlformats.org/officeDocument/2006/extended-properties" xmlns:vt="http://schemas.openxmlformats.org/officeDocument/2006/docPropsVTypes" xmlns:a14="http://schemas.microsoft.com/office/drawing/2010/main" val="0"/>
              </a:ext>
            </a:extLst>
          </a:blip>
          <a:stretch>
            <a:fillRect/>
          </a:stretch>
        </p:blipFill>
        <p:spPr>
          <a:xfrm>
            <a:off x="7317410" y="3314701"/>
            <a:ext cx="2862605" cy="1034681"/>
          </a:xfrm>
          <a:prstGeom prst="rect">
            <a:avLst/>
          </a:prstGeom>
          <a:noFill/>
          <a:ln w="11430" cap="flat">
            <a:noFill/>
            <a:prstDash val="solid"/>
            <a:round/>
          </a:ln>
          <a:effectLst>
            <a:outerShdw blurRad="50800" dist="19050" dir="2700000">
              <a:srgbClr val="5B5B5B">
                <a:alpha val="100000"/>
              </a:srgbClr>
            </a:outerShdw>
          </a:effectLst>
        </p:spPr>
      </p:pic>
      <p:sp>
        <p:nvSpPr>
          <p:cNvPr id="9" name="TextBox 8">
            <a:extLst>
              <a:ext uri="{093E2FE8-52CC-48EC-AE2F-BB20D4B6596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B75DBEF-10B5-4F7A-9773-721E7C07F716}"/>
              </a:ext>
            </a:extLst>
          </p:cNvPr>
          <p:cNvSpPr txBox="1"/>
          <p:nvPr/>
        </p:nvSpPr>
        <p:spPr>
          <a:xfrm>
            <a:off x="709371" y="5459539"/>
            <a:ext cx="2540000" cy="1113125"/>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Ex3: x2+x+1=0</a:t>
            </a:r>
          </a:p>
          <a:p>
            <a:pPr>
              <a:defRPr lang="en-US" sz="1400" dirty="0"/>
            </a:pPr>
            <a:r>
              <a:rPr lang="en-US" sz="1867" b="1" dirty="0">
                <a:solidFill>
                  <a:schemeClr val="accent6"/>
                </a:solidFill>
                <a:latin typeface="+mj-lt"/>
              </a:rPr>
              <a:t>a=1, b=1, c=1</a:t>
            </a:r>
          </a:p>
          <a:p>
            <a:pPr>
              <a:defRPr lang="en-US" sz="1400" dirty="0"/>
            </a:pPr>
            <a:r>
              <a:rPr lang="en-US" sz="1333" b="1" dirty="0">
                <a:solidFill>
                  <a:schemeClr val="accent6"/>
                </a:solidFill>
                <a:latin typeface="arial"/>
              </a:rPr>
              <a:t>No real solutions because the discriminant is negative</a:t>
            </a:r>
          </a:p>
        </p:txBody>
      </p:sp>
      <p:sp>
        <p:nvSpPr>
          <p:cNvPr id="10" name="TextBox 9">
            <a:extLst>
              <a:ext uri="{2B681794-4018-4900-B00C-7812B9D1587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822EDFC-85A2-428D-9C4E-C6E0442D5C04}"/>
              </a:ext>
            </a:extLst>
          </p:cNvPr>
          <p:cNvSpPr txBox="1"/>
          <p:nvPr/>
        </p:nvSpPr>
        <p:spPr>
          <a:xfrm>
            <a:off x="3335389" y="5214467"/>
            <a:ext cx="3383977" cy="1564852"/>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867" b="1" dirty="0" err="1">
                <a:solidFill>
                  <a:schemeClr val="accent6"/>
                </a:solidFill>
                <a:latin typeface="Open Sans"/>
              </a:rPr>
              <a:t>Discriminent</a:t>
            </a:r>
            <a:r>
              <a:rPr lang="en-US" sz="1867" b="1" dirty="0">
                <a:solidFill>
                  <a:schemeClr val="accent6"/>
                </a:solidFill>
                <a:latin typeface="Open Sans"/>
              </a:rPr>
              <a:t>=b2-4ac</a:t>
            </a:r>
          </a:p>
          <a:p>
            <a:pPr>
              <a:defRPr lang="en-US" sz="1400" dirty="0">
                <a:solidFill>
                  <a:schemeClr val="tx1"/>
                </a:solidFill>
                <a:latin typeface="Open Sans"/>
              </a:defRPr>
            </a:pPr>
            <a:r>
              <a:rPr lang="en-US" sz="1867" b="1" dirty="0">
                <a:solidFill>
                  <a:schemeClr val="accent6"/>
                </a:solidFill>
                <a:latin typeface="Open Sans"/>
              </a:rPr>
              <a:t>                       =(-1)</a:t>
            </a:r>
            <a:r>
              <a:rPr lang="en-US" sz="1867" b="1" baseline="30000" dirty="0">
                <a:solidFill>
                  <a:schemeClr val="accent6"/>
                </a:solidFill>
                <a:latin typeface="Open Sans"/>
              </a:rPr>
              <a:t>2</a:t>
            </a:r>
            <a:r>
              <a:rPr lang="en-US" sz="1867" b="1" dirty="0">
                <a:solidFill>
                  <a:schemeClr val="accent6"/>
                </a:solidFill>
                <a:latin typeface="Open Sans"/>
              </a:rPr>
              <a:t>-4*1*1</a:t>
            </a:r>
          </a:p>
          <a:p>
            <a:pPr>
              <a:defRPr lang="en-US" sz="1400" dirty="0">
                <a:solidFill>
                  <a:schemeClr val="tx1"/>
                </a:solidFill>
                <a:latin typeface="Open Sans"/>
              </a:defRPr>
            </a:pPr>
            <a:r>
              <a:rPr lang="en-US" sz="1867" b="1" dirty="0">
                <a:solidFill>
                  <a:schemeClr val="accent6"/>
                </a:solidFill>
                <a:latin typeface="Open Sans"/>
              </a:rPr>
              <a:t>                       =1-4</a:t>
            </a:r>
          </a:p>
          <a:p>
            <a:pPr>
              <a:defRPr lang="en-US" sz="1400" dirty="0">
                <a:solidFill>
                  <a:schemeClr val="tx1"/>
                </a:solidFill>
                <a:latin typeface="Open Sans"/>
              </a:defRPr>
            </a:pPr>
            <a:r>
              <a:rPr lang="en-US" sz="1867" b="1" dirty="0">
                <a:solidFill>
                  <a:schemeClr val="accent6"/>
                </a:solidFill>
                <a:latin typeface="Open Sans"/>
              </a:rPr>
              <a:t>                       =-3</a:t>
            </a:r>
          </a:p>
          <a:p>
            <a:pPr>
              <a:defRPr lang="en-US" sz="1400" dirty="0">
                <a:solidFill>
                  <a:schemeClr val="tx1"/>
                </a:solidFill>
                <a:latin typeface="Open Sans"/>
              </a:defRPr>
            </a:pPr>
            <a:r>
              <a:rPr lang="en-US" sz="1867" b="1" dirty="0" err="1">
                <a:solidFill>
                  <a:schemeClr val="accent6"/>
                </a:solidFill>
                <a:latin typeface="Open Sans"/>
              </a:rPr>
              <a:t>Discriminent</a:t>
            </a:r>
            <a:r>
              <a:rPr lang="en-US" sz="1867" b="1" dirty="0">
                <a:solidFill>
                  <a:schemeClr val="accent6"/>
                </a:solidFill>
                <a:latin typeface="Open Sans"/>
              </a:rPr>
              <a:t> &lt; 0</a:t>
            </a:r>
          </a:p>
        </p:txBody>
      </p:sp>
      <p:pic>
        <p:nvPicPr>
          <p:cNvPr id="11" name="Picture 10">
            <a:extLst>
              <a:ext uri="{A7228213-B5AF-449E-9495-25E40D06ECD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6F6462B-A104-475A-8F12-8C21E5D26215}"/>
              </a:ext>
            </a:extLst>
          </p:cNvPr>
          <p:cNvPicPr>
            <a:picLocks noChangeAspect="1"/>
          </p:cNvPicPr>
          <p:nvPr/>
        </p:nvPicPr>
        <p:blipFill>
          <a:blip r:embed="rId5">
            <a:duotone>
              <a:srgbClr val="000000"/>
              <a:srgbClr val="D9C3A5">
                <a:tint val="50000"/>
                <a:satMod val="180000"/>
              </a:srgbClr>
            </a:duotone>
            <a:lum/>
            <a:extLst>
              <a:ext uri="{F5C6EA49-2193-433E-B21B-AF0C18767D20}">
                <a14:imgProps xmlns="" xmlns:c="http://schemas.openxmlformats.org/drawingml/2006/chart" xmlns:cs="http://schemas.microsoft.com/office/drawing/2012/chartStyle" xmlns:ns1="http://schemas.openxmlformats.org/officeDocument/2006/extended-properties" xmlns:vt="http://schemas.openxmlformats.org/officeDocument/2006/docPropsVTypes" xmlns:a14="http://schemas.microsoft.com/office/drawing/2010/main">
                  <a14:imgLayer>
                    <a14:imgEffect>
                      <a14:brightnessContrast bright="0" contrast="0"/>
                    </a14:imgEffect>
                  </a14:imgLayer>
                </a14:imgProps>
              </a:ext>
              <a:ext uri="{0173D55F-D024-49E7-80C5-495AB3B58D0B}">
                <a14:useLocalDpi xmlns="" xmlns:c="http://schemas.openxmlformats.org/drawingml/2006/chart" xmlns:cs="http://schemas.microsoft.com/office/drawing/2012/chartStyle" xmlns:ns1="http://schemas.openxmlformats.org/officeDocument/2006/extended-properties" xmlns:vt="http://schemas.openxmlformats.org/officeDocument/2006/docPropsVTypes" xmlns:a14="http://schemas.microsoft.com/office/drawing/2010/main" val="0"/>
              </a:ext>
            </a:extLst>
          </a:blip>
          <a:stretch>
            <a:fillRect/>
          </a:stretch>
        </p:blipFill>
        <p:spPr>
          <a:xfrm>
            <a:off x="7321678" y="4978819"/>
            <a:ext cx="3924300" cy="1536700"/>
          </a:xfrm>
          <a:prstGeom prst="rect">
            <a:avLst/>
          </a:prstGeom>
          <a:noFill/>
          <a:ln w="11430" cap="flat">
            <a:noFill/>
            <a:prstDash val="solid"/>
            <a:round/>
          </a:ln>
          <a:effectLst>
            <a:outerShdw blurRad="50800" dist="19050" dir="2700000">
              <a:srgbClr val="5B5B5B">
                <a:alpha val="100000"/>
              </a:srgbClr>
            </a:outerShdw>
          </a:effectLst>
        </p:spPr>
      </p:pic>
    </p:spTree>
    <p:extLst>
      <p:ext uri="{FE49CF6E-1FB9-4C6B-B2B2-ED38865FC278}">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9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B554459-CCB1-488C-8445-C9F80DBF2B8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890F35F-D863-4619-8F18-742A23D392F9}"/>
              </a:ext>
            </a:extLst>
          </p:cNvPr>
          <p:cNvPicPr>
            <a:picLocks noChangeAspect="1"/>
          </p:cNvPicPr>
          <p:nvPr/>
        </p:nvPicPr>
        <p:blipFill>
          <a:blip r:embed="rId2"/>
          <a:stretch>
            <a:fillRect/>
          </a:stretch>
        </p:blipFill>
        <p:spPr>
          <a:xfrm>
            <a:off x="-24803" y="0"/>
            <a:ext cx="12192000" cy="835200"/>
          </a:xfrm>
          <a:prstGeom prst="rect">
            <a:avLst/>
          </a:prstGeom>
          <a:noFill/>
        </p:spPr>
      </p:pic>
      <p:pic>
        <p:nvPicPr>
          <p:cNvPr id="3" name="Picture 2">
            <a:extLst>
              <a:ext uri="{E12F5759-BF7C-4691-B19A-05D3FDF1880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8E7F4CC-F0A1-4446-8E4B-754F703AE14F}"/>
              </a:ext>
            </a:extLst>
          </p:cNvPr>
          <p:cNvPicPr>
            <a:picLocks noChangeAspect="1"/>
          </p:cNvPicPr>
          <p:nvPr/>
        </p:nvPicPr>
        <p:blipFill>
          <a:blip r:embed="rId3">
            <a:duotone>
              <a:srgbClr val="000000"/>
              <a:srgbClr val="D9C3A5">
                <a:tint val="50000"/>
                <a:satMod val="180000"/>
              </a:srgbClr>
            </a:duotone>
            <a:lum/>
            <a:extLst>
              <a:ext uri="{EF98CAA8-275E-4171-8ABD-506E53701992}">
                <a14:imgProps xmlns="" xmlns:c="http://schemas.openxmlformats.org/drawingml/2006/chart" xmlns:cs="http://schemas.microsoft.com/office/drawing/2012/chartStyle" xmlns:ns1="http://schemas.openxmlformats.org/officeDocument/2006/extended-properties" xmlns:vt="http://schemas.openxmlformats.org/officeDocument/2006/docPropsVTypes" xmlns:a14="http://schemas.microsoft.com/office/drawing/2010/main">
                  <a14:imgLayer>
                    <a14:imgEffect>
                      <a14:brightnessContrast bright="0" contrast="0"/>
                    </a14:imgEffect>
                  </a14:imgLayer>
                </a14:imgProps>
              </a:ext>
              <a:ext uri="{BD0DC841-428B-4825-9849-2F7B05202F89}">
                <a14:useLocalDpi xmlns="" xmlns:c="http://schemas.openxmlformats.org/drawingml/2006/chart" xmlns:cs="http://schemas.microsoft.com/office/drawing/2012/chartStyle" xmlns:ns1="http://schemas.openxmlformats.org/officeDocument/2006/extended-properties" xmlns:vt="http://schemas.openxmlformats.org/officeDocument/2006/docPropsVTypes" xmlns:a14="http://schemas.microsoft.com/office/drawing/2010/main" val="0"/>
              </a:ext>
            </a:extLst>
          </a:blip>
          <a:stretch>
            <a:fillRect/>
          </a:stretch>
        </p:blipFill>
        <p:spPr>
          <a:xfrm>
            <a:off x="4858384" y="3345689"/>
            <a:ext cx="2862605" cy="1034681"/>
          </a:xfrm>
          <a:prstGeom prst="rect">
            <a:avLst/>
          </a:prstGeom>
          <a:noFill/>
          <a:ln w="11430" cap="flat">
            <a:noFill/>
            <a:prstDash val="solid"/>
            <a:round/>
          </a:ln>
          <a:effectLst>
            <a:outerShdw blurRad="50800" dist="19050" dir="2700000">
              <a:srgbClr val="5B5B5B">
                <a:alpha val="100000"/>
              </a:srgbClr>
            </a:outerShdw>
          </a:effectLst>
        </p:spPr>
      </p:pic>
      <p:pic>
        <p:nvPicPr>
          <p:cNvPr id="4" name="Picture 3">
            <a:extLst>
              <a:ext uri="{3679DD89-64FC-4DDD-8EC5-770003934F0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B8461B2-6188-4493-B3E4-4903154285AA}"/>
              </a:ext>
            </a:extLst>
          </p:cNvPr>
          <p:cNvPicPr>
            <a:picLocks noChangeAspect="1"/>
          </p:cNvPicPr>
          <p:nvPr/>
        </p:nvPicPr>
        <p:blipFill>
          <a:blip r:embed="rId4">
            <a:duotone>
              <a:srgbClr val="000000"/>
              <a:srgbClr val="D9C3A5">
                <a:tint val="50000"/>
                <a:satMod val="180000"/>
              </a:srgbClr>
            </a:duotone>
            <a:lum/>
            <a:extLst>
              <a:ext uri="{A451026C-1646-4AD0-B62A-8410F9DB1E7B}">
                <a14:imgProps xmlns="" xmlns:c="http://schemas.openxmlformats.org/drawingml/2006/chart" xmlns:cs="http://schemas.microsoft.com/office/drawing/2012/chartStyle" xmlns:ns1="http://schemas.openxmlformats.org/officeDocument/2006/extended-properties" xmlns:vt="http://schemas.openxmlformats.org/officeDocument/2006/docPropsVTypes" xmlns:a14="http://schemas.microsoft.com/office/drawing/2010/main">
                  <a14:imgLayer>
                    <a14:imgEffect>
                      <a14:brightnessContrast bright="0" contrast="0"/>
                    </a14:imgEffect>
                  </a14:imgLayer>
                </a14:imgProps>
              </a:ext>
              <a:ext uri="{70213C8F-AD61-4A92-8D62-850C1354D040}">
                <a14:useLocalDpi xmlns="" xmlns:c="http://schemas.openxmlformats.org/drawingml/2006/chart" xmlns:cs="http://schemas.microsoft.com/office/drawing/2012/chartStyle" xmlns:ns1="http://schemas.openxmlformats.org/officeDocument/2006/extended-properties" xmlns:vt="http://schemas.openxmlformats.org/officeDocument/2006/docPropsVTypes" xmlns:a14="http://schemas.microsoft.com/office/drawing/2010/main" val="0"/>
              </a:ext>
            </a:extLst>
          </a:blip>
          <a:stretch>
            <a:fillRect/>
          </a:stretch>
        </p:blipFill>
        <p:spPr>
          <a:xfrm>
            <a:off x="4876801" y="5087595"/>
            <a:ext cx="3924300" cy="1536700"/>
          </a:xfrm>
          <a:prstGeom prst="rect">
            <a:avLst/>
          </a:prstGeom>
          <a:noFill/>
          <a:ln w="11430" cap="flat">
            <a:noFill/>
            <a:prstDash val="solid"/>
            <a:round/>
          </a:ln>
          <a:effectLst>
            <a:outerShdw blurRad="50800" dist="19050" dir="2700000">
              <a:srgbClr val="5B5B5B">
                <a:alpha val="100000"/>
              </a:srgbClr>
            </a:outerShdw>
          </a:effectLst>
        </p:spPr>
      </p:pic>
      <p:pic>
        <p:nvPicPr>
          <p:cNvPr id="5" name="Picture 4">
            <a:extLst>
              <a:ext uri="{27EE18F8-974C-4362-85A7-C76CCD48202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601FEBE-7B45-4876-B14B-39017B13FB9F}"/>
              </a:ext>
            </a:extLst>
          </p:cNvPr>
          <p:cNvPicPr>
            <a:picLocks noChangeAspect="1"/>
          </p:cNvPicPr>
          <p:nvPr/>
        </p:nvPicPr>
        <p:blipFill>
          <a:blip r:embed="rId5">
            <a:duotone>
              <a:srgbClr val="000000"/>
              <a:srgbClr val="D9C3A5">
                <a:tint val="50000"/>
                <a:satMod val="180000"/>
              </a:srgbClr>
            </a:duotone>
            <a:lum/>
            <a:extLst>
              <a:ext uri="{6904B2A3-BF17-41E8-87CF-4BCFAF1BA5F9}">
                <a14:imgProps xmlns="" xmlns:c="http://schemas.openxmlformats.org/drawingml/2006/chart" xmlns:cs="http://schemas.microsoft.com/office/drawing/2012/chartStyle" xmlns:ns1="http://schemas.openxmlformats.org/officeDocument/2006/extended-properties" xmlns:vt="http://schemas.openxmlformats.org/officeDocument/2006/docPropsVTypes" xmlns:a14="http://schemas.microsoft.com/office/drawing/2010/main">
                  <a14:imgLayer>
                    <a14:imgEffect>
                      <a14:brightnessContrast bright="0" contrast="0"/>
                    </a14:imgEffect>
                  </a14:imgLayer>
                </a14:imgProps>
              </a:ext>
              <a:ext uri="{1CDFA3D3-BA74-4EB1-8517-83C6301D276F}">
                <a14:useLocalDpi xmlns="" xmlns:c="http://schemas.openxmlformats.org/drawingml/2006/chart" xmlns:cs="http://schemas.microsoft.com/office/drawing/2012/chartStyle" xmlns:ns1="http://schemas.openxmlformats.org/officeDocument/2006/extended-properties" xmlns:vt="http://schemas.openxmlformats.org/officeDocument/2006/docPropsVTypes" xmlns:a14="http://schemas.microsoft.com/office/drawing/2010/main" val="0"/>
              </a:ext>
            </a:extLst>
          </a:blip>
          <a:stretch>
            <a:fillRect/>
          </a:stretch>
        </p:blipFill>
        <p:spPr>
          <a:xfrm>
            <a:off x="4876800" y="1485901"/>
            <a:ext cx="3073400" cy="1333500"/>
          </a:xfrm>
          <a:prstGeom prst="rect">
            <a:avLst/>
          </a:prstGeom>
          <a:noFill/>
          <a:ln w="11430" cap="flat">
            <a:noFill/>
            <a:prstDash val="solid"/>
            <a:round/>
          </a:ln>
          <a:effectLst>
            <a:outerShdw blurRad="50800" dist="19050" dir="2700000">
              <a:srgbClr val="5B5B5B">
                <a:alpha val="100000"/>
              </a:srgbClr>
            </a:outerShdw>
          </a:effectLst>
        </p:spPr>
      </p:pic>
      <p:sp>
        <p:nvSpPr>
          <p:cNvPr id="6" name="TextBox 5">
            <a:extLst>
              <a:ext uri="{FFA83EA9-D77F-4CE9-B22F-A3FA0EF05EA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6E6BA00-D2A4-4CF1-AEBB-14AA922BC58B}"/>
              </a:ext>
            </a:extLst>
          </p:cNvPr>
          <p:cNvSpPr txBox="1"/>
          <p:nvPr/>
        </p:nvSpPr>
        <p:spPr>
          <a:xfrm>
            <a:off x="1219200" y="1801939"/>
            <a:ext cx="2540000" cy="411403"/>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0"/>
          </a:gradFill>
          <a:ln w="0" cap="flat">
            <a:solidFill>
              <a:schemeClr val="accent3">
                <a:shade val="95000"/>
                <a:satMod val="104999"/>
              </a:schemeClr>
            </a:solidFill>
            <a:prstDash val="solid"/>
            <a:miter lim="800000"/>
          </a:ln>
        </p:spPr>
        <p:txBody>
          <a:bodyPr vert="horz" lIns="127000" tIns="63500" rIns="127000" bIns="63500" rtlCol="0">
            <a:noAutofit/>
          </a:bodyPr>
          <a:lstStyle/>
          <a:p>
            <a:pPr>
              <a:defRPr lang="en-US" sz="1400" dirty="0"/>
            </a:pPr>
            <a:r>
              <a:rPr lang="en-US" sz="1867" dirty="0">
                <a:latin typeface="Open Sans"/>
              </a:rPr>
              <a:t>  If discriminant &gt; 0</a:t>
            </a:r>
          </a:p>
        </p:txBody>
      </p:sp>
      <p:sp>
        <p:nvSpPr>
          <p:cNvPr id="7" name="TextBox 6">
            <a:extLst>
              <a:ext uri="{E851FA92-01CF-44BF-AD66-3B4A327A509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93BA748-732A-4FC9-9EB6-FF3978ED0E1F}"/>
              </a:ext>
            </a:extLst>
          </p:cNvPr>
          <p:cNvSpPr txBox="1"/>
          <p:nvPr/>
        </p:nvSpPr>
        <p:spPr>
          <a:xfrm>
            <a:off x="1219200" y="3635743"/>
            <a:ext cx="2540000" cy="411403"/>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0"/>
          </a:gradFill>
          <a:ln w="0" cap="flat">
            <a:solidFill>
              <a:schemeClr val="accent3">
                <a:shade val="95000"/>
                <a:satMod val="104999"/>
              </a:schemeClr>
            </a:solidFill>
            <a:prstDash val="solid"/>
            <a:miter lim="800000"/>
          </a:ln>
        </p:spPr>
        <p:txBody>
          <a:bodyPr vert="horz" lIns="127000" tIns="63500" rIns="127000" bIns="63500" rtlCol="0">
            <a:noAutofit/>
          </a:bodyPr>
          <a:lstStyle/>
          <a:p>
            <a:pPr>
              <a:defRPr lang="en-US" sz="1400" dirty="0"/>
            </a:pPr>
            <a:r>
              <a:rPr lang="en-US" sz="1867" dirty="0">
                <a:latin typeface="Open Sans"/>
              </a:rPr>
              <a:t>  If discriminant = 0</a:t>
            </a:r>
          </a:p>
        </p:txBody>
      </p:sp>
      <p:sp>
        <p:nvSpPr>
          <p:cNvPr id="8" name="TextBox 7">
            <a:extLst>
              <a:ext uri="{1600ACBC-DA47-4914-BE91-5C511FD6031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A40DE79-B92B-41B5-A78D-08C1539B4068}"/>
              </a:ext>
            </a:extLst>
          </p:cNvPr>
          <p:cNvSpPr txBox="1"/>
          <p:nvPr/>
        </p:nvSpPr>
        <p:spPr>
          <a:xfrm>
            <a:off x="1219200" y="5459539"/>
            <a:ext cx="2540000" cy="411403"/>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0"/>
          </a:gradFill>
          <a:ln w="0" cap="flat">
            <a:solidFill>
              <a:schemeClr val="accent3">
                <a:shade val="95000"/>
                <a:satMod val="104999"/>
              </a:schemeClr>
            </a:solidFill>
            <a:prstDash val="solid"/>
            <a:miter lim="800000"/>
          </a:ln>
        </p:spPr>
        <p:txBody>
          <a:bodyPr vert="horz" lIns="127000" tIns="63500" rIns="127000" bIns="63500" rtlCol="0">
            <a:noAutofit/>
          </a:bodyPr>
          <a:lstStyle/>
          <a:p>
            <a:pPr>
              <a:defRPr lang="en-US" sz="1400" dirty="0"/>
            </a:pPr>
            <a:r>
              <a:rPr lang="en-US" sz="1867" dirty="0">
                <a:latin typeface="Open Sans"/>
              </a:rPr>
              <a:t>  If discriminant &lt; 0</a:t>
            </a:r>
          </a:p>
        </p:txBody>
      </p:sp>
    </p:spTree>
    <p:extLst>
      <p:ext uri="{A48F129D-1C77-4B32-ADE3-7CADA994145B}">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199"/>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83AA3AA6-6E5C-4F77-99D8-423FF08807A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8FEA769-5A3E-4644-ACD1-3A1B5B68520C}"/>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B7DFAA5D-EA6A-4D45-9C1A-A9C8CB730E0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C63A9F8-E45C-4489-9911-D1C1136A7013}"/>
              </a:ext>
            </a:extLst>
          </p:cNvPr>
          <p:cNvSpPr txBox="1"/>
          <p:nvPr/>
        </p:nvSpPr>
        <p:spPr>
          <a:xfrm>
            <a:off x="897598" y="1028700"/>
            <a:ext cx="5983681" cy="6182718"/>
          </a:xfrm>
          <a:prstGeom prst="rect">
            <a:avLst/>
          </a:prstGeom>
        </p:spPr>
        <p:txBody>
          <a:bodyPr vert="horz" lIns="127000" tIns="63500" rIns="127000" bIns="63500" rtlCol="0" anchor="t">
            <a:spAutoFit/>
          </a:bodyPr>
          <a:lstStyle/>
          <a:p>
            <a:pPr>
              <a:lnSpc>
                <a:spcPct val="150000"/>
              </a:lnSpc>
              <a:defRPr lang="en-US" sz="1400" dirty="0"/>
            </a:pPr>
            <a:r>
              <a:rPr lang="en-US" sz="1467" b="1" dirty="0">
                <a:solidFill>
                  <a:schemeClr val="accent6"/>
                </a:solidFill>
                <a:latin typeface="+mj-lt"/>
              </a:rPr>
              <a:t>Algorithm</a:t>
            </a:r>
            <a:r>
              <a:rPr lang="en-US" sz="1467" dirty="0">
                <a:solidFill>
                  <a:schemeClr val="accent6"/>
                </a:solidFill>
              </a:rPr>
              <a:t>: Roots of a quadratic equation </a:t>
            </a:r>
          </a:p>
          <a:p>
            <a:pPr>
              <a:lnSpc>
                <a:spcPct val="150000"/>
              </a:lnSpc>
              <a:defRPr lang="en-US" sz="1400" dirty="0"/>
            </a:pPr>
            <a:r>
              <a:rPr lang="en-US" sz="1467" b="1" dirty="0">
                <a:solidFill>
                  <a:schemeClr val="accent6"/>
                </a:solidFill>
                <a:latin typeface="+mj-lt"/>
              </a:rPr>
              <a:t>Step 1</a:t>
            </a:r>
            <a:r>
              <a:rPr lang="en-US" sz="1467" dirty="0">
                <a:solidFill>
                  <a:schemeClr val="accent6"/>
                </a:solidFill>
              </a:rPr>
              <a:t>:  [read the coefficients a,b,c]</a:t>
            </a:r>
          </a:p>
          <a:p>
            <a:pPr>
              <a:lnSpc>
                <a:spcPct val="150000"/>
              </a:lnSpc>
              <a:defRPr lang="en-US" sz="1400" dirty="0"/>
            </a:pPr>
            <a:r>
              <a:rPr lang="en-US" sz="1467" dirty="0">
                <a:solidFill>
                  <a:schemeClr val="accent6"/>
                </a:solidFill>
              </a:rPr>
              <a:t>             Read a ,b and c</a:t>
            </a:r>
          </a:p>
          <a:p>
            <a:pPr>
              <a:lnSpc>
                <a:spcPct val="150000"/>
              </a:lnSpc>
              <a:defRPr lang="en-US" sz="1400" dirty="0"/>
            </a:pPr>
            <a:r>
              <a:rPr lang="en-US" sz="1467" b="1" dirty="0">
                <a:solidFill>
                  <a:schemeClr val="accent6"/>
                </a:solidFill>
                <a:latin typeface="+mj-lt"/>
              </a:rPr>
              <a:t>Step 2</a:t>
            </a:r>
            <a:r>
              <a:rPr lang="en-US" sz="1467" dirty="0">
                <a:solidFill>
                  <a:schemeClr val="accent6"/>
                </a:solidFill>
              </a:rPr>
              <a:t>: [compute the value of the discriminant]</a:t>
            </a:r>
          </a:p>
          <a:p>
            <a:pPr>
              <a:lnSpc>
                <a:spcPct val="150000"/>
              </a:lnSpc>
              <a:defRPr lang="en-US" sz="1400" dirty="0"/>
            </a:pPr>
            <a:r>
              <a:rPr lang="en-US" sz="1467" dirty="0">
                <a:solidFill>
                  <a:schemeClr val="accent6"/>
                </a:solidFill>
              </a:rPr>
              <a:t>             Discriminant = b</a:t>
            </a:r>
            <a:r>
              <a:rPr lang="en-US" sz="1467" baseline="30000" dirty="0">
                <a:solidFill>
                  <a:schemeClr val="accent6"/>
                </a:solidFill>
              </a:rPr>
              <a:t>2</a:t>
            </a:r>
            <a:r>
              <a:rPr lang="en-US" sz="1467" dirty="0">
                <a:solidFill>
                  <a:schemeClr val="accent6"/>
                </a:solidFill>
              </a:rPr>
              <a:t>-4ac</a:t>
            </a:r>
          </a:p>
          <a:p>
            <a:pPr>
              <a:lnSpc>
                <a:spcPct val="150000"/>
              </a:lnSpc>
              <a:defRPr lang="en-US" sz="1400" dirty="0"/>
            </a:pPr>
            <a:r>
              <a:rPr lang="en-US" sz="1467" b="1" dirty="0">
                <a:solidFill>
                  <a:schemeClr val="accent6"/>
                </a:solidFill>
                <a:latin typeface="+mj-lt"/>
              </a:rPr>
              <a:t>Step 3</a:t>
            </a:r>
            <a:r>
              <a:rPr lang="en-US" sz="1467" dirty="0">
                <a:solidFill>
                  <a:schemeClr val="accent6"/>
                </a:solidFill>
              </a:rPr>
              <a:t>: [compare if Discriminant is greater than zero]</a:t>
            </a:r>
          </a:p>
          <a:p>
            <a:pPr>
              <a:lnSpc>
                <a:spcPct val="150000"/>
              </a:lnSpc>
              <a:defRPr lang="en-US" sz="1400" dirty="0"/>
            </a:pPr>
            <a:r>
              <a:rPr lang="en-US" sz="1467" dirty="0">
                <a:solidFill>
                  <a:schemeClr val="accent6"/>
                </a:solidFill>
              </a:rPr>
              <a:t>             if(Discriminant &gt;0) then</a:t>
            </a:r>
          </a:p>
          <a:p>
            <a:pPr>
              <a:lnSpc>
                <a:spcPct val="150000"/>
              </a:lnSpc>
              <a:defRPr lang="en-US" sz="1400" dirty="0"/>
            </a:pPr>
            <a:r>
              <a:rPr lang="en-US" sz="1467" dirty="0">
                <a:solidFill>
                  <a:schemeClr val="accent6"/>
                </a:solidFill>
              </a:rPr>
              <a:t>             Print "roots are real and distinct"</a:t>
            </a:r>
          </a:p>
          <a:p>
            <a:pPr>
              <a:lnSpc>
                <a:spcPct val="150000"/>
              </a:lnSpc>
              <a:defRPr lang="en-US" sz="1400" dirty="0"/>
            </a:pPr>
            <a:r>
              <a:rPr lang="en-US" sz="1467" dirty="0">
                <a:solidFill>
                  <a:schemeClr val="accent6"/>
                </a:solidFill>
              </a:rPr>
              <a:t>             root1=</a:t>
            </a:r>
            <a:r>
              <a:rPr lang="en-US" sz="1467" dirty="0">
                <a:solidFill>
                  <a:schemeClr val="accent6"/>
                </a:solidFill>
                <a:latin typeface="arial"/>
              </a:rPr>
              <a:t>[-b + </a:t>
            </a:r>
            <a:r>
              <a:rPr lang="en-US" sz="1467" dirty="0" err="1">
                <a:solidFill>
                  <a:schemeClr val="accent6"/>
                </a:solidFill>
                <a:latin typeface="arial"/>
              </a:rPr>
              <a:t>sqrt</a:t>
            </a:r>
            <a:r>
              <a:rPr lang="en-US" sz="1467" dirty="0">
                <a:solidFill>
                  <a:schemeClr val="accent6"/>
                </a:solidFill>
                <a:latin typeface="arial"/>
              </a:rPr>
              <a:t>(b^2 - 4ac)]/2a</a:t>
            </a:r>
          </a:p>
          <a:p>
            <a:pPr>
              <a:lnSpc>
                <a:spcPct val="150000"/>
              </a:lnSpc>
              <a:defRPr lang="en-US" sz="1400" dirty="0"/>
            </a:pPr>
            <a:r>
              <a:rPr lang="en-US" sz="1467" dirty="0">
                <a:solidFill>
                  <a:schemeClr val="accent6"/>
                </a:solidFill>
                <a:latin typeface="arial"/>
              </a:rPr>
              <a:t>            root2=[-b - </a:t>
            </a:r>
            <a:r>
              <a:rPr lang="en-US" sz="1467" dirty="0" err="1">
                <a:solidFill>
                  <a:schemeClr val="accent6"/>
                </a:solidFill>
                <a:latin typeface="arial"/>
              </a:rPr>
              <a:t>sqrt</a:t>
            </a:r>
            <a:r>
              <a:rPr lang="en-US" sz="1467" dirty="0">
                <a:solidFill>
                  <a:schemeClr val="accent6"/>
                </a:solidFill>
                <a:latin typeface="arial"/>
              </a:rPr>
              <a:t>(b^2 - 4ac)]/2a</a:t>
            </a:r>
          </a:p>
          <a:p>
            <a:pPr>
              <a:lnSpc>
                <a:spcPct val="150000"/>
              </a:lnSpc>
              <a:defRPr lang="en-US" sz="1400" dirty="0"/>
            </a:pPr>
            <a:r>
              <a:rPr lang="en-US" sz="1467" dirty="0">
                <a:solidFill>
                  <a:schemeClr val="accent6"/>
                </a:solidFill>
                <a:latin typeface="arial"/>
              </a:rPr>
              <a:t>            </a:t>
            </a:r>
            <a:r>
              <a:rPr lang="en-US" sz="1467" dirty="0" err="1">
                <a:solidFill>
                  <a:schemeClr val="accent6"/>
                </a:solidFill>
                <a:latin typeface="arial"/>
              </a:rPr>
              <a:t>Printf</a:t>
            </a:r>
            <a:r>
              <a:rPr lang="en-US" sz="1467" dirty="0">
                <a:solidFill>
                  <a:schemeClr val="accent6"/>
                </a:solidFill>
                <a:latin typeface="arial"/>
              </a:rPr>
              <a:t> root1 and root2</a:t>
            </a:r>
          </a:p>
          <a:p>
            <a:pPr>
              <a:lnSpc>
                <a:spcPct val="150000"/>
              </a:lnSpc>
              <a:defRPr lang="en-US" sz="1400" dirty="0"/>
            </a:pPr>
            <a:r>
              <a:rPr lang="en-US" sz="1467" dirty="0">
                <a:solidFill>
                  <a:schemeClr val="accent6"/>
                </a:solidFill>
                <a:latin typeface="arial"/>
              </a:rPr>
              <a:t>            </a:t>
            </a:r>
            <a:r>
              <a:rPr lang="en-US" sz="1467" dirty="0" err="1">
                <a:solidFill>
                  <a:schemeClr val="accent6"/>
                </a:solidFill>
                <a:latin typeface="arial"/>
              </a:rPr>
              <a:t>Goto</a:t>
            </a:r>
            <a:r>
              <a:rPr lang="en-US" sz="1467" dirty="0">
                <a:solidFill>
                  <a:schemeClr val="accent6"/>
                </a:solidFill>
                <a:latin typeface="arial"/>
              </a:rPr>
              <a:t> step6</a:t>
            </a:r>
          </a:p>
          <a:p>
            <a:pPr>
              <a:lnSpc>
                <a:spcPct val="150000"/>
              </a:lnSpc>
              <a:defRPr lang="en-US" sz="1400" dirty="0"/>
            </a:pPr>
            <a:r>
              <a:rPr lang="en-US" sz="1467" b="1" dirty="0">
                <a:solidFill>
                  <a:schemeClr val="accent6"/>
                </a:solidFill>
                <a:latin typeface="arial"/>
              </a:rPr>
              <a:t>Step 4: </a:t>
            </a:r>
            <a:r>
              <a:rPr lang="en-US" sz="1467" dirty="0">
                <a:solidFill>
                  <a:schemeClr val="accent6"/>
                </a:solidFill>
                <a:latin typeface="arial"/>
              </a:rPr>
              <a:t>[Compare if discrimination is equal to zero]</a:t>
            </a:r>
          </a:p>
          <a:p>
            <a:pPr>
              <a:lnSpc>
                <a:spcPct val="150000"/>
              </a:lnSpc>
              <a:defRPr lang="en-US" sz="1400" dirty="0"/>
            </a:pPr>
            <a:r>
              <a:rPr lang="en-US" sz="1467" dirty="0">
                <a:solidFill>
                  <a:schemeClr val="accent6"/>
                </a:solidFill>
                <a:latin typeface="arial"/>
              </a:rPr>
              <a:t>            If (discrimination ==0) then</a:t>
            </a:r>
          </a:p>
          <a:p>
            <a:pPr>
              <a:lnSpc>
                <a:spcPct val="150000"/>
              </a:lnSpc>
              <a:defRPr lang="en-US" sz="1400" dirty="0"/>
            </a:pPr>
            <a:r>
              <a:rPr lang="en-US" sz="1467" dirty="0">
                <a:solidFill>
                  <a:schemeClr val="accent6"/>
                </a:solidFill>
                <a:latin typeface="arial"/>
              </a:rPr>
              <a:t>            Print "roots are equal"</a:t>
            </a:r>
          </a:p>
          <a:p>
            <a:pPr>
              <a:lnSpc>
                <a:spcPct val="150000"/>
              </a:lnSpc>
              <a:defRPr lang="en-US" sz="1400" dirty="0"/>
            </a:pPr>
            <a:r>
              <a:rPr lang="en-US" sz="1467" dirty="0">
                <a:solidFill>
                  <a:schemeClr val="accent6"/>
                </a:solidFill>
                <a:latin typeface="arial"/>
              </a:rPr>
              <a:t>            Root1 = -b/2a</a:t>
            </a:r>
          </a:p>
          <a:p>
            <a:pPr>
              <a:lnSpc>
                <a:spcPct val="150000"/>
              </a:lnSpc>
              <a:defRPr lang="en-US" sz="1400" dirty="0"/>
            </a:pPr>
            <a:r>
              <a:rPr lang="en-US" sz="1467" dirty="0">
                <a:solidFill>
                  <a:schemeClr val="accent6"/>
                </a:solidFill>
                <a:latin typeface="arial"/>
              </a:rPr>
              <a:t>            Root2 = -b/2a</a:t>
            </a:r>
          </a:p>
          <a:p>
            <a:pPr>
              <a:lnSpc>
                <a:spcPct val="150000"/>
              </a:lnSpc>
              <a:defRPr lang="en-US" sz="1400" dirty="0"/>
            </a:pPr>
            <a:r>
              <a:rPr lang="en-US" sz="1467" dirty="0">
                <a:solidFill>
                  <a:schemeClr val="accent6"/>
                </a:solidFill>
                <a:latin typeface="arial"/>
              </a:rPr>
              <a:t>   </a:t>
            </a:r>
          </a:p>
        </p:txBody>
      </p:sp>
      <p:sp>
        <p:nvSpPr>
          <p:cNvPr id="4" name="TextBox 3">
            <a:extLst>
              <a:ext uri="{AE27DC9E-DC6A-48F1-9F0B-465B5A57FE1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827BF1C-96C0-416A-ADC8-FBF74F5F8F9C}"/>
              </a:ext>
            </a:extLst>
          </p:cNvPr>
          <p:cNvSpPr txBox="1"/>
          <p:nvPr/>
        </p:nvSpPr>
        <p:spPr>
          <a:xfrm>
            <a:off x="6096001" y="1650137"/>
            <a:ext cx="5772175" cy="5512215"/>
          </a:xfrm>
          <a:prstGeom prst="rect">
            <a:avLst/>
          </a:prstGeom>
        </p:spPr>
        <p:txBody>
          <a:bodyPr vert="horz" lIns="127000" tIns="63500" rIns="127000" bIns="63500" rtlCol="0" anchor="t">
            <a:spAutoFit/>
          </a:bodyPr>
          <a:lstStyle/>
          <a:p>
            <a:pPr>
              <a:lnSpc>
                <a:spcPct val="150000"/>
              </a:lnSpc>
              <a:defRPr lang="en-US" sz="1400" dirty="0"/>
            </a:pPr>
            <a:r>
              <a:rPr lang="en-US" sz="1467" dirty="0">
                <a:solidFill>
                  <a:schemeClr val="accent6"/>
                </a:solidFill>
              </a:rPr>
              <a:t>                    Print "root1 and root2"</a:t>
            </a:r>
          </a:p>
          <a:p>
            <a:pPr>
              <a:lnSpc>
                <a:spcPct val="150000"/>
              </a:lnSpc>
              <a:defRPr lang="en-US" sz="1400" dirty="0"/>
            </a:pPr>
            <a:r>
              <a:rPr lang="en-US" sz="1467" dirty="0">
                <a:solidFill>
                  <a:schemeClr val="accent6"/>
                </a:solidFill>
              </a:rPr>
              <a:t>                    </a:t>
            </a:r>
            <a:r>
              <a:rPr lang="en-US" sz="1467" dirty="0" err="1">
                <a:solidFill>
                  <a:schemeClr val="accent6"/>
                </a:solidFill>
              </a:rPr>
              <a:t>Goto</a:t>
            </a:r>
            <a:r>
              <a:rPr lang="en-US" sz="1467" dirty="0">
                <a:solidFill>
                  <a:schemeClr val="accent6"/>
                </a:solidFill>
              </a:rPr>
              <a:t> step </a:t>
            </a:r>
            <a:r>
              <a:rPr lang="en-US" sz="1467" b="1" dirty="0">
                <a:solidFill>
                  <a:schemeClr val="accent6"/>
                </a:solidFill>
                <a:latin typeface="+mj-lt"/>
              </a:rPr>
              <a:t>6</a:t>
            </a:r>
          </a:p>
          <a:p>
            <a:pPr>
              <a:lnSpc>
                <a:spcPct val="150000"/>
              </a:lnSpc>
              <a:defRPr lang="en-US" sz="1400" dirty="0"/>
            </a:pPr>
            <a:r>
              <a:rPr lang="en-US" sz="1467" b="1" dirty="0">
                <a:solidFill>
                  <a:schemeClr val="accent6"/>
                </a:solidFill>
                <a:latin typeface="+mj-lt"/>
              </a:rPr>
              <a:t>Step 5: </a:t>
            </a:r>
            <a:r>
              <a:rPr lang="en-US" sz="1467" dirty="0">
                <a:solidFill>
                  <a:schemeClr val="accent6"/>
                </a:solidFill>
                <a:latin typeface="+mj-lt"/>
              </a:rPr>
              <a:t>[Compare if </a:t>
            </a:r>
            <a:r>
              <a:rPr lang="en-US" sz="1467" dirty="0">
                <a:solidFill>
                  <a:schemeClr val="accent6"/>
                </a:solidFill>
                <a:latin typeface="arial"/>
              </a:rPr>
              <a:t>discrimination is lesser than zero</a:t>
            </a:r>
            <a:r>
              <a:rPr lang="en-US" sz="1467" dirty="0">
                <a:solidFill>
                  <a:schemeClr val="accent6"/>
                </a:solidFill>
                <a:latin typeface="+mj-lt"/>
              </a:rPr>
              <a:t>]</a:t>
            </a:r>
          </a:p>
          <a:p>
            <a:pPr>
              <a:lnSpc>
                <a:spcPct val="150000"/>
              </a:lnSpc>
              <a:defRPr lang="en-US" sz="1400" dirty="0"/>
            </a:pPr>
            <a:r>
              <a:rPr lang="en-US" sz="1467" dirty="0">
                <a:solidFill>
                  <a:schemeClr val="accent6"/>
                </a:solidFill>
                <a:latin typeface="+mj-lt"/>
              </a:rPr>
              <a:t>              if(</a:t>
            </a:r>
            <a:r>
              <a:rPr lang="en-US" sz="1467" dirty="0">
                <a:solidFill>
                  <a:schemeClr val="accent6"/>
                </a:solidFill>
                <a:latin typeface="arial"/>
              </a:rPr>
              <a:t>discrimination &lt;0) then</a:t>
            </a:r>
          </a:p>
          <a:p>
            <a:pPr>
              <a:lnSpc>
                <a:spcPct val="150000"/>
              </a:lnSpc>
              <a:defRPr lang="en-US" sz="1400" dirty="0"/>
            </a:pPr>
            <a:r>
              <a:rPr lang="en-US" sz="1467" dirty="0">
                <a:solidFill>
                  <a:schemeClr val="accent6"/>
                </a:solidFill>
                <a:latin typeface="arial"/>
              </a:rPr>
              <a:t>             Print "roots are complex"</a:t>
            </a:r>
          </a:p>
          <a:p>
            <a:pPr>
              <a:lnSpc>
                <a:spcPct val="150000"/>
              </a:lnSpc>
              <a:defRPr lang="en-US" sz="1400" dirty="0"/>
            </a:pPr>
            <a:r>
              <a:rPr lang="en-US" sz="1467" dirty="0">
                <a:solidFill>
                  <a:schemeClr val="accent6"/>
                </a:solidFill>
                <a:latin typeface="arial"/>
              </a:rPr>
              <a:t>             </a:t>
            </a:r>
            <a:r>
              <a:rPr lang="en-US" sz="1467" dirty="0" err="1">
                <a:solidFill>
                  <a:schemeClr val="accent6"/>
                </a:solidFill>
                <a:latin typeface="arial"/>
              </a:rPr>
              <a:t>Realpart</a:t>
            </a:r>
            <a:r>
              <a:rPr lang="en-US" sz="1467" dirty="0">
                <a:solidFill>
                  <a:schemeClr val="accent6"/>
                </a:solidFill>
                <a:latin typeface="arial"/>
              </a:rPr>
              <a:t>=-b/2a</a:t>
            </a:r>
          </a:p>
          <a:p>
            <a:pPr>
              <a:lnSpc>
                <a:spcPct val="150000"/>
              </a:lnSpc>
              <a:defRPr lang="en-US" sz="1400" dirty="0"/>
            </a:pPr>
            <a:r>
              <a:rPr lang="en-US" sz="1467" dirty="0">
                <a:solidFill>
                  <a:schemeClr val="accent6"/>
                </a:solidFill>
                <a:latin typeface="arial"/>
              </a:rPr>
              <a:t>             </a:t>
            </a:r>
            <a:r>
              <a:rPr lang="en-US" sz="1467" dirty="0" err="1">
                <a:solidFill>
                  <a:schemeClr val="accent6"/>
                </a:solidFill>
                <a:latin typeface="arial"/>
              </a:rPr>
              <a:t>imaginarypart</a:t>
            </a:r>
            <a:r>
              <a:rPr lang="en-US" sz="1467" dirty="0">
                <a:solidFill>
                  <a:schemeClr val="accent6"/>
                </a:solidFill>
                <a:latin typeface="arial"/>
              </a:rPr>
              <a:t>=</a:t>
            </a:r>
            <a:r>
              <a:rPr lang="en-US" sz="1467" dirty="0" err="1">
                <a:solidFill>
                  <a:schemeClr val="accent6"/>
                </a:solidFill>
                <a:latin typeface="arial"/>
              </a:rPr>
              <a:t>sqrt</a:t>
            </a:r>
            <a:r>
              <a:rPr lang="en-US" sz="1467" dirty="0">
                <a:solidFill>
                  <a:schemeClr val="accent6"/>
                </a:solidFill>
                <a:latin typeface="arial"/>
              </a:rPr>
              <a:t>(-discriminant</a:t>
            </a:r>
            <a:r>
              <a:rPr lang="en-US" sz="1467" dirty="0" err="1">
                <a:solidFill>
                  <a:schemeClr val="accent6"/>
                </a:solidFill>
                <a:latin typeface="arial"/>
              </a:rPr>
              <a:t>) / (</a:t>
            </a:r>
            <a:r>
              <a:rPr lang="en-US" sz="1467" dirty="0">
                <a:solidFill>
                  <a:schemeClr val="accent6"/>
                </a:solidFill>
                <a:latin typeface="arial"/>
              </a:rPr>
              <a:t>2</a:t>
            </a:r>
            <a:r>
              <a:rPr lang="en-US" sz="1467" dirty="0" err="1">
                <a:solidFill>
                  <a:schemeClr val="accent6"/>
                </a:solidFill>
                <a:latin typeface="arial"/>
              </a:rPr>
              <a:t> * </a:t>
            </a:r>
            <a:r>
              <a:rPr lang="en-US" sz="1467" dirty="0">
                <a:solidFill>
                  <a:schemeClr val="accent6"/>
                </a:solidFill>
                <a:latin typeface="arial"/>
              </a:rPr>
              <a:t>a</a:t>
            </a:r>
            <a:r>
              <a:rPr lang="en-US" sz="1467" dirty="0" err="1">
                <a:solidFill>
                  <a:schemeClr val="accent6"/>
                </a:solidFill>
                <a:latin typeface="arial"/>
              </a:rPr>
              <a:t>);</a:t>
            </a:r>
          </a:p>
          <a:p>
            <a:pPr>
              <a:lnSpc>
                <a:spcPct val="150000"/>
              </a:lnSpc>
              <a:defRPr lang="en-US" sz="1400" dirty="0"/>
            </a:pPr>
            <a:r>
              <a:rPr lang="en-US" sz="1467" dirty="0">
                <a:solidFill>
                  <a:schemeClr val="accent6"/>
                </a:solidFill>
                <a:latin typeface="arial"/>
              </a:rPr>
              <a:t>             Root1</a:t>
            </a:r>
            <a:r>
              <a:rPr lang="en-US" sz="1467" dirty="0" err="1">
                <a:solidFill>
                  <a:schemeClr val="accent6"/>
                </a:solidFill>
                <a:latin typeface="arial"/>
              </a:rPr>
              <a:t> = (realpart) + </a:t>
            </a:r>
            <a:r>
              <a:rPr lang="en-US" sz="1467" dirty="0">
                <a:solidFill>
                  <a:schemeClr val="accent6"/>
                </a:solidFill>
                <a:latin typeface="arial"/>
              </a:rPr>
              <a:t>i</a:t>
            </a:r>
            <a:r>
              <a:rPr lang="en-US" sz="1467" dirty="0" err="1">
                <a:solidFill>
                  <a:schemeClr val="accent6"/>
                </a:solidFill>
                <a:latin typeface="arial"/>
              </a:rPr>
              <a:t> (imaginarypart)</a:t>
            </a:r>
          </a:p>
          <a:p>
            <a:pPr>
              <a:lnSpc>
                <a:spcPct val="150000"/>
              </a:lnSpc>
              <a:defRPr lang="en-US" sz="1400" dirty="0"/>
            </a:pPr>
            <a:r>
              <a:rPr lang="en-US" sz="1467" dirty="0">
                <a:solidFill>
                  <a:schemeClr val="accent6"/>
                </a:solidFill>
                <a:latin typeface="arial"/>
              </a:rPr>
              <a:t>             Root2 = (</a:t>
            </a:r>
            <a:r>
              <a:rPr lang="en-US" sz="1467" dirty="0" err="1">
                <a:solidFill>
                  <a:schemeClr val="accent6"/>
                </a:solidFill>
                <a:latin typeface="arial"/>
              </a:rPr>
              <a:t>realpart</a:t>
            </a:r>
            <a:r>
              <a:rPr lang="en-US" sz="1467" dirty="0">
                <a:solidFill>
                  <a:schemeClr val="accent6"/>
                </a:solidFill>
                <a:latin typeface="arial"/>
              </a:rPr>
              <a:t>) -  i (</a:t>
            </a:r>
            <a:r>
              <a:rPr lang="en-US" sz="1467" dirty="0" err="1">
                <a:solidFill>
                  <a:schemeClr val="accent6"/>
                </a:solidFill>
                <a:latin typeface="arial"/>
              </a:rPr>
              <a:t>imaginarypart</a:t>
            </a:r>
            <a:r>
              <a:rPr lang="en-US" sz="1467" dirty="0">
                <a:solidFill>
                  <a:schemeClr val="accent6"/>
                </a:solidFill>
                <a:latin typeface="arial"/>
              </a:rPr>
              <a:t>)</a:t>
            </a:r>
          </a:p>
          <a:p>
            <a:pPr>
              <a:lnSpc>
                <a:spcPct val="150000"/>
              </a:lnSpc>
              <a:defRPr lang="en-US" sz="1400" dirty="0"/>
            </a:pPr>
            <a:r>
              <a:rPr lang="en-US" sz="1467" dirty="0">
                <a:solidFill>
                  <a:schemeClr val="accent6"/>
                </a:solidFill>
                <a:latin typeface="arial"/>
              </a:rPr>
              <a:t>             Print "root1 and root2</a:t>
            </a:r>
          </a:p>
          <a:p>
            <a:pPr>
              <a:lnSpc>
                <a:spcPct val="150000"/>
              </a:lnSpc>
              <a:defRPr lang="en-US" sz="1400" dirty="0"/>
            </a:pPr>
            <a:r>
              <a:rPr lang="en-US" sz="1467" dirty="0">
                <a:solidFill>
                  <a:schemeClr val="accent6"/>
                </a:solidFill>
                <a:latin typeface="arial"/>
              </a:rPr>
              <a:t>      End if</a:t>
            </a:r>
          </a:p>
          <a:p>
            <a:pPr>
              <a:lnSpc>
                <a:spcPct val="150000"/>
              </a:lnSpc>
              <a:defRPr lang="en-US" sz="1400" dirty="0"/>
            </a:pPr>
            <a:endParaRPr lang="en-US" sz="1467" dirty="0">
              <a:solidFill>
                <a:schemeClr val="accent6"/>
              </a:solidFill>
              <a:latin typeface="arial"/>
            </a:endParaRPr>
          </a:p>
          <a:p>
            <a:pPr>
              <a:lnSpc>
                <a:spcPct val="150000"/>
              </a:lnSpc>
              <a:defRPr lang="en-US" sz="1400" dirty="0"/>
            </a:pPr>
            <a:r>
              <a:rPr lang="en-US" sz="1467" b="1" dirty="0">
                <a:solidFill>
                  <a:schemeClr val="accent6"/>
                </a:solidFill>
                <a:latin typeface="arial"/>
              </a:rPr>
              <a:t>Step 6:</a:t>
            </a:r>
            <a:r>
              <a:rPr lang="en-US" sz="1467" dirty="0">
                <a:solidFill>
                  <a:schemeClr val="accent6"/>
                </a:solidFill>
                <a:latin typeface="arial"/>
              </a:rPr>
              <a:t> [Finished]</a:t>
            </a:r>
          </a:p>
          <a:p>
            <a:pPr>
              <a:lnSpc>
                <a:spcPct val="150000"/>
              </a:lnSpc>
              <a:defRPr lang="en-US" sz="1400" dirty="0"/>
            </a:pPr>
            <a:r>
              <a:rPr lang="en-US" sz="1467" dirty="0">
                <a:solidFill>
                  <a:schemeClr val="accent6"/>
                </a:solidFill>
                <a:latin typeface="arial"/>
              </a:rPr>
              <a:t>             Stop</a:t>
            </a:r>
          </a:p>
          <a:p>
            <a:pPr>
              <a:lnSpc>
                <a:spcPct val="150000"/>
              </a:lnSpc>
              <a:defRPr lang="en-US" sz="1400" dirty="0"/>
            </a:pPr>
            <a:endParaRPr lang="en-US" sz="1467" dirty="0">
              <a:solidFill>
                <a:schemeClr val="accent6"/>
              </a:solidFill>
              <a:latin typeface="arial"/>
            </a:endParaRPr>
          </a:p>
          <a:p>
            <a:pPr>
              <a:lnSpc>
                <a:spcPct val="150000"/>
              </a:lnSpc>
              <a:defRPr lang="en-US" sz="1400" dirty="0"/>
            </a:pPr>
            <a:r>
              <a:rPr lang="en-US" sz="1467" dirty="0">
                <a:solidFill>
                  <a:schemeClr val="accent6"/>
                </a:solidFill>
              </a:rPr>
              <a:t>                 </a:t>
            </a:r>
          </a:p>
        </p:txBody>
      </p:sp>
      <p:sp>
        <p:nvSpPr>
          <p:cNvPr id="5" name="TextBox 4">
            <a:extLst>
              <a:ext uri="{3CB40341-4D5F-4FD8-BA57-DC4086DA59D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200E2AB-51C2-4E51-87CD-741637DAEEDF}"/>
              </a:ext>
            </a:extLst>
          </p:cNvPr>
          <p:cNvSpPr txBox="1"/>
          <p:nvPr/>
        </p:nvSpPr>
        <p:spPr>
          <a:xfrm>
            <a:off x="3289453" y="760374"/>
            <a:ext cx="6781495" cy="695807"/>
          </a:xfrm>
          <a:prstGeom prst="rect">
            <a:avLst/>
          </a:prstGeom>
        </p:spPr>
        <p:txBody>
          <a:bodyPr vert="horz" lIns="127000" tIns="63500" rIns="127000" bIns="63500" rtlCol="0">
            <a:noAutofit/>
          </a:bodyPr>
          <a:lstStyle/>
          <a:p>
            <a:pPr>
              <a:defRPr lang="en-US" sz="1400" dirty="0"/>
            </a:pPr>
            <a:r>
              <a:rPr lang="en-US" sz="1867" b="1" dirty="0">
                <a:solidFill>
                  <a:schemeClr val="accent3"/>
                </a:solidFill>
                <a:latin typeface="Open Sans"/>
              </a:rPr>
              <a:t>Algorithm to find roots of quadratic equations</a:t>
            </a:r>
          </a:p>
        </p:txBody>
      </p:sp>
    </p:spTree>
    <p:extLst>
      <p:ext uri="{C41A0B2A-F9BE-49F6-BD28-851B46AF2B44}">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03"/>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6C444741-DF77-4880-8D3E-32E814D295D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DCD35E4-8997-4914-B3E3-566E6A013C75}"/>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27BA586C-1EDB-4903-B0A6-F9D46227831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018CB8F-FE4C-4322-BCD8-1FF5B699997B}"/>
              </a:ext>
            </a:extLst>
          </p:cNvPr>
          <p:cNvSpPr txBox="1"/>
          <p:nvPr/>
        </p:nvSpPr>
        <p:spPr>
          <a:xfrm>
            <a:off x="4826000" y="671627"/>
            <a:ext cx="2540000" cy="456472"/>
          </a:xfrm>
          <a:prstGeom prst="rect">
            <a:avLst/>
          </a:prstGeom>
        </p:spPr>
        <p:txBody>
          <a:bodyPr vert="horz" lIns="127000" tIns="63500" rIns="127000" bIns="63500" rtlCol="0" anchor="t">
            <a:spAutoFit/>
          </a:bodyPr>
          <a:lstStyle/>
          <a:p>
            <a:pPr algn="ctr">
              <a:defRPr lang="en-US" sz="1400" dirty="0"/>
            </a:pPr>
            <a:r>
              <a:rPr lang="en-US" sz="2133" b="1" dirty="0">
                <a:solidFill>
                  <a:schemeClr val="accent5"/>
                </a:solidFill>
                <a:latin typeface="+mj-lt"/>
              </a:rPr>
              <a:t>Flow chart</a:t>
            </a:r>
          </a:p>
        </p:txBody>
      </p:sp>
      <p:pic>
        <p:nvPicPr>
          <p:cNvPr id="4" name="Picture 3">
            <a:extLst>
              <a:ext uri="{FFC0FA45-29E8-4FC7-BFDC-CCDAE84FEFC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9CBAE0B-3898-4E23-A35C-4DEE4A58F914}"/>
              </a:ext>
            </a:extLst>
          </p:cNvPr>
          <p:cNvPicPr>
            <a:picLocks noChangeAspect="1"/>
          </p:cNvPicPr>
          <p:nvPr/>
        </p:nvPicPr>
        <p:blipFill>
          <a:blip r:embed="rId3"/>
          <a:stretch>
            <a:fillRect/>
          </a:stretch>
        </p:blipFill>
        <p:spPr>
          <a:xfrm>
            <a:off x="3622420" y="1123669"/>
            <a:ext cx="4947157" cy="5509235"/>
          </a:xfrm>
          <a:prstGeom prst="rect">
            <a:avLst/>
          </a:prstGeom>
          <a:noFill/>
        </p:spPr>
      </p:pic>
    </p:spTree>
    <p:extLst>
      <p:ext uri="{EED1E116-8E9A-4B2F-84E2-A3BE54FAD092}">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06"/>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7B2B88B9-58FE-473C-8EBE-EEC32132127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BC38F4B-9682-4593-BAFA-6D2F2E161CBE}"/>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D5F897E9-A122-40F6-8315-E87653F681C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41C1DE5-176C-47CC-ACC1-07D187DE31E4}"/>
              </a:ext>
            </a:extLst>
          </p:cNvPr>
          <p:cNvSpPr txBox="1"/>
          <p:nvPr/>
        </p:nvSpPr>
        <p:spPr>
          <a:xfrm>
            <a:off x="3402788" y="776567"/>
            <a:ext cx="6732929" cy="695807"/>
          </a:xfrm>
          <a:prstGeom prst="rect">
            <a:avLst/>
          </a:prstGeom>
        </p:spPr>
        <p:txBody>
          <a:bodyPr vert="horz" lIns="127000" tIns="63500" rIns="127000" bIns="63500" rtlCol="0">
            <a:noAutofit/>
          </a:bodyPr>
          <a:lstStyle/>
          <a:p>
            <a:pPr>
              <a:defRPr lang="en-US" sz="1400" dirty="0"/>
            </a:pPr>
            <a:r>
              <a:rPr lang="en-US" sz="1867" b="1" dirty="0">
                <a:solidFill>
                  <a:srgbClr val="775E9E"/>
                </a:solidFill>
                <a:latin typeface="Open Sans"/>
              </a:rPr>
              <a:t>Program to find roots of quadratic equations</a:t>
            </a:r>
          </a:p>
        </p:txBody>
      </p:sp>
      <p:sp>
        <p:nvSpPr>
          <p:cNvPr id="4" name="TextBox 3">
            <a:extLst>
              <a:ext uri="{08C869CE-3AFA-4206-9E60-45B67A5E22D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48365BF-DA51-4EFA-8797-6EC2A352D5AD}"/>
              </a:ext>
            </a:extLst>
          </p:cNvPr>
          <p:cNvSpPr txBox="1"/>
          <p:nvPr/>
        </p:nvSpPr>
        <p:spPr>
          <a:xfrm>
            <a:off x="307632" y="1189951"/>
            <a:ext cx="6233629" cy="5645392"/>
          </a:xfrm>
          <a:prstGeom prst="rect">
            <a:avLst/>
          </a:prstGeom>
        </p:spPr>
        <p:txBody>
          <a:bodyPr vert="horz" lIns="127000" tIns="63500" rIns="127000" bIns="63500" rtlCol="0" anchor="t">
            <a:spAutoFit/>
          </a:bodyPr>
          <a:lstStyle/>
          <a:p>
            <a:pPr>
              <a:lnSpc>
                <a:spcPct val="125000"/>
              </a:lnSpc>
              <a:defRPr lang="en-US" sz="1400" dirty="0"/>
            </a:pPr>
            <a:r>
              <a:rPr lang="en-US" sz="1600" dirty="0"/>
              <a:t>#include &lt;stdio.h&gt;</a:t>
            </a:r>
            <a:br>
              <a:rPr lang="en-US" sz="1600" dirty="0"/>
            </a:br>
            <a:r>
              <a:rPr lang="en-US" sz="1600" dirty="0"/>
              <a:t>#include &lt;math.h&gt;</a:t>
            </a:r>
            <a:br>
              <a:rPr lang="en-US" sz="1600" dirty="0"/>
            </a:br>
            <a:r>
              <a:rPr lang="en-US" sz="1600" dirty="0"/>
              <a:t>void main() </a:t>
            </a:r>
            <a:br>
              <a:rPr lang="en-US" sz="1600" dirty="0"/>
            </a:br>
            <a:r>
              <a:rPr lang="en-US" sz="1600" dirty="0"/>
              <a:t>{</a:t>
            </a:r>
            <a:br>
              <a:rPr lang="en-US" sz="1600" dirty="0"/>
            </a:br>
            <a:r>
              <a:rPr lang="en-US" sz="1600" dirty="0"/>
              <a:t>    float a, b, c, discriminant, root1, root2, </a:t>
            </a:r>
            <a:r>
              <a:rPr lang="en-US" sz="1600" dirty="0" err="1"/>
              <a:t>realPart</a:t>
            </a:r>
            <a:r>
              <a:rPr lang="en-US" sz="1600" dirty="0"/>
              <a:t>, </a:t>
            </a:r>
            <a:r>
              <a:rPr lang="en-US" sz="1600" dirty="0" err="1"/>
              <a:t>imagPart</a:t>
            </a:r>
            <a:r>
              <a:rPr lang="en-US" sz="1600" dirty="0"/>
              <a:t>;</a:t>
            </a:r>
            <a:br>
              <a:rPr lang="en-US" sz="1600" dirty="0"/>
            </a:br>
            <a:r>
              <a:rPr lang="en-US" sz="1600" dirty="0"/>
              <a:t>    </a:t>
            </a:r>
            <a:r>
              <a:rPr lang="en-US" sz="1600" dirty="0" err="1"/>
              <a:t>printf</a:t>
            </a:r>
            <a:r>
              <a:rPr lang="en-US" sz="1600" dirty="0"/>
              <a:t>("Enter coefficients a, b and c: ");</a:t>
            </a:r>
            <a:br>
              <a:rPr lang="en-US" sz="1600" dirty="0"/>
            </a:br>
            <a:r>
              <a:rPr lang="en-US" sz="1600" dirty="0"/>
              <a:t>    </a:t>
            </a:r>
            <a:r>
              <a:rPr lang="en-US" sz="1600" dirty="0" err="1"/>
              <a:t>scanf</a:t>
            </a:r>
            <a:r>
              <a:rPr lang="en-US" sz="1600" dirty="0"/>
              <a:t>("%f %f %f", &amp;a, &amp;b, &amp;c);</a:t>
            </a:r>
            <a:br>
              <a:rPr lang="en-US" sz="1600" dirty="0"/>
            </a:br>
            <a:r>
              <a:rPr lang="en-US" sz="1600" dirty="0"/>
              <a:t/>
            </a:r>
            <a:br>
              <a:rPr lang="en-US" sz="1600" dirty="0"/>
            </a:br>
            <a:r>
              <a:rPr lang="en-US" sz="1600" dirty="0"/>
              <a:t>    discriminant = b * b - 4 * a * c;</a:t>
            </a:r>
            <a:br>
              <a:rPr lang="en-US" sz="1600" dirty="0"/>
            </a:br>
            <a:r>
              <a:rPr lang="en-US" sz="1600" dirty="0"/>
              <a:t/>
            </a:r>
            <a:br>
              <a:rPr lang="en-US" sz="1600" dirty="0"/>
            </a:br>
            <a:r>
              <a:rPr lang="en-US" sz="1600" dirty="0"/>
              <a:t>    // condition for real and different roots</a:t>
            </a:r>
            <a:br>
              <a:rPr lang="en-US" sz="1600" dirty="0"/>
            </a:br>
            <a:r>
              <a:rPr lang="en-US" sz="1600" dirty="0"/>
              <a:t>    if (discriminant &gt; 0) </a:t>
            </a:r>
            <a:br>
              <a:rPr lang="en-US" sz="1600" dirty="0"/>
            </a:br>
            <a:r>
              <a:rPr lang="en-US" sz="1600" dirty="0"/>
              <a:t>    {</a:t>
            </a:r>
            <a:br>
              <a:rPr lang="en-US" sz="1600" dirty="0"/>
            </a:br>
            <a:r>
              <a:rPr lang="en-US" sz="1600" dirty="0"/>
              <a:t>        </a:t>
            </a:r>
            <a:r>
              <a:rPr lang="en-US" sz="1600" dirty="0" err="1"/>
              <a:t>printf</a:t>
            </a:r>
            <a:r>
              <a:rPr lang="en-US" sz="1600" dirty="0"/>
              <a:t>("roots are real and distinct\n");</a:t>
            </a:r>
            <a:br>
              <a:rPr lang="en-US" sz="1600" dirty="0"/>
            </a:br>
            <a:r>
              <a:rPr lang="en-US" sz="1600" dirty="0"/>
              <a:t>        root1 = (-b + </a:t>
            </a:r>
            <a:r>
              <a:rPr lang="en-US" sz="1600" dirty="0" err="1"/>
              <a:t>sqrt</a:t>
            </a:r>
            <a:r>
              <a:rPr lang="en-US" sz="1600" dirty="0"/>
              <a:t>(discriminant)) / (2 * a);</a:t>
            </a:r>
            <a:br>
              <a:rPr lang="en-US" sz="1600" dirty="0"/>
            </a:br>
            <a:r>
              <a:rPr lang="en-US" sz="1600" dirty="0"/>
              <a:t>        root2 = (-b - </a:t>
            </a:r>
            <a:r>
              <a:rPr lang="en-US" sz="1600" dirty="0" err="1"/>
              <a:t>sqrt</a:t>
            </a:r>
            <a:r>
              <a:rPr lang="en-US" sz="1600" dirty="0"/>
              <a:t>(discriminant)) / (2 * a);</a:t>
            </a:r>
            <a:br>
              <a:rPr lang="en-US" sz="1600" dirty="0"/>
            </a:br>
            <a:r>
              <a:rPr lang="en-US" sz="1600" dirty="0"/>
              <a:t>        </a:t>
            </a:r>
            <a:r>
              <a:rPr lang="en-US" sz="1600" dirty="0" err="1"/>
              <a:t>printf</a:t>
            </a:r>
            <a:r>
              <a:rPr lang="en-US" sz="1600" dirty="0"/>
              <a:t>("root1 = %f and root2 = %f", root1, root2);</a:t>
            </a:r>
            <a:br>
              <a:rPr lang="en-US" sz="1600" dirty="0"/>
            </a:br>
            <a:r>
              <a:rPr lang="en-US" sz="1600" dirty="0"/>
              <a:t>    }</a:t>
            </a:r>
          </a:p>
        </p:txBody>
      </p:sp>
      <p:sp>
        <p:nvSpPr>
          <p:cNvPr id="5" name="TextBox 4">
            <a:extLst>
              <a:ext uri="{7C63C516-059E-45DA-94AD-903FC25E3C2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2426AC3-5DC4-4A4B-AF25-0004CB702E6D}"/>
              </a:ext>
            </a:extLst>
          </p:cNvPr>
          <p:cNvSpPr txBox="1"/>
          <p:nvPr/>
        </p:nvSpPr>
        <p:spPr>
          <a:xfrm>
            <a:off x="6646507" y="1167573"/>
            <a:ext cx="5100231" cy="5645392"/>
          </a:xfrm>
          <a:prstGeom prst="rect">
            <a:avLst/>
          </a:prstGeom>
        </p:spPr>
        <p:txBody>
          <a:bodyPr vert="horz" lIns="127000" tIns="63500" rIns="127000" bIns="63500" rtlCol="0" anchor="t">
            <a:spAutoFit/>
          </a:bodyPr>
          <a:lstStyle/>
          <a:p>
            <a:pPr>
              <a:lnSpc>
                <a:spcPct val="125000"/>
              </a:lnSpc>
              <a:defRPr lang="en-US" sz="1400" dirty="0"/>
            </a:pPr>
            <a:r>
              <a:rPr lang="en-US" sz="1600" dirty="0"/>
              <a:t>// condition for real and equal roots</a:t>
            </a:r>
            <a:br>
              <a:rPr lang="en-US" sz="1600" dirty="0"/>
            </a:br>
            <a:r>
              <a:rPr lang="en-US" sz="1600" dirty="0"/>
              <a:t>    else if (discriminant == 0) </a:t>
            </a:r>
            <a:br>
              <a:rPr lang="en-US" sz="1600" dirty="0"/>
            </a:br>
            <a:r>
              <a:rPr lang="en-US" sz="1600" dirty="0"/>
              <a:t>    {</a:t>
            </a:r>
            <a:br>
              <a:rPr lang="en-US" sz="1600" dirty="0"/>
            </a:br>
            <a:r>
              <a:rPr lang="en-US" sz="1600" dirty="0"/>
              <a:t>        </a:t>
            </a:r>
            <a:r>
              <a:rPr lang="en-US" sz="1600" dirty="0" err="1"/>
              <a:t>printf</a:t>
            </a:r>
            <a:r>
              <a:rPr lang="en-US" sz="1600" dirty="0"/>
              <a:t>("roots are equal\n");</a:t>
            </a:r>
            <a:br>
              <a:rPr lang="en-US" sz="1600" dirty="0"/>
            </a:br>
            <a:r>
              <a:rPr lang="en-US" sz="1600" dirty="0"/>
              <a:t>        root1 = root2 = -b / (2 * a);</a:t>
            </a:r>
            <a:br>
              <a:rPr lang="en-US" sz="1600" dirty="0"/>
            </a:br>
            <a:r>
              <a:rPr lang="en-US" sz="1600" dirty="0"/>
              <a:t>        </a:t>
            </a:r>
            <a:r>
              <a:rPr lang="en-US" sz="1600" dirty="0" err="1"/>
              <a:t>printf</a:t>
            </a:r>
            <a:r>
              <a:rPr lang="en-US" sz="1600" dirty="0"/>
              <a:t>("root1 = root2 = %f;", root1);</a:t>
            </a:r>
            <a:br>
              <a:rPr lang="en-US" sz="1600" dirty="0"/>
            </a:br>
            <a:r>
              <a:rPr lang="en-US" sz="1600" dirty="0"/>
              <a:t>    }</a:t>
            </a:r>
            <a:br>
              <a:rPr lang="en-US" sz="1600" dirty="0"/>
            </a:br>
            <a:r>
              <a:rPr lang="en-US" sz="1600" dirty="0"/>
              <a:t/>
            </a:r>
            <a:br>
              <a:rPr lang="en-US" sz="1600" dirty="0"/>
            </a:br>
            <a:r>
              <a:rPr lang="en-US" sz="1600" dirty="0"/>
              <a:t>    // if roots are complex</a:t>
            </a:r>
            <a:br>
              <a:rPr lang="en-US" sz="1600" dirty="0"/>
            </a:br>
            <a:r>
              <a:rPr lang="en-US" sz="1600" dirty="0"/>
              <a:t>    else </a:t>
            </a:r>
            <a:br>
              <a:rPr lang="en-US" sz="1600" dirty="0"/>
            </a:br>
            <a:r>
              <a:rPr lang="en-US" sz="1600" dirty="0"/>
              <a:t>    {</a:t>
            </a:r>
            <a:br>
              <a:rPr lang="en-US" sz="1600" dirty="0"/>
            </a:br>
            <a:r>
              <a:rPr lang="en-US" sz="1600" dirty="0"/>
              <a:t>        </a:t>
            </a:r>
            <a:r>
              <a:rPr lang="en-US" sz="1600" dirty="0" err="1"/>
              <a:t>printf</a:t>
            </a:r>
            <a:r>
              <a:rPr lang="en-US" sz="1600" dirty="0"/>
              <a:t>("roots are complex\n");</a:t>
            </a:r>
            <a:br>
              <a:rPr lang="en-US" sz="1600" dirty="0"/>
            </a:br>
            <a:r>
              <a:rPr lang="en-US" sz="1600" dirty="0"/>
              <a:t>        </a:t>
            </a:r>
            <a:r>
              <a:rPr lang="en-US" sz="1600" dirty="0" err="1"/>
              <a:t>realPart</a:t>
            </a:r>
            <a:r>
              <a:rPr lang="en-US" sz="1600" dirty="0"/>
              <a:t> = -b / (2 * a);</a:t>
            </a:r>
            <a:br>
              <a:rPr lang="en-US" sz="1600" dirty="0"/>
            </a:br>
            <a:r>
              <a:rPr lang="en-US" sz="1600" dirty="0"/>
              <a:t>        </a:t>
            </a:r>
            <a:r>
              <a:rPr lang="en-US" sz="1600" dirty="0" err="1"/>
              <a:t>imagPart</a:t>
            </a:r>
            <a:r>
              <a:rPr lang="en-US" sz="1600" dirty="0"/>
              <a:t> = </a:t>
            </a:r>
            <a:r>
              <a:rPr lang="en-US" sz="1600" dirty="0" err="1"/>
              <a:t>sqrt</a:t>
            </a:r>
            <a:r>
              <a:rPr lang="en-US" sz="1600" dirty="0"/>
              <a:t>(-discriminant) / (2 * a);</a:t>
            </a:r>
            <a:br>
              <a:rPr lang="en-US" sz="1600" dirty="0"/>
            </a:br>
            <a:r>
              <a:rPr lang="en-US" sz="1600" dirty="0"/>
              <a:t>        </a:t>
            </a:r>
            <a:r>
              <a:rPr lang="en-US" sz="1600" dirty="0" err="1"/>
              <a:t>printf</a:t>
            </a:r>
            <a:r>
              <a:rPr lang="en-US" sz="1600" dirty="0"/>
              <a:t>("root1 = %f+i%f and root2 = %f-i%f", </a:t>
            </a:r>
            <a:r>
              <a:rPr lang="en-US" sz="1600" dirty="0" err="1"/>
              <a:t>realPart</a:t>
            </a:r>
            <a:r>
              <a:rPr lang="en-US" sz="1600" dirty="0"/>
              <a:t>, </a:t>
            </a:r>
            <a:r>
              <a:rPr lang="en-US" sz="1600" dirty="0" err="1"/>
              <a:t>imagPart</a:t>
            </a:r>
            <a:r>
              <a:rPr lang="en-US" sz="1600" dirty="0"/>
              <a:t>, </a:t>
            </a:r>
            <a:r>
              <a:rPr lang="en-US" sz="1600" dirty="0" err="1"/>
              <a:t>realPart</a:t>
            </a:r>
            <a:r>
              <a:rPr lang="en-US" sz="1600" dirty="0"/>
              <a:t>, </a:t>
            </a:r>
            <a:r>
              <a:rPr lang="en-US" sz="1600" dirty="0" err="1"/>
              <a:t>imagPart</a:t>
            </a:r>
            <a:r>
              <a:rPr lang="en-US" sz="1600" dirty="0"/>
              <a:t>);</a:t>
            </a:r>
            <a:br>
              <a:rPr lang="en-US" sz="1600" dirty="0"/>
            </a:br>
            <a:r>
              <a:rPr lang="en-US" sz="1600" dirty="0"/>
              <a:t>    }</a:t>
            </a:r>
            <a:br>
              <a:rPr lang="en-US" sz="1600" dirty="0"/>
            </a:br>
            <a:r>
              <a:rPr lang="en-US" sz="1600" dirty="0"/>
              <a:t>} </a:t>
            </a:r>
          </a:p>
        </p:txBody>
      </p:sp>
    </p:spTree>
    <p:extLst>
      <p:ext uri="{54EC31BD-3EC1-4670-96A5-C6103B16A672}">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09"/>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50579B2D-12EE-4E0F-86B0-ACF67D56E51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42C891E-4BF1-4555-BD25-EDFE2A9CF91B}"/>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22201411-FE1A-42C0-8900-9B0A34E7B1A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7856A3B-710C-4EE2-87FB-5CE7EA4D7AAD}"/>
              </a:ext>
            </a:extLst>
          </p:cNvPr>
          <p:cNvSpPr txBox="1"/>
          <p:nvPr/>
        </p:nvSpPr>
        <p:spPr>
          <a:xfrm>
            <a:off x="2007857" y="1603744"/>
            <a:ext cx="8176272" cy="415563"/>
          </a:xfrm>
          <a:prstGeom prst="rect">
            <a:avLst/>
          </a:prstGeom>
        </p:spPr>
        <p:txBody>
          <a:bodyPr vert="horz" lIns="127000" tIns="63500" rIns="127000" bIns="63500" rtlCol="0" anchor="t">
            <a:spAutoFit/>
          </a:bodyPr>
          <a:lstStyle/>
          <a:p>
            <a:pPr algn="ctr">
              <a:defRPr lang="en-US" sz="1400" dirty="0"/>
            </a:pPr>
            <a:r>
              <a:rPr lang="en-US" sz="1867" dirty="0"/>
              <a:t>1. Write a C program to find sum of first n natural numbers</a:t>
            </a:r>
          </a:p>
        </p:txBody>
      </p:sp>
      <p:sp>
        <p:nvSpPr>
          <p:cNvPr id="4" name="TextBox 3">
            <a:extLst>
              <a:ext uri="{E09453E4-53A8-48A6-9564-5CA7220DFE4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5B663D5-AD57-46C0-BEEF-67A7D34ACFA2}"/>
              </a:ext>
            </a:extLst>
          </p:cNvPr>
          <p:cNvSpPr txBox="1"/>
          <p:nvPr/>
        </p:nvSpPr>
        <p:spPr>
          <a:xfrm>
            <a:off x="4407561" y="992064"/>
            <a:ext cx="3376879" cy="415563"/>
          </a:xfrm>
          <a:prstGeom prst="homePlate">
            <a:avLst/>
          </a:prstGeom>
          <a:solidFill>
            <a:schemeClr val="accent1"/>
          </a:solidFill>
        </p:spPr>
        <p:txBody>
          <a:bodyPr vert="horz" lIns="127000" tIns="63500" rIns="127000" bIns="63500" rtlCol="0" anchor="ctr">
            <a:spAutoFit/>
          </a:bodyPr>
          <a:lstStyle/>
          <a:p>
            <a:pPr algn="ctr">
              <a:defRPr lang="en-US" sz="1400" dirty="0"/>
            </a:pPr>
            <a:r>
              <a:rPr lang="en-US" sz="1867" b="1" dirty="0">
                <a:solidFill>
                  <a:schemeClr val="bg1"/>
                </a:solidFill>
                <a:latin typeface="+mj-lt"/>
              </a:rPr>
              <a:t>Example Programs</a:t>
            </a:r>
          </a:p>
        </p:txBody>
      </p:sp>
      <p:sp>
        <p:nvSpPr>
          <p:cNvPr id="5" name="TextBox 4">
            <a:extLst>
              <a:ext uri="{BD36ECF3-9C90-422E-A2D2-88E5BDEE995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3263C2F-E937-4A7B-BD0E-C05F19B8C96F}"/>
              </a:ext>
            </a:extLst>
          </p:cNvPr>
          <p:cNvSpPr txBox="1"/>
          <p:nvPr/>
        </p:nvSpPr>
        <p:spPr>
          <a:xfrm>
            <a:off x="587743" y="2089226"/>
            <a:ext cx="4623612" cy="2669833"/>
          </a:xfrm>
          <a:prstGeom prst="rect">
            <a:avLst/>
          </a:prstGeom>
        </p:spPr>
        <p:txBody>
          <a:bodyPr vert="horz" lIns="127000" tIns="63500" rIns="127000" bIns="63500" rtlCol="0" anchor="t">
            <a:spAutoFit/>
          </a:bodyPr>
          <a:lstStyle/>
          <a:p>
            <a:pPr>
              <a:lnSpc>
                <a:spcPct val="150000"/>
              </a:lnSpc>
              <a:defRPr lang="en-US" sz="1400" dirty="0"/>
            </a:pPr>
            <a:r>
              <a:rPr lang="en-US" sz="1867" dirty="0"/>
              <a:t>5</a:t>
            </a:r>
          </a:p>
          <a:p>
            <a:pPr>
              <a:lnSpc>
                <a:spcPct val="150000"/>
              </a:lnSpc>
              <a:defRPr lang="en-US" sz="1400" dirty="0"/>
            </a:pPr>
            <a:r>
              <a:rPr lang="en-US" sz="1867" dirty="0"/>
              <a:t>1+2+3+4+5=15</a:t>
            </a:r>
          </a:p>
          <a:p>
            <a:pPr>
              <a:lnSpc>
                <a:spcPct val="150000"/>
              </a:lnSpc>
              <a:defRPr lang="en-US" sz="1400" dirty="0"/>
            </a:pPr>
            <a:r>
              <a:rPr lang="en-US" sz="1867" dirty="0"/>
              <a:t>10</a:t>
            </a:r>
          </a:p>
          <a:p>
            <a:pPr>
              <a:lnSpc>
                <a:spcPct val="150000"/>
              </a:lnSpc>
              <a:defRPr lang="en-US" sz="1400" dirty="0"/>
            </a:pPr>
            <a:r>
              <a:rPr lang="en-US" sz="1867" dirty="0"/>
              <a:t>1+2+3+4+5+6+7+8+9+10=55</a:t>
            </a:r>
          </a:p>
          <a:p>
            <a:pPr>
              <a:lnSpc>
                <a:spcPct val="150000"/>
              </a:lnSpc>
              <a:defRPr lang="en-US" sz="1400" dirty="0"/>
            </a:pPr>
            <a:r>
              <a:rPr lang="en-US" sz="1867" dirty="0"/>
              <a:t>n</a:t>
            </a:r>
          </a:p>
          <a:p>
            <a:pPr>
              <a:lnSpc>
                <a:spcPct val="150000"/>
              </a:lnSpc>
              <a:defRPr lang="en-US" sz="1400" dirty="0"/>
            </a:pPr>
            <a:r>
              <a:rPr lang="en-US" sz="1867" dirty="0"/>
              <a:t>1+2+3+..........................+n</a:t>
            </a:r>
          </a:p>
        </p:txBody>
      </p:sp>
      <p:sp>
        <p:nvSpPr>
          <p:cNvPr id="6" name="TextBox 5">
            <a:extLst>
              <a:ext uri="{33A57D7C-5504-42D4-9C91-C7C769978F7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97F7058-2446-42EE-AF15-7861A94F0DDC}"/>
              </a:ext>
            </a:extLst>
          </p:cNvPr>
          <p:cNvSpPr txBox="1"/>
          <p:nvPr/>
        </p:nvSpPr>
        <p:spPr>
          <a:xfrm>
            <a:off x="6096000" y="2374900"/>
            <a:ext cx="2540000" cy="1564852"/>
          </a:xfrm>
          <a:prstGeom prst="rect">
            <a:avLst/>
          </a:prstGeom>
        </p:spPr>
        <p:txBody>
          <a:bodyPr vert="horz" lIns="127000" tIns="63500" rIns="127000" bIns="63500" rtlCol="0" anchor="t">
            <a:spAutoFit/>
          </a:bodyPr>
          <a:lstStyle/>
          <a:p>
            <a:pPr>
              <a:defRPr lang="en-US" sz="1400" dirty="0"/>
            </a:pPr>
            <a:r>
              <a:rPr lang="en-US" sz="1867" dirty="0">
                <a:latin typeface="Open Sans"/>
              </a:rPr>
              <a:t>sum=0;</a:t>
            </a:r>
            <a:br>
              <a:rPr lang="en-US" sz="1867" dirty="0">
                <a:latin typeface="Open Sans"/>
              </a:rPr>
            </a:br>
            <a:r>
              <a:rPr lang="en-US" sz="1867" dirty="0">
                <a:latin typeface="Open Sans"/>
              </a:rPr>
              <a:t>    for(i=1;i&lt;=5;i++)</a:t>
            </a:r>
            <a:br>
              <a:rPr lang="en-US" sz="1867" dirty="0">
                <a:latin typeface="Open Sans"/>
              </a:rPr>
            </a:br>
            <a:r>
              <a:rPr lang="en-US" sz="1867" dirty="0">
                <a:latin typeface="Open Sans"/>
              </a:rPr>
              <a:t>    {</a:t>
            </a:r>
            <a:br>
              <a:rPr lang="en-US" sz="1867" dirty="0">
                <a:latin typeface="Open Sans"/>
              </a:rPr>
            </a:br>
            <a:r>
              <a:rPr lang="en-US" sz="1867" dirty="0">
                <a:latin typeface="Open Sans"/>
              </a:rPr>
              <a:t>        sum=sum+i;</a:t>
            </a:r>
            <a:br>
              <a:rPr lang="en-US" sz="1867" dirty="0">
                <a:latin typeface="Open Sans"/>
              </a:rPr>
            </a:br>
            <a:r>
              <a:rPr lang="en-US" sz="1867" dirty="0">
                <a:latin typeface="Open Sans"/>
              </a:rPr>
              <a:t>    }</a:t>
            </a:r>
          </a:p>
        </p:txBody>
      </p:sp>
      <p:sp>
        <p:nvSpPr>
          <p:cNvPr id="7" name="TextBox 6">
            <a:extLst>
              <a:ext uri="{88CEA20B-79F3-4C85-B9EF-E77B9245720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81DD2C8-9003-4229-BCD6-EE86B3D43A92}"/>
              </a:ext>
            </a:extLst>
          </p:cNvPr>
          <p:cNvSpPr txBox="1"/>
          <p:nvPr/>
        </p:nvSpPr>
        <p:spPr>
          <a:xfrm>
            <a:off x="241909" y="4932844"/>
            <a:ext cx="2540000" cy="1852174"/>
          </a:xfrm>
          <a:prstGeom prst="rect">
            <a:avLst/>
          </a:prstGeom>
        </p:spPr>
        <p:txBody>
          <a:bodyPr vert="horz" lIns="127000" tIns="63500" rIns="127000" bIns="63500" rtlCol="0" anchor="t">
            <a:spAutoFit/>
          </a:bodyPr>
          <a:lstStyle/>
          <a:p>
            <a:pPr>
              <a:defRPr lang="en-US" sz="1400" dirty="0"/>
            </a:pPr>
            <a:r>
              <a:rPr lang="en-US" sz="1867" dirty="0"/>
              <a:t>Cycle 1:</a:t>
            </a:r>
          </a:p>
          <a:p>
            <a:pPr>
              <a:defRPr lang="en-US" sz="1400" dirty="0"/>
            </a:pPr>
            <a:r>
              <a:rPr lang="en-US" sz="1867" dirty="0"/>
              <a:t>Sum=0;</a:t>
            </a:r>
          </a:p>
          <a:p>
            <a:pPr>
              <a:defRPr lang="en-US" sz="1400" dirty="0"/>
            </a:pPr>
            <a:r>
              <a:rPr lang="en-US" sz="1867" dirty="0"/>
              <a:t>i=1</a:t>
            </a:r>
          </a:p>
          <a:p>
            <a:pPr>
              <a:defRPr lang="en-US" sz="1400" dirty="0"/>
            </a:pPr>
            <a:r>
              <a:rPr lang="en-US" sz="1867" dirty="0"/>
              <a:t>Sum=sum+i</a:t>
            </a:r>
          </a:p>
          <a:p>
            <a:pPr>
              <a:defRPr lang="en-US" sz="1400" dirty="0"/>
            </a:pPr>
            <a:r>
              <a:rPr lang="en-US" sz="1867" dirty="0"/>
              <a:t>         =0+1</a:t>
            </a:r>
          </a:p>
          <a:p>
            <a:pPr>
              <a:defRPr lang="en-US" sz="1400" dirty="0"/>
            </a:pPr>
            <a:r>
              <a:rPr lang="en-US" sz="1867" dirty="0"/>
              <a:t>         =1</a:t>
            </a:r>
          </a:p>
        </p:txBody>
      </p:sp>
      <p:sp>
        <p:nvSpPr>
          <p:cNvPr id="8" name="TextBox 7">
            <a:extLst>
              <a:ext uri="{5077EA32-5CD4-46F0-877C-CC49377F807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F84A226-29C5-4D6B-832B-8BC035F1407B}"/>
              </a:ext>
            </a:extLst>
          </p:cNvPr>
          <p:cNvSpPr txBox="1"/>
          <p:nvPr/>
        </p:nvSpPr>
        <p:spPr>
          <a:xfrm>
            <a:off x="2544037" y="4978400"/>
            <a:ext cx="2540000" cy="1852174"/>
          </a:xfrm>
          <a:prstGeom prst="rect">
            <a:avLst/>
          </a:prstGeom>
        </p:spPr>
        <p:txBody>
          <a:bodyPr vert="horz" lIns="127000" tIns="63500" rIns="127000" bIns="63500" rtlCol="0" anchor="t">
            <a:spAutoFit/>
          </a:bodyPr>
          <a:lstStyle/>
          <a:p>
            <a:pPr>
              <a:defRPr lang="en-US" sz="1400" dirty="0"/>
            </a:pPr>
            <a:r>
              <a:rPr lang="en-US" sz="1867" dirty="0"/>
              <a:t>Cycle 2:</a:t>
            </a:r>
          </a:p>
          <a:p>
            <a:pPr>
              <a:defRPr lang="en-US" sz="1400" dirty="0"/>
            </a:pPr>
            <a:r>
              <a:rPr lang="en-US" sz="1867" dirty="0"/>
              <a:t>Sum=1;</a:t>
            </a:r>
          </a:p>
          <a:p>
            <a:pPr>
              <a:defRPr lang="en-US" sz="1400" dirty="0"/>
            </a:pPr>
            <a:r>
              <a:rPr lang="en-US" sz="1867" dirty="0"/>
              <a:t>i=2</a:t>
            </a:r>
          </a:p>
          <a:p>
            <a:pPr>
              <a:defRPr lang="en-US" sz="1400" dirty="0"/>
            </a:pPr>
            <a:r>
              <a:rPr lang="en-US" sz="1867" dirty="0"/>
              <a:t>Sum=sum+i</a:t>
            </a:r>
          </a:p>
          <a:p>
            <a:pPr>
              <a:defRPr lang="en-US" sz="1400" dirty="0"/>
            </a:pPr>
            <a:r>
              <a:rPr lang="en-US" sz="1867" dirty="0"/>
              <a:t>         =1+2</a:t>
            </a:r>
          </a:p>
          <a:p>
            <a:pPr>
              <a:defRPr lang="en-US" sz="1400" dirty="0"/>
            </a:pPr>
            <a:r>
              <a:rPr lang="en-US" sz="1867" dirty="0"/>
              <a:t>         =3</a:t>
            </a:r>
          </a:p>
        </p:txBody>
      </p:sp>
      <p:sp>
        <p:nvSpPr>
          <p:cNvPr id="9" name="TextBox 8">
            <a:extLst>
              <a:ext uri="{E7F76874-E8A7-485F-AE71-D9C5DC498CF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8B61A71-86BA-45A3-9BE0-B836B8E00A55}"/>
              </a:ext>
            </a:extLst>
          </p:cNvPr>
          <p:cNvSpPr txBox="1"/>
          <p:nvPr/>
        </p:nvSpPr>
        <p:spPr>
          <a:xfrm>
            <a:off x="4826000" y="4978400"/>
            <a:ext cx="2540000" cy="1852174"/>
          </a:xfrm>
          <a:prstGeom prst="rect">
            <a:avLst/>
          </a:prstGeom>
        </p:spPr>
        <p:txBody>
          <a:bodyPr vert="horz" lIns="127000" tIns="63500" rIns="127000" bIns="63500" rtlCol="0" anchor="t">
            <a:spAutoFit/>
          </a:bodyPr>
          <a:lstStyle/>
          <a:p>
            <a:pPr>
              <a:defRPr lang="en-US" sz="1400" dirty="0"/>
            </a:pPr>
            <a:r>
              <a:rPr lang="en-US" sz="1867" dirty="0"/>
              <a:t>Cycle 3:</a:t>
            </a:r>
          </a:p>
          <a:p>
            <a:pPr>
              <a:defRPr lang="en-US" sz="1400" dirty="0"/>
            </a:pPr>
            <a:r>
              <a:rPr lang="en-US" sz="1867" dirty="0"/>
              <a:t>Sum=3;</a:t>
            </a:r>
          </a:p>
          <a:p>
            <a:pPr>
              <a:defRPr lang="en-US" sz="1400" dirty="0"/>
            </a:pPr>
            <a:r>
              <a:rPr lang="en-US" sz="1867" dirty="0"/>
              <a:t>i=3</a:t>
            </a:r>
          </a:p>
          <a:p>
            <a:pPr>
              <a:defRPr lang="en-US" sz="1400" dirty="0"/>
            </a:pPr>
            <a:r>
              <a:rPr lang="en-US" sz="1867" dirty="0"/>
              <a:t>Sum=sum+i</a:t>
            </a:r>
          </a:p>
          <a:p>
            <a:pPr>
              <a:defRPr lang="en-US" sz="1400" dirty="0"/>
            </a:pPr>
            <a:r>
              <a:rPr lang="en-US" sz="1867" dirty="0"/>
              <a:t>         =3+3</a:t>
            </a:r>
          </a:p>
          <a:p>
            <a:pPr>
              <a:defRPr lang="en-US" sz="1400" dirty="0"/>
            </a:pPr>
            <a:r>
              <a:rPr lang="en-US" sz="1867" dirty="0"/>
              <a:t>         =6</a:t>
            </a:r>
          </a:p>
        </p:txBody>
      </p:sp>
      <p:sp>
        <p:nvSpPr>
          <p:cNvPr id="10" name="TextBox 9">
            <a:extLst>
              <a:ext uri="{1C7DDE64-18C6-4F3F-B7BD-642957AD19F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484A759-41B5-43BC-BE5A-2AAA39E99A58}"/>
              </a:ext>
            </a:extLst>
          </p:cNvPr>
          <p:cNvSpPr txBox="1"/>
          <p:nvPr/>
        </p:nvSpPr>
        <p:spPr>
          <a:xfrm>
            <a:off x="6692696" y="4978400"/>
            <a:ext cx="2540000" cy="1852174"/>
          </a:xfrm>
          <a:prstGeom prst="rect">
            <a:avLst/>
          </a:prstGeom>
        </p:spPr>
        <p:txBody>
          <a:bodyPr vert="horz" lIns="127000" tIns="63500" rIns="127000" bIns="63500" rtlCol="0" anchor="t">
            <a:spAutoFit/>
          </a:bodyPr>
          <a:lstStyle/>
          <a:p>
            <a:pPr>
              <a:defRPr lang="en-US" sz="1400" dirty="0"/>
            </a:pPr>
            <a:r>
              <a:rPr lang="en-US" sz="1867" dirty="0"/>
              <a:t>Cycle 4:</a:t>
            </a:r>
          </a:p>
          <a:p>
            <a:pPr>
              <a:defRPr lang="en-US" sz="1400" dirty="0"/>
            </a:pPr>
            <a:r>
              <a:rPr lang="en-US" sz="1867" dirty="0"/>
              <a:t>Sum=6;</a:t>
            </a:r>
          </a:p>
          <a:p>
            <a:pPr>
              <a:defRPr lang="en-US" sz="1400" dirty="0"/>
            </a:pPr>
            <a:r>
              <a:rPr lang="en-US" sz="1867" dirty="0"/>
              <a:t>i=4</a:t>
            </a:r>
          </a:p>
          <a:p>
            <a:pPr>
              <a:defRPr lang="en-US" sz="1400" dirty="0"/>
            </a:pPr>
            <a:r>
              <a:rPr lang="en-US" sz="1867" dirty="0"/>
              <a:t>Sum=sum+i</a:t>
            </a:r>
          </a:p>
          <a:p>
            <a:pPr>
              <a:defRPr lang="en-US" sz="1400" dirty="0"/>
            </a:pPr>
            <a:r>
              <a:rPr lang="en-US" sz="1867" dirty="0"/>
              <a:t>         =6+4</a:t>
            </a:r>
          </a:p>
          <a:p>
            <a:pPr>
              <a:defRPr lang="en-US" sz="1400" dirty="0"/>
            </a:pPr>
            <a:r>
              <a:rPr lang="en-US" sz="1867" dirty="0"/>
              <a:t>         =10</a:t>
            </a:r>
          </a:p>
        </p:txBody>
      </p:sp>
      <p:sp>
        <p:nvSpPr>
          <p:cNvPr id="11" name="TextBox 10">
            <a:extLst>
              <a:ext uri="{75E0B192-E120-4B08-9420-C9E698BE0BC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A11363C-65E2-4060-AE87-91AD6AFC0AC7}"/>
              </a:ext>
            </a:extLst>
          </p:cNvPr>
          <p:cNvSpPr txBox="1"/>
          <p:nvPr/>
        </p:nvSpPr>
        <p:spPr>
          <a:xfrm>
            <a:off x="8672283" y="4925987"/>
            <a:ext cx="2540000" cy="1852174"/>
          </a:xfrm>
          <a:prstGeom prst="rect">
            <a:avLst/>
          </a:prstGeom>
        </p:spPr>
        <p:txBody>
          <a:bodyPr vert="horz" lIns="127000" tIns="63500" rIns="127000" bIns="63500" rtlCol="0" anchor="t">
            <a:spAutoFit/>
          </a:bodyPr>
          <a:lstStyle/>
          <a:p>
            <a:pPr>
              <a:defRPr lang="en-US" sz="1400" dirty="0"/>
            </a:pPr>
            <a:r>
              <a:rPr lang="en-US" sz="1867" dirty="0"/>
              <a:t>Cycle 5:</a:t>
            </a:r>
          </a:p>
          <a:p>
            <a:pPr>
              <a:defRPr lang="en-US" sz="1400" dirty="0"/>
            </a:pPr>
            <a:r>
              <a:rPr lang="en-US" sz="1867" dirty="0"/>
              <a:t>Sum=10;</a:t>
            </a:r>
          </a:p>
          <a:p>
            <a:pPr>
              <a:defRPr lang="en-US" sz="1400" dirty="0"/>
            </a:pPr>
            <a:r>
              <a:rPr lang="en-US" sz="1867" dirty="0"/>
              <a:t>i=5</a:t>
            </a:r>
          </a:p>
          <a:p>
            <a:pPr>
              <a:defRPr lang="en-US" sz="1400" dirty="0"/>
            </a:pPr>
            <a:r>
              <a:rPr lang="en-US" sz="1867" dirty="0"/>
              <a:t>Sum=sum+i</a:t>
            </a:r>
          </a:p>
          <a:p>
            <a:pPr>
              <a:defRPr lang="en-US" sz="1400" dirty="0"/>
            </a:pPr>
            <a:r>
              <a:rPr lang="en-US" sz="1867" dirty="0"/>
              <a:t>         =10+5</a:t>
            </a:r>
          </a:p>
          <a:p>
            <a:pPr>
              <a:defRPr lang="en-US" sz="1400" dirty="0"/>
            </a:pPr>
            <a:r>
              <a:rPr lang="en-US" sz="1867" dirty="0"/>
              <a:t>         =15</a:t>
            </a:r>
          </a:p>
        </p:txBody>
      </p:sp>
    </p:spTree>
    <p:extLst>
      <p:ext uri="{9F8A9C39-3C4E-4C42-8F3E-9C748DAE66E4}">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1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A4AC3777-4437-4762-8CFD-48C9F002FD0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2C4D0D4-9646-4638-A7D8-1394B2348741}"/>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76FF6A32-72F3-485D-ACEF-16EDB55350B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C3B26B8-CEA2-4755-A5F2-712532E1F79F}"/>
              </a:ext>
            </a:extLst>
          </p:cNvPr>
          <p:cNvSpPr txBox="1"/>
          <p:nvPr/>
        </p:nvSpPr>
        <p:spPr>
          <a:xfrm>
            <a:off x="3412313" y="1387234"/>
            <a:ext cx="5367388" cy="4150752"/>
          </a:xfrm>
          <a:prstGeom prst="rect">
            <a:avLst/>
          </a:prstGeom>
        </p:spPr>
        <p:txBody>
          <a:bodyPr vert="horz" lIns="127000" tIns="63500" rIns="127000" bIns="63500" rtlCol="0" anchor="t">
            <a:spAutoFit/>
          </a:bodyPr>
          <a:lstStyle/>
          <a:p>
            <a:pPr>
              <a:defRPr lang="en-US" sz="1400" dirty="0"/>
            </a:pPr>
            <a:r>
              <a:rPr lang="en-US" sz="1867" dirty="0">
                <a:latin typeface="Open Sans"/>
              </a:rPr>
              <a:t>#include&lt;stdio.h&gt;</a:t>
            </a:r>
          </a:p>
          <a:p>
            <a:pPr>
              <a:defRPr lang="en-US" sz="1400" dirty="0"/>
            </a:pPr>
            <a:r>
              <a:rPr lang="en-US" sz="1867" dirty="0">
                <a:latin typeface="Open Sans"/>
              </a:rPr>
              <a:t>Void main()</a:t>
            </a:r>
          </a:p>
          <a:p>
            <a:pPr>
              <a:defRPr lang="en-US" sz="1400" dirty="0"/>
            </a:pPr>
            <a:r>
              <a:rPr lang="en-US" sz="1867" dirty="0">
                <a:latin typeface="Open Sans"/>
              </a:rPr>
              <a:t>{</a:t>
            </a:r>
          </a:p>
          <a:p>
            <a:pPr>
              <a:defRPr lang="en-US" sz="1400" dirty="0"/>
            </a:pPr>
            <a:r>
              <a:rPr lang="en-US" sz="1867" dirty="0">
                <a:latin typeface="Open Sans"/>
              </a:rPr>
              <a:t>int i,n,sum;</a:t>
            </a:r>
          </a:p>
          <a:p>
            <a:pPr>
              <a:defRPr lang="en-US" sz="1400" dirty="0"/>
            </a:pPr>
            <a:r>
              <a:rPr lang="en-US" sz="1867" dirty="0" err="1">
                <a:latin typeface="Open Sans"/>
              </a:rPr>
              <a:t>Printf</a:t>
            </a:r>
            <a:r>
              <a:rPr lang="en-US" sz="1867" dirty="0">
                <a:latin typeface="Open Sans"/>
              </a:rPr>
              <a:t>("enter the value of n\n");</a:t>
            </a:r>
          </a:p>
          <a:p>
            <a:pPr>
              <a:defRPr lang="en-US" sz="1400" dirty="0"/>
            </a:pPr>
            <a:r>
              <a:rPr lang="en-US" sz="1867" dirty="0" err="1">
                <a:latin typeface="Open Sans"/>
              </a:rPr>
              <a:t>Scanf</a:t>
            </a:r>
            <a:r>
              <a:rPr lang="en-US" sz="1867" dirty="0">
                <a:latin typeface="Open Sans"/>
              </a:rPr>
              <a:t>("%d", &amp;n);</a:t>
            </a:r>
          </a:p>
          <a:p>
            <a:pPr>
              <a:defRPr lang="en-US" sz="1400" dirty="0"/>
            </a:pPr>
            <a:endParaRPr lang="en-US" sz="1867" dirty="0">
              <a:latin typeface="Open Sans"/>
            </a:endParaRPr>
          </a:p>
          <a:p>
            <a:pPr>
              <a:defRPr lang="en-US" sz="1400" dirty="0"/>
            </a:pPr>
            <a:r>
              <a:rPr lang="en-US" sz="1867" dirty="0">
                <a:latin typeface="Open Sans"/>
              </a:rPr>
              <a:t>sum=0;</a:t>
            </a:r>
            <a:br>
              <a:rPr lang="en-US" sz="1867" dirty="0">
                <a:latin typeface="Open Sans"/>
              </a:rPr>
            </a:br>
            <a:r>
              <a:rPr lang="en-US" sz="1867" dirty="0">
                <a:latin typeface="Open Sans"/>
              </a:rPr>
              <a:t>    for(i=1;i&lt;n;i++)</a:t>
            </a:r>
            <a:br>
              <a:rPr lang="en-US" sz="1867" dirty="0">
                <a:latin typeface="Open Sans"/>
              </a:rPr>
            </a:br>
            <a:r>
              <a:rPr lang="en-US" sz="1867" dirty="0">
                <a:latin typeface="Open Sans"/>
              </a:rPr>
              <a:t>    {</a:t>
            </a:r>
            <a:br>
              <a:rPr lang="en-US" sz="1867" dirty="0">
                <a:latin typeface="Open Sans"/>
              </a:rPr>
            </a:br>
            <a:r>
              <a:rPr lang="en-US" sz="1867" dirty="0">
                <a:latin typeface="Open Sans"/>
              </a:rPr>
              <a:t>        sum=sum+i;</a:t>
            </a:r>
            <a:br>
              <a:rPr lang="en-US" sz="1867" dirty="0">
                <a:latin typeface="Open Sans"/>
              </a:rPr>
            </a:br>
            <a:r>
              <a:rPr lang="en-US" sz="1867" dirty="0">
                <a:latin typeface="Open Sans"/>
              </a:rPr>
              <a:t>    }</a:t>
            </a:r>
          </a:p>
          <a:p>
            <a:pPr>
              <a:defRPr lang="en-US" sz="1400" dirty="0"/>
            </a:pPr>
            <a:r>
              <a:rPr lang="en-US" sz="1867" dirty="0" err="1">
                <a:latin typeface="Open Sans"/>
              </a:rPr>
              <a:t>Printf</a:t>
            </a:r>
            <a:r>
              <a:rPr lang="en-US" sz="1867" dirty="0">
                <a:latin typeface="Open Sans"/>
              </a:rPr>
              <a:t>("%d", sum);</a:t>
            </a:r>
          </a:p>
          <a:p>
            <a:pPr>
              <a:defRPr lang="en-US" sz="1400" dirty="0"/>
            </a:pPr>
            <a:r>
              <a:rPr lang="en-US" sz="1867" dirty="0">
                <a:latin typeface="Open Sans"/>
              </a:rPr>
              <a:t>}</a:t>
            </a:r>
          </a:p>
        </p:txBody>
      </p:sp>
    </p:spTree>
    <p:extLst>
      <p:ext uri="{8B3841E4-ABA0-4C18-B472-A65189BAF06D}">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15"/>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70F83A6B-202F-410A-894D-32D3E157558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F241F3B-0DFC-4A76-8A2E-7EA4DE70FAB8}"/>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7FBF9F25-61DD-4B59-BB7C-F106B24320D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11A0DFA-9D28-4203-8245-104E81CD6C3E}"/>
              </a:ext>
            </a:extLst>
          </p:cNvPr>
          <p:cNvSpPr txBox="1"/>
          <p:nvPr/>
        </p:nvSpPr>
        <p:spPr>
          <a:xfrm>
            <a:off x="1875905" y="994144"/>
            <a:ext cx="8440191" cy="415563"/>
          </a:xfrm>
          <a:prstGeom prst="rect">
            <a:avLst/>
          </a:prstGeom>
        </p:spPr>
        <p:txBody>
          <a:bodyPr vert="horz" lIns="127000" tIns="63500" rIns="127000" bIns="63500" rtlCol="0" anchor="t">
            <a:spAutoFit/>
          </a:bodyPr>
          <a:lstStyle/>
          <a:p>
            <a:pPr>
              <a:defRPr lang="en-US" sz="1400" dirty="0"/>
            </a:pPr>
            <a:r>
              <a:rPr lang="en-US" sz="1867" dirty="0"/>
              <a:t>2. Write a C program to find sum of squares of first n natural numbers</a:t>
            </a:r>
          </a:p>
        </p:txBody>
      </p:sp>
      <p:sp>
        <p:nvSpPr>
          <p:cNvPr id="4" name="TextBox 3">
            <a:extLst>
              <a:ext uri="{D56C8E26-DD2B-44AA-B419-1904818068E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B83F2DD-1AC5-40A8-BC80-741DADA1B05B}"/>
              </a:ext>
            </a:extLst>
          </p:cNvPr>
          <p:cNvSpPr txBox="1"/>
          <p:nvPr/>
        </p:nvSpPr>
        <p:spPr>
          <a:xfrm>
            <a:off x="1168400" y="2213344"/>
            <a:ext cx="3708400" cy="702885"/>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867" dirty="0">
                <a:latin typeface="Open Sans"/>
              </a:rPr>
              <a:t>5</a:t>
            </a:r>
          </a:p>
          <a:p>
            <a:pPr>
              <a:defRPr lang="en-US" sz="1400" dirty="0">
                <a:solidFill>
                  <a:schemeClr val="tx1"/>
                </a:solidFill>
                <a:latin typeface="Open Sans"/>
              </a:defRPr>
            </a:pPr>
            <a:r>
              <a:rPr lang="en-US" sz="1867" dirty="0">
                <a:latin typeface="Open Sans"/>
              </a:rPr>
              <a:t>1</a:t>
            </a:r>
            <a:r>
              <a:rPr lang="en-US" sz="1867" baseline="30000" dirty="0">
                <a:latin typeface="Open Sans"/>
              </a:rPr>
              <a:t>2</a:t>
            </a:r>
            <a:r>
              <a:rPr lang="en-US" sz="1867" dirty="0">
                <a:latin typeface="Open Sans"/>
              </a:rPr>
              <a:t>+2</a:t>
            </a:r>
            <a:r>
              <a:rPr lang="en-US" sz="1867" baseline="30000" dirty="0">
                <a:latin typeface="Open Sans"/>
              </a:rPr>
              <a:t>2</a:t>
            </a:r>
            <a:r>
              <a:rPr lang="en-US" sz="1867" dirty="0">
                <a:latin typeface="Open Sans"/>
              </a:rPr>
              <a:t>+3</a:t>
            </a:r>
            <a:r>
              <a:rPr lang="en-US" sz="1867" baseline="30000" dirty="0">
                <a:latin typeface="Open Sans"/>
              </a:rPr>
              <a:t>2</a:t>
            </a:r>
            <a:r>
              <a:rPr lang="en-US" sz="1867" dirty="0">
                <a:latin typeface="Open Sans"/>
              </a:rPr>
              <a:t>+4</a:t>
            </a:r>
            <a:r>
              <a:rPr lang="en-US" sz="1867" baseline="30000" dirty="0">
                <a:latin typeface="Open Sans"/>
              </a:rPr>
              <a:t>2</a:t>
            </a:r>
            <a:r>
              <a:rPr lang="en-US" sz="1867" dirty="0">
                <a:latin typeface="Open Sans"/>
              </a:rPr>
              <a:t>+5</a:t>
            </a:r>
            <a:r>
              <a:rPr lang="en-US" sz="1867" baseline="30000" dirty="0">
                <a:latin typeface="Open Sans"/>
              </a:rPr>
              <a:t>2</a:t>
            </a:r>
            <a:r>
              <a:rPr lang="en-US" sz="1867" dirty="0">
                <a:latin typeface="Open Sans"/>
              </a:rPr>
              <a:t>=55</a:t>
            </a:r>
          </a:p>
        </p:txBody>
      </p:sp>
      <p:sp>
        <p:nvSpPr>
          <p:cNvPr id="5" name="TextBox 4">
            <a:extLst>
              <a:ext uri="{05FF594D-DA37-4B80-94FF-C0F7AF9FBD2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7C715E3-80B2-4BC4-9FAA-A8FD8900480B}"/>
              </a:ext>
            </a:extLst>
          </p:cNvPr>
          <p:cNvSpPr txBox="1"/>
          <p:nvPr/>
        </p:nvSpPr>
        <p:spPr>
          <a:xfrm>
            <a:off x="558596" y="3432543"/>
            <a:ext cx="2540000" cy="1564852"/>
          </a:xfrm>
          <a:prstGeom prst="rect">
            <a:avLst/>
          </a:prstGeom>
        </p:spPr>
        <p:txBody>
          <a:bodyPr vert="horz" lIns="127000" tIns="63500" rIns="127000" bIns="63500" rtlCol="0" anchor="t">
            <a:spAutoFit/>
          </a:bodyPr>
          <a:lstStyle/>
          <a:p>
            <a:pPr>
              <a:defRPr lang="en-US" sz="1400" dirty="0"/>
            </a:pPr>
            <a:r>
              <a:rPr lang="en-US" sz="1867" dirty="0">
                <a:latin typeface="Open Sans"/>
              </a:rPr>
              <a:t>sum=0;</a:t>
            </a:r>
            <a:br>
              <a:rPr lang="en-US" sz="1867" dirty="0">
                <a:latin typeface="Open Sans"/>
              </a:rPr>
            </a:br>
            <a:r>
              <a:rPr lang="en-US" sz="1867" dirty="0">
                <a:latin typeface="Open Sans"/>
              </a:rPr>
              <a:t>    for(i=1;i&lt;=n;i++)</a:t>
            </a:r>
            <a:br>
              <a:rPr lang="en-US" sz="1867" dirty="0">
                <a:latin typeface="Open Sans"/>
              </a:rPr>
            </a:br>
            <a:r>
              <a:rPr lang="en-US" sz="1867" dirty="0">
                <a:latin typeface="Open Sans"/>
              </a:rPr>
              <a:t>    {</a:t>
            </a:r>
            <a:br>
              <a:rPr lang="en-US" sz="1867" dirty="0">
                <a:latin typeface="Open Sans"/>
              </a:rPr>
            </a:br>
            <a:r>
              <a:rPr lang="en-US" sz="1867" dirty="0">
                <a:latin typeface="Open Sans"/>
              </a:rPr>
              <a:t>        sum=sum+i*i;</a:t>
            </a:r>
            <a:br>
              <a:rPr lang="en-US" sz="1867" dirty="0">
                <a:latin typeface="Open Sans"/>
              </a:rPr>
            </a:br>
            <a:r>
              <a:rPr lang="en-US" sz="1867" dirty="0">
                <a:latin typeface="Open Sans"/>
              </a:rPr>
              <a:t>    }</a:t>
            </a:r>
          </a:p>
        </p:txBody>
      </p:sp>
      <p:sp>
        <p:nvSpPr>
          <p:cNvPr id="6" name="TextBox 5">
            <a:extLst>
              <a:ext uri="{3600CFF3-1C03-4DCC-A5B2-2B55FB49C99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6D037E-0979-4B2C-BEC5-26FDD4A51986}"/>
              </a:ext>
            </a:extLst>
          </p:cNvPr>
          <p:cNvSpPr txBox="1"/>
          <p:nvPr/>
        </p:nvSpPr>
        <p:spPr>
          <a:xfrm>
            <a:off x="6096001" y="2374900"/>
            <a:ext cx="5367388" cy="4150752"/>
          </a:xfrm>
          <a:prstGeom prst="rect">
            <a:avLst/>
          </a:prstGeom>
        </p:spPr>
        <p:txBody>
          <a:bodyPr vert="horz" lIns="127000" tIns="63500" rIns="127000" bIns="63500" rtlCol="0" anchor="t">
            <a:spAutoFit/>
          </a:bodyPr>
          <a:lstStyle/>
          <a:p>
            <a:pPr>
              <a:defRPr lang="en-US" sz="1400" dirty="0"/>
            </a:pPr>
            <a:r>
              <a:rPr lang="en-US" sz="1867" dirty="0">
                <a:latin typeface="Open Sans"/>
              </a:rPr>
              <a:t>#include&lt;stdio.h&gt;</a:t>
            </a:r>
          </a:p>
          <a:p>
            <a:pPr>
              <a:defRPr lang="en-US" sz="1400" dirty="0"/>
            </a:pPr>
            <a:r>
              <a:rPr lang="en-US" sz="1867" dirty="0">
                <a:latin typeface="Open Sans"/>
              </a:rPr>
              <a:t>Void main()</a:t>
            </a:r>
          </a:p>
          <a:p>
            <a:pPr>
              <a:defRPr lang="en-US" sz="1400" dirty="0"/>
            </a:pPr>
            <a:r>
              <a:rPr lang="en-US" sz="1867" dirty="0">
                <a:latin typeface="Open Sans"/>
              </a:rPr>
              <a:t>{</a:t>
            </a:r>
          </a:p>
          <a:p>
            <a:pPr>
              <a:defRPr lang="en-US" sz="1400" dirty="0"/>
            </a:pPr>
            <a:r>
              <a:rPr lang="en-US" sz="1867" dirty="0">
                <a:latin typeface="Open Sans"/>
              </a:rPr>
              <a:t>Int n,i,sum;</a:t>
            </a:r>
          </a:p>
          <a:p>
            <a:pPr>
              <a:defRPr lang="en-US" sz="1400" dirty="0"/>
            </a:pPr>
            <a:r>
              <a:rPr lang="en-US" sz="1867" dirty="0" err="1">
                <a:latin typeface="Open Sans"/>
              </a:rPr>
              <a:t>Printf</a:t>
            </a:r>
            <a:r>
              <a:rPr lang="en-US" sz="1867" dirty="0">
                <a:latin typeface="Open Sans"/>
              </a:rPr>
              <a:t>("enter the value of n\n");</a:t>
            </a:r>
          </a:p>
          <a:p>
            <a:pPr>
              <a:defRPr lang="en-US" sz="1400" dirty="0"/>
            </a:pPr>
            <a:r>
              <a:rPr lang="en-US" sz="1867" dirty="0" err="1">
                <a:latin typeface="Open Sans"/>
              </a:rPr>
              <a:t>Scanf</a:t>
            </a:r>
            <a:r>
              <a:rPr lang="en-US" sz="1867" dirty="0">
                <a:latin typeface="Open Sans"/>
              </a:rPr>
              <a:t>("%d", &amp;n);</a:t>
            </a:r>
          </a:p>
          <a:p>
            <a:pPr>
              <a:defRPr lang="en-US" sz="1400" dirty="0"/>
            </a:pPr>
            <a:endParaRPr lang="en-US" sz="1867" dirty="0">
              <a:latin typeface="Open Sans"/>
            </a:endParaRPr>
          </a:p>
          <a:p>
            <a:pPr>
              <a:defRPr lang="en-US" sz="1400" dirty="0"/>
            </a:pPr>
            <a:r>
              <a:rPr lang="en-US" sz="1867" dirty="0">
                <a:latin typeface="Open Sans"/>
              </a:rPr>
              <a:t>sum=0;</a:t>
            </a:r>
            <a:br>
              <a:rPr lang="en-US" sz="1867" dirty="0">
                <a:latin typeface="Open Sans"/>
              </a:rPr>
            </a:br>
            <a:r>
              <a:rPr lang="en-US" sz="1867" dirty="0">
                <a:latin typeface="Open Sans"/>
              </a:rPr>
              <a:t>    for(i=1;i&lt;=5;i++)</a:t>
            </a:r>
            <a:br>
              <a:rPr lang="en-US" sz="1867" dirty="0">
                <a:latin typeface="Open Sans"/>
              </a:rPr>
            </a:br>
            <a:r>
              <a:rPr lang="en-US" sz="1867" dirty="0">
                <a:latin typeface="Open Sans"/>
              </a:rPr>
              <a:t>    {</a:t>
            </a:r>
            <a:br>
              <a:rPr lang="en-US" sz="1867" dirty="0">
                <a:latin typeface="Open Sans"/>
              </a:rPr>
            </a:br>
            <a:r>
              <a:rPr lang="en-US" sz="1867" dirty="0">
                <a:latin typeface="Open Sans"/>
              </a:rPr>
              <a:t>        sum=sum+i*i;</a:t>
            </a:r>
            <a:br>
              <a:rPr lang="en-US" sz="1867" dirty="0">
                <a:latin typeface="Open Sans"/>
              </a:rPr>
            </a:br>
            <a:r>
              <a:rPr lang="en-US" sz="1867" dirty="0">
                <a:latin typeface="Open Sans"/>
              </a:rPr>
              <a:t>    }</a:t>
            </a:r>
          </a:p>
          <a:p>
            <a:pPr>
              <a:defRPr lang="en-US" sz="1400" dirty="0"/>
            </a:pPr>
            <a:r>
              <a:rPr lang="en-US" sz="1867" dirty="0" err="1">
                <a:latin typeface="Open Sans"/>
              </a:rPr>
              <a:t>Printf</a:t>
            </a:r>
            <a:r>
              <a:rPr lang="en-US" sz="1867" dirty="0">
                <a:latin typeface="Open Sans"/>
              </a:rPr>
              <a:t>("%d", sum);</a:t>
            </a:r>
          </a:p>
          <a:p>
            <a:pPr>
              <a:defRPr lang="en-US" sz="1400" dirty="0"/>
            </a:pPr>
            <a:r>
              <a:rPr lang="en-US" sz="1867" dirty="0">
                <a:latin typeface="Open Sans"/>
              </a:rPr>
              <a:t>}</a:t>
            </a:r>
          </a:p>
        </p:txBody>
      </p:sp>
    </p:spTree>
    <p:extLst>
      <p:ext uri="{FF36586D-6198-41A3-9410-28DD6C3490F4}">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1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3AC29393-BC36-4306-931F-A0813413C35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D0ED49A-5057-4DA3-BF50-659FB622F3FA}"/>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6A1F962A-6EB9-48E3-A010-C42B2CCFE02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E77CE8D-6D51-4DC6-901B-7642F8CD8089}"/>
              </a:ext>
            </a:extLst>
          </p:cNvPr>
          <p:cNvSpPr txBox="1"/>
          <p:nvPr/>
        </p:nvSpPr>
        <p:spPr>
          <a:xfrm>
            <a:off x="2628239" y="1271904"/>
            <a:ext cx="6519811" cy="5051704"/>
          </a:xfrm>
          <a:prstGeom prst="rect">
            <a:avLst/>
          </a:prstGeom>
        </p:spPr>
        <p:txBody>
          <a:bodyPr vert="horz" lIns="127000" tIns="63500" rIns="127000" bIns="63500" rtlCol="0" anchor="t">
            <a:spAutoFit/>
          </a:bodyPr>
          <a:lstStyle/>
          <a:p>
            <a:pPr>
              <a:defRPr lang="en-US" sz="1400" dirty="0"/>
            </a:pPr>
            <a:r>
              <a:rPr lang="en-US" sz="2133" b="1" dirty="0">
                <a:latin typeface="+mj-lt"/>
              </a:rPr>
              <a:t>Factorial of a number 5!=5*4*3*2*1=120</a:t>
            </a:r>
          </a:p>
          <a:p>
            <a:pPr>
              <a:defRPr lang="en-US" sz="1400" dirty="0"/>
            </a:pPr>
            <a:endParaRPr lang="en-US" sz="2133" b="1" dirty="0">
              <a:latin typeface="+mj-lt"/>
            </a:endParaRPr>
          </a:p>
          <a:p>
            <a:pPr>
              <a:defRPr lang="en-US" sz="1400" dirty="0"/>
            </a:pPr>
            <a:r>
              <a:rPr lang="en-US" sz="2133" b="1" dirty="0">
                <a:latin typeface="+mj-lt"/>
              </a:rPr>
              <a:t>#</a:t>
            </a:r>
            <a:r>
              <a:rPr lang="en-US" sz="2133" b="1" dirty="0" err="1">
                <a:latin typeface="+mj-lt"/>
              </a:rPr>
              <a:t>inlcude</a:t>
            </a:r>
            <a:r>
              <a:rPr lang="en-US" sz="2133" b="1" dirty="0">
                <a:latin typeface="+mj-lt"/>
              </a:rPr>
              <a:t>&lt;stdio.h&gt;</a:t>
            </a:r>
          </a:p>
          <a:p>
            <a:pPr>
              <a:defRPr lang="en-US" sz="1400" dirty="0"/>
            </a:pPr>
            <a:r>
              <a:rPr lang="en-US" sz="2133" b="1" dirty="0">
                <a:latin typeface="+mj-lt"/>
              </a:rPr>
              <a:t>void main()</a:t>
            </a:r>
          </a:p>
          <a:p>
            <a:pPr>
              <a:defRPr lang="en-US" sz="1400" dirty="0"/>
            </a:pPr>
            <a:r>
              <a:rPr lang="en-US" sz="2133" b="1" dirty="0">
                <a:latin typeface="+mj-lt"/>
              </a:rPr>
              <a:t>{ </a:t>
            </a:r>
          </a:p>
          <a:p>
            <a:pPr>
              <a:defRPr lang="en-US" sz="1400" dirty="0"/>
            </a:pPr>
            <a:r>
              <a:rPr lang="en-US" sz="2133" b="1" dirty="0">
                <a:latin typeface="+mj-lt"/>
              </a:rPr>
              <a:t>      fact=1;</a:t>
            </a:r>
          </a:p>
          <a:p>
            <a:pPr>
              <a:defRPr lang="en-US" sz="1400" dirty="0"/>
            </a:pPr>
            <a:r>
              <a:rPr lang="en-US" sz="2133" b="1" dirty="0">
                <a:latin typeface="+mj-lt"/>
              </a:rPr>
              <a:t>     </a:t>
            </a:r>
            <a:r>
              <a:rPr lang="en-US" sz="2133" b="1" dirty="0" err="1">
                <a:latin typeface="+mj-lt"/>
              </a:rPr>
              <a:t>Printf</a:t>
            </a:r>
            <a:r>
              <a:rPr lang="en-US" sz="2133" b="1" dirty="0">
                <a:latin typeface="+mj-lt"/>
              </a:rPr>
              <a:t>("enter the no\n");</a:t>
            </a:r>
          </a:p>
          <a:p>
            <a:pPr>
              <a:defRPr lang="en-US" sz="1400" dirty="0"/>
            </a:pPr>
            <a:r>
              <a:rPr lang="en-US" sz="2133" b="1" dirty="0">
                <a:latin typeface="+mj-lt"/>
              </a:rPr>
              <a:t>    </a:t>
            </a:r>
            <a:r>
              <a:rPr lang="en-US" sz="2133" b="1" dirty="0" err="1">
                <a:latin typeface="+mj-lt"/>
              </a:rPr>
              <a:t>Scanf</a:t>
            </a:r>
            <a:r>
              <a:rPr lang="en-US" sz="2133" b="1" dirty="0">
                <a:latin typeface="+mj-lt"/>
              </a:rPr>
              <a:t>("%d",&amp;n);</a:t>
            </a:r>
          </a:p>
          <a:p>
            <a:pPr>
              <a:defRPr lang="en-US" sz="1400" dirty="0"/>
            </a:pPr>
            <a:r>
              <a:rPr lang="en-US" sz="2133" b="1" dirty="0">
                <a:latin typeface="+mj-lt"/>
              </a:rPr>
              <a:t>    For(i=1;i&lt;=n;i++)</a:t>
            </a:r>
          </a:p>
          <a:p>
            <a:pPr>
              <a:defRPr lang="en-US" sz="1400" dirty="0"/>
            </a:pPr>
            <a:r>
              <a:rPr lang="en-US" sz="2133" b="1" dirty="0">
                <a:latin typeface="+mj-lt"/>
              </a:rPr>
              <a:t>     {</a:t>
            </a:r>
          </a:p>
          <a:p>
            <a:pPr>
              <a:defRPr lang="en-US" sz="1400" dirty="0"/>
            </a:pPr>
            <a:r>
              <a:rPr lang="en-US" sz="2133" b="1" dirty="0">
                <a:latin typeface="+mj-lt"/>
              </a:rPr>
              <a:t>           fact=fact*i;</a:t>
            </a:r>
          </a:p>
          <a:p>
            <a:pPr>
              <a:defRPr lang="en-US" sz="1400" dirty="0"/>
            </a:pPr>
            <a:r>
              <a:rPr lang="en-US" sz="2133" b="1" dirty="0">
                <a:latin typeface="+mj-lt"/>
              </a:rPr>
              <a:t>     }</a:t>
            </a:r>
          </a:p>
          <a:p>
            <a:pPr>
              <a:defRPr lang="en-US" sz="1400" dirty="0"/>
            </a:pPr>
            <a:r>
              <a:rPr lang="en-US" sz="2133" b="1" dirty="0">
                <a:latin typeface="+mj-lt"/>
              </a:rPr>
              <a:t>  </a:t>
            </a:r>
            <a:r>
              <a:rPr lang="en-US" sz="2133" b="1" dirty="0" err="1">
                <a:latin typeface="+mj-lt"/>
              </a:rPr>
              <a:t>printf</a:t>
            </a:r>
            <a:r>
              <a:rPr lang="en-US" sz="2133" b="1" dirty="0">
                <a:latin typeface="+mj-lt"/>
              </a:rPr>
              <a:t>("factorial of a number is %d", fact);</a:t>
            </a:r>
          </a:p>
          <a:p>
            <a:pPr>
              <a:defRPr lang="en-US" sz="1400" dirty="0"/>
            </a:pPr>
            <a:r>
              <a:rPr lang="en-US" sz="2133" b="1" dirty="0">
                <a:latin typeface="+mj-lt"/>
              </a:rPr>
              <a:t>}</a:t>
            </a:r>
          </a:p>
          <a:p>
            <a:pPr>
              <a:defRPr lang="en-US" sz="1400" dirty="0"/>
            </a:pPr>
            <a:endParaRPr lang="en-US" sz="2133" b="1" dirty="0">
              <a:latin typeface="+mj-lt"/>
            </a:endParaRPr>
          </a:p>
        </p:txBody>
      </p:sp>
    </p:spTree>
    <p:extLst>
      <p:ext uri="{51FCB841-4569-4240-A86E-30B13CDEBB70}">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1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984F5EB-1542-497A-9FA9-392B5E7FE15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5BE026-8466-4CEE-BB9F-2F51DFC8D867}"/>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F1632624-6A93-4326-9239-C9D0F7583BD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23217A7-3E4A-479A-ACD7-33954454A931}"/>
              </a:ext>
            </a:extLst>
          </p:cNvPr>
          <p:cNvSpPr txBox="1"/>
          <p:nvPr/>
        </p:nvSpPr>
        <p:spPr>
          <a:xfrm>
            <a:off x="1" y="835203"/>
            <a:ext cx="11592916" cy="620683"/>
          </a:xfrm>
          <a:prstGeom prst="rect">
            <a:avLst/>
          </a:prstGeom>
        </p:spPr>
        <p:txBody>
          <a:bodyPr vert="horz" lIns="127000" tIns="63500" rIns="127000" bIns="63500" rtlCol="0" anchor="t">
            <a:spAutoFit/>
          </a:bodyPr>
          <a:lstStyle/>
          <a:p>
            <a:pPr>
              <a:defRPr lang="en-US" sz="1400" dirty="0"/>
            </a:pPr>
            <a:r>
              <a:rPr lang="en-US" sz="1600" dirty="0"/>
              <a:t>3. Write a C program to find sum of odd numbers and sum of even numbers from 1 to n. Output the sum in 2 different lines with suitable messages</a:t>
            </a:r>
          </a:p>
        </p:txBody>
      </p:sp>
      <p:sp>
        <p:nvSpPr>
          <p:cNvPr id="4" name="TextBox 3">
            <a:extLst>
              <a:ext uri="{3612F73A-7883-4D05-A1C3-15341507354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4AA9CEC-D9BF-4B8C-A65D-D402080D2A67}"/>
              </a:ext>
            </a:extLst>
          </p:cNvPr>
          <p:cNvSpPr txBox="1"/>
          <p:nvPr/>
        </p:nvSpPr>
        <p:spPr>
          <a:xfrm>
            <a:off x="3657601" y="1123251"/>
            <a:ext cx="5367388" cy="5546647"/>
          </a:xfrm>
          <a:prstGeom prst="rect">
            <a:avLst/>
          </a:prstGeom>
        </p:spPr>
        <p:txBody>
          <a:bodyPr vert="horz" lIns="127000" tIns="63500" rIns="127000" bIns="63500" rtlCol="0" anchor="t">
            <a:spAutoFit/>
          </a:bodyPr>
          <a:lstStyle/>
          <a:p>
            <a:pPr>
              <a:defRPr lang="en-US" sz="1400" dirty="0"/>
            </a:pPr>
            <a:r>
              <a:rPr lang="en-US" sz="1467" dirty="0">
                <a:latin typeface="Open Sans"/>
              </a:rPr>
              <a:t>#include&lt;stdio.h&gt;</a:t>
            </a:r>
          </a:p>
          <a:p>
            <a:pPr>
              <a:defRPr lang="en-US" sz="1400" dirty="0"/>
            </a:pPr>
            <a:r>
              <a:rPr lang="en-US" sz="1467" dirty="0">
                <a:latin typeface="Open Sans"/>
              </a:rPr>
              <a:t>Void main()</a:t>
            </a:r>
          </a:p>
          <a:p>
            <a:pPr>
              <a:defRPr lang="en-US" sz="1400" dirty="0"/>
            </a:pPr>
            <a:r>
              <a:rPr lang="en-US" sz="1467" dirty="0">
                <a:latin typeface="Open Sans"/>
              </a:rPr>
              <a:t>{</a:t>
            </a:r>
          </a:p>
          <a:p>
            <a:pPr>
              <a:defRPr lang="en-US" sz="1400" dirty="0"/>
            </a:pPr>
            <a:r>
              <a:rPr lang="en-US" sz="1467" dirty="0">
                <a:latin typeface="Open Sans"/>
              </a:rPr>
              <a:t>Int n,i,</a:t>
            </a:r>
            <a:r>
              <a:rPr lang="en-US" sz="1467" dirty="0" err="1">
                <a:latin typeface="Open Sans"/>
              </a:rPr>
              <a:t>evensum</a:t>
            </a:r>
            <a:r>
              <a:rPr lang="en-US" sz="1467" dirty="0">
                <a:latin typeface="Open Sans"/>
              </a:rPr>
              <a:t>,</a:t>
            </a:r>
            <a:r>
              <a:rPr lang="en-US" sz="1467" dirty="0" err="1">
                <a:latin typeface="Open Sans"/>
              </a:rPr>
              <a:t>oddsum</a:t>
            </a:r>
            <a:r>
              <a:rPr lang="en-US" sz="1467" dirty="0">
                <a:latin typeface="Open Sans"/>
              </a:rPr>
              <a:t>;</a:t>
            </a:r>
          </a:p>
          <a:p>
            <a:pPr>
              <a:defRPr lang="en-US" sz="1400" dirty="0"/>
            </a:pPr>
            <a:r>
              <a:rPr lang="en-US" sz="1467" dirty="0" err="1">
                <a:latin typeface="Open Sans"/>
              </a:rPr>
              <a:t>Printf</a:t>
            </a:r>
            <a:r>
              <a:rPr lang="en-US" sz="1467" dirty="0">
                <a:latin typeface="Open Sans"/>
              </a:rPr>
              <a:t>("enter the value of n\n");</a:t>
            </a:r>
          </a:p>
          <a:p>
            <a:pPr>
              <a:defRPr lang="en-US" sz="1400" dirty="0"/>
            </a:pPr>
            <a:r>
              <a:rPr lang="en-US" sz="1467" dirty="0" err="1">
                <a:latin typeface="Open Sans"/>
              </a:rPr>
              <a:t>Scanf</a:t>
            </a:r>
            <a:r>
              <a:rPr lang="en-US" sz="1467" dirty="0">
                <a:latin typeface="Open Sans"/>
              </a:rPr>
              <a:t>("%d", &amp;n);</a:t>
            </a:r>
          </a:p>
          <a:p>
            <a:pPr>
              <a:defRPr lang="en-US" sz="1400" dirty="0"/>
            </a:pPr>
            <a:endParaRPr lang="en-US" sz="1467" dirty="0">
              <a:latin typeface="Open Sans"/>
            </a:endParaRPr>
          </a:p>
          <a:p>
            <a:pPr>
              <a:defRPr lang="en-US" sz="1400" dirty="0"/>
            </a:pPr>
            <a:r>
              <a:rPr lang="en-US" sz="1467" dirty="0" err="1">
                <a:latin typeface="Open Sans"/>
              </a:rPr>
              <a:t>evensum</a:t>
            </a:r>
            <a:r>
              <a:rPr lang="en-US" sz="1467" dirty="0">
                <a:latin typeface="Open Sans"/>
              </a:rPr>
              <a:t>=0;</a:t>
            </a:r>
          </a:p>
          <a:p>
            <a:pPr>
              <a:defRPr lang="en-US" sz="1400" dirty="0"/>
            </a:pPr>
            <a:r>
              <a:rPr lang="en-US" sz="1467" dirty="0" err="1">
                <a:latin typeface="Open Sans"/>
              </a:rPr>
              <a:t>oddsum</a:t>
            </a:r>
            <a:r>
              <a:rPr lang="en-US" sz="1467" dirty="0">
                <a:latin typeface="Open Sans"/>
              </a:rPr>
              <a:t>=0;</a:t>
            </a:r>
            <a:br>
              <a:rPr lang="en-US" sz="1467" dirty="0">
                <a:latin typeface="Open Sans"/>
              </a:rPr>
            </a:br>
            <a:r>
              <a:rPr lang="en-US" sz="1467" dirty="0">
                <a:latin typeface="Open Sans"/>
              </a:rPr>
              <a:t> </a:t>
            </a:r>
          </a:p>
          <a:p>
            <a:pPr>
              <a:defRPr lang="en-US" sz="1400" dirty="0"/>
            </a:pPr>
            <a:r>
              <a:rPr lang="en-US" sz="1467" dirty="0">
                <a:latin typeface="Open Sans"/>
              </a:rPr>
              <a:t>for(i=1;i&lt;=n;i++)</a:t>
            </a:r>
            <a:br>
              <a:rPr lang="en-US" sz="1467" dirty="0">
                <a:latin typeface="Open Sans"/>
              </a:rPr>
            </a:br>
            <a:r>
              <a:rPr lang="en-US" sz="1467" dirty="0">
                <a:latin typeface="Open Sans"/>
              </a:rPr>
              <a:t>{</a:t>
            </a:r>
            <a:br>
              <a:rPr lang="en-US" sz="1467" dirty="0">
                <a:latin typeface="Open Sans"/>
              </a:rPr>
            </a:br>
            <a:r>
              <a:rPr lang="en-US" sz="1467" dirty="0">
                <a:latin typeface="Open Sans"/>
              </a:rPr>
              <a:t>     if(i%2==0)</a:t>
            </a:r>
          </a:p>
          <a:p>
            <a:pPr>
              <a:defRPr lang="en-US" sz="1400" dirty="0"/>
            </a:pPr>
            <a:r>
              <a:rPr lang="en-US" sz="1467" dirty="0">
                <a:latin typeface="Open Sans"/>
              </a:rPr>
              <a:t>     {         </a:t>
            </a:r>
          </a:p>
          <a:p>
            <a:pPr>
              <a:defRPr lang="en-US" sz="1400" dirty="0"/>
            </a:pPr>
            <a:r>
              <a:rPr lang="en-US" sz="1467" dirty="0">
                <a:latin typeface="Open Sans"/>
              </a:rPr>
              <a:t>           evensum=sum+i;</a:t>
            </a:r>
            <a:br>
              <a:rPr lang="en-US" sz="1467" dirty="0">
                <a:latin typeface="Open Sans"/>
              </a:rPr>
            </a:br>
            <a:r>
              <a:rPr lang="en-US" sz="1467" dirty="0">
                <a:latin typeface="Open Sans"/>
              </a:rPr>
              <a:t>     }</a:t>
            </a:r>
          </a:p>
          <a:p>
            <a:pPr>
              <a:defRPr lang="en-US" sz="1400" dirty="0"/>
            </a:pPr>
            <a:r>
              <a:rPr lang="en-US" sz="1467" dirty="0">
                <a:latin typeface="Open Sans"/>
              </a:rPr>
              <a:t>     else</a:t>
            </a:r>
          </a:p>
          <a:p>
            <a:pPr>
              <a:defRPr lang="en-US" sz="1400" dirty="0"/>
            </a:pPr>
            <a:r>
              <a:rPr lang="en-US" sz="1467" dirty="0">
                <a:latin typeface="Open Sans"/>
              </a:rPr>
              <a:t>     {</a:t>
            </a:r>
          </a:p>
          <a:p>
            <a:pPr>
              <a:defRPr lang="en-US" sz="1400" dirty="0"/>
            </a:pPr>
            <a:r>
              <a:rPr lang="en-US" sz="1467" dirty="0">
                <a:latin typeface="Open Sans"/>
              </a:rPr>
              <a:t>          </a:t>
            </a:r>
            <a:r>
              <a:rPr lang="en-US" sz="1467" dirty="0" err="1">
                <a:latin typeface="Open Sans"/>
              </a:rPr>
              <a:t>oddsum</a:t>
            </a:r>
            <a:r>
              <a:rPr lang="en-US" sz="1467" dirty="0">
                <a:latin typeface="Open Sans"/>
              </a:rPr>
              <a:t>=</a:t>
            </a:r>
            <a:r>
              <a:rPr lang="en-US" sz="1467" dirty="0" err="1">
                <a:latin typeface="Open Sans"/>
              </a:rPr>
              <a:t>oddsum</a:t>
            </a:r>
            <a:r>
              <a:rPr lang="en-US" sz="1467" dirty="0">
                <a:latin typeface="Open Sans"/>
              </a:rPr>
              <a:t>+i;</a:t>
            </a:r>
          </a:p>
          <a:p>
            <a:pPr>
              <a:defRPr lang="en-US" sz="1400" dirty="0"/>
            </a:pPr>
            <a:r>
              <a:rPr lang="en-US" sz="1467" dirty="0">
                <a:latin typeface="Open Sans"/>
              </a:rPr>
              <a:t>     }</a:t>
            </a:r>
          </a:p>
          <a:p>
            <a:pPr>
              <a:defRPr lang="en-US" sz="1400" dirty="0"/>
            </a:pPr>
            <a:r>
              <a:rPr lang="en-US" sz="1467" dirty="0">
                <a:latin typeface="Open Sans"/>
              </a:rPr>
              <a:t>}</a:t>
            </a:r>
          </a:p>
          <a:p>
            <a:pPr>
              <a:defRPr lang="en-US" sz="1400" dirty="0"/>
            </a:pPr>
            <a:r>
              <a:rPr lang="en-US" sz="1467" dirty="0" err="1">
                <a:latin typeface="Open Sans"/>
              </a:rPr>
              <a:t>Printf</a:t>
            </a:r>
            <a:r>
              <a:rPr lang="en-US" sz="1467" dirty="0">
                <a:latin typeface="Open Sans"/>
              </a:rPr>
              <a:t>("%d", </a:t>
            </a:r>
            <a:r>
              <a:rPr lang="en-US" sz="1467" dirty="0" err="1">
                <a:latin typeface="Open Sans"/>
              </a:rPr>
              <a:t>evensum</a:t>
            </a:r>
            <a:r>
              <a:rPr lang="en-US" sz="1467" dirty="0">
                <a:latin typeface="Open Sans"/>
              </a:rPr>
              <a:t>);</a:t>
            </a:r>
          </a:p>
          <a:p>
            <a:pPr>
              <a:defRPr lang="en-US" sz="1400" dirty="0"/>
            </a:pPr>
            <a:r>
              <a:rPr lang="en-US" sz="1467" dirty="0" err="1">
                <a:latin typeface="Open Sans"/>
              </a:rPr>
              <a:t>Printf</a:t>
            </a:r>
            <a:r>
              <a:rPr lang="en-US" sz="1467" dirty="0">
                <a:latin typeface="Open Sans"/>
              </a:rPr>
              <a:t>("%d",</a:t>
            </a:r>
            <a:r>
              <a:rPr lang="en-US" sz="1467" dirty="0" err="1">
                <a:latin typeface="Open Sans"/>
              </a:rPr>
              <a:t>oddsum</a:t>
            </a:r>
            <a:r>
              <a:rPr lang="en-US" sz="1467" dirty="0">
                <a:latin typeface="Open Sans"/>
              </a:rPr>
              <a:t>);</a:t>
            </a:r>
          </a:p>
          <a:p>
            <a:pPr>
              <a:defRPr lang="en-US" sz="1400" dirty="0"/>
            </a:pPr>
            <a:r>
              <a:rPr lang="en-US" sz="1467" dirty="0">
                <a:latin typeface="Open Sans"/>
              </a:rPr>
              <a:t>}</a:t>
            </a:r>
          </a:p>
        </p:txBody>
      </p:sp>
    </p:spTree>
    <p:extLst>
      <p:ext uri="{4A5FFBC9-98DC-488D-8700-8284F22ABE88}">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21"/>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A1567311-51EA-4236-8D0E-C38AEA7E644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B3593CE-70C6-4243-B6BC-65E3E40AE115}"/>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1737CAE9-CBBE-44A1-978C-2D6D8CC5F08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B08B3C3-F867-40C6-B2E1-378532849E03}"/>
              </a:ext>
            </a:extLst>
          </p:cNvPr>
          <p:cNvSpPr txBox="1"/>
          <p:nvPr/>
        </p:nvSpPr>
        <p:spPr>
          <a:xfrm>
            <a:off x="811999" y="994144"/>
            <a:ext cx="10568013" cy="702885"/>
          </a:xfrm>
          <a:prstGeom prst="rect">
            <a:avLst/>
          </a:prstGeom>
        </p:spPr>
        <p:txBody>
          <a:bodyPr vert="horz" lIns="127000" tIns="63500" rIns="127000" bIns="63500" rtlCol="0" anchor="t">
            <a:spAutoFit/>
          </a:bodyPr>
          <a:lstStyle/>
          <a:p>
            <a:pPr>
              <a:defRPr lang="en-US" sz="1400" dirty="0"/>
            </a:pPr>
            <a:r>
              <a:rPr lang="en-US" sz="1867" dirty="0"/>
              <a:t>4. Write a C program to find the </a:t>
            </a:r>
            <a:r>
              <a:rPr lang="en-US" sz="1867" dirty="0" err="1"/>
              <a:t>GCD</a:t>
            </a:r>
            <a:r>
              <a:rPr lang="en-US" sz="1867" dirty="0"/>
              <a:t> and LCM of two integers and output the result along with the given integers</a:t>
            </a:r>
          </a:p>
        </p:txBody>
      </p:sp>
      <p:sp>
        <p:nvSpPr>
          <p:cNvPr id="4" name="TextBox 3">
            <a:extLst>
              <a:ext uri="{07F14D9D-E7A7-4F50-918F-42204D1BEFC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39DC3D9-DAE0-41B1-8A91-310BB2215E9C}"/>
              </a:ext>
            </a:extLst>
          </p:cNvPr>
          <p:cNvSpPr txBox="1"/>
          <p:nvPr/>
        </p:nvSpPr>
        <p:spPr>
          <a:xfrm>
            <a:off x="3412313" y="1479461"/>
            <a:ext cx="5367388" cy="5300041"/>
          </a:xfrm>
          <a:prstGeom prst="rect">
            <a:avLst/>
          </a:prstGeom>
        </p:spPr>
        <p:txBody>
          <a:bodyPr vert="horz" lIns="127000" tIns="63500" rIns="127000" bIns="63500" rtlCol="0" anchor="t">
            <a:spAutoFit/>
          </a:bodyPr>
          <a:lstStyle/>
          <a:p>
            <a:pPr>
              <a:defRPr lang="en-US" sz="1400" dirty="0"/>
            </a:pPr>
            <a:r>
              <a:rPr lang="en-US" sz="1867" dirty="0">
                <a:latin typeface="Open Sans"/>
              </a:rPr>
              <a:t>#include&lt;stdio.h&gt;</a:t>
            </a:r>
          </a:p>
          <a:p>
            <a:pPr>
              <a:defRPr lang="en-US" sz="1400" dirty="0"/>
            </a:pPr>
            <a:r>
              <a:rPr lang="en-US" sz="1867" dirty="0">
                <a:latin typeface="Open Sans"/>
              </a:rPr>
              <a:t>Void main()</a:t>
            </a:r>
          </a:p>
          <a:p>
            <a:pPr>
              <a:defRPr lang="en-US" sz="1400" dirty="0"/>
            </a:pPr>
            <a:r>
              <a:rPr lang="en-US" sz="1867" dirty="0">
                <a:latin typeface="Open Sans"/>
              </a:rPr>
              <a:t>{</a:t>
            </a:r>
          </a:p>
          <a:p>
            <a:pPr>
              <a:defRPr lang="en-US" sz="1400" dirty="0"/>
            </a:pPr>
            <a:r>
              <a:rPr lang="en-US" sz="1867" dirty="0">
                <a:latin typeface="Open Sans"/>
              </a:rPr>
              <a:t>Int m,n,a,b,r,</a:t>
            </a:r>
            <a:r>
              <a:rPr lang="en-US" sz="1867" dirty="0" err="1">
                <a:latin typeface="Open Sans"/>
              </a:rPr>
              <a:t>lcm</a:t>
            </a:r>
            <a:r>
              <a:rPr lang="en-US" sz="1867" dirty="0">
                <a:latin typeface="Open Sans"/>
              </a:rPr>
              <a:t>,</a:t>
            </a:r>
            <a:r>
              <a:rPr lang="en-US" sz="1867" dirty="0" err="1">
                <a:latin typeface="Open Sans"/>
              </a:rPr>
              <a:t>gcd</a:t>
            </a:r>
            <a:r>
              <a:rPr lang="en-US" sz="1867" dirty="0">
                <a:latin typeface="Open Sans"/>
              </a:rPr>
              <a:t>;</a:t>
            </a:r>
          </a:p>
          <a:p>
            <a:pPr>
              <a:defRPr lang="en-US" sz="1400" dirty="0"/>
            </a:pPr>
            <a:r>
              <a:rPr lang="en-US" sz="1867" dirty="0" err="1">
                <a:latin typeface="Open Sans"/>
              </a:rPr>
              <a:t>Printf</a:t>
            </a:r>
            <a:r>
              <a:rPr lang="en-US" sz="1867" dirty="0">
                <a:latin typeface="Open Sans"/>
              </a:rPr>
              <a:t>("enter 2 numbers \n");</a:t>
            </a:r>
          </a:p>
          <a:p>
            <a:pPr>
              <a:defRPr lang="en-US" sz="1400" dirty="0"/>
            </a:pPr>
            <a:r>
              <a:rPr lang="en-US" sz="1867" dirty="0" err="1">
                <a:latin typeface="Open Sans"/>
              </a:rPr>
              <a:t>Scanf</a:t>
            </a:r>
            <a:r>
              <a:rPr lang="en-US" sz="1867" dirty="0">
                <a:latin typeface="Open Sans"/>
              </a:rPr>
              <a:t>("%d%d", &amp;m,&amp;n);</a:t>
            </a:r>
          </a:p>
          <a:p>
            <a:pPr>
              <a:defRPr lang="en-US" sz="1400" dirty="0"/>
            </a:pPr>
            <a:r>
              <a:rPr lang="en-US" sz="1867" dirty="0">
                <a:latin typeface="Open Sans"/>
              </a:rPr>
              <a:t>a=m;</a:t>
            </a:r>
          </a:p>
          <a:p>
            <a:pPr>
              <a:defRPr lang="en-US" sz="1400" dirty="0"/>
            </a:pPr>
            <a:r>
              <a:rPr lang="en-US" sz="1867" dirty="0">
                <a:latin typeface="Open Sans"/>
              </a:rPr>
              <a:t>b=n;</a:t>
            </a:r>
          </a:p>
          <a:p>
            <a:pPr>
              <a:defRPr lang="en-US" sz="1400" dirty="0"/>
            </a:pPr>
            <a:r>
              <a:rPr lang="en-US" sz="1867" dirty="0">
                <a:latin typeface="Open Sans"/>
              </a:rPr>
              <a:t>While(b!=0)</a:t>
            </a:r>
          </a:p>
          <a:p>
            <a:pPr>
              <a:defRPr lang="en-US" sz="1400" dirty="0"/>
            </a:pPr>
            <a:r>
              <a:rPr lang="en-US" sz="1867" dirty="0">
                <a:latin typeface="Open Sans"/>
              </a:rPr>
              <a:t>{</a:t>
            </a:r>
            <a:br>
              <a:rPr lang="en-US" sz="1867" dirty="0">
                <a:latin typeface="Open Sans"/>
              </a:rPr>
            </a:br>
            <a:r>
              <a:rPr lang="en-US" sz="1867" dirty="0">
                <a:latin typeface="Open Sans"/>
              </a:rPr>
              <a:t>    r=a%b;</a:t>
            </a:r>
          </a:p>
          <a:p>
            <a:pPr>
              <a:defRPr lang="en-US" sz="1400" dirty="0"/>
            </a:pPr>
            <a:r>
              <a:rPr lang="en-US" sz="1867" dirty="0">
                <a:latin typeface="Open Sans"/>
              </a:rPr>
              <a:t>    a=b;</a:t>
            </a:r>
          </a:p>
          <a:p>
            <a:pPr>
              <a:defRPr lang="en-US" sz="1400" dirty="0"/>
            </a:pPr>
            <a:r>
              <a:rPr lang="en-US" sz="1867" dirty="0">
                <a:latin typeface="Open Sans"/>
              </a:rPr>
              <a:t>    b=r;</a:t>
            </a:r>
          </a:p>
          <a:p>
            <a:pPr>
              <a:defRPr lang="en-US" sz="1400" dirty="0"/>
            </a:pPr>
            <a:r>
              <a:rPr lang="en-US" sz="1867" dirty="0">
                <a:latin typeface="Open Sans"/>
              </a:rPr>
              <a:t>}</a:t>
            </a:r>
          </a:p>
          <a:p>
            <a:pPr>
              <a:defRPr lang="en-US" sz="1400" dirty="0"/>
            </a:pPr>
            <a:r>
              <a:rPr lang="en-US" sz="1867" dirty="0" err="1">
                <a:latin typeface="Open Sans"/>
              </a:rPr>
              <a:t>gcd</a:t>
            </a:r>
            <a:r>
              <a:rPr lang="en-US" sz="1867" dirty="0">
                <a:latin typeface="Open Sans"/>
              </a:rPr>
              <a:t>=a;</a:t>
            </a:r>
          </a:p>
          <a:p>
            <a:pPr>
              <a:defRPr lang="en-US" sz="1400" dirty="0"/>
            </a:pPr>
            <a:r>
              <a:rPr lang="en-US" sz="1867" dirty="0" err="1">
                <a:latin typeface="Open Sans"/>
              </a:rPr>
              <a:t>lcm</a:t>
            </a:r>
            <a:r>
              <a:rPr lang="en-US" sz="1867" dirty="0">
                <a:latin typeface="Open Sans"/>
              </a:rPr>
              <a:t>=(m*n)/</a:t>
            </a:r>
            <a:r>
              <a:rPr lang="en-US" sz="1867" dirty="0" err="1">
                <a:latin typeface="Open Sans"/>
              </a:rPr>
              <a:t>gcd</a:t>
            </a:r>
            <a:r>
              <a:rPr lang="en-US" sz="1867" dirty="0">
                <a:latin typeface="Open Sans"/>
              </a:rPr>
              <a:t>;</a:t>
            </a:r>
          </a:p>
          <a:p>
            <a:pPr>
              <a:defRPr lang="en-US" sz="1400" dirty="0"/>
            </a:pPr>
            <a:r>
              <a:rPr lang="en-US" sz="1867" dirty="0" err="1">
                <a:latin typeface="Open Sans"/>
              </a:rPr>
              <a:t>Printf</a:t>
            </a:r>
            <a:r>
              <a:rPr lang="en-US" sz="1867" dirty="0">
                <a:latin typeface="Open Sans"/>
              </a:rPr>
              <a:t>("</a:t>
            </a:r>
            <a:r>
              <a:rPr lang="en-US" sz="1867" dirty="0" err="1">
                <a:latin typeface="Open Sans"/>
              </a:rPr>
              <a:t>GCD</a:t>
            </a:r>
            <a:r>
              <a:rPr lang="en-US" sz="1867" dirty="0">
                <a:latin typeface="Open Sans"/>
              </a:rPr>
              <a:t>=%d and LCM=%d",</a:t>
            </a:r>
            <a:r>
              <a:rPr lang="en-US" sz="1867" dirty="0" err="1">
                <a:latin typeface="Open Sans"/>
              </a:rPr>
              <a:t>gcd</a:t>
            </a:r>
            <a:r>
              <a:rPr lang="en-US" sz="1867" dirty="0">
                <a:latin typeface="Open Sans"/>
              </a:rPr>
              <a:t>,</a:t>
            </a:r>
            <a:r>
              <a:rPr lang="en-US" sz="1867" dirty="0" err="1">
                <a:latin typeface="Open Sans"/>
              </a:rPr>
              <a:t>lcm</a:t>
            </a:r>
            <a:r>
              <a:rPr lang="en-US" sz="1867" dirty="0">
                <a:latin typeface="Open Sans"/>
              </a:rPr>
              <a:t>);</a:t>
            </a:r>
          </a:p>
          <a:p>
            <a:pPr>
              <a:defRPr lang="en-US" sz="1400" dirty="0"/>
            </a:pPr>
            <a:r>
              <a:rPr lang="en-US" sz="1867" dirty="0">
                <a:latin typeface="Open Sans"/>
              </a:rPr>
              <a:t>}</a:t>
            </a:r>
          </a:p>
        </p:txBody>
      </p:sp>
    </p:spTree>
    <p:extLst>
      <p:ext uri="{38847C61-5382-4140-BA41-AA6D25E6AF0F}">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2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ED8F0C23-3817-42A7-A0EE-B6549D173EB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4707155-A215-4B95-8224-E6F259C3E9A7}"/>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B14337AD-41DC-41A8-8151-625BC4D126B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7795EE2-6450-4EE7-AF5E-201381C268DA}"/>
              </a:ext>
            </a:extLst>
          </p:cNvPr>
          <p:cNvSpPr txBox="1"/>
          <p:nvPr/>
        </p:nvSpPr>
        <p:spPr>
          <a:xfrm>
            <a:off x="2028762" y="994144"/>
            <a:ext cx="8134477" cy="415563"/>
          </a:xfrm>
          <a:prstGeom prst="rect">
            <a:avLst/>
          </a:prstGeom>
        </p:spPr>
        <p:txBody>
          <a:bodyPr vert="horz" lIns="127000" tIns="63500" rIns="127000" bIns="63500" rtlCol="0" anchor="t">
            <a:spAutoFit/>
          </a:bodyPr>
          <a:lstStyle/>
          <a:p>
            <a:pPr algn="ctr">
              <a:defRPr lang="en-US" sz="1400" dirty="0"/>
            </a:pPr>
            <a:r>
              <a:rPr lang="en-US" sz="1867" dirty="0"/>
              <a:t>5. Write a C program to check whether number is prime or not</a:t>
            </a:r>
          </a:p>
        </p:txBody>
      </p:sp>
      <p:sp>
        <p:nvSpPr>
          <p:cNvPr id="4" name="TextBox 3">
            <a:extLst>
              <a:ext uri="{0AEEEB68-055D-4250-A02E-8CAF6CC90D8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3A9BD75-EDFF-4045-8B8B-26EF3FEFACCC}"/>
              </a:ext>
            </a:extLst>
          </p:cNvPr>
          <p:cNvSpPr txBox="1"/>
          <p:nvPr/>
        </p:nvSpPr>
        <p:spPr>
          <a:xfrm>
            <a:off x="6296774" y="1788782"/>
            <a:ext cx="5367388" cy="4438074"/>
          </a:xfrm>
          <a:prstGeom prst="rect">
            <a:avLst/>
          </a:prstGeom>
        </p:spPr>
        <p:txBody>
          <a:bodyPr vert="horz" lIns="127000" tIns="63500" rIns="127000" bIns="63500" rtlCol="0" anchor="t">
            <a:spAutoFit/>
          </a:bodyPr>
          <a:lstStyle/>
          <a:p>
            <a:pPr>
              <a:defRPr lang="en-US" sz="1400" dirty="0"/>
            </a:pPr>
            <a:r>
              <a:rPr lang="en-US" sz="1867" dirty="0">
                <a:latin typeface="Open Sans"/>
              </a:rPr>
              <a:t>#include&lt;stdio.h&gt;</a:t>
            </a:r>
          </a:p>
          <a:p>
            <a:pPr>
              <a:defRPr lang="en-US" sz="1400" dirty="0"/>
            </a:pPr>
            <a:r>
              <a:rPr lang="en-US" sz="1867" dirty="0">
                <a:latin typeface="Open Sans"/>
              </a:rPr>
              <a:t>Void main()</a:t>
            </a:r>
          </a:p>
          <a:p>
            <a:pPr>
              <a:defRPr lang="en-US" sz="1400" dirty="0"/>
            </a:pPr>
            <a:r>
              <a:rPr lang="en-US" sz="1867" dirty="0">
                <a:latin typeface="Open Sans"/>
              </a:rPr>
              <a:t>{</a:t>
            </a:r>
          </a:p>
          <a:p>
            <a:pPr>
              <a:defRPr lang="en-US" sz="1400" dirty="0"/>
            </a:pPr>
            <a:r>
              <a:rPr lang="en-US" sz="1867" dirty="0">
                <a:latin typeface="Open Sans"/>
              </a:rPr>
              <a:t>Int n,i;</a:t>
            </a:r>
          </a:p>
          <a:p>
            <a:pPr>
              <a:defRPr lang="en-US" sz="1400" dirty="0"/>
            </a:pPr>
            <a:r>
              <a:rPr lang="en-US" sz="1867" dirty="0" err="1">
                <a:latin typeface="Open Sans"/>
              </a:rPr>
              <a:t>Printf</a:t>
            </a:r>
            <a:r>
              <a:rPr lang="en-US" sz="1867" dirty="0">
                <a:latin typeface="Open Sans"/>
              </a:rPr>
              <a:t>("enter the value of n\n");</a:t>
            </a:r>
          </a:p>
          <a:p>
            <a:pPr>
              <a:defRPr lang="en-US" sz="1400" dirty="0"/>
            </a:pPr>
            <a:r>
              <a:rPr lang="en-US" sz="1867" dirty="0" err="1">
                <a:latin typeface="Open Sans"/>
              </a:rPr>
              <a:t>Scanf</a:t>
            </a:r>
            <a:r>
              <a:rPr lang="en-US" sz="1867" dirty="0">
                <a:latin typeface="Open Sans"/>
              </a:rPr>
              <a:t>("%d", &amp;n);</a:t>
            </a:r>
          </a:p>
          <a:p>
            <a:pPr>
              <a:defRPr lang="en-US" sz="1400" dirty="0"/>
            </a:pPr>
            <a:r>
              <a:rPr lang="en-US" sz="1867" dirty="0">
                <a:latin typeface="Open Sans"/>
              </a:rPr>
              <a:t>for(i=2;i&lt;=n-1;i++)</a:t>
            </a:r>
          </a:p>
          <a:p>
            <a:pPr>
              <a:defRPr lang="en-US" sz="1400" dirty="0"/>
            </a:pPr>
            <a:r>
              <a:rPr lang="en-US" sz="1867" dirty="0">
                <a:latin typeface="Open Sans"/>
              </a:rPr>
              <a:t>{</a:t>
            </a:r>
          </a:p>
          <a:p>
            <a:pPr>
              <a:defRPr lang="en-US" sz="1400" dirty="0"/>
            </a:pPr>
            <a:r>
              <a:rPr lang="en-US" sz="1867" dirty="0">
                <a:latin typeface="Open Sans"/>
              </a:rPr>
              <a:t>    If(n%i==0)</a:t>
            </a:r>
          </a:p>
          <a:p>
            <a:pPr>
              <a:defRPr lang="en-US" sz="1400" dirty="0"/>
            </a:pPr>
            <a:r>
              <a:rPr lang="en-US" sz="1867" dirty="0">
                <a:latin typeface="Open Sans"/>
              </a:rPr>
              <a:t>   {</a:t>
            </a:r>
          </a:p>
          <a:p>
            <a:pPr>
              <a:defRPr lang="en-US" sz="1400" dirty="0"/>
            </a:pPr>
            <a:r>
              <a:rPr lang="en-US" sz="1867" dirty="0">
                <a:latin typeface="Open Sans"/>
              </a:rPr>
              <a:t>       </a:t>
            </a:r>
            <a:r>
              <a:rPr lang="en-US" sz="1867" dirty="0" err="1">
                <a:latin typeface="Open Sans"/>
              </a:rPr>
              <a:t>Printf</a:t>
            </a:r>
            <a:r>
              <a:rPr lang="en-US" sz="1867" dirty="0">
                <a:latin typeface="Open Sans"/>
              </a:rPr>
              <a:t>("number is not prime\n");</a:t>
            </a:r>
          </a:p>
          <a:p>
            <a:pPr>
              <a:defRPr lang="en-US" sz="1400" dirty="0"/>
            </a:pPr>
            <a:r>
              <a:rPr lang="en-US" sz="1867" dirty="0">
                <a:latin typeface="Open Sans"/>
              </a:rPr>
              <a:t>   }</a:t>
            </a:r>
          </a:p>
          <a:p>
            <a:pPr>
              <a:defRPr lang="en-US" sz="1400" dirty="0"/>
            </a:pPr>
            <a:r>
              <a:rPr lang="en-US" sz="1867" dirty="0">
                <a:latin typeface="Open Sans"/>
              </a:rPr>
              <a:t>}</a:t>
            </a:r>
          </a:p>
          <a:p>
            <a:pPr>
              <a:defRPr lang="en-US" sz="1400" dirty="0"/>
            </a:pPr>
            <a:r>
              <a:rPr lang="en-US" sz="1867" dirty="0" err="1">
                <a:latin typeface="Open Sans"/>
              </a:rPr>
              <a:t>Printf</a:t>
            </a:r>
            <a:r>
              <a:rPr lang="en-US" sz="1867" dirty="0">
                <a:latin typeface="Open Sans"/>
              </a:rPr>
              <a:t>("prime number\n");</a:t>
            </a:r>
          </a:p>
          <a:p>
            <a:pPr>
              <a:defRPr lang="en-US" sz="1400" dirty="0"/>
            </a:pPr>
            <a:r>
              <a:rPr lang="en-US" sz="1867" dirty="0">
                <a:latin typeface="Open Sans"/>
              </a:rPr>
              <a:t>}</a:t>
            </a:r>
          </a:p>
        </p:txBody>
      </p:sp>
      <p:sp>
        <p:nvSpPr>
          <p:cNvPr id="5" name="TextBox 4">
            <a:extLst>
              <a:ext uri="{C11808A9-D896-43C0-9105-79908E3AE51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E0574A1-941F-4871-89D7-CE6626AFE8AF}"/>
              </a:ext>
            </a:extLst>
          </p:cNvPr>
          <p:cNvSpPr txBox="1"/>
          <p:nvPr/>
        </p:nvSpPr>
        <p:spPr>
          <a:xfrm>
            <a:off x="752894" y="2729738"/>
            <a:ext cx="4784509" cy="1897379"/>
          </a:xfrm>
          <a:prstGeom prst="rect">
            <a:avLst/>
          </a:prstGeom>
        </p:spPr>
        <p:txBody>
          <a:bodyPr vert="horz" lIns="127000" tIns="63500" rIns="127000" bIns="63500" rtlCol="0" anchor="t">
            <a:spAutoFit/>
          </a:bodyPr>
          <a:lstStyle/>
          <a:p>
            <a:pPr>
              <a:lnSpc>
                <a:spcPct val="125000"/>
              </a:lnSpc>
              <a:defRPr lang="en-US" sz="1400" dirty="0"/>
            </a:pPr>
            <a:r>
              <a:rPr lang="en-US" sz="1867" b="1" dirty="0">
                <a:latin typeface="+mj-lt"/>
              </a:rPr>
              <a:t>Ex:</a:t>
            </a:r>
          </a:p>
          <a:p>
            <a:pPr>
              <a:lnSpc>
                <a:spcPct val="125000"/>
              </a:lnSpc>
              <a:defRPr lang="en-US" sz="1400" dirty="0"/>
            </a:pPr>
            <a:r>
              <a:rPr lang="en-US" sz="1867" b="1" dirty="0">
                <a:latin typeface="+mj-lt"/>
              </a:rPr>
              <a:t>n=7</a:t>
            </a:r>
          </a:p>
          <a:p>
            <a:pPr>
              <a:lnSpc>
                <a:spcPct val="125000"/>
              </a:lnSpc>
              <a:defRPr lang="en-US" sz="1400" dirty="0"/>
            </a:pPr>
            <a:r>
              <a:rPr lang="en-US" sz="1867" b="1" dirty="0">
                <a:solidFill>
                  <a:schemeClr val="accent3"/>
                </a:solidFill>
                <a:latin typeface="+mj-lt"/>
              </a:rPr>
              <a:t>1</a:t>
            </a:r>
            <a:r>
              <a:rPr lang="en-US" sz="1867" b="1" dirty="0">
                <a:latin typeface="+mj-lt"/>
              </a:rPr>
              <a:t>,</a:t>
            </a:r>
            <a:r>
              <a:rPr lang="en-US" sz="1867" b="1" dirty="0">
                <a:solidFill>
                  <a:schemeClr val="accent5"/>
                </a:solidFill>
                <a:latin typeface="+mj-lt"/>
              </a:rPr>
              <a:t>2,3,4,5,6</a:t>
            </a:r>
            <a:r>
              <a:rPr lang="en-US" sz="1867" b="1" dirty="0">
                <a:latin typeface="+mj-lt"/>
              </a:rPr>
              <a:t>,</a:t>
            </a:r>
            <a:r>
              <a:rPr lang="en-US" sz="1867" b="1" dirty="0">
                <a:solidFill>
                  <a:srgbClr val="F2494B"/>
                </a:solidFill>
                <a:latin typeface="+mj-lt"/>
              </a:rPr>
              <a:t>7</a:t>
            </a:r>
          </a:p>
          <a:p>
            <a:pPr>
              <a:lnSpc>
                <a:spcPct val="125000"/>
              </a:lnSpc>
              <a:defRPr lang="en-US" sz="1400" dirty="0"/>
            </a:pPr>
            <a:r>
              <a:rPr lang="en-US" sz="1867" b="1" dirty="0">
                <a:latin typeface="+mj-lt"/>
              </a:rPr>
              <a:t>n=13</a:t>
            </a:r>
          </a:p>
          <a:p>
            <a:pPr>
              <a:lnSpc>
                <a:spcPct val="125000"/>
              </a:lnSpc>
              <a:defRPr lang="en-US" sz="1400" dirty="0"/>
            </a:pPr>
            <a:r>
              <a:rPr lang="en-US" sz="1867" b="1" dirty="0">
                <a:solidFill>
                  <a:srgbClr val="F2494B"/>
                </a:solidFill>
                <a:latin typeface="+mj-lt"/>
              </a:rPr>
              <a:t>1</a:t>
            </a:r>
            <a:r>
              <a:rPr lang="en-US" sz="1867" b="1" dirty="0">
                <a:solidFill>
                  <a:schemeClr val="accent5"/>
                </a:solidFill>
                <a:latin typeface="+mj-lt"/>
              </a:rPr>
              <a:t>,2,3,4,5,6,7,8,9,10,11,12,</a:t>
            </a:r>
            <a:r>
              <a:rPr lang="en-US" sz="1867" b="1" dirty="0">
                <a:solidFill>
                  <a:srgbClr val="F2494B"/>
                </a:solidFill>
                <a:latin typeface="+mj-lt"/>
              </a:rPr>
              <a:t>13</a:t>
            </a:r>
          </a:p>
        </p:txBody>
      </p:sp>
    </p:spTree>
    <p:extLst>
      <p:ext uri="{BA77C846-688E-4E07-B98C-EEE9C275E192}">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25"/>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3851BB6D-A83A-4208-B24B-13D7422758F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8DC6A28-9B72-4CFD-9699-2C7BFC18E75D}"/>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9FC24C11-2E54-4CE8-90E2-C3F67187573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A9982DB-66C5-4C3D-92DF-712524D4BD2F}"/>
              </a:ext>
            </a:extLst>
          </p:cNvPr>
          <p:cNvSpPr txBox="1"/>
          <p:nvPr/>
        </p:nvSpPr>
        <p:spPr>
          <a:xfrm>
            <a:off x="1219200" y="994144"/>
            <a:ext cx="10568013" cy="415563"/>
          </a:xfrm>
          <a:prstGeom prst="rect">
            <a:avLst/>
          </a:prstGeom>
        </p:spPr>
        <p:txBody>
          <a:bodyPr vert="horz" lIns="127000" tIns="63500" rIns="127000" bIns="63500" rtlCol="0" anchor="t">
            <a:spAutoFit/>
          </a:bodyPr>
          <a:lstStyle/>
          <a:p>
            <a:pPr algn="ctr">
              <a:defRPr lang="en-US" sz="1400" dirty="0"/>
            </a:pPr>
            <a:r>
              <a:rPr lang="en-US" sz="1867" dirty="0"/>
              <a:t>6.Write a C program to generate and print first n </a:t>
            </a:r>
            <a:r>
              <a:rPr lang="en-US" sz="1867" dirty="0" err="1"/>
              <a:t>fibonacci</a:t>
            </a:r>
            <a:r>
              <a:rPr lang="en-US" sz="1867" dirty="0"/>
              <a:t> numbers.</a:t>
            </a:r>
          </a:p>
        </p:txBody>
      </p:sp>
      <p:sp>
        <p:nvSpPr>
          <p:cNvPr id="4" name="TextBox 3">
            <a:extLst>
              <a:ext uri="{3E32C34F-9A24-419F-AE59-1ED49E6B7FD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4DCA21F-B155-4C28-91F3-B43A1E0A071B}"/>
              </a:ext>
            </a:extLst>
          </p:cNvPr>
          <p:cNvSpPr txBox="1"/>
          <p:nvPr/>
        </p:nvSpPr>
        <p:spPr>
          <a:xfrm>
            <a:off x="3885896" y="1562101"/>
            <a:ext cx="4420209" cy="4560223"/>
          </a:xfrm>
          <a:prstGeom prst="rect">
            <a:avLst/>
          </a:prstGeom>
        </p:spPr>
        <p:txBody>
          <a:bodyPr vert="horz" lIns="127000" tIns="63500" rIns="127000" bIns="63500" rtlCol="0" anchor="t">
            <a:spAutoFit/>
          </a:bodyPr>
          <a:lstStyle/>
          <a:p>
            <a:pPr>
              <a:defRPr lang="en-US" sz="1400" dirty="0"/>
            </a:pPr>
            <a:r>
              <a:rPr lang="en-US" sz="1600" dirty="0">
                <a:latin typeface="Open Sans"/>
              </a:rPr>
              <a:t>#include&lt;stdio.h&gt;</a:t>
            </a:r>
          </a:p>
          <a:p>
            <a:pPr>
              <a:defRPr lang="en-US" sz="1400" dirty="0"/>
            </a:pPr>
            <a:r>
              <a:rPr lang="en-US" sz="1600" dirty="0">
                <a:latin typeface="Open Sans"/>
              </a:rPr>
              <a:t>Void main()</a:t>
            </a:r>
          </a:p>
          <a:p>
            <a:pPr>
              <a:defRPr lang="en-US" sz="1400" dirty="0"/>
            </a:pPr>
            <a:r>
              <a:rPr lang="en-US" sz="1600" dirty="0">
                <a:latin typeface="Open Sans"/>
              </a:rPr>
              <a:t>{</a:t>
            </a:r>
          </a:p>
          <a:p>
            <a:pPr>
              <a:defRPr lang="en-US" sz="1400" dirty="0"/>
            </a:pPr>
            <a:r>
              <a:rPr lang="en-US" sz="1600" dirty="0">
                <a:latin typeface="Open Sans"/>
              </a:rPr>
              <a:t>Int n,prev1,prev2,cur,i;</a:t>
            </a:r>
          </a:p>
          <a:p>
            <a:pPr>
              <a:defRPr lang="en-US" sz="1400" dirty="0"/>
            </a:pPr>
            <a:r>
              <a:rPr lang="en-US" sz="1600" dirty="0" err="1">
                <a:latin typeface="Open Sans"/>
              </a:rPr>
              <a:t>Printf</a:t>
            </a:r>
            <a:r>
              <a:rPr lang="en-US" sz="1600" dirty="0">
                <a:latin typeface="Open Sans"/>
              </a:rPr>
              <a:t>("enter the value of n\n");</a:t>
            </a:r>
          </a:p>
          <a:p>
            <a:pPr>
              <a:defRPr lang="en-US" sz="1400" dirty="0"/>
            </a:pPr>
            <a:r>
              <a:rPr lang="en-US" sz="1600" dirty="0" err="1">
                <a:latin typeface="Open Sans"/>
              </a:rPr>
              <a:t>Scanf</a:t>
            </a:r>
            <a:r>
              <a:rPr lang="en-US" sz="1600" dirty="0">
                <a:latin typeface="Open Sans"/>
              </a:rPr>
              <a:t>("%d", &amp;n);</a:t>
            </a:r>
          </a:p>
          <a:p>
            <a:pPr>
              <a:defRPr lang="en-US" sz="1400" dirty="0"/>
            </a:pPr>
            <a:r>
              <a:rPr lang="en-US" sz="1600" dirty="0">
                <a:latin typeface="Open Sans"/>
              </a:rPr>
              <a:t>Prev2=0;</a:t>
            </a:r>
          </a:p>
          <a:p>
            <a:pPr>
              <a:defRPr lang="en-US" sz="1400" dirty="0"/>
            </a:pPr>
            <a:r>
              <a:rPr lang="en-US" sz="1600" dirty="0">
                <a:latin typeface="Open Sans"/>
              </a:rPr>
              <a:t>Prev1=1;</a:t>
            </a:r>
          </a:p>
          <a:p>
            <a:pPr>
              <a:defRPr lang="en-US" sz="1400" dirty="0"/>
            </a:pPr>
            <a:r>
              <a:rPr lang="en-US" sz="1600" dirty="0">
                <a:latin typeface="Open Sans"/>
              </a:rPr>
              <a:t>If(n==1)</a:t>
            </a:r>
          </a:p>
          <a:p>
            <a:pPr>
              <a:defRPr lang="en-US" sz="1400" dirty="0"/>
            </a:pPr>
            <a:r>
              <a:rPr lang="en-US" sz="1600" dirty="0">
                <a:latin typeface="Open Sans"/>
              </a:rPr>
              <a:t>{</a:t>
            </a:r>
          </a:p>
          <a:p>
            <a:pPr>
              <a:defRPr lang="en-US" sz="1400" dirty="0"/>
            </a:pPr>
            <a:r>
              <a:rPr lang="en-US" sz="1600" dirty="0">
                <a:latin typeface="Open Sans"/>
              </a:rPr>
              <a:t>     </a:t>
            </a:r>
            <a:r>
              <a:rPr lang="en-US" sz="1600" dirty="0" err="1">
                <a:latin typeface="Open Sans"/>
              </a:rPr>
              <a:t>Printf</a:t>
            </a:r>
            <a:r>
              <a:rPr lang="en-US" sz="1600" dirty="0">
                <a:latin typeface="Open Sans"/>
              </a:rPr>
              <a:t>("%d", prev2);</a:t>
            </a:r>
          </a:p>
          <a:p>
            <a:pPr>
              <a:defRPr lang="en-US" sz="1400" dirty="0"/>
            </a:pPr>
            <a:r>
              <a:rPr lang="en-US" sz="1600" dirty="0">
                <a:latin typeface="Open Sans"/>
              </a:rPr>
              <a:t>}</a:t>
            </a:r>
          </a:p>
          <a:p>
            <a:pPr>
              <a:defRPr lang="en-US" sz="1400" dirty="0"/>
            </a:pPr>
            <a:r>
              <a:rPr lang="en-US" sz="1600" dirty="0">
                <a:latin typeface="Open Sans"/>
              </a:rPr>
              <a:t>Else if(n==2)</a:t>
            </a:r>
          </a:p>
          <a:p>
            <a:pPr>
              <a:defRPr lang="en-US" sz="1400" dirty="0"/>
            </a:pPr>
            <a:r>
              <a:rPr lang="en-US" sz="1600" dirty="0">
                <a:latin typeface="Open Sans"/>
              </a:rPr>
              <a:t>{</a:t>
            </a:r>
          </a:p>
          <a:p>
            <a:pPr>
              <a:defRPr lang="en-US" sz="1400" dirty="0"/>
            </a:pPr>
            <a:r>
              <a:rPr lang="en-US" sz="1600" dirty="0">
                <a:latin typeface="Open Sans"/>
              </a:rPr>
              <a:t>    </a:t>
            </a:r>
            <a:r>
              <a:rPr lang="en-US" sz="1600" dirty="0" err="1">
                <a:latin typeface="Open Sans"/>
              </a:rPr>
              <a:t>Printf</a:t>
            </a:r>
            <a:r>
              <a:rPr lang="en-US" sz="1600" dirty="0">
                <a:latin typeface="Open Sans"/>
              </a:rPr>
              <a:t>("%d\t%d", prev2, prev1);</a:t>
            </a:r>
          </a:p>
          <a:p>
            <a:pPr>
              <a:defRPr lang="en-US" sz="1400" dirty="0"/>
            </a:pPr>
            <a:r>
              <a:rPr lang="en-US" sz="1600" dirty="0">
                <a:latin typeface="Open Sans"/>
              </a:rPr>
              <a:t>}</a:t>
            </a:r>
          </a:p>
          <a:p>
            <a:pPr>
              <a:defRPr lang="en-US" sz="1400" dirty="0"/>
            </a:pPr>
            <a:endParaRPr lang="en-US" sz="1600" dirty="0">
              <a:latin typeface="Open Sans"/>
            </a:endParaRPr>
          </a:p>
          <a:p>
            <a:pPr>
              <a:defRPr lang="en-US" sz="1400" dirty="0"/>
            </a:pPr>
            <a:endParaRPr lang="en-US" sz="1600" dirty="0">
              <a:latin typeface="Open Sans"/>
            </a:endParaRPr>
          </a:p>
        </p:txBody>
      </p:sp>
      <p:sp>
        <p:nvSpPr>
          <p:cNvPr id="5" name="TextBox 4">
            <a:extLst>
              <a:ext uri="{BC7451B2-B216-43DD-8D4B-ECB6D793F48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7DC4BC0-900D-4823-8733-E8D7BBC1BE33}"/>
              </a:ext>
            </a:extLst>
          </p:cNvPr>
          <p:cNvSpPr txBox="1"/>
          <p:nvPr/>
        </p:nvSpPr>
        <p:spPr>
          <a:xfrm>
            <a:off x="8039963" y="1562100"/>
            <a:ext cx="4152036" cy="4067780"/>
          </a:xfrm>
          <a:prstGeom prst="rect">
            <a:avLst/>
          </a:prstGeom>
        </p:spPr>
        <p:txBody>
          <a:bodyPr vert="horz" lIns="127000" tIns="63500" rIns="127000" bIns="63500" rtlCol="0" anchor="t">
            <a:spAutoFit/>
          </a:bodyPr>
          <a:lstStyle/>
          <a:p>
            <a:pPr>
              <a:defRPr lang="en-US" sz="1400" dirty="0"/>
            </a:pPr>
            <a:r>
              <a:rPr lang="en-US" sz="1600" dirty="0"/>
              <a:t>Else if(n&gt;2)</a:t>
            </a:r>
          </a:p>
          <a:p>
            <a:pPr>
              <a:defRPr lang="en-US" sz="1400" dirty="0"/>
            </a:pPr>
            <a:r>
              <a:rPr lang="en-US" sz="1600" dirty="0"/>
              <a:t>{</a:t>
            </a:r>
          </a:p>
          <a:p>
            <a:pPr>
              <a:defRPr lang="en-US" sz="1400" dirty="0"/>
            </a:pPr>
            <a:r>
              <a:rPr lang="en-US" sz="1600" dirty="0" err="1"/>
              <a:t>Printf</a:t>
            </a:r>
            <a:r>
              <a:rPr lang="en-US" sz="1600" dirty="0"/>
              <a:t>("the </a:t>
            </a:r>
            <a:r>
              <a:rPr lang="en-US" sz="1600" dirty="0" err="1"/>
              <a:t>fibonacci</a:t>
            </a:r>
            <a:r>
              <a:rPr lang="en-US" sz="1600" dirty="0"/>
              <a:t> series is\n");</a:t>
            </a:r>
          </a:p>
          <a:p>
            <a:pPr>
              <a:defRPr lang="en-US" sz="1400" dirty="0"/>
            </a:pPr>
            <a:r>
              <a:rPr lang="en-US" sz="1600" dirty="0" err="1"/>
              <a:t>Printf</a:t>
            </a:r>
            <a:r>
              <a:rPr lang="en-US" sz="1600" dirty="0"/>
              <a:t>("%d\t%d", prev2,prev1);</a:t>
            </a:r>
          </a:p>
          <a:p>
            <a:pPr>
              <a:defRPr lang="en-US" sz="1400" dirty="0"/>
            </a:pPr>
            <a:r>
              <a:rPr lang="en-US" sz="1600" dirty="0"/>
              <a:t>For(i=3;i&lt;=n;i++)</a:t>
            </a:r>
          </a:p>
          <a:p>
            <a:pPr>
              <a:defRPr lang="en-US" sz="1400" dirty="0"/>
            </a:pPr>
            <a:r>
              <a:rPr lang="en-US" sz="1600" dirty="0"/>
              <a:t>{</a:t>
            </a:r>
          </a:p>
          <a:p>
            <a:pPr>
              <a:defRPr lang="en-US" sz="1400" dirty="0"/>
            </a:pPr>
            <a:r>
              <a:rPr lang="en-US" sz="1600" dirty="0"/>
              <a:t>   Cur=prev1+prev2;</a:t>
            </a:r>
          </a:p>
          <a:p>
            <a:pPr>
              <a:defRPr lang="en-US" sz="1400" dirty="0"/>
            </a:pPr>
            <a:r>
              <a:rPr lang="en-US" sz="1600" dirty="0"/>
              <a:t>   </a:t>
            </a:r>
            <a:r>
              <a:rPr lang="en-US" sz="1600" dirty="0" err="1"/>
              <a:t>Printf</a:t>
            </a:r>
            <a:r>
              <a:rPr lang="en-US" sz="1600" dirty="0"/>
              <a:t>("\t%d", cur);</a:t>
            </a:r>
          </a:p>
          <a:p>
            <a:pPr>
              <a:defRPr lang="en-US" sz="1400" dirty="0"/>
            </a:pPr>
            <a:r>
              <a:rPr lang="en-US" sz="1600" dirty="0"/>
              <a:t>   Prev2=prev1;</a:t>
            </a:r>
          </a:p>
          <a:p>
            <a:pPr>
              <a:defRPr lang="en-US" sz="1400" dirty="0"/>
            </a:pPr>
            <a:r>
              <a:rPr lang="en-US" sz="1600" dirty="0"/>
              <a:t>   Prev1=cur;</a:t>
            </a:r>
          </a:p>
          <a:p>
            <a:pPr>
              <a:defRPr lang="en-US" sz="1400" dirty="0"/>
            </a:pPr>
            <a:r>
              <a:rPr lang="en-US" sz="1600" dirty="0"/>
              <a:t>}</a:t>
            </a:r>
          </a:p>
          <a:p>
            <a:pPr>
              <a:defRPr lang="en-US" sz="1400" dirty="0"/>
            </a:pPr>
            <a:r>
              <a:rPr lang="en-US" sz="1600" dirty="0"/>
              <a:t>}</a:t>
            </a:r>
          </a:p>
          <a:p>
            <a:pPr>
              <a:defRPr lang="en-US" sz="1400" dirty="0"/>
            </a:pPr>
            <a:r>
              <a:rPr lang="en-US" sz="1600" dirty="0"/>
              <a:t>Else</a:t>
            </a:r>
          </a:p>
          <a:p>
            <a:pPr>
              <a:defRPr lang="en-US" sz="1400" dirty="0"/>
            </a:pPr>
            <a:r>
              <a:rPr lang="en-US" sz="1600" dirty="0"/>
              <a:t>{</a:t>
            </a:r>
          </a:p>
          <a:p>
            <a:pPr>
              <a:defRPr lang="en-US" sz="1400" dirty="0"/>
            </a:pPr>
            <a:r>
              <a:rPr lang="en-US" sz="1600" dirty="0" err="1"/>
              <a:t>Printf</a:t>
            </a:r>
            <a:r>
              <a:rPr lang="en-US" sz="1600" dirty="0"/>
              <a:t>("enter </a:t>
            </a:r>
            <a:r>
              <a:rPr lang="en-US" sz="1600" dirty="0" err="1"/>
              <a:t>valide</a:t>
            </a:r>
            <a:r>
              <a:rPr lang="en-US" sz="1600" dirty="0"/>
              <a:t> number\n");</a:t>
            </a:r>
          </a:p>
          <a:p>
            <a:pPr>
              <a:defRPr lang="en-US" sz="1400" dirty="0"/>
            </a:pPr>
            <a:r>
              <a:rPr lang="en-US" sz="1600" dirty="0"/>
              <a:t>}</a:t>
            </a:r>
          </a:p>
        </p:txBody>
      </p:sp>
      <p:sp>
        <p:nvSpPr>
          <p:cNvPr id="6" name="TextBox 5">
            <a:extLst>
              <a:ext uri="{D8BD08C5-F6B7-4802-9DA5-51BECA0E78C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0F52896-886D-4EC2-A4CB-0C1AD9F788DD}"/>
              </a:ext>
            </a:extLst>
          </p:cNvPr>
          <p:cNvSpPr txBox="1"/>
          <p:nvPr/>
        </p:nvSpPr>
        <p:spPr>
          <a:xfrm>
            <a:off x="1" y="2213344"/>
            <a:ext cx="3197161" cy="702885"/>
          </a:xfrm>
          <a:prstGeom prst="rect">
            <a:avLst/>
          </a:prstGeom>
        </p:spPr>
        <p:txBody>
          <a:bodyPr vert="horz" lIns="127000" tIns="63500" rIns="127000" bIns="63500" rtlCol="0" anchor="t">
            <a:spAutoFit/>
          </a:bodyPr>
          <a:lstStyle/>
          <a:p>
            <a:pPr>
              <a:defRPr lang="en-US" sz="1400" dirty="0"/>
            </a:pPr>
            <a:r>
              <a:rPr lang="en-US" sz="1867" dirty="0"/>
              <a:t>N=       1 2 3 4 5 6 7  8  9</a:t>
            </a:r>
          </a:p>
          <a:p>
            <a:pPr>
              <a:defRPr lang="en-US" sz="1400" dirty="0"/>
            </a:pPr>
            <a:r>
              <a:rPr lang="en-US" sz="1867" dirty="0"/>
              <a:t>Fib(n)=0 1 1 2 3 5 8 13 21</a:t>
            </a:r>
          </a:p>
        </p:txBody>
      </p:sp>
      <p:sp>
        <p:nvSpPr>
          <p:cNvPr id="7" name="TextBox 6">
            <a:extLst>
              <a:ext uri="{7472D269-8D11-41A9-886B-0751659ACF8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76DFE6A-BDBF-4DE2-AAD7-8F6159DC6261}"/>
              </a:ext>
            </a:extLst>
          </p:cNvPr>
          <p:cNvSpPr txBox="1"/>
          <p:nvPr/>
        </p:nvSpPr>
        <p:spPr>
          <a:xfrm>
            <a:off x="889114" y="5245101"/>
            <a:ext cx="834237" cy="333361"/>
          </a:xfrm>
          <a:prstGeom prst="rect">
            <a:avLst/>
          </a:prstGeom>
        </p:spPr>
        <p:txBody>
          <a:bodyPr vert="horz" lIns="127000" tIns="63500" rIns="127000" bIns="63500" rtlCol="0" anchor="t">
            <a:spAutoFit/>
          </a:bodyPr>
          <a:lstStyle/>
          <a:p>
            <a:pPr>
              <a:defRPr lang="en-US" sz="1400" dirty="0"/>
            </a:pPr>
            <a:r>
              <a:rPr lang="en-US" sz="1333" dirty="0"/>
              <a:t>prev2</a:t>
            </a:r>
          </a:p>
        </p:txBody>
      </p:sp>
      <p:sp>
        <p:nvSpPr>
          <p:cNvPr id="8" name="TextBox 7">
            <a:extLst>
              <a:ext uri="{CB7A2334-BB1B-437D-88AC-2584417D2EC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CABED9B-B721-47AF-B954-CBC22F331719}"/>
              </a:ext>
            </a:extLst>
          </p:cNvPr>
          <p:cNvSpPr txBox="1"/>
          <p:nvPr/>
        </p:nvSpPr>
        <p:spPr>
          <a:xfrm>
            <a:off x="515074" y="4305301"/>
            <a:ext cx="1093913" cy="333361"/>
          </a:xfrm>
          <a:prstGeom prst="rect">
            <a:avLst/>
          </a:prstGeom>
        </p:spPr>
        <p:txBody>
          <a:bodyPr vert="horz" lIns="127000" tIns="63500" rIns="127000" bIns="63500" rtlCol="0" anchor="t">
            <a:spAutoFit/>
          </a:bodyPr>
          <a:lstStyle/>
          <a:p>
            <a:pPr>
              <a:defRPr lang="en-US" sz="1400" dirty="0"/>
            </a:pPr>
            <a:r>
              <a:rPr lang="en-US" sz="1333" dirty="0"/>
              <a:t>prev2</a:t>
            </a:r>
          </a:p>
        </p:txBody>
      </p:sp>
      <p:sp>
        <p:nvSpPr>
          <p:cNvPr id="9" name="TextBox 8">
            <a:extLst>
              <a:ext uri="{C1033871-5816-482E-AAD7-25D244A1A28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676C29C-AE36-4F95-B8CA-AD69EE0D7558}"/>
              </a:ext>
            </a:extLst>
          </p:cNvPr>
          <p:cNvSpPr txBox="1"/>
          <p:nvPr/>
        </p:nvSpPr>
        <p:spPr>
          <a:xfrm>
            <a:off x="1066801" y="4838701"/>
            <a:ext cx="1093913" cy="333361"/>
          </a:xfrm>
          <a:prstGeom prst="rect">
            <a:avLst/>
          </a:prstGeom>
        </p:spPr>
        <p:txBody>
          <a:bodyPr vert="horz" lIns="127000" tIns="63500" rIns="127000" bIns="63500" rtlCol="0" anchor="t">
            <a:spAutoFit/>
          </a:bodyPr>
          <a:lstStyle/>
          <a:p>
            <a:pPr>
              <a:defRPr lang="en-US" sz="1400" dirty="0"/>
            </a:pPr>
            <a:r>
              <a:rPr lang="en-US" sz="1333" dirty="0"/>
              <a:t>prev1</a:t>
            </a:r>
          </a:p>
        </p:txBody>
      </p:sp>
      <p:sp>
        <p:nvSpPr>
          <p:cNvPr id="10" name="TextBox 9">
            <a:extLst>
              <a:ext uri="{9C660D1E-49CE-49F1-962C-8E4FC924EAB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AA6899B-2352-4B6C-87ED-301CFD1121AD}"/>
              </a:ext>
            </a:extLst>
          </p:cNvPr>
          <p:cNvSpPr txBox="1"/>
          <p:nvPr/>
        </p:nvSpPr>
        <p:spPr>
          <a:xfrm>
            <a:off x="889698" y="3721101"/>
            <a:ext cx="884453" cy="333361"/>
          </a:xfrm>
          <a:prstGeom prst="rect">
            <a:avLst/>
          </a:prstGeom>
        </p:spPr>
        <p:txBody>
          <a:bodyPr vert="horz" lIns="127000" tIns="63500" rIns="127000" bIns="63500" rtlCol="0" anchor="t">
            <a:spAutoFit/>
          </a:bodyPr>
          <a:lstStyle/>
          <a:p>
            <a:pPr>
              <a:defRPr lang="en-US" sz="1400" dirty="0"/>
            </a:pPr>
            <a:r>
              <a:rPr lang="en-US" sz="1333" dirty="0"/>
              <a:t>prev1</a:t>
            </a:r>
          </a:p>
        </p:txBody>
      </p:sp>
      <p:sp>
        <p:nvSpPr>
          <p:cNvPr id="11" name="Arrow: Down 10">
            <a:extLst>
              <a:ext uri="{78EA1E09-4E34-49EC-B17C-013C5B6D816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7C0CCF5-F506-4C5E-A73D-178C7350F96A}"/>
              </a:ext>
            </a:extLst>
          </p:cNvPr>
          <p:cNvSpPr/>
          <p:nvPr/>
        </p:nvSpPr>
        <p:spPr>
          <a:xfrm>
            <a:off x="838898" y="2878391"/>
            <a:ext cx="195719" cy="1270000"/>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2" name="Arrow: Down 11">
            <a:extLst>
              <a:ext uri="{B354ED55-6560-4728-A69E-331EB49F266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76A4AA6-3408-4717-824F-8D6077681D43}"/>
              </a:ext>
            </a:extLst>
          </p:cNvPr>
          <p:cNvSpPr/>
          <p:nvPr/>
        </p:nvSpPr>
        <p:spPr>
          <a:xfrm>
            <a:off x="1068628" y="2832100"/>
            <a:ext cx="150571" cy="939800"/>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3" name="Arrow: Down 12">
            <a:extLst>
              <a:ext uri="{2EECBCEC-7406-4445-9968-EBCBCD83247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175CADB-F106-4632-AE7E-49405E7DC6FE}"/>
              </a:ext>
            </a:extLst>
          </p:cNvPr>
          <p:cNvSpPr/>
          <p:nvPr/>
        </p:nvSpPr>
        <p:spPr>
          <a:xfrm>
            <a:off x="1056271" y="3975951"/>
            <a:ext cx="195719" cy="1270000"/>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4" name="Arrow: Down 13">
            <a:extLst>
              <a:ext uri="{B5ED3F56-CCA4-4C9C-A73B-11070C89AB6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6101323-14C3-4C19-AE8E-DCBD80046E76}"/>
              </a:ext>
            </a:extLst>
          </p:cNvPr>
          <p:cNvSpPr/>
          <p:nvPr/>
        </p:nvSpPr>
        <p:spPr>
          <a:xfrm>
            <a:off x="1282039" y="2832101"/>
            <a:ext cx="150571" cy="63494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5" name="TextBox 14">
            <a:extLst>
              <a:ext uri="{E991E3BE-CC46-4D36-8CFF-C12FC64A2C8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EA2C078-9C27-4B27-B2D2-0FAC7FDA97F2}"/>
              </a:ext>
            </a:extLst>
          </p:cNvPr>
          <p:cNvSpPr txBox="1"/>
          <p:nvPr/>
        </p:nvSpPr>
        <p:spPr>
          <a:xfrm>
            <a:off x="1151611" y="3442158"/>
            <a:ext cx="715048" cy="312906"/>
          </a:xfrm>
          <a:prstGeom prst="rect">
            <a:avLst/>
          </a:prstGeom>
        </p:spPr>
        <p:txBody>
          <a:bodyPr vert="horz" lIns="127000" tIns="63500" rIns="127000" bIns="63500" rtlCol="0" anchor="t">
            <a:spAutoFit/>
          </a:bodyPr>
          <a:lstStyle/>
          <a:p>
            <a:pPr>
              <a:defRPr lang="en-US" sz="1400" dirty="0"/>
            </a:pPr>
            <a:r>
              <a:rPr lang="en-US" sz="1200" dirty="0"/>
              <a:t>cur</a:t>
            </a:r>
          </a:p>
        </p:txBody>
      </p:sp>
      <p:sp>
        <p:nvSpPr>
          <p:cNvPr id="16" name="Arrow: Down 15">
            <a:extLst>
              <a:ext uri="{6C2E6C10-0708-4D89-B8F9-6E85482DD7A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C1D96B2-1C1B-4269-983F-7EC001C613CB}"/>
              </a:ext>
            </a:extLst>
          </p:cNvPr>
          <p:cNvSpPr/>
          <p:nvPr/>
        </p:nvSpPr>
        <p:spPr>
          <a:xfrm>
            <a:off x="1259471" y="3975951"/>
            <a:ext cx="182943" cy="86274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7" name="Arrow: Down 16">
            <a:extLst>
              <a:ext uri="{6160A6B2-2225-4E7F-A07D-2F950B71639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0DF2597-087B-4EAC-B8A3-456CE5228DD2}"/>
              </a:ext>
            </a:extLst>
          </p:cNvPr>
          <p:cNvSpPr/>
          <p:nvPr/>
        </p:nvSpPr>
        <p:spPr>
          <a:xfrm>
            <a:off x="1472502" y="2882900"/>
            <a:ext cx="136487" cy="1422400"/>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8" name="TextBox 17">
            <a:extLst>
              <a:ext uri="{300AB221-471E-4978-94F6-542C0FF9BB7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5540479-D603-45C6-99CE-76E0CB7FB266}"/>
              </a:ext>
            </a:extLst>
          </p:cNvPr>
          <p:cNvSpPr txBox="1"/>
          <p:nvPr/>
        </p:nvSpPr>
        <p:spPr>
          <a:xfrm>
            <a:off x="1348295" y="4292828"/>
            <a:ext cx="715048" cy="312906"/>
          </a:xfrm>
          <a:prstGeom prst="rect">
            <a:avLst/>
          </a:prstGeom>
        </p:spPr>
        <p:txBody>
          <a:bodyPr vert="horz" lIns="127000" tIns="63500" rIns="127000" bIns="63500" rtlCol="0" anchor="t">
            <a:spAutoFit/>
          </a:bodyPr>
          <a:lstStyle/>
          <a:p>
            <a:pPr>
              <a:defRPr lang="en-US" sz="1400" dirty="0"/>
            </a:pPr>
            <a:r>
              <a:rPr lang="en-US" sz="1200" dirty="0"/>
              <a:t>cur</a:t>
            </a:r>
          </a:p>
        </p:txBody>
      </p:sp>
    </p:spTree>
    <p:extLst>
      <p:ext uri="{9591A54F-1995-4933-9047-A22A34AFC96F}">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2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4"/>
          </p:nvPr>
        </p:nvSpPr>
        <p:spPr/>
        <p:txBody>
          <a:bodyPr/>
          <a:lstStyle/>
          <a:p>
            <a:endParaRPr lang="en-US"/>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4"/>
          </p:nvPr>
        </p:nvSpPr>
        <p:spPr/>
        <p:txBody>
          <a:bodyPr/>
          <a:lstStyle/>
          <a:p>
            <a:endParaRPr lang="en-US"/>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2B1BF5FA-910B-4F4F-B2B9-CA6C2E091E5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C7D1653-E124-4420-8989-3C7DE8521723}"/>
              </a:ext>
            </a:extLst>
          </p:cNvPr>
          <p:cNvPicPr>
            <a:picLocks noChangeAspect="1"/>
          </p:cNvPicPr>
          <p:nvPr/>
        </p:nvPicPr>
        <p:blipFill>
          <a:blip r:embed="rId2"/>
          <a:stretch>
            <a:fillRect/>
          </a:stretch>
        </p:blipFill>
        <p:spPr>
          <a:xfrm>
            <a:off x="-24803" y="0"/>
            <a:ext cx="12192000" cy="835200"/>
          </a:xfrm>
          <a:prstGeom prst="rect">
            <a:avLst/>
          </a:prstGeom>
          <a:noFill/>
        </p:spPr>
      </p:pic>
      <p:cxnSp>
        <p:nvCxnSpPr>
          <p:cNvPr id="3" name="Straight Connector 2">
            <a:extLst>
              <a:ext uri="{5FDBCAC3-E264-48D1-AF0B-FD646C1B257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5EEBF0C-7A17-47CE-B13E-E687F242682E}"/>
              </a:ext>
            </a:extLst>
          </p:cNvPr>
          <p:cNvCxnSpPr/>
          <p:nvPr/>
        </p:nvCxnSpPr>
        <p:spPr>
          <a:xfrm rot="10800000" flipV="1">
            <a:off x="887373" y="1121143"/>
            <a:ext cx="16192" cy="61526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4" name="Straight Connector 3">
            <a:extLst>
              <a:ext uri="{96A5968F-A5A7-4D67-B1D6-CA3F52D341A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55B41A7-7243-486D-AC57-FBE206E8AAFC}"/>
              </a:ext>
            </a:extLst>
          </p:cNvPr>
          <p:cNvCxnSpPr/>
          <p:nvPr/>
        </p:nvCxnSpPr>
        <p:spPr>
          <a:xfrm rot="10800000" flipH="1" flipV="1">
            <a:off x="887374" y="1108252"/>
            <a:ext cx="226681"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5" name="Straight Connector 4">
            <a:extLst>
              <a:ext uri="{DA3BB651-BFD2-466B-B682-27BFC43AED3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13076CD-0FEA-4382-9E41-FD1830EA5AA7}"/>
              </a:ext>
            </a:extLst>
          </p:cNvPr>
          <p:cNvCxnSpPr/>
          <p:nvPr/>
        </p:nvCxnSpPr>
        <p:spPr>
          <a:xfrm rot="10800000" flipH="1" flipV="1">
            <a:off x="887374" y="1756143"/>
            <a:ext cx="226681"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6" name="TextBox 5">
            <a:extLst>
              <a:ext uri="{BF432002-572B-4F2A-997A-C8526B6CA28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A0C65C0-5971-4924-95AD-BE4DF1130977}"/>
              </a:ext>
            </a:extLst>
          </p:cNvPr>
          <p:cNvSpPr txBox="1"/>
          <p:nvPr/>
        </p:nvSpPr>
        <p:spPr>
          <a:xfrm>
            <a:off x="240639" y="333743"/>
            <a:ext cx="6515595" cy="1564852"/>
          </a:xfrm>
          <a:prstGeom prst="rect">
            <a:avLst/>
          </a:prstGeom>
        </p:spPr>
        <p:txBody>
          <a:bodyPr vert="horz" lIns="127000" tIns="63500" rIns="127000" bIns="63500" rtlCol="0" anchor="t">
            <a:spAutoFit/>
          </a:bodyPr>
          <a:lstStyle/>
          <a:p>
            <a:pPr>
              <a:defRPr lang="en-US" sz="1400" dirty="0"/>
            </a:pPr>
            <a:endParaRPr sz="1867"/>
          </a:p>
          <a:p>
            <a:pPr>
              <a:defRPr lang="en-US" sz="1400" dirty="0"/>
            </a:pPr>
            <a:endParaRPr sz="1867"/>
          </a:p>
          <a:p>
            <a:pPr>
              <a:defRPr lang="en-US" sz="1400" dirty="0"/>
            </a:pPr>
            <a:r>
              <a:rPr lang="en-US" sz="1867" dirty="0"/>
              <a:t>                 1, if k=0 or n=k</a:t>
            </a:r>
          </a:p>
          <a:p>
            <a:pPr>
              <a:defRPr lang="en-US" sz="1400" dirty="0"/>
            </a:pPr>
            <a:r>
              <a:rPr lang="en-US" sz="1867" baseline="30000" dirty="0" err="1"/>
              <a:t>n</a:t>
            </a:r>
            <a:r>
              <a:rPr lang="en-US" sz="1867" dirty="0" err="1"/>
              <a:t>C</a:t>
            </a:r>
            <a:r>
              <a:rPr lang="en-US" sz="1867" baseline="-25000" dirty="0" err="1"/>
              <a:t>k</a:t>
            </a:r>
            <a:r>
              <a:rPr lang="en-US" sz="1867" dirty="0"/>
              <a:t> =</a:t>
            </a:r>
          </a:p>
          <a:p>
            <a:pPr>
              <a:defRPr lang="en-US" sz="1400" dirty="0"/>
            </a:pPr>
            <a:r>
              <a:rPr lang="en-US" sz="1867" dirty="0"/>
              <a:t>                 C(n-1,k-1)+C(n-1,k) for n&gt;k&gt;0</a:t>
            </a:r>
          </a:p>
        </p:txBody>
      </p:sp>
      <p:graphicFrame>
        <p:nvGraphicFramePr>
          <p:cNvPr id="7" name="Table 6">
            <a:extLst>
              <a:ext uri="{DFF1B9AF-FC14-4502-BFFA-687745856A6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89DECB2-F94D-4D4C-97F1-8A668BF1284A}"/>
              </a:ext>
            </a:extLst>
          </p:cNvPr>
          <p:cNvGraphicFramePr/>
          <p:nvPr/>
        </p:nvGraphicFramePr>
        <p:xfrm>
          <a:off x="398831" y="2159000"/>
          <a:ext cx="6255804" cy="3610851"/>
        </p:xfrm>
        <a:graphic>
          <a:graphicData uri="http://schemas.openxmlformats.org/drawingml/2006/table">
            <a:tbl>
              <a:tblPr firstRow="1"/>
              <a:tblGrid>
                <a:gridCol w="893687">
                  <a:extLst>
                    <a:ext uri="{9D8B030D-6E8A-4147-A177-3AD203B41FA5}">
                      <a16:colId xmlns="" xmlns:a16="http://schemas.microsoft.com/office/drawing/2014/main" val="20000"/>
                    </a:ext>
                  </a:extLst>
                </a:gridCol>
                <a:gridCol w="893687">
                  <a:extLst>
                    <a:ext uri="{9D8B030D-6E8A-4147-A177-3AD203B41FA5}">
                      <a16:colId xmlns="" xmlns:a16="http://schemas.microsoft.com/office/drawing/2014/main" val="20001"/>
                    </a:ext>
                  </a:extLst>
                </a:gridCol>
                <a:gridCol w="893687">
                  <a:extLst>
                    <a:ext uri="{9D8B030D-6E8A-4147-A177-3AD203B41FA5}">
                      <a16:colId xmlns="" xmlns:a16="http://schemas.microsoft.com/office/drawing/2014/main" val="20002"/>
                    </a:ext>
                  </a:extLst>
                </a:gridCol>
                <a:gridCol w="893687">
                  <a:extLst>
                    <a:ext uri="{9D8B030D-6E8A-4147-A177-3AD203B41FA5}">
                      <a16:colId xmlns="" xmlns:a16="http://schemas.microsoft.com/office/drawing/2014/main" val="20003"/>
                    </a:ext>
                  </a:extLst>
                </a:gridCol>
                <a:gridCol w="893687">
                  <a:extLst>
                    <a:ext uri="{9D8B030D-6E8A-4147-A177-3AD203B41FA5}">
                      <a16:colId xmlns="" xmlns:a16="http://schemas.microsoft.com/office/drawing/2014/main" val="20004"/>
                    </a:ext>
                  </a:extLst>
                </a:gridCol>
                <a:gridCol w="893687">
                  <a:extLst>
                    <a:ext uri="{9D8B030D-6E8A-4147-A177-3AD203B41FA5}">
                      <a16:colId xmlns="" xmlns:a16="http://schemas.microsoft.com/office/drawing/2014/main" val="20005"/>
                    </a:ext>
                  </a:extLst>
                </a:gridCol>
                <a:gridCol w="893687">
                  <a:extLst>
                    <a:ext uri="{9D8B030D-6E8A-4147-A177-3AD203B41FA5}">
                      <a16:colId xmlns="" xmlns:a16="http://schemas.microsoft.com/office/drawing/2014/main" val="20006"/>
                    </a:ext>
                  </a:extLst>
                </a:gridCol>
              </a:tblGrid>
              <a:tr h="515836">
                <a:tc>
                  <a:txBody>
                    <a:bodyPr/>
                    <a:lstStyle/>
                    <a:p>
                      <a:pPr algn="ctr"/>
                      <a:r>
                        <a:rPr lang="en-US" sz="2400" baseline="-25000" dirty="0"/>
                        <a:t>  n</a:t>
                      </a:r>
                      <a:r>
                        <a:rPr lang="en-US" sz="2400" dirty="0"/>
                        <a:t>\</a:t>
                      </a:r>
                      <a:r>
                        <a:rPr lang="en-US" sz="2400" baseline="30000" dirty="0"/>
                        <a:t>k</a:t>
                      </a:r>
                    </a:p>
                  </a:txBody>
                  <a:tcPr marL="121920" marR="121920" marT="60960" marB="60960"/>
                </a:tc>
                <a:tc>
                  <a:txBody>
                    <a:bodyPr/>
                    <a:lstStyle/>
                    <a:p>
                      <a:r>
                        <a:rPr lang="en-US" sz="2400" dirty="0"/>
                        <a:t>0</a:t>
                      </a:r>
                    </a:p>
                  </a:txBody>
                  <a:tcPr marL="121920" marR="121920" marT="60960" marB="60960"/>
                </a:tc>
                <a:tc>
                  <a:txBody>
                    <a:bodyPr/>
                    <a:lstStyle/>
                    <a:p>
                      <a:r>
                        <a:rPr lang="en-US" sz="2400" dirty="0"/>
                        <a:t>1</a:t>
                      </a:r>
                    </a:p>
                  </a:txBody>
                  <a:tcPr marL="121920" marR="121920" marT="60960" marB="60960"/>
                </a:tc>
                <a:tc>
                  <a:txBody>
                    <a:bodyPr/>
                    <a:lstStyle/>
                    <a:p>
                      <a:r>
                        <a:rPr lang="en-US" sz="2400" dirty="0"/>
                        <a:t>2</a:t>
                      </a:r>
                    </a:p>
                  </a:txBody>
                  <a:tcPr marL="121920" marR="121920" marT="60960" marB="60960"/>
                </a:tc>
                <a:tc>
                  <a:txBody>
                    <a:bodyPr/>
                    <a:lstStyle/>
                    <a:p>
                      <a:r>
                        <a:rPr lang="en-US" sz="2400" dirty="0"/>
                        <a:t>3</a:t>
                      </a:r>
                    </a:p>
                  </a:txBody>
                  <a:tcPr marL="121920" marR="121920" marT="60960" marB="60960"/>
                </a:tc>
                <a:tc>
                  <a:txBody>
                    <a:bodyPr/>
                    <a:lstStyle/>
                    <a:p>
                      <a:r>
                        <a:rPr lang="en-US" sz="2400" dirty="0"/>
                        <a:t>4</a:t>
                      </a:r>
                    </a:p>
                  </a:txBody>
                  <a:tcPr marL="121920" marR="121920" marT="60960" marB="60960"/>
                </a:tc>
                <a:tc>
                  <a:txBody>
                    <a:bodyPr/>
                    <a:lstStyle/>
                    <a:p>
                      <a:r>
                        <a:rPr lang="en-US" sz="2400" dirty="0"/>
                        <a:t>5</a:t>
                      </a:r>
                    </a:p>
                  </a:txBody>
                  <a:tcPr marL="121920" marR="121920" marT="60960" marB="60960"/>
                </a:tc>
                <a:extLst>
                  <a:ext uri="{0D108BD9-81ED-4DB2-BD59-A6C34878D82A}">
                    <a16:rowId xmlns="" xmlns:a16="http://schemas.microsoft.com/office/drawing/2014/main" val="10000"/>
                  </a:ext>
                </a:extLst>
              </a:tr>
              <a:tr h="515836">
                <a:tc>
                  <a:txBody>
                    <a:bodyPr/>
                    <a:lstStyle/>
                    <a:p>
                      <a:pPr algn="ctr"/>
                      <a:r>
                        <a:rPr lang="en-US" sz="2400" dirty="0"/>
                        <a:t>0</a:t>
                      </a:r>
                    </a:p>
                  </a:txBody>
                  <a:tcPr marL="121920" marR="121920" marT="60960" marB="60960"/>
                </a:tc>
                <a:tc>
                  <a:txBody>
                    <a:bodyPr/>
                    <a:lstStyle/>
                    <a:p>
                      <a:r>
                        <a:rPr lang="en-US" sz="2400" dirty="0"/>
                        <a:t>1</a:t>
                      </a:r>
                    </a:p>
                  </a:txBody>
                  <a:tcPr marL="121920" marR="121920" marT="60960" marB="60960"/>
                </a:tc>
                <a:tc>
                  <a:txBody>
                    <a:bodyPr/>
                    <a:lstStyle/>
                    <a:p>
                      <a:r>
                        <a:rPr lang="en-US" sz="2400" dirty="0"/>
                        <a:t>X</a:t>
                      </a:r>
                    </a:p>
                  </a:txBody>
                  <a:tcPr marL="121920" marR="121920" marT="60960" marB="60960"/>
                </a:tc>
                <a:tc>
                  <a:txBody>
                    <a:bodyPr/>
                    <a:lstStyle/>
                    <a:p>
                      <a:r>
                        <a:rPr lang="en-US" sz="2400" dirty="0"/>
                        <a:t>X</a:t>
                      </a:r>
                    </a:p>
                  </a:txBody>
                  <a:tcPr marL="121920" marR="121920" marT="60960" marB="60960"/>
                </a:tc>
                <a:tc>
                  <a:txBody>
                    <a:bodyPr/>
                    <a:lstStyle/>
                    <a:p>
                      <a:r>
                        <a:rPr lang="en-US" sz="2400" dirty="0"/>
                        <a:t>X</a:t>
                      </a:r>
                    </a:p>
                  </a:txBody>
                  <a:tcPr marL="121920" marR="121920" marT="60960" marB="60960"/>
                </a:tc>
                <a:tc>
                  <a:txBody>
                    <a:bodyPr/>
                    <a:lstStyle/>
                    <a:p>
                      <a:r>
                        <a:rPr lang="en-US" sz="2400" dirty="0"/>
                        <a:t>X</a:t>
                      </a:r>
                    </a:p>
                  </a:txBody>
                  <a:tcPr marL="121920" marR="121920" marT="60960" marB="60960"/>
                </a:tc>
                <a:tc>
                  <a:txBody>
                    <a:bodyPr/>
                    <a:lstStyle/>
                    <a:p>
                      <a:r>
                        <a:rPr lang="en-US" sz="2400" dirty="0"/>
                        <a:t>X</a:t>
                      </a:r>
                    </a:p>
                  </a:txBody>
                  <a:tcPr marL="121920" marR="121920" marT="60960" marB="60960"/>
                </a:tc>
                <a:extLst>
                  <a:ext uri="{0D108BD9-81ED-4DB2-BD59-A6C34878D82A}">
                    <a16:rowId xmlns="" xmlns:a16="http://schemas.microsoft.com/office/drawing/2014/main" val="10001"/>
                  </a:ext>
                </a:extLst>
              </a:tr>
              <a:tr h="515836">
                <a:tc>
                  <a:txBody>
                    <a:bodyPr/>
                    <a:lstStyle/>
                    <a:p>
                      <a:pPr algn="ctr"/>
                      <a:r>
                        <a:rPr lang="en-US" sz="2400" dirty="0"/>
                        <a:t>1</a:t>
                      </a:r>
                    </a:p>
                  </a:txBody>
                  <a:tcPr marL="121920" marR="121920" marT="60960" marB="60960"/>
                </a:tc>
                <a:tc>
                  <a:txBody>
                    <a:bodyPr/>
                    <a:lstStyle/>
                    <a:p>
                      <a:r>
                        <a:rPr lang="en-US" sz="2400" dirty="0"/>
                        <a:t>1</a:t>
                      </a:r>
                    </a:p>
                  </a:txBody>
                  <a:tcPr marL="121920" marR="121920" marT="60960" marB="60960"/>
                </a:tc>
                <a:tc>
                  <a:txBody>
                    <a:bodyPr/>
                    <a:lstStyle/>
                    <a:p>
                      <a:r>
                        <a:rPr lang="en-US" sz="2400" dirty="0"/>
                        <a:t>1</a:t>
                      </a:r>
                    </a:p>
                  </a:txBody>
                  <a:tcPr marL="121920" marR="121920" marT="60960" marB="60960"/>
                </a:tc>
                <a:tc>
                  <a:txBody>
                    <a:bodyPr/>
                    <a:lstStyle/>
                    <a:p>
                      <a:r>
                        <a:rPr lang="en-US" sz="2400" dirty="0"/>
                        <a:t>X</a:t>
                      </a:r>
                    </a:p>
                  </a:txBody>
                  <a:tcPr marL="121920" marR="121920" marT="60960" marB="60960"/>
                </a:tc>
                <a:tc>
                  <a:txBody>
                    <a:bodyPr/>
                    <a:lstStyle/>
                    <a:p>
                      <a:r>
                        <a:rPr lang="en-US" sz="2400" dirty="0"/>
                        <a:t>X</a:t>
                      </a:r>
                    </a:p>
                  </a:txBody>
                  <a:tcPr marL="121920" marR="121920" marT="60960" marB="60960"/>
                </a:tc>
                <a:tc>
                  <a:txBody>
                    <a:bodyPr/>
                    <a:lstStyle/>
                    <a:p>
                      <a:r>
                        <a:rPr lang="en-US" sz="2400" dirty="0"/>
                        <a:t>X</a:t>
                      </a:r>
                    </a:p>
                  </a:txBody>
                  <a:tcPr marL="121920" marR="121920" marT="60960" marB="60960"/>
                </a:tc>
                <a:tc>
                  <a:txBody>
                    <a:bodyPr/>
                    <a:lstStyle/>
                    <a:p>
                      <a:r>
                        <a:rPr lang="en-US" sz="2400" dirty="0"/>
                        <a:t>X</a:t>
                      </a:r>
                    </a:p>
                  </a:txBody>
                  <a:tcPr marL="121920" marR="121920" marT="60960" marB="60960"/>
                </a:tc>
                <a:extLst>
                  <a:ext uri="{0D108BD9-81ED-4DB2-BD59-A6C34878D82A}">
                    <a16:rowId xmlns="" xmlns:a16="http://schemas.microsoft.com/office/drawing/2014/main" val="10002"/>
                  </a:ext>
                </a:extLst>
              </a:tr>
              <a:tr h="515836">
                <a:tc>
                  <a:txBody>
                    <a:bodyPr/>
                    <a:lstStyle/>
                    <a:p>
                      <a:pPr algn="ctr"/>
                      <a:r>
                        <a:rPr lang="en-US" sz="2400" dirty="0"/>
                        <a:t>2</a:t>
                      </a:r>
                    </a:p>
                  </a:txBody>
                  <a:tcPr marL="121920" marR="121920" marT="60960" marB="60960"/>
                </a:tc>
                <a:tc>
                  <a:txBody>
                    <a:bodyPr/>
                    <a:lstStyle/>
                    <a:p>
                      <a:r>
                        <a:rPr lang="en-US" sz="2400" dirty="0"/>
                        <a:t>1</a:t>
                      </a:r>
                    </a:p>
                  </a:txBody>
                  <a:tcPr marL="121920" marR="121920" marT="60960" marB="60960"/>
                </a:tc>
                <a:tc>
                  <a:txBody>
                    <a:bodyPr/>
                    <a:lstStyle/>
                    <a:p>
                      <a:r>
                        <a:rPr lang="en-US" sz="2400" baseline="0" dirty="0"/>
                        <a:t>2</a:t>
                      </a:r>
                    </a:p>
                  </a:txBody>
                  <a:tcPr marL="121920" marR="121920" marT="60960" marB="60960"/>
                </a:tc>
                <a:tc>
                  <a:txBody>
                    <a:bodyPr/>
                    <a:lstStyle/>
                    <a:p>
                      <a:r>
                        <a:rPr lang="en-US" sz="2400" dirty="0"/>
                        <a:t>1</a:t>
                      </a:r>
                    </a:p>
                  </a:txBody>
                  <a:tcPr marL="121920" marR="121920" marT="60960" marB="60960"/>
                </a:tc>
                <a:tc>
                  <a:txBody>
                    <a:bodyPr/>
                    <a:lstStyle/>
                    <a:p>
                      <a:r>
                        <a:rPr lang="en-US" sz="2400" dirty="0"/>
                        <a:t>X</a:t>
                      </a:r>
                    </a:p>
                  </a:txBody>
                  <a:tcPr marL="121920" marR="121920" marT="60960" marB="60960"/>
                </a:tc>
                <a:tc>
                  <a:txBody>
                    <a:bodyPr/>
                    <a:lstStyle/>
                    <a:p>
                      <a:r>
                        <a:rPr lang="en-US" sz="2400" dirty="0"/>
                        <a:t>X</a:t>
                      </a:r>
                    </a:p>
                  </a:txBody>
                  <a:tcPr marL="121920" marR="121920" marT="60960" marB="60960"/>
                </a:tc>
                <a:tc>
                  <a:txBody>
                    <a:bodyPr/>
                    <a:lstStyle/>
                    <a:p>
                      <a:r>
                        <a:rPr lang="en-US" sz="2400" dirty="0"/>
                        <a:t>X</a:t>
                      </a:r>
                    </a:p>
                  </a:txBody>
                  <a:tcPr marL="121920" marR="121920" marT="60960" marB="60960"/>
                </a:tc>
                <a:extLst>
                  <a:ext uri="{0D108BD9-81ED-4DB2-BD59-A6C34878D82A}">
                    <a16:rowId xmlns="" xmlns:a16="http://schemas.microsoft.com/office/drawing/2014/main" val="10003"/>
                  </a:ext>
                </a:extLst>
              </a:tr>
              <a:tr h="515836">
                <a:tc>
                  <a:txBody>
                    <a:bodyPr/>
                    <a:lstStyle/>
                    <a:p>
                      <a:pPr algn="ctr"/>
                      <a:r>
                        <a:rPr lang="en-US" sz="2400" dirty="0"/>
                        <a:t>3</a:t>
                      </a:r>
                    </a:p>
                  </a:txBody>
                  <a:tcPr marL="121920" marR="121920" marT="60960" marB="60960"/>
                </a:tc>
                <a:tc>
                  <a:txBody>
                    <a:bodyPr/>
                    <a:lstStyle/>
                    <a:p>
                      <a:r>
                        <a:rPr lang="en-US" sz="2400" dirty="0"/>
                        <a:t>1</a:t>
                      </a:r>
                    </a:p>
                  </a:txBody>
                  <a:tcPr marL="121920" marR="121920" marT="60960" marB="60960"/>
                </a:tc>
                <a:tc>
                  <a:txBody>
                    <a:bodyPr/>
                    <a:lstStyle/>
                    <a:p>
                      <a:r>
                        <a:rPr lang="en-US" sz="2400" dirty="0"/>
                        <a:t>3</a:t>
                      </a:r>
                    </a:p>
                  </a:txBody>
                  <a:tcPr marL="121920" marR="121920" marT="60960" marB="60960"/>
                </a:tc>
                <a:tc>
                  <a:txBody>
                    <a:bodyPr/>
                    <a:lstStyle/>
                    <a:p>
                      <a:r>
                        <a:rPr lang="en-US" sz="2400" dirty="0"/>
                        <a:t>3</a:t>
                      </a:r>
                    </a:p>
                  </a:txBody>
                  <a:tcPr marL="121920" marR="121920" marT="60960" marB="60960"/>
                </a:tc>
                <a:tc>
                  <a:txBody>
                    <a:bodyPr/>
                    <a:lstStyle/>
                    <a:p>
                      <a:r>
                        <a:rPr lang="en-US" sz="2400" dirty="0"/>
                        <a:t>1</a:t>
                      </a:r>
                    </a:p>
                  </a:txBody>
                  <a:tcPr marL="121920" marR="121920" marT="60960" marB="60960"/>
                </a:tc>
                <a:tc>
                  <a:txBody>
                    <a:bodyPr/>
                    <a:lstStyle/>
                    <a:p>
                      <a:r>
                        <a:rPr lang="en-US" sz="2400" dirty="0"/>
                        <a:t>X</a:t>
                      </a:r>
                    </a:p>
                  </a:txBody>
                  <a:tcPr marL="121920" marR="121920" marT="60960" marB="60960"/>
                </a:tc>
                <a:tc>
                  <a:txBody>
                    <a:bodyPr/>
                    <a:lstStyle/>
                    <a:p>
                      <a:r>
                        <a:rPr lang="en-US" sz="2400" dirty="0"/>
                        <a:t>X</a:t>
                      </a:r>
                    </a:p>
                  </a:txBody>
                  <a:tcPr marL="121920" marR="121920" marT="60960" marB="60960"/>
                </a:tc>
                <a:extLst>
                  <a:ext uri="{0D108BD9-81ED-4DB2-BD59-A6C34878D82A}">
                    <a16:rowId xmlns="" xmlns:a16="http://schemas.microsoft.com/office/drawing/2014/main" val="10004"/>
                  </a:ext>
                </a:extLst>
              </a:tr>
              <a:tr h="515836">
                <a:tc>
                  <a:txBody>
                    <a:bodyPr/>
                    <a:lstStyle/>
                    <a:p>
                      <a:pPr algn="ctr"/>
                      <a:r>
                        <a:rPr lang="en-US" sz="2400" dirty="0"/>
                        <a:t>4</a:t>
                      </a:r>
                    </a:p>
                  </a:txBody>
                  <a:tcPr marL="121920" marR="121920" marT="60960" marB="60960"/>
                </a:tc>
                <a:tc>
                  <a:txBody>
                    <a:bodyPr/>
                    <a:lstStyle/>
                    <a:p>
                      <a:r>
                        <a:rPr lang="en-US" sz="2400" dirty="0"/>
                        <a:t>1</a:t>
                      </a:r>
                    </a:p>
                  </a:txBody>
                  <a:tcPr marL="121920" marR="121920" marT="60960" marB="60960"/>
                </a:tc>
                <a:tc>
                  <a:txBody>
                    <a:bodyPr/>
                    <a:lstStyle/>
                    <a:p>
                      <a:r>
                        <a:rPr lang="en-US" sz="2400" dirty="0"/>
                        <a:t>4</a:t>
                      </a:r>
                    </a:p>
                  </a:txBody>
                  <a:tcPr marL="121920" marR="121920" marT="60960" marB="60960"/>
                </a:tc>
                <a:tc>
                  <a:txBody>
                    <a:bodyPr/>
                    <a:lstStyle/>
                    <a:p>
                      <a:r>
                        <a:rPr lang="en-US" sz="2400" dirty="0"/>
                        <a:t>6</a:t>
                      </a:r>
                    </a:p>
                  </a:txBody>
                  <a:tcPr marL="121920" marR="121920" marT="60960" marB="60960"/>
                </a:tc>
                <a:tc>
                  <a:txBody>
                    <a:bodyPr/>
                    <a:lstStyle/>
                    <a:p>
                      <a:r>
                        <a:rPr lang="en-US" sz="2400" dirty="0"/>
                        <a:t>4</a:t>
                      </a:r>
                    </a:p>
                  </a:txBody>
                  <a:tcPr marL="121920" marR="121920" marT="60960" marB="60960"/>
                </a:tc>
                <a:tc>
                  <a:txBody>
                    <a:bodyPr/>
                    <a:lstStyle/>
                    <a:p>
                      <a:r>
                        <a:rPr lang="en-US" sz="2400" dirty="0"/>
                        <a:t>1</a:t>
                      </a:r>
                    </a:p>
                  </a:txBody>
                  <a:tcPr marL="121920" marR="121920" marT="60960" marB="60960"/>
                </a:tc>
                <a:tc>
                  <a:txBody>
                    <a:bodyPr/>
                    <a:lstStyle/>
                    <a:p>
                      <a:r>
                        <a:rPr lang="en-US" sz="2400" dirty="0"/>
                        <a:t>X</a:t>
                      </a:r>
                    </a:p>
                  </a:txBody>
                  <a:tcPr marL="121920" marR="121920" marT="60960" marB="60960"/>
                </a:tc>
                <a:extLst>
                  <a:ext uri="{0D108BD9-81ED-4DB2-BD59-A6C34878D82A}">
                    <a16:rowId xmlns="" xmlns:a16="http://schemas.microsoft.com/office/drawing/2014/main" val="10005"/>
                  </a:ext>
                </a:extLst>
              </a:tr>
              <a:tr h="515836">
                <a:tc>
                  <a:txBody>
                    <a:bodyPr/>
                    <a:lstStyle/>
                    <a:p>
                      <a:pPr algn="ctr"/>
                      <a:r>
                        <a:rPr lang="en-US" sz="2400" dirty="0"/>
                        <a:t>5</a:t>
                      </a:r>
                    </a:p>
                  </a:txBody>
                  <a:tcPr marL="121920" marR="121920" marT="60960" marB="60960"/>
                </a:tc>
                <a:tc>
                  <a:txBody>
                    <a:bodyPr/>
                    <a:lstStyle/>
                    <a:p>
                      <a:r>
                        <a:rPr lang="en-US" sz="2400" dirty="0"/>
                        <a:t>1</a:t>
                      </a:r>
                    </a:p>
                  </a:txBody>
                  <a:tcPr marL="121920" marR="121920" marT="60960" marB="60960"/>
                </a:tc>
                <a:tc>
                  <a:txBody>
                    <a:bodyPr/>
                    <a:lstStyle/>
                    <a:p>
                      <a:r>
                        <a:rPr lang="en-US" sz="2400" dirty="0"/>
                        <a:t>5</a:t>
                      </a:r>
                    </a:p>
                  </a:txBody>
                  <a:tcPr marL="121920" marR="121920" marT="60960" marB="60960"/>
                </a:tc>
                <a:tc>
                  <a:txBody>
                    <a:bodyPr/>
                    <a:lstStyle/>
                    <a:p>
                      <a:r>
                        <a:rPr lang="en-US" sz="2400" dirty="0"/>
                        <a:t>10</a:t>
                      </a:r>
                    </a:p>
                  </a:txBody>
                  <a:tcPr marL="121920" marR="121920" marT="60960" marB="60960"/>
                </a:tc>
                <a:tc>
                  <a:txBody>
                    <a:bodyPr/>
                    <a:lstStyle/>
                    <a:p>
                      <a:r>
                        <a:rPr lang="en-US" sz="2400" dirty="0"/>
                        <a:t>10</a:t>
                      </a:r>
                    </a:p>
                  </a:txBody>
                  <a:tcPr marL="121920" marR="121920" marT="60960" marB="60960"/>
                </a:tc>
                <a:tc>
                  <a:txBody>
                    <a:bodyPr/>
                    <a:lstStyle/>
                    <a:p>
                      <a:r>
                        <a:rPr lang="en-US" sz="2400" dirty="0"/>
                        <a:t>5</a:t>
                      </a:r>
                    </a:p>
                  </a:txBody>
                  <a:tcPr marL="121920" marR="121920" marT="60960" marB="60960"/>
                </a:tc>
                <a:tc>
                  <a:txBody>
                    <a:bodyPr/>
                    <a:lstStyle/>
                    <a:p>
                      <a:r>
                        <a:rPr lang="en-US" sz="2400" dirty="0"/>
                        <a:t>1</a:t>
                      </a:r>
                    </a:p>
                  </a:txBody>
                  <a:tcPr marL="121920" marR="121920" marT="60960" marB="60960"/>
                </a:tc>
                <a:extLst>
                  <a:ext uri="{0D108BD9-81ED-4DB2-BD59-A6C34878D82A}">
                    <a16:rowId xmlns="" xmlns:a16="http://schemas.microsoft.com/office/drawing/2014/main" val="10006"/>
                  </a:ext>
                </a:extLst>
              </a:tr>
            </a:tbl>
          </a:graphicData>
        </a:graphic>
      </p:graphicFrame>
      <p:sp>
        <p:nvSpPr>
          <p:cNvPr id="8" name="TextBox 7">
            <a:extLst>
              <a:ext uri="{91AF36E3-0324-4ADF-918F-BE7C52878DD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E4B0F75-C440-497F-9D18-4A0834341F91}"/>
              </a:ext>
            </a:extLst>
          </p:cNvPr>
          <p:cNvSpPr txBox="1"/>
          <p:nvPr/>
        </p:nvSpPr>
        <p:spPr>
          <a:xfrm>
            <a:off x="7523455" y="880136"/>
            <a:ext cx="4455832" cy="1376787"/>
          </a:xfrm>
          <a:prstGeom prst="rect">
            <a:avLst/>
          </a:prstGeom>
        </p:spPr>
        <p:txBody>
          <a:bodyPr vert="horz" lIns="127000" tIns="63500" rIns="127000" bIns="63500" rtlCol="0" anchor="t">
            <a:spAutoFit/>
          </a:bodyPr>
          <a:lstStyle/>
          <a:p>
            <a:pPr>
              <a:lnSpc>
                <a:spcPct val="150000"/>
              </a:lnSpc>
              <a:defRPr lang="en-US" sz="1400" dirty="0"/>
            </a:pPr>
            <a:r>
              <a:rPr lang="en-US" sz="1867" dirty="0"/>
              <a:t>If n&lt;k no value Ex: </a:t>
            </a:r>
            <a:r>
              <a:rPr lang="en-US" sz="1867" baseline="30000" dirty="0"/>
              <a:t>2</a:t>
            </a:r>
            <a:r>
              <a:rPr lang="en-US" sz="1867" dirty="0"/>
              <a:t>C</a:t>
            </a:r>
            <a:r>
              <a:rPr lang="en-US" sz="1867" baseline="-25000" dirty="0"/>
              <a:t>10</a:t>
            </a:r>
            <a:r>
              <a:rPr lang="en-US" sz="1867" dirty="0"/>
              <a:t> invalid</a:t>
            </a:r>
          </a:p>
          <a:p>
            <a:pPr>
              <a:lnSpc>
                <a:spcPct val="150000"/>
              </a:lnSpc>
              <a:defRPr lang="en-US" sz="1400" dirty="0"/>
            </a:pPr>
            <a:r>
              <a:rPr lang="en-US" sz="1867" baseline="30000" dirty="0" err="1"/>
              <a:t>n</a:t>
            </a:r>
            <a:r>
              <a:rPr lang="en-US" sz="1867" dirty="0" err="1"/>
              <a:t>C</a:t>
            </a:r>
            <a:r>
              <a:rPr lang="en-US" sz="1867" baseline="-25000" dirty="0" err="1"/>
              <a:t>k</a:t>
            </a:r>
            <a:r>
              <a:rPr lang="en-US" sz="1867" dirty="0"/>
              <a:t> = 1 if k=0 or n=k</a:t>
            </a:r>
          </a:p>
          <a:p>
            <a:pPr>
              <a:lnSpc>
                <a:spcPct val="150000"/>
              </a:lnSpc>
              <a:defRPr lang="en-US" sz="1400" dirty="0"/>
            </a:pPr>
            <a:r>
              <a:rPr lang="en-US" sz="1867" baseline="30000" dirty="0" err="1"/>
              <a:t>n</a:t>
            </a:r>
            <a:r>
              <a:rPr lang="en-US" sz="1867" dirty="0" err="1"/>
              <a:t>C</a:t>
            </a:r>
            <a:r>
              <a:rPr lang="en-US" sz="1867" baseline="-25000" dirty="0" err="1"/>
              <a:t>k</a:t>
            </a:r>
            <a:r>
              <a:rPr lang="en-US" sz="1867" dirty="0"/>
              <a:t> = C(n-1,k-1)+C(n-1,k) if n&gt;k&gt;0</a:t>
            </a:r>
          </a:p>
        </p:txBody>
      </p:sp>
      <p:sp>
        <p:nvSpPr>
          <p:cNvPr id="9" name="TextBox 8">
            <a:extLst>
              <a:ext uri="{73BD1EC9-E0D5-4ABB-85A7-89B99958255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A07896B-1299-4DD2-AB5D-FD6C161DC033}"/>
              </a:ext>
            </a:extLst>
          </p:cNvPr>
          <p:cNvSpPr txBox="1"/>
          <p:nvPr/>
        </p:nvSpPr>
        <p:spPr>
          <a:xfrm>
            <a:off x="7569201" y="2534831"/>
            <a:ext cx="3953903" cy="1113125"/>
          </a:xfrm>
          <a:prstGeom prst="rect">
            <a:avLst/>
          </a:prstGeom>
        </p:spPr>
        <p:txBody>
          <a:bodyPr vert="horz" lIns="127000" tIns="63500" rIns="127000" bIns="63500" rtlCol="0" anchor="t">
            <a:spAutoFit/>
          </a:bodyPr>
          <a:lstStyle/>
          <a:p>
            <a:pPr>
              <a:defRPr lang="en-US" sz="1400" dirty="0"/>
            </a:pPr>
            <a:r>
              <a:rPr lang="en-US" sz="1600" dirty="0"/>
              <a:t>2C2=1</a:t>
            </a:r>
          </a:p>
          <a:p>
            <a:pPr>
              <a:defRPr lang="en-US" sz="1400" dirty="0"/>
            </a:pPr>
            <a:r>
              <a:rPr lang="en-US" sz="1600" dirty="0"/>
              <a:t>2C3</a:t>
            </a:r>
          </a:p>
          <a:p>
            <a:pPr>
              <a:defRPr lang="en-US" sz="1400" dirty="0"/>
            </a:pPr>
            <a:r>
              <a:rPr lang="en-US" sz="1600" dirty="0"/>
              <a:t>3C2 =C(2,1)+C(2,2) = 2+1=3 </a:t>
            </a:r>
          </a:p>
          <a:p>
            <a:pPr>
              <a:defRPr lang="en-US" sz="1400" dirty="0"/>
            </a:pPr>
            <a:r>
              <a:rPr lang="en-US" sz="1600" dirty="0"/>
              <a:t>4C3 = C(3,2)+(3,3) =3+1 = 4 </a:t>
            </a:r>
          </a:p>
        </p:txBody>
      </p:sp>
      <p:sp>
        <p:nvSpPr>
          <p:cNvPr id="10" name="TextBox 9">
            <a:extLst>
              <a:ext uri="{29DF7AA7-B1E8-42DA-B802-8D8A8A5A8D1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DA145BD-2727-4730-B034-36C408561DE4}"/>
              </a:ext>
            </a:extLst>
          </p:cNvPr>
          <p:cNvSpPr txBox="1"/>
          <p:nvPr/>
        </p:nvSpPr>
        <p:spPr>
          <a:xfrm>
            <a:off x="7569201" y="3848101"/>
            <a:ext cx="3953903" cy="1113125"/>
          </a:xfrm>
          <a:prstGeom prst="rect">
            <a:avLst/>
          </a:prstGeom>
        </p:spPr>
        <p:txBody>
          <a:bodyPr vert="horz" lIns="127000" tIns="63500" rIns="127000" bIns="63500" rtlCol="0" anchor="t">
            <a:spAutoFit/>
          </a:bodyPr>
          <a:lstStyle/>
          <a:p>
            <a:pPr>
              <a:defRPr lang="en-US" sz="1400" dirty="0"/>
            </a:pPr>
            <a:r>
              <a:rPr lang="en-US" sz="1600" dirty="0"/>
              <a:t>3C1=C(3-1,1-1)+C(3-1,1)</a:t>
            </a:r>
          </a:p>
          <a:p>
            <a:pPr>
              <a:defRPr lang="en-US" sz="1400" dirty="0"/>
            </a:pPr>
            <a:r>
              <a:rPr lang="en-US" sz="1600" dirty="0"/>
              <a:t>       =C(2,0)+C(2,1)</a:t>
            </a:r>
          </a:p>
          <a:p>
            <a:pPr>
              <a:defRPr lang="en-US" sz="1400" dirty="0"/>
            </a:pPr>
            <a:r>
              <a:rPr lang="en-US" sz="1600" dirty="0"/>
              <a:t>       =1+2</a:t>
            </a:r>
          </a:p>
          <a:p>
            <a:pPr>
              <a:defRPr lang="en-US" sz="1400" dirty="0"/>
            </a:pPr>
            <a:r>
              <a:rPr lang="en-US" sz="1600" dirty="0"/>
              <a:t>       =3</a:t>
            </a:r>
          </a:p>
        </p:txBody>
      </p:sp>
      <p:sp>
        <p:nvSpPr>
          <p:cNvPr id="11" name="TextBox 10">
            <a:extLst>
              <a:ext uri="{881E798F-A261-46C6-95B7-2D4DE34C8C4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D53CBDD-076A-47E3-BABA-410C6F02DB63}"/>
              </a:ext>
            </a:extLst>
          </p:cNvPr>
          <p:cNvSpPr txBox="1"/>
          <p:nvPr/>
        </p:nvSpPr>
        <p:spPr>
          <a:xfrm>
            <a:off x="7569201" y="5156201"/>
            <a:ext cx="3953903" cy="1113125"/>
          </a:xfrm>
          <a:prstGeom prst="rect">
            <a:avLst/>
          </a:prstGeom>
        </p:spPr>
        <p:txBody>
          <a:bodyPr vert="horz" lIns="127000" tIns="63500" rIns="127000" bIns="63500" rtlCol="0" anchor="t">
            <a:spAutoFit/>
          </a:bodyPr>
          <a:lstStyle/>
          <a:p>
            <a:pPr>
              <a:defRPr lang="en-US" sz="1400" dirty="0"/>
            </a:pPr>
            <a:r>
              <a:rPr lang="en-US" sz="1600" dirty="0"/>
              <a:t>5C4=C(5-1,4-1)+C(5-1,4)</a:t>
            </a:r>
          </a:p>
          <a:p>
            <a:pPr>
              <a:defRPr lang="en-US" sz="1400" dirty="0"/>
            </a:pPr>
            <a:r>
              <a:rPr lang="en-US" sz="1600" dirty="0"/>
              <a:t>       =C(4,3)+C(4,4)</a:t>
            </a:r>
          </a:p>
          <a:p>
            <a:pPr>
              <a:defRPr lang="en-US" sz="1400" dirty="0"/>
            </a:pPr>
            <a:r>
              <a:rPr lang="en-US" sz="1600" dirty="0"/>
              <a:t>       =4+1</a:t>
            </a:r>
          </a:p>
          <a:p>
            <a:pPr>
              <a:defRPr lang="en-US" sz="1400" dirty="0"/>
            </a:pPr>
            <a:r>
              <a:rPr lang="en-US" sz="1600" dirty="0"/>
              <a:t>       =5</a:t>
            </a:r>
          </a:p>
        </p:txBody>
      </p:sp>
      <p:sp>
        <p:nvSpPr>
          <p:cNvPr id="12" name="TextBox 11">
            <a:extLst>
              <a:ext uri="{3F1C2046-D7C6-41AF-8882-C02AC479278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24FBD87-9EE2-4F74-81CC-9FB7B53513E9}"/>
              </a:ext>
            </a:extLst>
          </p:cNvPr>
          <p:cNvSpPr txBox="1"/>
          <p:nvPr/>
        </p:nvSpPr>
        <p:spPr>
          <a:xfrm>
            <a:off x="1466317" y="5870944"/>
            <a:ext cx="3698684" cy="990207"/>
          </a:xfrm>
          <a:prstGeom prst="rect">
            <a:avLst/>
          </a:prstGeom>
        </p:spPr>
        <p:txBody>
          <a:bodyPr vert="horz" lIns="127000" tIns="63500" rIns="127000" bIns="63500" rtlCol="0" anchor="t">
            <a:spAutoFit/>
          </a:bodyPr>
          <a:lstStyle/>
          <a:p>
            <a:pPr>
              <a:defRPr lang="en-US" sz="1400" dirty="0"/>
            </a:pPr>
            <a:r>
              <a:rPr lang="en-US" sz="1867" baseline="30000" dirty="0"/>
              <a:t>2</a:t>
            </a:r>
            <a:r>
              <a:rPr lang="en-US" sz="1867" dirty="0"/>
              <a:t>C</a:t>
            </a:r>
            <a:r>
              <a:rPr lang="en-US" sz="1867" baseline="-25000" dirty="0"/>
              <a:t>1</a:t>
            </a:r>
            <a:r>
              <a:rPr lang="en-US" sz="1867" dirty="0"/>
              <a:t>=C(2-1,1-1)+C(2-1,1)</a:t>
            </a:r>
          </a:p>
          <a:p>
            <a:pPr>
              <a:defRPr lang="en-US" sz="1400" dirty="0"/>
            </a:pPr>
            <a:r>
              <a:rPr lang="en-US" sz="1867" dirty="0"/>
              <a:t>      =C(1,0)+C(1,1)</a:t>
            </a:r>
          </a:p>
          <a:p>
            <a:pPr>
              <a:defRPr lang="en-US" sz="1400" dirty="0"/>
            </a:pPr>
            <a:r>
              <a:rPr lang="en-US" sz="1867" dirty="0"/>
              <a:t>      =1+1=2</a:t>
            </a:r>
          </a:p>
        </p:txBody>
      </p:sp>
      <p:sp>
        <p:nvSpPr>
          <p:cNvPr id="13" name="TextBox 12">
            <a:extLst>
              <a:ext uri="{586F253E-5904-418A-BA69-2FD80C6B588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B11C274-723F-4854-BF9D-091265D1176C}"/>
              </a:ext>
            </a:extLst>
          </p:cNvPr>
          <p:cNvSpPr txBox="1"/>
          <p:nvPr/>
        </p:nvSpPr>
        <p:spPr>
          <a:xfrm>
            <a:off x="240639" y="6388101"/>
            <a:ext cx="2540000" cy="415563"/>
          </a:xfrm>
          <a:prstGeom prst="rect">
            <a:avLst/>
          </a:prstGeom>
        </p:spPr>
        <p:txBody>
          <a:bodyPr vert="horz" lIns="127000" tIns="63500" rIns="127000" bIns="63500" rtlCol="0" anchor="t">
            <a:spAutoFit/>
          </a:bodyPr>
          <a:lstStyle/>
          <a:p>
            <a:pPr>
              <a:defRPr lang="en-US" sz="1400" dirty="0"/>
            </a:pPr>
            <a:r>
              <a:rPr lang="en-US" sz="1867" dirty="0"/>
              <a:t>N =2 k =1</a:t>
            </a:r>
          </a:p>
        </p:txBody>
      </p:sp>
      <p:sp>
        <p:nvSpPr>
          <p:cNvPr id="14" name="TextBox 13">
            <a:extLst>
              <a:ext uri="{98704E31-3495-4C26-90D1-A99FA376FD5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844BEBF-C051-4E7A-89C6-70F3A2F062DD}"/>
              </a:ext>
            </a:extLst>
          </p:cNvPr>
          <p:cNvSpPr txBox="1"/>
          <p:nvPr/>
        </p:nvSpPr>
        <p:spPr>
          <a:xfrm>
            <a:off x="5334000" y="2670542"/>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Tree>
    <p:extLst>
      <p:ext uri="{42A1507B-EA7A-4039-8F91-782F7274F91A}">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36"/>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2BD74DF8-122E-4177-A384-6B2A0C29B32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53809FF-591C-470B-BF3A-691D2A213DAB}"/>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F2864894-1E07-41A3-817F-D2A1AF11ECF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54082FC-783B-4F3E-9667-6AE65C20738E}"/>
              </a:ext>
            </a:extLst>
          </p:cNvPr>
          <p:cNvSpPr txBox="1"/>
          <p:nvPr/>
        </p:nvSpPr>
        <p:spPr>
          <a:xfrm>
            <a:off x="3657601" y="994143"/>
            <a:ext cx="5463527" cy="5300041"/>
          </a:xfrm>
          <a:prstGeom prst="rect">
            <a:avLst/>
          </a:prstGeom>
        </p:spPr>
        <p:txBody>
          <a:bodyPr vert="horz" lIns="127000" tIns="63500" rIns="127000" bIns="63500" rtlCol="0" anchor="t">
            <a:spAutoFit/>
          </a:bodyPr>
          <a:lstStyle/>
          <a:p>
            <a:pPr>
              <a:defRPr lang="en-US" sz="1400" dirty="0"/>
            </a:pPr>
            <a:r>
              <a:rPr lang="en-US" sz="1867" dirty="0"/>
              <a:t>Algorithm: Binomial Coefficient</a:t>
            </a:r>
          </a:p>
          <a:p>
            <a:pPr>
              <a:defRPr lang="en-US" sz="1400" dirty="0"/>
            </a:pPr>
            <a:r>
              <a:rPr lang="en-US" sz="1867" dirty="0"/>
              <a:t>Step1: read n and k values</a:t>
            </a:r>
          </a:p>
          <a:p>
            <a:pPr>
              <a:defRPr lang="en-US" sz="1400" dirty="0"/>
            </a:pPr>
            <a:r>
              <a:rPr lang="en-US" sz="1867" dirty="0"/>
              <a:t>            Input n and k</a:t>
            </a:r>
          </a:p>
          <a:p>
            <a:pPr>
              <a:defRPr lang="en-US" sz="1400" dirty="0"/>
            </a:pPr>
            <a:r>
              <a:rPr lang="en-US" sz="1867" dirty="0"/>
              <a:t>Step2: if n &gt;= k</a:t>
            </a:r>
          </a:p>
          <a:p>
            <a:pPr>
              <a:defRPr lang="en-US" sz="1400" dirty="0"/>
            </a:pPr>
            <a:r>
              <a:rPr lang="en-US" sz="1867" dirty="0"/>
              <a:t>            for i=0 to n</a:t>
            </a:r>
          </a:p>
          <a:p>
            <a:pPr>
              <a:defRPr lang="en-US" sz="1400" dirty="0"/>
            </a:pPr>
            <a:r>
              <a:rPr lang="en-US" sz="1867" dirty="0"/>
              <a:t>            {</a:t>
            </a:r>
          </a:p>
          <a:p>
            <a:pPr>
              <a:defRPr lang="en-US" sz="1400" dirty="0"/>
            </a:pPr>
            <a:r>
              <a:rPr lang="en-US" sz="1867" dirty="0"/>
              <a:t>                 for j=0 to k</a:t>
            </a:r>
          </a:p>
          <a:p>
            <a:pPr>
              <a:defRPr lang="en-US" sz="1400" dirty="0"/>
            </a:pPr>
            <a:r>
              <a:rPr lang="en-US" sz="1867" dirty="0"/>
              <a:t>                 {</a:t>
            </a:r>
          </a:p>
          <a:p>
            <a:pPr>
              <a:defRPr lang="en-US" sz="1400" dirty="0"/>
            </a:pPr>
            <a:r>
              <a:rPr lang="en-US" sz="1867" dirty="0"/>
              <a:t>                       If j=0 or i==j</a:t>
            </a:r>
          </a:p>
          <a:p>
            <a:pPr>
              <a:defRPr lang="en-US" sz="1400" dirty="0"/>
            </a:pPr>
            <a:r>
              <a:rPr lang="en-US" sz="1867" dirty="0"/>
              <a:t>                       Then c[i][j]=1;</a:t>
            </a:r>
          </a:p>
          <a:p>
            <a:pPr>
              <a:defRPr lang="en-US" sz="1400" dirty="0"/>
            </a:pPr>
            <a:r>
              <a:rPr lang="en-US" sz="1867" dirty="0"/>
              <a:t>                       Else</a:t>
            </a:r>
          </a:p>
          <a:p>
            <a:pPr>
              <a:defRPr lang="en-US" sz="1400" dirty="0"/>
            </a:pPr>
            <a:r>
              <a:rPr lang="en-US" sz="1867" dirty="0"/>
              <a:t>                       c[i][j] = c[i-1][j-1] + c[i-1][j];</a:t>
            </a:r>
          </a:p>
          <a:p>
            <a:pPr>
              <a:defRPr lang="en-US" sz="1400" dirty="0"/>
            </a:pPr>
            <a:r>
              <a:rPr lang="en-US" sz="1867" dirty="0"/>
              <a:t>                 }</a:t>
            </a:r>
          </a:p>
          <a:p>
            <a:pPr>
              <a:defRPr lang="en-US" sz="1400" dirty="0"/>
            </a:pPr>
            <a:r>
              <a:rPr lang="en-US" sz="1867" dirty="0"/>
              <a:t>            } </a:t>
            </a:r>
          </a:p>
          <a:p>
            <a:pPr>
              <a:defRPr lang="en-US" sz="1400" dirty="0"/>
            </a:pPr>
            <a:r>
              <a:rPr lang="en-US" sz="1867" dirty="0"/>
              <a:t>            Print c[n][k]</a:t>
            </a:r>
          </a:p>
          <a:p>
            <a:pPr>
              <a:defRPr lang="en-US" sz="1400" dirty="0"/>
            </a:pPr>
            <a:r>
              <a:rPr lang="en-US" sz="1867" dirty="0"/>
              <a:t>Step3: [Finished]</a:t>
            </a:r>
          </a:p>
          <a:p>
            <a:pPr>
              <a:defRPr lang="en-US" sz="1400" dirty="0"/>
            </a:pPr>
            <a:r>
              <a:rPr lang="en-US" sz="1867" dirty="0"/>
              <a:t>            Stop</a:t>
            </a:r>
          </a:p>
          <a:p>
            <a:pPr>
              <a:defRPr lang="en-US" sz="1400" dirty="0"/>
            </a:pPr>
            <a:r>
              <a:rPr lang="en-US" sz="1867" dirty="0"/>
              <a:t>                          </a:t>
            </a:r>
          </a:p>
        </p:txBody>
      </p:sp>
    </p:spTree>
    <p:extLst>
      <p:ext uri="{79DB2207-36EC-486B-B8FA-7F2BFA76572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39"/>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3B730170-05C5-4BCE-A53B-0E1910E63E1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796199B-1D66-44B8-95AC-F35FD1F0A5A7}"/>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F96727FA-0400-4F7C-9493-F0E3B83DEAA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1EFF570-84B9-49A1-B32E-CCCE5E4F1CBF}"/>
              </a:ext>
            </a:extLst>
          </p:cNvPr>
          <p:cNvSpPr txBox="1"/>
          <p:nvPr/>
        </p:nvSpPr>
        <p:spPr>
          <a:xfrm>
            <a:off x="296291" y="978763"/>
            <a:ext cx="4580509" cy="5995103"/>
          </a:xfrm>
          <a:prstGeom prst="rect">
            <a:avLst/>
          </a:prstGeom>
        </p:spPr>
        <p:txBody>
          <a:bodyPr vert="horz" lIns="127000" tIns="63500" rIns="127000" bIns="63500" rtlCol="0" anchor="t">
            <a:spAutoFit/>
          </a:bodyPr>
          <a:lstStyle/>
          <a:p>
            <a:pPr>
              <a:defRPr lang="en-US" sz="1400" dirty="0"/>
            </a:pPr>
            <a:r>
              <a:rPr lang="en-US" sz="1733" dirty="0"/>
              <a:t>#include&lt;stdio.h&gt; </a:t>
            </a:r>
            <a:br>
              <a:rPr lang="en-US" sz="1733" dirty="0"/>
            </a:br>
            <a:r>
              <a:rPr lang="en-US" sz="1733" dirty="0"/>
              <a:t>void main() { </a:t>
            </a:r>
            <a:br>
              <a:rPr lang="en-US" sz="1733" dirty="0"/>
            </a:br>
            <a:r>
              <a:rPr lang="en-US" sz="1733" dirty="0"/>
              <a:t>    int i, j, n, k, c[20][20]; </a:t>
            </a:r>
            <a:br>
              <a:rPr lang="en-US" sz="1733" dirty="0"/>
            </a:br>
            <a:r>
              <a:rPr lang="en-US" sz="1733" dirty="0"/>
              <a:t>    </a:t>
            </a:r>
            <a:r>
              <a:rPr lang="en-US" sz="1733" dirty="0" err="1"/>
              <a:t>printf</a:t>
            </a:r>
            <a:r>
              <a:rPr lang="en-US" sz="1733" dirty="0"/>
              <a:t>("\n Enter the value of n and k: "); </a:t>
            </a:r>
            <a:br>
              <a:rPr lang="en-US" sz="1733" dirty="0"/>
            </a:br>
            <a:r>
              <a:rPr lang="en-US" sz="1733" dirty="0"/>
              <a:t>    </a:t>
            </a:r>
            <a:r>
              <a:rPr lang="en-US" sz="1733" dirty="0" err="1"/>
              <a:t>scanf</a:t>
            </a:r>
            <a:r>
              <a:rPr lang="en-US" sz="1733" dirty="0"/>
              <a:t>("%d%d", &amp;n,&amp;k); </a:t>
            </a:r>
            <a:br>
              <a:rPr lang="en-US" sz="1733" dirty="0"/>
            </a:br>
            <a:r>
              <a:rPr lang="en-US" sz="1733" dirty="0"/>
              <a:t>    if(n &gt;= k)  </a:t>
            </a:r>
            <a:br>
              <a:rPr lang="en-US" sz="1733" dirty="0"/>
            </a:br>
            <a:r>
              <a:rPr lang="en-US" sz="1733" dirty="0"/>
              <a:t>    { </a:t>
            </a:r>
            <a:br>
              <a:rPr lang="en-US" sz="1733" dirty="0"/>
            </a:br>
            <a:r>
              <a:rPr lang="en-US" sz="1733" dirty="0"/>
              <a:t>        for(i=0; i&lt;=n; i++)  </a:t>
            </a:r>
            <a:br>
              <a:rPr lang="en-US" sz="1733" dirty="0"/>
            </a:br>
            <a:r>
              <a:rPr lang="en-US" sz="1733" dirty="0"/>
              <a:t>        { </a:t>
            </a:r>
            <a:br>
              <a:rPr lang="en-US" sz="1733" dirty="0"/>
            </a:br>
            <a:r>
              <a:rPr lang="en-US" sz="1733" dirty="0"/>
              <a:t>            for(j = 0; j &lt;= k; j++)  </a:t>
            </a:r>
            <a:br>
              <a:rPr lang="en-US" sz="1733" dirty="0"/>
            </a:br>
            <a:r>
              <a:rPr lang="en-US" sz="1733" dirty="0"/>
              <a:t>            { </a:t>
            </a:r>
            <a:br>
              <a:rPr lang="en-US" sz="1733" dirty="0"/>
            </a:br>
            <a:r>
              <a:rPr lang="en-US" sz="1733" dirty="0"/>
              <a:t>                if(j==0 || j == i)  </a:t>
            </a:r>
            <a:br>
              <a:rPr lang="en-US" sz="1733" dirty="0"/>
            </a:br>
            <a:r>
              <a:rPr lang="en-US" sz="1733" dirty="0"/>
              <a:t>                { </a:t>
            </a:r>
            <a:br>
              <a:rPr lang="en-US" sz="1733" dirty="0"/>
            </a:br>
            <a:r>
              <a:rPr lang="en-US" sz="1733" dirty="0"/>
              <a:t>                    c[i][j] = 1; </a:t>
            </a:r>
            <a:br>
              <a:rPr lang="en-US" sz="1733" dirty="0"/>
            </a:br>
            <a:r>
              <a:rPr lang="en-US" sz="1733" dirty="0"/>
              <a:t>                } </a:t>
            </a:r>
          </a:p>
          <a:p>
            <a:pPr>
              <a:defRPr lang="en-US" sz="1400" dirty="0"/>
            </a:pPr>
            <a:r>
              <a:rPr lang="en-US" sz="1733" dirty="0"/>
              <a:t>                else  </a:t>
            </a:r>
            <a:br>
              <a:rPr lang="en-US" sz="1733" dirty="0"/>
            </a:br>
            <a:r>
              <a:rPr lang="en-US" sz="1733" dirty="0"/>
              <a:t>                { </a:t>
            </a:r>
            <a:br>
              <a:rPr lang="en-US" sz="1733" dirty="0"/>
            </a:br>
            <a:r>
              <a:rPr lang="en-US" sz="1733" dirty="0"/>
              <a:t>                    c[i][j] = c[i-1][j-1] + c[i-1][j]; </a:t>
            </a:r>
            <a:br>
              <a:rPr lang="en-US" sz="1733" dirty="0"/>
            </a:br>
            <a:r>
              <a:rPr lang="en-US" sz="1733" dirty="0"/>
              <a:t>                } </a:t>
            </a:r>
            <a:br>
              <a:rPr lang="en-US" sz="1733" dirty="0"/>
            </a:br>
            <a:r>
              <a:rPr lang="en-US" sz="1733" dirty="0"/>
              <a:t>            } </a:t>
            </a:r>
            <a:br>
              <a:rPr lang="en-US" sz="1733" dirty="0"/>
            </a:br>
            <a:r>
              <a:rPr lang="en-US" sz="1733" dirty="0"/>
              <a:t>        } </a:t>
            </a:r>
            <a:br>
              <a:rPr lang="en-US" sz="1733" dirty="0"/>
            </a:br>
            <a:r>
              <a:rPr lang="en-US" sz="1733" dirty="0"/>
              <a:t>        </a:t>
            </a:r>
          </a:p>
        </p:txBody>
      </p:sp>
      <p:sp>
        <p:nvSpPr>
          <p:cNvPr id="4" name="TextBox 3">
            <a:extLst>
              <a:ext uri="{CC79CBC6-CE24-4585-B451-1830AEC6D33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64842AD-D5CC-49A3-AAB7-35909D146AAD}"/>
              </a:ext>
            </a:extLst>
          </p:cNvPr>
          <p:cNvSpPr txBox="1"/>
          <p:nvPr/>
        </p:nvSpPr>
        <p:spPr>
          <a:xfrm>
            <a:off x="5058752" y="4178618"/>
            <a:ext cx="6388456" cy="2528321"/>
          </a:xfrm>
          <a:prstGeom prst="rect">
            <a:avLst/>
          </a:prstGeom>
        </p:spPr>
        <p:txBody>
          <a:bodyPr vert="horz" lIns="127000" tIns="63500" rIns="127000" bIns="63500" rtlCol="0" anchor="t">
            <a:spAutoFit/>
          </a:bodyPr>
          <a:lstStyle/>
          <a:p>
            <a:pPr>
              <a:defRPr lang="en-US" sz="1400" dirty="0"/>
            </a:pPr>
            <a:r>
              <a:rPr lang="en-US" sz="1733" dirty="0" err="1"/>
              <a:t>printf</a:t>
            </a:r>
            <a:r>
              <a:rPr lang="en-US" sz="1733" dirty="0"/>
              <a:t>("%</a:t>
            </a:r>
            <a:r>
              <a:rPr lang="en-US" sz="1733" dirty="0" err="1"/>
              <a:t>dC</a:t>
            </a:r>
            <a:r>
              <a:rPr lang="en-US" sz="1733" dirty="0"/>
              <a:t>%d = %d\t",n,k,c[n][k]); </a:t>
            </a:r>
            <a:br>
              <a:rPr lang="en-US" sz="1733" dirty="0"/>
            </a:br>
            <a:r>
              <a:rPr lang="en-US" sz="1733" dirty="0"/>
              <a:t>        </a:t>
            </a:r>
            <a:r>
              <a:rPr lang="en-US" sz="1733" dirty="0" err="1"/>
              <a:t>printf</a:t>
            </a:r>
            <a:r>
              <a:rPr lang="en-US" sz="1733" dirty="0"/>
              <a:t>("\n"); </a:t>
            </a:r>
            <a:br>
              <a:rPr lang="en-US" sz="1733" dirty="0"/>
            </a:br>
            <a:r>
              <a:rPr lang="en-US" sz="1733" dirty="0"/>
              <a:t>    }  </a:t>
            </a:r>
            <a:br>
              <a:rPr lang="en-US" sz="1733" dirty="0"/>
            </a:br>
            <a:r>
              <a:rPr lang="en-US" sz="1733" dirty="0"/>
              <a:t>    else  </a:t>
            </a:r>
            <a:br>
              <a:rPr lang="en-US" sz="1733" dirty="0"/>
            </a:br>
            <a:r>
              <a:rPr lang="en-US" sz="1733" dirty="0"/>
              <a:t>    { </a:t>
            </a:r>
            <a:br>
              <a:rPr lang="en-US" sz="1733" dirty="0"/>
            </a:br>
            <a:r>
              <a:rPr lang="en-US" sz="1733" dirty="0"/>
              <a:t>        </a:t>
            </a:r>
            <a:r>
              <a:rPr lang="en-US" sz="1733" dirty="0" err="1"/>
              <a:t>printf</a:t>
            </a:r>
            <a:r>
              <a:rPr lang="en-US" sz="1733" dirty="0"/>
              <a:t>("\n Invalid input \n Please enter the value such that n&gt;=k \n"); </a:t>
            </a:r>
            <a:br>
              <a:rPr lang="en-US" sz="1733" dirty="0"/>
            </a:br>
            <a:r>
              <a:rPr lang="en-US" sz="1733" dirty="0"/>
              <a:t>    } </a:t>
            </a:r>
            <a:br>
              <a:rPr lang="en-US" sz="1733" dirty="0"/>
            </a:br>
            <a:r>
              <a:rPr lang="en-US" sz="1733" dirty="0"/>
              <a:t>}</a:t>
            </a:r>
          </a:p>
        </p:txBody>
      </p:sp>
    </p:spTree>
    <p:extLst>
      <p:ext uri="{43F93C73-AC25-4253-93E3-47C1A8DE675A}">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41"/>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3976E96-7FED-4AEE-A44E-DA5DD3CD5AA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8FBB77D-545E-45EF-9B90-F5CF38E2743C}"/>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7581D2A6-3BEF-451B-B3A9-F25D82EEFE9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2320AA8-82CA-42C7-9F65-097F3625964F}"/>
              </a:ext>
            </a:extLst>
          </p:cNvPr>
          <p:cNvSpPr txBox="1"/>
          <p:nvPr/>
        </p:nvSpPr>
        <p:spPr>
          <a:xfrm>
            <a:off x="4138065" y="438252"/>
            <a:ext cx="7416800" cy="6486969"/>
          </a:xfrm>
          <a:prstGeom prst="rect">
            <a:avLst/>
          </a:prstGeom>
        </p:spPr>
        <p:txBody>
          <a:bodyPr vert="horz" lIns="127000" tIns="63500" rIns="127000" bIns="63500" rtlCol="0" anchor="t">
            <a:spAutoFit/>
          </a:bodyPr>
          <a:lstStyle/>
          <a:p>
            <a:pPr>
              <a:defRPr lang="en-US" sz="1400" dirty="0"/>
            </a:pPr>
            <a:r>
              <a:rPr lang="en-US" sz="1333" dirty="0"/>
              <a:t>#include&lt;stdio.h&gt; </a:t>
            </a:r>
            <a:br>
              <a:rPr lang="en-US" sz="1333" dirty="0"/>
            </a:br>
            <a:r>
              <a:rPr lang="en-US" sz="1333" dirty="0"/>
              <a:t>void main() </a:t>
            </a:r>
            <a:br>
              <a:rPr lang="en-US" sz="1333" dirty="0"/>
            </a:br>
            <a:r>
              <a:rPr lang="en-US" sz="1333" dirty="0"/>
              <a:t>{     </a:t>
            </a:r>
            <a:br>
              <a:rPr lang="en-US" sz="1333" dirty="0"/>
            </a:br>
            <a:r>
              <a:rPr lang="en-US" sz="1333" dirty="0"/>
              <a:t>    int i, j, n, k, c;     </a:t>
            </a:r>
            <a:br>
              <a:rPr lang="en-US" sz="1333" dirty="0"/>
            </a:br>
            <a:r>
              <a:rPr lang="en-US" sz="1333" dirty="0"/>
              <a:t>    </a:t>
            </a:r>
            <a:r>
              <a:rPr lang="en-US" sz="1333" dirty="0" err="1"/>
              <a:t>printf</a:t>
            </a:r>
            <a:r>
              <a:rPr lang="en-US" sz="1333" dirty="0"/>
              <a:t>("\n Enter the value of n and k: ");     </a:t>
            </a:r>
            <a:br>
              <a:rPr lang="en-US" sz="1333" dirty="0"/>
            </a:br>
            <a:r>
              <a:rPr lang="en-US" sz="1333" dirty="0"/>
              <a:t>    </a:t>
            </a:r>
            <a:r>
              <a:rPr lang="en-US" sz="1333" dirty="0" err="1"/>
              <a:t>scanf</a:t>
            </a:r>
            <a:r>
              <a:rPr lang="en-US" sz="1333" dirty="0"/>
              <a:t>("%d%d", &amp;n,&amp;k);     </a:t>
            </a:r>
            <a:br>
              <a:rPr lang="en-US" sz="1333" dirty="0"/>
            </a:br>
            <a:r>
              <a:rPr lang="en-US" sz="1333" dirty="0"/>
              <a:t>    if(n &gt;= k)      </a:t>
            </a:r>
            <a:br>
              <a:rPr lang="en-US" sz="1333" dirty="0"/>
            </a:br>
            <a:r>
              <a:rPr lang="en-US" sz="1333" dirty="0"/>
              <a:t>    {         </a:t>
            </a:r>
            <a:br>
              <a:rPr lang="en-US" sz="1333" dirty="0"/>
            </a:br>
            <a:r>
              <a:rPr lang="en-US" sz="1333" dirty="0"/>
              <a:t>        for(i=0; i&lt;=n; i++)          </a:t>
            </a:r>
            <a:br>
              <a:rPr lang="en-US" sz="1333" dirty="0"/>
            </a:br>
            <a:r>
              <a:rPr lang="en-US" sz="1333" dirty="0"/>
              <a:t>        {             </a:t>
            </a:r>
            <a:br>
              <a:rPr lang="en-US" sz="1333" dirty="0"/>
            </a:br>
            <a:r>
              <a:rPr lang="en-US" sz="1333" dirty="0"/>
              <a:t>            for(j = 0; j &lt;= k; j++)              </a:t>
            </a:r>
            <a:br>
              <a:rPr lang="en-US" sz="1333" dirty="0"/>
            </a:br>
            <a:r>
              <a:rPr lang="en-US" sz="1333" dirty="0"/>
              <a:t>            {                 </a:t>
            </a:r>
            <a:br>
              <a:rPr lang="en-US" sz="1333" dirty="0"/>
            </a:br>
            <a:r>
              <a:rPr lang="en-US" sz="1333" dirty="0"/>
              <a:t>                if(j==0 || j == i)                  </a:t>
            </a:r>
            <a:br>
              <a:rPr lang="en-US" sz="1333" dirty="0"/>
            </a:br>
            <a:r>
              <a:rPr lang="en-US" sz="1333" dirty="0"/>
              <a:t>                {                     </a:t>
            </a:r>
            <a:br>
              <a:rPr lang="en-US" sz="1333" dirty="0"/>
            </a:br>
            <a:r>
              <a:rPr lang="en-US" sz="1333" dirty="0"/>
              <a:t>                    c = 1;                </a:t>
            </a:r>
            <a:br>
              <a:rPr lang="en-US" sz="1333" dirty="0"/>
            </a:br>
            <a:r>
              <a:rPr lang="en-US" sz="1333" dirty="0"/>
              <a:t>                }                 </a:t>
            </a:r>
            <a:br>
              <a:rPr lang="en-US" sz="1333" dirty="0"/>
            </a:br>
            <a:r>
              <a:rPr lang="en-US" sz="1333" dirty="0"/>
              <a:t>                    else                  </a:t>
            </a:r>
            <a:br>
              <a:rPr lang="en-US" sz="1333" dirty="0"/>
            </a:br>
            <a:r>
              <a:rPr lang="en-US" sz="1333" dirty="0"/>
              <a:t>                {                     </a:t>
            </a:r>
            <a:br>
              <a:rPr lang="en-US" sz="1333" dirty="0"/>
            </a:br>
            <a:r>
              <a:rPr lang="en-US" sz="1333" dirty="0"/>
              <a:t>                   c=((c*(i-j+1))/j);           </a:t>
            </a:r>
            <a:br>
              <a:rPr lang="en-US" sz="1333" dirty="0"/>
            </a:br>
            <a:r>
              <a:rPr lang="en-US" sz="1333" dirty="0"/>
              <a:t>                }            </a:t>
            </a:r>
            <a:br>
              <a:rPr lang="en-US" sz="1333" dirty="0"/>
            </a:br>
            <a:r>
              <a:rPr lang="en-US" sz="1333" dirty="0"/>
              <a:t>            }         </a:t>
            </a:r>
            <a:br>
              <a:rPr lang="en-US" sz="1333" dirty="0"/>
            </a:br>
            <a:r>
              <a:rPr lang="en-US" sz="1333" dirty="0"/>
              <a:t>        } </a:t>
            </a:r>
            <a:br>
              <a:rPr lang="en-US" sz="1333" dirty="0"/>
            </a:br>
            <a:r>
              <a:rPr lang="en-US" sz="1333" dirty="0"/>
              <a:t>       </a:t>
            </a:r>
            <a:r>
              <a:rPr lang="en-US" sz="1333" dirty="0" err="1"/>
              <a:t>printf</a:t>
            </a:r>
            <a:r>
              <a:rPr lang="en-US" sz="1333" dirty="0"/>
              <a:t>("%</a:t>
            </a:r>
            <a:r>
              <a:rPr lang="en-US" sz="1333" dirty="0" err="1"/>
              <a:t>dC</a:t>
            </a:r>
            <a:r>
              <a:rPr lang="en-US" sz="1333" dirty="0"/>
              <a:t>%d = %d\t",n,k,c);        </a:t>
            </a:r>
            <a:br>
              <a:rPr lang="en-US" sz="1333" dirty="0"/>
            </a:br>
            <a:r>
              <a:rPr lang="en-US" sz="1333" dirty="0"/>
              <a:t>       </a:t>
            </a:r>
            <a:r>
              <a:rPr lang="en-US" sz="1333" dirty="0" err="1"/>
              <a:t>printf</a:t>
            </a:r>
            <a:r>
              <a:rPr lang="en-US" sz="1333" dirty="0"/>
              <a:t>("\n");   </a:t>
            </a:r>
            <a:br>
              <a:rPr lang="en-US" sz="1333" dirty="0"/>
            </a:br>
            <a:r>
              <a:rPr lang="en-US" sz="1333" dirty="0"/>
              <a:t>    }</a:t>
            </a:r>
            <a:br>
              <a:rPr lang="en-US" sz="1333" dirty="0"/>
            </a:br>
            <a:r>
              <a:rPr lang="en-US" sz="1333" dirty="0"/>
              <a:t>    else</a:t>
            </a:r>
            <a:br>
              <a:rPr lang="en-US" sz="1333" dirty="0"/>
            </a:br>
            <a:r>
              <a:rPr lang="en-US" sz="1333" dirty="0"/>
              <a:t>    {</a:t>
            </a:r>
            <a:br>
              <a:rPr lang="en-US" sz="1333" dirty="0"/>
            </a:br>
            <a:r>
              <a:rPr lang="en-US" sz="1333" dirty="0"/>
              <a:t>    </a:t>
            </a:r>
            <a:r>
              <a:rPr lang="en-US" sz="1333" dirty="0" err="1"/>
              <a:t>printf</a:t>
            </a:r>
            <a:r>
              <a:rPr lang="en-US" sz="1333" dirty="0"/>
              <a:t>("\n Invalid input \n Please enter the value such that n&gt;=k \n");  </a:t>
            </a:r>
            <a:br>
              <a:rPr lang="en-US" sz="1333" dirty="0"/>
            </a:br>
            <a:r>
              <a:rPr lang="en-US" sz="1333" dirty="0"/>
              <a:t>    }</a:t>
            </a:r>
            <a:br>
              <a:rPr lang="en-US" sz="1333" dirty="0"/>
            </a:br>
            <a:r>
              <a:rPr lang="en-US" sz="1333" dirty="0"/>
              <a:t>    </a:t>
            </a:r>
            <a:br>
              <a:rPr lang="en-US" sz="1333" dirty="0"/>
            </a:br>
            <a:r>
              <a:rPr lang="en-US" sz="1333" dirty="0"/>
              <a:t>}</a:t>
            </a:r>
          </a:p>
        </p:txBody>
      </p:sp>
      <p:sp>
        <p:nvSpPr>
          <p:cNvPr id="4" name="TextBox 3">
            <a:extLst>
              <a:ext uri="{A0CB9D74-5C67-49D8-A35D-6EBCFF2ABB3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A41DBFA-5FD4-48AB-B06A-948F2EA71EA6}"/>
              </a:ext>
            </a:extLst>
          </p:cNvPr>
          <p:cNvSpPr txBox="1"/>
          <p:nvPr/>
        </p:nvSpPr>
        <p:spPr>
          <a:xfrm>
            <a:off x="136016" y="2798433"/>
            <a:ext cx="3654640" cy="990207"/>
          </a:xfrm>
          <a:prstGeom prst="rect">
            <a:avLst/>
          </a:prstGeom>
        </p:spPr>
        <p:txBody>
          <a:bodyPr vert="horz" lIns="127000" tIns="63500" rIns="127000" bIns="63500" rtlCol="0" anchor="t">
            <a:spAutoFit/>
          </a:bodyPr>
          <a:lstStyle/>
          <a:p>
            <a:pPr>
              <a:defRPr lang="en-US" sz="1400" dirty="0"/>
            </a:pPr>
            <a:r>
              <a:rPr lang="en-US" sz="1867" dirty="0">
                <a:solidFill>
                  <a:srgbClr val="FF0000"/>
                </a:solidFill>
                <a:latin typeface="Open Sans"/>
              </a:rPr>
              <a:t>If j=0 or i=j put c=1</a:t>
            </a:r>
          </a:p>
          <a:p>
            <a:pPr>
              <a:defRPr lang="en-US" sz="1400" dirty="0"/>
            </a:pPr>
            <a:r>
              <a:rPr lang="en-US" sz="1867" dirty="0">
                <a:latin typeface="Open Sans"/>
              </a:rPr>
              <a:t>Else use formula to calculate c c=((c*(i-j+1))/j);    </a:t>
            </a:r>
          </a:p>
        </p:txBody>
      </p:sp>
    </p:spTree>
    <p:extLst>
      <p:ext uri="{6AF82609-C643-4BF8-8F3E-67A90AB112BF}">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43"/>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49864D1A-4A14-47A8-80A3-1C56B28A41A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CA1679B-08A5-4FE4-A2A5-03A56ED4B555}"/>
              </a:ext>
            </a:extLst>
          </p:cNvPr>
          <p:cNvPicPr>
            <a:picLocks noChangeAspect="1"/>
          </p:cNvPicPr>
          <p:nvPr/>
        </p:nvPicPr>
        <p:blipFill>
          <a:blip r:embed="rId2"/>
          <a:stretch>
            <a:fillRect/>
          </a:stretch>
        </p:blipFill>
        <p:spPr>
          <a:xfrm>
            <a:off x="-24803" y="0"/>
            <a:ext cx="12192000" cy="835200"/>
          </a:xfrm>
          <a:prstGeom prst="rect">
            <a:avLst/>
          </a:prstGeom>
          <a:noFill/>
        </p:spPr>
      </p:pic>
      <p:pic>
        <p:nvPicPr>
          <p:cNvPr id="3" name="Picture 2">
            <a:extLst>
              <a:ext uri="{28D5AC7F-9FC4-46B5-8A1C-29C540E1B23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0461E74-622F-4930-93D1-AC815ADEC617}"/>
              </a:ext>
            </a:extLst>
          </p:cNvPr>
          <p:cNvPicPr>
            <a:picLocks noChangeAspect="1"/>
          </p:cNvPicPr>
          <p:nvPr/>
        </p:nvPicPr>
        <p:blipFill>
          <a:blip r:embed="rId3"/>
          <a:stretch>
            <a:fillRect/>
          </a:stretch>
        </p:blipFill>
        <p:spPr>
          <a:xfrm>
            <a:off x="4541152" y="1747393"/>
            <a:ext cx="7415555" cy="4500524"/>
          </a:xfrm>
          <a:prstGeom prst="rect">
            <a:avLst/>
          </a:prstGeom>
          <a:noFill/>
        </p:spPr>
      </p:pic>
      <p:pic>
        <p:nvPicPr>
          <p:cNvPr id="4" name="Picture 3">
            <a:extLst>
              <a:ext uri="{C8C0C0D2-7165-4C1A-AFF6-D53BC865D60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D05A9E3-CADD-40B2-AA7D-14B8F3ABA726}"/>
              </a:ext>
            </a:extLst>
          </p:cNvPr>
          <p:cNvPicPr>
            <a:picLocks noChangeAspect="1"/>
          </p:cNvPicPr>
          <p:nvPr/>
        </p:nvPicPr>
        <p:blipFill>
          <a:blip r:embed="rId4"/>
          <a:stretch>
            <a:fillRect/>
          </a:stretch>
        </p:blipFill>
        <p:spPr>
          <a:xfrm>
            <a:off x="89890" y="2420468"/>
            <a:ext cx="4451261" cy="3827449"/>
          </a:xfrm>
          <a:prstGeom prst="rect">
            <a:avLst/>
          </a:prstGeom>
          <a:noFill/>
        </p:spPr>
      </p:pic>
      <p:sp>
        <p:nvSpPr>
          <p:cNvPr id="5" name="TextBox 4">
            <a:extLst>
              <a:ext uri="{372FCED0-6164-4C8B-903C-275F3843496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008DD1D-4FB7-4B52-A705-3BE9FD729F7A}"/>
              </a:ext>
            </a:extLst>
          </p:cNvPr>
          <p:cNvSpPr txBox="1"/>
          <p:nvPr/>
        </p:nvSpPr>
        <p:spPr>
          <a:xfrm>
            <a:off x="2752509" y="6258458"/>
            <a:ext cx="8646121" cy="606628"/>
          </a:xfrm>
          <a:prstGeom prst="rect">
            <a:avLst/>
          </a:prstGeom>
        </p:spPr>
        <p:txBody>
          <a:bodyPr vert="horz" lIns="127000" tIns="63500" rIns="127000" bIns="63500" rtlCol="0">
            <a:noAutofit/>
          </a:bodyPr>
          <a:lstStyle/>
          <a:p>
            <a:pPr>
              <a:defRPr lang="en-US" sz="1400" dirty="0">
                <a:solidFill>
                  <a:schemeClr val="tx1"/>
                </a:solidFill>
                <a:latin typeface="Open Sans"/>
              </a:defRPr>
            </a:pPr>
            <a:r>
              <a:rPr lang="en-US" sz="1867" dirty="0">
                <a:latin typeface="Open Sans"/>
              </a:rPr>
              <a:t>https://images.app.goo.</a:t>
            </a:r>
            <a:r>
              <a:rPr lang="en-US" sz="1867" dirty="0" err="1">
                <a:latin typeface="Open Sans"/>
              </a:rPr>
              <a:t>gl</a:t>
            </a:r>
            <a:r>
              <a:rPr lang="en-US" sz="1867" dirty="0">
                <a:latin typeface="Open Sans"/>
              </a:rPr>
              <a:t>/YswczwQSxQXfAEEr7</a:t>
            </a:r>
          </a:p>
        </p:txBody>
      </p:sp>
      <p:sp>
        <p:nvSpPr>
          <p:cNvPr id="6" name="TextBox 5">
            <a:extLst>
              <a:ext uri="{44CA940B-740E-4D7B-A9B2-5F7A571C095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967E7B7-7656-4657-8E0A-0025FBBA87B9}"/>
              </a:ext>
            </a:extLst>
          </p:cNvPr>
          <p:cNvSpPr txBox="1"/>
          <p:nvPr/>
        </p:nvSpPr>
        <p:spPr>
          <a:xfrm>
            <a:off x="4257992" y="994144"/>
            <a:ext cx="3708400" cy="415563"/>
          </a:xfrm>
          <a:prstGeom prst="rect">
            <a:avLst/>
          </a:prstGeom>
        </p:spPr>
        <p:txBody>
          <a:bodyPr vert="horz" lIns="127000" tIns="63500" rIns="127000" bIns="63500" rtlCol="0" anchor="t">
            <a:spAutoFit/>
          </a:bodyPr>
          <a:lstStyle/>
          <a:p>
            <a:pPr>
              <a:defRPr lang="en-US" sz="1400" dirty="0"/>
            </a:pPr>
            <a:r>
              <a:rPr lang="en-US" sz="1867" b="1" dirty="0">
                <a:latin typeface="Open Sans"/>
              </a:rPr>
              <a:t>Plotting of Pascals triangle</a:t>
            </a:r>
          </a:p>
        </p:txBody>
      </p:sp>
      <p:sp>
        <p:nvSpPr>
          <p:cNvPr id="7" name="TextBox 6">
            <a:extLst>
              <a:ext uri="{5FF05FA7-7159-4741-BBD0-38A4E2ED5E0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C1CB9BC-FC44-4953-B246-079166E7CC2C}"/>
              </a:ext>
            </a:extLst>
          </p:cNvPr>
          <p:cNvSpPr txBox="1"/>
          <p:nvPr/>
        </p:nvSpPr>
        <p:spPr>
          <a:xfrm>
            <a:off x="1" y="1422401"/>
            <a:ext cx="12167196" cy="790943"/>
          </a:xfrm>
          <a:prstGeom prst="rect">
            <a:avLst/>
          </a:prstGeom>
        </p:spPr>
        <p:txBody>
          <a:bodyPr vert="horz" lIns="127000" tIns="63500" rIns="127000" bIns="63500" rtlCol="0">
            <a:noAutofit/>
          </a:bodyPr>
          <a:lstStyle/>
          <a:p>
            <a:pPr>
              <a:defRPr lang="en-US" sz="1400" dirty="0"/>
            </a:pPr>
            <a:r>
              <a:rPr lang="en-US" sz="1867" b="1" dirty="0">
                <a:solidFill>
                  <a:schemeClr val="tx2"/>
                </a:solidFill>
                <a:latin typeface="Open Sans"/>
              </a:rPr>
              <a:t>Pascal's triangle</a:t>
            </a:r>
            <a:r>
              <a:rPr lang="en-US" sz="1867" dirty="0">
                <a:solidFill>
                  <a:schemeClr val="tx2"/>
                </a:solidFill>
                <a:latin typeface="Open Sans"/>
              </a:rPr>
              <a:t> is a </a:t>
            </a:r>
            <a:r>
              <a:rPr lang="en-US" sz="1867" dirty="0">
                <a:solidFill>
                  <a:schemeClr val="tx2"/>
                </a:solidFill>
                <a:latin typeface="Open Sans"/>
                <a:hlinkClick r:id="rId5"/>
              </a:rPr>
              <a:t>triangular array</a:t>
            </a:r>
            <a:r>
              <a:rPr lang="en-US" sz="1867" dirty="0">
                <a:solidFill>
                  <a:schemeClr val="tx2"/>
                </a:solidFill>
                <a:latin typeface="Open Sans"/>
              </a:rPr>
              <a:t> of the </a:t>
            </a:r>
            <a:r>
              <a:rPr lang="en-US" sz="1867" dirty="0">
                <a:solidFill>
                  <a:schemeClr val="tx2"/>
                </a:solidFill>
                <a:latin typeface="Open Sans"/>
                <a:hlinkClick r:id="rId6"/>
              </a:rPr>
              <a:t>binomial coefficients</a:t>
            </a:r>
            <a:r>
              <a:rPr lang="en-US" sz="1867" dirty="0">
                <a:solidFill>
                  <a:schemeClr val="tx2"/>
                </a:solidFill>
                <a:latin typeface="Open Sans"/>
              </a:rPr>
              <a:t> that arises in probability theory, combinatorics, and algebra.</a:t>
            </a:r>
          </a:p>
        </p:txBody>
      </p:sp>
    </p:spTree>
    <p:extLst>
      <p:ext uri="{C73C47F7-79DD-4FB7-952F-5069B9D1AF22}">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45"/>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042A6031-A494-47BC-86F0-96438D2123E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34D5ED8-2AEC-44A7-B54F-93A0A61B35E1}"/>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F4418E16-113F-4E5C-867B-4F9CB7D9C59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A301401-7308-43C6-8E4D-CD31ADD8299C}"/>
              </a:ext>
            </a:extLst>
          </p:cNvPr>
          <p:cNvSpPr txBox="1"/>
          <p:nvPr/>
        </p:nvSpPr>
        <p:spPr>
          <a:xfrm>
            <a:off x="3977983" y="835203"/>
            <a:ext cx="4186440" cy="5874685"/>
          </a:xfrm>
          <a:prstGeom prst="rect">
            <a:avLst/>
          </a:prstGeom>
        </p:spPr>
        <p:txBody>
          <a:bodyPr vert="horz" lIns="127000" tIns="63500" rIns="127000" bIns="63500" rtlCol="0" anchor="t">
            <a:spAutoFit/>
          </a:bodyPr>
          <a:lstStyle/>
          <a:p>
            <a:pPr>
              <a:defRPr lang="en-US" sz="1400" dirty="0"/>
            </a:pPr>
            <a:r>
              <a:rPr lang="en-US" sz="1867" dirty="0"/>
              <a:t>Algorithm: Pascal triangle</a:t>
            </a:r>
          </a:p>
          <a:p>
            <a:pPr>
              <a:defRPr lang="en-US" sz="1400" dirty="0"/>
            </a:pPr>
            <a:r>
              <a:rPr lang="en-US" sz="1867" dirty="0"/>
              <a:t>Step 1: read the number of rows</a:t>
            </a:r>
          </a:p>
          <a:p>
            <a:pPr>
              <a:defRPr lang="en-US" sz="1400" dirty="0"/>
            </a:pPr>
            <a:r>
              <a:rPr lang="en-US" sz="1867" dirty="0"/>
              <a:t>              Input n</a:t>
            </a:r>
          </a:p>
          <a:p>
            <a:pPr>
              <a:defRPr lang="en-US" sz="1400" dirty="0"/>
            </a:pPr>
            <a:r>
              <a:rPr lang="en-US" sz="1867" dirty="0"/>
              <a:t>Step 2: for i = 0 to n (rows)</a:t>
            </a:r>
          </a:p>
          <a:p>
            <a:pPr>
              <a:defRPr lang="en-US" sz="1400" dirty="0"/>
            </a:pPr>
            <a:r>
              <a:rPr lang="en-US" sz="1867" dirty="0"/>
              <a:t>             {    </a:t>
            </a:r>
          </a:p>
          <a:p>
            <a:pPr>
              <a:defRPr lang="en-US" sz="1400" dirty="0"/>
            </a:pPr>
            <a:r>
              <a:rPr lang="en-US" sz="1867" dirty="0"/>
              <a:t>                 for k=1 to n-i (space)</a:t>
            </a:r>
          </a:p>
          <a:p>
            <a:pPr>
              <a:defRPr lang="en-US" sz="1400" dirty="0"/>
            </a:pPr>
            <a:r>
              <a:rPr lang="en-US" sz="1867" dirty="0"/>
              <a:t>                    { Print " " } </a:t>
            </a:r>
          </a:p>
          <a:p>
            <a:pPr>
              <a:defRPr lang="en-US" sz="1400" dirty="0"/>
            </a:pPr>
            <a:r>
              <a:rPr lang="en-US" sz="1867" dirty="0"/>
              <a:t>                 for j=0 to i</a:t>
            </a:r>
          </a:p>
          <a:p>
            <a:pPr>
              <a:defRPr lang="en-US" sz="1400" dirty="0"/>
            </a:pPr>
            <a:r>
              <a:rPr lang="en-US" sz="1867" dirty="0"/>
              <a:t>                  {</a:t>
            </a:r>
          </a:p>
          <a:p>
            <a:pPr>
              <a:defRPr lang="en-US" sz="1400" dirty="0"/>
            </a:pPr>
            <a:r>
              <a:rPr lang="en-US" sz="1867" dirty="0"/>
              <a:t>                        If(i=0 or j=0)</a:t>
            </a:r>
          </a:p>
          <a:p>
            <a:pPr>
              <a:defRPr lang="en-US" sz="1400" dirty="0"/>
            </a:pPr>
            <a:r>
              <a:rPr lang="en-US" sz="1867" dirty="0"/>
              <a:t>                            C=1;</a:t>
            </a:r>
          </a:p>
          <a:p>
            <a:pPr>
              <a:defRPr lang="en-US" sz="1400" dirty="0"/>
            </a:pPr>
            <a:r>
              <a:rPr lang="en-US" sz="1867" dirty="0"/>
              <a:t>                        </a:t>
            </a:r>
            <a:r>
              <a:rPr lang="en-US" sz="1867" dirty="0" err="1"/>
              <a:t>Esle</a:t>
            </a:r>
          </a:p>
          <a:p>
            <a:pPr>
              <a:defRPr lang="en-US" sz="1400" dirty="0"/>
            </a:pPr>
            <a:r>
              <a:rPr lang="en-US" sz="1867" dirty="0"/>
              <a:t>                            c=((c*(i-j+1))/j)</a:t>
            </a:r>
          </a:p>
          <a:p>
            <a:pPr>
              <a:defRPr lang="en-US" sz="1400" dirty="0"/>
            </a:pPr>
            <a:r>
              <a:rPr lang="en-US" sz="1867" dirty="0"/>
              <a:t>                            Print  "c"</a:t>
            </a:r>
          </a:p>
          <a:p>
            <a:pPr>
              <a:defRPr lang="en-US" sz="1400" dirty="0"/>
            </a:pPr>
            <a:r>
              <a:rPr lang="en-US" sz="1867" dirty="0"/>
              <a:t>                }</a:t>
            </a:r>
          </a:p>
          <a:p>
            <a:pPr>
              <a:defRPr lang="en-US" sz="1400" dirty="0"/>
            </a:pPr>
            <a:r>
              <a:rPr lang="en-US" sz="1867" dirty="0"/>
              <a:t>            Print "\n"</a:t>
            </a:r>
          </a:p>
          <a:p>
            <a:pPr>
              <a:defRPr lang="en-US" sz="1400" dirty="0"/>
            </a:pPr>
            <a:r>
              <a:rPr lang="en-US" sz="1867" dirty="0"/>
              <a:t>            }</a:t>
            </a:r>
          </a:p>
          <a:p>
            <a:pPr>
              <a:defRPr lang="en-US" sz="1400" dirty="0"/>
            </a:pPr>
            <a:r>
              <a:rPr lang="en-US" sz="1867" dirty="0"/>
              <a:t>Step 3: [finished]</a:t>
            </a:r>
          </a:p>
          <a:p>
            <a:pPr>
              <a:defRPr lang="en-US" sz="1400" dirty="0"/>
            </a:pPr>
            <a:r>
              <a:rPr lang="en-US" sz="1867" dirty="0"/>
              <a:t>             stop</a:t>
            </a:r>
          </a:p>
          <a:p>
            <a:pPr>
              <a:defRPr lang="en-US" sz="1400" dirty="0"/>
            </a:pPr>
            <a:endParaRPr lang="en-US" sz="1867" dirty="0"/>
          </a:p>
        </p:txBody>
      </p:sp>
    </p:spTree>
    <p:extLst>
      <p:ext uri="{CA4F00D6-F506-40E6-8451-EE7AE19C283A}">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46"/>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58037467-CF79-4D5E-8803-638BFB0796C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3C6E227-4849-4E81-96C4-AAFB2A3C5BB3}"/>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FFF835F8-F44F-4936-AF10-E15F8625CC2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3264F6E-4288-4163-BC91-DCF0307BD2D7}"/>
              </a:ext>
            </a:extLst>
          </p:cNvPr>
          <p:cNvSpPr txBox="1"/>
          <p:nvPr/>
        </p:nvSpPr>
        <p:spPr>
          <a:xfrm>
            <a:off x="4274476" y="691336"/>
            <a:ext cx="6698323" cy="6037550"/>
          </a:xfrm>
          <a:prstGeom prst="rect">
            <a:avLst/>
          </a:prstGeom>
        </p:spPr>
        <p:txBody>
          <a:bodyPr vert="horz" lIns="127000" tIns="63500" rIns="127000" bIns="63500" rtlCol="0" anchor="t">
            <a:spAutoFit/>
          </a:bodyPr>
          <a:lstStyle/>
          <a:p>
            <a:pPr>
              <a:defRPr lang="en-US" sz="1400" dirty="0"/>
            </a:pPr>
            <a:r>
              <a:rPr lang="en-US" sz="1600" dirty="0"/>
              <a:t> #include&lt;stdio.h&gt; </a:t>
            </a:r>
            <a:br>
              <a:rPr lang="en-US" sz="1600" dirty="0"/>
            </a:br>
            <a:r>
              <a:rPr lang="en-US" sz="1600" dirty="0"/>
              <a:t>void main() </a:t>
            </a:r>
            <a:br>
              <a:rPr lang="en-US" sz="1600" dirty="0"/>
            </a:br>
            <a:r>
              <a:rPr lang="en-US" sz="1600" dirty="0"/>
              <a:t>{ </a:t>
            </a:r>
            <a:br>
              <a:rPr lang="en-US" sz="1600" dirty="0"/>
            </a:br>
            <a:r>
              <a:rPr lang="en-US" sz="1600" dirty="0"/>
              <a:t>    int i,j,k,n,c; </a:t>
            </a:r>
            <a:br>
              <a:rPr lang="en-US" sz="1600" dirty="0"/>
            </a:br>
            <a:r>
              <a:rPr lang="en-US" sz="1600" dirty="0"/>
              <a:t>    </a:t>
            </a:r>
            <a:r>
              <a:rPr lang="en-US" sz="1600" dirty="0" err="1"/>
              <a:t>printf</a:t>
            </a:r>
            <a:r>
              <a:rPr lang="en-US" sz="1600" dirty="0"/>
              <a:t>("\n Enter the number of rows: "); </a:t>
            </a:r>
            <a:br>
              <a:rPr lang="en-US" sz="1600" dirty="0"/>
            </a:br>
            <a:r>
              <a:rPr lang="en-US" sz="1600" dirty="0"/>
              <a:t>    </a:t>
            </a:r>
            <a:r>
              <a:rPr lang="en-US" sz="1600" dirty="0" err="1"/>
              <a:t>scanf</a:t>
            </a:r>
            <a:r>
              <a:rPr lang="en-US" sz="1600" dirty="0"/>
              <a:t>("%d",&amp;n); </a:t>
            </a:r>
            <a:br>
              <a:rPr lang="en-US" sz="1600" dirty="0"/>
            </a:br>
            <a:r>
              <a:rPr lang="en-US" sz="1600" dirty="0"/>
              <a:t>    For(i=0;i&lt;n;i++) //for number of rows </a:t>
            </a:r>
            <a:br>
              <a:rPr lang="en-US" sz="1600" dirty="0"/>
            </a:br>
            <a:r>
              <a:rPr lang="en-US" sz="1600" dirty="0"/>
              <a:t>    { </a:t>
            </a:r>
            <a:br>
              <a:rPr lang="en-US" sz="1600" dirty="0"/>
            </a:br>
            <a:r>
              <a:rPr lang="en-US" sz="1600" dirty="0"/>
              <a:t>        for(k=1;k&lt;(n-i);k++) //for spaces</a:t>
            </a:r>
            <a:br>
              <a:rPr lang="en-US" sz="1600" dirty="0"/>
            </a:br>
            <a:r>
              <a:rPr lang="en-US" sz="1600" dirty="0"/>
              <a:t>        { </a:t>
            </a:r>
            <a:br>
              <a:rPr lang="en-US" sz="1600" dirty="0"/>
            </a:br>
            <a:r>
              <a:rPr lang="en-US" sz="1600" dirty="0"/>
              <a:t>            </a:t>
            </a:r>
            <a:r>
              <a:rPr lang="en-US" sz="1600" dirty="0" err="1"/>
              <a:t>printf</a:t>
            </a:r>
            <a:r>
              <a:rPr lang="en-US" sz="1600" dirty="0"/>
              <a:t>(" "); </a:t>
            </a:r>
            <a:br>
              <a:rPr lang="en-US" sz="1600" dirty="0"/>
            </a:br>
            <a:r>
              <a:rPr lang="en-US" sz="1600" dirty="0"/>
              <a:t>        } </a:t>
            </a:r>
            <a:br>
              <a:rPr lang="en-US" sz="1600" dirty="0"/>
            </a:br>
            <a:r>
              <a:rPr lang="en-US" sz="1600" dirty="0"/>
              <a:t>       </a:t>
            </a:r>
            <a:br>
              <a:rPr lang="en-US" sz="1600" dirty="0"/>
            </a:br>
            <a:r>
              <a:rPr lang="en-US" sz="1600" dirty="0"/>
              <a:t>        for(j=0;j&lt;=i;j++) //to print data or value</a:t>
            </a:r>
            <a:br>
              <a:rPr lang="en-US" sz="1600" dirty="0"/>
            </a:br>
            <a:r>
              <a:rPr lang="en-US" sz="1600" dirty="0"/>
              <a:t>        { </a:t>
            </a:r>
            <a:br>
              <a:rPr lang="en-US" sz="1600" dirty="0"/>
            </a:br>
            <a:r>
              <a:rPr lang="en-US" sz="1600" dirty="0"/>
              <a:t>            if(i==0 || j==0) </a:t>
            </a:r>
            <a:br>
              <a:rPr lang="en-US" sz="1600" dirty="0"/>
            </a:br>
            <a:r>
              <a:rPr lang="en-US" sz="1600" dirty="0"/>
              <a:t>            c=1; </a:t>
            </a:r>
            <a:br>
              <a:rPr lang="en-US" sz="1600" dirty="0"/>
            </a:br>
            <a:r>
              <a:rPr lang="en-US" sz="1600" dirty="0"/>
              <a:t>            else </a:t>
            </a:r>
            <a:br>
              <a:rPr lang="en-US" sz="1600" dirty="0"/>
            </a:br>
            <a:r>
              <a:rPr lang="en-US" sz="1600" dirty="0"/>
              <a:t>            c=((c*(i-j+1))/j); </a:t>
            </a:r>
            <a:br>
              <a:rPr lang="en-US" sz="1600" dirty="0"/>
            </a:br>
            <a:r>
              <a:rPr lang="en-US" sz="1600" dirty="0"/>
              <a:t>            </a:t>
            </a:r>
            <a:r>
              <a:rPr lang="en-US" sz="1600" dirty="0" err="1"/>
              <a:t>printf</a:t>
            </a:r>
            <a:r>
              <a:rPr lang="en-US" sz="1600" dirty="0"/>
              <a:t>(" %d",c); </a:t>
            </a:r>
            <a:br>
              <a:rPr lang="en-US" sz="1600" dirty="0"/>
            </a:br>
            <a:r>
              <a:rPr lang="en-US" sz="1600" dirty="0"/>
              <a:t>        } </a:t>
            </a:r>
            <a:br>
              <a:rPr lang="en-US" sz="1600" dirty="0"/>
            </a:br>
            <a:r>
              <a:rPr lang="en-US" sz="1600" dirty="0"/>
              <a:t>        </a:t>
            </a:r>
            <a:r>
              <a:rPr lang="en-US" sz="1600" dirty="0" err="1"/>
              <a:t>printf</a:t>
            </a:r>
            <a:r>
              <a:rPr lang="en-US" sz="1600" dirty="0"/>
              <a:t>("\n"); </a:t>
            </a:r>
            <a:br>
              <a:rPr lang="en-US" sz="1600" dirty="0"/>
            </a:br>
            <a:r>
              <a:rPr lang="en-US" sz="1600" dirty="0"/>
              <a:t>    } </a:t>
            </a:r>
            <a:br>
              <a:rPr lang="en-US" sz="1600" dirty="0"/>
            </a:br>
            <a:r>
              <a:rPr lang="en-US" sz="1600" dirty="0"/>
              <a:t>}</a:t>
            </a:r>
          </a:p>
        </p:txBody>
      </p:sp>
      <p:sp>
        <p:nvSpPr>
          <p:cNvPr id="4" name="TextBox 3">
            <a:extLst>
              <a:ext uri="{50929A8D-CD4B-421B-845D-99F568A0389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3DFE4FC-9B85-4B09-9099-AFA855F7A098}"/>
              </a:ext>
            </a:extLst>
          </p:cNvPr>
          <p:cNvSpPr txBox="1"/>
          <p:nvPr/>
        </p:nvSpPr>
        <p:spPr>
          <a:xfrm>
            <a:off x="211492" y="2213344"/>
            <a:ext cx="3269627" cy="702885"/>
          </a:xfrm>
          <a:prstGeom prst="rect">
            <a:avLst/>
          </a:prstGeom>
        </p:spPr>
        <p:txBody>
          <a:bodyPr vert="horz" lIns="127000" tIns="63500" rIns="127000" bIns="63500" rtlCol="0" anchor="t">
            <a:spAutoFit/>
          </a:bodyPr>
          <a:lstStyle/>
          <a:p>
            <a:pPr>
              <a:defRPr lang="en-US" sz="1400" dirty="0"/>
            </a:pPr>
            <a:r>
              <a:rPr lang="en-US" sz="1867" b="1" dirty="0">
                <a:solidFill>
                  <a:srgbClr val="FF0000"/>
                </a:solidFill>
                <a:latin typeface="Open Sans"/>
              </a:rPr>
              <a:t>// program to display pascal triangle</a:t>
            </a:r>
          </a:p>
        </p:txBody>
      </p:sp>
    </p:spTree>
    <p:extLst>
      <p:ext uri="{F87D0962-4C35-440F-885C-79593E281287}">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48"/>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B25D31A1-9D55-43BC-8B86-765A1C47179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951AC4F-6D1B-4A79-A1DD-723F05EABBB1}"/>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1CBB6F87-CCD7-4AC4-B5CE-5AB75371E1F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91E0436-9625-4D06-8E47-4A8D1A27D5C1}"/>
              </a:ext>
            </a:extLst>
          </p:cNvPr>
          <p:cNvSpPr txBox="1"/>
          <p:nvPr>
            <p:custDataLst>
              <p:tags r:id="rId1"/>
            </p:custDataLst>
          </p:nvPr>
        </p:nvSpPr>
        <p:spPr>
          <a:xfrm>
            <a:off x="3860597" y="1713014"/>
            <a:ext cx="4470807" cy="713201"/>
          </a:xfrm>
          <a:solidFill>
            <a:schemeClr val="accent1"/>
          </a:solidFill>
          <a:ln w="25400" cap="flat">
            <a:solidFill>
              <a:schemeClr val="accent1"/>
            </a:solidFill>
            <a:prstDash val="solid"/>
            <a:round/>
          </a:ln>
        </p:spPr>
        <p:txBody>
          <a:bodyPr vert="horz" lIns="127000" tIns="63500" rIns="127000" bIns="63500" rtlCol="0" anchor="ctr">
            <a:spAutoFit/>
          </a:bodyPr>
          <a:lstStyle/>
          <a:p>
            <a:pPr algn="ctr">
              <a:defRPr lang="en-US" sz="1400" dirty="0"/>
            </a:pPr>
            <a:r>
              <a:rPr lang="en-US" sz="2667" b="1" dirty="0">
                <a:solidFill>
                  <a:schemeClr val="bg1"/>
                </a:solidFill>
                <a:latin typeface="+mj-lt"/>
              </a:rPr>
              <a:t>Module - 3</a:t>
            </a:r>
          </a:p>
        </p:txBody>
      </p:sp>
      <p:sp>
        <p:nvSpPr>
          <p:cNvPr id="4" name="TextBox 3">
            <a:extLst>
              <a:ext uri="{62203215-F3EB-4058-A906-135175DCACD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7C3DF47-EC27-4069-B49F-AAF8E9D3FB5E}"/>
              </a:ext>
            </a:extLst>
          </p:cNvPr>
          <p:cNvSpPr txBox="1"/>
          <p:nvPr/>
        </p:nvSpPr>
        <p:spPr>
          <a:xfrm>
            <a:off x="1194396" y="3189669"/>
            <a:ext cx="9753600" cy="945772"/>
          </a:xfrm>
          <a:prstGeom prst="rect">
            <a:avLst/>
          </a:prstGeom>
        </p:spPr>
        <p:txBody>
          <a:bodyPr vert="horz" lIns="127000" tIns="63500" rIns="127000" bIns="63500" rtlCol="0" anchor="t">
            <a:spAutoFit/>
          </a:bodyPr>
          <a:lstStyle/>
          <a:p>
            <a:pPr>
              <a:lnSpc>
                <a:spcPct val="150000"/>
              </a:lnSpc>
              <a:defRPr lang="en-US" sz="1400" dirty="0"/>
            </a:pPr>
            <a:r>
              <a:rPr lang="en-US" sz="1867" b="1" dirty="0">
                <a:solidFill>
                  <a:schemeClr val="accent5"/>
                </a:solidFill>
                <a:latin typeface="+mj-lt"/>
              </a:rPr>
              <a:t>Arrays (1-D, 2-D), Character arrays and Strings, Basic algorithms: Searching and sorting algorithms(Linear search, Binary search, Bubble sort, Selection sort)</a:t>
            </a:r>
          </a:p>
        </p:txBody>
      </p:sp>
    </p:spTree>
    <p:extLst>
      <p:ext uri="{7F50A9DC-348F-48C1-9F32-F8D05A15E209}">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50"/>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E38EEB94-5ACD-45F1-A009-A57D7390249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BFB69A2-8205-4A55-BE6D-1E0950B3C550}"/>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29CBE7F8-1E7D-48AD-A123-36DACB27670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327F0E9-281B-42C2-BE76-25158EFD4929}"/>
              </a:ext>
            </a:extLst>
          </p:cNvPr>
          <p:cNvSpPr txBox="1"/>
          <p:nvPr/>
        </p:nvSpPr>
        <p:spPr>
          <a:xfrm>
            <a:off x="3606088" y="1003301"/>
            <a:ext cx="4979821" cy="415563"/>
          </a:xfrm>
          <a:prstGeom prst="rect">
            <a:avLst/>
          </a:prstGeom>
        </p:spPr>
        <p:txBody>
          <a:bodyPr vert="horz" lIns="127000" tIns="63500" rIns="127000" bIns="63500" rtlCol="0" anchor="t">
            <a:spAutoFit/>
          </a:bodyPr>
          <a:lstStyle/>
          <a:p>
            <a:pPr algn="ctr">
              <a:defRPr lang="en-US" sz="1400" dirty="0"/>
            </a:pPr>
            <a:r>
              <a:rPr lang="en-US" sz="1867" b="1" dirty="0">
                <a:solidFill>
                  <a:srgbClr val="42C3C9"/>
                </a:solidFill>
                <a:latin typeface="+mj-lt"/>
              </a:rPr>
              <a:t>Array, Array, Array......!!!!!</a:t>
            </a:r>
          </a:p>
        </p:txBody>
      </p:sp>
      <p:sp>
        <p:nvSpPr>
          <p:cNvPr id="4" name="TextBox 3">
            <a:extLst>
              <a:ext uri="{849BFE84-C193-41EE-B044-1414E4550F3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3A3073B-1DBD-4653-BD19-650DD3AF39F6}"/>
              </a:ext>
            </a:extLst>
          </p:cNvPr>
          <p:cNvSpPr txBox="1"/>
          <p:nvPr/>
        </p:nvSpPr>
        <p:spPr>
          <a:xfrm>
            <a:off x="767041" y="1587500"/>
            <a:ext cx="6160592" cy="945772"/>
          </a:xfrm>
          <a:prstGeom prst="rect">
            <a:avLst/>
          </a:prstGeom>
        </p:spPr>
        <p:txBody>
          <a:bodyPr vert="horz" lIns="127000" tIns="63500" rIns="127000" bIns="63500" rtlCol="0" anchor="t">
            <a:spAutoFit/>
          </a:bodyPr>
          <a:lstStyle/>
          <a:p>
            <a:pPr>
              <a:lnSpc>
                <a:spcPct val="150000"/>
              </a:lnSpc>
              <a:defRPr lang="en-US" sz="1400" dirty="0"/>
            </a:pPr>
            <a:r>
              <a:rPr lang="en-US" sz="1867" dirty="0">
                <a:solidFill>
                  <a:srgbClr val="FF0000"/>
                </a:solidFill>
              </a:rPr>
              <a:t>What is an array data structure?</a:t>
            </a:r>
          </a:p>
          <a:p>
            <a:pPr>
              <a:lnSpc>
                <a:spcPct val="150000"/>
              </a:lnSpc>
              <a:defRPr lang="en-US" sz="1400" dirty="0"/>
            </a:pPr>
            <a:r>
              <a:rPr lang="en-US" sz="1867" dirty="0">
                <a:solidFill>
                  <a:srgbClr val="FF0000"/>
                </a:solidFill>
              </a:rPr>
              <a:t>Why programmer prefer array to store data?</a:t>
            </a:r>
          </a:p>
        </p:txBody>
      </p:sp>
      <p:pic>
        <p:nvPicPr>
          <p:cNvPr id="5" name="Picture 4">
            <a:extLst>
              <a:ext uri="{C0B4DB93-336D-4710-AB13-6F32733A2DC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79CFE63-93EF-4FE6-B32E-C3F18B4B5E04}"/>
              </a:ext>
            </a:extLst>
          </p:cNvPr>
          <p:cNvPicPr>
            <a:picLocks noChangeAspect="1"/>
          </p:cNvPicPr>
          <p:nvPr/>
        </p:nvPicPr>
        <p:blipFill>
          <a:blip r:embed="rId3"/>
          <a:srcRect t="20000" b="18400"/>
          <a:stretch>
            <a:fillRect/>
          </a:stretch>
        </p:blipFill>
        <p:spPr>
          <a:xfrm>
            <a:off x="321958" y="2795093"/>
            <a:ext cx="2857500" cy="1760169"/>
          </a:xfrm>
          <a:prstGeom prst="rect">
            <a:avLst/>
          </a:prstGeom>
          <a:noFill/>
        </p:spPr>
      </p:pic>
      <p:pic>
        <p:nvPicPr>
          <p:cNvPr id="6" name="Picture 5">
            <a:extLst>
              <a:ext uri="{2439EDFA-5C8D-44DE-9401-9B8950DC331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B87C4B1-4934-4ABE-B898-BB6E2FD68DC2}"/>
              </a:ext>
            </a:extLst>
          </p:cNvPr>
          <p:cNvPicPr>
            <a:picLocks noChangeAspect="1"/>
          </p:cNvPicPr>
          <p:nvPr/>
        </p:nvPicPr>
        <p:blipFill>
          <a:blip r:embed="rId4"/>
          <a:srcRect t="13850" b="20030"/>
          <a:stretch>
            <a:fillRect/>
          </a:stretch>
        </p:blipFill>
        <p:spPr>
          <a:xfrm>
            <a:off x="3772611" y="2730501"/>
            <a:ext cx="2857500" cy="1889356"/>
          </a:xfrm>
          <a:prstGeom prst="rect">
            <a:avLst/>
          </a:prstGeom>
          <a:noFill/>
        </p:spPr>
      </p:pic>
      <p:pic>
        <p:nvPicPr>
          <p:cNvPr id="7" name="Picture 6">
            <a:extLst>
              <a:ext uri="{0DFDF875-F7AF-4F7F-8BBD-C45E7976A37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BF3BCDA-1F6F-477C-84BC-CA47425E47CF}"/>
              </a:ext>
            </a:extLst>
          </p:cNvPr>
          <p:cNvPicPr>
            <a:picLocks noChangeAspect="1"/>
          </p:cNvPicPr>
          <p:nvPr/>
        </p:nvPicPr>
        <p:blipFill>
          <a:blip r:embed="rId5"/>
          <a:stretch>
            <a:fillRect/>
          </a:stretch>
        </p:blipFill>
        <p:spPr>
          <a:xfrm>
            <a:off x="7824381" y="2795092"/>
            <a:ext cx="3810000" cy="2133600"/>
          </a:xfrm>
          <a:prstGeom prst="rect">
            <a:avLst/>
          </a:prstGeom>
          <a:noFill/>
        </p:spPr>
      </p:pic>
      <p:sp>
        <p:nvSpPr>
          <p:cNvPr id="8" name="TextBox 7">
            <a:extLst>
              <a:ext uri="{CD434DF8-0C55-41A2-94A8-4ADB88EF528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B4315C7-8DE6-4472-A22D-3BB3C6C7F528}"/>
              </a:ext>
            </a:extLst>
          </p:cNvPr>
          <p:cNvSpPr txBox="1"/>
          <p:nvPr/>
        </p:nvSpPr>
        <p:spPr>
          <a:xfrm>
            <a:off x="639457" y="4650728"/>
            <a:ext cx="2540000" cy="990207"/>
          </a:xfrm>
          <a:prstGeom prst="rect">
            <a:avLst/>
          </a:prstGeom>
        </p:spPr>
        <p:txBody>
          <a:bodyPr vert="horz" lIns="127000" tIns="63500" rIns="127000" bIns="63500" rtlCol="0" anchor="t">
            <a:spAutoFit/>
          </a:bodyPr>
          <a:lstStyle/>
          <a:p>
            <a:pPr>
              <a:defRPr lang="en-US" sz="1400" dirty="0"/>
            </a:pPr>
            <a:r>
              <a:rPr lang="en-US" sz="1867" dirty="0"/>
              <a:t>int a=80;</a:t>
            </a:r>
          </a:p>
          <a:p>
            <a:pPr>
              <a:defRPr lang="en-US" sz="1400" dirty="0"/>
            </a:pPr>
            <a:r>
              <a:rPr lang="en-US" sz="1867" dirty="0"/>
              <a:t>int b=75;</a:t>
            </a:r>
          </a:p>
          <a:p>
            <a:pPr>
              <a:defRPr lang="en-US" sz="1400" dirty="0"/>
            </a:pPr>
            <a:r>
              <a:rPr lang="en-US" sz="1867" dirty="0"/>
              <a:t>int c= 90;</a:t>
            </a:r>
          </a:p>
        </p:txBody>
      </p:sp>
      <p:sp>
        <p:nvSpPr>
          <p:cNvPr id="9" name="TextBox 8">
            <a:extLst>
              <a:ext uri="{7EF90FD2-78F5-4755-A3B8-48D73FCA3F3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E71A3AF-7FBA-4476-B717-BBFB68896272}"/>
              </a:ext>
            </a:extLst>
          </p:cNvPr>
          <p:cNvSpPr txBox="1"/>
          <p:nvPr/>
        </p:nvSpPr>
        <p:spPr>
          <a:xfrm>
            <a:off x="3931361" y="4650727"/>
            <a:ext cx="2540000" cy="2139496"/>
          </a:xfrm>
          <a:prstGeom prst="rect">
            <a:avLst/>
          </a:prstGeom>
        </p:spPr>
        <p:txBody>
          <a:bodyPr vert="horz" lIns="127000" tIns="63500" rIns="127000" bIns="63500" rtlCol="0" anchor="t">
            <a:spAutoFit/>
          </a:bodyPr>
          <a:lstStyle/>
          <a:p>
            <a:pPr>
              <a:defRPr lang="en-US" sz="1400" dirty="0"/>
            </a:pPr>
            <a:r>
              <a:rPr lang="en-US" sz="1867" dirty="0"/>
              <a:t>int a=80;</a:t>
            </a:r>
          </a:p>
          <a:p>
            <a:pPr>
              <a:defRPr lang="en-US" sz="1400" dirty="0"/>
            </a:pPr>
            <a:r>
              <a:rPr lang="en-US" sz="1867" dirty="0"/>
              <a:t>int b=75;</a:t>
            </a:r>
          </a:p>
          <a:p>
            <a:pPr>
              <a:defRPr lang="en-US" sz="1400" dirty="0"/>
            </a:pPr>
            <a:r>
              <a:rPr lang="en-US" sz="1867" dirty="0"/>
              <a:t>int c= 90;</a:t>
            </a:r>
          </a:p>
          <a:p>
            <a:pPr>
              <a:defRPr lang="en-US" sz="1400" dirty="0"/>
            </a:pPr>
            <a:r>
              <a:rPr lang="en-US" sz="1867" dirty="0"/>
              <a:t>int d=60;</a:t>
            </a:r>
          </a:p>
          <a:p>
            <a:pPr>
              <a:defRPr lang="en-US" sz="1400" dirty="0"/>
            </a:pPr>
            <a:r>
              <a:rPr lang="en-US" sz="1867" dirty="0"/>
              <a:t>int e=70;</a:t>
            </a:r>
          </a:p>
          <a:p>
            <a:pPr>
              <a:defRPr lang="en-US" sz="1400" dirty="0"/>
            </a:pPr>
            <a:r>
              <a:rPr lang="en-US" sz="1867" dirty="0"/>
              <a:t>Int f= 67;</a:t>
            </a:r>
          </a:p>
          <a:p>
            <a:pPr>
              <a:defRPr lang="en-US" sz="1400" dirty="0"/>
            </a:pPr>
            <a:r>
              <a:rPr lang="en-US" sz="1867" dirty="0"/>
              <a:t>Int g=85;</a:t>
            </a:r>
          </a:p>
        </p:txBody>
      </p:sp>
    </p:spTree>
    <p:extLst>
      <p:ext uri="{74E853B8-0D5E-42A8-B127-F0BB9310CE11}">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5"/>
                                        </p:tgtEl>
                                        <p:attrNameLst>
                                          <p:attrName>style.visibility</p:attrName>
                                        </p:attrNameLst>
                                      </p:cBhvr>
                                      <p:to>
                                        <p:strVal val="visible"/>
                                      </p:to>
                                    </p:set>
                                    <p:anim calcmode="lin" valueType="num">
                                      <p:cBhvr>
                                        <p:cTn id="7"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000" fill="hold">
                                          <p:stCondLst>
                                            <p:cond delay="0"/>
                                          </p:stCondLst>
                                        </p:cTn>
                                        <p:tgtEl>
                                          <p:spTgt spid="8"/>
                                        </p:tgtEl>
                                        <p:attrNameLst>
                                          <p:attrName>style.visibility</p:attrName>
                                        </p:attrNameLst>
                                      </p:cBhvr>
                                      <p:to>
                                        <p:strVal val="visible"/>
                                      </p:to>
                                    </p:set>
                                    <p:anim calcmode="lin" valueType="num">
                                      <p:cBhvr>
                                        <p:cTn id="14" dur="1000">
                                          <p:stCondLst>
                                            <p:cond delay="0"/>
                                          </p:stCondLst>
                                        </p:cTn>
                                        <p:tgtEl>
                                          <p:spTgt spid="8"/>
                                        </p:tgtEl>
                                        <p:attrNameLst>
                                          <p:attrName>ppt_w</p:attrName>
                                        </p:attrNameLst>
                                      </p:cBhvr>
                                      <p:tavLst>
                                        <p:tav tm="0">
                                          <p:val>
                                            <p:strVal val="#ppt_w*0.70"/>
                                          </p:val>
                                        </p:tav>
                                        <p:tav tm="100000">
                                          <p:val>
                                            <p:strVal val="#ppt_w"/>
                                          </p:val>
                                        </p:tav>
                                      </p:tavLst>
                                    </p:anim>
                                    <p:anim calcmode="lin" valueType="num">
                                      <p:cBhvr>
                                        <p:cTn id="15" dur="1000">
                                          <p:stCondLst>
                                            <p:cond delay="0"/>
                                          </p:stCondLst>
                                        </p:cTn>
                                        <p:tgtEl>
                                          <p:spTgt spid="8"/>
                                        </p:tgtEl>
                                        <p:attrNameLst>
                                          <p:attrName>ppt_h</p:attrName>
                                        </p:attrNameLst>
                                      </p:cBhvr>
                                      <p:tavLst>
                                        <p:tav tm="0">
                                          <p:val>
                                            <p:strVal val="#ppt_h"/>
                                          </p:val>
                                        </p:tav>
                                        <p:tav tm="100000">
                                          <p:val>
                                            <p:strVal val="#ppt_h"/>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000" fill="hold">
                                          <p:stCondLst>
                                            <p:cond delay="0"/>
                                          </p:stCondLst>
                                        </p:cTn>
                                        <p:tgtEl>
                                          <p:spTgt spid="6"/>
                                        </p:tgtEl>
                                        <p:attrNameLst>
                                          <p:attrName>style.visibility</p:attrName>
                                        </p:attrNameLst>
                                      </p:cBhvr>
                                      <p:to>
                                        <p:strVal val="visible"/>
                                      </p:to>
                                    </p:set>
                                    <p:anim calcmode="lin" valueType="num">
                                      <p:cBhvr>
                                        <p:cTn id="21"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22"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000" fill="hold">
                                          <p:stCondLst>
                                            <p:cond delay="0"/>
                                          </p:stCondLst>
                                        </p:cTn>
                                        <p:tgtEl>
                                          <p:spTgt spid="9"/>
                                        </p:tgtEl>
                                        <p:attrNameLst>
                                          <p:attrName>style.visibility</p:attrName>
                                        </p:attrNameLst>
                                      </p:cBhvr>
                                      <p:to>
                                        <p:strVal val="visible"/>
                                      </p:to>
                                    </p:set>
                                    <p:anim calcmode="lin" valueType="num">
                                      <p:cBhvr>
                                        <p:cTn id="28" dur="1000">
                                          <p:stCondLst>
                                            <p:cond delay="0"/>
                                          </p:stCondLst>
                                        </p:cTn>
                                        <p:tgtEl>
                                          <p:spTgt spid="9"/>
                                        </p:tgtEl>
                                        <p:attrNameLst>
                                          <p:attrName>ppt_w</p:attrName>
                                        </p:attrNameLst>
                                      </p:cBhvr>
                                      <p:tavLst>
                                        <p:tav tm="0">
                                          <p:val>
                                            <p:strVal val="#ppt_w*0.70"/>
                                          </p:val>
                                        </p:tav>
                                        <p:tav tm="100000">
                                          <p:val>
                                            <p:strVal val="#ppt_w"/>
                                          </p:val>
                                        </p:tav>
                                      </p:tavLst>
                                    </p:anim>
                                    <p:anim calcmode="lin" valueType="num">
                                      <p:cBhvr>
                                        <p:cTn id="29" dur="1000">
                                          <p:stCondLst>
                                            <p:cond delay="0"/>
                                          </p:stCondLst>
                                        </p:cTn>
                                        <p:tgtEl>
                                          <p:spTgt spid="9"/>
                                        </p:tgtEl>
                                        <p:attrNameLst>
                                          <p:attrName>ppt_h</p:attrName>
                                        </p:attrNameLst>
                                      </p:cBhvr>
                                      <p:tavLst>
                                        <p:tav tm="0">
                                          <p:val>
                                            <p:strVal val="#ppt_h"/>
                                          </p:val>
                                        </p:tav>
                                        <p:tav tm="100000">
                                          <p:val>
                                            <p:strVal val="#ppt_h"/>
                                          </p:val>
                                        </p:tav>
                                      </p:tavLst>
                                    </p:anim>
                                    <p:animEffect transition="in" filter="fade">
                                      <p:cBhvr>
                                        <p:cTn id="30" dur="10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000" fill="hold">
                                          <p:stCondLst>
                                            <p:cond delay="0"/>
                                          </p:stCondLst>
                                        </p:cTn>
                                        <p:tgtEl>
                                          <p:spTgt spid="7"/>
                                        </p:tgtEl>
                                        <p:attrNameLst>
                                          <p:attrName>style.visibility</p:attrName>
                                        </p:attrNameLst>
                                      </p:cBhvr>
                                      <p:to>
                                        <p:strVal val="visible"/>
                                      </p:to>
                                    </p:set>
                                    <p:anim calcmode="lin" valueType="num">
                                      <p:cBhvr>
                                        <p:cTn id="35"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36"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3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utoUpdateAnimBg="0"/>
      <p:bldP spid="9" grpId="0" autoUpdateAnimBg="0"/>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9D672A53-ED34-4D21-A521-8FBC53C42E0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374DEE6-0C2F-4375-9DAA-57D8D7269910}"/>
              </a:ext>
            </a:extLst>
          </p:cNvPr>
          <p:cNvPicPr>
            <a:picLocks noChangeAspect="1"/>
          </p:cNvPicPr>
          <p:nvPr/>
        </p:nvPicPr>
        <p:blipFill>
          <a:blip r:embed="rId2"/>
          <a:stretch>
            <a:fillRect/>
          </a:stretch>
        </p:blipFill>
        <p:spPr>
          <a:xfrm>
            <a:off x="-24803" y="0"/>
            <a:ext cx="12192000" cy="835200"/>
          </a:xfrm>
          <a:prstGeom prst="rect">
            <a:avLst/>
          </a:prstGeom>
          <a:noFill/>
        </p:spPr>
      </p:pic>
      <p:pic>
        <p:nvPicPr>
          <p:cNvPr id="3" name="Picture 2">
            <a:extLst>
              <a:ext uri="{62BD7662-B8FA-409A-9016-93972DD02E6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056319E-997A-40CF-A977-EDDA6C28A3C3}"/>
              </a:ext>
            </a:extLst>
          </p:cNvPr>
          <p:cNvPicPr>
            <a:picLocks noChangeAspect="1"/>
          </p:cNvPicPr>
          <p:nvPr/>
        </p:nvPicPr>
        <p:blipFill>
          <a:blip r:embed="rId3" cstate="print"/>
          <a:stretch>
            <a:fillRect/>
          </a:stretch>
        </p:blipFill>
        <p:spPr>
          <a:xfrm>
            <a:off x="1219200" y="1815084"/>
            <a:ext cx="1246072" cy="1246072"/>
          </a:xfrm>
          <a:prstGeom prst="rect">
            <a:avLst/>
          </a:prstGeom>
          <a:noFill/>
        </p:spPr>
      </p:pic>
      <p:pic>
        <p:nvPicPr>
          <p:cNvPr id="4" name="Picture 3">
            <a:extLst>
              <a:ext uri="{5971578C-440A-49C7-8C90-D32BCD00F7E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C345BE5-98CF-48ED-B5C6-7B279D4644D7}"/>
              </a:ext>
            </a:extLst>
          </p:cNvPr>
          <p:cNvPicPr>
            <a:picLocks noChangeAspect="1"/>
          </p:cNvPicPr>
          <p:nvPr/>
        </p:nvPicPr>
        <p:blipFill>
          <a:blip r:embed="rId4"/>
          <a:srcRect l="2250" r="19660" b="70540"/>
          <a:stretch>
            <a:fillRect/>
          </a:stretch>
        </p:blipFill>
        <p:spPr>
          <a:xfrm>
            <a:off x="4711649" y="1815084"/>
            <a:ext cx="7205099" cy="1427115"/>
          </a:xfrm>
          <a:prstGeom prst="rect">
            <a:avLst/>
          </a:prstGeom>
          <a:noFill/>
        </p:spPr>
      </p:pic>
      <p:pic>
        <p:nvPicPr>
          <p:cNvPr id="5" name="Picture 4">
            <a:extLst>
              <a:ext uri="{0D8EA4A3-5CBE-43F0-97E1-0F4AF90BF6C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959799C-8C73-48C2-A205-5D65C19A445A}"/>
              </a:ext>
            </a:extLst>
          </p:cNvPr>
          <p:cNvPicPr>
            <a:picLocks noChangeAspect="1"/>
          </p:cNvPicPr>
          <p:nvPr/>
        </p:nvPicPr>
        <p:blipFill>
          <a:blip r:embed="rId5"/>
          <a:srcRect t="13230" b="9710"/>
          <a:stretch>
            <a:fillRect/>
          </a:stretch>
        </p:blipFill>
        <p:spPr>
          <a:xfrm>
            <a:off x="5585981" y="3810001"/>
            <a:ext cx="2884004" cy="2222500"/>
          </a:xfrm>
          <a:prstGeom prst="rect">
            <a:avLst/>
          </a:prstGeom>
          <a:noFill/>
        </p:spPr>
      </p:pic>
      <p:pic>
        <p:nvPicPr>
          <p:cNvPr id="6" name="Picture 5">
            <a:extLst>
              <a:ext uri="{FDF67BF0-1134-4282-A072-F7768C078E0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8FAF9D-BB5D-4F42-8EAD-3CBB30D35089}"/>
              </a:ext>
            </a:extLst>
          </p:cNvPr>
          <p:cNvPicPr>
            <a:picLocks noChangeAspect="1"/>
          </p:cNvPicPr>
          <p:nvPr/>
        </p:nvPicPr>
        <p:blipFill>
          <a:blip r:embed="rId6" cstate="print"/>
          <a:srcRect l="19020" t="12340" r="15960" b="18490"/>
          <a:stretch>
            <a:fillRect/>
          </a:stretch>
        </p:blipFill>
        <p:spPr>
          <a:xfrm>
            <a:off x="1219201" y="4140771"/>
            <a:ext cx="1505775" cy="1730171"/>
          </a:xfrm>
          <a:prstGeom prst="rect">
            <a:avLst/>
          </a:prstGeom>
          <a:noFill/>
        </p:spPr>
      </p:pic>
      <p:sp>
        <p:nvSpPr>
          <p:cNvPr id="7" name="TextBox 6">
            <a:extLst>
              <a:ext uri="{3844DE90-1041-4930-8001-281E9B583A7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94B5EC1-34C6-46FD-88E2-52898748E440}"/>
              </a:ext>
            </a:extLst>
          </p:cNvPr>
          <p:cNvSpPr txBox="1"/>
          <p:nvPr/>
        </p:nvSpPr>
        <p:spPr>
          <a:xfrm>
            <a:off x="1360043" y="3226842"/>
            <a:ext cx="964387" cy="415563"/>
          </a:xfrm>
          <a:prstGeom prst="rect">
            <a:avLst/>
          </a:prstGeom>
        </p:spPr>
        <p:txBody>
          <a:bodyPr vert="horz" lIns="127000" tIns="63500" rIns="127000" bIns="63500" rtlCol="0" anchor="t">
            <a:spAutoFit/>
          </a:bodyPr>
          <a:lstStyle/>
          <a:p>
            <a:pPr>
              <a:defRPr lang="en-US" sz="1400" dirty="0"/>
            </a:pPr>
            <a:r>
              <a:rPr lang="en-US" sz="1867" dirty="0"/>
              <a:t>Tree</a:t>
            </a:r>
          </a:p>
        </p:txBody>
      </p:sp>
      <p:sp>
        <p:nvSpPr>
          <p:cNvPr id="8" name="TextBox 7">
            <a:extLst>
              <a:ext uri="{18367797-8ABC-4B44-80E7-F998567609B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94996BC-5072-4E61-A409-49C5BECA9051}"/>
              </a:ext>
            </a:extLst>
          </p:cNvPr>
          <p:cNvSpPr txBox="1"/>
          <p:nvPr/>
        </p:nvSpPr>
        <p:spPr>
          <a:xfrm>
            <a:off x="6096001" y="3226842"/>
            <a:ext cx="3056292" cy="415563"/>
          </a:xfrm>
          <a:prstGeom prst="rect">
            <a:avLst/>
          </a:prstGeom>
        </p:spPr>
        <p:txBody>
          <a:bodyPr vert="horz" lIns="127000" tIns="63500" rIns="127000" bIns="63500" rtlCol="0" anchor="t">
            <a:spAutoFit/>
          </a:bodyPr>
          <a:lstStyle/>
          <a:p>
            <a:pPr>
              <a:defRPr lang="en-US" sz="1400" dirty="0"/>
            </a:pPr>
            <a:r>
              <a:rPr lang="en-US" sz="1867" dirty="0"/>
              <a:t>Array of trees</a:t>
            </a:r>
          </a:p>
        </p:txBody>
      </p:sp>
      <p:sp>
        <p:nvSpPr>
          <p:cNvPr id="9" name="TextBox 8">
            <a:extLst>
              <a:ext uri="{4FF239DF-AE65-49F1-9788-724773782D3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1006512-468B-49C8-82F7-EA1B1E134733}"/>
              </a:ext>
            </a:extLst>
          </p:cNvPr>
          <p:cNvSpPr txBox="1"/>
          <p:nvPr/>
        </p:nvSpPr>
        <p:spPr>
          <a:xfrm>
            <a:off x="1219200" y="6032501"/>
            <a:ext cx="1219200" cy="415563"/>
          </a:xfrm>
          <a:prstGeom prst="rect">
            <a:avLst/>
          </a:prstGeom>
        </p:spPr>
        <p:txBody>
          <a:bodyPr vert="horz" lIns="127000" tIns="63500" rIns="127000" bIns="63500" rtlCol="0" anchor="t">
            <a:spAutoFit/>
          </a:bodyPr>
          <a:lstStyle/>
          <a:p>
            <a:pPr>
              <a:defRPr lang="en-US" sz="1400" dirty="0"/>
            </a:pPr>
            <a:r>
              <a:rPr lang="en-US" sz="1867" dirty="0"/>
              <a:t>Student</a:t>
            </a:r>
          </a:p>
        </p:txBody>
      </p:sp>
      <p:sp>
        <p:nvSpPr>
          <p:cNvPr id="10" name="TextBox 9">
            <a:extLst>
              <a:ext uri="{D89D2B3F-F05A-4957-8797-4B795378980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9F364F8-88D7-4CBA-9389-3A8DFD363E3C}"/>
              </a:ext>
            </a:extLst>
          </p:cNvPr>
          <p:cNvSpPr txBox="1"/>
          <p:nvPr/>
        </p:nvSpPr>
        <p:spPr>
          <a:xfrm>
            <a:off x="6096001" y="6032501"/>
            <a:ext cx="2258681" cy="415563"/>
          </a:xfrm>
          <a:prstGeom prst="rect">
            <a:avLst/>
          </a:prstGeom>
        </p:spPr>
        <p:txBody>
          <a:bodyPr vert="horz" lIns="127000" tIns="63500" rIns="127000" bIns="63500" rtlCol="0" anchor="t">
            <a:spAutoFit/>
          </a:bodyPr>
          <a:lstStyle/>
          <a:p>
            <a:pPr>
              <a:defRPr lang="en-US" sz="1400" dirty="0"/>
            </a:pPr>
            <a:r>
              <a:rPr lang="en-US" sz="1867" dirty="0"/>
              <a:t>Array of students</a:t>
            </a:r>
          </a:p>
        </p:txBody>
      </p:sp>
    </p:spTree>
    <p:extLst>
      <p:ext uri="{2EDE18BA-8A9B-4328-A4E1-B5042AD9C611}">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3"/>
                                        </p:tgtEl>
                                        <p:attrNameLst>
                                          <p:attrName>style.visibility</p:attrName>
                                        </p:attrNameLst>
                                      </p:cBhvr>
                                      <p:to>
                                        <p:strVal val="visible"/>
                                      </p:to>
                                    </p:set>
                                    <p:anim calcmode="lin" valueType="num">
                                      <p:cBhvr>
                                        <p:cTn id="7" dur="1000">
                                          <p:stCondLst>
                                            <p:cond delay="0"/>
                                          </p:stCondLst>
                                        </p:cTn>
                                        <p:tgtEl>
                                          <p:spTgt spid="3"/>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000" fill="hold">
                                          <p:stCondLst>
                                            <p:cond delay="0"/>
                                          </p:stCondLst>
                                        </p:cTn>
                                        <p:tgtEl>
                                          <p:spTgt spid="7"/>
                                        </p:tgtEl>
                                        <p:attrNameLst>
                                          <p:attrName>style.visibility</p:attrName>
                                        </p:attrNameLst>
                                      </p:cBhvr>
                                      <p:to>
                                        <p:strVal val="visible"/>
                                      </p:to>
                                    </p:set>
                                    <p:anim calcmode="lin" valueType="num">
                                      <p:cBhvr>
                                        <p:cTn id="14"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15"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000" fill="hold">
                                          <p:stCondLst>
                                            <p:cond delay="0"/>
                                          </p:stCondLst>
                                        </p:cTn>
                                        <p:tgtEl>
                                          <p:spTgt spid="4"/>
                                        </p:tgtEl>
                                        <p:attrNameLst>
                                          <p:attrName>style.visibility</p:attrName>
                                        </p:attrNameLst>
                                      </p:cBhvr>
                                      <p:to>
                                        <p:strVal val="visible"/>
                                      </p:to>
                                    </p:set>
                                    <p:anim calcmode="lin" valueType="num">
                                      <p:cBhvr>
                                        <p:cTn id="21" dur="1000">
                                          <p:stCondLst>
                                            <p:cond delay="0"/>
                                          </p:stCondLst>
                                        </p:cTn>
                                        <p:tgtEl>
                                          <p:spTgt spid="4"/>
                                        </p:tgtEl>
                                        <p:attrNameLst>
                                          <p:attrName>ppt_w</p:attrName>
                                        </p:attrNameLst>
                                      </p:cBhvr>
                                      <p:tavLst>
                                        <p:tav tm="0">
                                          <p:val>
                                            <p:strVal val="#ppt_w*0.70"/>
                                          </p:val>
                                        </p:tav>
                                        <p:tav tm="100000">
                                          <p:val>
                                            <p:strVal val="#ppt_w"/>
                                          </p:val>
                                        </p:tav>
                                      </p:tavLst>
                                    </p:anim>
                                    <p:anim calcmode="lin" valueType="num">
                                      <p:cBhvr>
                                        <p:cTn id="22" dur="1000">
                                          <p:stCondLst>
                                            <p:cond delay="0"/>
                                          </p:stCondLst>
                                        </p:cTn>
                                        <p:tgtEl>
                                          <p:spTgt spid="4"/>
                                        </p:tgtEl>
                                        <p:attrNameLst>
                                          <p:attrName>ppt_h</p:attrName>
                                        </p:attrNameLst>
                                      </p:cBhvr>
                                      <p:tavLst>
                                        <p:tav tm="0">
                                          <p:val>
                                            <p:strVal val="#ppt_h"/>
                                          </p:val>
                                        </p:tav>
                                        <p:tav tm="100000">
                                          <p:val>
                                            <p:strVal val="#ppt_h"/>
                                          </p:val>
                                        </p:tav>
                                      </p:tavLst>
                                    </p:anim>
                                    <p:animEffect transition="in" filter="fade">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000" fill="hold">
                                          <p:stCondLst>
                                            <p:cond delay="0"/>
                                          </p:stCondLst>
                                        </p:cTn>
                                        <p:tgtEl>
                                          <p:spTgt spid="8"/>
                                        </p:tgtEl>
                                        <p:attrNameLst>
                                          <p:attrName>style.visibility</p:attrName>
                                        </p:attrNameLst>
                                      </p:cBhvr>
                                      <p:to>
                                        <p:strVal val="visible"/>
                                      </p:to>
                                    </p:set>
                                    <p:anim calcmode="lin" valueType="num">
                                      <p:cBhvr>
                                        <p:cTn id="28" dur="1000">
                                          <p:stCondLst>
                                            <p:cond delay="0"/>
                                          </p:stCondLst>
                                        </p:cTn>
                                        <p:tgtEl>
                                          <p:spTgt spid="8"/>
                                        </p:tgtEl>
                                        <p:attrNameLst>
                                          <p:attrName>ppt_w</p:attrName>
                                        </p:attrNameLst>
                                      </p:cBhvr>
                                      <p:tavLst>
                                        <p:tav tm="0">
                                          <p:val>
                                            <p:strVal val="#ppt_w*0.70"/>
                                          </p:val>
                                        </p:tav>
                                        <p:tav tm="100000">
                                          <p:val>
                                            <p:strVal val="#ppt_w"/>
                                          </p:val>
                                        </p:tav>
                                      </p:tavLst>
                                    </p:anim>
                                    <p:anim calcmode="lin" valueType="num">
                                      <p:cBhvr>
                                        <p:cTn id="29" dur="1000">
                                          <p:stCondLst>
                                            <p:cond delay="0"/>
                                          </p:stCondLst>
                                        </p:cTn>
                                        <p:tgtEl>
                                          <p:spTgt spid="8"/>
                                        </p:tgtEl>
                                        <p:attrNameLst>
                                          <p:attrName>ppt_h</p:attrName>
                                        </p:attrNameLst>
                                      </p:cBhvr>
                                      <p:tavLst>
                                        <p:tav tm="0">
                                          <p:val>
                                            <p:strVal val="#ppt_h"/>
                                          </p:val>
                                        </p:tav>
                                        <p:tav tm="100000">
                                          <p:val>
                                            <p:strVal val="#ppt_h"/>
                                          </p:val>
                                        </p:tav>
                                      </p:tavLst>
                                    </p:anim>
                                    <p:animEffect transition="in" filter="fade">
                                      <p:cBhvr>
                                        <p:cTn id="30" dur="10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000" fill="hold">
                                          <p:stCondLst>
                                            <p:cond delay="0"/>
                                          </p:stCondLst>
                                        </p:cTn>
                                        <p:tgtEl>
                                          <p:spTgt spid="6"/>
                                        </p:tgtEl>
                                        <p:attrNameLst>
                                          <p:attrName>style.visibility</p:attrName>
                                        </p:attrNameLst>
                                      </p:cBhvr>
                                      <p:to>
                                        <p:strVal val="visible"/>
                                      </p:to>
                                    </p:set>
                                    <p:anim calcmode="lin" valueType="num">
                                      <p:cBhvr>
                                        <p:cTn id="35"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36"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37" dur="1000"/>
                                        <p:tgtEl>
                                          <p:spTgt spid="6"/>
                                        </p:tgtEl>
                                      </p:cBhvr>
                                    </p:animEffect>
                                  </p:childTnLst>
                                </p:cTn>
                              </p:par>
                              <p:par>
                                <p:cTn id="38" presetID="55" presetClass="entr" presetSubtype="0" fill="hold" grpId="0" nodeType="withEffect">
                                  <p:stCondLst>
                                    <p:cond delay="0"/>
                                  </p:stCondLst>
                                  <p:childTnLst>
                                    <p:set>
                                      <p:cBhvr>
                                        <p:cTn id="39" dur="1000" fill="hold">
                                          <p:stCondLst>
                                            <p:cond delay="0"/>
                                          </p:stCondLst>
                                        </p:cTn>
                                        <p:tgtEl>
                                          <p:spTgt spid="9"/>
                                        </p:tgtEl>
                                        <p:attrNameLst>
                                          <p:attrName>style.visibility</p:attrName>
                                        </p:attrNameLst>
                                      </p:cBhvr>
                                      <p:to>
                                        <p:strVal val="visible"/>
                                      </p:to>
                                    </p:set>
                                    <p:anim calcmode="lin" valueType="num">
                                      <p:cBhvr>
                                        <p:cTn id="40" dur="1000">
                                          <p:stCondLst>
                                            <p:cond delay="0"/>
                                          </p:stCondLst>
                                        </p:cTn>
                                        <p:tgtEl>
                                          <p:spTgt spid="9"/>
                                        </p:tgtEl>
                                        <p:attrNameLst>
                                          <p:attrName>ppt_w</p:attrName>
                                        </p:attrNameLst>
                                      </p:cBhvr>
                                      <p:tavLst>
                                        <p:tav tm="0">
                                          <p:val>
                                            <p:strVal val="#ppt_w*0.70"/>
                                          </p:val>
                                        </p:tav>
                                        <p:tav tm="100000">
                                          <p:val>
                                            <p:strVal val="#ppt_w"/>
                                          </p:val>
                                        </p:tav>
                                      </p:tavLst>
                                    </p:anim>
                                    <p:anim calcmode="lin" valueType="num">
                                      <p:cBhvr>
                                        <p:cTn id="41" dur="1000">
                                          <p:stCondLst>
                                            <p:cond delay="0"/>
                                          </p:stCondLst>
                                        </p:cTn>
                                        <p:tgtEl>
                                          <p:spTgt spid="9"/>
                                        </p:tgtEl>
                                        <p:attrNameLst>
                                          <p:attrName>ppt_h</p:attrName>
                                        </p:attrNameLst>
                                      </p:cBhvr>
                                      <p:tavLst>
                                        <p:tav tm="0">
                                          <p:val>
                                            <p:strVal val="#ppt_h"/>
                                          </p:val>
                                        </p:tav>
                                        <p:tav tm="100000">
                                          <p:val>
                                            <p:strVal val="#ppt_h"/>
                                          </p:val>
                                        </p:tav>
                                      </p:tavLst>
                                    </p:anim>
                                    <p:animEffect transition="in" filter="fade">
                                      <p:cBhvr>
                                        <p:cTn id="42" dur="10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000" fill="hold">
                                          <p:stCondLst>
                                            <p:cond delay="0"/>
                                          </p:stCondLst>
                                        </p:cTn>
                                        <p:tgtEl>
                                          <p:spTgt spid="5"/>
                                        </p:tgtEl>
                                        <p:attrNameLst>
                                          <p:attrName>style.visibility</p:attrName>
                                        </p:attrNameLst>
                                      </p:cBhvr>
                                      <p:to>
                                        <p:strVal val="visible"/>
                                      </p:to>
                                    </p:set>
                                    <p:anim calcmode="lin" valueType="num">
                                      <p:cBhvr>
                                        <p:cTn id="47"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48"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49" dur="1000"/>
                                        <p:tgtEl>
                                          <p:spTgt spid="5"/>
                                        </p:tgtEl>
                                      </p:cBhvr>
                                    </p:animEffect>
                                  </p:childTnLst>
                                </p:cTn>
                              </p:par>
                            </p:childTnLst>
                          </p:cTn>
                        </p:par>
                      </p:childTnLst>
                    </p:cTn>
                  </p:par>
                  <p:par>
                    <p:cTn id="50" fill="hold">
                      <p:stCondLst>
                        <p:cond delay="indefinite"/>
                      </p:stCondLst>
                      <p:childTnLst>
                        <p:par>
                          <p:cTn id="51" fill="hold">
                            <p:stCondLst>
                              <p:cond delay="0"/>
                            </p:stCondLst>
                            <p:childTnLst>
                              <p:par>
                                <p:cTn id="52" presetID="55" presetClass="entr" presetSubtype="0" fill="hold" grpId="0" nodeType="clickEffect">
                                  <p:stCondLst>
                                    <p:cond delay="0"/>
                                  </p:stCondLst>
                                  <p:childTnLst>
                                    <p:set>
                                      <p:cBhvr>
                                        <p:cTn id="53" dur="1000" fill="hold">
                                          <p:stCondLst>
                                            <p:cond delay="0"/>
                                          </p:stCondLst>
                                        </p:cTn>
                                        <p:tgtEl>
                                          <p:spTgt spid="10"/>
                                        </p:tgtEl>
                                        <p:attrNameLst>
                                          <p:attrName>style.visibility</p:attrName>
                                        </p:attrNameLst>
                                      </p:cBhvr>
                                      <p:to>
                                        <p:strVal val="visible"/>
                                      </p:to>
                                    </p:set>
                                    <p:anim calcmode="lin" valueType="num">
                                      <p:cBhvr>
                                        <p:cTn id="54" dur="1000">
                                          <p:stCondLst>
                                            <p:cond delay="0"/>
                                          </p:stCondLst>
                                        </p:cTn>
                                        <p:tgtEl>
                                          <p:spTgt spid="10"/>
                                        </p:tgtEl>
                                        <p:attrNameLst>
                                          <p:attrName>ppt_w</p:attrName>
                                        </p:attrNameLst>
                                      </p:cBhvr>
                                      <p:tavLst>
                                        <p:tav tm="0">
                                          <p:val>
                                            <p:strVal val="#ppt_w*0.70"/>
                                          </p:val>
                                        </p:tav>
                                        <p:tav tm="100000">
                                          <p:val>
                                            <p:strVal val="#ppt_w"/>
                                          </p:val>
                                        </p:tav>
                                      </p:tavLst>
                                    </p:anim>
                                    <p:anim calcmode="lin" valueType="num">
                                      <p:cBhvr>
                                        <p:cTn id="55" dur="1000">
                                          <p:stCondLst>
                                            <p:cond delay="0"/>
                                          </p:stCondLst>
                                        </p:cTn>
                                        <p:tgtEl>
                                          <p:spTgt spid="10"/>
                                        </p:tgtEl>
                                        <p:attrNameLst>
                                          <p:attrName>ppt_h</p:attrName>
                                        </p:attrNameLst>
                                      </p:cBhvr>
                                      <p:tavLst>
                                        <p:tav tm="0">
                                          <p:val>
                                            <p:strVal val="#ppt_h"/>
                                          </p:val>
                                        </p:tav>
                                        <p:tav tm="100000">
                                          <p:val>
                                            <p:strVal val="#ppt_h"/>
                                          </p:val>
                                        </p:tav>
                                      </p:tavLst>
                                    </p:anim>
                                    <p:animEffect transition="in" filter="fade">
                                      <p:cBhvr>
                                        <p:cTn id="5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utoUpdateAnimBg="0"/>
      <p:bldP spid="8" grpId="0" autoUpdateAnimBg="0"/>
      <p:bldP spid="9" grpId="0" autoUpdateAnimBg="0"/>
      <p:bldP spid="10" grpId="0" autoUpdateAnimBg="0"/>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82A31D02-2F58-4577-94F7-465A320150B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6A9AAC0-7A80-444E-8451-09F04EBB8F85}"/>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C44A5C01-640B-406A-8EA8-6389AA6956C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F82F938-8E9D-437C-A85D-BA44DFE6FE77}"/>
              </a:ext>
            </a:extLst>
          </p:cNvPr>
          <p:cNvSpPr txBox="1"/>
          <p:nvPr>
            <p:custDataLst>
              <p:tags r:id="rId1"/>
            </p:custDataLst>
          </p:nvPr>
        </p:nvSpPr>
        <p:spPr>
          <a:xfrm>
            <a:off x="550493" y="4686300"/>
            <a:ext cx="10848136" cy="1246987"/>
          </a:xfrm>
          <a:solidFill>
            <a:srgbClr val="BFBFBF"/>
          </a:solidFill>
        </p:spPr>
        <p:txBody>
          <a:bodyPr vert="horz" lIns="127000" tIns="63500" rIns="127000" bIns="63500" rtlCol="0" anchor="ctr">
            <a:spAutoFit/>
          </a:bodyPr>
          <a:lstStyle/>
          <a:p>
            <a:pPr algn="ctr">
              <a:defRPr lang="en-US" sz="1400" dirty="0"/>
            </a:pPr>
            <a:r>
              <a:rPr lang="en-US" sz="1867" b="1" dirty="0">
                <a:solidFill>
                  <a:schemeClr val="accent6"/>
                </a:solidFill>
                <a:latin typeface="+mj-lt"/>
              </a:rPr>
              <a:t>Array means, a series of entities or a sequence of entities of the same type (</a:t>
            </a:r>
            <a:r>
              <a:rPr lang="en-US" sz="1867" b="1" dirty="0" err="1">
                <a:solidFill>
                  <a:schemeClr val="accent6"/>
                </a:solidFill>
                <a:latin typeface="+mj-lt"/>
              </a:rPr>
              <a:t>homogeneous</a:t>
            </a:r>
            <a:r>
              <a:rPr lang="en-US" sz="1867" b="1" dirty="0">
                <a:solidFill>
                  <a:schemeClr val="accent6"/>
                </a:solidFill>
                <a:latin typeface="+mj-lt"/>
              </a:rPr>
              <a:t>). In C language entities can be char, int, float and double type data</a:t>
            </a:r>
          </a:p>
        </p:txBody>
      </p:sp>
      <p:sp>
        <p:nvSpPr>
          <p:cNvPr id="4" name="TextBox 3">
            <a:extLst>
              <a:ext uri="{DD7EA629-457D-4B1B-862C-017C02051CD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7EA158D-2B80-4C2F-AED8-D87EBAFDA72B}"/>
              </a:ext>
            </a:extLst>
          </p:cNvPr>
          <p:cNvSpPr txBox="1"/>
          <p:nvPr/>
        </p:nvSpPr>
        <p:spPr>
          <a:xfrm>
            <a:off x="2489200" y="1314933"/>
            <a:ext cx="762000" cy="415563"/>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35</a:t>
            </a:r>
          </a:p>
        </p:txBody>
      </p:sp>
      <p:sp>
        <p:nvSpPr>
          <p:cNvPr id="5" name="TextBox 4">
            <a:extLst>
              <a:ext uri="{32D98933-F34E-4F1B-9025-A1F4A5E51A4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BCDFDFD-113F-4377-AEF2-9BAA747FC250}"/>
              </a:ext>
            </a:extLst>
          </p:cNvPr>
          <p:cNvSpPr txBox="1"/>
          <p:nvPr/>
        </p:nvSpPr>
        <p:spPr>
          <a:xfrm>
            <a:off x="4927600" y="1314933"/>
            <a:ext cx="762000" cy="415563"/>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23</a:t>
            </a:r>
          </a:p>
        </p:txBody>
      </p:sp>
      <p:sp>
        <p:nvSpPr>
          <p:cNvPr id="6" name="TextBox 5">
            <a:extLst>
              <a:ext uri="{E7D1F554-2D23-4100-95D1-23BC67240C7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DF98AE1-F6BB-42B2-95A6-D9893FF36947}"/>
              </a:ext>
            </a:extLst>
          </p:cNvPr>
          <p:cNvSpPr txBox="1"/>
          <p:nvPr/>
        </p:nvSpPr>
        <p:spPr>
          <a:xfrm>
            <a:off x="5895428" y="1314933"/>
            <a:ext cx="762000" cy="415563"/>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45</a:t>
            </a:r>
          </a:p>
        </p:txBody>
      </p:sp>
      <p:sp>
        <p:nvSpPr>
          <p:cNvPr id="7" name="TextBox 6">
            <a:extLst>
              <a:ext uri="{8224AB22-609D-4648-8CEF-05AB47E441E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F11F165-CECA-4444-B428-6917A54629F7}"/>
              </a:ext>
            </a:extLst>
          </p:cNvPr>
          <p:cNvSpPr txBox="1"/>
          <p:nvPr/>
        </p:nvSpPr>
        <p:spPr>
          <a:xfrm>
            <a:off x="6863257" y="1314933"/>
            <a:ext cx="762000" cy="415563"/>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20</a:t>
            </a:r>
          </a:p>
        </p:txBody>
      </p:sp>
      <p:sp>
        <p:nvSpPr>
          <p:cNvPr id="8" name="TextBox 7">
            <a:extLst>
              <a:ext uri="{8487580A-8F07-4328-B7C4-48DCDFB61B0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2B8BC82-89A5-4DB8-A516-89F52D7D2F0A}"/>
              </a:ext>
            </a:extLst>
          </p:cNvPr>
          <p:cNvSpPr txBox="1"/>
          <p:nvPr/>
        </p:nvSpPr>
        <p:spPr>
          <a:xfrm>
            <a:off x="7831085" y="1314933"/>
            <a:ext cx="762000" cy="415563"/>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100</a:t>
            </a:r>
          </a:p>
        </p:txBody>
      </p:sp>
      <p:sp>
        <p:nvSpPr>
          <p:cNvPr id="9" name="TextBox 8">
            <a:extLst>
              <a:ext uri="{81271A7C-9C57-40F6-9094-1C4DFCA4C6E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A1CF24C-1DAC-4E2A-AB5B-1CF9DEC730F2}"/>
              </a:ext>
            </a:extLst>
          </p:cNvPr>
          <p:cNvSpPr txBox="1"/>
          <p:nvPr/>
        </p:nvSpPr>
        <p:spPr>
          <a:xfrm>
            <a:off x="8798915" y="1314933"/>
            <a:ext cx="762000" cy="415563"/>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70</a:t>
            </a:r>
          </a:p>
        </p:txBody>
      </p:sp>
      <p:sp>
        <p:nvSpPr>
          <p:cNvPr id="10" name="TextBox 9">
            <a:extLst>
              <a:ext uri="{EBAF31D9-6414-4810-AD0D-2082A8B753B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E0E11A7-08E7-4EF8-9395-103A93A3E6DC}"/>
              </a:ext>
            </a:extLst>
          </p:cNvPr>
          <p:cNvSpPr txBox="1"/>
          <p:nvPr/>
        </p:nvSpPr>
        <p:spPr>
          <a:xfrm>
            <a:off x="2489200" y="2443265"/>
            <a:ext cx="762000" cy="415563"/>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35.5</a:t>
            </a:r>
          </a:p>
        </p:txBody>
      </p:sp>
      <p:sp>
        <p:nvSpPr>
          <p:cNvPr id="11" name="TextBox 10">
            <a:extLst>
              <a:ext uri="{E81DB31D-227E-4AA6-A71C-079887C07D9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E56D505-9BEE-44F4-9F14-BEE0D147959C}"/>
              </a:ext>
            </a:extLst>
          </p:cNvPr>
          <p:cNvSpPr txBox="1"/>
          <p:nvPr/>
        </p:nvSpPr>
        <p:spPr>
          <a:xfrm>
            <a:off x="4927600" y="2443265"/>
            <a:ext cx="762000" cy="415563"/>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11.5</a:t>
            </a:r>
          </a:p>
        </p:txBody>
      </p:sp>
      <p:sp>
        <p:nvSpPr>
          <p:cNvPr id="12" name="TextBox 11">
            <a:extLst>
              <a:ext uri="{674FA0B7-7E34-426A-AA6C-35AD2E1956A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5740AEB-558C-4F81-A899-97604FC5C1A1}"/>
              </a:ext>
            </a:extLst>
          </p:cNvPr>
          <p:cNvSpPr txBox="1"/>
          <p:nvPr/>
        </p:nvSpPr>
        <p:spPr>
          <a:xfrm>
            <a:off x="8788400" y="2443265"/>
            <a:ext cx="762000" cy="415563"/>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46.7</a:t>
            </a:r>
          </a:p>
        </p:txBody>
      </p:sp>
      <p:sp>
        <p:nvSpPr>
          <p:cNvPr id="13" name="TextBox 12">
            <a:extLst>
              <a:ext uri="{753E9E57-3EFC-419E-93A2-10CECA223D8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4153CA1-0886-43F8-ABE6-D5AFDDF19658}"/>
              </a:ext>
            </a:extLst>
          </p:cNvPr>
          <p:cNvSpPr txBox="1"/>
          <p:nvPr/>
        </p:nvSpPr>
        <p:spPr>
          <a:xfrm>
            <a:off x="7823200" y="2443265"/>
            <a:ext cx="762000" cy="415563"/>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90.6</a:t>
            </a:r>
          </a:p>
        </p:txBody>
      </p:sp>
      <p:sp>
        <p:nvSpPr>
          <p:cNvPr id="14" name="TextBox 13">
            <a:extLst>
              <a:ext uri="{07831C01-863F-402A-B877-B1CC4CD8E57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1B68D47-1237-4ABB-B723-530984CE5679}"/>
              </a:ext>
            </a:extLst>
          </p:cNvPr>
          <p:cNvSpPr txBox="1"/>
          <p:nvPr/>
        </p:nvSpPr>
        <p:spPr>
          <a:xfrm>
            <a:off x="6858000" y="2443265"/>
            <a:ext cx="762000" cy="415563"/>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15.9</a:t>
            </a:r>
          </a:p>
        </p:txBody>
      </p:sp>
      <p:sp>
        <p:nvSpPr>
          <p:cNvPr id="15" name="TextBox 14">
            <a:extLst>
              <a:ext uri="{0ED9D0B9-9D1E-4E37-A449-33B5371CF67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2788AF9-89C8-4FFA-A8D8-6FAB6F109C0A}"/>
              </a:ext>
            </a:extLst>
          </p:cNvPr>
          <p:cNvSpPr txBox="1"/>
          <p:nvPr/>
        </p:nvSpPr>
        <p:spPr>
          <a:xfrm>
            <a:off x="5892800" y="2443265"/>
            <a:ext cx="762000" cy="415563"/>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34.3</a:t>
            </a:r>
          </a:p>
        </p:txBody>
      </p:sp>
      <p:sp>
        <p:nvSpPr>
          <p:cNvPr id="16" name="TextBox 15">
            <a:extLst>
              <a:ext uri="{3B879960-96D4-4326-AEB8-01A65F1595C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1A1A37C-C957-48A8-9C11-272C4B8806F0}"/>
              </a:ext>
            </a:extLst>
          </p:cNvPr>
          <p:cNvSpPr txBox="1"/>
          <p:nvPr/>
        </p:nvSpPr>
        <p:spPr>
          <a:xfrm>
            <a:off x="2489200" y="3646272"/>
            <a:ext cx="762000" cy="415563"/>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m</a:t>
            </a:r>
          </a:p>
        </p:txBody>
      </p:sp>
      <p:sp>
        <p:nvSpPr>
          <p:cNvPr id="17" name="TextBox 16">
            <a:extLst>
              <a:ext uri="{C56940B1-75CE-4699-B1DA-5693B06F01C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D75FD3A-6CD9-408D-8931-1CFAE565B85D}"/>
              </a:ext>
            </a:extLst>
          </p:cNvPr>
          <p:cNvSpPr txBox="1"/>
          <p:nvPr/>
        </p:nvSpPr>
        <p:spPr>
          <a:xfrm>
            <a:off x="4927600" y="3662465"/>
            <a:ext cx="762000" cy="415563"/>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a</a:t>
            </a:r>
          </a:p>
        </p:txBody>
      </p:sp>
      <p:sp>
        <p:nvSpPr>
          <p:cNvPr id="18" name="TextBox 17">
            <a:extLst>
              <a:ext uri="{FA4BEDC4-E990-42CC-AC5C-269A07DEED5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71F484D-3049-4293-97F4-F52EBF0996E5}"/>
              </a:ext>
            </a:extLst>
          </p:cNvPr>
          <p:cNvSpPr txBox="1"/>
          <p:nvPr/>
        </p:nvSpPr>
        <p:spPr>
          <a:xfrm>
            <a:off x="8788400" y="3662465"/>
            <a:ext cx="762000" cy="415563"/>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r</a:t>
            </a:r>
          </a:p>
        </p:txBody>
      </p:sp>
      <p:sp>
        <p:nvSpPr>
          <p:cNvPr id="19" name="TextBox 18">
            <a:extLst>
              <a:ext uri="{70EB40A8-1A51-4B53-9167-AEB5881B223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1935F4E-139B-46F7-97EE-D518D423B7BC}"/>
              </a:ext>
            </a:extLst>
          </p:cNvPr>
          <p:cNvSpPr txBox="1"/>
          <p:nvPr/>
        </p:nvSpPr>
        <p:spPr>
          <a:xfrm>
            <a:off x="7823200" y="3662465"/>
            <a:ext cx="762000" cy="415563"/>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w</a:t>
            </a:r>
          </a:p>
        </p:txBody>
      </p:sp>
      <p:sp>
        <p:nvSpPr>
          <p:cNvPr id="20" name="TextBox 19">
            <a:extLst>
              <a:ext uri="{551AEF7E-1734-4ED2-A74C-405B95CA75B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3BDEABC-0D1B-4793-AE40-97AA1F718F51}"/>
              </a:ext>
            </a:extLst>
          </p:cNvPr>
          <p:cNvSpPr txBox="1"/>
          <p:nvPr/>
        </p:nvSpPr>
        <p:spPr>
          <a:xfrm>
            <a:off x="6858000" y="3662465"/>
            <a:ext cx="762000" cy="415563"/>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u</a:t>
            </a:r>
          </a:p>
        </p:txBody>
      </p:sp>
      <p:sp>
        <p:nvSpPr>
          <p:cNvPr id="21" name="TextBox 20">
            <a:extLst>
              <a:ext uri="{E6FFFE5B-595E-4328-82FC-B5338E7DDB1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CB2D10F-84BF-4CA5-9AFA-300D30F1656E}"/>
              </a:ext>
            </a:extLst>
          </p:cNvPr>
          <p:cNvSpPr txBox="1"/>
          <p:nvPr/>
        </p:nvSpPr>
        <p:spPr>
          <a:xfrm>
            <a:off x="5892800" y="3662465"/>
            <a:ext cx="762000" cy="415563"/>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t</a:t>
            </a:r>
          </a:p>
        </p:txBody>
      </p:sp>
    </p:spTree>
    <p:extLst>
      <p:ext uri="{F6AFD590-30EE-4E67-A892-6CCABD0F2890}">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4"/>
                                        </p:tgtEl>
                                        <p:attrNameLst>
                                          <p:attrName>style.visibility</p:attrName>
                                        </p:attrNameLst>
                                      </p:cBhvr>
                                      <p:to>
                                        <p:strVal val="visible"/>
                                      </p:to>
                                    </p:set>
                                    <p:anim calcmode="lin" valueType="num">
                                      <p:cBhvr>
                                        <p:cTn id="7" dur="1000">
                                          <p:stCondLst>
                                            <p:cond delay="0"/>
                                          </p:stCondLst>
                                        </p:cTn>
                                        <p:tgtEl>
                                          <p:spTgt spid="4"/>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000" fill="hold">
                                          <p:stCondLst>
                                            <p:cond delay="0"/>
                                          </p:stCondLst>
                                        </p:cTn>
                                        <p:tgtEl>
                                          <p:spTgt spid="5"/>
                                        </p:tgtEl>
                                        <p:attrNameLst>
                                          <p:attrName>style.visibility</p:attrName>
                                        </p:attrNameLst>
                                      </p:cBhvr>
                                      <p:to>
                                        <p:strVal val="visible"/>
                                      </p:to>
                                    </p:set>
                                    <p:anim calcmode="lin" valueType="num">
                                      <p:cBhvr>
                                        <p:cTn id="14"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15"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par>
                                <p:cTn id="17" presetID="55" presetClass="entr" presetSubtype="0" fill="hold" grpId="0" nodeType="withEffect">
                                  <p:stCondLst>
                                    <p:cond delay="0"/>
                                  </p:stCondLst>
                                  <p:childTnLst>
                                    <p:set>
                                      <p:cBhvr>
                                        <p:cTn id="18" dur="1000" fill="hold">
                                          <p:stCondLst>
                                            <p:cond delay="0"/>
                                          </p:stCondLst>
                                        </p:cTn>
                                        <p:tgtEl>
                                          <p:spTgt spid="6"/>
                                        </p:tgtEl>
                                        <p:attrNameLst>
                                          <p:attrName>style.visibility</p:attrName>
                                        </p:attrNameLst>
                                      </p:cBhvr>
                                      <p:to>
                                        <p:strVal val="visible"/>
                                      </p:to>
                                    </p:set>
                                    <p:anim calcmode="lin" valueType="num">
                                      <p:cBhvr>
                                        <p:cTn id="19"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20"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21" dur="1000"/>
                                        <p:tgtEl>
                                          <p:spTgt spid="6"/>
                                        </p:tgtEl>
                                      </p:cBhvr>
                                    </p:animEffect>
                                  </p:childTnLst>
                                </p:cTn>
                              </p:par>
                              <p:par>
                                <p:cTn id="22" presetID="55" presetClass="entr" presetSubtype="0" fill="hold" grpId="0" nodeType="withEffect">
                                  <p:stCondLst>
                                    <p:cond delay="0"/>
                                  </p:stCondLst>
                                  <p:childTnLst>
                                    <p:set>
                                      <p:cBhvr>
                                        <p:cTn id="23" dur="1000" fill="hold">
                                          <p:stCondLst>
                                            <p:cond delay="0"/>
                                          </p:stCondLst>
                                        </p:cTn>
                                        <p:tgtEl>
                                          <p:spTgt spid="7"/>
                                        </p:tgtEl>
                                        <p:attrNameLst>
                                          <p:attrName>style.visibility</p:attrName>
                                        </p:attrNameLst>
                                      </p:cBhvr>
                                      <p:to>
                                        <p:strVal val="visible"/>
                                      </p:to>
                                    </p:set>
                                    <p:anim calcmode="lin" valueType="num">
                                      <p:cBhvr>
                                        <p:cTn id="24"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25"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26" dur="1000"/>
                                        <p:tgtEl>
                                          <p:spTgt spid="7"/>
                                        </p:tgtEl>
                                      </p:cBhvr>
                                    </p:animEffect>
                                  </p:childTnLst>
                                </p:cTn>
                              </p:par>
                              <p:par>
                                <p:cTn id="27" presetID="55" presetClass="entr" presetSubtype="0" fill="hold" grpId="0" nodeType="withEffect">
                                  <p:stCondLst>
                                    <p:cond delay="0"/>
                                  </p:stCondLst>
                                  <p:childTnLst>
                                    <p:set>
                                      <p:cBhvr>
                                        <p:cTn id="28" dur="1000" fill="hold">
                                          <p:stCondLst>
                                            <p:cond delay="0"/>
                                          </p:stCondLst>
                                        </p:cTn>
                                        <p:tgtEl>
                                          <p:spTgt spid="8"/>
                                        </p:tgtEl>
                                        <p:attrNameLst>
                                          <p:attrName>style.visibility</p:attrName>
                                        </p:attrNameLst>
                                      </p:cBhvr>
                                      <p:to>
                                        <p:strVal val="visible"/>
                                      </p:to>
                                    </p:set>
                                    <p:anim calcmode="lin" valueType="num">
                                      <p:cBhvr>
                                        <p:cTn id="29" dur="1000">
                                          <p:stCondLst>
                                            <p:cond delay="0"/>
                                          </p:stCondLst>
                                        </p:cTn>
                                        <p:tgtEl>
                                          <p:spTgt spid="8"/>
                                        </p:tgtEl>
                                        <p:attrNameLst>
                                          <p:attrName>ppt_w</p:attrName>
                                        </p:attrNameLst>
                                      </p:cBhvr>
                                      <p:tavLst>
                                        <p:tav tm="0">
                                          <p:val>
                                            <p:strVal val="#ppt_w*0.70"/>
                                          </p:val>
                                        </p:tav>
                                        <p:tav tm="100000">
                                          <p:val>
                                            <p:strVal val="#ppt_w"/>
                                          </p:val>
                                        </p:tav>
                                      </p:tavLst>
                                    </p:anim>
                                    <p:anim calcmode="lin" valueType="num">
                                      <p:cBhvr>
                                        <p:cTn id="30" dur="1000">
                                          <p:stCondLst>
                                            <p:cond delay="0"/>
                                          </p:stCondLst>
                                        </p:cTn>
                                        <p:tgtEl>
                                          <p:spTgt spid="8"/>
                                        </p:tgtEl>
                                        <p:attrNameLst>
                                          <p:attrName>ppt_h</p:attrName>
                                        </p:attrNameLst>
                                      </p:cBhvr>
                                      <p:tavLst>
                                        <p:tav tm="0">
                                          <p:val>
                                            <p:strVal val="#ppt_h"/>
                                          </p:val>
                                        </p:tav>
                                        <p:tav tm="100000">
                                          <p:val>
                                            <p:strVal val="#ppt_h"/>
                                          </p:val>
                                        </p:tav>
                                      </p:tavLst>
                                    </p:anim>
                                    <p:animEffect transition="in" filter="fade">
                                      <p:cBhvr>
                                        <p:cTn id="31" dur="1000"/>
                                        <p:tgtEl>
                                          <p:spTgt spid="8"/>
                                        </p:tgtEl>
                                      </p:cBhvr>
                                    </p:animEffect>
                                  </p:childTnLst>
                                </p:cTn>
                              </p:par>
                              <p:par>
                                <p:cTn id="32" presetID="55" presetClass="entr" presetSubtype="0" fill="hold" grpId="0" nodeType="withEffect">
                                  <p:stCondLst>
                                    <p:cond delay="0"/>
                                  </p:stCondLst>
                                  <p:childTnLst>
                                    <p:set>
                                      <p:cBhvr>
                                        <p:cTn id="33" dur="1000" fill="hold">
                                          <p:stCondLst>
                                            <p:cond delay="0"/>
                                          </p:stCondLst>
                                        </p:cTn>
                                        <p:tgtEl>
                                          <p:spTgt spid="9"/>
                                        </p:tgtEl>
                                        <p:attrNameLst>
                                          <p:attrName>style.visibility</p:attrName>
                                        </p:attrNameLst>
                                      </p:cBhvr>
                                      <p:to>
                                        <p:strVal val="visible"/>
                                      </p:to>
                                    </p:set>
                                    <p:anim calcmode="lin" valueType="num">
                                      <p:cBhvr>
                                        <p:cTn id="34" dur="1000">
                                          <p:stCondLst>
                                            <p:cond delay="0"/>
                                          </p:stCondLst>
                                        </p:cTn>
                                        <p:tgtEl>
                                          <p:spTgt spid="9"/>
                                        </p:tgtEl>
                                        <p:attrNameLst>
                                          <p:attrName>ppt_w</p:attrName>
                                        </p:attrNameLst>
                                      </p:cBhvr>
                                      <p:tavLst>
                                        <p:tav tm="0">
                                          <p:val>
                                            <p:strVal val="#ppt_w*0.70"/>
                                          </p:val>
                                        </p:tav>
                                        <p:tav tm="100000">
                                          <p:val>
                                            <p:strVal val="#ppt_w"/>
                                          </p:val>
                                        </p:tav>
                                      </p:tavLst>
                                    </p:anim>
                                    <p:anim calcmode="lin" valueType="num">
                                      <p:cBhvr>
                                        <p:cTn id="35" dur="1000">
                                          <p:stCondLst>
                                            <p:cond delay="0"/>
                                          </p:stCondLst>
                                        </p:cTn>
                                        <p:tgtEl>
                                          <p:spTgt spid="9"/>
                                        </p:tgtEl>
                                        <p:attrNameLst>
                                          <p:attrName>ppt_h</p:attrName>
                                        </p:attrNameLst>
                                      </p:cBhvr>
                                      <p:tavLst>
                                        <p:tav tm="0">
                                          <p:val>
                                            <p:strVal val="#ppt_h"/>
                                          </p:val>
                                        </p:tav>
                                        <p:tav tm="100000">
                                          <p:val>
                                            <p:strVal val="#ppt_h"/>
                                          </p:val>
                                        </p:tav>
                                      </p:tavLst>
                                    </p:anim>
                                    <p:animEffect transition="in" filter="fade">
                                      <p:cBhvr>
                                        <p:cTn id="36" dur="10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grpId="0" nodeType="clickEffect">
                                  <p:stCondLst>
                                    <p:cond delay="0"/>
                                  </p:stCondLst>
                                  <p:childTnLst>
                                    <p:set>
                                      <p:cBhvr>
                                        <p:cTn id="40" dur="1000" fill="hold">
                                          <p:stCondLst>
                                            <p:cond delay="0"/>
                                          </p:stCondLst>
                                        </p:cTn>
                                        <p:tgtEl>
                                          <p:spTgt spid="10"/>
                                        </p:tgtEl>
                                        <p:attrNameLst>
                                          <p:attrName>style.visibility</p:attrName>
                                        </p:attrNameLst>
                                      </p:cBhvr>
                                      <p:to>
                                        <p:strVal val="visible"/>
                                      </p:to>
                                    </p:set>
                                    <p:anim calcmode="lin" valueType="num">
                                      <p:cBhvr>
                                        <p:cTn id="41" dur="1000">
                                          <p:stCondLst>
                                            <p:cond delay="0"/>
                                          </p:stCondLst>
                                        </p:cTn>
                                        <p:tgtEl>
                                          <p:spTgt spid="10"/>
                                        </p:tgtEl>
                                        <p:attrNameLst>
                                          <p:attrName>ppt_w</p:attrName>
                                        </p:attrNameLst>
                                      </p:cBhvr>
                                      <p:tavLst>
                                        <p:tav tm="0">
                                          <p:val>
                                            <p:strVal val="#ppt_w*0.70"/>
                                          </p:val>
                                        </p:tav>
                                        <p:tav tm="100000">
                                          <p:val>
                                            <p:strVal val="#ppt_w"/>
                                          </p:val>
                                        </p:tav>
                                      </p:tavLst>
                                    </p:anim>
                                    <p:anim calcmode="lin" valueType="num">
                                      <p:cBhvr>
                                        <p:cTn id="42" dur="1000">
                                          <p:stCondLst>
                                            <p:cond delay="0"/>
                                          </p:stCondLst>
                                        </p:cTn>
                                        <p:tgtEl>
                                          <p:spTgt spid="10"/>
                                        </p:tgtEl>
                                        <p:attrNameLst>
                                          <p:attrName>ppt_h</p:attrName>
                                        </p:attrNameLst>
                                      </p:cBhvr>
                                      <p:tavLst>
                                        <p:tav tm="0">
                                          <p:val>
                                            <p:strVal val="#ppt_h"/>
                                          </p:val>
                                        </p:tav>
                                        <p:tav tm="100000">
                                          <p:val>
                                            <p:strVal val="#ppt_h"/>
                                          </p:val>
                                        </p:tav>
                                      </p:tavLst>
                                    </p:anim>
                                    <p:animEffect transition="in" filter="fade">
                                      <p:cBhvr>
                                        <p:cTn id="43" dur="10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55" presetClass="entr" presetSubtype="0" fill="hold" grpId="0" nodeType="clickEffect">
                                  <p:stCondLst>
                                    <p:cond delay="0"/>
                                  </p:stCondLst>
                                  <p:childTnLst>
                                    <p:set>
                                      <p:cBhvr>
                                        <p:cTn id="47" dur="1000" fill="hold">
                                          <p:stCondLst>
                                            <p:cond delay="0"/>
                                          </p:stCondLst>
                                        </p:cTn>
                                        <p:tgtEl>
                                          <p:spTgt spid="11"/>
                                        </p:tgtEl>
                                        <p:attrNameLst>
                                          <p:attrName>style.visibility</p:attrName>
                                        </p:attrNameLst>
                                      </p:cBhvr>
                                      <p:to>
                                        <p:strVal val="visible"/>
                                      </p:to>
                                    </p:set>
                                    <p:anim calcmode="lin" valueType="num">
                                      <p:cBhvr>
                                        <p:cTn id="48" dur="1000">
                                          <p:stCondLst>
                                            <p:cond delay="0"/>
                                          </p:stCondLst>
                                        </p:cTn>
                                        <p:tgtEl>
                                          <p:spTgt spid="11"/>
                                        </p:tgtEl>
                                        <p:attrNameLst>
                                          <p:attrName>ppt_w</p:attrName>
                                        </p:attrNameLst>
                                      </p:cBhvr>
                                      <p:tavLst>
                                        <p:tav tm="0">
                                          <p:val>
                                            <p:strVal val="#ppt_w*0.70"/>
                                          </p:val>
                                        </p:tav>
                                        <p:tav tm="100000">
                                          <p:val>
                                            <p:strVal val="#ppt_w"/>
                                          </p:val>
                                        </p:tav>
                                      </p:tavLst>
                                    </p:anim>
                                    <p:anim calcmode="lin" valueType="num">
                                      <p:cBhvr>
                                        <p:cTn id="49" dur="1000">
                                          <p:stCondLst>
                                            <p:cond delay="0"/>
                                          </p:stCondLst>
                                        </p:cTn>
                                        <p:tgtEl>
                                          <p:spTgt spid="11"/>
                                        </p:tgtEl>
                                        <p:attrNameLst>
                                          <p:attrName>ppt_h</p:attrName>
                                        </p:attrNameLst>
                                      </p:cBhvr>
                                      <p:tavLst>
                                        <p:tav tm="0">
                                          <p:val>
                                            <p:strVal val="#ppt_h"/>
                                          </p:val>
                                        </p:tav>
                                        <p:tav tm="100000">
                                          <p:val>
                                            <p:strVal val="#ppt_h"/>
                                          </p:val>
                                        </p:tav>
                                      </p:tavLst>
                                    </p:anim>
                                    <p:animEffect transition="in" filter="fade">
                                      <p:cBhvr>
                                        <p:cTn id="50" dur="1000"/>
                                        <p:tgtEl>
                                          <p:spTgt spid="11"/>
                                        </p:tgtEl>
                                      </p:cBhvr>
                                    </p:animEffect>
                                  </p:childTnLst>
                                </p:cTn>
                              </p:par>
                              <p:par>
                                <p:cTn id="51" presetID="55" presetClass="entr" presetSubtype="0" fill="hold" grpId="0" nodeType="withEffect">
                                  <p:stCondLst>
                                    <p:cond delay="0"/>
                                  </p:stCondLst>
                                  <p:childTnLst>
                                    <p:set>
                                      <p:cBhvr>
                                        <p:cTn id="52" dur="1000" fill="hold">
                                          <p:stCondLst>
                                            <p:cond delay="0"/>
                                          </p:stCondLst>
                                        </p:cTn>
                                        <p:tgtEl>
                                          <p:spTgt spid="12"/>
                                        </p:tgtEl>
                                        <p:attrNameLst>
                                          <p:attrName>style.visibility</p:attrName>
                                        </p:attrNameLst>
                                      </p:cBhvr>
                                      <p:to>
                                        <p:strVal val="visible"/>
                                      </p:to>
                                    </p:set>
                                    <p:anim calcmode="lin" valueType="num">
                                      <p:cBhvr>
                                        <p:cTn id="53" dur="1000">
                                          <p:stCondLst>
                                            <p:cond delay="0"/>
                                          </p:stCondLst>
                                        </p:cTn>
                                        <p:tgtEl>
                                          <p:spTgt spid="12"/>
                                        </p:tgtEl>
                                        <p:attrNameLst>
                                          <p:attrName>ppt_w</p:attrName>
                                        </p:attrNameLst>
                                      </p:cBhvr>
                                      <p:tavLst>
                                        <p:tav tm="0">
                                          <p:val>
                                            <p:strVal val="#ppt_w*0.70"/>
                                          </p:val>
                                        </p:tav>
                                        <p:tav tm="100000">
                                          <p:val>
                                            <p:strVal val="#ppt_w"/>
                                          </p:val>
                                        </p:tav>
                                      </p:tavLst>
                                    </p:anim>
                                    <p:anim calcmode="lin" valueType="num">
                                      <p:cBhvr>
                                        <p:cTn id="54" dur="1000">
                                          <p:stCondLst>
                                            <p:cond delay="0"/>
                                          </p:stCondLst>
                                        </p:cTn>
                                        <p:tgtEl>
                                          <p:spTgt spid="12"/>
                                        </p:tgtEl>
                                        <p:attrNameLst>
                                          <p:attrName>ppt_h</p:attrName>
                                        </p:attrNameLst>
                                      </p:cBhvr>
                                      <p:tavLst>
                                        <p:tav tm="0">
                                          <p:val>
                                            <p:strVal val="#ppt_h"/>
                                          </p:val>
                                        </p:tav>
                                        <p:tav tm="100000">
                                          <p:val>
                                            <p:strVal val="#ppt_h"/>
                                          </p:val>
                                        </p:tav>
                                      </p:tavLst>
                                    </p:anim>
                                    <p:animEffect transition="in" filter="fade">
                                      <p:cBhvr>
                                        <p:cTn id="55" dur="1000"/>
                                        <p:tgtEl>
                                          <p:spTgt spid="12"/>
                                        </p:tgtEl>
                                      </p:cBhvr>
                                    </p:animEffect>
                                  </p:childTnLst>
                                </p:cTn>
                              </p:par>
                              <p:par>
                                <p:cTn id="56" presetID="55" presetClass="entr" presetSubtype="0" fill="hold" grpId="0" nodeType="withEffect">
                                  <p:stCondLst>
                                    <p:cond delay="0"/>
                                  </p:stCondLst>
                                  <p:childTnLst>
                                    <p:set>
                                      <p:cBhvr>
                                        <p:cTn id="57" dur="1000" fill="hold">
                                          <p:stCondLst>
                                            <p:cond delay="0"/>
                                          </p:stCondLst>
                                        </p:cTn>
                                        <p:tgtEl>
                                          <p:spTgt spid="13"/>
                                        </p:tgtEl>
                                        <p:attrNameLst>
                                          <p:attrName>style.visibility</p:attrName>
                                        </p:attrNameLst>
                                      </p:cBhvr>
                                      <p:to>
                                        <p:strVal val="visible"/>
                                      </p:to>
                                    </p:set>
                                    <p:anim calcmode="lin" valueType="num">
                                      <p:cBhvr>
                                        <p:cTn id="58" dur="1000">
                                          <p:stCondLst>
                                            <p:cond delay="0"/>
                                          </p:stCondLst>
                                        </p:cTn>
                                        <p:tgtEl>
                                          <p:spTgt spid="13"/>
                                        </p:tgtEl>
                                        <p:attrNameLst>
                                          <p:attrName>ppt_w</p:attrName>
                                        </p:attrNameLst>
                                      </p:cBhvr>
                                      <p:tavLst>
                                        <p:tav tm="0">
                                          <p:val>
                                            <p:strVal val="#ppt_w*0.70"/>
                                          </p:val>
                                        </p:tav>
                                        <p:tav tm="100000">
                                          <p:val>
                                            <p:strVal val="#ppt_w"/>
                                          </p:val>
                                        </p:tav>
                                      </p:tavLst>
                                    </p:anim>
                                    <p:anim calcmode="lin" valueType="num">
                                      <p:cBhvr>
                                        <p:cTn id="59" dur="1000">
                                          <p:stCondLst>
                                            <p:cond delay="0"/>
                                          </p:stCondLst>
                                        </p:cTn>
                                        <p:tgtEl>
                                          <p:spTgt spid="13"/>
                                        </p:tgtEl>
                                        <p:attrNameLst>
                                          <p:attrName>ppt_h</p:attrName>
                                        </p:attrNameLst>
                                      </p:cBhvr>
                                      <p:tavLst>
                                        <p:tav tm="0">
                                          <p:val>
                                            <p:strVal val="#ppt_h"/>
                                          </p:val>
                                        </p:tav>
                                        <p:tav tm="100000">
                                          <p:val>
                                            <p:strVal val="#ppt_h"/>
                                          </p:val>
                                        </p:tav>
                                      </p:tavLst>
                                    </p:anim>
                                    <p:animEffect transition="in" filter="fade">
                                      <p:cBhvr>
                                        <p:cTn id="60" dur="1000"/>
                                        <p:tgtEl>
                                          <p:spTgt spid="13"/>
                                        </p:tgtEl>
                                      </p:cBhvr>
                                    </p:animEffect>
                                  </p:childTnLst>
                                </p:cTn>
                              </p:par>
                              <p:par>
                                <p:cTn id="61" presetID="55" presetClass="entr" presetSubtype="0" fill="hold" grpId="0" nodeType="withEffect">
                                  <p:stCondLst>
                                    <p:cond delay="0"/>
                                  </p:stCondLst>
                                  <p:childTnLst>
                                    <p:set>
                                      <p:cBhvr>
                                        <p:cTn id="62" dur="1000" fill="hold">
                                          <p:stCondLst>
                                            <p:cond delay="0"/>
                                          </p:stCondLst>
                                        </p:cTn>
                                        <p:tgtEl>
                                          <p:spTgt spid="14"/>
                                        </p:tgtEl>
                                        <p:attrNameLst>
                                          <p:attrName>style.visibility</p:attrName>
                                        </p:attrNameLst>
                                      </p:cBhvr>
                                      <p:to>
                                        <p:strVal val="visible"/>
                                      </p:to>
                                    </p:set>
                                    <p:anim calcmode="lin" valueType="num">
                                      <p:cBhvr>
                                        <p:cTn id="63" dur="1000">
                                          <p:stCondLst>
                                            <p:cond delay="0"/>
                                          </p:stCondLst>
                                        </p:cTn>
                                        <p:tgtEl>
                                          <p:spTgt spid="14"/>
                                        </p:tgtEl>
                                        <p:attrNameLst>
                                          <p:attrName>ppt_w</p:attrName>
                                        </p:attrNameLst>
                                      </p:cBhvr>
                                      <p:tavLst>
                                        <p:tav tm="0">
                                          <p:val>
                                            <p:strVal val="#ppt_w*0.70"/>
                                          </p:val>
                                        </p:tav>
                                        <p:tav tm="100000">
                                          <p:val>
                                            <p:strVal val="#ppt_w"/>
                                          </p:val>
                                        </p:tav>
                                      </p:tavLst>
                                    </p:anim>
                                    <p:anim calcmode="lin" valueType="num">
                                      <p:cBhvr>
                                        <p:cTn id="64" dur="1000">
                                          <p:stCondLst>
                                            <p:cond delay="0"/>
                                          </p:stCondLst>
                                        </p:cTn>
                                        <p:tgtEl>
                                          <p:spTgt spid="14"/>
                                        </p:tgtEl>
                                        <p:attrNameLst>
                                          <p:attrName>ppt_h</p:attrName>
                                        </p:attrNameLst>
                                      </p:cBhvr>
                                      <p:tavLst>
                                        <p:tav tm="0">
                                          <p:val>
                                            <p:strVal val="#ppt_h"/>
                                          </p:val>
                                        </p:tav>
                                        <p:tav tm="100000">
                                          <p:val>
                                            <p:strVal val="#ppt_h"/>
                                          </p:val>
                                        </p:tav>
                                      </p:tavLst>
                                    </p:anim>
                                    <p:animEffect transition="in" filter="fade">
                                      <p:cBhvr>
                                        <p:cTn id="65" dur="1000"/>
                                        <p:tgtEl>
                                          <p:spTgt spid="14"/>
                                        </p:tgtEl>
                                      </p:cBhvr>
                                    </p:animEffect>
                                  </p:childTnLst>
                                </p:cTn>
                              </p:par>
                              <p:par>
                                <p:cTn id="66" presetID="55" presetClass="entr" presetSubtype="0" fill="hold" grpId="0" nodeType="withEffect">
                                  <p:stCondLst>
                                    <p:cond delay="0"/>
                                  </p:stCondLst>
                                  <p:childTnLst>
                                    <p:set>
                                      <p:cBhvr>
                                        <p:cTn id="67" dur="1000" fill="hold">
                                          <p:stCondLst>
                                            <p:cond delay="0"/>
                                          </p:stCondLst>
                                        </p:cTn>
                                        <p:tgtEl>
                                          <p:spTgt spid="15"/>
                                        </p:tgtEl>
                                        <p:attrNameLst>
                                          <p:attrName>style.visibility</p:attrName>
                                        </p:attrNameLst>
                                      </p:cBhvr>
                                      <p:to>
                                        <p:strVal val="visible"/>
                                      </p:to>
                                    </p:set>
                                    <p:anim calcmode="lin" valueType="num">
                                      <p:cBhvr>
                                        <p:cTn id="68" dur="1000">
                                          <p:stCondLst>
                                            <p:cond delay="0"/>
                                          </p:stCondLst>
                                        </p:cTn>
                                        <p:tgtEl>
                                          <p:spTgt spid="15"/>
                                        </p:tgtEl>
                                        <p:attrNameLst>
                                          <p:attrName>ppt_w</p:attrName>
                                        </p:attrNameLst>
                                      </p:cBhvr>
                                      <p:tavLst>
                                        <p:tav tm="0">
                                          <p:val>
                                            <p:strVal val="#ppt_w*0.70"/>
                                          </p:val>
                                        </p:tav>
                                        <p:tav tm="100000">
                                          <p:val>
                                            <p:strVal val="#ppt_w"/>
                                          </p:val>
                                        </p:tav>
                                      </p:tavLst>
                                    </p:anim>
                                    <p:anim calcmode="lin" valueType="num">
                                      <p:cBhvr>
                                        <p:cTn id="69" dur="1000">
                                          <p:stCondLst>
                                            <p:cond delay="0"/>
                                          </p:stCondLst>
                                        </p:cTn>
                                        <p:tgtEl>
                                          <p:spTgt spid="15"/>
                                        </p:tgtEl>
                                        <p:attrNameLst>
                                          <p:attrName>ppt_h</p:attrName>
                                        </p:attrNameLst>
                                      </p:cBhvr>
                                      <p:tavLst>
                                        <p:tav tm="0">
                                          <p:val>
                                            <p:strVal val="#ppt_h"/>
                                          </p:val>
                                        </p:tav>
                                        <p:tav tm="100000">
                                          <p:val>
                                            <p:strVal val="#ppt_h"/>
                                          </p:val>
                                        </p:tav>
                                      </p:tavLst>
                                    </p:anim>
                                    <p:animEffect transition="in" filter="fade">
                                      <p:cBhvr>
                                        <p:cTn id="70" dur="1000"/>
                                        <p:tgtEl>
                                          <p:spTgt spid="15"/>
                                        </p:tgtEl>
                                      </p:cBhvr>
                                    </p:animEffect>
                                  </p:childTnLst>
                                </p:cTn>
                              </p:par>
                            </p:childTnLst>
                          </p:cTn>
                        </p:par>
                      </p:childTnLst>
                    </p:cTn>
                  </p:par>
                  <p:par>
                    <p:cTn id="71" fill="hold">
                      <p:stCondLst>
                        <p:cond delay="indefinite"/>
                      </p:stCondLst>
                      <p:childTnLst>
                        <p:par>
                          <p:cTn id="72" fill="hold">
                            <p:stCondLst>
                              <p:cond delay="0"/>
                            </p:stCondLst>
                            <p:childTnLst>
                              <p:par>
                                <p:cTn id="73" presetID="55" presetClass="entr" presetSubtype="0" fill="hold" grpId="0" nodeType="clickEffect">
                                  <p:stCondLst>
                                    <p:cond delay="0"/>
                                  </p:stCondLst>
                                  <p:childTnLst>
                                    <p:set>
                                      <p:cBhvr>
                                        <p:cTn id="74" dur="1000" fill="hold">
                                          <p:stCondLst>
                                            <p:cond delay="0"/>
                                          </p:stCondLst>
                                        </p:cTn>
                                        <p:tgtEl>
                                          <p:spTgt spid="16"/>
                                        </p:tgtEl>
                                        <p:attrNameLst>
                                          <p:attrName>style.visibility</p:attrName>
                                        </p:attrNameLst>
                                      </p:cBhvr>
                                      <p:to>
                                        <p:strVal val="visible"/>
                                      </p:to>
                                    </p:set>
                                    <p:anim calcmode="lin" valueType="num">
                                      <p:cBhvr>
                                        <p:cTn id="75" dur="1000">
                                          <p:stCondLst>
                                            <p:cond delay="0"/>
                                          </p:stCondLst>
                                        </p:cTn>
                                        <p:tgtEl>
                                          <p:spTgt spid="16"/>
                                        </p:tgtEl>
                                        <p:attrNameLst>
                                          <p:attrName>ppt_w</p:attrName>
                                        </p:attrNameLst>
                                      </p:cBhvr>
                                      <p:tavLst>
                                        <p:tav tm="0">
                                          <p:val>
                                            <p:strVal val="#ppt_w*0.70"/>
                                          </p:val>
                                        </p:tav>
                                        <p:tav tm="100000">
                                          <p:val>
                                            <p:strVal val="#ppt_w"/>
                                          </p:val>
                                        </p:tav>
                                      </p:tavLst>
                                    </p:anim>
                                    <p:anim calcmode="lin" valueType="num">
                                      <p:cBhvr>
                                        <p:cTn id="76" dur="1000">
                                          <p:stCondLst>
                                            <p:cond delay="0"/>
                                          </p:stCondLst>
                                        </p:cTn>
                                        <p:tgtEl>
                                          <p:spTgt spid="16"/>
                                        </p:tgtEl>
                                        <p:attrNameLst>
                                          <p:attrName>ppt_h</p:attrName>
                                        </p:attrNameLst>
                                      </p:cBhvr>
                                      <p:tavLst>
                                        <p:tav tm="0">
                                          <p:val>
                                            <p:strVal val="#ppt_h"/>
                                          </p:val>
                                        </p:tav>
                                        <p:tav tm="100000">
                                          <p:val>
                                            <p:strVal val="#ppt_h"/>
                                          </p:val>
                                        </p:tav>
                                      </p:tavLst>
                                    </p:anim>
                                    <p:animEffect transition="in" filter="fade">
                                      <p:cBhvr>
                                        <p:cTn id="77" dur="10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5" presetClass="entr" presetSubtype="0" fill="hold" grpId="0" nodeType="clickEffect">
                                  <p:stCondLst>
                                    <p:cond delay="0"/>
                                  </p:stCondLst>
                                  <p:childTnLst>
                                    <p:set>
                                      <p:cBhvr>
                                        <p:cTn id="81" dur="1000" fill="hold">
                                          <p:stCondLst>
                                            <p:cond delay="0"/>
                                          </p:stCondLst>
                                        </p:cTn>
                                        <p:tgtEl>
                                          <p:spTgt spid="17"/>
                                        </p:tgtEl>
                                        <p:attrNameLst>
                                          <p:attrName>style.visibility</p:attrName>
                                        </p:attrNameLst>
                                      </p:cBhvr>
                                      <p:to>
                                        <p:strVal val="visible"/>
                                      </p:to>
                                    </p:set>
                                    <p:anim calcmode="lin" valueType="num">
                                      <p:cBhvr>
                                        <p:cTn id="82" dur="1000">
                                          <p:stCondLst>
                                            <p:cond delay="0"/>
                                          </p:stCondLst>
                                        </p:cTn>
                                        <p:tgtEl>
                                          <p:spTgt spid="17"/>
                                        </p:tgtEl>
                                        <p:attrNameLst>
                                          <p:attrName>ppt_w</p:attrName>
                                        </p:attrNameLst>
                                      </p:cBhvr>
                                      <p:tavLst>
                                        <p:tav tm="0">
                                          <p:val>
                                            <p:strVal val="#ppt_w*0.70"/>
                                          </p:val>
                                        </p:tav>
                                        <p:tav tm="100000">
                                          <p:val>
                                            <p:strVal val="#ppt_w"/>
                                          </p:val>
                                        </p:tav>
                                      </p:tavLst>
                                    </p:anim>
                                    <p:anim calcmode="lin" valueType="num">
                                      <p:cBhvr>
                                        <p:cTn id="83" dur="1000">
                                          <p:stCondLst>
                                            <p:cond delay="0"/>
                                          </p:stCondLst>
                                        </p:cTn>
                                        <p:tgtEl>
                                          <p:spTgt spid="17"/>
                                        </p:tgtEl>
                                        <p:attrNameLst>
                                          <p:attrName>ppt_h</p:attrName>
                                        </p:attrNameLst>
                                      </p:cBhvr>
                                      <p:tavLst>
                                        <p:tav tm="0">
                                          <p:val>
                                            <p:strVal val="#ppt_h"/>
                                          </p:val>
                                        </p:tav>
                                        <p:tav tm="100000">
                                          <p:val>
                                            <p:strVal val="#ppt_h"/>
                                          </p:val>
                                        </p:tav>
                                      </p:tavLst>
                                    </p:anim>
                                    <p:animEffect transition="in" filter="fade">
                                      <p:cBhvr>
                                        <p:cTn id="84" dur="1000"/>
                                        <p:tgtEl>
                                          <p:spTgt spid="17"/>
                                        </p:tgtEl>
                                      </p:cBhvr>
                                    </p:animEffect>
                                  </p:childTnLst>
                                </p:cTn>
                              </p:par>
                              <p:par>
                                <p:cTn id="85" presetID="55" presetClass="entr" presetSubtype="0" fill="hold" grpId="0" nodeType="withEffect">
                                  <p:stCondLst>
                                    <p:cond delay="0"/>
                                  </p:stCondLst>
                                  <p:childTnLst>
                                    <p:set>
                                      <p:cBhvr>
                                        <p:cTn id="86" dur="1000" fill="hold">
                                          <p:stCondLst>
                                            <p:cond delay="0"/>
                                          </p:stCondLst>
                                        </p:cTn>
                                        <p:tgtEl>
                                          <p:spTgt spid="18"/>
                                        </p:tgtEl>
                                        <p:attrNameLst>
                                          <p:attrName>style.visibility</p:attrName>
                                        </p:attrNameLst>
                                      </p:cBhvr>
                                      <p:to>
                                        <p:strVal val="visible"/>
                                      </p:to>
                                    </p:set>
                                    <p:anim calcmode="lin" valueType="num">
                                      <p:cBhvr>
                                        <p:cTn id="87" dur="1000">
                                          <p:stCondLst>
                                            <p:cond delay="0"/>
                                          </p:stCondLst>
                                        </p:cTn>
                                        <p:tgtEl>
                                          <p:spTgt spid="18"/>
                                        </p:tgtEl>
                                        <p:attrNameLst>
                                          <p:attrName>ppt_w</p:attrName>
                                        </p:attrNameLst>
                                      </p:cBhvr>
                                      <p:tavLst>
                                        <p:tav tm="0">
                                          <p:val>
                                            <p:strVal val="#ppt_w*0.70"/>
                                          </p:val>
                                        </p:tav>
                                        <p:tav tm="100000">
                                          <p:val>
                                            <p:strVal val="#ppt_w"/>
                                          </p:val>
                                        </p:tav>
                                      </p:tavLst>
                                    </p:anim>
                                    <p:anim calcmode="lin" valueType="num">
                                      <p:cBhvr>
                                        <p:cTn id="88" dur="1000">
                                          <p:stCondLst>
                                            <p:cond delay="0"/>
                                          </p:stCondLst>
                                        </p:cTn>
                                        <p:tgtEl>
                                          <p:spTgt spid="18"/>
                                        </p:tgtEl>
                                        <p:attrNameLst>
                                          <p:attrName>ppt_h</p:attrName>
                                        </p:attrNameLst>
                                      </p:cBhvr>
                                      <p:tavLst>
                                        <p:tav tm="0">
                                          <p:val>
                                            <p:strVal val="#ppt_h"/>
                                          </p:val>
                                        </p:tav>
                                        <p:tav tm="100000">
                                          <p:val>
                                            <p:strVal val="#ppt_h"/>
                                          </p:val>
                                        </p:tav>
                                      </p:tavLst>
                                    </p:anim>
                                    <p:animEffect transition="in" filter="fade">
                                      <p:cBhvr>
                                        <p:cTn id="89" dur="1000"/>
                                        <p:tgtEl>
                                          <p:spTgt spid="18"/>
                                        </p:tgtEl>
                                      </p:cBhvr>
                                    </p:animEffect>
                                  </p:childTnLst>
                                </p:cTn>
                              </p:par>
                              <p:par>
                                <p:cTn id="90" presetID="55" presetClass="entr" presetSubtype="0" fill="hold" grpId="0" nodeType="withEffect">
                                  <p:stCondLst>
                                    <p:cond delay="0"/>
                                  </p:stCondLst>
                                  <p:childTnLst>
                                    <p:set>
                                      <p:cBhvr>
                                        <p:cTn id="91" dur="1000" fill="hold">
                                          <p:stCondLst>
                                            <p:cond delay="0"/>
                                          </p:stCondLst>
                                        </p:cTn>
                                        <p:tgtEl>
                                          <p:spTgt spid="19"/>
                                        </p:tgtEl>
                                        <p:attrNameLst>
                                          <p:attrName>style.visibility</p:attrName>
                                        </p:attrNameLst>
                                      </p:cBhvr>
                                      <p:to>
                                        <p:strVal val="visible"/>
                                      </p:to>
                                    </p:set>
                                    <p:anim calcmode="lin" valueType="num">
                                      <p:cBhvr>
                                        <p:cTn id="92" dur="1000">
                                          <p:stCondLst>
                                            <p:cond delay="0"/>
                                          </p:stCondLst>
                                        </p:cTn>
                                        <p:tgtEl>
                                          <p:spTgt spid="19"/>
                                        </p:tgtEl>
                                        <p:attrNameLst>
                                          <p:attrName>ppt_w</p:attrName>
                                        </p:attrNameLst>
                                      </p:cBhvr>
                                      <p:tavLst>
                                        <p:tav tm="0">
                                          <p:val>
                                            <p:strVal val="#ppt_w*0.70"/>
                                          </p:val>
                                        </p:tav>
                                        <p:tav tm="100000">
                                          <p:val>
                                            <p:strVal val="#ppt_w"/>
                                          </p:val>
                                        </p:tav>
                                      </p:tavLst>
                                    </p:anim>
                                    <p:anim calcmode="lin" valueType="num">
                                      <p:cBhvr>
                                        <p:cTn id="93" dur="1000">
                                          <p:stCondLst>
                                            <p:cond delay="0"/>
                                          </p:stCondLst>
                                        </p:cTn>
                                        <p:tgtEl>
                                          <p:spTgt spid="19"/>
                                        </p:tgtEl>
                                        <p:attrNameLst>
                                          <p:attrName>ppt_h</p:attrName>
                                        </p:attrNameLst>
                                      </p:cBhvr>
                                      <p:tavLst>
                                        <p:tav tm="0">
                                          <p:val>
                                            <p:strVal val="#ppt_h"/>
                                          </p:val>
                                        </p:tav>
                                        <p:tav tm="100000">
                                          <p:val>
                                            <p:strVal val="#ppt_h"/>
                                          </p:val>
                                        </p:tav>
                                      </p:tavLst>
                                    </p:anim>
                                    <p:animEffect transition="in" filter="fade">
                                      <p:cBhvr>
                                        <p:cTn id="94" dur="1000"/>
                                        <p:tgtEl>
                                          <p:spTgt spid="19"/>
                                        </p:tgtEl>
                                      </p:cBhvr>
                                    </p:animEffect>
                                  </p:childTnLst>
                                </p:cTn>
                              </p:par>
                              <p:par>
                                <p:cTn id="95" presetID="55" presetClass="entr" presetSubtype="0" fill="hold" grpId="0" nodeType="withEffect">
                                  <p:stCondLst>
                                    <p:cond delay="0"/>
                                  </p:stCondLst>
                                  <p:childTnLst>
                                    <p:set>
                                      <p:cBhvr>
                                        <p:cTn id="96" dur="1000" fill="hold">
                                          <p:stCondLst>
                                            <p:cond delay="0"/>
                                          </p:stCondLst>
                                        </p:cTn>
                                        <p:tgtEl>
                                          <p:spTgt spid="20"/>
                                        </p:tgtEl>
                                        <p:attrNameLst>
                                          <p:attrName>style.visibility</p:attrName>
                                        </p:attrNameLst>
                                      </p:cBhvr>
                                      <p:to>
                                        <p:strVal val="visible"/>
                                      </p:to>
                                    </p:set>
                                    <p:anim calcmode="lin" valueType="num">
                                      <p:cBhvr>
                                        <p:cTn id="97" dur="1000">
                                          <p:stCondLst>
                                            <p:cond delay="0"/>
                                          </p:stCondLst>
                                        </p:cTn>
                                        <p:tgtEl>
                                          <p:spTgt spid="20"/>
                                        </p:tgtEl>
                                        <p:attrNameLst>
                                          <p:attrName>ppt_w</p:attrName>
                                        </p:attrNameLst>
                                      </p:cBhvr>
                                      <p:tavLst>
                                        <p:tav tm="0">
                                          <p:val>
                                            <p:strVal val="#ppt_w*0.70"/>
                                          </p:val>
                                        </p:tav>
                                        <p:tav tm="100000">
                                          <p:val>
                                            <p:strVal val="#ppt_w"/>
                                          </p:val>
                                        </p:tav>
                                      </p:tavLst>
                                    </p:anim>
                                    <p:anim calcmode="lin" valueType="num">
                                      <p:cBhvr>
                                        <p:cTn id="98" dur="1000">
                                          <p:stCondLst>
                                            <p:cond delay="0"/>
                                          </p:stCondLst>
                                        </p:cTn>
                                        <p:tgtEl>
                                          <p:spTgt spid="20"/>
                                        </p:tgtEl>
                                        <p:attrNameLst>
                                          <p:attrName>ppt_h</p:attrName>
                                        </p:attrNameLst>
                                      </p:cBhvr>
                                      <p:tavLst>
                                        <p:tav tm="0">
                                          <p:val>
                                            <p:strVal val="#ppt_h"/>
                                          </p:val>
                                        </p:tav>
                                        <p:tav tm="100000">
                                          <p:val>
                                            <p:strVal val="#ppt_h"/>
                                          </p:val>
                                        </p:tav>
                                      </p:tavLst>
                                    </p:anim>
                                    <p:animEffect transition="in" filter="fade">
                                      <p:cBhvr>
                                        <p:cTn id="99" dur="1000"/>
                                        <p:tgtEl>
                                          <p:spTgt spid="20"/>
                                        </p:tgtEl>
                                      </p:cBhvr>
                                    </p:animEffect>
                                  </p:childTnLst>
                                </p:cTn>
                              </p:par>
                              <p:par>
                                <p:cTn id="100" presetID="55" presetClass="entr" presetSubtype="0" fill="hold" grpId="0" nodeType="withEffect">
                                  <p:stCondLst>
                                    <p:cond delay="0"/>
                                  </p:stCondLst>
                                  <p:childTnLst>
                                    <p:set>
                                      <p:cBhvr>
                                        <p:cTn id="101" dur="1000" fill="hold">
                                          <p:stCondLst>
                                            <p:cond delay="0"/>
                                          </p:stCondLst>
                                        </p:cTn>
                                        <p:tgtEl>
                                          <p:spTgt spid="21"/>
                                        </p:tgtEl>
                                        <p:attrNameLst>
                                          <p:attrName>style.visibility</p:attrName>
                                        </p:attrNameLst>
                                      </p:cBhvr>
                                      <p:to>
                                        <p:strVal val="visible"/>
                                      </p:to>
                                    </p:set>
                                    <p:anim calcmode="lin" valueType="num">
                                      <p:cBhvr>
                                        <p:cTn id="102" dur="1000">
                                          <p:stCondLst>
                                            <p:cond delay="0"/>
                                          </p:stCondLst>
                                        </p:cTn>
                                        <p:tgtEl>
                                          <p:spTgt spid="21"/>
                                        </p:tgtEl>
                                        <p:attrNameLst>
                                          <p:attrName>ppt_w</p:attrName>
                                        </p:attrNameLst>
                                      </p:cBhvr>
                                      <p:tavLst>
                                        <p:tav tm="0">
                                          <p:val>
                                            <p:strVal val="#ppt_w*0.70"/>
                                          </p:val>
                                        </p:tav>
                                        <p:tav tm="100000">
                                          <p:val>
                                            <p:strVal val="#ppt_w"/>
                                          </p:val>
                                        </p:tav>
                                      </p:tavLst>
                                    </p:anim>
                                    <p:anim calcmode="lin" valueType="num">
                                      <p:cBhvr>
                                        <p:cTn id="103" dur="1000">
                                          <p:stCondLst>
                                            <p:cond delay="0"/>
                                          </p:stCondLst>
                                        </p:cTn>
                                        <p:tgtEl>
                                          <p:spTgt spid="21"/>
                                        </p:tgtEl>
                                        <p:attrNameLst>
                                          <p:attrName>ppt_h</p:attrName>
                                        </p:attrNameLst>
                                      </p:cBhvr>
                                      <p:tavLst>
                                        <p:tav tm="0">
                                          <p:val>
                                            <p:strVal val="#ppt_h"/>
                                          </p:val>
                                        </p:tav>
                                        <p:tav tm="100000">
                                          <p:val>
                                            <p:strVal val="#ppt_h"/>
                                          </p:val>
                                        </p:tav>
                                      </p:tavLst>
                                    </p:anim>
                                    <p:animEffect transition="in" filter="fade">
                                      <p:cBhvr>
                                        <p:cTn id="104" dur="10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56" presetClass="entr" presetSubtype="0" fill="hold" grpId="0" nodeType="clickEffect">
                                  <p:stCondLst>
                                    <p:cond delay="0"/>
                                  </p:stCondLst>
                                  <p:childTnLst>
                                    <p:set>
                                      <p:cBhvr>
                                        <p:cTn id="108" dur="1" fill="hold">
                                          <p:stCondLst>
                                            <p:cond delay="0"/>
                                          </p:stCondLst>
                                        </p:cTn>
                                        <p:tgtEl>
                                          <p:spTgt spid="3"/>
                                        </p:tgtEl>
                                        <p:attrNameLst>
                                          <p:attrName>style.visibility</p:attrName>
                                        </p:attrNameLst>
                                      </p:cBhvr>
                                      <p:to>
                                        <p:strVal val="visible"/>
                                      </p:to>
                                    </p:set>
                                    <p:anim by="(-#ppt_w*2)" calcmode="lin" valueType="num">
                                      <p:cBhvr rctx="PPT">
                                        <p:cTn id="109" dur="1500" autoRev="1" fill="hold">
                                          <p:stCondLst>
                                            <p:cond delay="0"/>
                                          </p:stCondLst>
                                        </p:cTn>
                                        <p:tgtEl>
                                          <p:spTgt spid="3"/>
                                        </p:tgtEl>
                                        <p:attrNameLst>
                                          <p:attrName>ppt_w</p:attrName>
                                        </p:attrNameLst>
                                      </p:cBhvr>
                                    </p:anim>
                                    <p:anim by="(#ppt_w*0.50)" calcmode="lin" valueType="num">
                                      <p:cBhvr>
                                        <p:cTn id="110" dur="1500" decel="50000" autoRev="1" fill="hold">
                                          <p:stCondLst>
                                            <p:cond delay="0"/>
                                          </p:stCondLst>
                                        </p:cTn>
                                        <p:tgtEl>
                                          <p:spTgt spid="3"/>
                                        </p:tgtEl>
                                        <p:attrNameLst>
                                          <p:attrName>ppt_x</p:attrName>
                                        </p:attrNameLst>
                                      </p:cBhvr>
                                    </p:anim>
                                    <p:anim from="(-#ppt_h/2)" to="(#ppt_y)" calcmode="lin" valueType="num">
                                      <p:cBhvr>
                                        <p:cTn id="111" dur="1500" fill="hold">
                                          <p:stCondLst>
                                            <p:cond delay="0"/>
                                          </p:stCondLst>
                                        </p:cTn>
                                        <p:tgtEl>
                                          <p:spTgt spid="3"/>
                                        </p:tgtEl>
                                        <p:attrNameLst>
                                          <p:attrName>ppt_y</p:attrName>
                                        </p:attrNameLst>
                                      </p:cBhvr>
                                    </p:anim>
                                    <p:animRot by="21600000">
                                      <p:cBhvr>
                                        <p:cTn id="112" dur="1500"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52069C31-F254-4694-9237-375ADBEB85D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B6D5028-F754-4D3D-9AAB-33891BC07691}"/>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F51B3A8F-BE6E-461D-9F3B-99B036ED767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415251C-38F9-4C1D-903D-6F53C1C7F244}"/>
              </a:ext>
            </a:extLst>
          </p:cNvPr>
          <p:cNvSpPr txBox="1"/>
          <p:nvPr/>
        </p:nvSpPr>
        <p:spPr>
          <a:xfrm>
            <a:off x="416929" y="994144"/>
            <a:ext cx="11358156"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How do we store single integer in memory and how do we store array of integers in memory?</a:t>
            </a:r>
          </a:p>
        </p:txBody>
      </p:sp>
      <p:sp>
        <p:nvSpPr>
          <p:cNvPr id="4" name="TextBox 3">
            <a:extLst>
              <a:ext uri="{B5580A04-6C95-4028-9B99-2194F6220A3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38BF97B-DCD9-433F-81B3-93B41190BDBB}"/>
              </a:ext>
            </a:extLst>
          </p:cNvPr>
          <p:cNvSpPr txBox="1"/>
          <p:nvPr/>
        </p:nvSpPr>
        <p:spPr>
          <a:xfrm>
            <a:off x="913789" y="1909559"/>
            <a:ext cx="3668331" cy="2714141"/>
          </a:xfrm>
          <a:prstGeom prst="rect">
            <a:avLst/>
          </a:prstGeom>
        </p:spPr>
        <p:txBody>
          <a:bodyPr vert="horz" lIns="127000" tIns="63500" rIns="127000" bIns="63500" rtlCol="0" anchor="t">
            <a:spAutoFit/>
          </a:bodyPr>
          <a:lstStyle/>
          <a:p>
            <a:pPr>
              <a:defRPr lang="en-US" sz="1400" dirty="0"/>
            </a:pPr>
            <a:r>
              <a:rPr lang="en-US" sz="1867" dirty="0"/>
              <a:t>To store single integer,</a:t>
            </a:r>
          </a:p>
          <a:p>
            <a:pPr>
              <a:defRPr lang="en-US" sz="1400" dirty="0"/>
            </a:pPr>
            <a:endParaRPr lang="en-US" sz="1867" dirty="0"/>
          </a:p>
          <a:p>
            <a:pPr>
              <a:defRPr lang="en-US" sz="1400" dirty="0"/>
            </a:pPr>
            <a:r>
              <a:rPr lang="en-US" sz="1867" dirty="0"/>
              <a:t>int a = 35;</a:t>
            </a:r>
          </a:p>
          <a:p>
            <a:pPr>
              <a:defRPr lang="en-US" sz="1400" dirty="0"/>
            </a:pPr>
            <a:endParaRPr lang="en-US" sz="1867" dirty="0"/>
          </a:p>
          <a:p>
            <a:pPr>
              <a:defRPr lang="en-US" sz="1400" dirty="0"/>
            </a:pPr>
            <a:endParaRPr lang="en-US" sz="1867" dirty="0"/>
          </a:p>
          <a:p>
            <a:pPr>
              <a:defRPr lang="en-US" sz="1400" dirty="0"/>
            </a:pPr>
            <a:endParaRPr lang="en-US" sz="1867" dirty="0"/>
          </a:p>
          <a:p>
            <a:pPr>
              <a:defRPr lang="en-US" sz="1400" dirty="0"/>
            </a:pPr>
            <a:r>
              <a:rPr lang="en-US" sz="1867" dirty="0"/>
              <a:t>       a</a:t>
            </a:r>
          </a:p>
          <a:p>
            <a:pPr>
              <a:defRPr lang="en-US" sz="1400" dirty="0"/>
            </a:pPr>
            <a:endParaRPr lang="en-US" sz="1867" dirty="0"/>
          </a:p>
          <a:p>
            <a:pPr>
              <a:defRPr lang="en-US" sz="1400" dirty="0"/>
            </a:pPr>
            <a:endParaRPr lang="en-US" sz="1867" dirty="0"/>
          </a:p>
        </p:txBody>
      </p:sp>
      <p:sp>
        <p:nvSpPr>
          <p:cNvPr id="5" name="Rectangle 4">
            <a:extLst>
              <a:ext uri="{A3A9DEB9-048B-4245-95EA-9A7461DA657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C248355-3E3D-4B0A-BE5F-90F0D6DBCFFB}"/>
              </a:ext>
            </a:extLst>
          </p:cNvPr>
          <p:cNvSpPr/>
          <p:nvPr/>
        </p:nvSpPr>
        <p:spPr>
          <a:xfrm>
            <a:off x="1270001" y="3086100"/>
            <a:ext cx="658977" cy="478307"/>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35</a:t>
            </a:r>
          </a:p>
        </p:txBody>
      </p:sp>
      <p:sp>
        <p:nvSpPr>
          <p:cNvPr id="6" name="TextBox 5">
            <a:extLst>
              <a:ext uri="{84235C72-C5B5-4447-B597-75A65BC84E3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DEC1211-D7E1-48B1-AA42-DBA327FE1947}"/>
              </a:ext>
            </a:extLst>
          </p:cNvPr>
          <p:cNvSpPr txBox="1"/>
          <p:nvPr/>
        </p:nvSpPr>
        <p:spPr>
          <a:xfrm>
            <a:off x="5942989" y="1909559"/>
            <a:ext cx="3668331" cy="2426818"/>
          </a:xfrm>
          <a:prstGeom prst="rect">
            <a:avLst/>
          </a:prstGeom>
        </p:spPr>
        <p:txBody>
          <a:bodyPr vert="horz" lIns="127000" tIns="63500" rIns="127000" bIns="63500" rtlCol="0" anchor="t">
            <a:spAutoFit/>
          </a:bodyPr>
          <a:lstStyle/>
          <a:p>
            <a:pPr>
              <a:defRPr lang="en-US" sz="1400" dirty="0"/>
            </a:pPr>
            <a:r>
              <a:rPr lang="en-US" sz="1867" dirty="0"/>
              <a:t>To store array of integers,</a:t>
            </a:r>
          </a:p>
          <a:p>
            <a:pPr>
              <a:defRPr lang="en-US" sz="1400" dirty="0"/>
            </a:pPr>
            <a:endParaRPr lang="en-US" sz="1867" dirty="0"/>
          </a:p>
          <a:p>
            <a:pPr>
              <a:defRPr lang="en-US" sz="1400" dirty="0"/>
            </a:pPr>
            <a:r>
              <a:rPr lang="en-US" sz="1867" dirty="0"/>
              <a:t>int a[5] = {35,39,87,53,28}</a:t>
            </a:r>
          </a:p>
          <a:p>
            <a:pPr>
              <a:defRPr lang="en-US" sz="1400" dirty="0"/>
            </a:pPr>
            <a:endParaRPr lang="en-US" sz="1867" dirty="0"/>
          </a:p>
          <a:p>
            <a:pPr>
              <a:defRPr lang="en-US" sz="1400" dirty="0"/>
            </a:pPr>
            <a:endParaRPr lang="en-US" sz="1867" dirty="0"/>
          </a:p>
          <a:p>
            <a:pPr>
              <a:defRPr lang="en-US" sz="1400" dirty="0"/>
            </a:pPr>
            <a:endParaRPr lang="en-US" sz="1867" dirty="0"/>
          </a:p>
          <a:p>
            <a:pPr>
              <a:defRPr lang="en-US" sz="1400" dirty="0"/>
            </a:pPr>
            <a:endParaRPr lang="en-US" sz="1867" dirty="0"/>
          </a:p>
          <a:p>
            <a:pPr>
              <a:defRPr lang="en-US" sz="1400" dirty="0"/>
            </a:pPr>
            <a:r>
              <a:rPr lang="en-US" sz="1867" dirty="0"/>
              <a:t>     </a:t>
            </a:r>
          </a:p>
        </p:txBody>
      </p:sp>
      <p:graphicFrame>
        <p:nvGraphicFramePr>
          <p:cNvPr id="7" name="Table 6">
            <a:extLst>
              <a:ext uri="{D2B56C28-29F1-4DEF-819B-02849444A87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0109EAA-C0A0-44DC-BC21-E76A77833543}"/>
              </a:ext>
            </a:extLst>
          </p:cNvPr>
          <p:cNvGraphicFramePr/>
          <p:nvPr/>
        </p:nvGraphicFramePr>
        <p:xfrm>
          <a:off x="6065443" y="3206522"/>
          <a:ext cx="3189668" cy="449693"/>
        </p:xfrm>
        <a:graphic>
          <a:graphicData uri="http://schemas.openxmlformats.org/drawingml/2006/table">
            <a:tbl>
              <a:tblPr firstRow="1"/>
              <a:tblGrid>
                <a:gridCol w="637933">
                  <a:extLst>
                    <a:ext uri="{9D8B030D-6E8A-4147-A177-3AD203B41FA5}">
                      <a16:colId xmlns="" xmlns:a16="http://schemas.microsoft.com/office/drawing/2014/main" val="20000"/>
                    </a:ext>
                  </a:extLst>
                </a:gridCol>
                <a:gridCol w="637933">
                  <a:extLst>
                    <a:ext uri="{9D8B030D-6E8A-4147-A177-3AD203B41FA5}">
                      <a16:colId xmlns="" xmlns:a16="http://schemas.microsoft.com/office/drawing/2014/main" val="20001"/>
                    </a:ext>
                  </a:extLst>
                </a:gridCol>
                <a:gridCol w="637933">
                  <a:extLst>
                    <a:ext uri="{9D8B030D-6E8A-4147-A177-3AD203B41FA5}">
                      <a16:colId xmlns="" xmlns:a16="http://schemas.microsoft.com/office/drawing/2014/main" val="20002"/>
                    </a:ext>
                  </a:extLst>
                </a:gridCol>
                <a:gridCol w="637933">
                  <a:extLst>
                    <a:ext uri="{9D8B030D-6E8A-4147-A177-3AD203B41FA5}">
                      <a16:colId xmlns="" xmlns:a16="http://schemas.microsoft.com/office/drawing/2014/main" val="20003"/>
                    </a:ext>
                  </a:extLst>
                </a:gridCol>
                <a:gridCol w="637933">
                  <a:extLst>
                    <a:ext uri="{9D8B030D-6E8A-4147-A177-3AD203B41FA5}">
                      <a16:colId xmlns="" xmlns:a16="http://schemas.microsoft.com/office/drawing/2014/main" val="20004"/>
                    </a:ext>
                  </a:extLst>
                </a:gridCol>
              </a:tblGrid>
              <a:tr h="487680">
                <a:tc>
                  <a:txBody>
                    <a:bodyPr/>
                    <a:lstStyle/>
                    <a:p>
                      <a:r>
                        <a:rPr lang="en-US" sz="2400" dirty="0"/>
                        <a:t>35</a:t>
                      </a:r>
                    </a:p>
                  </a:txBody>
                  <a:tcPr marL="121920" marR="121920" marT="60960" marB="60960"/>
                </a:tc>
                <a:tc>
                  <a:txBody>
                    <a:bodyPr/>
                    <a:lstStyle/>
                    <a:p>
                      <a:r>
                        <a:rPr lang="en-US" sz="2400" dirty="0"/>
                        <a:t>39</a:t>
                      </a:r>
                    </a:p>
                  </a:txBody>
                  <a:tcPr marL="121920" marR="121920" marT="60960" marB="60960"/>
                </a:tc>
                <a:tc>
                  <a:txBody>
                    <a:bodyPr/>
                    <a:lstStyle/>
                    <a:p>
                      <a:r>
                        <a:rPr lang="en-US" sz="2400" dirty="0"/>
                        <a:t>87</a:t>
                      </a:r>
                    </a:p>
                  </a:txBody>
                  <a:tcPr marL="121920" marR="121920" marT="60960" marB="60960"/>
                </a:tc>
                <a:tc>
                  <a:txBody>
                    <a:bodyPr/>
                    <a:lstStyle/>
                    <a:p>
                      <a:r>
                        <a:rPr lang="en-US" sz="2400" dirty="0"/>
                        <a:t>53</a:t>
                      </a:r>
                    </a:p>
                  </a:txBody>
                  <a:tcPr marL="121920" marR="121920" marT="60960" marB="60960"/>
                </a:tc>
                <a:tc>
                  <a:txBody>
                    <a:bodyPr/>
                    <a:lstStyle/>
                    <a:p>
                      <a:r>
                        <a:rPr lang="en-US" sz="2400" dirty="0"/>
                        <a:t>28</a:t>
                      </a:r>
                    </a:p>
                  </a:txBody>
                  <a:tcPr marL="121920" marR="121920" marT="60960" marB="60960"/>
                </a:tc>
                <a:extLst>
                  <a:ext uri="{0D108BD9-81ED-4DB2-BD59-A6C34878D82A}">
                    <a16:rowId xmlns="" xmlns:a16="http://schemas.microsoft.com/office/drawing/2014/main" val="10000"/>
                  </a:ext>
                </a:extLst>
              </a:tr>
            </a:tbl>
          </a:graphicData>
        </a:graphic>
      </p:graphicFrame>
      <p:sp>
        <p:nvSpPr>
          <p:cNvPr id="8" name="TextBox 7">
            <a:extLst>
              <a:ext uri="{98DED246-8470-4700-BB45-F8BA3F615C6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D2B4AE2-D9A5-4F51-8CBE-F7184F27CFB9}"/>
              </a:ext>
            </a:extLst>
          </p:cNvPr>
          <p:cNvSpPr txBox="1"/>
          <p:nvPr/>
        </p:nvSpPr>
        <p:spPr>
          <a:xfrm>
            <a:off x="6014643" y="37084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a[0]</a:t>
            </a:r>
          </a:p>
        </p:txBody>
      </p:sp>
      <p:sp>
        <p:nvSpPr>
          <p:cNvPr id="9" name="TextBox 8">
            <a:extLst>
              <a:ext uri="{39ACD884-05F6-4588-9DD0-CC1AA6C5294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7D96B05-0552-4F95-BDBB-28CF9F47023B}"/>
              </a:ext>
            </a:extLst>
          </p:cNvPr>
          <p:cNvSpPr txBox="1"/>
          <p:nvPr/>
        </p:nvSpPr>
        <p:spPr>
          <a:xfrm>
            <a:off x="6624243" y="37084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a[1]</a:t>
            </a:r>
          </a:p>
        </p:txBody>
      </p:sp>
      <p:sp>
        <p:nvSpPr>
          <p:cNvPr id="10" name="TextBox 9">
            <a:extLst>
              <a:ext uri="{2E8C4813-4D9D-4035-8C83-95969198A5E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4E8A59D-E0EF-4E3B-89FE-DAEE928F14ED}"/>
              </a:ext>
            </a:extLst>
          </p:cNvPr>
          <p:cNvSpPr txBox="1"/>
          <p:nvPr/>
        </p:nvSpPr>
        <p:spPr>
          <a:xfrm>
            <a:off x="7284643" y="37084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a[2]</a:t>
            </a:r>
          </a:p>
        </p:txBody>
      </p:sp>
      <p:sp>
        <p:nvSpPr>
          <p:cNvPr id="11" name="TextBox 10">
            <a:extLst>
              <a:ext uri="{FC0557F3-BAEA-4BCB-97F0-46317CA5AF7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ADABAC1-97FA-4409-9DA3-83BC4BFDCF9E}"/>
              </a:ext>
            </a:extLst>
          </p:cNvPr>
          <p:cNvSpPr txBox="1"/>
          <p:nvPr/>
        </p:nvSpPr>
        <p:spPr>
          <a:xfrm>
            <a:off x="7894243" y="37084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a[3]</a:t>
            </a:r>
          </a:p>
        </p:txBody>
      </p:sp>
      <p:sp>
        <p:nvSpPr>
          <p:cNvPr id="12" name="TextBox 11">
            <a:extLst>
              <a:ext uri="{2D3ACA62-8296-4D5C-966C-E5A281CF102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E2C8CA5-3D5F-491D-9BCD-1748E5A73625}"/>
              </a:ext>
            </a:extLst>
          </p:cNvPr>
          <p:cNvSpPr txBox="1"/>
          <p:nvPr/>
        </p:nvSpPr>
        <p:spPr>
          <a:xfrm>
            <a:off x="8554643" y="37084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a[4]</a:t>
            </a:r>
          </a:p>
        </p:txBody>
      </p:sp>
      <p:sp>
        <p:nvSpPr>
          <p:cNvPr id="13" name="TextBox 12">
            <a:extLst>
              <a:ext uri="{E4B8186F-FEE8-425E-AD8A-F15AFA20964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BBC9D73-EAFF-4827-9EA0-9E0A2652257A}"/>
              </a:ext>
            </a:extLst>
          </p:cNvPr>
          <p:cNvSpPr txBox="1"/>
          <p:nvPr/>
        </p:nvSpPr>
        <p:spPr>
          <a:xfrm>
            <a:off x="1570557" y="4648201"/>
            <a:ext cx="9050896" cy="1277529"/>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mj-lt"/>
              </a:rPr>
              <a:t>Note: Array is a Indexed Data Structure</a:t>
            </a:r>
          </a:p>
          <a:p>
            <a:pPr>
              <a:defRPr lang="en-US" sz="1400" dirty="0"/>
            </a:pPr>
            <a:r>
              <a:rPr lang="en-US" sz="1867" b="1" dirty="0">
                <a:solidFill>
                  <a:schemeClr val="accent6"/>
                </a:solidFill>
                <a:latin typeface="+mj-lt"/>
              </a:rPr>
              <a:t>Total size of the array=size of the array * number of bytes per block</a:t>
            </a:r>
          </a:p>
          <a:p>
            <a:pPr>
              <a:defRPr lang="en-US" sz="1400" dirty="0"/>
            </a:pPr>
            <a:r>
              <a:rPr lang="en-US" sz="1867" b="1" dirty="0">
                <a:solidFill>
                  <a:schemeClr val="accent6"/>
                </a:solidFill>
                <a:latin typeface="+mj-lt"/>
              </a:rPr>
              <a:t>                                         =5*2</a:t>
            </a:r>
          </a:p>
          <a:p>
            <a:pPr>
              <a:defRPr lang="en-US" sz="1400" dirty="0"/>
            </a:pPr>
            <a:r>
              <a:rPr lang="en-US" sz="1867" b="1" dirty="0">
                <a:solidFill>
                  <a:schemeClr val="accent6"/>
                </a:solidFill>
                <a:latin typeface="+mj-lt"/>
              </a:rPr>
              <a:t>                                         =10 bytes </a:t>
            </a:r>
          </a:p>
        </p:txBody>
      </p:sp>
      <p:sp>
        <p:nvSpPr>
          <p:cNvPr id="14" name="TextBox 13">
            <a:extLst>
              <a:ext uri="{E1AAAAB3-769D-4BB2-9CD7-A54A757A16B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F024791-4DC9-4C3A-B412-C24D9B0F06D5}"/>
              </a:ext>
            </a:extLst>
          </p:cNvPr>
          <p:cNvSpPr txBox="1"/>
          <p:nvPr/>
        </p:nvSpPr>
        <p:spPr>
          <a:xfrm>
            <a:off x="5335219" y="3225673"/>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   a</a:t>
            </a:r>
          </a:p>
        </p:txBody>
      </p:sp>
    </p:spTree>
    <p:extLst>
      <p:ext uri="{92F8D899-CA52-47F1-AD75-3848A947609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63"/>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BCBE8E46-300E-476E-8428-99DB4D04B80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7A77F87-9BEB-423A-AD4C-C3D869478BC8}"/>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12B3F0E7-328D-4EAC-89BB-A4BE29D3A39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4601EC4-FF52-469B-B9D9-C95ED5BAE451}"/>
              </a:ext>
            </a:extLst>
          </p:cNvPr>
          <p:cNvSpPr txBox="1"/>
          <p:nvPr/>
        </p:nvSpPr>
        <p:spPr>
          <a:xfrm>
            <a:off x="4059454" y="992064"/>
            <a:ext cx="4073105" cy="415563"/>
          </a:xfrm>
          <a:prstGeom prst="homePlate">
            <a:avLst/>
          </a:prstGeom>
          <a:solidFill>
            <a:schemeClr val="accent1"/>
          </a:solidFill>
        </p:spPr>
        <p:txBody>
          <a:bodyPr vert="horz" lIns="127000" tIns="63500" rIns="127000" bIns="63500" rtlCol="0" anchor="ctr">
            <a:spAutoFit/>
          </a:bodyPr>
          <a:lstStyle/>
          <a:p>
            <a:pPr algn="ctr">
              <a:defRPr lang="en-US" sz="1400" dirty="0"/>
            </a:pPr>
            <a:r>
              <a:rPr lang="en-US" sz="1867" b="1" dirty="0">
                <a:solidFill>
                  <a:schemeClr val="bg1"/>
                </a:solidFill>
                <a:latin typeface="+mj-lt"/>
              </a:rPr>
              <a:t>Declaration of 1-D array</a:t>
            </a:r>
          </a:p>
        </p:txBody>
      </p:sp>
      <p:sp>
        <p:nvSpPr>
          <p:cNvPr id="4" name="TextBox 3">
            <a:extLst>
              <a:ext uri="{08090137-B604-47C2-9A88-B9F21DC24CC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E475567-0D77-4145-87AD-B2AAA83C778C}"/>
              </a:ext>
            </a:extLst>
          </p:cNvPr>
          <p:cNvSpPr txBox="1"/>
          <p:nvPr/>
        </p:nvSpPr>
        <p:spPr>
          <a:xfrm>
            <a:off x="1061542" y="1547127"/>
            <a:ext cx="8442719" cy="3863430"/>
          </a:xfrm>
          <a:prstGeom prst="rect">
            <a:avLst/>
          </a:prstGeom>
        </p:spPr>
        <p:txBody>
          <a:bodyPr vert="horz" lIns="127000" tIns="63500" rIns="127000" bIns="63500" rtlCol="0" anchor="t">
            <a:spAutoFit/>
          </a:bodyPr>
          <a:lstStyle/>
          <a:p>
            <a:pPr>
              <a:defRPr lang="en-US" sz="1400" dirty="0"/>
            </a:pPr>
            <a:r>
              <a:rPr lang="en-US" sz="1867" dirty="0"/>
              <a:t>Syntax: </a:t>
            </a:r>
          </a:p>
          <a:p>
            <a:pPr>
              <a:defRPr lang="en-US" sz="1400" dirty="0"/>
            </a:pPr>
            <a:r>
              <a:rPr lang="en-US" sz="1867" b="1" dirty="0">
                <a:solidFill>
                  <a:schemeClr val="accent6"/>
                </a:solidFill>
                <a:latin typeface="+mj-lt"/>
              </a:rPr>
              <a:t>datatype </a:t>
            </a:r>
            <a:r>
              <a:rPr lang="en-US" sz="1867" b="1" dirty="0" err="1">
                <a:solidFill>
                  <a:schemeClr val="accent6"/>
                </a:solidFill>
                <a:latin typeface="+mj-lt"/>
              </a:rPr>
              <a:t>arrayname</a:t>
            </a:r>
            <a:r>
              <a:rPr lang="en-US" sz="1867" b="1" dirty="0">
                <a:solidFill>
                  <a:schemeClr val="accent6"/>
                </a:solidFill>
                <a:latin typeface="+mj-lt"/>
              </a:rPr>
              <a:t>[size];</a:t>
            </a:r>
          </a:p>
          <a:p>
            <a:pPr>
              <a:defRPr lang="en-US" sz="1400" dirty="0"/>
            </a:pPr>
            <a:r>
              <a:rPr lang="en-US" sz="1867" dirty="0"/>
              <a:t>Ex: int a[5];</a:t>
            </a:r>
          </a:p>
          <a:p>
            <a:pPr>
              <a:defRPr lang="en-US" sz="1400" dirty="0"/>
            </a:pPr>
            <a:r>
              <a:rPr lang="en-US" sz="1867" dirty="0"/>
              <a:t>      float b[5];</a:t>
            </a:r>
          </a:p>
          <a:p>
            <a:pPr>
              <a:defRPr lang="en-US" sz="1400" dirty="0"/>
            </a:pPr>
            <a:endParaRPr lang="en-US" sz="1867" dirty="0"/>
          </a:p>
          <a:p>
            <a:pPr>
              <a:defRPr lang="en-US" sz="1400" dirty="0"/>
            </a:pPr>
            <a:r>
              <a:rPr lang="en-US" sz="1867" dirty="0"/>
              <a:t>A declaration statement tells the compiler,</a:t>
            </a:r>
          </a:p>
          <a:p>
            <a:pPr>
              <a:defRPr lang="en-US" sz="1400" dirty="0"/>
            </a:pPr>
            <a:r>
              <a:rPr lang="en-US" sz="1867" dirty="0"/>
              <a:t>-&gt;data type of the array</a:t>
            </a:r>
          </a:p>
          <a:p>
            <a:pPr>
              <a:defRPr lang="en-US" sz="1400" dirty="0"/>
            </a:pPr>
            <a:r>
              <a:rPr lang="en-US" sz="1867" dirty="0"/>
              <a:t>-&gt;name of the array</a:t>
            </a:r>
          </a:p>
          <a:p>
            <a:pPr>
              <a:defRPr lang="en-US" sz="1400" dirty="0"/>
            </a:pPr>
            <a:r>
              <a:rPr lang="en-US" sz="1867" dirty="0"/>
              <a:t>-&gt;size of the array</a:t>
            </a:r>
          </a:p>
          <a:p>
            <a:pPr>
              <a:defRPr lang="en-US" sz="1400" dirty="0"/>
            </a:pPr>
            <a:endParaRPr lang="en-US" sz="1867" dirty="0"/>
          </a:p>
          <a:p>
            <a:pPr>
              <a:defRPr lang="en-US" sz="1400" dirty="0"/>
            </a:pPr>
            <a:r>
              <a:rPr lang="en-US" sz="1867" dirty="0"/>
              <a:t>Compiler then allocate memory depending upon the declaration.</a:t>
            </a:r>
          </a:p>
          <a:p>
            <a:pPr>
              <a:defRPr lang="en-US" sz="1400" dirty="0"/>
            </a:pPr>
            <a:endParaRPr lang="en-US" sz="1867" dirty="0"/>
          </a:p>
          <a:p>
            <a:pPr>
              <a:defRPr lang="en-US" sz="1400" dirty="0"/>
            </a:pPr>
            <a:endParaRPr lang="en-US" sz="1867" dirty="0"/>
          </a:p>
        </p:txBody>
      </p:sp>
      <p:sp>
        <p:nvSpPr>
          <p:cNvPr id="5" name="Rectangle 4">
            <a:extLst>
              <a:ext uri="{20B48D1C-0D44-47E8-80A4-B312876E6C8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4C60F62-E809-40AC-8BE5-71E72F3994F2}"/>
              </a:ext>
            </a:extLst>
          </p:cNvPr>
          <p:cNvSpPr/>
          <p:nvPr/>
        </p:nvSpPr>
        <p:spPr>
          <a:xfrm>
            <a:off x="2077339" y="4946955"/>
            <a:ext cx="5376215" cy="51936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6" name="Straight Connector 5">
            <a:extLst>
              <a:ext uri="{5BB08611-1A08-421F-8714-348398C6031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EE75939-972D-4125-8FAE-45E3A34743F2}"/>
              </a:ext>
            </a:extLst>
          </p:cNvPr>
          <p:cNvCxnSpPr/>
          <p:nvPr/>
        </p:nvCxnSpPr>
        <p:spPr>
          <a:xfrm rot="10800000" flipH="1" flipV="1">
            <a:off x="3203639" y="4964393"/>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7" name="Straight Connector 6">
            <a:extLst>
              <a:ext uri="{47C0B404-2E5A-420A-B539-650C89B974C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B49CA53-36CA-4FEB-99A3-C8FD0C410338}"/>
              </a:ext>
            </a:extLst>
          </p:cNvPr>
          <p:cNvCxnSpPr/>
          <p:nvPr/>
        </p:nvCxnSpPr>
        <p:spPr>
          <a:xfrm rot="10800000" flipH="1" flipV="1">
            <a:off x="4270439" y="4964393"/>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a:extLst>
              <a:ext uri="{AF3F80A0-F6E5-4057-B91D-ED6DAF42C3C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87A0576-3563-4DFD-B29F-8C273E625E11}"/>
              </a:ext>
            </a:extLst>
          </p:cNvPr>
          <p:cNvCxnSpPr/>
          <p:nvPr/>
        </p:nvCxnSpPr>
        <p:spPr>
          <a:xfrm rot="10800000" flipH="1" flipV="1">
            <a:off x="5337239" y="4964393"/>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a:extLst>
              <a:ext uri="{9D03EB4D-018A-42BD-90DF-0866B1090B6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A65A09-CA7E-4DD1-8F72-7E1C745B96FA}"/>
              </a:ext>
            </a:extLst>
          </p:cNvPr>
          <p:cNvCxnSpPr/>
          <p:nvPr/>
        </p:nvCxnSpPr>
        <p:spPr>
          <a:xfrm rot="10800000" flipH="1" flipV="1">
            <a:off x="6404039" y="4964393"/>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10" name="Picture 9">
            <a:extLst>
              <a:ext uri="{326C8962-219D-4EED-8E8D-D388F4E45F4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202B3AD-9212-4212-8A6B-5B9EB1B3110B}"/>
              </a:ext>
            </a:extLst>
          </p:cNvPr>
          <p:cNvPicPr>
            <a:picLocks noChangeAspect="1"/>
          </p:cNvPicPr>
          <p:nvPr/>
        </p:nvPicPr>
        <p:blipFill>
          <a:blip r:embed="rId3" cstate="print"/>
          <a:srcRect l="45690" r="47950"/>
          <a:stretch>
            <a:fillRect/>
          </a:stretch>
        </p:blipFill>
        <p:spPr>
          <a:xfrm>
            <a:off x="2662111" y="4953001"/>
            <a:ext cx="34048" cy="535559"/>
          </a:xfrm>
          <a:prstGeom prst="rect">
            <a:avLst/>
          </a:prstGeom>
          <a:noFill/>
        </p:spPr>
      </p:pic>
      <p:cxnSp>
        <p:nvCxnSpPr>
          <p:cNvPr id="11" name="Straight Connector 10">
            <a:extLst>
              <a:ext uri="{A91590EB-A3F8-41F0-BB8A-73A8426E4B1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57B9B49-FB04-4A57-B1ED-10451079607E}"/>
              </a:ext>
            </a:extLst>
          </p:cNvPr>
          <p:cNvCxnSpPr/>
          <p:nvPr/>
        </p:nvCxnSpPr>
        <p:spPr>
          <a:xfrm rot="10800000" flipH="1" flipV="1">
            <a:off x="7453553" y="4953001"/>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12" name="Picture 11">
            <a:extLst>
              <a:ext uri="{49882DF3-4C99-4A33-8279-AECFB0B4121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36679D7-97CE-48BD-AB42-46665791302A}"/>
              </a:ext>
            </a:extLst>
          </p:cNvPr>
          <p:cNvPicPr>
            <a:picLocks noChangeAspect="1"/>
          </p:cNvPicPr>
          <p:nvPr/>
        </p:nvPicPr>
        <p:blipFill>
          <a:blip r:embed="rId3" cstate="print"/>
          <a:srcRect l="45690" r="47950"/>
          <a:stretch>
            <a:fillRect/>
          </a:stretch>
        </p:blipFill>
        <p:spPr>
          <a:xfrm>
            <a:off x="6895275" y="4953001"/>
            <a:ext cx="34048" cy="535559"/>
          </a:xfrm>
          <a:prstGeom prst="rect">
            <a:avLst/>
          </a:prstGeom>
          <a:noFill/>
        </p:spPr>
      </p:pic>
      <p:pic>
        <p:nvPicPr>
          <p:cNvPr id="13" name="Picture 12">
            <a:extLst>
              <a:ext uri="{9FC201F7-4D2E-4615-8358-B5EF25A68C3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F64F56B-26DF-4393-8C33-5F8FCB33049A}"/>
              </a:ext>
            </a:extLst>
          </p:cNvPr>
          <p:cNvPicPr>
            <a:picLocks noChangeAspect="1"/>
          </p:cNvPicPr>
          <p:nvPr/>
        </p:nvPicPr>
        <p:blipFill>
          <a:blip r:embed="rId3" cstate="print"/>
          <a:srcRect l="45690" r="47950"/>
          <a:stretch>
            <a:fillRect/>
          </a:stretch>
        </p:blipFill>
        <p:spPr>
          <a:xfrm>
            <a:off x="3694873" y="4946955"/>
            <a:ext cx="34048" cy="535559"/>
          </a:xfrm>
          <a:prstGeom prst="rect">
            <a:avLst/>
          </a:prstGeom>
          <a:noFill/>
        </p:spPr>
      </p:pic>
      <p:pic>
        <p:nvPicPr>
          <p:cNvPr id="14" name="Picture 13">
            <a:extLst>
              <a:ext uri="{692AC1C4-22EA-4A23-9CE1-E006C4B5A5D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321970F-8D4B-410A-998F-3C22F64B87ED}"/>
              </a:ext>
            </a:extLst>
          </p:cNvPr>
          <p:cNvPicPr>
            <a:picLocks noChangeAspect="1"/>
          </p:cNvPicPr>
          <p:nvPr/>
        </p:nvPicPr>
        <p:blipFill>
          <a:blip r:embed="rId3" cstate="print"/>
          <a:srcRect l="45690" r="47950"/>
          <a:stretch>
            <a:fillRect/>
          </a:stretch>
        </p:blipFill>
        <p:spPr>
          <a:xfrm>
            <a:off x="4796281" y="4946955"/>
            <a:ext cx="34048" cy="535559"/>
          </a:xfrm>
          <a:prstGeom prst="rect">
            <a:avLst/>
          </a:prstGeom>
          <a:noFill/>
        </p:spPr>
      </p:pic>
      <p:pic>
        <p:nvPicPr>
          <p:cNvPr id="15" name="Picture 14">
            <a:extLst>
              <a:ext uri="{1FC5D9A8-828D-4DD1-BB38-08FD70DBF9E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E23A189-EC85-4405-9465-72F0EE17C3A3}"/>
              </a:ext>
            </a:extLst>
          </p:cNvPr>
          <p:cNvPicPr>
            <a:picLocks noChangeAspect="1"/>
          </p:cNvPicPr>
          <p:nvPr/>
        </p:nvPicPr>
        <p:blipFill>
          <a:blip r:embed="rId3" cstate="print"/>
          <a:srcRect l="45690" r="47950"/>
          <a:stretch>
            <a:fillRect/>
          </a:stretch>
        </p:blipFill>
        <p:spPr>
          <a:xfrm>
            <a:off x="5863081" y="4946955"/>
            <a:ext cx="34048" cy="535559"/>
          </a:xfrm>
          <a:prstGeom prst="rect">
            <a:avLst/>
          </a:prstGeom>
          <a:noFill/>
        </p:spPr>
      </p:pic>
      <p:sp>
        <p:nvSpPr>
          <p:cNvPr id="16" name="TextBox 15">
            <a:extLst>
              <a:ext uri="{8A489A52-87DD-4C66-AC10-167D88C6F6A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55A8E2C-1E8D-432C-901A-254E928F6D4D}"/>
              </a:ext>
            </a:extLst>
          </p:cNvPr>
          <p:cNvSpPr txBox="1"/>
          <p:nvPr/>
        </p:nvSpPr>
        <p:spPr>
          <a:xfrm>
            <a:off x="3339795" y="54864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a[1]</a:t>
            </a:r>
          </a:p>
        </p:txBody>
      </p:sp>
      <p:sp>
        <p:nvSpPr>
          <p:cNvPr id="17" name="TextBox 16">
            <a:extLst>
              <a:ext uri="{6C4F0C37-5D38-48A3-8792-E10A2C23353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FE707A6-0273-4ED1-8478-7E8171AE9D88}"/>
              </a:ext>
            </a:extLst>
          </p:cNvPr>
          <p:cNvSpPr txBox="1"/>
          <p:nvPr/>
        </p:nvSpPr>
        <p:spPr>
          <a:xfrm>
            <a:off x="4491533" y="54864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a[2]</a:t>
            </a:r>
          </a:p>
        </p:txBody>
      </p:sp>
      <p:sp>
        <p:nvSpPr>
          <p:cNvPr id="18" name="TextBox 17">
            <a:extLst>
              <a:ext uri="{A99B0CC1-99D2-422D-8D28-E78A784769B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F66E313-2E8E-44E7-936C-EE1B10A3C9F9}"/>
              </a:ext>
            </a:extLst>
          </p:cNvPr>
          <p:cNvSpPr txBox="1"/>
          <p:nvPr/>
        </p:nvSpPr>
        <p:spPr>
          <a:xfrm>
            <a:off x="6540195" y="54737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a[4]</a:t>
            </a:r>
          </a:p>
        </p:txBody>
      </p:sp>
      <p:sp>
        <p:nvSpPr>
          <p:cNvPr id="19" name="TextBox 18">
            <a:extLst>
              <a:ext uri="{7D2960A5-3E8C-4031-9147-731891B94CA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431AA21-9445-4711-A08B-4529BF7CD8A1}"/>
              </a:ext>
            </a:extLst>
          </p:cNvPr>
          <p:cNvSpPr txBox="1"/>
          <p:nvPr/>
        </p:nvSpPr>
        <p:spPr>
          <a:xfrm>
            <a:off x="5540998" y="54864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a[3]</a:t>
            </a:r>
          </a:p>
        </p:txBody>
      </p:sp>
      <p:sp>
        <p:nvSpPr>
          <p:cNvPr id="20" name="TextBox 19">
            <a:extLst>
              <a:ext uri="{820FF430-B64D-4A98-B16E-1BE3951B763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928A712-CA1C-40C2-BC2A-17774368E9BB}"/>
              </a:ext>
            </a:extLst>
          </p:cNvPr>
          <p:cNvSpPr txBox="1"/>
          <p:nvPr/>
        </p:nvSpPr>
        <p:spPr>
          <a:xfrm>
            <a:off x="2341258" y="54737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a[0]</a:t>
            </a:r>
          </a:p>
        </p:txBody>
      </p:sp>
      <p:sp>
        <p:nvSpPr>
          <p:cNvPr id="21" name="Rectangle 20">
            <a:extLst>
              <a:ext uri="{F1602404-7400-472A-BB4A-2E936DBDA24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A362438-AC23-4536-A9B6-8F39A05A3C74}"/>
              </a:ext>
            </a:extLst>
          </p:cNvPr>
          <p:cNvSpPr/>
          <p:nvPr/>
        </p:nvSpPr>
        <p:spPr>
          <a:xfrm>
            <a:off x="2077339" y="5912155"/>
            <a:ext cx="5376215" cy="51936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22" name="Straight Connector 21">
            <a:extLst>
              <a:ext uri="{20B55775-7A88-403E-8B22-78364F86350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F1EACF0-12DD-4BE8-900B-9B2234C3C680}"/>
              </a:ext>
            </a:extLst>
          </p:cNvPr>
          <p:cNvCxnSpPr/>
          <p:nvPr/>
        </p:nvCxnSpPr>
        <p:spPr>
          <a:xfrm rot="10800000" flipH="1" flipV="1">
            <a:off x="3203639" y="5929593"/>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3" name="Straight Connector 22">
            <a:extLst>
              <a:ext uri="{FE4F458D-9FDA-4FE0-8C03-3D5450D399F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A6E1A1F-4D95-4A0D-BB3A-5373B5F7C61E}"/>
              </a:ext>
            </a:extLst>
          </p:cNvPr>
          <p:cNvCxnSpPr/>
          <p:nvPr/>
        </p:nvCxnSpPr>
        <p:spPr>
          <a:xfrm rot="10800000" flipH="1" flipV="1">
            <a:off x="4270439" y="5929593"/>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4" name="Straight Connector 23">
            <a:extLst>
              <a:ext uri="{1669CCE2-D522-4F5B-99C4-CBF569170DF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2ED08FC-967E-4F58-B301-0CCF90CCDCF1}"/>
              </a:ext>
            </a:extLst>
          </p:cNvPr>
          <p:cNvCxnSpPr/>
          <p:nvPr/>
        </p:nvCxnSpPr>
        <p:spPr>
          <a:xfrm rot="10800000" flipH="1" flipV="1">
            <a:off x="5337239" y="5929593"/>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5" name="Straight Connector 24">
            <a:extLst>
              <a:ext uri="{DC8E5C9A-4ED4-469F-8416-C49F390F112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50CBDFE-36BA-436C-A18F-B97DA0B33456}"/>
              </a:ext>
            </a:extLst>
          </p:cNvPr>
          <p:cNvCxnSpPr/>
          <p:nvPr/>
        </p:nvCxnSpPr>
        <p:spPr>
          <a:xfrm rot="10800000" flipH="1" flipV="1">
            <a:off x="6404039" y="5929593"/>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26" name="Picture 25">
            <a:extLst>
              <a:ext uri="{868C0E15-33D2-405C-84D5-1BC1F1C324B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7522C56-E696-4F1E-9AA7-C5FA60CEFA09}"/>
              </a:ext>
            </a:extLst>
          </p:cNvPr>
          <p:cNvPicPr>
            <a:picLocks noChangeAspect="1"/>
          </p:cNvPicPr>
          <p:nvPr/>
        </p:nvPicPr>
        <p:blipFill>
          <a:blip r:embed="rId3" cstate="print"/>
          <a:srcRect l="45690" r="47950"/>
          <a:stretch>
            <a:fillRect/>
          </a:stretch>
        </p:blipFill>
        <p:spPr>
          <a:xfrm>
            <a:off x="2662111" y="5918201"/>
            <a:ext cx="34048" cy="535559"/>
          </a:xfrm>
          <a:prstGeom prst="rect">
            <a:avLst/>
          </a:prstGeom>
          <a:noFill/>
        </p:spPr>
      </p:pic>
      <p:cxnSp>
        <p:nvCxnSpPr>
          <p:cNvPr id="27" name="Straight Connector 26">
            <a:extLst>
              <a:ext uri="{BF2EC7F1-F1ED-49D5-A4E4-4F9DCF4C1A5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78E15FC-46E2-498E-92A8-15B54DC738C4}"/>
              </a:ext>
            </a:extLst>
          </p:cNvPr>
          <p:cNvCxnSpPr/>
          <p:nvPr/>
        </p:nvCxnSpPr>
        <p:spPr>
          <a:xfrm rot="10800000" flipH="1" flipV="1">
            <a:off x="7453553" y="5918201"/>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28" name="Picture 27">
            <a:extLst>
              <a:ext uri="{9B8E67D0-8E35-465C-BC24-C2731CFDCB2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14B89DA-7D19-404E-AC45-E3E195626DBD}"/>
              </a:ext>
            </a:extLst>
          </p:cNvPr>
          <p:cNvPicPr>
            <a:picLocks noChangeAspect="1"/>
          </p:cNvPicPr>
          <p:nvPr/>
        </p:nvPicPr>
        <p:blipFill>
          <a:blip r:embed="rId3" cstate="print"/>
          <a:srcRect l="45690" r="47950"/>
          <a:stretch>
            <a:fillRect/>
          </a:stretch>
        </p:blipFill>
        <p:spPr>
          <a:xfrm>
            <a:off x="6895275" y="5918201"/>
            <a:ext cx="34048" cy="535559"/>
          </a:xfrm>
          <a:prstGeom prst="rect">
            <a:avLst/>
          </a:prstGeom>
          <a:noFill/>
        </p:spPr>
      </p:pic>
      <p:pic>
        <p:nvPicPr>
          <p:cNvPr id="29" name="Picture 28">
            <a:extLst>
              <a:ext uri="{CA20119E-5457-4C1A-AB45-9A4A96C9C7B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87EA95F-D45D-4814-8373-61D0C296E555}"/>
              </a:ext>
            </a:extLst>
          </p:cNvPr>
          <p:cNvPicPr>
            <a:picLocks noChangeAspect="1"/>
          </p:cNvPicPr>
          <p:nvPr/>
        </p:nvPicPr>
        <p:blipFill>
          <a:blip r:embed="rId3" cstate="print"/>
          <a:srcRect l="45690" r="47950"/>
          <a:stretch>
            <a:fillRect/>
          </a:stretch>
        </p:blipFill>
        <p:spPr>
          <a:xfrm>
            <a:off x="3694873" y="5912155"/>
            <a:ext cx="34048" cy="535559"/>
          </a:xfrm>
          <a:prstGeom prst="rect">
            <a:avLst/>
          </a:prstGeom>
          <a:noFill/>
        </p:spPr>
      </p:pic>
      <p:pic>
        <p:nvPicPr>
          <p:cNvPr id="30" name="Picture 29">
            <a:extLst>
              <a:ext uri="{95ED609E-1E7C-490D-A560-882FB3995C8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87ED8F4-06F8-455B-AA27-CF953434F83E}"/>
              </a:ext>
            </a:extLst>
          </p:cNvPr>
          <p:cNvPicPr>
            <a:picLocks noChangeAspect="1"/>
          </p:cNvPicPr>
          <p:nvPr/>
        </p:nvPicPr>
        <p:blipFill>
          <a:blip r:embed="rId3" cstate="print"/>
          <a:srcRect l="45690" r="47950"/>
          <a:stretch>
            <a:fillRect/>
          </a:stretch>
        </p:blipFill>
        <p:spPr>
          <a:xfrm>
            <a:off x="4796281" y="5912155"/>
            <a:ext cx="34048" cy="535559"/>
          </a:xfrm>
          <a:prstGeom prst="rect">
            <a:avLst/>
          </a:prstGeom>
          <a:noFill/>
        </p:spPr>
      </p:pic>
      <p:pic>
        <p:nvPicPr>
          <p:cNvPr id="31" name="Picture 30">
            <a:extLst>
              <a:ext uri="{E6A3651E-94CF-49FE-9532-B7596F02D82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0F26BB8-76B9-412E-89AB-414EEFCB71E5}"/>
              </a:ext>
            </a:extLst>
          </p:cNvPr>
          <p:cNvPicPr>
            <a:picLocks noChangeAspect="1"/>
          </p:cNvPicPr>
          <p:nvPr/>
        </p:nvPicPr>
        <p:blipFill>
          <a:blip r:embed="rId3" cstate="print"/>
          <a:srcRect l="45690" r="47950"/>
          <a:stretch>
            <a:fillRect/>
          </a:stretch>
        </p:blipFill>
        <p:spPr>
          <a:xfrm>
            <a:off x="5863081" y="5912155"/>
            <a:ext cx="34048" cy="535559"/>
          </a:xfrm>
          <a:prstGeom prst="rect">
            <a:avLst/>
          </a:prstGeom>
          <a:noFill/>
        </p:spPr>
      </p:pic>
      <p:sp>
        <p:nvSpPr>
          <p:cNvPr id="32" name="TextBox 31">
            <a:extLst>
              <a:ext uri="{6C2AC5F9-FD76-4EF0-BF48-D97830F6484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962A002-44CD-4D65-BAB8-A1F1A3FDE045}"/>
              </a:ext>
            </a:extLst>
          </p:cNvPr>
          <p:cNvSpPr txBox="1"/>
          <p:nvPr/>
        </p:nvSpPr>
        <p:spPr>
          <a:xfrm>
            <a:off x="3339795" y="64516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b[1]</a:t>
            </a:r>
          </a:p>
        </p:txBody>
      </p:sp>
      <p:sp>
        <p:nvSpPr>
          <p:cNvPr id="33" name="TextBox 32">
            <a:extLst>
              <a:ext uri="{6E1B660A-A22D-4AFC-9C0E-10805FC05EA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B984DC5-EE91-4FF9-B446-CE190C3D3B3C}"/>
              </a:ext>
            </a:extLst>
          </p:cNvPr>
          <p:cNvSpPr txBox="1"/>
          <p:nvPr/>
        </p:nvSpPr>
        <p:spPr>
          <a:xfrm>
            <a:off x="4491533" y="64516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b[2]</a:t>
            </a:r>
          </a:p>
        </p:txBody>
      </p:sp>
      <p:sp>
        <p:nvSpPr>
          <p:cNvPr id="34" name="TextBox 33">
            <a:extLst>
              <a:ext uri="{291688F2-E18E-43DC-8B02-17159C35918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07C1F9C-A76A-4E2E-A56D-A8196B3F108F}"/>
              </a:ext>
            </a:extLst>
          </p:cNvPr>
          <p:cNvSpPr txBox="1"/>
          <p:nvPr/>
        </p:nvSpPr>
        <p:spPr>
          <a:xfrm>
            <a:off x="6540195" y="64389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b[4]</a:t>
            </a:r>
          </a:p>
        </p:txBody>
      </p:sp>
      <p:sp>
        <p:nvSpPr>
          <p:cNvPr id="35" name="TextBox 34">
            <a:extLst>
              <a:ext uri="{1C5FE93D-567E-4FAD-A8EB-1C9B2C38CAF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912BCD6-E4D7-470F-8C6F-EEAA2E0A8C18}"/>
              </a:ext>
            </a:extLst>
          </p:cNvPr>
          <p:cNvSpPr txBox="1"/>
          <p:nvPr/>
        </p:nvSpPr>
        <p:spPr>
          <a:xfrm>
            <a:off x="5540998" y="64516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b[3]</a:t>
            </a:r>
          </a:p>
        </p:txBody>
      </p:sp>
      <p:sp>
        <p:nvSpPr>
          <p:cNvPr id="36" name="TextBox 35">
            <a:extLst>
              <a:ext uri="{9E85634D-139A-412C-9B26-4101833E838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B845841-C4F8-4A45-BA4E-188B74234EF3}"/>
              </a:ext>
            </a:extLst>
          </p:cNvPr>
          <p:cNvSpPr txBox="1"/>
          <p:nvPr/>
        </p:nvSpPr>
        <p:spPr>
          <a:xfrm>
            <a:off x="2341258" y="64389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b[0]</a:t>
            </a:r>
          </a:p>
        </p:txBody>
      </p:sp>
      <p:pic>
        <p:nvPicPr>
          <p:cNvPr id="37" name="Picture 36">
            <a:extLst>
              <a:ext uri="{1CA4D538-32C2-4DDA-B7EE-3A0E5846720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8107E61-061E-4102-9A0B-6F55315CE848}"/>
              </a:ext>
            </a:extLst>
          </p:cNvPr>
          <p:cNvPicPr>
            <a:picLocks noChangeAspect="1"/>
          </p:cNvPicPr>
          <p:nvPr/>
        </p:nvPicPr>
        <p:blipFill>
          <a:blip r:embed="rId3" cstate="print"/>
          <a:srcRect l="45690" r="47950"/>
          <a:stretch>
            <a:fillRect/>
          </a:stretch>
        </p:blipFill>
        <p:spPr>
          <a:xfrm>
            <a:off x="2916111" y="5918201"/>
            <a:ext cx="34048" cy="535559"/>
          </a:xfrm>
          <a:prstGeom prst="rect">
            <a:avLst/>
          </a:prstGeom>
          <a:noFill/>
        </p:spPr>
      </p:pic>
      <p:pic>
        <p:nvPicPr>
          <p:cNvPr id="38" name="Picture 37">
            <a:extLst>
              <a:ext uri="{091ED558-5546-4320-A492-943FCF185B7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500BE1B-BD70-4609-98F6-DBBE54026AFA}"/>
              </a:ext>
            </a:extLst>
          </p:cNvPr>
          <p:cNvPicPr>
            <a:picLocks noChangeAspect="1"/>
          </p:cNvPicPr>
          <p:nvPr/>
        </p:nvPicPr>
        <p:blipFill>
          <a:blip r:embed="rId3" cstate="print"/>
          <a:srcRect l="45690" r="47950"/>
          <a:stretch>
            <a:fillRect/>
          </a:stretch>
        </p:blipFill>
        <p:spPr>
          <a:xfrm>
            <a:off x="2408111" y="5918201"/>
            <a:ext cx="34048" cy="535559"/>
          </a:xfrm>
          <a:prstGeom prst="rect">
            <a:avLst/>
          </a:prstGeom>
          <a:noFill/>
        </p:spPr>
      </p:pic>
      <p:pic>
        <p:nvPicPr>
          <p:cNvPr id="39" name="Picture 38">
            <a:extLst>
              <a:ext uri="{E0D50974-05AB-46D4-BE4D-84F248489BE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FA57602-2EBF-4914-8137-66FCC88AF4F4}"/>
              </a:ext>
            </a:extLst>
          </p:cNvPr>
          <p:cNvPicPr>
            <a:picLocks noChangeAspect="1"/>
          </p:cNvPicPr>
          <p:nvPr/>
        </p:nvPicPr>
        <p:blipFill>
          <a:blip r:embed="rId3" cstate="print"/>
          <a:srcRect l="45690" r="47950"/>
          <a:stretch>
            <a:fillRect/>
          </a:stretch>
        </p:blipFill>
        <p:spPr>
          <a:xfrm>
            <a:off x="3982909" y="5918201"/>
            <a:ext cx="34048" cy="535559"/>
          </a:xfrm>
          <a:prstGeom prst="rect">
            <a:avLst/>
          </a:prstGeom>
          <a:noFill/>
        </p:spPr>
      </p:pic>
      <p:pic>
        <p:nvPicPr>
          <p:cNvPr id="40" name="Picture 39">
            <a:extLst>
              <a:ext uri="{10C08C32-67FE-4F72-8ED7-03F8FE2C283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A305435-14E5-4821-8AC6-4406A242D6FF}"/>
              </a:ext>
            </a:extLst>
          </p:cNvPr>
          <p:cNvPicPr>
            <a:picLocks noChangeAspect="1"/>
          </p:cNvPicPr>
          <p:nvPr/>
        </p:nvPicPr>
        <p:blipFill>
          <a:blip r:embed="rId3" cstate="print"/>
          <a:srcRect l="45690" r="47950"/>
          <a:stretch>
            <a:fillRect/>
          </a:stretch>
        </p:blipFill>
        <p:spPr>
          <a:xfrm>
            <a:off x="3474909" y="5918201"/>
            <a:ext cx="34048" cy="535559"/>
          </a:xfrm>
          <a:prstGeom prst="rect">
            <a:avLst/>
          </a:prstGeom>
          <a:noFill/>
        </p:spPr>
      </p:pic>
      <p:pic>
        <p:nvPicPr>
          <p:cNvPr id="41" name="Picture 40">
            <a:extLst>
              <a:ext uri="{83778C22-E7A4-4766-9885-A5466FA1432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BB5C844-D96B-4ACC-A698-FA18EE7A6B53}"/>
              </a:ext>
            </a:extLst>
          </p:cNvPr>
          <p:cNvPicPr>
            <a:picLocks noChangeAspect="1"/>
          </p:cNvPicPr>
          <p:nvPr/>
        </p:nvPicPr>
        <p:blipFill>
          <a:blip r:embed="rId3" cstate="print"/>
          <a:srcRect l="45690" r="47950"/>
          <a:stretch>
            <a:fillRect/>
          </a:stretch>
        </p:blipFill>
        <p:spPr>
          <a:xfrm>
            <a:off x="4186109" y="7442200"/>
            <a:ext cx="34048" cy="535559"/>
          </a:xfrm>
          <a:prstGeom prst="rect">
            <a:avLst/>
          </a:prstGeom>
          <a:noFill/>
        </p:spPr>
      </p:pic>
      <p:pic>
        <p:nvPicPr>
          <p:cNvPr id="42" name="Picture 41">
            <a:extLst>
              <a:ext uri="{7885A546-F9EC-49A7-9966-74F146A5AF6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B93EF8F-F3CA-4E6C-B6C6-296F63225665}"/>
              </a:ext>
            </a:extLst>
          </p:cNvPr>
          <p:cNvPicPr>
            <a:picLocks noChangeAspect="1"/>
          </p:cNvPicPr>
          <p:nvPr/>
        </p:nvPicPr>
        <p:blipFill>
          <a:blip r:embed="rId3" cstate="print"/>
          <a:srcRect l="45690" r="47950"/>
          <a:stretch>
            <a:fillRect/>
          </a:stretch>
        </p:blipFill>
        <p:spPr>
          <a:xfrm>
            <a:off x="4440109" y="7696200"/>
            <a:ext cx="34048" cy="535559"/>
          </a:xfrm>
          <a:prstGeom prst="rect">
            <a:avLst/>
          </a:prstGeom>
          <a:noFill/>
        </p:spPr>
      </p:pic>
      <p:pic>
        <p:nvPicPr>
          <p:cNvPr id="43" name="Picture 42">
            <a:extLst>
              <a:ext uri="{2FC8153D-A416-4D26-9D51-38801D61A65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53E8A02-B8A0-41B5-BBDA-31E40F689C49}"/>
              </a:ext>
            </a:extLst>
          </p:cNvPr>
          <p:cNvPicPr>
            <a:picLocks noChangeAspect="1"/>
          </p:cNvPicPr>
          <p:nvPr/>
        </p:nvPicPr>
        <p:blipFill>
          <a:blip r:embed="rId3" cstate="print"/>
          <a:srcRect l="45690" r="47950"/>
          <a:stretch>
            <a:fillRect/>
          </a:stretch>
        </p:blipFill>
        <p:spPr>
          <a:xfrm>
            <a:off x="5050281" y="5912155"/>
            <a:ext cx="34048" cy="535559"/>
          </a:xfrm>
          <a:prstGeom prst="rect">
            <a:avLst/>
          </a:prstGeom>
          <a:noFill/>
        </p:spPr>
      </p:pic>
      <p:pic>
        <p:nvPicPr>
          <p:cNvPr id="44" name="Picture 43">
            <a:extLst>
              <a:ext uri="{5FFB34E8-BFAB-417A-8D04-3E925E36F93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3A7D5CD-04BE-4BFB-92B9-EDFFD6237CA9}"/>
              </a:ext>
            </a:extLst>
          </p:cNvPr>
          <p:cNvPicPr>
            <a:picLocks noChangeAspect="1"/>
          </p:cNvPicPr>
          <p:nvPr/>
        </p:nvPicPr>
        <p:blipFill>
          <a:blip r:embed="rId3" cstate="print"/>
          <a:srcRect l="45690" r="47950"/>
          <a:stretch>
            <a:fillRect/>
          </a:stretch>
        </p:blipFill>
        <p:spPr>
          <a:xfrm>
            <a:off x="4491481" y="5912155"/>
            <a:ext cx="34048" cy="535559"/>
          </a:xfrm>
          <a:prstGeom prst="rect">
            <a:avLst/>
          </a:prstGeom>
          <a:noFill/>
        </p:spPr>
      </p:pic>
      <p:pic>
        <p:nvPicPr>
          <p:cNvPr id="45" name="Picture 44">
            <a:extLst>
              <a:ext uri="{4BFEF6F7-ACAF-4005-AE0B-4C531E5794C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BA03C00-DC14-473D-A1B8-602AE60B3173}"/>
              </a:ext>
            </a:extLst>
          </p:cNvPr>
          <p:cNvPicPr>
            <a:picLocks noChangeAspect="1"/>
          </p:cNvPicPr>
          <p:nvPr/>
        </p:nvPicPr>
        <p:blipFill>
          <a:blip r:embed="rId3" cstate="print"/>
          <a:srcRect l="45690" r="47950"/>
          <a:stretch>
            <a:fillRect/>
          </a:stretch>
        </p:blipFill>
        <p:spPr>
          <a:xfrm>
            <a:off x="5609081" y="5912155"/>
            <a:ext cx="34048" cy="535559"/>
          </a:xfrm>
          <a:prstGeom prst="rect">
            <a:avLst/>
          </a:prstGeom>
          <a:noFill/>
        </p:spPr>
      </p:pic>
      <p:pic>
        <p:nvPicPr>
          <p:cNvPr id="46" name="Picture 45">
            <a:extLst>
              <a:ext uri="{A7E41E4C-4247-4A0A-BC61-6D5F24B6DB4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9EE38E2-2AAB-4158-8043-034D25911C7A}"/>
              </a:ext>
            </a:extLst>
          </p:cNvPr>
          <p:cNvPicPr>
            <a:picLocks noChangeAspect="1"/>
          </p:cNvPicPr>
          <p:nvPr/>
        </p:nvPicPr>
        <p:blipFill>
          <a:blip r:embed="rId3" cstate="print"/>
          <a:srcRect l="45690" r="47950"/>
          <a:stretch>
            <a:fillRect/>
          </a:stretch>
        </p:blipFill>
        <p:spPr>
          <a:xfrm>
            <a:off x="6167881" y="5912155"/>
            <a:ext cx="34048" cy="535559"/>
          </a:xfrm>
          <a:prstGeom prst="rect">
            <a:avLst/>
          </a:prstGeom>
          <a:noFill/>
        </p:spPr>
      </p:pic>
      <p:pic>
        <p:nvPicPr>
          <p:cNvPr id="47" name="Picture 46">
            <a:extLst>
              <a:ext uri="{8C093AF2-DA81-4288-871D-9CFA66CC8E5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11F43D9-8960-42F7-B11E-DBE27FBB21E9}"/>
              </a:ext>
            </a:extLst>
          </p:cNvPr>
          <p:cNvPicPr>
            <a:picLocks noChangeAspect="1"/>
          </p:cNvPicPr>
          <p:nvPr/>
        </p:nvPicPr>
        <p:blipFill>
          <a:blip r:embed="rId3" cstate="print"/>
          <a:srcRect l="45690" r="47950"/>
          <a:stretch>
            <a:fillRect/>
          </a:stretch>
        </p:blipFill>
        <p:spPr>
          <a:xfrm>
            <a:off x="6625081" y="5912155"/>
            <a:ext cx="34048" cy="535559"/>
          </a:xfrm>
          <a:prstGeom prst="rect">
            <a:avLst/>
          </a:prstGeom>
          <a:noFill/>
        </p:spPr>
      </p:pic>
      <p:pic>
        <p:nvPicPr>
          <p:cNvPr id="48" name="Picture 47">
            <a:extLst>
              <a:ext uri="{BF582079-BDAC-4337-B1B2-85718E1D2A1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98893E1-EEC3-444A-A640-817917344F08}"/>
              </a:ext>
            </a:extLst>
          </p:cNvPr>
          <p:cNvPicPr>
            <a:picLocks noChangeAspect="1"/>
          </p:cNvPicPr>
          <p:nvPr/>
        </p:nvPicPr>
        <p:blipFill>
          <a:blip r:embed="rId3" cstate="print"/>
          <a:srcRect l="45690" r="47950"/>
          <a:stretch>
            <a:fillRect/>
          </a:stretch>
        </p:blipFill>
        <p:spPr>
          <a:xfrm>
            <a:off x="7133081" y="5912155"/>
            <a:ext cx="34048" cy="535559"/>
          </a:xfrm>
          <a:prstGeom prst="rect">
            <a:avLst/>
          </a:prstGeom>
          <a:noFill/>
        </p:spPr>
      </p:pic>
      <p:sp>
        <p:nvSpPr>
          <p:cNvPr id="49" name="TextBox 48">
            <a:extLst>
              <a:ext uri="{E11D1B82-DCC0-4A19-B11E-ABE5A30D978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62861EF-3D86-4C8D-A86E-EDAF3CFD4ACB}"/>
              </a:ext>
            </a:extLst>
          </p:cNvPr>
          <p:cNvSpPr txBox="1"/>
          <p:nvPr/>
        </p:nvSpPr>
        <p:spPr>
          <a:xfrm>
            <a:off x="1189050" y="4959973"/>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    a</a:t>
            </a:r>
          </a:p>
        </p:txBody>
      </p:sp>
      <p:sp>
        <p:nvSpPr>
          <p:cNvPr id="50" name="TextBox 49">
            <a:extLst>
              <a:ext uri="{4D6FABDF-2521-4223-A7C2-406853D0DA9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85C0C5D-6913-4DA0-B4EA-A3717D9AE160}"/>
              </a:ext>
            </a:extLst>
          </p:cNvPr>
          <p:cNvSpPr txBox="1"/>
          <p:nvPr/>
        </p:nvSpPr>
        <p:spPr>
          <a:xfrm>
            <a:off x="1316558" y="59182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   b</a:t>
            </a:r>
          </a:p>
        </p:txBody>
      </p:sp>
    </p:spTree>
    <p:extLst>
      <p:ext uri="{458E4E06-9D4D-4A40-B568-23D43FB9DA32}">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6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B5653A7A-1F69-40BE-A2B2-B9DB5C2233C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3559440-0D03-49B0-AA9B-6C2DDB856D0B}"/>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2EA894F0-D6D0-4ED7-B6D0-ABD2185A21C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263378B-5096-4F6C-B031-8D0A8CF3F729}"/>
              </a:ext>
            </a:extLst>
          </p:cNvPr>
          <p:cNvSpPr txBox="1"/>
          <p:nvPr/>
        </p:nvSpPr>
        <p:spPr>
          <a:xfrm>
            <a:off x="4059454" y="992064"/>
            <a:ext cx="4073105" cy="415563"/>
          </a:xfrm>
          <a:prstGeom prst="homePlate">
            <a:avLst/>
          </a:prstGeom>
          <a:solidFill>
            <a:srgbClr val="00B050"/>
          </a:solidFill>
        </p:spPr>
        <p:txBody>
          <a:bodyPr vert="horz" lIns="127000" tIns="63500" rIns="127000" bIns="63500" rtlCol="0" anchor="ctr">
            <a:spAutoFit/>
          </a:bodyPr>
          <a:lstStyle/>
          <a:p>
            <a:pPr algn="ctr">
              <a:defRPr lang="en-US" sz="1400" dirty="0"/>
            </a:pPr>
            <a:r>
              <a:rPr lang="en-US" sz="1867" b="1" dirty="0">
                <a:solidFill>
                  <a:schemeClr val="bg1"/>
                </a:solidFill>
                <a:latin typeface="+mj-lt"/>
              </a:rPr>
              <a:t>Initialization of 1-D array</a:t>
            </a:r>
          </a:p>
        </p:txBody>
      </p:sp>
      <p:sp>
        <p:nvSpPr>
          <p:cNvPr id="4" name="TextBox 3">
            <a:extLst>
              <a:ext uri="{06FB63D3-1EA9-48A4-849F-E5F82B3FB61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91C77D7-EA4A-461D-A052-3BDB63280FE3}"/>
              </a:ext>
            </a:extLst>
          </p:cNvPr>
          <p:cNvSpPr txBox="1"/>
          <p:nvPr/>
        </p:nvSpPr>
        <p:spPr>
          <a:xfrm>
            <a:off x="254001" y="1537373"/>
            <a:ext cx="7369239" cy="945772"/>
          </a:xfrm>
          <a:prstGeom prst="rect">
            <a:avLst/>
          </a:prstGeom>
        </p:spPr>
        <p:txBody>
          <a:bodyPr vert="horz" lIns="127000" tIns="63500" rIns="127000" bIns="63500" rtlCol="0" anchor="t">
            <a:spAutoFit/>
          </a:bodyPr>
          <a:lstStyle/>
          <a:p>
            <a:pPr>
              <a:lnSpc>
                <a:spcPct val="150000"/>
              </a:lnSpc>
              <a:defRPr lang="en-US" sz="1400" dirty="0"/>
            </a:pPr>
            <a:r>
              <a:rPr lang="en-US" sz="1867" b="1" dirty="0">
                <a:solidFill>
                  <a:schemeClr val="accent6"/>
                </a:solidFill>
                <a:latin typeface="+mj-lt"/>
              </a:rPr>
              <a:t>1) Direct Initialization (Compile time initialization)</a:t>
            </a:r>
          </a:p>
          <a:p>
            <a:pPr>
              <a:lnSpc>
                <a:spcPct val="150000"/>
              </a:lnSpc>
              <a:defRPr lang="en-US" sz="1400" dirty="0"/>
            </a:pPr>
            <a:r>
              <a:rPr lang="en-US" sz="1867" b="1" dirty="0">
                <a:solidFill>
                  <a:schemeClr val="accent6"/>
                </a:solidFill>
                <a:latin typeface="+mj-lt"/>
              </a:rPr>
              <a:t>2) Initialization using a for loop (Run time initialization)</a:t>
            </a:r>
          </a:p>
        </p:txBody>
      </p:sp>
      <p:sp>
        <p:nvSpPr>
          <p:cNvPr id="5" name="Rectangle 4">
            <a:extLst>
              <a:ext uri="{101AB528-CE5C-4EAB-911B-8A4F686F92C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24F3DCE-CE33-4CDE-AC31-77F4C7EEF327}"/>
              </a:ext>
            </a:extLst>
          </p:cNvPr>
          <p:cNvSpPr/>
          <p:nvPr/>
        </p:nvSpPr>
        <p:spPr>
          <a:xfrm>
            <a:off x="5430139" y="3626155"/>
            <a:ext cx="5376215" cy="51936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6" name="Straight Connector 5">
            <a:extLst>
              <a:ext uri="{996C7E5A-F1C4-4935-A801-AE6F142E160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E3827FC-E5E2-455F-BD40-C6FEF7263C13}"/>
              </a:ext>
            </a:extLst>
          </p:cNvPr>
          <p:cNvCxnSpPr/>
          <p:nvPr/>
        </p:nvCxnSpPr>
        <p:spPr>
          <a:xfrm rot="10800000" flipH="1" flipV="1">
            <a:off x="6556439" y="3643593"/>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7" name="Straight Connector 6">
            <a:extLst>
              <a:ext uri="{D958A977-CA53-4982-8BD5-1079DBA984E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72F808F-1E93-4F6B-B4A9-21E41021454F}"/>
              </a:ext>
            </a:extLst>
          </p:cNvPr>
          <p:cNvCxnSpPr/>
          <p:nvPr/>
        </p:nvCxnSpPr>
        <p:spPr>
          <a:xfrm rot="10800000" flipH="1" flipV="1">
            <a:off x="7623237" y="3643593"/>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a:extLst>
              <a:ext uri="{91884C60-1CDA-4B78-8C10-B60106B5A9F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7751500-813A-4D89-9535-D634F2D2C154}"/>
              </a:ext>
            </a:extLst>
          </p:cNvPr>
          <p:cNvCxnSpPr/>
          <p:nvPr/>
        </p:nvCxnSpPr>
        <p:spPr>
          <a:xfrm rot="10800000" flipH="1" flipV="1">
            <a:off x="8690037" y="3643593"/>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a:extLst>
              <a:ext uri="{C6DA1856-BCB7-4629-A4B2-8BF67D877F5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CAD5B29-5122-4D2E-8775-9EE3CC51221C}"/>
              </a:ext>
            </a:extLst>
          </p:cNvPr>
          <p:cNvCxnSpPr/>
          <p:nvPr/>
        </p:nvCxnSpPr>
        <p:spPr>
          <a:xfrm rot="10800000" flipH="1" flipV="1">
            <a:off x="9756837" y="3643593"/>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10" name="Picture 9">
            <a:extLst>
              <a:ext uri="{4000FE7B-6C29-4783-968D-56D1786201B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B7BC35D-996B-4C22-9236-EA2D94BEC64A}"/>
              </a:ext>
            </a:extLst>
          </p:cNvPr>
          <p:cNvPicPr>
            <a:picLocks noChangeAspect="1"/>
          </p:cNvPicPr>
          <p:nvPr/>
        </p:nvPicPr>
        <p:blipFill>
          <a:blip r:embed="rId3" cstate="print"/>
          <a:srcRect l="45690" r="47950"/>
          <a:stretch>
            <a:fillRect/>
          </a:stretch>
        </p:blipFill>
        <p:spPr>
          <a:xfrm>
            <a:off x="6014909" y="3632201"/>
            <a:ext cx="34048" cy="535559"/>
          </a:xfrm>
          <a:prstGeom prst="rect">
            <a:avLst/>
          </a:prstGeom>
          <a:noFill/>
        </p:spPr>
      </p:pic>
      <p:cxnSp>
        <p:nvCxnSpPr>
          <p:cNvPr id="11" name="Straight Connector 10">
            <a:extLst>
              <a:ext uri="{8B7417C3-0C53-47BC-B99F-422EED5EF42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7BDA4FC-2B93-4BC1-BABA-9D85EC92B373}"/>
              </a:ext>
            </a:extLst>
          </p:cNvPr>
          <p:cNvCxnSpPr/>
          <p:nvPr/>
        </p:nvCxnSpPr>
        <p:spPr>
          <a:xfrm rot="10800000" flipH="1" flipV="1">
            <a:off x="10806353" y="3632201"/>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12" name="Picture 11">
            <a:extLst>
              <a:ext uri="{E59A073B-7328-431D-ABDC-5C529626A6B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AE6CEAD-892E-43B3-8E6E-8E2D45F57E95}"/>
              </a:ext>
            </a:extLst>
          </p:cNvPr>
          <p:cNvPicPr>
            <a:picLocks noChangeAspect="1"/>
          </p:cNvPicPr>
          <p:nvPr/>
        </p:nvPicPr>
        <p:blipFill>
          <a:blip r:embed="rId3" cstate="print"/>
          <a:srcRect l="45690" r="47950"/>
          <a:stretch>
            <a:fillRect/>
          </a:stretch>
        </p:blipFill>
        <p:spPr>
          <a:xfrm>
            <a:off x="10248075" y="3632201"/>
            <a:ext cx="34048" cy="535559"/>
          </a:xfrm>
          <a:prstGeom prst="rect">
            <a:avLst/>
          </a:prstGeom>
          <a:noFill/>
        </p:spPr>
      </p:pic>
      <p:pic>
        <p:nvPicPr>
          <p:cNvPr id="13" name="Picture 12">
            <a:extLst>
              <a:ext uri="{62301EC6-EF0C-4BB9-8D18-F41246F460A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2263038-4C9B-444C-AE13-F0973D22608B}"/>
              </a:ext>
            </a:extLst>
          </p:cNvPr>
          <p:cNvPicPr>
            <a:picLocks noChangeAspect="1"/>
          </p:cNvPicPr>
          <p:nvPr/>
        </p:nvPicPr>
        <p:blipFill>
          <a:blip r:embed="rId3" cstate="print"/>
          <a:srcRect l="45690" r="47950"/>
          <a:stretch>
            <a:fillRect/>
          </a:stretch>
        </p:blipFill>
        <p:spPr>
          <a:xfrm>
            <a:off x="7047675" y="3626155"/>
            <a:ext cx="34048" cy="535559"/>
          </a:xfrm>
          <a:prstGeom prst="rect">
            <a:avLst/>
          </a:prstGeom>
          <a:noFill/>
        </p:spPr>
      </p:pic>
      <p:pic>
        <p:nvPicPr>
          <p:cNvPr id="14" name="Picture 13">
            <a:extLst>
              <a:ext uri="{58AC017E-90EE-43FD-8DDC-6DAA1E2F0A8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19269E1-CADD-4E92-B0BB-6D4931F5EB51}"/>
              </a:ext>
            </a:extLst>
          </p:cNvPr>
          <p:cNvPicPr>
            <a:picLocks noChangeAspect="1"/>
          </p:cNvPicPr>
          <p:nvPr/>
        </p:nvPicPr>
        <p:blipFill>
          <a:blip r:embed="rId3" cstate="print"/>
          <a:srcRect l="45690" r="47950"/>
          <a:stretch>
            <a:fillRect/>
          </a:stretch>
        </p:blipFill>
        <p:spPr>
          <a:xfrm>
            <a:off x="8149081" y="3626155"/>
            <a:ext cx="34048" cy="535559"/>
          </a:xfrm>
          <a:prstGeom prst="rect">
            <a:avLst/>
          </a:prstGeom>
          <a:noFill/>
        </p:spPr>
      </p:pic>
      <p:pic>
        <p:nvPicPr>
          <p:cNvPr id="15" name="Picture 14">
            <a:extLst>
              <a:ext uri="{E702CC46-26A0-4F13-99B6-0B98B9B7AC0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EEBF10E-077B-4848-8E50-82A5DB21C450}"/>
              </a:ext>
            </a:extLst>
          </p:cNvPr>
          <p:cNvPicPr>
            <a:picLocks noChangeAspect="1"/>
          </p:cNvPicPr>
          <p:nvPr/>
        </p:nvPicPr>
        <p:blipFill>
          <a:blip r:embed="rId3" cstate="print"/>
          <a:srcRect l="45690" r="47950"/>
          <a:stretch>
            <a:fillRect/>
          </a:stretch>
        </p:blipFill>
        <p:spPr>
          <a:xfrm>
            <a:off x="9215881" y="3626155"/>
            <a:ext cx="34048" cy="535559"/>
          </a:xfrm>
          <a:prstGeom prst="rect">
            <a:avLst/>
          </a:prstGeom>
          <a:noFill/>
        </p:spPr>
      </p:pic>
      <p:sp>
        <p:nvSpPr>
          <p:cNvPr id="16" name="TextBox 15">
            <a:extLst>
              <a:ext uri="{1D263155-6188-41F2-88D3-B93B3A94734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C6FCB15-83CE-4AB4-9EA8-90044631E93D}"/>
              </a:ext>
            </a:extLst>
          </p:cNvPr>
          <p:cNvSpPr txBox="1"/>
          <p:nvPr/>
        </p:nvSpPr>
        <p:spPr>
          <a:xfrm>
            <a:off x="6692595" y="41656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a[1]</a:t>
            </a:r>
          </a:p>
        </p:txBody>
      </p:sp>
      <p:sp>
        <p:nvSpPr>
          <p:cNvPr id="17" name="TextBox 16">
            <a:extLst>
              <a:ext uri="{12F7BD06-1ECD-454A-AF51-C2A26A112F2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C8A2CDB-6B3A-408C-AD13-3792C931B2DC}"/>
              </a:ext>
            </a:extLst>
          </p:cNvPr>
          <p:cNvSpPr txBox="1"/>
          <p:nvPr/>
        </p:nvSpPr>
        <p:spPr>
          <a:xfrm>
            <a:off x="7844333" y="41656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a[2]</a:t>
            </a:r>
          </a:p>
        </p:txBody>
      </p:sp>
      <p:sp>
        <p:nvSpPr>
          <p:cNvPr id="18" name="TextBox 17">
            <a:extLst>
              <a:ext uri="{E0BB1E5E-CB71-4EF6-9F8D-4DB021AFA46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0A423D4-A969-46F8-AEBA-4A9DB7578308}"/>
              </a:ext>
            </a:extLst>
          </p:cNvPr>
          <p:cNvSpPr txBox="1"/>
          <p:nvPr/>
        </p:nvSpPr>
        <p:spPr>
          <a:xfrm>
            <a:off x="9892995" y="41529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a[4]</a:t>
            </a:r>
          </a:p>
        </p:txBody>
      </p:sp>
      <p:sp>
        <p:nvSpPr>
          <p:cNvPr id="19" name="TextBox 18">
            <a:extLst>
              <a:ext uri="{AC379C61-70B0-4A8E-A644-8F005A12AEF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7438862-6647-439F-8D43-69C82ABD103C}"/>
              </a:ext>
            </a:extLst>
          </p:cNvPr>
          <p:cNvSpPr txBox="1"/>
          <p:nvPr/>
        </p:nvSpPr>
        <p:spPr>
          <a:xfrm>
            <a:off x="8893798" y="41656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a[3]</a:t>
            </a:r>
          </a:p>
        </p:txBody>
      </p:sp>
      <p:sp>
        <p:nvSpPr>
          <p:cNvPr id="20" name="TextBox 19">
            <a:extLst>
              <a:ext uri="{D6D5B5BC-72E0-4950-81AA-10AAA7F824E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72BEAF4-EBF7-4F7F-9BF0-52322E19B2A6}"/>
              </a:ext>
            </a:extLst>
          </p:cNvPr>
          <p:cNvSpPr txBox="1"/>
          <p:nvPr/>
        </p:nvSpPr>
        <p:spPr>
          <a:xfrm>
            <a:off x="5694058" y="41529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a[0]</a:t>
            </a:r>
          </a:p>
        </p:txBody>
      </p:sp>
      <p:sp>
        <p:nvSpPr>
          <p:cNvPr id="21" name="Rectangle 20">
            <a:extLst>
              <a:ext uri="{07ACF6DE-4E15-4157-AC75-A933D36F41B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38081E2-18B4-45EC-93DD-EE7A91D79317}"/>
              </a:ext>
            </a:extLst>
          </p:cNvPr>
          <p:cNvSpPr/>
          <p:nvPr/>
        </p:nvSpPr>
        <p:spPr>
          <a:xfrm>
            <a:off x="5430139" y="5404155"/>
            <a:ext cx="5376215" cy="51936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22" name="Straight Connector 21">
            <a:extLst>
              <a:ext uri="{C1743F29-E602-4174-9B5B-45664C091CE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DE36701-F158-4D99-A950-A4EF0E129DBD}"/>
              </a:ext>
            </a:extLst>
          </p:cNvPr>
          <p:cNvCxnSpPr/>
          <p:nvPr/>
        </p:nvCxnSpPr>
        <p:spPr>
          <a:xfrm rot="10800000" flipH="1" flipV="1">
            <a:off x="6556439" y="5421593"/>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3" name="Straight Connector 22">
            <a:extLst>
              <a:ext uri="{5EA401EA-AE57-42A8-B24A-985821A3C63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922921E-098A-4552-938F-0C22331FF4E5}"/>
              </a:ext>
            </a:extLst>
          </p:cNvPr>
          <p:cNvCxnSpPr/>
          <p:nvPr/>
        </p:nvCxnSpPr>
        <p:spPr>
          <a:xfrm rot="10800000" flipH="1" flipV="1">
            <a:off x="7623237" y="5421593"/>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4" name="Straight Connector 23">
            <a:extLst>
              <a:ext uri="{4256C7D8-0C2C-414E-AF39-5A776FAE71E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DB4057A-37D7-4D47-8E43-236BE222883E}"/>
              </a:ext>
            </a:extLst>
          </p:cNvPr>
          <p:cNvCxnSpPr/>
          <p:nvPr/>
        </p:nvCxnSpPr>
        <p:spPr>
          <a:xfrm rot="10800000" flipH="1" flipV="1">
            <a:off x="8690037" y="5421593"/>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5" name="Straight Connector 24">
            <a:extLst>
              <a:ext uri="{F80B9C4C-BC59-4737-9781-560A26CD9D5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9140E7F-FAA0-4C0D-802D-4F6CBF14B3AD}"/>
              </a:ext>
            </a:extLst>
          </p:cNvPr>
          <p:cNvCxnSpPr/>
          <p:nvPr/>
        </p:nvCxnSpPr>
        <p:spPr>
          <a:xfrm rot="10800000" flipH="1" flipV="1">
            <a:off x="9756837" y="5421593"/>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26" name="Picture 25">
            <a:extLst>
              <a:ext uri="{C205CB26-FD18-43A1-A864-D35DFC72D75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6CEF36E-61E0-4B8B-B45B-A1A372964FB8}"/>
              </a:ext>
            </a:extLst>
          </p:cNvPr>
          <p:cNvPicPr>
            <a:picLocks noChangeAspect="1"/>
          </p:cNvPicPr>
          <p:nvPr/>
        </p:nvPicPr>
        <p:blipFill>
          <a:blip r:embed="rId3" cstate="print"/>
          <a:srcRect l="45690" r="47950"/>
          <a:stretch>
            <a:fillRect/>
          </a:stretch>
        </p:blipFill>
        <p:spPr>
          <a:xfrm>
            <a:off x="6014909" y="5410201"/>
            <a:ext cx="34048" cy="535559"/>
          </a:xfrm>
          <a:prstGeom prst="rect">
            <a:avLst/>
          </a:prstGeom>
          <a:noFill/>
        </p:spPr>
      </p:pic>
      <p:cxnSp>
        <p:nvCxnSpPr>
          <p:cNvPr id="27" name="Straight Connector 26">
            <a:extLst>
              <a:ext uri="{50B96247-4A82-431F-ABFA-2EBBCD5A2EA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6F6620-D4B5-4FBC-A1C3-E2711898FC32}"/>
              </a:ext>
            </a:extLst>
          </p:cNvPr>
          <p:cNvCxnSpPr/>
          <p:nvPr/>
        </p:nvCxnSpPr>
        <p:spPr>
          <a:xfrm rot="10800000" flipH="1" flipV="1">
            <a:off x="10806353" y="5410201"/>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28" name="Picture 27">
            <a:extLst>
              <a:ext uri="{678AD783-744C-451D-BC69-AA90E49A2D4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5DDD8D2-2914-41A1-9802-FE7896918F52}"/>
              </a:ext>
            </a:extLst>
          </p:cNvPr>
          <p:cNvPicPr>
            <a:picLocks noChangeAspect="1"/>
          </p:cNvPicPr>
          <p:nvPr/>
        </p:nvPicPr>
        <p:blipFill>
          <a:blip r:embed="rId3" cstate="print"/>
          <a:srcRect l="45690" r="47950"/>
          <a:stretch>
            <a:fillRect/>
          </a:stretch>
        </p:blipFill>
        <p:spPr>
          <a:xfrm>
            <a:off x="10248075" y="5410201"/>
            <a:ext cx="34048" cy="535559"/>
          </a:xfrm>
          <a:prstGeom prst="rect">
            <a:avLst/>
          </a:prstGeom>
          <a:noFill/>
        </p:spPr>
      </p:pic>
      <p:pic>
        <p:nvPicPr>
          <p:cNvPr id="29" name="Picture 28">
            <a:extLst>
              <a:ext uri="{811DC793-D3F1-4A8C-BCE9-FAC2C33F8BD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9DBB40D-0059-4E03-97D3-C3D91DB23C76}"/>
              </a:ext>
            </a:extLst>
          </p:cNvPr>
          <p:cNvPicPr>
            <a:picLocks noChangeAspect="1"/>
          </p:cNvPicPr>
          <p:nvPr/>
        </p:nvPicPr>
        <p:blipFill>
          <a:blip r:embed="rId3" cstate="print"/>
          <a:srcRect l="45690" r="47950"/>
          <a:stretch>
            <a:fillRect/>
          </a:stretch>
        </p:blipFill>
        <p:spPr>
          <a:xfrm>
            <a:off x="7047675" y="5404155"/>
            <a:ext cx="34048" cy="535559"/>
          </a:xfrm>
          <a:prstGeom prst="rect">
            <a:avLst/>
          </a:prstGeom>
          <a:noFill/>
        </p:spPr>
      </p:pic>
      <p:pic>
        <p:nvPicPr>
          <p:cNvPr id="30" name="Picture 29">
            <a:extLst>
              <a:ext uri="{9638C456-E159-4D47-8F18-07103B218A4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B78CCAF-622F-44A9-8DA9-8CEA1A87FCCF}"/>
              </a:ext>
            </a:extLst>
          </p:cNvPr>
          <p:cNvPicPr>
            <a:picLocks noChangeAspect="1"/>
          </p:cNvPicPr>
          <p:nvPr/>
        </p:nvPicPr>
        <p:blipFill>
          <a:blip r:embed="rId3" cstate="print"/>
          <a:srcRect l="45690" r="47950"/>
          <a:stretch>
            <a:fillRect/>
          </a:stretch>
        </p:blipFill>
        <p:spPr>
          <a:xfrm>
            <a:off x="8149081" y="5404155"/>
            <a:ext cx="34048" cy="535559"/>
          </a:xfrm>
          <a:prstGeom prst="rect">
            <a:avLst/>
          </a:prstGeom>
          <a:noFill/>
        </p:spPr>
      </p:pic>
      <p:pic>
        <p:nvPicPr>
          <p:cNvPr id="31" name="Picture 30">
            <a:extLst>
              <a:ext uri="{5BB9983F-2F8C-4772-A792-1DEC50C8FFC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99628FB-600D-4DA7-A818-EF5AE5D81AAB}"/>
              </a:ext>
            </a:extLst>
          </p:cNvPr>
          <p:cNvPicPr>
            <a:picLocks noChangeAspect="1"/>
          </p:cNvPicPr>
          <p:nvPr/>
        </p:nvPicPr>
        <p:blipFill>
          <a:blip r:embed="rId3" cstate="print"/>
          <a:srcRect l="45690" r="47950"/>
          <a:stretch>
            <a:fillRect/>
          </a:stretch>
        </p:blipFill>
        <p:spPr>
          <a:xfrm>
            <a:off x="9215881" y="5404155"/>
            <a:ext cx="34048" cy="535559"/>
          </a:xfrm>
          <a:prstGeom prst="rect">
            <a:avLst/>
          </a:prstGeom>
          <a:noFill/>
        </p:spPr>
      </p:pic>
      <p:sp>
        <p:nvSpPr>
          <p:cNvPr id="32" name="TextBox 31">
            <a:extLst>
              <a:ext uri="{802E80A7-F66D-409E-8367-0F495C6F2CB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2B306F2-6C9E-42E7-973C-A7215C1073BB}"/>
              </a:ext>
            </a:extLst>
          </p:cNvPr>
          <p:cNvSpPr txBox="1"/>
          <p:nvPr/>
        </p:nvSpPr>
        <p:spPr>
          <a:xfrm>
            <a:off x="6692595" y="59436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b[1]</a:t>
            </a:r>
          </a:p>
        </p:txBody>
      </p:sp>
      <p:sp>
        <p:nvSpPr>
          <p:cNvPr id="33" name="TextBox 32">
            <a:extLst>
              <a:ext uri="{D2626B4F-6447-4C2F-A229-41597A01E03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041D9F3-90B2-4B3E-9AAA-E4C6F87FD28E}"/>
              </a:ext>
            </a:extLst>
          </p:cNvPr>
          <p:cNvSpPr txBox="1"/>
          <p:nvPr/>
        </p:nvSpPr>
        <p:spPr>
          <a:xfrm>
            <a:off x="7844333" y="59436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b[2]</a:t>
            </a:r>
          </a:p>
        </p:txBody>
      </p:sp>
      <p:sp>
        <p:nvSpPr>
          <p:cNvPr id="34" name="TextBox 33">
            <a:extLst>
              <a:ext uri="{A18E711C-5BE0-463E-BD97-FD2C80712E0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976FAA1-3BB3-409D-8FD9-9A590B45FBA4}"/>
              </a:ext>
            </a:extLst>
          </p:cNvPr>
          <p:cNvSpPr txBox="1"/>
          <p:nvPr/>
        </p:nvSpPr>
        <p:spPr>
          <a:xfrm>
            <a:off x="9892995" y="59309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b[4]</a:t>
            </a:r>
          </a:p>
        </p:txBody>
      </p:sp>
      <p:sp>
        <p:nvSpPr>
          <p:cNvPr id="35" name="TextBox 34">
            <a:extLst>
              <a:ext uri="{EDC91252-4D50-45AE-8B20-96528AAB3B9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C3694FE-22A2-4CCD-A5AB-B78DB1E32B12}"/>
              </a:ext>
            </a:extLst>
          </p:cNvPr>
          <p:cNvSpPr txBox="1"/>
          <p:nvPr/>
        </p:nvSpPr>
        <p:spPr>
          <a:xfrm>
            <a:off x="8893798" y="59436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b[3]</a:t>
            </a:r>
          </a:p>
        </p:txBody>
      </p:sp>
      <p:sp>
        <p:nvSpPr>
          <p:cNvPr id="36" name="TextBox 35">
            <a:extLst>
              <a:ext uri="{04551E6D-B6F9-4CEB-A191-A0F706B9E85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EDCA768-CA77-47D1-8734-B925FB3D5A66}"/>
              </a:ext>
            </a:extLst>
          </p:cNvPr>
          <p:cNvSpPr txBox="1"/>
          <p:nvPr/>
        </p:nvSpPr>
        <p:spPr>
          <a:xfrm>
            <a:off x="5694058" y="59309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b[0]</a:t>
            </a:r>
          </a:p>
        </p:txBody>
      </p:sp>
      <p:pic>
        <p:nvPicPr>
          <p:cNvPr id="37" name="Picture 36">
            <a:extLst>
              <a:ext uri="{99878C9F-CBC0-47D5-92E6-9098A7FD37D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7AC7550-726D-4329-BA71-097CEA93F34A}"/>
              </a:ext>
            </a:extLst>
          </p:cNvPr>
          <p:cNvPicPr>
            <a:picLocks noChangeAspect="1"/>
          </p:cNvPicPr>
          <p:nvPr/>
        </p:nvPicPr>
        <p:blipFill>
          <a:blip r:embed="rId3" cstate="print"/>
          <a:srcRect l="45690" r="47950"/>
          <a:stretch>
            <a:fillRect/>
          </a:stretch>
        </p:blipFill>
        <p:spPr>
          <a:xfrm>
            <a:off x="6268909" y="5410201"/>
            <a:ext cx="34048" cy="535559"/>
          </a:xfrm>
          <a:prstGeom prst="rect">
            <a:avLst/>
          </a:prstGeom>
          <a:noFill/>
        </p:spPr>
      </p:pic>
      <p:pic>
        <p:nvPicPr>
          <p:cNvPr id="38" name="Picture 37">
            <a:extLst>
              <a:ext uri="{E522B849-E7D6-4534-BC1D-71452FC933F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045F46C-8ACD-4403-9589-73C5F054E9BA}"/>
              </a:ext>
            </a:extLst>
          </p:cNvPr>
          <p:cNvPicPr>
            <a:picLocks noChangeAspect="1"/>
          </p:cNvPicPr>
          <p:nvPr/>
        </p:nvPicPr>
        <p:blipFill>
          <a:blip r:embed="rId3" cstate="print"/>
          <a:srcRect l="45690" r="47950"/>
          <a:stretch>
            <a:fillRect/>
          </a:stretch>
        </p:blipFill>
        <p:spPr>
          <a:xfrm>
            <a:off x="5760909" y="5410201"/>
            <a:ext cx="34048" cy="535559"/>
          </a:xfrm>
          <a:prstGeom prst="rect">
            <a:avLst/>
          </a:prstGeom>
          <a:noFill/>
        </p:spPr>
      </p:pic>
      <p:pic>
        <p:nvPicPr>
          <p:cNvPr id="39" name="Picture 38">
            <a:extLst>
              <a:ext uri="{D107AF8D-F6F2-44A5-8FEF-A8501ACA3DD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50303F2-0888-4C72-9C42-3F240A3B9F1B}"/>
              </a:ext>
            </a:extLst>
          </p:cNvPr>
          <p:cNvPicPr>
            <a:picLocks noChangeAspect="1"/>
          </p:cNvPicPr>
          <p:nvPr/>
        </p:nvPicPr>
        <p:blipFill>
          <a:blip r:embed="rId3" cstate="print"/>
          <a:srcRect l="45690" r="47950"/>
          <a:stretch>
            <a:fillRect/>
          </a:stretch>
        </p:blipFill>
        <p:spPr>
          <a:xfrm>
            <a:off x="7335709" y="5410201"/>
            <a:ext cx="34048" cy="535559"/>
          </a:xfrm>
          <a:prstGeom prst="rect">
            <a:avLst/>
          </a:prstGeom>
          <a:noFill/>
        </p:spPr>
      </p:pic>
      <p:pic>
        <p:nvPicPr>
          <p:cNvPr id="40" name="Picture 39">
            <a:extLst>
              <a:ext uri="{A45DB7DA-4C87-402A-8C2C-D6CB5E1E9C2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6B57082-515D-43C2-A3AE-02ED7F13303F}"/>
              </a:ext>
            </a:extLst>
          </p:cNvPr>
          <p:cNvPicPr>
            <a:picLocks noChangeAspect="1"/>
          </p:cNvPicPr>
          <p:nvPr/>
        </p:nvPicPr>
        <p:blipFill>
          <a:blip r:embed="rId3" cstate="print"/>
          <a:srcRect l="45690" r="47950"/>
          <a:stretch>
            <a:fillRect/>
          </a:stretch>
        </p:blipFill>
        <p:spPr>
          <a:xfrm>
            <a:off x="6827709" y="5410201"/>
            <a:ext cx="34048" cy="535559"/>
          </a:xfrm>
          <a:prstGeom prst="rect">
            <a:avLst/>
          </a:prstGeom>
          <a:noFill/>
        </p:spPr>
      </p:pic>
      <p:pic>
        <p:nvPicPr>
          <p:cNvPr id="41" name="Picture 40">
            <a:extLst>
              <a:ext uri="{E19B345B-BE8C-4E00-905D-DE8B886AAB1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EA266CD-805A-4127-AB82-C6ACE427EE60}"/>
              </a:ext>
            </a:extLst>
          </p:cNvPr>
          <p:cNvPicPr>
            <a:picLocks noChangeAspect="1"/>
          </p:cNvPicPr>
          <p:nvPr/>
        </p:nvPicPr>
        <p:blipFill>
          <a:blip r:embed="rId3" cstate="print"/>
          <a:srcRect l="45690" r="47950"/>
          <a:stretch>
            <a:fillRect/>
          </a:stretch>
        </p:blipFill>
        <p:spPr>
          <a:xfrm>
            <a:off x="8403081" y="5404155"/>
            <a:ext cx="34048" cy="535559"/>
          </a:xfrm>
          <a:prstGeom prst="rect">
            <a:avLst/>
          </a:prstGeom>
          <a:noFill/>
        </p:spPr>
      </p:pic>
      <p:pic>
        <p:nvPicPr>
          <p:cNvPr id="42" name="Picture 41">
            <a:extLst>
              <a:ext uri="{A55583B8-9D29-4668-AC06-62BF077DE5A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76491F3-576A-43A7-9B8C-820CC2DC5161}"/>
              </a:ext>
            </a:extLst>
          </p:cNvPr>
          <p:cNvPicPr>
            <a:picLocks noChangeAspect="1"/>
          </p:cNvPicPr>
          <p:nvPr/>
        </p:nvPicPr>
        <p:blipFill>
          <a:blip r:embed="rId3" cstate="print"/>
          <a:srcRect l="45690" r="47950"/>
          <a:stretch>
            <a:fillRect/>
          </a:stretch>
        </p:blipFill>
        <p:spPr>
          <a:xfrm>
            <a:off x="7844281" y="5404155"/>
            <a:ext cx="34048" cy="535559"/>
          </a:xfrm>
          <a:prstGeom prst="rect">
            <a:avLst/>
          </a:prstGeom>
          <a:noFill/>
        </p:spPr>
      </p:pic>
      <p:pic>
        <p:nvPicPr>
          <p:cNvPr id="43" name="Picture 42">
            <a:extLst>
              <a:ext uri="{92F8FE5B-D9D7-4B12-A038-2374C8AE645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F4A250A-3143-45B5-9894-0002327242DD}"/>
              </a:ext>
            </a:extLst>
          </p:cNvPr>
          <p:cNvPicPr>
            <a:picLocks noChangeAspect="1"/>
          </p:cNvPicPr>
          <p:nvPr/>
        </p:nvPicPr>
        <p:blipFill>
          <a:blip r:embed="rId3" cstate="print"/>
          <a:srcRect l="45690" r="47950"/>
          <a:stretch>
            <a:fillRect/>
          </a:stretch>
        </p:blipFill>
        <p:spPr>
          <a:xfrm>
            <a:off x="8961881" y="5404155"/>
            <a:ext cx="34048" cy="535559"/>
          </a:xfrm>
          <a:prstGeom prst="rect">
            <a:avLst/>
          </a:prstGeom>
          <a:noFill/>
        </p:spPr>
      </p:pic>
      <p:pic>
        <p:nvPicPr>
          <p:cNvPr id="44" name="Picture 43">
            <a:extLst>
              <a:ext uri="{798A0579-2ADA-4DFD-9097-6D9C777D3E9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1737D15-7D8C-4609-9B4D-335E82569FF9}"/>
              </a:ext>
            </a:extLst>
          </p:cNvPr>
          <p:cNvPicPr>
            <a:picLocks noChangeAspect="1"/>
          </p:cNvPicPr>
          <p:nvPr/>
        </p:nvPicPr>
        <p:blipFill>
          <a:blip r:embed="rId3" cstate="print"/>
          <a:srcRect l="45690" r="47950"/>
          <a:stretch>
            <a:fillRect/>
          </a:stretch>
        </p:blipFill>
        <p:spPr>
          <a:xfrm>
            <a:off x="9520681" y="5404155"/>
            <a:ext cx="34048" cy="535559"/>
          </a:xfrm>
          <a:prstGeom prst="rect">
            <a:avLst/>
          </a:prstGeom>
          <a:noFill/>
        </p:spPr>
      </p:pic>
      <p:pic>
        <p:nvPicPr>
          <p:cNvPr id="45" name="Picture 44">
            <a:extLst>
              <a:ext uri="{DBF42668-6301-4C2B-BEA5-F8F2179E8BD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00E6EE8-A9DD-4DEB-AD7E-951B447BB815}"/>
              </a:ext>
            </a:extLst>
          </p:cNvPr>
          <p:cNvPicPr>
            <a:picLocks noChangeAspect="1"/>
          </p:cNvPicPr>
          <p:nvPr/>
        </p:nvPicPr>
        <p:blipFill>
          <a:blip r:embed="rId3" cstate="print"/>
          <a:srcRect l="45690" r="47950"/>
          <a:stretch>
            <a:fillRect/>
          </a:stretch>
        </p:blipFill>
        <p:spPr>
          <a:xfrm>
            <a:off x="9977881" y="5404155"/>
            <a:ext cx="34048" cy="535559"/>
          </a:xfrm>
          <a:prstGeom prst="rect">
            <a:avLst/>
          </a:prstGeom>
          <a:noFill/>
        </p:spPr>
      </p:pic>
      <p:pic>
        <p:nvPicPr>
          <p:cNvPr id="46" name="Picture 45">
            <a:extLst>
              <a:ext uri="{234F7F4A-E61F-45A1-B2DA-95B540D8D4C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A0B8E4F-8BFD-40BF-A7EC-8CFF30A55488}"/>
              </a:ext>
            </a:extLst>
          </p:cNvPr>
          <p:cNvPicPr>
            <a:picLocks noChangeAspect="1"/>
          </p:cNvPicPr>
          <p:nvPr/>
        </p:nvPicPr>
        <p:blipFill>
          <a:blip r:embed="rId3" cstate="print"/>
          <a:srcRect l="45690" r="47950"/>
          <a:stretch>
            <a:fillRect/>
          </a:stretch>
        </p:blipFill>
        <p:spPr>
          <a:xfrm>
            <a:off x="10485881" y="5404155"/>
            <a:ext cx="34048" cy="535559"/>
          </a:xfrm>
          <a:prstGeom prst="rect">
            <a:avLst/>
          </a:prstGeom>
          <a:noFill/>
        </p:spPr>
      </p:pic>
      <p:sp>
        <p:nvSpPr>
          <p:cNvPr id="47" name="TextBox 46">
            <a:extLst>
              <a:ext uri="{95B40F32-B75E-4413-B952-221F2BD1E77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71F8FE5-7D59-4EDC-88FB-DB72862A80C1}"/>
              </a:ext>
            </a:extLst>
          </p:cNvPr>
          <p:cNvSpPr txBox="1"/>
          <p:nvPr/>
        </p:nvSpPr>
        <p:spPr>
          <a:xfrm>
            <a:off x="274509" y="2725497"/>
            <a:ext cx="8415528" cy="415563"/>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Open Sans"/>
              </a:rPr>
              <a:t>1) Direct Initialization : </a:t>
            </a:r>
            <a:r>
              <a:rPr lang="en-US" sz="1867" dirty="0">
                <a:solidFill>
                  <a:srgbClr val="171C23"/>
                </a:solidFill>
                <a:latin typeface="Open Sans"/>
              </a:rPr>
              <a:t>Mentioning array size is not compulsory.</a:t>
            </a:r>
          </a:p>
        </p:txBody>
      </p:sp>
      <p:sp>
        <p:nvSpPr>
          <p:cNvPr id="48" name="TextBox 47">
            <a:extLst>
              <a:ext uri="{541D8870-23E0-4DDB-B2E7-D7E583FFEF0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5900C85-0FCB-4FCD-B26F-2022DDC8D706}"/>
              </a:ext>
            </a:extLst>
          </p:cNvPr>
          <p:cNvSpPr txBox="1"/>
          <p:nvPr/>
        </p:nvSpPr>
        <p:spPr>
          <a:xfrm>
            <a:off x="406401" y="3204337"/>
            <a:ext cx="4536783" cy="415563"/>
          </a:xfrm>
          <a:prstGeom prst="rect">
            <a:avLst/>
          </a:prstGeom>
        </p:spPr>
        <p:txBody>
          <a:bodyPr vert="horz" lIns="127000" tIns="63500" rIns="127000" bIns="63500" rtlCol="0" anchor="t">
            <a:spAutoFit/>
          </a:bodyPr>
          <a:lstStyle/>
          <a:p>
            <a:pPr>
              <a:defRPr lang="en-US" sz="1400" dirty="0"/>
            </a:pPr>
            <a:r>
              <a:rPr lang="en-US" sz="1867" dirty="0">
                <a:solidFill>
                  <a:srgbClr val="00B050"/>
                </a:solidFill>
              </a:rPr>
              <a:t>Ex: int a[5] = {29, 47, 132, 229, 50 }</a:t>
            </a:r>
          </a:p>
        </p:txBody>
      </p:sp>
      <p:sp>
        <p:nvSpPr>
          <p:cNvPr id="49" name="TextBox 48">
            <a:extLst>
              <a:ext uri="{DB677E61-CE16-49CB-A848-DD148189681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B65932C-079A-48DA-8293-9DB701ECE8AB}"/>
              </a:ext>
            </a:extLst>
          </p:cNvPr>
          <p:cNvSpPr txBox="1"/>
          <p:nvPr/>
        </p:nvSpPr>
        <p:spPr>
          <a:xfrm>
            <a:off x="5791201" y="3683165"/>
            <a:ext cx="591591" cy="415563"/>
          </a:xfrm>
          <a:prstGeom prst="rect">
            <a:avLst/>
          </a:prstGeom>
        </p:spPr>
        <p:txBody>
          <a:bodyPr vert="horz" lIns="127000" tIns="63500" rIns="127000" bIns="63500" rtlCol="0" anchor="t">
            <a:spAutoFit/>
          </a:bodyPr>
          <a:lstStyle/>
          <a:p>
            <a:pPr>
              <a:defRPr lang="en-US" sz="1400" dirty="0"/>
            </a:pPr>
            <a:r>
              <a:rPr lang="en-US" sz="1867" dirty="0">
                <a:solidFill>
                  <a:schemeClr val="accent2"/>
                </a:solidFill>
              </a:rPr>
              <a:t>29</a:t>
            </a:r>
          </a:p>
        </p:txBody>
      </p:sp>
      <p:sp>
        <p:nvSpPr>
          <p:cNvPr id="50" name="TextBox 49">
            <a:extLst>
              <a:ext uri="{90685786-4398-494E-8750-9151E1A939A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A7CDDD7-B46C-4BCA-BC90-B73D939E3B4A}"/>
              </a:ext>
            </a:extLst>
          </p:cNvPr>
          <p:cNvSpPr txBox="1"/>
          <p:nvPr/>
        </p:nvSpPr>
        <p:spPr>
          <a:xfrm>
            <a:off x="6807201" y="3683165"/>
            <a:ext cx="591591" cy="415563"/>
          </a:xfrm>
          <a:prstGeom prst="rect">
            <a:avLst/>
          </a:prstGeom>
        </p:spPr>
        <p:txBody>
          <a:bodyPr vert="horz" lIns="127000" tIns="63500" rIns="127000" bIns="63500" rtlCol="0" anchor="t">
            <a:spAutoFit/>
          </a:bodyPr>
          <a:lstStyle/>
          <a:p>
            <a:pPr>
              <a:defRPr lang="en-US" sz="1400" dirty="0"/>
            </a:pPr>
            <a:r>
              <a:rPr lang="en-US" sz="1867" dirty="0">
                <a:solidFill>
                  <a:schemeClr val="accent2"/>
                </a:solidFill>
              </a:rPr>
              <a:t>47</a:t>
            </a:r>
          </a:p>
        </p:txBody>
      </p:sp>
      <p:sp>
        <p:nvSpPr>
          <p:cNvPr id="51" name="TextBox 50">
            <a:extLst>
              <a:ext uri="{7AF0DECA-628C-4DF1-992E-C27EAC3789F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544D9F6-51D9-4466-80C9-8806146A43AE}"/>
              </a:ext>
            </a:extLst>
          </p:cNvPr>
          <p:cNvSpPr txBox="1"/>
          <p:nvPr/>
        </p:nvSpPr>
        <p:spPr>
          <a:xfrm>
            <a:off x="7823201" y="3683165"/>
            <a:ext cx="796087" cy="415563"/>
          </a:xfrm>
          <a:prstGeom prst="rect">
            <a:avLst/>
          </a:prstGeom>
        </p:spPr>
        <p:txBody>
          <a:bodyPr vert="horz" lIns="127000" tIns="63500" rIns="127000" bIns="63500" rtlCol="0" anchor="t">
            <a:spAutoFit/>
          </a:bodyPr>
          <a:lstStyle/>
          <a:p>
            <a:pPr>
              <a:defRPr lang="en-US" sz="1400" dirty="0"/>
            </a:pPr>
            <a:r>
              <a:rPr lang="en-US" sz="1867" dirty="0">
                <a:solidFill>
                  <a:schemeClr val="accent2"/>
                </a:solidFill>
              </a:rPr>
              <a:t>132</a:t>
            </a:r>
          </a:p>
        </p:txBody>
      </p:sp>
      <p:sp>
        <p:nvSpPr>
          <p:cNvPr id="52" name="TextBox 51">
            <a:extLst>
              <a:ext uri="{8E64B641-0A80-469A-B956-08859519E12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E8C7A97-B207-485F-AC4D-34E700475250}"/>
              </a:ext>
            </a:extLst>
          </p:cNvPr>
          <p:cNvSpPr txBox="1"/>
          <p:nvPr/>
        </p:nvSpPr>
        <p:spPr>
          <a:xfrm>
            <a:off x="8940801" y="3683165"/>
            <a:ext cx="796087" cy="415563"/>
          </a:xfrm>
          <a:prstGeom prst="rect">
            <a:avLst/>
          </a:prstGeom>
        </p:spPr>
        <p:txBody>
          <a:bodyPr vert="horz" lIns="127000" tIns="63500" rIns="127000" bIns="63500" rtlCol="0" anchor="t">
            <a:spAutoFit/>
          </a:bodyPr>
          <a:lstStyle/>
          <a:p>
            <a:pPr>
              <a:defRPr lang="en-US" sz="1400" dirty="0"/>
            </a:pPr>
            <a:r>
              <a:rPr lang="en-US" sz="1867" dirty="0">
                <a:solidFill>
                  <a:schemeClr val="accent2"/>
                </a:solidFill>
              </a:rPr>
              <a:t>229</a:t>
            </a:r>
          </a:p>
        </p:txBody>
      </p:sp>
      <p:sp>
        <p:nvSpPr>
          <p:cNvPr id="53" name="TextBox 52">
            <a:extLst>
              <a:ext uri="{F1768451-DA0F-4704-AC3D-7B38F494480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4617E2D-8CCC-4244-95E4-53753ECB6C9F}"/>
              </a:ext>
            </a:extLst>
          </p:cNvPr>
          <p:cNvSpPr txBox="1"/>
          <p:nvPr/>
        </p:nvSpPr>
        <p:spPr>
          <a:xfrm>
            <a:off x="9906001" y="3683165"/>
            <a:ext cx="796087" cy="415563"/>
          </a:xfrm>
          <a:prstGeom prst="rect">
            <a:avLst/>
          </a:prstGeom>
        </p:spPr>
        <p:txBody>
          <a:bodyPr vert="horz" lIns="127000" tIns="63500" rIns="127000" bIns="63500" rtlCol="0" anchor="t">
            <a:spAutoFit/>
          </a:bodyPr>
          <a:lstStyle/>
          <a:p>
            <a:pPr>
              <a:defRPr lang="en-US" sz="1400" dirty="0"/>
            </a:pPr>
            <a:r>
              <a:rPr lang="en-US" sz="1867" dirty="0">
                <a:solidFill>
                  <a:schemeClr val="accent2"/>
                </a:solidFill>
              </a:rPr>
              <a:t> 50</a:t>
            </a:r>
          </a:p>
        </p:txBody>
      </p:sp>
      <p:sp>
        <p:nvSpPr>
          <p:cNvPr id="54" name="TextBox 53">
            <a:extLst>
              <a:ext uri="{0E9AAE91-A427-4C5C-97B7-AEB78701470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8D83D3F-84EA-442D-B2A8-907F1B0F919A}"/>
              </a:ext>
            </a:extLst>
          </p:cNvPr>
          <p:cNvSpPr txBox="1"/>
          <p:nvPr/>
        </p:nvSpPr>
        <p:spPr>
          <a:xfrm>
            <a:off x="393396" y="4787901"/>
            <a:ext cx="5777153" cy="415563"/>
          </a:xfrm>
          <a:prstGeom prst="rect">
            <a:avLst/>
          </a:prstGeom>
        </p:spPr>
        <p:txBody>
          <a:bodyPr vert="horz" lIns="127000" tIns="63500" rIns="127000" bIns="63500" rtlCol="0" anchor="t">
            <a:spAutoFit/>
          </a:bodyPr>
          <a:lstStyle/>
          <a:p>
            <a:pPr>
              <a:defRPr lang="en-US" sz="1400" dirty="0"/>
            </a:pPr>
            <a:r>
              <a:rPr lang="en-US" sz="1867" dirty="0">
                <a:solidFill>
                  <a:srgbClr val="00B050"/>
                </a:solidFill>
              </a:rPr>
              <a:t>Ex: float b[5] = {29.3, 47.1, 132.4, 229.6, 50.3 }</a:t>
            </a:r>
          </a:p>
        </p:txBody>
      </p:sp>
      <p:sp>
        <p:nvSpPr>
          <p:cNvPr id="55" name="TextBox 54">
            <a:extLst>
              <a:ext uri="{A40038E0-4F05-40B9-848D-02D00FB7AF8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49ACFF5-1178-4FA5-AE86-C906D34DEB95}"/>
              </a:ext>
            </a:extLst>
          </p:cNvPr>
          <p:cNvSpPr txBox="1"/>
          <p:nvPr/>
        </p:nvSpPr>
        <p:spPr>
          <a:xfrm>
            <a:off x="6705600" y="5461165"/>
            <a:ext cx="706653" cy="415563"/>
          </a:xfrm>
          <a:prstGeom prst="rect">
            <a:avLst/>
          </a:prstGeom>
        </p:spPr>
        <p:txBody>
          <a:bodyPr vert="horz" lIns="127000" tIns="63500" rIns="127000" bIns="63500" rtlCol="0" anchor="t">
            <a:spAutoFit/>
          </a:bodyPr>
          <a:lstStyle/>
          <a:p>
            <a:pPr>
              <a:defRPr lang="en-US" sz="1400" dirty="0"/>
            </a:pPr>
            <a:r>
              <a:rPr lang="en-US" sz="1867" dirty="0">
                <a:solidFill>
                  <a:schemeClr val="accent2"/>
                </a:solidFill>
              </a:rPr>
              <a:t>47.1</a:t>
            </a:r>
          </a:p>
        </p:txBody>
      </p:sp>
      <p:sp>
        <p:nvSpPr>
          <p:cNvPr id="56" name="TextBox 55">
            <a:extLst>
              <a:ext uri="{0235676D-D6EB-44C0-9794-E9F5141D27A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D554BDF-65A7-4D48-A9CB-39BCF126EDD4}"/>
              </a:ext>
            </a:extLst>
          </p:cNvPr>
          <p:cNvSpPr txBox="1"/>
          <p:nvPr/>
        </p:nvSpPr>
        <p:spPr>
          <a:xfrm>
            <a:off x="5689600" y="5461165"/>
            <a:ext cx="866837" cy="415563"/>
          </a:xfrm>
          <a:prstGeom prst="rect">
            <a:avLst/>
          </a:prstGeom>
        </p:spPr>
        <p:txBody>
          <a:bodyPr vert="horz" lIns="127000" tIns="63500" rIns="127000" bIns="63500" rtlCol="0" anchor="t">
            <a:spAutoFit/>
          </a:bodyPr>
          <a:lstStyle/>
          <a:p>
            <a:pPr>
              <a:defRPr lang="en-US" sz="1400" dirty="0"/>
            </a:pPr>
            <a:r>
              <a:rPr lang="en-US" sz="1867" dirty="0">
                <a:solidFill>
                  <a:schemeClr val="accent2"/>
                </a:solidFill>
              </a:rPr>
              <a:t>29.3</a:t>
            </a:r>
          </a:p>
        </p:txBody>
      </p:sp>
      <p:sp>
        <p:nvSpPr>
          <p:cNvPr id="57" name="TextBox 56">
            <a:extLst>
              <a:ext uri="{108DD5D2-3213-46BD-9A2B-F16F0F25A1F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CC2DAA8-1FA7-416D-82D5-DF4FC22365AB}"/>
              </a:ext>
            </a:extLst>
          </p:cNvPr>
          <p:cNvSpPr txBox="1"/>
          <p:nvPr/>
        </p:nvSpPr>
        <p:spPr>
          <a:xfrm>
            <a:off x="7721600" y="5461165"/>
            <a:ext cx="968437" cy="415563"/>
          </a:xfrm>
          <a:prstGeom prst="rect">
            <a:avLst/>
          </a:prstGeom>
        </p:spPr>
        <p:txBody>
          <a:bodyPr vert="horz" lIns="127000" tIns="63500" rIns="127000" bIns="63500" rtlCol="0" anchor="t">
            <a:spAutoFit/>
          </a:bodyPr>
          <a:lstStyle/>
          <a:p>
            <a:pPr>
              <a:defRPr lang="en-US" sz="1400" dirty="0"/>
            </a:pPr>
            <a:r>
              <a:rPr lang="en-US" sz="1867" dirty="0">
                <a:solidFill>
                  <a:schemeClr val="accent2"/>
                </a:solidFill>
              </a:rPr>
              <a:t>132.4</a:t>
            </a:r>
          </a:p>
        </p:txBody>
      </p:sp>
      <p:sp>
        <p:nvSpPr>
          <p:cNvPr id="58" name="TextBox 57">
            <a:extLst>
              <a:ext uri="{F8C3C116-8680-49B8-9D8A-4384B71FF06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68C17C3-2B01-47DA-AE9A-579D0D9EC32C}"/>
              </a:ext>
            </a:extLst>
          </p:cNvPr>
          <p:cNvSpPr txBox="1"/>
          <p:nvPr/>
        </p:nvSpPr>
        <p:spPr>
          <a:xfrm>
            <a:off x="8694839" y="5461165"/>
            <a:ext cx="940447" cy="415563"/>
          </a:xfrm>
          <a:prstGeom prst="rect">
            <a:avLst/>
          </a:prstGeom>
        </p:spPr>
        <p:txBody>
          <a:bodyPr vert="horz" lIns="127000" tIns="63500" rIns="127000" bIns="63500" rtlCol="0" anchor="t">
            <a:spAutoFit/>
          </a:bodyPr>
          <a:lstStyle/>
          <a:p>
            <a:pPr>
              <a:defRPr lang="en-US" sz="1400" dirty="0"/>
            </a:pPr>
            <a:r>
              <a:rPr lang="en-US" sz="1867" dirty="0">
                <a:solidFill>
                  <a:schemeClr val="accent2"/>
                </a:solidFill>
              </a:rPr>
              <a:t>229.6</a:t>
            </a:r>
          </a:p>
        </p:txBody>
      </p:sp>
      <p:sp>
        <p:nvSpPr>
          <p:cNvPr id="59" name="TextBox 58">
            <a:extLst>
              <a:ext uri="{7A0C9D7A-EB89-488B-AD26-A0C65CF233B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463F3AF-BBAC-4B1F-BB8B-060221B79D51}"/>
              </a:ext>
            </a:extLst>
          </p:cNvPr>
          <p:cNvSpPr txBox="1"/>
          <p:nvPr/>
        </p:nvSpPr>
        <p:spPr>
          <a:xfrm>
            <a:off x="9804401" y="5461165"/>
            <a:ext cx="796087" cy="415563"/>
          </a:xfrm>
          <a:prstGeom prst="rect">
            <a:avLst/>
          </a:prstGeom>
        </p:spPr>
        <p:txBody>
          <a:bodyPr vert="horz" lIns="127000" tIns="63500" rIns="127000" bIns="63500" rtlCol="0" anchor="t">
            <a:spAutoFit/>
          </a:bodyPr>
          <a:lstStyle/>
          <a:p>
            <a:pPr>
              <a:defRPr lang="en-US" sz="1400" dirty="0"/>
            </a:pPr>
            <a:r>
              <a:rPr lang="en-US" sz="1867" dirty="0">
                <a:solidFill>
                  <a:schemeClr val="accent2"/>
                </a:solidFill>
              </a:rPr>
              <a:t> 50.3</a:t>
            </a:r>
          </a:p>
        </p:txBody>
      </p:sp>
    </p:spTree>
    <p:extLst>
      <p:ext uri="{9004B2AD-B616-419F-9D07-99E2894C7C5A}">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72"/>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9CCA382B-244E-4121-BA33-34FC0B14B21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DC22FB1-4C66-4834-A44D-D31576A58F16}"/>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532952D9-C757-4C28-ACD4-E65C9BB11AB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B0E5E0A-51D6-4F59-83C2-C0B3D21D6EB9}"/>
              </a:ext>
            </a:extLst>
          </p:cNvPr>
          <p:cNvSpPr txBox="1"/>
          <p:nvPr/>
        </p:nvSpPr>
        <p:spPr>
          <a:xfrm>
            <a:off x="389598" y="994144"/>
            <a:ext cx="7171703" cy="1177695"/>
          </a:xfrm>
          <a:prstGeom prst="rect">
            <a:avLst/>
          </a:prstGeom>
        </p:spPr>
        <p:txBody>
          <a:bodyPr vert="horz" lIns="127000" tIns="63500" rIns="127000" bIns="63500" rtlCol="0" anchor="t">
            <a:spAutoFit/>
          </a:bodyPr>
          <a:lstStyle/>
          <a:p>
            <a:pPr>
              <a:lnSpc>
                <a:spcPct val="125000"/>
              </a:lnSpc>
              <a:defRPr lang="en-US" sz="1400" dirty="0"/>
            </a:pPr>
            <a:r>
              <a:rPr lang="en-US" sz="1867" b="1" dirty="0">
                <a:solidFill>
                  <a:schemeClr val="accent5"/>
                </a:solidFill>
                <a:latin typeface="Open Sans"/>
              </a:rPr>
              <a:t>2) Initialization using a for loop: </a:t>
            </a:r>
          </a:p>
          <a:p>
            <a:pPr>
              <a:lnSpc>
                <a:spcPct val="125000"/>
              </a:lnSpc>
              <a:defRPr lang="en-US" sz="1400" dirty="0"/>
            </a:pPr>
            <a:r>
              <a:rPr lang="en-US" sz="1867" dirty="0">
                <a:solidFill>
                  <a:srgbClr val="00B050"/>
                </a:solidFill>
                <a:latin typeface="Open Sans"/>
              </a:rPr>
              <a:t>-&gt;Using a for loop to initialize the array blocks</a:t>
            </a:r>
          </a:p>
          <a:p>
            <a:pPr>
              <a:lnSpc>
                <a:spcPct val="125000"/>
              </a:lnSpc>
              <a:defRPr lang="en-US" sz="1400" dirty="0"/>
            </a:pPr>
            <a:r>
              <a:rPr lang="en-US" sz="1867" dirty="0">
                <a:solidFill>
                  <a:srgbClr val="00B050"/>
                </a:solidFill>
                <a:latin typeface="Open Sans"/>
              </a:rPr>
              <a:t>-&gt;Mentioning array size is compulsory</a:t>
            </a:r>
          </a:p>
        </p:txBody>
      </p:sp>
      <p:sp>
        <p:nvSpPr>
          <p:cNvPr id="4" name="TextBox 3">
            <a:extLst>
              <a:ext uri="{DE5714E8-ED3F-4308-A3B1-EF4443DB1CE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ED5B65C-5DE6-47C3-9AC0-3BA90B104308}"/>
              </a:ext>
            </a:extLst>
          </p:cNvPr>
          <p:cNvSpPr txBox="1"/>
          <p:nvPr/>
        </p:nvSpPr>
        <p:spPr>
          <a:xfrm>
            <a:off x="1280108" y="2533916"/>
            <a:ext cx="4815891" cy="2139496"/>
          </a:xfrm>
          <a:prstGeom prst="rect">
            <a:avLst/>
          </a:prstGeom>
          <a:solidFill>
            <a:schemeClr val="accent2"/>
          </a:solidFill>
          <a:ln w="9525" cap="flat">
            <a:noFill/>
            <a:prstDash val="solid"/>
            <a:miter lim="800000"/>
          </a:ln>
        </p:spPr>
        <p:txBody>
          <a:bodyPr vert="horz" lIns="127000" tIns="63500" rIns="127000" bIns="63500" rtlCol="0" anchor="t">
            <a:spAutoFit/>
          </a:bodyPr>
          <a:lstStyle/>
          <a:p>
            <a:pPr>
              <a:defRPr lang="en-US" sz="1400" dirty="0"/>
            </a:pPr>
            <a:r>
              <a:rPr lang="en-US" sz="1867" b="1" dirty="0">
                <a:solidFill>
                  <a:schemeClr val="accent6"/>
                </a:solidFill>
                <a:latin typeface="+mj-lt"/>
              </a:rPr>
              <a:t>int a[5];</a:t>
            </a:r>
          </a:p>
          <a:p>
            <a:pPr>
              <a:defRPr lang="en-US" sz="1400" dirty="0"/>
            </a:pPr>
            <a:r>
              <a:rPr lang="en-US" sz="1867" b="1" dirty="0">
                <a:solidFill>
                  <a:schemeClr val="accent6"/>
                </a:solidFill>
                <a:latin typeface="+mj-lt"/>
              </a:rPr>
              <a:t>int i;</a:t>
            </a:r>
          </a:p>
          <a:p>
            <a:pPr>
              <a:defRPr lang="en-US" sz="1400" dirty="0"/>
            </a:pPr>
            <a:r>
              <a:rPr lang="en-US" sz="1867" b="1" dirty="0" err="1">
                <a:solidFill>
                  <a:schemeClr val="accent6"/>
                </a:solidFill>
                <a:latin typeface="+mj-lt"/>
              </a:rPr>
              <a:t>printf</a:t>
            </a:r>
            <a:r>
              <a:rPr lang="en-US" sz="1867" b="1" dirty="0">
                <a:solidFill>
                  <a:schemeClr val="accent6"/>
                </a:solidFill>
                <a:latin typeface="+mj-lt"/>
              </a:rPr>
              <a:t>(" Enter an integer");</a:t>
            </a:r>
          </a:p>
          <a:p>
            <a:pPr>
              <a:defRPr lang="en-US" sz="1400" dirty="0"/>
            </a:pPr>
            <a:r>
              <a:rPr lang="en-US" sz="1867" b="1" dirty="0">
                <a:solidFill>
                  <a:schemeClr val="accent6"/>
                </a:solidFill>
                <a:latin typeface="+mj-lt"/>
              </a:rPr>
              <a:t>for(i=0; i&lt;=4; i++)</a:t>
            </a:r>
          </a:p>
          <a:p>
            <a:pPr>
              <a:defRPr lang="en-US" sz="1400" dirty="0"/>
            </a:pPr>
            <a:r>
              <a:rPr lang="en-US" sz="1867" b="1" dirty="0">
                <a:solidFill>
                  <a:schemeClr val="accent6"/>
                </a:solidFill>
                <a:latin typeface="+mj-lt"/>
              </a:rPr>
              <a:t>{</a:t>
            </a:r>
          </a:p>
          <a:p>
            <a:pPr>
              <a:defRPr lang="en-US" sz="1400" dirty="0"/>
            </a:pPr>
            <a:r>
              <a:rPr lang="en-US" sz="1867" b="1" dirty="0">
                <a:solidFill>
                  <a:schemeClr val="accent6"/>
                </a:solidFill>
                <a:latin typeface="+mj-lt"/>
              </a:rPr>
              <a:t>         </a:t>
            </a:r>
            <a:r>
              <a:rPr lang="en-US" sz="1867" b="1" dirty="0" err="1">
                <a:solidFill>
                  <a:schemeClr val="accent6"/>
                </a:solidFill>
                <a:latin typeface="+mj-lt"/>
              </a:rPr>
              <a:t>scanf</a:t>
            </a:r>
            <a:r>
              <a:rPr lang="en-US" sz="1867" b="1" dirty="0">
                <a:solidFill>
                  <a:schemeClr val="accent6"/>
                </a:solidFill>
                <a:latin typeface="+mj-lt"/>
              </a:rPr>
              <a:t>("%d", &amp;a[i]);</a:t>
            </a:r>
          </a:p>
          <a:p>
            <a:pPr>
              <a:defRPr lang="en-US" sz="1400" dirty="0"/>
            </a:pPr>
            <a:r>
              <a:rPr lang="en-US" sz="1867" b="1" dirty="0">
                <a:solidFill>
                  <a:schemeClr val="accent6"/>
                </a:solidFill>
                <a:latin typeface="+mj-lt"/>
              </a:rPr>
              <a:t>}</a:t>
            </a:r>
          </a:p>
        </p:txBody>
      </p:sp>
      <p:sp>
        <p:nvSpPr>
          <p:cNvPr id="5" name="Rectangle 4">
            <a:extLst>
              <a:ext uri="{1D686792-6E5E-4009-B674-24D33004B2C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595380E-88AE-493F-8B24-3B70CF864C4B}"/>
              </a:ext>
            </a:extLst>
          </p:cNvPr>
          <p:cNvSpPr/>
          <p:nvPr/>
        </p:nvSpPr>
        <p:spPr>
          <a:xfrm>
            <a:off x="6534874" y="2554034"/>
            <a:ext cx="5376215" cy="51936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6" name="Straight Connector 5">
            <a:extLst>
              <a:ext uri="{2B8FB8B2-202A-4398-8F1C-1E8E68511A9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5A1A72C-5EE5-4564-8ED4-09B4976CD0B9}"/>
              </a:ext>
            </a:extLst>
          </p:cNvPr>
          <p:cNvCxnSpPr/>
          <p:nvPr/>
        </p:nvCxnSpPr>
        <p:spPr>
          <a:xfrm rot="10800000" flipH="1" flipV="1">
            <a:off x="7661173" y="2539174"/>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7" name="Straight Connector 6">
            <a:extLst>
              <a:ext uri="{3AB459F4-5822-4D9B-95CD-A2BD6A81C38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D86B886-CECC-4C38-BD0F-12D50EBCEC50}"/>
              </a:ext>
            </a:extLst>
          </p:cNvPr>
          <p:cNvCxnSpPr/>
          <p:nvPr/>
        </p:nvCxnSpPr>
        <p:spPr>
          <a:xfrm rot="10800000" flipH="1" flipV="1">
            <a:off x="8727973" y="2539174"/>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a:extLst>
              <a:ext uri="{56EC753C-48D1-4440-AD23-C37D9144EA2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62F02A5-AA55-4AE1-84CB-23817EAEE212}"/>
              </a:ext>
            </a:extLst>
          </p:cNvPr>
          <p:cNvCxnSpPr/>
          <p:nvPr/>
        </p:nvCxnSpPr>
        <p:spPr>
          <a:xfrm rot="10800000" flipH="1" flipV="1">
            <a:off x="9794773" y="2539174"/>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a:extLst>
              <a:ext uri="{19383D84-1953-410F-9A0C-50D7F8A7355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8D9BFEB-4B0F-450C-96C4-D613B3BAD4C0}"/>
              </a:ext>
            </a:extLst>
          </p:cNvPr>
          <p:cNvCxnSpPr/>
          <p:nvPr/>
        </p:nvCxnSpPr>
        <p:spPr>
          <a:xfrm rot="10800000" flipH="1" flipV="1">
            <a:off x="10861573" y="2539174"/>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10" name="Picture 9">
            <a:extLst>
              <a:ext uri="{5A939F08-5B50-4F24-82BC-2BE961C48BE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8CAE744-03A2-438C-8651-80B46598AE61}"/>
              </a:ext>
            </a:extLst>
          </p:cNvPr>
          <p:cNvPicPr>
            <a:picLocks noChangeAspect="1"/>
          </p:cNvPicPr>
          <p:nvPr/>
        </p:nvPicPr>
        <p:blipFill>
          <a:blip r:embed="rId3" cstate="print"/>
          <a:srcRect l="45690" r="47950"/>
          <a:stretch>
            <a:fillRect/>
          </a:stretch>
        </p:blipFill>
        <p:spPr>
          <a:xfrm>
            <a:off x="7119645" y="2527782"/>
            <a:ext cx="34048" cy="535559"/>
          </a:xfrm>
          <a:prstGeom prst="rect">
            <a:avLst/>
          </a:prstGeom>
          <a:noFill/>
        </p:spPr>
      </p:pic>
      <p:cxnSp>
        <p:nvCxnSpPr>
          <p:cNvPr id="11" name="Straight Connector 10">
            <a:extLst>
              <a:ext uri="{9CBAAFFD-04E6-41C2-BFAE-F8411C1AEFA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32E2D42-E666-46B0-820D-0BD2703400B8}"/>
              </a:ext>
            </a:extLst>
          </p:cNvPr>
          <p:cNvCxnSpPr/>
          <p:nvPr/>
        </p:nvCxnSpPr>
        <p:spPr>
          <a:xfrm rot="10800000" flipH="1" flipV="1">
            <a:off x="11911089" y="2527782"/>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12" name="Picture 11">
            <a:extLst>
              <a:ext uri="{3094C599-0F4B-40C0-A0EE-F6907E795D5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544D4B4-4B4D-42B8-984C-ED0D37BECE4D}"/>
              </a:ext>
            </a:extLst>
          </p:cNvPr>
          <p:cNvPicPr>
            <a:picLocks noChangeAspect="1"/>
          </p:cNvPicPr>
          <p:nvPr/>
        </p:nvPicPr>
        <p:blipFill>
          <a:blip r:embed="rId3" cstate="print"/>
          <a:srcRect l="45690" r="47950"/>
          <a:stretch>
            <a:fillRect/>
          </a:stretch>
        </p:blipFill>
        <p:spPr>
          <a:xfrm>
            <a:off x="11352809" y="2527782"/>
            <a:ext cx="34048" cy="535559"/>
          </a:xfrm>
          <a:prstGeom prst="rect">
            <a:avLst/>
          </a:prstGeom>
          <a:noFill/>
        </p:spPr>
      </p:pic>
      <p:pic>
        <p:nvPicPr>
          <p:cNvPr id="13" name="Picture 12">
            <a:extLst>
              <a:ext uri="{6E4E489D-47DA-48A7-9E1D-885C0484961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A70ED13-7518-450F-9757-383C0718A603}"/>
              </a:ext>
            </a:extLst>
          </p:cNvPr>
          <p:cNvPicPr>
            <a:picLocks noChangeAspect="1"/>
          </p:cNvPicPr>
          <p:nvPr/>
        </p:nvPicPr>
        <p:blipFill>
          <a:blip r:embed="rId3" cstate="print"/>
          <a:srcRect l="45690" r="47950"/>
          <a:stretch>
            <a:fillRect/>
          </a:stretch>
        </p:blipFill>
        <p:spPr>
          <a:xfrm>
            <a:off x="8152409" y="2521738"/>
            <a:ext cx="34048" cy="535559"/>
          </a:xfrm>
          <a:prstGeom prst="rect">
            <a:avLst/>
          </a:prstGeom>
          <a:noFill/>
        </p:spPr>
      </p:pic>
      <p:pic>
        <p:nvPicPr>
          <p:cNvPr id="14" name="Picture 13">
            <a:extLst>
              <a:ext uri="{F7317B6D-3D8F-4B76-934F-1240C4AB5B7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C60B478-8806-4CF1-B8E8-BFF5EA3A77F7}"/>
              </a:ext>
            </a:extLst>
          </p:cNvPr>
          <p:cNvPicPr>
            <a:picLocks noChangeAspect="1"/>
          </p:cNvPicPr>
          <p:nvPr/>
        </p:nvPicPr>
        <p:blipFill>
          <a:blip r:embed="rId3" cstate="print"/>
          <a:srcRect l="45690" r="47950"/>
          <a:stretch>
            <a:fillRect/>
          </a:stretch>
        </p:blipFill>
        <p:spPr>
          <a:xfrm>
            <a:off x="9253816" y="2521738"/>
            <a:ext cx="34048" cy="535559"/>
          </a:xfrm>
          <a:prstGeom prst="rect">
            <a:avLst/>
          </a:prstGeom>
          <a:noFill/>
        </p:spPr>
      </p:pic>
      <p:pic>
        <p:nvPicPr>
          <p:cNvPr id="15" name="Picture 14">
            <a:extLst>
              <a:ext uri="{78AB6024-D0F0-46CC-9B49-2E7167A2347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DDA91FD-8144-4481-8DDF-930E14DF55C7}"/>
              </a:ext>
            </a:extLst>
          </p:cNvPr>
          <p:cNvPicPr>
            <a:picLocks noChangeAspect="1"/>
          </p:cNvPicPr>
          <p:nvPr/>
        </p:nvPicPr>
        <p:blipFill>
          <a:blip r:embed="rId3" cstate="print"/>
          <a:srcRect l="45690" r="47950"/>
          <a:stretch>
            <a:fillRect/>
          </a:stretch>
        </p:blipFill>
        <p:spPr>
          <a:xfrm>
            <a:off x="10320616" y="2521738"/>
            <a:ext cx="34048" cy="535559"/>
          </a:xfrm>
          <a:prstGeom prst="rect">
            <a:avLst/>
          </a:prstGeom>
          <a:noFill/>
        </p:spPr>
      </p:pic>
      <p:sp>
        <p:nvSpPr>
          <p:cNvPr id="16" name="TextBox 15">
            <a:extLst>
              <a:ext uri="{16EC6677-90DA-4F70-8674-D0A192E0FBD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390A267-89F8-46C7-A32E-B7DA845765E5}"/>
              </a:ext>
            </a:extLst>
          </p:cNvPr>
          <p:cNvSpPr txBox="1"/>
          <p:nvPr/>
        </p:nvSpPr>
        <p:spPr>
          <a:xfrm>
            <a:off x="7797331" y="3061182"/>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a[1]</a:t>
            </a:r>
          </a:p>
        </p:txBody>
      </p:sp>
      <p:sp>
        <p:nvSpPr>
          <p:cNvPr id="17" name="TextBox 16">
            <a:extLst>
              <a:ext uri="{F35365E8-1186-4E20-A75F-1FBFB97A930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9328314-6509-4DF1-96F0-2EB9E8DF0338}"/>
              </a:ext>
            </a:extLst>
          </p:cNvPr>
          <p:cNvSpPr txBox="1"/>
          <p:nvPr/>
        </p:nvSpPr>
        <p:spPr>
          <a:xfrm>
            <a:off x="8949067" y="3061182"/>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a[2]</a:t>
            </a:r>
          </a:p>
        </p:txBody>
      </p:sp>
      <p:sp>
        <p:nvSpPr>
          <p:cNvPr id="18" name="TextBox 17">
            <a:extLst>
              <a:ext uri="{FEF969EB-5E71-46E9-B68C-091C73CB33C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13A2B9E-AC0D-4F24-9E8F-FC9B80680F90}"/>
              </a:ext>
            </a:extLst>
          </p:cNvPr>
          <p:cNvSpPr txBox="1"/>
          <p:nvPr/>
        </p:nvSpPr>
        <p:spPr>
          <a:xfrm>
            <a:off x="10997731" y="3048482"/>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a[4]</a:t>
            </a:r>
          </a:p>
        </p:txBody>
      </p:sp>
      <p:sp>
        <p:nvSpPr>
          <p:cNvPr id="19" name="TextBox 18">
            <a:extLst>
              <a:ext uri="{B76439C4-42C5-4DCB-A7D7-84DEF32F367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A7DB661-4CB3-4116-AAD7-D523CFEA5AAC}"/>
              </a:ext>
            </a:extLst>
          </p:cNvPr>
          <p:cNvSpPr txBox="1"/>
          <p:nvPr/>
        </p:nvSpPr>
        <p:spPr>
          <a:xfrm>
            <a:off x="9998533" y="3061182"/>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a[3]</a:t>
            </a:r>
          </a:p>
        </p:txBody>
      </p:sp>
      <p:sp>
        <p:nvSpPr>
          <p:cNvPr id="20" name="TextBox 19">
            <a:extLst>
              <a:ext uri="{B98E7B3C-1938-4348-B0D1-E64F3833988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113C8D7-D178-4FB0-8B8F-8552655F633D}"/>
              </a:ext>
            </a:extLst>
          </p:cNvPr>
          <p:cNvSpPr txBox="1"/>
          <p:nvPr/>
        </p:nvSpPr>
        <p:spPr>
          <a:xfrm>
            <a:off x="6798793" y="3048482"/>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a[0]</a:t>
            </a:r>
          </a:p>
        </p:txBody>
      </p:sp>
      <p:sp>
        <p:nvSpPr>
          <p:cNvPr id="21" name="TextBox 20">
            <a:extLst>
              <a:ext uri="{AFEBA2F7-766B-400B-8C9E-6E6BC37DD73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29050CB-6F10-4152-B3B3-442B44FBA5CC}"/>
              </a:ext>
            </a:extLst>
          </p:cNvPr>
          <p:cNvSpPr txBox="1"/>
          <p:nvPr/>
        </p:nvSpPr>
        <p:spPr>
          <a:xfrm>
            <a:off x="8927935" y="2578748"/>
            <a:ext cx="796087" cy="415563"/>
          </a:xfrm>
          <a:prstGeom prst="rect">
            <a:avLst/>
          </a:prstGeom>
        </p:spPr>
        <p:txBody>
          <a:bodyPr vert="horz" lIns="127000" tIns="63500" rIns="127000" bIns="63500" rtlCol="0" anchor="t">
            <a:spAutoFit/>
          </a:bodyPr>
          <a:lstStyle/>
          <a:p>
            <a:pPr>
              <a:defRPr lang="en-US" sz="1400" dirty="0"/>
            </a:pPr>
            <a:endParaRPr lang="en-US" sz="1867" dirty="0">
              <a:solidFill>
                <a:schemeClr val="accent2"/>
              </a:solidFill>
            </a:endParaRPr>
          </a:p>
        </p:txBody>
      </p:sp>
      <p:sp>
        <p:nvSpPr>
          <p:cNvPr id="22" name="TextBox 21">
            <a:extLst>
              <a:ext uri="{34EA34DC-F985-4A93-AAC5-1C66882854D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66C4909-DFD4-4394-8F93-FE3E81C3A17A}"/>
              </a:ext>
            </a:extLst>
          </p:cNvPr>
          <p:cNvSpPr txBox="1"/>
          <p:nvPr/>
        </p:nvSpPr>
        <p:spPr>
          <a:xfrm>
            <a:off x="10045535" y="2578748"/>
            <a:ext cx="796087" cy="415563"/>
          </a:xfrm>
          <a:prstGeom prst="rect">
            <a:avLst/>
          </a:prstGeom>
        </p:spPr>
        <p:txBody>
          <a:bodyPr vert="horz" lIns="127000" tIns="63500" rIns="127000" bIns="63500" rtlCol="0" anchor="t">
            <a:spAutoFit/>
          </a:bodyPr>
          <a:lstStyle/>
          <a:p>
            <a:pPr>
              <a:defRPr lang="en-US" sz="1400" dirty="0"/>
            </a:pPr>
            <a:endParaRPr lang="en-US" sz="1867" dirty="0">
              <a:solidFill>
                <a:schemeClr val="accent2"/>
              </a:solidFill>
            </a:endParaRPr>
          </a:p>
        </p:txBody>
      </p:sp>
      <p:sp>
        <p:nvSpPr>
          <p:cNvPr id="23" name="TextBox 22">
            <a:extLst>
              <a:ext uri="{50E9E2A4-C356-4264-BA11-5BF3F9E7B6B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7259DC0-2F55-4FDD-B1D7-632AC90C124D}"/>
              </a:ext>
            </a:extLst>
          </p:cNvPr>
          <p:cNvSpPr txBox="1"/>
          <p:nvPr/>
        </p:nvSpPr>
        <p:spPr>
          <a:xfrm>
            <a:off x="11010735" y="2578748"/>
            <a:ext cx="796087" cy="415563"/>
          </a:xfrm>
          <a:prstGeom prst="rect">
            <a:avLst/>
          </a:prstGeom>
        </p:spPr>
        <p:txBody>
          <a:bodyPr vert="horz" lIns="127000" tIns="63500" rIns="127000" bIns="63500" rtlCol="0" anchor="t">
            <a:spAutoFit/>
          </a:bodyPr>
          <a:lstStyle/>
          <a:p>
            <a:pPr>
              <a:defRPr lang="en-US" sz="1400" dirty="0"/>
            </a:pPr>
            <a:r>
              <a:rPr lang="en-US" sz="1867" dirty="0">
                <a:solidFill>
                  <a:schemeClr val="accent2"/>
                </a:solidFill>
              </a:rPr>
              <a:t> </a:t>
            </a:r>
          </a:p>
        </p:txBody>
      </p:sp>
      <p:sp>
        <p:nvSpPr>
          <p:cNvPr id="24" name="Arrow: Right 23">
            <a:extLst>
              <a:ext uri="{C702E8F3-26F5-4221-8BED-D7B265388B6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D2ACB14-F1E6-4F4C-850A-7461DE77BE5A}"/>
              </a:ext>
            </a:extLst>
          </p:cNvPr>
          <p:cNvSpPr/>
          <p:nvPr/>
        </p:nvSpPr>
        <p:spPr>
          <a:xfrm>
            <a:off x="2438401" y="2616201"/>
            <a:ext cx="4096473" cy="374103"/>
          </a:xfrm>
          <a:prstGeom prst="rightArrow">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0"/>
          </a:gradFill>
          <a:ln w="9525" cap="flat">
            <a:solidFill>
              <a:schemeClr val="accent5">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25" name="Rectangle 24">
            <a:extLst>
              <a:ext uri="{449770ED-E847-44F0-87D0-AD8002E0E49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5D8F0AF-0ADF-4661-B9CD-0E128272A0D7}"/>
              </a:ext>
            </a:extLst>
          </p:cNvPr>
          <p:cNvSpPr/>
          <p:nvPr/>
        </p:nvSpPr>
        <p:spPr>
          <a:xfrm>
            <a:off x="6531065" y="3880155"/>
            <a:ext cx="5376215" cy="51936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26" name="Straight Connector 25">
            <a:extLst>
              <a:ext uri="{125A246A-8A4B-4E6F-8EB9-DB6263F2415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BC227F5-6477-4EF7-BA3E-1991433BA745}"/>
              </a:ext>
            </a:extLst>
          </p:cNvPr>
          <p:cNvCxnSpPr/>
          <p:nvPr/>
        </p:nvCxnSpPr>
        <p:spPr>
          <a:xfrm rot="10800000" flipH="1" flipV="1">
            <a:off x="7657376" y="3897593"/>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7" name="Straight Connector 26">
            <a:extLst>
              <a:ext uri="{BB764569-6158-44C0-B42B-14742DE79D4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BC2BAD8-7840-40DD-9A99-F32C6F34944F}"/>
              </a:ext>
            </a:extLst>
          </p:cNvPr>
          <p:cNvCxnSpPr/>
          <p:nvPr/>
        </p:nvCxnSpPr>
        <p:spPr>
          <a:xfrm rot="10800000" flipH="1" flipV="1">
            <a:off x="8724176" y="3897593"/>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8" name="Straight Connector 27">
            <a:extLst>
              <a:ext uri="{BCC603A7-7FDF-4816-8FCF-4EC359D6A9F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AE4E1EB-971C-4E11-97F0-578245DBBB38}"/>
              </a:ext>
            </a:extLst>
          </p:cNvPr>
          <p:cNvCxnSpPr/>
          <p:nvPr/>
        </p:nvCxnSpPr>
        <p:spPr>
          <a:xfrm rot="10800000" flipH="1" flipV="1">
            <a:off x="9790976" y="3897593"/>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9" name="Straight Connector 28">
            <a:extLst>
              <a:ext uri="{2676CCE4-7F4E-453A-86FC-0CDCF204145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9492FCD-E899-44BD-8794-59FE9F9F1648}"/>
              </a:ext>
            </a:extLst>
          </p:cNvPr>
          <p:cNvCxnSpPr/>
          <p:nvPr/>
        </p:nvCxnSpPr>
        <p:spPr>
          <a:xfrm rot="10800000" flipH="1" flipV="1">
            <a:off x="10857776" y="3897593"/>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30" name="Picture 29">
            <a:extLst>
              <a:ext uri="{6E7FDEC0-096F-41CC-BD51-B3FDB5AA8E8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B137F63-76A9-4EC9-8904-023191CBD155}"/>
              </a:ext>
            </a:extLst>
          </p:cNvPr>
          <p:cNvPicPr>
            <a:picLocks noChangeAspect="1"/>
          </p:cNvPicPr>
          <p:nvPr/>
        </p:nvPicPr>
        <p:blipFill>
          <a:blip r:embed="rId3" cstate="print"/>
          <a:srcRect l="45690" r="47950"/>
          <a:stretch>
            <a:fillRect/>
          </a:stretch>
        </p:blipFill>
        <p:spPr>
          <a:xfrm>
            <a:off x="7115848" y="3886201"/>
            <a:ext cx="34048" cy="535559"/>
          </a:xfrm>
          <a:prstGeom prst="rect">
            <a:avLst/>
          </a:prstGeom>
          <a:noFill/>
        </p:spPr>
      </p:pic>
      <p:cxnSp>
        <p:nvCxnSpPr>
          <p:cNvPr id="31" name="Straight Connector 30">
            <a:extLst>
              <a:ext uri="{D20A483C-CF11-44C1-861E-A8ECA1655A1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D7BB1DF-FA37-49B7-85DE-FD2390D482A3}"/>
              </a:ext>
            </a:extLst>
          </p:cNvPr>
          <p:cNvCxnSpPr/>
          <p:nvPr/>
        </p:nvCxnSpPr>
        <p:spPr>
          <a:xfrm rot="10800000" flipH="1" flipV="1">
            <a:off x="11907291" y="3886201"/>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32" name="Picture 31">
            <a:extLst>
              <a:ext uri="{06E38DE2-4AFB-4D81-84F5-7934EE81E90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3EEE11D-2EAB-4275-B3B3-43E5D5B563CD}"/>
              </a:ext>
            </a:extLst>
          </p:cNvPr>
          <p:cNvPicPr>
            <a:picLocks noChangeAspect="1"/>
          </p:cNvPicPr>
          <p:nvPr/>
        </p:nvPicPr>
        <p:blipFill>
          <a:blip r:embed="rId3" cstate="print"/>
          <a:srcRect l="45690" r="47950"/>
          <a:stretch>
            <a:fillRect/>
          </a:stretch>
        </p:blipFill>
        <p:spPr>
          <a:xfrm>
            <a:off x="11349012" y="3886201"/>
            <a:ext cx="34048" cy="535559"/>
          </a:xfrm>
          <a:prstGeom prst="rect">
            <a:avLst/>
          </a:prstGeom>
          <a:noFill/>
        </p:spPr>
      </p:pic>
      <p:pic>
        <p:nvPicPr>
          <p:cNvPr id="33" name="Picture 32">
            <a:extLst>
              <a:ext uri="{D0B91CBC-2BDC-4DAD-BB79-EA8A83CEA4B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1AF464C-3C3A-4769-864E-6A3A53947B47}"/>
              </a:ext>
            </a:extLst>
          </p:cNvPr>
          <p:cNvPicPr>
            <a:picLocks noChangeAspect="1"/>
          </p:cNvPicPr>
          <p:nvPr/>
        </p:nvPicPr>
        <p:blipFill>
          <a:blip r:embed="rId3" cstate="print"/>
          <a:srcRect l="45690" r="47950"/>
          <a:stretch>
            <a:fillRect/>
          </a:stretch>
        </p:blipFill>
        <p:spPr>
          <a:xfrm>
            <a:off x="8148611" y="3880155"/>
            <a:ext cx="34048" cy="535559"/>
          </a:xfrm>
          <a:prstGeom prst="rect">
            <a:avLst/>
          </a:prstGeom>
          <a:noFill/>
        </p:spPr>
      </p:pic>
      <p:pic>
        <p:nvPicPr>
          <p:cNvPr id="34" name="Picture 33">
            <a:extLst>
              <a:ext uri="{25B75290-38D6-47DE-8558-84A2895E395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4212048-79DA-4218-8463-20CA34ADA210}"/>
              </a:ext>
            </a:extLst>
          </p:cNvPr>
          <p:cNvPicPr>
            <a:picLocks noChangeAspect="1"/>
          </p:cNvPicPr>
          <p:nvPr/>
        </p:nvPicPr>
        <p:blipFill>
          <a:blip r:embed="rId3" cstate="print"/>
          <a:srcRect l="45690" r="47950"/>
          <a:stretch>
            <a:fillRect/>
          </a:stretch>
        </p:blipFill>
        <p:spPr>
          <a:xfrm>
            <a:off x="9250019" y="3880155"/>
            <a:ext cx="34048" cy="535559"/>
          </a:xfrm>
          <a:prstGeom prst="rect">
            <a:avLst/>
          </a:prstGeom>
          <a:noFill/>
        </p:spPr>
      </p:pic>
      <p:pic>
        <p:nvPicPr>
          <p:cNvPr id="35" name="Picture 34">
            <a:extLst>
              <a:ext uri="{8D46E954-1D18-4818-B1C6-2B5DEAAB0D9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E0E130D-7DC1-4789-A203-C77AD7A3BAA7}"/>
              </a:ext>
            </a:extLst>
          </p:cNvPr>
          <p:cNvPicPr>
            <a:picLocks noChangeAspect="1"/>
          </p:cNvPicPr>
          <p:nvPr/>
        </p:nvPicPr>
        <p:blipFill>
          <a:blip r:embed="rId3" cstate="print"/>
          <a:srcRect l="45690" r="47950"/>
          <a:stretch>
            <a:fillRect/>
          </a:stretch>
        </p:blipFill>
        <p:spPr>
          <a:xfrm>
            <a:off x="10316819" y="3880155"/>
            <a:ext cx="34048" cy="535559"/>
          </a:xfrm>
          <a:prstGeom prst="rect">
            <a:avLst/>
          </a:prstGeom>
          <a:noFill/>
        </p:spPr>
      </p:pic>
      <p:sp>
        <p:nvSpPr>
          <p:cNvPr id="36" name="TextBox 35">
            <a:extLst>
              <a:ext uri="{C2D34D6A-EDC5-4498-96D9-7FB85F3F1D2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91C2FAC-F2DC-4D4D-A165-D6C78D47AD41}"/>
              </a:ext>
            </a:extLst>
          </p:cNvPr>
          <p:cNvSpPr txBox="1"/>
          <p:nvPr/>
        </p:nvSpPr>
        <p:spPr>
          <a:xfrm>
            <a:off x="7793533" y="44196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a[1]</a:t>
            </a:r>
          </a:p>
        </p:txBody>
      </p:sp>
      <p:sp>
        <p:nvSpPr>
          <p:cNvPr id="37" name="TextBox 36">
            <a:extLst>
              <a:ext uri="{0752C95D-3DE6-4AA8-95FB-448351752E5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481C654-3C60-4A88-97CC-0EE4C68E60A4}"/>
              </a:ext>
            </a:extLst>
          </p:cNvPr>
          <p:cNvSpPr txBox="1"/>
          <p:nvPr/>
        </p:nvSpPr>
        <p:spPr>
          <a:xfrm>
            <a:off x="8945270" y="44196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a[2]</a:t>
            </a:r>
          </a:p>
        </p:txBody>
      </p:sp>
      <p:sp>
        <p:nvSpPr>
          <p:cNvPr id="38" name="TextBox 37">
            <a:extLst>
              <a:ext uri="{0D4A4E96-9C62-4E99-B3E6-5B06F19C8A5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A356F30-136F-4350-B14F-695F432B38BA}"/>
              </a:ext>
            </a:extLst>
          </p:cNvPr>
          <p:cNvSpPr txBox="1"/>
          <p:nvPr/>
        </p:nvSpPr>
        <p:spPr>
          <a:xfrm>
            <a:off x="10993933" y="44069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a[4]</a:t>
            </a:r>
          </a:p>
        </p:txBody>
      </p:sp>
      <p:sp>
        <p:nvSpPr>
          <p:cNvPr id="39" name="TextBox 38">
            <a:extLst>
              <a:ext uri="{F8E78F9C-0128-4F0B-8713-00186C846AC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09C69C2-A6B1-48B8-8311-E91FB20AA43E}"/>
              </a:ext>
            </a:extLst>
          </p:cNvPr>
          <p:cNvSpPr txBox="1"/>
          <p:nvPr/>
        </p:nvSpPr>
        <p:spPr>
          <a:xfrm>
            <a:off x="9994735" y="44196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a[3]</a:t>
            </a:r>
          </a:p>
        </p:txBody>
      </p:sp>
      <p:sp>
        <p:nvSpPr>
          <p:cNvPr id="40" name="TextBox 39">
            <a:extLst>
              <a:ext uri="{DC5B24DF-5561-4BE0-82AA-8ECDE48F03F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D1818D9-6990-49CF-8673-A9B3C7904BCA}"/>
              </a:ext>
            </a:extLst>
          </p:cNvPr>
          <p:cNvSpPr txBox="1"/>
          <p:nvPr/>
        </p:nvSpPr>
        <p:spPr>
          <a:xfrm>
            <a:off x="6794995" y="44069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a[0]</a:t>
            </a:r>
          </a:p>
        </p:txBody>
      </p:sp>
      <p:sp>
        <p:nvSpPr>
          <p:cNvPr id="41" name="TextBox 40">
            <a:extLst>
              <a:ext uri="{DE3961C1-79F7-4FD5-964D-44DB18671A1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77A86D9-E96D-46FC-A0C5-9FA707DDA4A3}"/>
              </a:ext>
            </a:extLst>
          </p:cNvPr>
          <p:cNvSpPr txBox="1"/>
          <p:nvPr/>
        </p:nvSpPr>
        <p:spPr>
          <a:xfrm>
            <a:off x="6892138" y="3937165"/>
            <a:ext cx="591591" cy="415563"/>
          </a:xfrm>
          <a:prstGeom prst="rect">
            <a:avLst/>
          </a:prstGeom>
        </p:spPr>
        <p:txBody>
          <a:bodyPr vert="horz" lIns="127000" tIns="63500" rIns="127000" bIns="63500" rtlCol="0" anchor="t">
            <a:spAutoFit/>
          </a:bodyPr>
          <a:lstStyle/>
          <a:p>
            <a:pPr>
              <a:defRPr lang="en-US" sz="1400" dirty="0"/>
            </a:pPr>
            <a:r>
              <a:rPr lang="en-US" sz="1867" dirty="0">
                <a:solidFill>
                  <a:schemeClr val="accent2"/>
                </a:solidFill>
              </a:rPr>
              <a:t>29</a:t>
            </a:r>
          </a:p>
        </p:txBody>
      </p:sp>
      <p:sp>
        <p:nvSpPr>
          <p:cNvPr id="42" name="TextBox 41">
            <a:extLst>
              <a:ext uri="{B86766B2-6A9C-423B-9E31-A8752431347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C86BEC2-8975-405A-9EB5-E0C65E0F242B}"/>
              </a:ext>
            </a:extLst>
          </p:cNvPr>
          <p:cNvSpPr txBox="1"/>
          <p:nvPr/>
        </p:nvSpPr>
        <p:spPr>
          <a:xfrm>
            <a:off x="7908138" y="3937165"/>
            <a:ext cx="591591" cy="415563"/>
          </a:xfrm>
          <a:prstGeom prst="rect">
            <a:avLst/>
          </a:prstGeom>
        </p:spPr>
        <p:txBody>
          <a:bodyPr vert="horz" lIns="127000" tIns="63500" rIns="127000" bIns="63500" rtlCol="0" anchor="t">
            <a:spAutoFit/>
          </a:bodyPr>
          <a:lstStyle/>
          <a:p>
            <a:pPr>
              <a:defRPr lang="en-US" sz="1400" dirty="0"/>
            </a:pPr>
            <a:r>
              <a:rPr lang="en-US" sz="1867" dirty="0">
                <a:solidFill>
                  <a:schemeClr val="accent2"/>
                </a:solidFill>
              </a:rPr>
              <a:t>47</a:t>
            </a:r>
          </a:p>
        </p:txBody>
      </p:sp>
      <p:sp>
        <p:nvSpPr>
          <p:cNvPr id="43" name="TextBox 42">
            <a:extLst>
              <a:ext uri="{198C087F-0E8D-4479-8A21-0DF795A2B23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F2D35E1-6511-45E7-B007-DEB702F4B8C1}"/>
              </a:ext>
            </a:extLst>
          </p:cNvPr>
          <p:cNvSpPr txBox="1"/>
          <p:nvPr/>
        </p:nvSpPr>
        <p:spPr>
          <a:xfrm>
            <a:off x="8924138" y="3937165"/>
            <a:ext cx="796087" cy="415563"/>
          </a:xfrm>
          <a:prstGeom prst="rect">
            <a:avLst/>
          </a:prstGeom>
        </p:spPr>
        <p:txBody>
          <a:bodyPr vert="horz" lIns="127000" tIns="63500" rIns="127000" bIns="63500" rtlCol="0" anchor="t">
            <a:spAutoFit/>
          </a:bodyPr>
          <a:lstStyle/>
          <a:p>
            <a:pPr>
              <a:defRPr lang="en-US" sz="1400" dirty="0"/>
            </a:pPr>
            <a:r>
              <a:rPr lang="en-US" sz="1867" dirty="0">
                <a:solidFill>
                  <a:schemeClr val="accent2"/>
                </a:solidFill>
              </a:rPr>
              <a:t>132</a:t>
            </a:r>
          </a:p>
        </p:txBody>
      </p:sp>
      <p:sp>
        <p:nvSpPr>
          <p:cNvPr id="44" name="TextBox 43">
            <a:extLst>
              <a:ext uri="{A35DAF55-C3E0-4DF5-9E46-1B9B0BC7D0D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AEB5828-F96B-429A-B31C-97E2625E9804}"/>
              </a:ext>
            </a:extLst>
          </p:cNvPr>
          <p:cNvSpPr txBox="1"/>
          <p:nvPr/>
        </p:nvSpPr>
        <p:spPr>
          <a:xfrm>
            <a:off x="10041738" y="3937165"/>
            <a:ext cx="796087" cy="415563"/>
          </a:xfrm>
          <a:prstGeom prst="rect">
            <a:avLst/>
          </a:prstGeom>
        </p:spPr>
        <p:txBody>
          <a:bodyPr vert="horz" lIns="127000" tIns="63500" rIns="127000" bIns="63500" rtlCol="0" anchor="t">
            <a:spAutoFit/>
          </a:bodyPr>
          <a:lstStyle/>
          <a:p>
            <a:pPr>
              <a:defRPr lang="en-US" sz="1400" dirty="0"/>
            </a:pPr>
            <a:r>
              <a:rPr lang="en-US" sz="1867" dirty="0">
                <a:solidFill>
                  <a:schemeClr val="accent2"/>
                </a:solidFill>
              </a:rPr>
              <a:t>229</a:t>
            </a:r>
          </a:p>
        </p:txBody>
      </p:sp>
      <p:sp>
        <p:nvSpPr>
          <p:cNvPr id="45" name="TextBox 44">
            <a:extLst>
              <a:ext uri="{F35029B9-88F7-4D00-A105-AF910436215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201F328-8C26-4F51-843B-2D605D1434A2}"/>
              </a:ext>
            </a:extLst>
          </p:cNvPr>
          <p:cNvSpPr txBox="1"/>
          <p:nvPr/>
        </p:nvSpPr>
        <p:spPr>
          <a:xfrm>
            <a:off x="11006938" y="3937165"/>
            <a:ext cx="796087" cy="415563"/>
          </a:xfrm>
          <a:prstGeom prst="rect">
            <a:avLst/>
          </a:prstGeom>
        </p:spPr>
        <p:txBody>
          <a:bodyPr vert="horz" lIns="127000" tIns="63500" rIns="127000" bIns="63500" rtlCol="0" anchor="t">
            <a:spAutoFit/>
          </a:bodyPr>
          <a:lstStyle/>
          <a:p>
            <a:pPr>
              <a:defRPr lang="en-US" sz="1400" dirty="0"/>
            </a:pPr>
            <a:r>
              <a:rPr lang="en-US" sz="1867" dirty="0">
                <a:solidFill>
                  <a:schemeClr val="accent2"/>
                </a:solidFill>
              </a:rPr>
              <a:t> 50</a:t>
            </a:r>
          </a:p>
        </p:txBody>
      </p:sp>
      <p:sp>
        <p:nvSpPr>
          <p:cNvPr id="46" name="Arrow: Right 45">
            <a:extLst>
              <a:ext uri="{14446255-0294-4740-8EC9-6CAB3898FF1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3788853-1D57-4EF1-BF72-1338A9024C65}"/>
              </a:ext>
            </a:extLst>
          </p:cNvPr>
          <p:cNvSpPr/>
          <p:nvPr/>
        </p:nvSpPr>
        <p:spPr>
          <a:xfrm>
            <a:off x="4126255" y="4000501"/>
            <a:ext cx="2384856" cy="374103"/>
          </a:xfrm>
          <a:prstGeom prst="rightArrow">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0"/>
          </a:gradFill>
          <a:ln w="9525" cap="flat">
            <a:solidFill>
              <a:schemeClr val="accent5">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Tree>
    <p:extLst>
      <p:ext uri="{5AF8A167-F685-41DF-8CA5-6C35345FC32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78"/>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93A42C9F-B537-44D1-AFFC-60B8953264A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BF727B2-DE2E-4F58-AFAC-D4478664FAF0}"/>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36E37031-69F7-40AC-A0CF-4AC372D33C6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8D57A01-DFE9-46BC-931E-AFE1708835FE}"/>
              </a:ext>
            </a:extLst>
          </p:cNvPr>
          <p:cNvSpPr txBox="1"/>
          <p:nvPr/>
        </p:nvSpPr>
        <p:spPr>
          <a:xfrm>
            <a:off x="807340" y="2213343"/>
            <a:ext cx="10767161" cy="1807803"/>
          </a:xfrm>
          <a:prstGeom prst="rect">
            <a:avLst/>
          </a:prstGeom>
        </p:spPr>
        <p:txBody>
          <a:bodyPr vert="horz" lIns="127000" tIns="63500" rIns="127000" bIns="63500" rtlCol="0" anchor="t">
            <a:spAutoFit/>
          </a:bodyPr>
          <a:lstStyle/>
          <a:p>
            <a:pPr>
              <a:lnSpc>
                <a:spcPct val="150000"/>
              </a:lnSpc>
              <a:defRPr lang="en-US" sz="1400" dirty="0"/>
            </a:pPr>
            <a:r>
              <a:rPr lang="en-US" sz="1867" b="1" dirty="0">
                <a:solidFill>
                  <a:schemeClr val="accent6"/>
                </a:solidFill>
                <a:latin typeface="+mj-lt"/>
              </a:rPr>
              <a:t>-&gt; An array is a collection of elements (entities) of the same type.</a:t>
            </a:r>
          </a:p>
          <a:p>
            <a:pPr>
              <a:lnSpc>
                <a:spcPct val="150000"/>
              </a:lnSpc>
              <a:defRPr lang="en-US" sz="1400" dirty="0"/>
            </a:pPr>
            <a:r>
              <a:rPr lang="en-US" sz="1867" b="1" dirty="0">
                <a:solidFill>
                  <a:schemeClr val="accent6"/>
                </a:solidFill>
                <a:latin typeface="+mj-lt"/>
              </a:rPr>
              <a:t>-&gt; first element of the array is numbered zero and last element is one less than the size of the array. For array of size n , first block is a[0] and last block is a[n-1].</a:t>
            </a:r>
          </a:p>
          <a:p>
            <a:pPr>
              <a:lnSpc>
                <a:spcPct val="150000"/>
              </a:lnSpc>
              <a:defRPr lang="en-US" sz="1400" dirty="0"/>
            </a:pPr>
            <a:r>
              <a:rPr lang="en-US" sz="1867" b="1" dirty="0">
                <a:solidFill>
                  <a:schemeClr val="accent6"/>
                </a:solidFill>
                <a:latin typeface="+mj-lt"/>
              </a:rPr>
              <a:t>-&gt; It is compulsory to declare an array before it is used in the program.</a:t>
            </a:r>
          </a:p>
        </p:txBody>
      </p:sp>
    </p:spTree>
    <p:extLst>
      <p:ext uri="{F2951B01-916B-44EA-AD28-5DD0A71FAA67}">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81"/>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E86D5713-5FEC-400B-BD05-F3D3E1D929C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DECB81C-7332-4ACB-8154-F0297FE9B647}"/>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543B0855-A449-441D-A02F-AEDB591A2C4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B494026-4ACF-4C20-AD97-A3A1759F73AB}"/>
              </a:ext>
            </a:extLst>
          </p:cNvPr>
          <p:cNvSpPr txBox="1"/>
          <p:nvPr>
            <p:custDataLst>
              <p:tags r:id="rId1"/>
            </p:custDataLst>
          </p:nvPr>
        </p:nvSpPr>
        <p:spPr>
          <a:xfrm>
            <a:off x="4188968" y="994143"/>
            <a:ext cx="3814051" cy="472779"/>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Programs on Arrays</a:t>
            </a:r>
          </a:p>
        </p:txBody>
      </p:sp>
      <p:sp>
        <p:nvSpPr>
          <p:cNvPr id="4" name="TextBox 3">
            <a:extLst>
              <a:ext uri="{95730EA2-7403-4766-8AC1-3328C1124E1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9D9F40F-56DB-47CE-BF8B-69D23C6874A4}"/>
              </a:ext>
            </a:extLst>
          </p:cNvPr>
          <p:cNvSpPr txBox="1"/>
          <p:nvPr/>
        </p:nvSpPr>
        <p:spPr>
          <a:xfrm>
            <a:off x="1117600" y="1801940"/>
            <a:ext cx="4112171" cy="415563"/>
          </a:xfrm>
          <a:prstGeom prst="rect">
            <a:avLst/>
          </a:prstGeom>
        </p:spPr>
        <p:txBody>
          <a:bodyPr vert="horz" lIns="127000" tIns="63500" rIns="127000" bIns="63500" rtlCol="0" anchor="t">
            <a:spAutoFit/>
          </a:bodyPr>
          <a:lstStyle/>
          <a:p>
            <a:pPr>
              <a:defRPr lang="en-US" sz="1400" dirty="0"/>
            </a:pPr>
            <a:r>
              <a:rPr lang="en-US" sz="1867" dirty="0">
                <a:solidFill>
                  <a:srgbClr val="C1408A"/>
                </a:solidFill>
              </a:rPr>
              <a:t>1.Example for direct initialization</a:t>
            </a:r>
          </a:p>
        </p:txBody>
      </p:sp>
      <p:sp>
        <p:nvSpPr>
          <p:cNvPr id="5" name="TextBox 4">
            <a:extLst>
              <a:ext uri="{50E9E085-CB1F-4BB5-B48B-120B7FE933E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46765B2-D383-4A41-95A9-92017A4F8DBB}"/>
              </a:ext>
            </a:extLst>
          </p:cNvPr>
          <p:cNvSpPr txBox="1"/>
          <p:nvPr/>
        </p:nvSpPr>
        <p:spPr>
          <a:xfrm>
            <a:off x="1219201" y="2552701"/>
            <a:ext cx="3793807" cy="3082895"/>
          </a:xfrm>
          <a:prstGeom prst="rect">
            <a:avLst/>
          </a:prstGeom>
        </p:spPr>
        <p:txBody>
          <a:bodyPr vert="horz" lIns="127000" tIns="63500" rIns="127000" bIns="63500" rtlCol="0" anchor="t">
            <a:spAutoFit/>
          </a:bodyPr>
          <a:lstStyle/>
          <a:p>
            <a:pPr>
              <a:defRPr lang="en-US" sz="1400" dirty="0"/>
            </a:pPr>
            <a:r>
              <a:rPr lang="en-US" sz="1600" dirty="0"/>
              <a:t>#include &lt;stdio.h&gt;</a:t>
            </a:r>
            <a:br>
              <a:rPr lang="en-US" sz="1600" dirty="0"/>
            </a:br>
            <a:r>
              <a:rPr lang="en-US" sz="1600" dirty="0"/>
              <a:t/>
            </a:r>
            <a:br>
              <a:rPr lang="en-US" sz="1600" dirty="0"/>
            </a:br>
            <a:r>
              <a:rPr lang="en-US" sz="1600" dirty="0"/>
              <a:t>void main()</a:t>
            </a:r>
            <a:br>
              <a:rPr lang="en-US" sz="1600" dirty="0"/>
            </a:br>
            <a:r>
              <a:rPr lang="en-US" sz="1600" dirty="0"/>
              <a:t>{</a:t>
            </a:r>
            <a:br>
              <a:rPr lang="en-US" sz="1600" dirty="0"/>
            </a:br>
            <a:r>
              <a:rPr lang="en-US" sz="1600" dirty="0"/>
              <a:t>    int i,n=5;</a:t>
            </a:r>
            <a:br>
              <a:rPr lang="en-US" sz="1600" dirty="0"/>
            </a:br>
            <a:r>
              <a:rPr lang="en-US" sz="1600" dirty="0"/>
              <a:t>    int a[]={1,2,3,4,5};</a:t>
            </a:r>
            <a:br>
              <a:rPr lang="en-US" sz="1600" dirty="0"/>
            </a:br>
            <a:r>
              <a:rPr lang="en-US" sz="1600" dirty="0"/>
              <a:t>    </a:t>
            </a:r>
            <a:r>
              <a:rPr lang="en-US" sz="1600" dirty="0" err="1"/>
              <a:t>printf</a:t>
            </a:r>
            <a:r>
              <a:rPr lang="en-US" sz="1600" dirty="0"/>
              <a:t>("Are elements are:\n");</a:t>
            </a:r>
            <a:br>
              <a:rPr lang="en-US" sz="1600" dirty="0"/>
            </a:br>
            <a:r>
              <a:rPr lang="en-US" sz="1600" dirty="0"/>
              <a:t>    for(i=0; i&lt;=n-1;i++)</a:t>
            </a:r>
          </a:p>
          <a:p>
            <a:pPr>
              <a:defRPr lang="en-US" sz="1400" dirty="0"/>
            </a:pPr>
            <a:r>
              <a:rPr lang="en-US" sz="1600" dirty="0"/>
              <a:t>    {</a:t>
            </a:r>
            <a:br>
              <a:rPr lang="en-US" sz="1600" dirty="0"/>
            </a:br>
            <a:r>
              <a:rPr lang="en-US" sz="1600" dirty="0"/>
              <a:t>    </a:t>
            </a:r>
            <a:r>
              <a:rPr lang="en-US" sz="1600" dirty="0" err="1"/>
              <a:t>printf</a:t>
            </a:r>
            <a:r>
              <a:rPr lang="en-US" sz="1600" dirty="0"/>
              <a:t>("%d\t",a[i]);</a:t>
            </a:r>
            <a:br>
              <a:rPr lang="en-US" sz="1600" dirty="0"/>
            </a:br>
            <a:r>
              <a:rPr lang="en-US" sz="1600" dirty="0"/>
              <a:t>    }</a:t>
            </a:r>
            <a:br>
              <a:rPr lang="en-US" sz="1600" dirty="0"/>
            </a:br>
            <a:r>
              <a:rPr lang="en-US" sz="1600" dirty="0"/>
              <a:t>}</a:t>
            </a:r>
          </a:p>
        </p:txBody>
      </p:sp>
      <p:sp>
        <p:nvSpPr>
          <p:cNvPr id="6" name="TextBox 5">
            <a:extLst>
              <a:ext uri="{B75D0D57-68B2-478A-A2FD-9ABEFD2797A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64CA9DE-E357-4706-8267-5320D4CF5C17}"/>
              </a:ext>
            </a:extLst>
          </p:cNvPr>
          <p:cNvSpPr txBox="1"/>
          <p:nvPr/>
        </p:nvSpPr>
        <p:spPr>
          <a:xfrm>
            <a:off x="5994401" y="1801940"/>
            <a:ext cx="5549951" cy="415563"/>
          </a:xfrm>
          <a:prstGeom prst="rect">
            <a:avLst/>
          </a:prstGeom>
        </p:spPr>
        <p:txBody>
          <a:bodyPr vert="horz" lIns="127000" tIns="63500" rIns="127000" bIns="63500" rtlCol="0" anchor="t">
            <a:spAutoFit/>
          </a:bodyPr>
          <a:lstStyle/>
          <a:p>
            <a:pPr>
              <a:defRPr lang="en-US" sz="1400" dirty="0"/>
            </a:pPr>
            <a:r>
              <a:rPr lang="en-US" sz="1867" dirty="0">
                <a:solidFill>
                  <a:srgbClr val="C1408A"/>
                </a:solidFill>
              </a:rPr>
              <a:t>2.Example for initializing array using for loop</a:t>
            </a:r>
          </a:p>
        </p:txBody>
      </p:sp>
      <p:sp>
        <p:nvSpPr>
          <p:cNvPr id="7" name="TextBox 6">
            <a:extLst>
              <a:ext uri="{8D1040AF-7E4A-4736-9E16-23117380868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E6D7FAC-33AE-4D11-8567-C753E806D29F}"/>
              </a:ext>
            </a:extLst>
          </p:cNvPr>
          <p:cNvSpPr txBox="1"/>
          <p:nvPr/>
        </p:nvSpPr>
        <p:spPr>
          <a:xfrm>
            <a:off x="6096000" y="2222500"/>
            <a:ext cx="5638800" cy="4560223"/>
          </a:xfrm>
          <a:prstGeom prst="rect">
            <a:avLst/>
          </a:prstGeom>
        </p:spPr>
        <p:txBody>
          <a:bodyPr vert="horz" lIns="127000" tIns="63500" rIns="127000" bIns="63500" rtlCol="0" anchor="t">
            <a:spAutoFit/>
          </a:bodyPr>
          <a:lstStyle/>
          <a:p>
            <a:pPr>
              <a:defRPr lang="en-US" sz="1400" dirty="0"/>
            </a:pPr>
            <a:r>
              <a:rPr lang="en-US" sz="1600" dirty="0"/>
              <a:t>#include &lt;stdio.h&gt;</a:t>
            </a:r>
            <a:br>
              <a:rPr lang="en-US" sz="1600" dirty="0"/>
            </a:br>
            <a:r>
              <a:rPr lang="en-US" sz="1600" dirty="0"/>
              <a:t/>
            </a:r>
            <a:br>
              <a:rPr lang="en-US" sz="1600" dirty="0"/>
            </a:br>
            <a:r>
              <a:rPr lang="en-US" sz="1600" dirty="0"/>
              <a:t>void main()</a:t>
            </a:r>
            <a:br>
              <a:rPr lang="en-US" sz="1600" dirty="0"/>
            </a:br>
            <a:r>
              <a:rPr lang="en-US" sz="1600" dirty="0"/>
              <a:t>{</a:t>
            </a:r>
            <a:br>
              <a:rPr lang="en-US" sz="1600" dirty="0"/>
            </a:br>
            <a:r>
              <a:rPr lang="en-US" sz="1600" dirty="0"/>
              <a:t>    int i, n=5;</a:t>
            </a:r>
            <a:br>
              <a:rPr lang="en-US" sz="1600" dirty="0"/>
            </a:br>
            <a:r>
              <a:rPr lang="en-US" sz="1600" dirty="0"/>
              <a:t>    int a[5];</a:t>
            </a:r>
            <a:br>
              <a:rPr lang="en-US" sz="1600" dirty="0"/>
            </a:br>
            <a:r>
              <a:rPr lang="en-US" sz="1600" dirty="0"/>
              <a:t>    </a:t>
            </a:r>
            <a:br>
              <a:rPr lang="en-US" sz="1600" dirty="0"/>
            </a:br>
            <a:r>
              <a:rPr lang="en-US" sz="1600" dirty="0"/>
              <a:t>    </a:t>
            </a:r>
            <a:r>
              <a:rPr lang="en-US" sz="1600" dirty="0" err="1"/>
              <a:t>printf</a:t>
            </a:r>
            <a:r>
              <a:rPr lang="en-US" sz="1600" dirty="0"/>
              <a:t>("enter an values to be stored in array\n");</a:t>
            </a:r>
            <a:br>
              <a:rPr lang="en-US" sz="1600" dirty="0"/>
            </a:br>
            <a:r>
              <a:rPr lang="en-US" sz="1600" dirty="0"/>
              <a:t>    for(i=0; i&lt;=n-1; i++)</a:t>
            </a:r>
            <a:br>
              <a:rPr lang="en-US" sz="1600" dirty="0"/>
            </a:br>
            <a:r>
              <a:rPr lang="en-US" sz="1600" dirty="0"/>
              <a:t>    {</a:t>
            </a:r>
            <a:br>
              <a:rPr lang="en-US" sz="1600" dirty="0"/>
            </a:br>
            <a:r>
              <a:rPr lang="en-US" sz="1600" dirty="0"/>
              <a:t>        </a:t>
            </a:r>
            <a:r>
              <a:rPr lang="en-US" sz="1600" dirty="0" err="1"/>
              <a:t>scanf</a:t>
            </a:r>
            <a:r>
              <a:rPr lang="en-US" sz="1600" dirty="0"/>
              <a:t>("%d", &amp;a[i]);</a:t>
            </a:r>
            <a:br>
              <a:rPr lang="en-US" sz="1600" dirty="0"/>
            </a:br>
            <a:r>
              <a:rPr lang="en-US" sz="1600" dirty="0"/>
              <a:t>    }</a:t>
            </a:r>
            <a:br>
              <a:rPr lang="en-US" sz="1600" dirty="0"/>
            </a:br>
            <a:r>
              <a:rPr lang="en-US" sz="1600" dirty="0"/>
              <a:t>    </a:t>
            </a:r>
            <a:br>
              <a:rPr lang="en-US" sz="1600" dirty="0"/>
            </a:br>
            <a:r>
              <a:rPr lang="en-US" sz="1600" dirty="0"/>
              <a:t>    </a:t>
            </a:r>
            <a:r>
              <a:rPr lang="en-US" sz="1600" dirty="0" err="1"/>
              <a:t>printf</a:t>
            </a:r>
            <a:r>
              <a:rPr lang="en-US" sz="1600" dirty="0"/>
              <a:t>("Array elements are:\n");</a:t>
            </a:r>
            <a:br>
              <a:rPr lang="en-US" sz="1600" dirty="0"/>
            </a:br>
            <a:r>
              <a:rPr lang="en-US" sz="1600" dirty="0"/>
              <a:t>    for(i=0; i&lt;=n-1;i++){</a:t>
            </a:r>
            <a:br>
              <a:rPr lang="en-US" sz="1600" dirty="0"/>
            </a:br>
            <a:r>
              <a:rPr lang="en-US" sz="1600" dirty="0"/>
              <a:t>    </a:t>
            </a:r>
            <a:r>
              <a:rPr lang="en-US" sz="1600" dirty="0" err="1"/>
              <a:t>printf</a:t>
            </a:r>
            <a:r>
              <a:rPr lang="en-US" sz="1600" dirty="0"/>
              <a:t>("%d\t",a[i]);</a:t>
            </a:r>
            <a:br>
              <a:rPr lang="en-US" sz="1600" dirty="0"/>
            </a:br>
            <a:r>
              <a:rPr lang="en-US" sz="1600" dirty="0"/>
              <a:t>    }</a:t>
            </a:r>
            <a:br>
              <a:rPr lang="en-US" sz="1600" dirty="0"/>
            </a:br>
            <a:r>
              <a:rPr lang="en-US" sz="1600" dirty="0"/>
              <a:t>}</a:t>
            </a:r>
          </a:p>
        </p:txBody>
      </p:sp>
    </p:spTree>
    <p:extLst>
      <p:ext uri="{CFCA8674-B933-4C66-BC7A-841B64934A39}">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83"/>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BC3632B2-FEBD-418D-B801-AC4C0F5656F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CBFA3B9-4DFC-4F48-AAA9-B29B256D1510}"/>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CEE6D6E5-B692-4AD0-9CA5-BC6CCFDBB1B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F2EF5E1-5504-42C5-AF08-3AE6ED4B3436}"/>
              </a:ext>
            </a:extLst>
          </p:cNvPr>
          <p:cNvSpPr txBox="1"/>
          <p:nvPr/>
        </p:nvSpPr>
        <p:spPr>
          <a:xfrm>
            <a:off x="518122" y="994144"/>
            <a:ext cx="11382439" cy="415563"/>
          </a:xfrm>
          <a:prstGeom prst="rect">
            <a:avLst/>
          </a:prstGeom>
        </p:spPr>
        <p:txBody>
          <a:bodyPr vert="horz" lIns="127000" tIns="63500" rIns="127000" bIns="63500" rtlCol="0" anchor="t">
            <a:spAutoFit/>
          </a:bodyPr>
          <a:lstStyle/>
          <a:p>
            <a:pPr>
              <a:defRPr lang="en-US" sz="1400" dirty="0"/>
            </a:pPr>
            <a:r>
              <a:rPr lang="en-US" sz="1867" dirty="0">
                <a:solidFill>
                  <a:srgbClr val="C1408A"/>
                </a:solidFill>
              </a:rPr>
              <a:t>3. Write a C program to read N integers into an array and find the sum of all integers.</a:t>
            </a:r>
          </a:p>
        </p:txBody>
      </p:sp>
      <p:sp>
        <p:nvSpPr>
          <p:cNvPr id="4" name="TextBox 3">
            <a:extLst>
              <a:ext uri="{CD766CD7-ACC0-4E92-A03A-F35C077517D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399CD10-EA5A-488F-9C93-EE886E72ABA4}"/>
              </a:ext>
            </a:extLst>
          </p:cNvPr>
          <p:cNvSpPr txBox="1"/>
          <p:nvPr/>
        </p:nvSpPr>
        <p:spPr>
          <a:xfrm>
            <a:off x="672947" y="1562101"/>
            <a:ext cx="9571240" cy="702885"/>
          </a:xfrm>
          <a:prstGeom prst="rect">
            <a:avLst/>
          </a:prstGeom>
        </p:spPr>
        <p:txBody>
          <a:bodyPr vert="horz" lIns="127000" tIns="63500" rIns="127000" bIns="63500" rtlCol="0" anchor="t">
            <a:spAutoFit/>
          </a:bodyPr>
          <a:lstStyle/>
          <a:p>
            <a:pPr>
              <a:defRPr lang="en-US" sz="1400" dirty="0"/>
            </a:pPr>
            <a:r>
              <a:rPr lang="en-US" sz="1867" dirty="0">
                <a:solidFill>
                  <a:srgbClr val="00B050"/>
                </a:solidFill>
              </a:rPr>
              <a:t>Logic: read N numbers from keyboard and store them in a array, later access the numbers from array and find sum</a:t>
            </a:r>
          </a:p>
        </p:txBody>
      </p:sp>
      <p:graphicFrame>
        <p:nvGraphicFramePr>
          <p:cNvPr id="5" name="Table 4">
            <a:extLst>
              <a:ext uri="{42D962AA-66F1-400F-83A4-113A197FB70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07E8F24-45E4-4990-A659-7E964CEAFAC1}"/>
              </a:ext>
            </a:extLst>
          </p:cNvPr>
          <p:cNvGraphicFramePr/>
          <p:nvPr/>
        </p:nvGraphicFramePr>
        <p:xfrm>
          <a:off x="3657601" y="2575064"/>
          <a:ext cx="3189668" cy="449693"/>
        </p:xfrm>
        <a:graphic>
          <a:graphicData uri="http://schemas.openxmlformats.org/drawingml/2006/table">
            <a:tbl>
              <a:tblPr firstRow="1"/>
              <a:tblGrid>
                <a:gridCol w="637933">
                  <a:extLst>
                    <a:ext uri="{9D8B030D-6E8A-4147-A177-3AD203B41FA5}">
                      <a16:colId xmlns="" xmlns:a16="http://schemas.microsoft.com/office/drawing/2014/main" val="20000"/>
                    </a:ext>
                  </a:extLst>
                </a:gridCol>
                <a:gridCol w="637933">
                  <a:extLst>
                    <a:ext uri="{9D8B030D-6E8A-4147-A177-3AD203B41FA5}">
                      <a16:colId xmlns="" xmlns:a16="http://schemas.microsoft.com/office/drawing/2014/main" val="20001"/>
                    </a:ext>
                  </a:extLst>
                </a:gridCol>
                <a:gridCol w="637933">
                  <a:extLst>
                    <a:ext uri="{9D8B030D-6E8A-4147-A177-3AD203B41FA5}">
                      <a16:colId xmlns="" xmlns:a16="http://schemas.microsoft.com/office/drawing/2014/main" val="20002"/>
                    </a:ext>
                  </a:extLst>
                </a:gridCol>
                <a:gridCol w="637933">
                  <a:extLst>
                    <a:ext uri="{9D8B030D-6E8A-4147-A177-3AD203B41FA5}">
                      <a16:colId xmlns="" xmlns:a16="http://schemas.microsoft.com/office/drawing/2014/main" val="20003"/>
                    </a:ext>
                  </a:extLst>
                </a:gridCol>
                <a:gridCol w="637933">
                  <a:extLst>
                    <a:ext uri="{9D8B030D-6E8A-4147-A177-3AD203B41FA5}">
                      <a16:colId xmlns="" xmlns:a16="http://schemas.microsoft.com/office/drawing/2014/main" val="20004"/>
                    </a:ext>
                  </a:extLst>
                </a:gridCol>
              </a:tblGrid>
              <a:tr h="487680">
                <a:tc>
                  <a:txBody>
                    <a:bodyPr/>
                    <a:lstStyle/>
                    <a:p>
                      <a:r>
                        <a:rPr lang="en-US" sz="2400" dirty="0">
                          <a:solidFill>
                            <a:schemeClr val="bg1"/>
                          </a:solidFill>
                          <a:latin typeface="Open Sans"/>
                        </a:rPr>
                        <a:t>5</a:t>
                      </a:r>
                    </a:p>
                  </a:txBody>
                  <a:tcPr marL="121920" marR="121920" marT="60960" marB="60960"/>
                </a:tc>
                <a:tc>
                  <a:txBody>
                    <a:bodyPr/>
                    <a:lstStyle/>
                    <a:p>
                      <a:r>
                        <a:rPr lang="en-US" sz="2400" dirty="0">
                          <a:solidFill>
                            <a:schemeClr val="bg1"/>
                          </a:solidFill>
                          <a:latin typeface="Open Sans"/>
                        </a:rPr>
                        <a:t>10</a:t>
                      </a:r>
                    </a:p>
                  </a:txBody>
                  <a:tcPr marL="121920" marR="121920" marT="60960" marB="60960"/>
                </a:tc>
                <a:tc>
                  <a:txBody>
                    <a:bodyPr/>
                    <a:lstStyle/>
                    <a:p>
                      <a:r>
                        <a:rPr lang="en-US" sz="2400" dirty="0">
                          <a:solidFill>
                            <a:schemeClr val="bg1"/>
                          </a:solidFill>
                          <a:latin typeface="Open Sans"/>
                        </a:rPr>
                        <a:t>9</a:t>
                      </a:r>
                    </a:p>
                  </a:txBody>
                  <a:tcPr marL="121920" marR="121920" marT="60960" marB="60960"/>
                </a:tc>
                <a:tc>
                  <a:txBody>
                    <a:bodyPr/>
                    <a:lstStyle/>
                    <a:p>
                      <a:r>
                        <a:rPr lang="en-US" sz="2400" dirty="0">
                          <a:solidFill>
                            <a:schemeClr val="bg1"/>
                          </a:solidFill>
                          <a:latin typeface="Open Sans"/>
                        </a:rPr>
                        <a:t>7</a:t>
                      </a:r>
                    </a:p>
                  </a:txBody>
                  <a:tcPr marL="121920" marR="121920" marT="60960" marB="60960"/>
                </a:tc>
                <a:tc>
                  <a:txBody>
                    <a:bodyPr/>
                    <a:lstStyle/>
                    <a:p>
                      <a:r>
                        <a:rPr lang="en-US" sz="2400" dirty="0">
                          <a:solidFill>
                            <a:schemeClr val="bg1"/>
                          </a:solidFill>
                          <a:latin typeface="Open Sans"/>
                        </a:rPr>
                        <a:t>20</a:t>
                      </a:r>
                    </a:p>
                  </a:txBody>
                  <a:tcPr marL="121920" marR="121920" marT="60960" marB="60960"/>
                </a:tc>
                <a:extLst>
                  <a:ext uri="{0D108BD9-81ED-4DB2-BD59-A6C34878D82A}">
                    <a16:rowId xmlns="" xmlns:a16="http://schemas.microsoft.com/office/drawing/2014/main" val="10000"/>
                  </a:ext>
                </a:extLst>
              </a:tr>
            </a:tbl>
          </a:graphicData>
        </a:graphic>
      </p:graphicFrame>
      <p:sp>
        <p:nvSpPr>
          <p:cNvPr id="6" name="TextBox 5">
            <a:extLst>
              <a:ext uri="{21817366-68DC-4AE5-B06D-DDDAF22EBEC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784F717-84B0-43B3-9F11-9A6353F5C048}"/>
              </a:ext>
            </a:extLst>
          </p:cNvPr>
          <p:cNvSpPr txBox="1"/>
          <p:nvPr/>
        </p:nvSpPr>
        <p:spPr>
          <a:xfrm>
            <a:off x="3627043" y="30480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a[0]</a:t>
            </a:r>
          </a:p>
        </p:txBody>
      </p:sp>
      <p:sp>
        <p:nvSpPr>
          <p:cNvPr id="7" name="TextBox 6">
            <a:extLst>
              <a:ext uri="{E5B8C0E1-4F36-4E75-A96A-F0D49D7E67E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CF0C1B6-5156-4578-9B28-494ED7CD6E56}"/>
              </a:ext>
            </a:extLst>
          </p:cNvPr>
          <p:cNvSpPr txBox="1"/>
          <p:nvPr/>
        </p:nvSpPr>
        <p:spPr>
          <a:xfrm>
            <a:off x="4236643" y="30480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a[1]</a:t>
            </a:r>
          </a:p>
        </p:txBody>
      </p:sp>
      <p:sp>
        <p:nvSpPr>
          <p:cNvPr id="8" name="TextBox 7">
            <a:extLst>
              <a:ext uri="{9F8E1A0B-7859-4053-BE72-4406753CEF1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D677D56-982E-4F9F-8EA5-A5731D13FB1B}"/>
              </a:ext>
            </a:extLst>
          </p:cNvPr>
          <p:cNvSpPr txBox="1"/>
          <p:nvPr/>
        </p:nvSpPr>
        <p:spPr>
          <a:xfrm>
            <a:off x="4897043" y="30480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a[2]</a:t>
            </a:r>
          </a:p>
        </p:txBody>
      </p:sp>
      <p:sp>
        <p:nvSpPr>
          <p:cNvPr id="9" name="TextBox 8">
            <a:extLst>
              <a:ext uri="{4AF883A3-2DA7-49FB-890F-D6F582CEA41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5E87905-102E-4006-99DD-15543BE8B2A0}"/>
              </a:ext>
            </a:extLst>
          </p:cNvPr>
          <p:cNvSpPr txBox="1"/>
          <p:nvPr/>
        </p:nvSpPr>
        <p:spPr>
          <a:xfrm>
            <a:off x="5506643" y="30480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a[3]</a:t>
            </a:r>
          </a:p>
        </p:txBody>
      </p:sp>
      <p:sp>
        <p:nvSpPr>
          <p:cNvPr id="10" name="TextBox 9">
            <a:extLst>
              <a:ext uri="{B59DE610-93E4-407A-8CCA-17DB32092EE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BE62E6A-2D0D-4AB3-B489-D412950CACF8}"/>
              </a:ext>
            </a:extLst>
          </p:cNvPr>
          <p:cNvSpPr txBox="1"/>
          <p:nvPr/>
        </p:nvSpPr>
        <p:spPr>
          <a:xfrm>
            <a:off x="6167043" y="3048001"/>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a[4]</a:t>
            </a:r>
          </a:p>
        </p:txBody>
      </p:sp>
      <p:sp>
        <p:nvSpPr>
          <p:cNvPr id="11" name="TextBox 10">
            <a:extLst>
              <a:ext uri="{6F4EF792-11D3-4C66-BFAC-B9DDFDC834C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31EEDE5-13C4-4F50-A41D-2C10FE3B0E89}"/>
              </a:ext>
            </a:extLst>
          </p:cNvPr>
          <p:cNvSpPr txBox="1"/>
          <p:nvPr/>
        </p:nvSpPr>
        <p:spPr>
          <a:xfrm>
            <a:off x="518121" y="4262500"/>
            <a:ext cx="2438400" cy="1564852"/>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0"/>
          </a:gradFill>
          <a:ln w="0" cap="flat">
            <a:solidFill>
              <a:schemeClr val="accent2">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sum=0;</a:t>
            </a:r>
          </a:p>
          <a:p>
            <a:pPr>
              <a:defRPr lang="en-US" sz="1400" dirty="0"/>
            </a:pPr>
            <a:r>
              <a:rPr lang="en-US" sz="1867" dirty="0"/>
              <a:t>for(i=0; i&lt;=n-1; i++)</a:t>
            </a:r>
          </a:p>
          <a:p>
            <a:pPr>
              <a:defRPr lang="en-US" sz="1400" dirty="0"/>
            </a:pPr>
            <a:r>
              <a:rPr lang="en-US" sz="1867" dirty="0"/>
              <a:t>{</a:t>
            </a:r>
          </a:p>
          <a:p>
            <a:pPr>
              <a:defRPr lang="en-US" sz="1400" dirty="0"/>
            </a:pPr>
            <a:r>
              <a:rPr lang="en-US" sz="1867" dirty="0"/>
              <a:t>     sum=sum+a[i];</a:t>
            </a:r>
          </a:p>
          <a:p>
            <a:pPr>
              <a:defRPr lang="en-US" sz="1400" dirty="0"/>
            </a:pPr>
            <a:r>
              <a:rPr lang="en-US" sz="1867" dirty="0"/>
              <a:t>}</a:t>
            </a:r>
          </a:p>
        </p:txBody>
      </p:sp>
      <p:sp>
        <p:nvSpPr>
          <p:cNvPr id="12" name="TextBox 11">
            <a:extLst>
              <a:ext uri="{5D620165-1602-477C-9F91-F8D9FBF020E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DA5031A-F551-4F61-9026-F5ED0019D8BB}"/>
              </a:ext>
            </a:extLst>
          </p:cNvPr>
          <p:cNvSpPr txBox="1"/>
          <p:nvPr/>
        </p:nvSpPr>
        <p:spPr>
          <a:xfrm>
            <a:off x="6096000" y="4000500"/>
            <a:ext cx="3520579" cy="2139496"/>
          </a:xfrm>
          <a:prstGeom prst="rect">
            <a:avLst/>
          </a:prstGeom>
        </p:spPr>
        <p:txBody>
          <a:bodyPr vert="horz" lIns="127000" tIns="63500" rIns="127000" bIns="63500" rtlCol="0" anchor="t">
            <a:spAutoFit/>
          </a:bodyPr>
          <a:lstStyle/>
          <a:p>
            <a:pPr>
              <a:defRPr lang="en-US" sz="1400" dirty="0"/>
            </a:pPr>
            <a:r>
              <a:rPr lang="en-US" sz="1867" dirty="0"/>
              <a:t>Sum=0;</a:t>
            </a:r>
          </a:p>
          <a:p>
            <a:pPr>
              <a:defRPr lang="en-US" sz="1400" dirty="0"/>
            </a:pPr>
            <a:r>
              <a:rPr lang="en-US" sz="1867" dirty="0"/>
              <a:t>Sum= 0+a[0]=0+5=5</a:t>
            </a:r>
          </a:p>
          <a:p>
            <a:pPr>
              <a:defRPr lang="en-US" sz="1400" dirty="0"/>
            </a:pPr>
            <a:r>
              <a:rPr lang="en-US" sz="1867" dirty="0"/>
              <a:t>Sum=5+a[1]=5+10=15</a:t>
            </a:r>
          </a:p>
          <a:p>
            <a:pPr>
              <a:defRPr lang="en-US" sz="1400" dirty="0"/>
            </a:pPr>
            <a:r>
              <a:rPr lang="en-US" sz="1867" dirty="0"/>
              <a:t>Sum=15+a[2]=15+9=24</a:t>
            </a:r>
          </a:p>
          <a:p>
            <a:pPr>
              <a:defRPr lang="en-US" sz="1400" dirty="0"/>
            </a:pPr>
            <a:r>
              <a:rPr lang="en-US" sz="1867" dirty="0"/>
              <a:t>Sum= 24+a[3]=24+7=31</a:t>
            </a:r>
          </a:p>
          <a:p>
            <a:pPr>
              <a:defRPr lang="en-US" sz="1400" dirty="0"/>
            </a:pPr>
            <a:r>
              <a:rPr lang="en-US" sz="1867" dirty="0"/>
              <a:t>Sum=31+a[4]=31+20=51</a:t>
            </a:r>
          </a:p>
          <a:p>
            <a:pPr>
              <a:defRPr lang="en-US" sz="1400" dirty="0"/>
            </a:pPr>
            <a:r>
              <a:rPr lang="en-US" sz="1867" dirty="0"/>
              <a:t>sum=sum+a[i]</a:t>
            </a:r>
          </a:p>
        </p:txBody>
      </p:sp>
    </p:spTree>
    <p:extLst>
      <p:ext uri="{DD151310-B081-4204-9DB1-843B2124DAF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85"/>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81C87A7C-401A-48D8-8804-8A9F9D2733F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8CEE67D-9A6D-405F-9740-A8678CAB4FB4}"/>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913AE10F-F728-41CC-BC52-8FCA3F84F1F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156FD72-C3E7-413F-88AB-4E94181C25FE}"/>
              </a:ext>
            </a:extLst>
          </p:cNvPr>
          <p:cNvSpPr txBox="1"/>
          <p:nvPr/>
        </p:nvSpPr>
        <p:spPr>
          <a:xfrm>
            <a:off x="3009951" y="994143"/>
            <a:ext cx="7692453" cy="5298886"/>
          </a:xfrm>
          <a:prstGeom prst="rect">
            <a:avLst/>
          </a:prstGeom>
        </p:spPr>
        <p:txBody>
          <a:bodyPr vert="horz" lIns="127000" tIns="63500" rIns="127000" bIns="63500" rtlCol="0" anchor="t">
            <a:spAutoFit/>
          </a:bodyPr>
          <a:lstStyle/>
          <a:p>
            <a:pPr>
              <a:defRPr lang="en-US" sz="1400" dirty="0"/>
            </a:pPr>
            <a:r>
              <a:rPr lang="en-US" sz="1600" dirty="0"/>
              <a:t>#include &lt;stdio.h&gt;</a:t>
            </a:r>
            <a:br>
              <a:rPr lang="en-US" sz="1600" dirty="0"/>
            </a:br>
            <a:r>
              <a:rPr lang="en-US" sz="1600" dirty="0"/>
              <a:t/>
            </a:r>
            <a:br>
              <a:rPr lang="en-US" sz="1600" dirty="0"/>
            </a:br>
            <a:r>
              <a:rPr lang="en-US" sz="1600" dirty="0"/>
              <a:t>void main()</a:t>
            </a:r>
            <a:br>
              <a:rPr lang="en-US" sz="1600" dirty="0"/>
            </a:br>
            <a:r>
              <a:rPr lang="en-US" sz="1600" dirty="0"/>
              <a:t>{</a:t>
            </a:r>
            <a:br>
              <a:rPr lang="en-US" sz="1600" dirty="0"/>
            </a:br>
            <a:r>
              <a:rPr lang="en-US" sz="1600" dirty="0"/>
              <a:t>    int n,i,a[10],sum=0;</a:t>
            </a:r>
            <a:br>
              <a:rPr lang="en-US" sz="1600" dirty="0"/>
            </a:br>
            <a:r>
              <a:rPr lang="en-US" sz="1600" dirty="0"/>
              <a:t>    </a:t>
            </a:r>
            <a:r>
              <a:rPr lang="en-US" sz="1600" dirty="0" err="1"/>
              <a:t>printf</a:t>
            </a:r>
            <a:r>
              <a:rPr lang="en-US" sz="1600" dirty="0"/>
              <a:t>("Enter the total number of elements to be stored in array\n");</a:t>
            </a:r>
            <a:br>
              <a:rPr lang="en-US" sz="1600" dirty="0"/>
            </a:br>
            <a:r>
              <a:rPr lang="en-US" sz="1600" dirty="0"/>
              <a:t>    </a:t>
            </a:r>
            <a:r>
              <a:rPr lang="en-US" sz="1600" dirty="0" err="1"/>
              <a:t>scanf</a:t>
            </a:r>
            <a:r>
              <a:rPr lang="en-US" sz="1600" dirty="0"/>
              <a:t>("%d",&amp;n);</a:t>
            </a:r>
            <a:br>
              <a:rPr lang="en-US" sz="1600" dirty="0"/>
            </a:br>
            <a:r>
              <a:rPr lang="en-US" sz="1600" dirty="0"/>
              <a:t>    </a:t>
            </a:r>
            <a:br>
              <a:rPr lang="en-US" sz="1600" dirty="0"/>
            </a:br>
            <a:r>
              <a:rPr lang="en-US" sz="1600" dirty="0"/>
              <a:t>    </a:t>
            </a:r>
            <a:r>
              <a:rPr lang="en-US" sz="1600" dirty="0" err="1"/>
              <a:t>printf</a:t>
            </a:r>
            <a:r>
              <a:rPr lang="en-US" sz="1600" dirty="0"/>
              <a:t>("enter the array elements\n");</a:t>
            </a:r>
            <a:br>
              <a:rPr lang="en-US" sz="1600" dirty="0"/>
            </a:br>
            <a:r>
              <a:rPr lang="en-US" sz="1600" dirty="0"/>
              <a:t>    for(i=0; i&lt;=n-1; i++)</a:t>
            </a:r>
            <a:br>
              <a:rPr lang="en-US" sz="1600" dirty="0"/>
            </a:br>
            <a:r>
              <a:rPr lang="en-US" sz="1600" dirty="0"/>
              <a:t>    {</a:t>
            </a:r>
            <a:br>
              <a:rPr lang="en-US" sz="1600" dirty="0"/>
            </a:br>
            <a:r>
              <a:rPr lang="en-US" sz="1600" dirty="0"/>
              <a:t>        </a:t>
            </a:r>
            <a:r>
              <a:rPr lang="en-US" sz="1600" dirty="0" err="1"/>
              <a:t>scanf</a:t>
            </a:r>
            <a:r>
              <a:rPr lang="en-US" sz="1600" dirty="0"/>
              <a:t>("%d", &amp;a[i]);</a:t>
            </a:r>
            <a:br>
              <a:rPr lang="en-US" sz="1600" dirty="0"/>
            </a:br>
            <a:r>
              <a:rPr lang="en-US" sz="1600" dirty="0"/>
              <a:t>    }</a:t>
            </a:r>
            <a:br>
              <a:rPr lang="en-US" sz="1600" dirty="0"/>
            </a:br>
            <a:r>
              <a:rPr lang="en-US" sz="1600" dirty="0"/>
              <a:t>    </a:t>
            </a:r>
            <a:br>
              <a:rPr lang="en-US" sz="1600" dirty="0"/>
            </a:br>
            <a:r>
              <a:rPr lang="en-US" sz="1600" dirty="0"/>
              <a:t>    sum=0;</a:t>
            </a:r>
            <a:br>
              <a:rPr lang="en-US" sz="1600" dirty="0"/>
            </a:br>
            <a:r>
              <a:rPr lang="en-US" sz="1600" dirty="0"/>
              <a:t>    for(i=0;i&lt;=n-1;i++)</a:t>
            </a:r>
            <a:br>
              <a:rPr lang="en-US" sz="1600" dirty="0"/>
            </a:br>
            <a:r>
              <a:rPr lang="en-US" sz="1600" dirty="0"/>
              <a:t>    {</a:t>
            </a:r>
            <a:br>
              <a:rPr lang="en-US" sz="1600" dirty="0"/>
            </a:br>
            <a:r>
              <a:rPr lang="en-US" sz="1600" dirty="0"/>
              <a:t>        sum=sum+a[i];</a:t>
            </a:r>
            <a:br>
              <a:rPr lang="en-US" sz="1600" dirty="0"/>
            </a:br>
            <a:r>
              <a:rPr lang="en-US" sz="1600" dirty="0"/>
              <a:t>    }</a:t>
            </a:r>
            <a:br>
              <a:rPr lang="en-US" sz="1600" dirty="0"/>
            </a:br>
            <a:r>
              <a:rPr lang="en-US" sz="1600" dirty="0"/>
              <a:t>    </a:t>
            </a:r>
            <a:r>
              <a:rPr lang="en-US" sz="1600" dirty="0" err="1"/>
              <a:t>printf</a:t>
            </a:r>
            <a:r>
              <a:rPr lang="en-US" sz="1600" dirty="0"/>
              <a:t>("sum=%d",sum);</a:t>
            </a:r>
            <a:br>
              <a:rPr lang="en-US" sz="1600" dirty="0"/>
            </a:br>
            <a:r>
              <a:rPr lang="en-US" sz="1600" dirty="0"/>
              <a:t>}</a:t>
            </a:r>
          </a:p>
        </p:txBody>
      </p:sp>
    </p:spTree>
    <p:extLst>
      <p:ext uri="{B9C190D7-1DA8-4199-AB9F-0AF58FFA565B}">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8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830DDE80-52D8-4F36-AAED-CF0FFD52EA2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B11CA71-FE94-4D5E-AFE4-A42E8853B81C}"/>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1B9D141A-85F9-4CF6-A8D1-E2FB1A65898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8B41343-301E-4543-A40D-A774209EB9AD}"/>
              </a:ext>
            </a:extLst>
          </p:cNvPr>
          <p:cNvSpPr txBox="1"/>
          <p:nvPr/>
        </p:nvSpPr>
        <p:spPr>
          <a:xfrm>
            <a:off x="101600" y="1161986"/>
            <a:ext cx="6407480" cy="1359346"/>
          </a:xfrm>
          <a:prstGeom prst="rect">
            <a:avLst/>
          </a:prstGeom>
        </p:spPr>
        <p:txBody>
          <a:bodyPr vert="horz" lIns="127000" tIns="63500" rIns="127000" bIns="63500" rtlCol="0" anchor="t">
            <a:spAutoFit/>
          </a:bodyPr>
          <a:lstStyle/>
          <a:p>
            <a:pPr>
              <a:defRPr lang="en-US" sz="1400" dirty="0"/>
            </a:pPr>
            <a:r>
              <a:rPr lang="en-US" sz="1600" dirty="0">
                <a:solidFill>
                  <a:srgbClr val="C1408A"/>
                </a:solidFill>
              </a:rPr>
              <a:t>3. Write a C program to read N integers (+</a:t>
            </a:r>
            <a:r>
              <a:rPr lang="en-US" sz="1600" dirty="0" err="1">
                <a:solidFill>
                  <a:srgbClr val="C1408A"/>
                </a:solidFill>
              </a:rPr>
              <a:t>ve</a:t>
            </a:r>
            <a:r>
              <a:rPr lang="en-US" sz="1600" dirty="0">
                <a:solidFill>
                  <a:srgbClr val="C1408A"/>
                </a:solidFill>
              </a:rPr>
              <a:t> and -</a:t>
            </a:r>
            <a:r>
              <a:rPr lang="en-US" sz="1600" dirty="0" err="1">
                <a:solidFill>
                  <a:srgbClr val="C1408A"/>
                </a:solidFill>
              </a:rPr>
              <a:t>ve</a:t>
            </a:r>
            <a:r>
              <a:rPr lang="en-US" sz="1600" dirty="0">
                <a:solidFill>
                  <a:srgbClr val="C1408A"/>
                </a:solidFill>
              </a:rPr>
              <a:t>) into an array A.</a:t>
            </a:r>
          </a:p>
          <a:p>
            <a:pPr>
              <a:defRPr lang="en-US" sz="1400" dirty="0"/>
            </a:pPr>
            <a:r>
              <a:rPr lang="en-US" sz="1600" dirty="0">
                <a:solidFill>
                  <a:srgbClr val="C1408A"/>
                </a:solidFill>
              </a:rPr>
              <a:t>A) find sum of negative integers.</a:t>
            </a:r>
          </a:p>
          <a:p>
            <a:pPr>
              <a:defRPr lang="en-US" sz="1400" dirty="0"/>
            </a:pPr>
            <a:r>
              <a:rPr lang="en-US" sz="1600" dirty="0">
                <a:solidFill>
                  <a:srgbClr val="C1408A"/>
                </a:solidFill>
              </a:rPr>
              <a:t>B) find the sum of positive integers.</a:t>
            </a:r>
          </a:p>
          <a:p>
            <a:pPr>
              <a:defRPr lang="en-US" sz="1400" dirty="0"/>
            </a:pPr>
            <a:r>
              <a:rPr lang="en-US" sz="1600" dirty="0">
                <a:solidFill>
                  <a:srgbClr val="C1408A"/>
                </a:solidFill>
              </a:rPr>
              <a:t>C) find the average of all input numbers</a:t>
            </a:r>
          </a:p>
          <a:p>
            <a:pPr>
              <a:defRPr lang="en-US" sz="1400" dirty="0"/>
            </a:pPr>
            <a:r>
              <a:rPr lang="en-US" sz="1600" dirty="0">
                <a:solidFill>
                  <a:srgbClr val="C1408A"/>
                </a:solidFill>
              </a:rPr>
              <a:t>Output the various results computed with proper headings.</a:t>
            </a:r>
          </a:p>
        </p:txBody>
      </p:sp>
      <p:sp>
        <p:nvSpPr>
          <p:cNvPr id="4" name="TextBox 3">
            <a:extLst>
              <a:ext uri="{60E61821-9452-4E05-A7A9-91FF70693DC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9D76A98-C746-46C6-81A7-BED9F419F14C}"/>
              </a:ext>
            </a:extLst>
          </p:cNvPr>
          <p:cNvSpPr txBox="1"/>
          <p:nvPr/>
        </p:nvSpPr>
        <p:spPr>
          <a:xfrm>
            <a:off x="6102680" y="494830"/>
            <a:ext cx="5628792" cy="6486969"/>
          </a:xfrm>
          <a:prstGeom prst="rect">
            <a:avLst/>
          </a:prstGeom>
        </p:spPr>
        <p:txBody>
          <a:bodyPr vert="horz" lIns="127000" tIns="63500" rIns="127000" bIns="63500" rtlCol="0" anchor="t">
            <a:spAutoFit/>
          </a:bodyPr>
          <a:lstStyle/>
          <a:p>
            <a:pPr>
              <a:defRPr lang="en-US" sz="1400" dirty="0"/>
            </a:pPr>
            <a:r>
              <a:rPr lang="en-US" sz="1333" dirty="0"/>
              <a:t>#include &lt;stdio.h&gt;</a:t>
            </a:r>
            <a:br>
              <a:rPr lang="en-US" sz="1333" dirty="0"/>
            </a:br>
            <a:r>
              <a:rPr lang="en-US" sz="1333" dirty="0"/>
              <a:t>void main()</a:t>
            </a:r>
            <a:br>
              <a:rPr lang="en-US" sz="1333" dirty="0"/>
            </a:br>
            <a:r>
              <a:rPr lang="en-US" sz="1333" dirty="0"/>
              <a:t>{</a:t>
            </a:r>
            <a:br>
              <a:rPr lang="en-US" sz="1333" dirty="0"/>
            </a:br>
            <a:r>
              <a:rPr lang="en-US" sz="1333" dirty="0"/>
              <a:t>    int a[5], n=5, i, </a:t>
            </a:r>
            <a:r>
              <a:rPr lang="en-US" sz="1333" dirty="0" err="1"/>
              <a:t>Psum</a:t>
            </a:r>
            <a:r>
              <a:rPr lang="en-US" sz="1333" dirty="0"/>
              <a:t>=0, </a:t>
            </a:r>
            <a:r>
              <a:rPr lang="en-US" sz="1333" dirty="0" err="1"/>
              <a:t>Nsum</a:t>
            </a:r>
            <a:r>
              <a:rPr lang="en-US" sz="1333" dirty="0"/>
              <a:t>=0, avg;</a:t>
            </a:r>
            <a:br>
              <a:rPr lang="en-US" sz="1333" dirty="0"/>
            </a:br>
            <a:r>
              <a:rPr lang="en-US" sz="1333" dirty="0"/>
              <a:t>    </a:t>
            </a:r>
            <a:r>
              <a:rPr lang="en-US" sz="1333" dirty="0" err="1"/>
              <a:t>printf</a:t>
            </a:r>
            <a:r>
              <a:rPr lang="en-US" sz="1333" dirty="0"/>
              <a:t>("Enter array elements:\n");</a:t>
            </a:r>
            <a:br>
              <a:rPr lang="en-US" sz="1333" dirty="0"/>
            </a:br>
            <a:r>
              <a:rPr lang="en-US" sz="1333" dirty="0"/>
              <a:t>    for(i=0; i&lt;n; i++)</a:t>
            </a:r>
            <a:br>
              <a:rPr lang="en-US" sz="1333" dirty="0"/>
            </a:br>
            <a:r>
              <a:rPr lang="en-US" sz="1333" dirty="0"/>
              <a:t>    {</a:t>
            </a:r>
            <a:br>
              <a:rPr lang="en-US" sz="1333" dirty="0"/>
            </a:br>
            <a:r>
              <a:rPr lang="en-US" sz="1333" dirty="0"/>
              <a:t>        </a:t>
            </a:r>
            <a:r>
              <a:rPr lang="en-US" sz="1333" dirty="0" err="1"/>
              <a:t>scanf</a:t>
            </a:r>
            <a:r>
              <a:rPr lang="en-US" sz="1333" dirty="0"/>
              <a:t>("%d", &amp;a[i]);</a:t>
            </a:r>
            <a:br>
              <a:rPr lang="en-US" sz="1333" dirty="0"/>
            </a:br>
            <a:r>
              <a:rPr lang="en-US" sz="1333" dirty="0"/>
              <a:t>    }</a:t>
            </a:r>
            <a:br>
              <a:rPr lang="en-US" sz="1333" dirty="0"/>
            </a:br>
            <a:r>
              <a:rPr lang="en-US" sz="1333" dirty="0"/>
              <a:t>    </a:t>
            </a:r>
            <a:r>
              <a:rPr lang="en-US" sz="1333" dirty="0" err="1"/>
              <a:t>printf</a:t>
            </a:r>
            <a:r>
              <a:rPr lang="en-US" sz="1333" dirty="0"/>
              <a:t>("Array elements are:\n");</a:t>
            </a:r>
            <a:br>
              <a:rPr lang="en-US" sz="1333" dirty="0"/>
            </a:br>
            <a:r>
              <a:rPr lang="en-US" sz="1333" dirty="0"/>
              <a:t>    for(i=0; i&lt;n; i++)</a:t>
            </a:r>
            <a:br>
              <a:rPr lang="en-US" sz="1333" dirty="0"/>
            </a:br>
            <a:r>
              <a:rPr lang="en-US" sz="1333" dirty="0"/>
              <a:t>    {</a:t>
            </a:r>
            <a:br>
              <a:rPr lang="en-US" sz="1333" dirty="0"/>
            </a:br>
            <a:r>
              <a:rPr lang="en-US" sz="1333" dirty="0"/>
              <a:t>        </a:t>
            </a:r>
            <a:r>
              <a:rPr lang="en-US" sz="1333" dirty="0" err="1"/>
              <a:t>printf</a:t>
            </a:r>
            <a:r>
              <a:rPr lang="en-US" sz="1333" dirty="0"/>
              <a:t>("%d\t", a[i]);</a:t>
            </a:r>
            <a:br>
              <a:rPr lang="en-US" sz="1333" dirty="0"/>
            </a:br>
            <a:r>
              <a:rPr lang="en-US" sz="1333" dirty="0"/>
              <a:t>    }</a:t>
            </a:r>
            <a:br>
              <a:rPr lang="en-US" sz="1333" dirty="0"/>
            </a:br>
            <a:r>
              <a:rPr lang="en-US" sz="1333" dirty="0"/>
              <a:t>    for(i=0; i&lt;n; i++)</a:t>
            </a:r>
            <a:br>
              <a:rPr lang="en-US" sz="1333" dirty="0"/>
            </a:br>
            <a:r>
              <a:rPr lang="en-US" sz="1333" dirty="0"/>
              <a:t>    {</a:t>
            </a:r>
            <a:br>
              <a:rPr lang="en-US" sz="1333" dirty="0"/>
            </a:br>
            <a:r>
              <a:rPr lang="en-US" sz="1333" dirty="0"/>
              <a:t>        if(a[i]&gt;0)</a:t>
            </a:r>
            <a:br>
              <a:rPr lang="en-US" sz="1333" dirty="0"/>
            </a:br>
            <a:r>
              <a:rPr lang="en-US" sz="1333" dirty="0"/>
              <a:t>        {</a:t>
            </a:r>
            <a:br>
              <a:rPr lang="en-US" sz="1333" dirty="0"/>
            </a:br>
            <a:r>
              <a:rPr lang="en-US" sz="1333" dirty="0"/>
              <a:t>            </a:t>
            </a:r>
            <a:r>
              <a:rPr lang="en-US" sz="1333" dirty="0" err="1"/>
              <a:t>Psum</a:t>
            </a:r>
            <a:r>
              <a:rPr lang="en-US" sz="1333" dirty="0"/>
              <a:t> = </a:t>
            </a:r>
            <a:r>
              <a:rPr lang="en-US" sz="1333" dirty="0" err="1"/>
              <a:t>Psum</a:t>
            </a:r>
            <a:r>
              <a:rPr lang="en-US" sz="1333" dirty="0"/>
              <a:t> + a[i];</a:t>
            </a:r>
            <a:br>
              <a:rPr lang="en-US" sz="1333" dirty="0"/>
            </a:br>
            <a:r>
              <a:rPr lang="en-US" sz="1333" dirty="0"/>
              <a:t>        }</a:t>
            </a:r>
            <a:br>
              <a:rPr lang="en-US" sz="1333" dirty="0"/>
            </a:br>
            <a:r>
              <a:rPr lang="en-US" sz="1333" dirty="0"/>
              <a:t>        else</a:t>
            </a:r>
            <a:br>
              <a:rPr lang="en-US" sz="1333" dirty="0"/>
            </a:br>
            <a:r>
              <a:rPr lang="en-US" sz="1333" dirty="0"/>
              <a:t>        {</a:t>
            </a:r>
            <a:br>
              <a:rPr lang="en-US" sz="1333" dirty="0"/>
            </a:br>
            <a:r>
              <a:rPr lang="en-US" sz="1333" dirty="0"/>
              <a:t>            </a:t>
            </a:r>
            <a:r>
              <a:rPr lang="en-US" sz="1333" dirty="0" err="1"/>
              <a:t>Nsum</a:t>
            </a:r>
            <a:r>
              <a:rPr lang="en-US" sz="1333" dirty="0"/>
              <a:t> =  </a:t>
            </a:r>
            <a:r>
              <a:rPr lang="en-US" sz="1333" dirty="0" err="1"/>
              <a:t>Nsum</a:t>
            </a:r>
            <a:r>
              <a:rPr lang="en-US" sz="1333" dirty="0"/>
              <a:t> + a[i]; </a:t>
            </a:r>
            <a:br>
              <a:rPr lang="en-US" sz="1333" dirty="0"/>
            </a:br>
            <a:r>
              <a:rPr lang="en-US" sz="1333" dirty="0"/>
              <a:t>        }</a:t>
            </a:r>
            <a:br>
              <a:rPr lang="en-US" sz="1333" dirty="0"/>
            </a:br>
            <a:r>
              <a:rPr lang="en-US" sz="1333" dirty="0"/>
              <a:t>    }</a:t>
            </a:r>
            <a:br>
              <a:rPr lang="en-US" sz="1333" dirty="0"/>
            </a:br>
            <a:r>
              <a:rPr lang="en-US" sz="1333" dirty="0"/>
              <a:t>    </a:t>
            </a:r>
            <a:r>
              <a:rPr lang="en-US" sz="1333" dirty="0" err="1"/>
              <a:t>printf</a:t>
            </a:r>
            <a:r>
              <a:rPr lang="en-US" sz="1333" dirty="0"/>
              <a:t>("\</a:t>
            </a:r>
            <a:r>
              <a:rPr lang="en-US" sz="1333" dirty="0" err="1"/>
              <a:t>nPositiveSum</a:t>
            </a:r>
            <a:r>
              <a:rPr lang="en-US" sz="1333" dirty="0"/>
              <a:t> is:%d", </a:t>
            </a:r>
            <a:r>
              <a:rPr lang="en-US" sz="1333" dirty="0" err="1"/>
              <a:t>Psum</a:t>
            </a:r>
            <a:r>
              <a:rPr lang="en-US" sz="1333" dirty="0"/>
              <a:t>);</a:t>
            </a:r>
            <a:br>
              <a:rPr lang="en-US" sz="1333" dirty="0"/>
            </a:br>
            <a:r>
              <a:rPr lang="en-US" sz="1333" dirty="0"/>
              <a:t>    </a:t>
            </a:r>
            <a:r>
              <a:rPr lang="en-US" sz="1333" dirty="0" err="1"/>
              <a:t>printf</a:t>
            </a:r>
            <a:r>
              <a:rPr lang="en-US" sz="1333" dirty="0"/>
              <a:t>("\</a:t>
            </a:r>
            <a:r>
              <a:rPr lang="en-US" sz="1333" dirty="0" err="1"/>
              <a:t>nNegativeSum</a:t>
            </a:r>
            <a:r>
              <a:rPr lang="en-US" sz="1333" dirty="0"/>
              <a:t> is:%d", </a:t>
            </a:r>
            <a:r>
              <a:rPr lang="en-US" sz="1333" dirty="0" err="1"/>
              <a:t>Nsum</a:t>
            </a:r>
            <a:r>
              <a:rPr lang="en-US" sz="1333" dirty="0"/>
              <a:t>);</a:t>
            </a:r>
            <a:br>
              <a:rPr lang="en-US" sz="1333" dirty="0"/>
            </a:br>
            <a:r>
              <a:rPr lang="en-US" sz="1333" dirty="0"/>
              <a:t>    avg = (</a:t>
            </a:r>
            <a:r>
              <a:rPr lang="en-US" sz="1333" dirty="0" err="1"/>
              <a:t>Psum</a:t>
            </a:r>
            <a:r>
              <a:rPr lang="en-US" sz="1333" dirty="0"/>
              <a:t>+</a:t>
            </a:r>
            <a:r>
              <a:rPr lang="en-US" sz="1333" dirty="0" err="1"/>
              <a:t>Nsum</a:t>
            </a:r>
            <a:r>
              <a:rPr lang="en-US" sz="1333" dirty="0"/>
              <a:t>)/2;</a:t>
            </a:r>
            <a:br>
              <a:rPr lang="en-US" sz="1333" dirty="0"/>
            </a:br>
            <a:r>
              <a:rPr lang="en-US" sz="1333" dirty="0"/>
              <a:t>    </a:t>
            </a:r>
            <a:r>
              <a:rPr lang="en-US" sz="1333" dirty="0" err="1"/>
              <a:t>printf</a:t>
            </a:r>
            <a:r>
              <a:rPr lang="en-US" sz="1333" dirty="0"/>
              <a:t>("\</a:t>
            </a:r>
            <a:r>
              <a:rPr lang="en-US" sz="1333" dirty="0" err="1"/>
              <a:t>naverage</a:t>
            </a:r>
            <a:r>
              <a:rPr lang="en-US" sz="1333" dirty="0"/>
              <a:t> of all the numbers:%d\n", avg);</a:t>
            </a:r>
            <a:br>
              <a:rPr lang="en-US" sz="1333" dirty="0"/>
            </a:br>
            <a:r>
              <a:rPr lang="en-US" sz="1333" dirty="0"/>
              <a:t>}</a:t>
            </a:r>
            <a:br>
              <a:rPr lang="en-US" sz="1333" dirty="0"/>
            </a:br>
            <a:endParaRPr lang="en-US" sz="1333" dirty="0"/>
          </a:p>
        </p:txBody>
      </p:sp>
    </p:spTree>
    <p:extLst>
      <p:ext uri="{39848F12-C38E-43EF-8E00-71EE8E167D65}">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89"/>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D5D5846B-8893-4CD3-86D2-C43C58B6EAF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22C7E1C-0E8C-4511-A54B-9AE545A2AD2E}"/>
              </a:ext>
            </a:extLst>
          </p:cNvPr>
          <p:cNvSpPr>
            <a:spLocks noGrp="1"/>
          </p:cNvSpPr>
          <p:nvPr>
            <p:ph idx="1"/>
          </p:nvPr>
        </p:nvSpPr>
        <p:spPr>
          <a:xfrm>
            <a:off x="704519" y="987819"/>
            <a:ext cx="10160000" cy="4064000"/>
          </a:xfrm>
        </p:spPr>
        <p:txBody>
          <a:bodyPr vert="horz" rtlCol="0">
            <a:noAutofit/>
          </a:bodyPr>
          <a:lstStyle/>
          <a:p>
            <a:r>
              <a:rPr lang="en-US" sz="1200" dirty="0"/>
              <a:t>#include &lt;stdio.h&gt;</a:t>
            </a:r>
            <a:br>
              <a:rPr lang="en-US" sz="1200" dirty="0"/>
            </a:br>
            <a:r>
              <a:rPr lang="en-US" sz="1200" dirty="0"/>
              <a:t>void main()</a:t>
            </a:r>
            <a:br>
              <a:rPr lang="en-US" sz="1200" dirty="0"/>
            </a:br>
            <a:r>
              <a:rPr lang="en-US" sz="1200" dirty="0"/>
              <a:t>{</a:t>
            </a:r>
            <a:br>
              <a:rPr lang="en-US" sz="1200" dirty="0"/>
            </a:br>
            <a:r>
              <a:rPr lang="en-US" sz="1200" dirty="0"/>
              <a:t>    int a[5], n=5, i, </a:t>
            </a:r>
            <a:r>
              <a:rPr lang="en-US" sz="1200" dirty="0" err="1"/>
              <a:t>Esum</a:t>
            </a:r>
            <a:r>
              <a:rPr lang="en-US" sz="1200" dirty="0"/>
              <a:t>=0, </a:t>
            </a:r>
            <a:r>
              <a:rPr lang="en-US" sz="1200" dirty="0" err="1"/>
              <a:t>Osum</a:t>
            </a:r>
            <a:r>
              <a:rPr lang="en-US" sz="1200" dirty="0"/>
              <a:t>=0, avg;</a:t>
            </a:r>
            <a:br>
              <a:rPr lang="en-US" sz="1200" dirty="0"/>
            </a:br>
            <a:r>
              <a:rPr lang="en-US" sz="1200" dirty="0"/>
              <a:t>    </a:t>
            </a:r>
            <a:r>
              <a:rPr lang="en-US" sz="1200" dirty="0" err="1"/>
              <a:t>printf</a:t>
            </a:r>
            <a:r>
              <a:rPr lang="en-US" sz="1200" dirty="0"/>
              <a:t>("Enter array elements:\n");</a:t>
            </a:r>
            <a:br>
              <a:rPr lang="en-US" sz="1200" dirty="0"/>
            </a:br>
            <a:r>
              <a:rPr lang="en-US" sz="1200" dirty="0"/>
              <a:t>    for(i=0; i&lt;n; i++)</a:t>
            </a:r>
            <a:br>
              <a:rPr lang="en-US" sz="1200" dirty="0"/>
            </a:br>
            <a:r>
              <a:rPr lang="en-US" sz="1200" dirty="0"/>
              <a:t>    {</a:t>
            </a:r>
            <a:br>
              <a:rPr lang="en-US" sz="1200" dirty="0"/>
            </a:br>
            <a:r>
              <a:rPr lang="en-US" sz="1200" dirty="0"/>
              <a:t>        </a:t>
            </a:r>
            <a:r>
              <a:rPr lang="en-US" sz="1200" dirty="0" err="1"/>
              <a:t>scanf</a:t>
            </a:r>
            <a:r>
              <a:rPr lang="en-US" sz="1200" dirty="0"/>
              <a:t>("%d", &amp;a[i]);</a:t>
            </a:r>
            <a:br>
              <a:rPr lang="en-US" sz="1200" dirty="0"/>
            </a:br>
            <a:r>
              <a:rPr lang="en-US" sz="1200" dirty="0"/>
              <a:t>    }</a:t>
            </a:r>
            <a:br>
              <a:rPr lang="en-US" sz="1200" dirty="0"/>
            </a:br>
            <a:r>
              <a:rPr lang="en-US" sz="1200" dirty="0"/>
              <a:t>    </a:t>
            </a:r>
            <a:r>
              <a:rPr lang="en-US" sz="1200" dirty="0" err="1"/>
              <a:t>printf</a:t>
            </a:r>
            <a:r>
              <a:rPr lang="en-US" sz="1200" dirty="0"/>
              <a:t>("Array elements are:\n");</a:t>
            </a:r>
            <a:br>
              <a:rPr lang="en-US" sz="1200" dirty="0"/>
            </a:br>
            <a:r>
              <a:rPr lang="en-US" sz="1200" dirty="0"/>
              <a:t>    for(i=0; i&lt;n; i++)</a:t>
            </a:r>
            <a:br>
              <a:rPr lang="en-US" sz="1200" dirty="0"/>
            </a:br>
            <a:r>
              <a:rPr lang="en-US" sz="1200" dirty="0"/>
              <a:t>    {</a:t>
            </a:r>
            <a:br>
              <a:rPr lang="en-US" sz="1200" dirty="0"/>
            </a:br>
            <a:r>
              <a:rPr lang="en-US" sz="1200" dirty="0"/>
              <a:t>        </a:t>
            </a:r>
            <a:r>
              <a:rPr lang="en-US" sz="1200" dirty="0" err="1"/>
              <a:t>printf</a:t>
            </a:r>
            <a:r>
              <a:rPr lang="en-US" sz="1200" dirty="0"/>
              <a:t>("%d\t", a[i]);</a:t>
            </a:r>
            <a:br>
              <a:rPr lang="en-US" sz="1200" dirty="0"/>
            </a:br>
            <a:r>
              <a:rPr lang="en-US" sz="1200" dirty="0"/>
              <a:t>    }</a:t>
            </a:r>
            <a:br>
              <a:rPr lang="en-US" sz="1200" dirty="0"/>
            </a:br>
            <a:r>
              <a:rPr lang="en-US" sz="1200" dirty="0"/>
              <a:t>    for(i=0; i&lt;n; i++)</a:t>
            </a:r>
            <a:br>
              <a:rPr lang="en-US" sz="1200" dirty="0"/>
            </a:br>
            <a:r>
              <a:rPr lang="en-US" sz="1200" dirty="0"/>
              <a:t>    {</a:t>
            </a:r>
            <a:br>
              <a:rPr lang="en-US" sz="1200" dirty="0"/>
            </a:br>
            <a:r>
              <a:rPr lang="en-US" sz="1200" dirty="0"/>
              <a:t>        if(a[i]%2 == 0)</a:t>
            </a:r>
            <a:br>
              <a:rPr lang="en-US" sz="1200" dirty="0"/>
            </a:br>
            <a:r>
              <a:rPr lang="en-US" sz="1200" dirty="0"/>
              <a:t>        {</a:t>
            </a:r>
            <a:br>
              <a:rPr lang="en-US" sz="1200" dirty="0"/>
            </a:br>
            <a:r>
              <a:rPr lang="en-US" sz="1200" dirty="0"/>
              <a:t>            </a:t>
            </a:r>
            <a:r>
              <a:rPr lang="en-US" sz="1200" dirty="0" err="1"/>
              <a:t>Esum</a:t>
            </a:r>
            <a:r>
              <a:rPr lang="en-US" sz="1200" dirty="0"/>
              <a:t> = </a:t>
            </a:r>
            <a:r>
              <a:rPr lang="en-US" sz="1200" dirty="0" err="1"/>
              <a:t>Esum</a:t>
            </a:r>
            <a:r>
              <a:rPr lang="en-US" sz="1200" dirty="0"/>
              <a:t> + a[i];</a:t>
            </a:r>
            <a:br>
              <a:rPr lang="en-US" sz="1200" dirty="0"/>
            </a:br>
            <a:r>
              <a:rPr lang="en-US" sz="1200" dirty="0"/>
              <a:t>        }</a:t>
            </a:r>
            <a:br>
              <a:rPr lang="en-US" sz="1200" dirty="0"/>
            </a:br>
            <a:r>
              <a:rPr lang="en-US" sz="1200" dirty="0"/>
              <a:t>        else</a:t>
            </a:r>
            <a:br>
              <a:rPr lang="en-US" sz="1200" dirty="0"/>
            </a:br>
            <a:r>
              <a:rPr lang="en-US" sz="1200" dirty="0"/>
              <a:t>        {</a:t>
            </a:r>
            <a:br>
              <a:rPr lang="en-US" sz="1200" dirty="0"/>
            </a:br>
            <a:r>
              <a:rPr lang="en-US" sz="1200" dirty="0"/>
              <a:t>            </a:t>
            </a:r>
            <a:r>
              <a:rPr lang="en-US" sz="1200" dirty="0" err="1"/>
              <a:t>Osum</a:t>
            </a:r>
            <a:r>
              <a:rPr lang="en-US" sz="1200" dirty="0"/>
              <a:t> =  </a:t>
            </a:r>
            <a:r>
              <a:rPr lang="en-US" sz="1200" dirty="0" err="1"/>
              <a:t>Osum</a:t>
            </a:r>
            <a:r>
              <a:rPr lang="en-US" sz="1200" dirty="0"/>
              <a:t> + a[i]; </a:t>
            </a:r>
            <a:br>
              <a:rPr lang="en-US" sz="1200" dirty="0"/>
            </a:br>
            <a:r>
              <a:rPr lang="en-US" sz="1200" dirty="0"/>
              <a:t>        }</a:t>
            </a:r>
            <a:br>
              <a:rPr lang="en-US" sz="1200" dirty="0"/>
            </a:br>
            <a:r>
              <a:rPr lang="en-US" sz="1200" dirty="0"/>
              <a:t>    }</a:t>
            </a:r>
            <a:br>
              <a:rPr lang="en-US" sz="1200" dirty="0"/>
            </a:br>
            <a:r>
              <a:rPr lang="en-US" sz="1200" dirty="0"/>
              <a:t>    </a:t>
            </a:r>
            <a:r>
              <a:rPr lang="en-US" sz="1200" dirty="0" err="1"/>
              <a:t>printf</a:t>
            </a:r>
            <a:r>
              <a:rPr lang="en-US" sz="1200" dirty="0"/>
              <a:t>("\</a:t>
            </a:r>
            <a:r>
              <a:rPr lang="en-US" sz="1200" dirty="0" err="1"/>
              <a:t>nPositiveSum</a:t>
            </a:r>
            <a:r>
              <a:rPr lang="en-US" sz="1200" dirty="0"/>
              <a:t> is:%d", </a:t>
            </a:r>
            <a:r>
              <a:rPr lang="en-US" sz="1200" dirty="0" err="1"/>
              <a:t>Esum</a:t>
            </a:r>
            <a:r>
              <a:rPr lang="en-US" sz="1200" dirty="0"/>
              <a:t>);</a:t>
            </a:r>
            <a:br>
              <a:rPr lang="en-US" sz="1200" dirty="0"/>
            </a:br>
            <a:r>
              <a:rPr lang="en-US" sz="1200" dirty="0"/>
              <a:t>    </a:t>
            </a:r>
            <a:r>
              <a:rPr lang="en-US" sz="1200" dirty="0" err="1"/>
              <a:t>printf</a:t>
            </a:r>
            <a:r>
              <a:rPr lang="en-US" sz="1200" dirty="0"/>
              <a:t>("\</a:t>
            </a:r>
            <a:r>
              <a:rPr lang="en-US" sz="1200" dirty="0" err="1"/>
              <a:t>nNegativeSum</a:t>
            </a:r>
            <a:r>
              <a:rPr lang="en-US" sz="1200" dirty="0"/>
              <a:t> is:%d", </a:t>
            </a:r>
            <a:r>
              <a:rPr lang="en-US" sz="1200" dirty="0" err="1"/>
              <a:t>Osum</a:t>
            </a:r>
            <a:r>
              <a:rPr lang="en-US" sz="1200" dirty="0"/>
              <a:t>);</a:t>
            </a:r>
            <a:br>
              <a:rPr lang="en-US" sz="1200" dirty="0"/>
            </a:br>
            <a:r>
              <a:rPr lang="en-US" sz="1200" dirty="0"/>
              <a:t>    avg = (</a:t>
            </a:r>
            <a:r>
              <a:rPr lang="en-US" sz="1200" dirty="0" err="1"/>
              <a:t>Esum</a:t>
            </a:r>
            <a:r>
              <a:rPr lang="en-US" sz="1200" dirty="0"/>
              <a:t>+</a:t>
            </a:r>
            <a:r>
              <a:rPr lang="en-US" sz="1200" dirty="0" err="1"/>
              <a:t>Osum</a:t>
            </a:r>
            <a:r>
              <a:rPr lang="en-US" sz="1200" dirty="0"/>
              <a:t>)/2;</a:t>
            </a:r>
            <a:br>
              <a:rPr lang="en-US" sz="1200" dirty="0"/>
            </a:br>
            <a:r>
              <a:rPr lang="en-US" sz="1200" dirty="0"/>
              <a:t>    </a:t>
            </a:r>
            <a:r>
              <a:rPr lang="en-US" sz="1200" dirty="0" err="1"/>
              <a:t>printf</a:t>
            </a:r>
            <a:r>
              <a:rPr lang="en-US" sz="1200" dirty="0"/>
              <a:t>("\</a:t>
            </a:r>
            <a:r>
              <a:rPr lang="en-US" sz="1200" dirty="0" err="1"/>
              <a:t>naverage</a:t>
            </a:r>
            <a:r>
              <a:rPr lang="en-US" sz="1200" dirty="0"/>
              <a:t> of all the numbers:%d\n", avg);</a:t>
            </a:r>
            <a:br>
              <a:rPr lang="en-US" sz="1200" dirty="0"/>
            </a:br>
            <a:r>
              <a:rPr lang="en-US" sz="1200" dirty="0"/>
              <a:t>}</a:t>
            </a:r>
            <a:br>
              <a:rPr lang="en-US" sz="1200" dirty="0"/>
            </a:br>
            <a:endParaRPr lang="en-US" sz="1200" dirty="0"/>
          </a:p>
        </p:txBody>
      </p:sp>
      <p:sp>
        <p:nvSpPr>
          <p:cNvPr id="3" name="TextBox 2">
            <a:extLst>
              <a:ext uri="{CFA81F0A-D807-4BA6-997D-9D8DD79DAEE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AB3FC1C-3F1E-4872-99DC-E1E959A2C761}"/>
              </a:ext>
            </a:extLst>
          </p:cNvPr>
          <p:cNvSpPr txBox="1"/>
          <p:nvPr/>
        </p:nvSpPr>
        <p:spPr>
          <a:xfrm>
            <a:off x="5329923" y="1836560"/>
            <a:ext cx="6407480" cy="1359346"/>
          </a:xfrm>
          <a:prstGeom prst="rect">
            <a:avLst/>
          </a:prstGeom>
        </p:spPr>
        <p:txBody>
          <a:bodyPr vert="horz" lIns="127000" tIns="63500" rIns="127000" bIns="63500" rtlCol="0" anchor="t">
            <a:spAutoFit/>
          </a:bodyPr>
          <a:lstStyle/>
          <a:p>
            <a:pPr>
              <a:defRPr lang="en-US" sz="1400" dirty="0"/>
            </a:pPr>
            <a:r>
              <a:rPr lang="en-US" sz="1600" dirty="0">
                <a:solidFill>
                  <a:srgbClr val="C1408A"/>
                </a:solidFill>
              </a:rPr>
              <a:t>3. Write a C program to read N integers (+</a:t>
            </a:r>
            <a:r>
              <a:rPr lang="en-US" sz="1600" dirty="0" err="1">
                <a:solidFill>
                  <a:srgbClr val="C1408A"/>
                </a:solidFill>
              </a:rPr>
              <a:t>ve</a:t>
            </a:r>
            <a:r>
              <a:rPr lang="en-US" sz="1600" dirty="0">
                <a:solidFill>
                  <a:srgbClr val="C1408A"/>
                </a:solidFill>
              </a:rPr>
              <a:t> and -</a:t>
            </a:r>
            <a:r>
              <a:rPr lang="en-US" sz="1600" dirty="0" err="1">
                <a:solidFill>
                  <a:srgbClr val="C1408A"/>
                </a:solidFill>
              </a:rPr>
              <a:t>ve</a:t>
            </a:r>
            <a:r>
              <a:rPr lang="en-US" sz="1600" dirty="0">
                <a:solidFill>
                  <a:srgbClr val="C1408A"/>
                </a:solidFill>
              </a:rPr>
              <a:t>) into an array A.</a:t>
            </a:r>
          </a:p>
          <a:p>
            <a:pPr>
              <a:defRPr lang="en-US" sz="1400" dirty="0"/>
            </a:pPr>
            <a:r>
              <a:rPr lang="en-US" sz="1600" dirty="0">
                <a:solidFill>
                  <a:srgbClr val="C1408A"/>
                </a:solidFill>
              </a:rPr>
              <a:t>A) find sum of ODD integers.</a:t>
            </a:r>
          </a:p>
          <a:p>
            <a:pPr>
              <a:defRPr lang="en-US" sz="1400" dirty="0"/>
            </a:pPr>
            <a:r>
              <a:rPr lang="en-US" sz="1600" dirty="0">
                <a:solidFill>
                  <a:srgbClr val="C1408A"/>
                </a:solidFill>
              </a:rPr>
              <a:t>B) find the sum of EVEN integers.</a:t>
            </a:r>
          </a:p>
          <a:p>
            <a:pPr>
              <a:defRPr lang="en-US" sz="1400" dirty="0"/>
            </a:pPr>
            <a:r>
              <a:rPr lang="en-US" sz="1600" dirty="0">
                <a:solidFill>
                  <a:srgbClr val="C1408A"/>
                </a:solidFill>
              </a:rPr>
              <a:t>C) find the average of all input numbers</a:t>
            </a:r>
          </a:p>
          <a:p>
            <a:pPr>
              <a:defRPr lang="en-US" sz="1400" dirty="0"/>
            </a:pPr>
            <a:r>
              <a:rPr lang="en-US" sz="1600" dirty="0">
                <a:solidFill>
                  <a:srgbClr val="C1408A"/>
                </a:solidFill>
              </a:rPr>
              <a:t>Output the various results computed with proper headings.</a:t>
            </a:r>
          </a:p>
        </p:txBody>
      </p:sp>
    </p:spTree>
    <p:extLst>
      <p:ext uri="{50B74A2C-F358-4B8F-B05A-CB49C3AB56DE}">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92"/>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8BFA06A1-1C90-41EA-88E8-DC7BB1B90C7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5B3F637-BBD1-439A-890F-098C533CC71A}"/>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D3F54816-D60F-4D9A-9D29-AD2B4652580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1243EB4-3DBB-4970-BD9E-0E0B78B1ED12}"/>
              </a:ext>
            </a:extLst>
          </p:cNvPr>
          <p:cNvSpPr txBox="1"/>
          <p:nvPr/>
        </p:nvSpPr>
        <p:spPr>
          <a:xfrm>
            <a:off x="2639173" y="1504772"/>
            <a:ext cx="6427915" cy="5298886"/>
          </a:xfrm>
          <a:prstGeom prst="rect">
            <a:avLst/>
          </a:prstGeom>
        </p:spPr>
        <p:txBody>
          <a:bodyPr vert="horz" lIns="127000" tIns="63500" rIns="127000" bIns="63500" rtlCol="0" anchor="t">
            <a:spAutoFit/>
          </a:bodyPr>
          <a:lstStyle/>
          <a:p>
            <a:pPr>
              <a:defRPr lang="en-US" sz="1400" dirty="0"/>
            </a:pPr>
            <a:r>
              <a:rPr lang="en-US" sz="1600" dirty="0"/>
              <a:t>#include &lt;stdio.h&gt;</a:t>
            </a:r>
            <a:br>
              <a:rPr lang="en-US" sz="1600" dirty="0"/>
            </a:br>
            <a:r>
              <a:rPr lang="en-US" sz="1600" dirty="0"/>
              <a:t/>
            </a:r>
            <a:br>
              <a:rPr lang="en-US" sz="1600" dirty="0"/>
            </a:br>
            <a:r>
              <a:rPr lang="en-US" sz="1600" dirty="0"/>
              <a:t>void main()</a:t>
            </a:r>
            <a:br>
              <a:rPr lang="en-US" sz="1600" dirty="0"/>
            </a:br>
            <a:r>
              <a:rPr lang="en-US" sz="1600" dirty="0"/>
              <a:t>{</a:t>
            </a:r>
            <a:br>
              <a:rPr lang="en-US" sz="1600" dirty="0"/>
            </a:br>
            <a:r>
              <a:rPr lang="en-US" sz="1600" dirty="0"/>
              <a:t>    int a[100],i,n=100,sum;</a:t>
            </a:r>
            <a:br>
              <a:rPr lang="en-US" sz="1600" dirty="0"/>
            </a:br>
            <a:r>
              <a:rPr lang="en-US" sz="1600" dirty="0"/>
              <a:t>    for(i=0;i&lt;=n-1;i++)</a:t>
            </a:r>
            <a:br>
              <a:rPr lang="en-US" sz="1600" dirty="0"/>
            </a:br>
            <a:r>
              <a:rPr lang="en-US" sz="1600" dirty="0"/>
              <a:t>    {</a:t>
            </a:r>
            <a:br>
              <a:rPr lang="en-US" sz="1600" dirty="0"/>
            </a:br>
            <a:r>
              <a:rPr lang="en-US" sz="1600" dirty="0"/>
              <a:t>        a[i]=i;</a:t>
            </a:r>
            <a:br>
              <a:rPr lang="en-US" sz="1600" dirty="0"/>
            </a:br>
            <a:r>
              <a:rPr lang="en-US" sz="1600" dirty="0"/>
              <a:t>    }</a:t>
            </a:r>
            <a:br>
              <a:rPr lang="en-US" sz="1600" dirty="0"/>
            </a:br>
            <a:r>
              <a:rPr lang="en-US" sz="1600" dirty="0"/>
              <a:t>    </a:t>
            </a:r>
            <a:r>
              <a:rPr lang="en-US" sz="1600" dirty="0" err="1"/>
              <a:t>printf</a:t>
            </a:r>
            <a:r>
              <a:rPr lang="en-US" sz="1600" dirty="0"/>
              <a:t>("elements of array:\n");</a:t>
            </a:r>
            <a:br>
              <a:rPr lang="en-US" sz="1600" dirty="0"/>
            </a:br>
            <a:r>
              <a:rPr lang="en-US" sz="1600" dirty="0"/>
              <a:t>    for(i=0;i&lt;=n-1;i++)</a:t>
            </a:r>
            <a:br>
              <a:rPr lang="en-US" sz="1600" dirty="0"/>
            </a:br>
            <a:r>
              <a:rPr lang="en-US" sz="1600" dirty="0"/>
              <a:t>    {</a:t>
            </a:r>
            <a:br>
              <a:rPr lang="en-US" sz="1600" dirty="0"/>
            </a:br>
            <a:r>
              <a:rPr lang="en-US" sz="1600" dirty="0"/>
              <a:t>        </a:t>
            </a:r>
            <a:r>
              <a:rPr lang="en-US" sz="1600" dirty="0" err="1"/>
              <a:t>printf</a:t>
            </a:r>
            <a:r>
              <a:rPr lang="en-US" sz="1600" dirty="0"/>
              <a:t>("%d ",a[i]);</a:t>
            </a:r>
            <a:br>
              <a:rPr lang="en-US" sz="1600" dirty="0"/>
            </a:br>
            <a:r>
              <a:rPr lang="en-US" sz="1600" dirty="0"/>
              <a:t>    }</a:t>
            </a:r>
            <a:br>
              <a:rPr lang="en-US" sz="1600" dirty="0"/>
            </a:br>
            <a:r>
              <a:rPr lang="en-US" sz="1600" dirty="0"/>
              <a:t>    sum=0;</a:t>
            </a:r>
            <a:br>
              <a:rPr lang="en-US" sz="1600" dirty="0"/>
            </a:br>
            <a:r>
              <a:rPr lang="en-US" sz="1600" dirty="0"/>
              <a:t>    for(i=0;i&lt;=n-1;i++)</a:t>
            </a:r>
            <a:br>
              <a:rPr lang="en-US" sz="1600" dirty="0"/>
            </a:br>
            <a:r>
              <a:rPr lang="en-US" sz="1600" dirty="0"/>
              <a:t>    {</a:t>
            </a:r>
            <a:br>
              <a:rPr lang="en-US" sz="1600" dirty="0"/>
            </a:br>
            <a:r>
              <a:rPr lang="en-US" sz="1600" dirty="0"/>
              <a:t>        sum=sum+a[i];</a:t>
            </a:r>
            <a:br>
              <a:rPr lang="en-US" sz="1600" dirty="0"/>
            </a:br>
            <a:r>
              <a:rPr lang="en-US" sz="1600" dirty="0"/>
              <a:t>    }</a:t>
            </a:r>
            <a:br>
              <a:rPr lang="en-US" sz="1600" dirty="0"/>
            </a:br>
            <a:r>
              <a:rPr lang="en-US" sz="1600" dirty="0"/>
              <a:t>    </a:t>
            </a:r>
            <a:r>
              <a:rPr lang="en-US" sz="1600" dirty="0" err="1"/>
              <a:t>printf</a:t>
            </a:r>
            <a:r>
              <a:rPr lang="en-US" sz="1600" dirty="0"/>
              <a:t>("sum is %d",sum);</a:t>
            </a:r>
            <a:br>
              <a:rPr lang="en-US" sz="1600" dirty="0"/>
            </a:br>
            <a:r>
              <a:rPr lang="en-US" sz="1600" dirty="0"/>
              <a:t>}</a:t>
            </a:r>
          </a:p>
        </p:txBody>
      </p:sp>
      <p:sp>
        <p:nvSpPr>
          <p:cNvPr id="4" name="TextBox 3">
            <a:extLst>
              <a:ext uri="{A91FEA3B-C92A-45F9-97A9-04B3587AA15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2D43895-9DC8-4732-9592-C540124D95B5}"/>
              </a:ext>
            </a:extLst>
          </p:cNvPr>
          <p:cNvSpPr txBox="1"/>
          <p:nvPr/>
        </p:nvSpPr>
        <p:spPr>
          <a:xfrm>
            <a:off x="1741576" y="964286"/>
            <a:ext cx="7859827" cy="415563"/>
          </a:xfrm>
          <a:prstGeom prst="rect">
            <a:avLst/>
          </a:prstGeom>
        </p:spPr>
        <p:txBody>
          <a:bodyPr vert="horz" lIns="127000" tIns="63500" rIns="127000" bIns="63500" rtlCol="0" anchor="t">
            <a:spAutoFit/>
          </a:bodyPr>
          <a:lstStyle/>
          <a:p>
            <a:pPr>
              <a:defRPr lang="en-US" sz="1400" dirty="0"/>
            </a:pPr>
            <a:r>
              <a:rPr lang="en-US" sz="1867" b="1" dirty="0">
                <a:solidFill>
                  <a:srgbClr val="F2494B"/>
                </a:solidFill>
                <a:latin typeface="+mj-lt"/>
              </a:rPr>
              <a:t>Program to print sum of first 100 numbers using array</a:t>
            </a:r>
          </a:p>
        </p:txBody>
      </p:sp>
    </p:spTree>
    <p:extLst>
      <p:ext uri="{30F4322A-06CD-4E2F-BC47-8C1C7F4F2058}">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95"/>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21854073-3D84-417F-88EB-111B9678039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C45F412-9C76-4666-A2DE-30BF308EEB65}"/>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471052AB-4179-425A-B78B-3401548CBD6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5010A0E-FBB4-4880-92F3-D30C861C857C}"/>
              </a:ext>
            </a:extLst>
          </p:cNvPr>
          <p:cNvSpPr txBox="1"/>
          <p:nvPr>
            <p:custDataLst>
              <p:tags r:id="rId1"/>
            </p:custDataLst>
          </p:nvPr>
        </p:nvSpPr>
        <p:spPr>
          <a:xfrm>
            <a:off x="3205860" y="994143"/>
            <a:ext cx="5780277" cy="472779"/>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Searching Techniques</a:t>
            </a:r>
          </a:p>
        </p:txBody>
      </p:sp>
      <p:sp>
        <p:nvSpPr>
          <p:cNvPr id="4" name="TextBox 3">
            <a:extLst>
              <a:ext uri="{8874E660-DF03-436E-9470-2BD1F20B362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53AA355-E76A-4897-A552-8968CCA5E10D}"/>
              </a:ext>
            </a:extLst>
          </p:cNvPr>
          <p:cNvSpPr txBox="1"/>
          <p:nvPr/>
        </p:nvSpPr>
        <p:spPr>
          <a:xfrm>
            <a:off x="1219200" y="2213344"/>
            <a:ext cx="10038563" cy="3693062"/>
          </a:xfrm>
          <a:prstGeom prst="rect">
            <a:avLst/>
          </a:prstGeom>
        </p:spPr>
        <p:txBody>
          <a:bodyPr vert="horz" lIns="127000" tIns="63500" rIns="127000" bIns="63500" rtlCol="0" anchor="t">
            <a:spAutoFit/>
          </a:bodyPr>
          <a:lstStyle/>
          <a:p>
            <a:pPr>
              <a:lnSpc>
                <a:spcPct val="125000"/>
              </a:lnSpc>
              <a:defRPr lang="en-US" sz="1400" dirty="0"/>
            </a:pPr>
            <a:r>
              <a:rPr lang="en-US" sz="1867" dirty="0">
                <a:solidFill>
                  <a:schemeClr val="accent3"/>
                </a:solidFill>
              </a:rPr>
              <a:t>What is searching?</a:t>
            </a:r>
          </a:p>
          <a:p>
            <a:pPr>
              <a:lnSpc>
                <a:spcPct val="125000"/>
              </a:lnSpc>
              <a:defRPr lang="en-US" sz="1400" dirty="0"/>
            </a:pPr>
            <a:r>
              <a:rPr lang="en-US" sz="1867" dirty="0">
                <a:solidFill>
                  <a:schemeClr val="accent6"/>
                </a:solidFill>
              </a:rPr>
              <a:t>Searching is the process of finding for an element(key), in an array of elements. </a:t>
            </a:r>
          </a:p>
          <a:p>
            <a:pPr>
              <a:lnSpc>
                <a:spcPct val="125000"/>
              </a:lnSpc>
              <a:defRPr lang="en-US" sz="1400" dirty="0"/>
            </a:pPr>
            <a:r>
              <a:rPr lang="en-US" sz="1867" dirty="0">
                <a:solidFill>
                  <a:schemeClr val="accent6"/>
                </a:solidFill>
              </a:rPr>
              <a:t>If key found - successful search</a:t>
            </a:r>
          </a:p>
          <a:p>
            <a:pPr>
              <a:lnSpc>
                <a:spcPct val="125000"/>
              </a:lnSpc>
              <a:defRPr lang="en-US" sz="1400" dirty="0"/>
            </a:pPr>
            <a:r>
              <a:rPr lang="en-US" sz="1867" dirty="0">
                <a:solidFill>
                  <a:schemeClr val="accent6"/>
                </a:solidFill>
              </a:rPr>
              <a:t>If key not found - unsuccessful search</a:t>
            </a:r>
          </a:p>
          <a:p>
            <a:pPr>
              <a:lnSpc>
                <a:spcPct val="125000"/>
              </a:lnSpc>
              <a:defRPr lang="en-US" sz="1400" dirty="0"/>
            </a:pPr>
            <a:endParaRPr lang="en-US" sz="1867" dirty="0">
              <a:solidFill>
                <a:schemeClr val="accent6"/>
              </a:solidFill>
            </a:endParaRPr>
          </a:p>
          <a:p>
            <a:pPr>
              <a:lnSpc>
                <a:spcPct val="125000"/>
              </a:lnSpc>
              <a:defRPr lang="en-US" sz="1400" dirty="0"/>
            </a:pPr>
            <a:r>
              <a:rPr lang="en-US" sz="1867" dirty="0"/>
              <a:t>There are various searching techniques,</a:t>
            </a:r>
          </a:p>
          <a:p>
            <a:pPr>
              <a:lnSpc>
                <a:spcPct val="125000"/>
              </a:lnSpc>
              <a:defRPr lang="en-US" sz="1400" dirty="0"/>
            </a:pPr>
            <a:r>
              <a:rPr lang="en-US" sz="1867" b="1" dirty="0">
                <a:solidFill>
                  <a:srgbClr val="00B050"/>
                </a:solidFill>
                <a:latin typeface="+mj-lt"/>
              </a:rPr>
              <a:t>1. Linear search (sequential search)</a:t>
            </a:r>
          </a:p>
          <a:p>
            <a:pPr>
              <a:lnSpc>
                <a:spcPct val="125000"/>
              </a:lnSpc>
              <a:defRPr lang="en-US" sz="1400" dirty="0"/>
            </a:pPr>
            <a:r>
              <a:rPr lang="en-US" sz="1867" b="1" dirty="0">
                <a:solidFill>
                  <a:srgbClr val="00B050"/>
                </a:solidFill>
                <a:latin typeface="+mj-lt"/>
              </a:rPr>
              <a:t>2. Binary search</a:t>
            </a:r>
          </a:p>
          <a:p>
            <a:pPr>
              <a:lnSpc>
                <a:spcPct val="125000"/>
              </a:lnSpc>
              <a:defRPr lang="en-US" sz="1400" dirty="0"/>
            </a:pPr>
            <a:r>
              <a:rPr lang="en-US" sz="1867" dirty="0"/>
              <a:t>3. Depth first search</a:t>
            </a:r>
          </a:p>
          <a:p>
            <a:pPr>
              <a:lnSpc>
                <a:spcPct val="125000"/>
              </a:lnSpc>
              <a:defRPr lang="en-US" sz="1400" dirty="0"/>
            </a:pPr>
            <a:r>
              <a:rPr lang="en-US" sz="1867" dirty="0"/>
              <a:t>4. Breadth first search</a:t>
            </a:r>
          </a:p>
        </p:txBody>
      </p:sp>
    </p:spTree>
    <p:extLst>
      <p:ext uri="{411F1BF2-C51B-4213-AE95-20013E39337F}">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29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79871D25-93B7-4E6D-A5C1-C33521917F4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159F7AD-31B4-4C00-B66F-A87C7E80E827}"/>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CCB19709-F7AF-4FAD-BC23-649383B52C8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5CB9CE4-E9EF-4DB9-8563-3E64C8B036D7}"/>
              </a:ext>
            </a:extLst>
          </p:cNvPr>
          <p:cNvSpPr txBox="1"/>
          <p:nvPr/>
        </p:nvSpPr>
        <p:spPr>
          <a:xfrm>
            <a:off x="6626466" y="3835401"/>
            <a:ext cx="4346333" cy="2714141"/>
          </a:xfrm>
          <a:prstGeom prst="rect">
            <a:avLst/>
          </a:prstGeom>
        </p:spPr>
        <p:txBody>
          <a:bodyPr vert="horz" lIns="127000" tIns="63500" rIns="127000" bIns="63500" rtlCol="0" anchor="t">
            <a:spAutoFit/>
          </a:bodyPr>
          <a:lstStyle/>
          <a:p>
            <a:pPr>
              <a:defRPr lang="en-US" sz="1400" dirty="0"/>
            </a:pPr>
            <a:r>
              <a:rPr lang="en-US" sz="1867" dirty="0"/>
              <a:t>For(i=0;i&lt;=n-1;i++)//0,1,2,3</a:t>
            </a:r>
          </a:p>
          <a:p>
            <a:pPr>
              <a:defRPr lang="en-US" sz="1400" dirty="0"/>
            </a:pPr>
            <a:r>
              <a:rPr lang="en-US" sz="1867" dirty="0"/>
              <a:t>{</a:t>
            </a:r>
          </a:p>
          <a:p>
            <a:pPr>
              <a:defRPr lang="en-US" sz="1400" dirty="0"/>
            </a:pPr>
            <a:r>
              <a:rPr lang="en-US" sz="1867" dirty="0"/>
              <a:t>     If(key==a[i])</a:t>
            </a:r>
          </a:p>
          <a:p>
            <a:pPr>
              <a:defRPr lang="en-US" sz="1400" dirty="0"/>
            </a:pPr>
            <a:r>
              <a:rPr lang="en-US" sz="1867" dirty="0"/>
              <a:t>     {</a:t>
            </a:r>
          </a:p>
          <a:p>
            <a:pPr>
              <a:defRPr lang="en-US" sz="1400" dirty="0"/>
            </a:pPr>
            <a:r>
              <a:rPr lang="en-US" sz="1867" dirty="0"/>
              <a:t>          </a:t>
            </a:r>
            <a:r>
              <a:rPr lang="en-US" sz="1867" dirty="0" err="1"/>
              <a:t>Printf</a:t>
            </a:r>
            <a:r>
              <a:rPr lang="en-US" sz="1867" dirty="0"/>
              <a:t>("search successful");</a:t>
            </a:r>
          </a:p>
          <a:p>
            <a:pPr>
              <a:defRPr lang="en-US" sz="1400" dirty="0"/>
            </a:pPr>
            <a:r>
              <a:rPr lang="en-US" sz="1867" dirty="0"/>
              <a:t>	exit(0);</a:t>
            </a:r>
          </a:p>
          <a:p>
            <a:pPr>
              <a:defRPr lang="en-US" sz="1400" dirty="0"/>
            </a:pPr>
            <a:r>
              <a:rPr lang="en-US" sz="1867" dirty="0"/>
              <a:t>     }</a:t>
            </a:r>
          </a:p>
          <a:p>
            <a:pPr>
              <a:defRPr lang="en-US" sz="1400" dirty="0"/>
            </a:pPr>
            <a:r>
              <a:rPr lang="en-US" sz="1867" dirty="0"/>
              <a:t>}</a:t>
            </a:r>
          </a:p>
          <a:p>
            <a:pPr>
              <a:defRPr lang="en-US" sz="1400" dirty="0"/>
            </a:pPr>
            <a:r>
              <a:rPr lang="en-US" sz="1867" dirty="0" err="1"/>
              <a:t>Printf</a:t>
            </a:r>
            <a:r>
              <a:rPr lang="en-US" sz="1867" dirty="0"/>
              <a:t>("search unsuccessful");</a:t>
            </a:r>
          </a:p>
        </p:txBody>
      </p:sp>
      <p:sp>
        <p:nvSpPr>
          <p:cNvPr id="4" name="TextBox 3">
            <a:extLst>
              <a:ext uri="{C6065816-D5B6-4F3F-9E71-0757B98777F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4B46A7B-0DFB-4AFF-8A9E-6FDCC7D4C5FF}"/>
              </a:ext>
            </a:extLst>
          </p:cNvPr>
          <p:cNvSpPr txBox="1"/>
          <p:nvPr/>
        </p:nvSpPr>
        <p:spPr>
          <a:xfrm>
            <a:off x="1219200" y="994144"/>
            <a:ext cx="5779261" cy="415563"/>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Open Sans"/>
              </a:rPr>
              <a:t>1. Linear search (sequential search)</a:t>
            </a:r>
          </a:p>
        </p:txBody>
      </p:sp>
      <p:pic>
        <p:nvPicPr>
          <p:cNvPr id="5" name="Picture 4">
            <a:extLst>
              <a:ext uri="{DE71ABEB-2D7B-40D0-B4AC-E88EE88993C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B6B3EFB-3053-40B2-ADE1-E7C2E432D536}"/>
              </a:ext>
            </a:extLst>
          </p:cNvPr>
          <p:cNvPicPr>
            <a:picLocks noChangeAspect="1"/>
          </p:cNvPicPr>
          <p:nvPr/>
        </p:nvPicPr>
        <p:blipFill>
          <a:blip r:embed="rId3"/>
          <a:srcRect l="6410" t="26200" r="18270" b="7880"/>
          <a:stretch>
            <a:fillRect/>
          </a:stretch>
        </p:blipFill>
        <p:spPr>
          <a:xfrm>
            <a:off x="6295530" y="1746821"/>
            <a:ext cx="4677269" cy="1494256"/>
          </a:xfrm>
          <a:prstGeom prst="rect">
            <a:avLst/>
          </a:prstGeom>
          <a:noFill/>
        </p:spPr>
      </p:pic>
      <p:pic>
        <p:nvPicPr>
          <p:cNvPr id="6" name="Picture 5">
            <a:extLst>
              <a:ext uri="{EE714F60-1084-431C-9109-0AA6C239420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7E2BFC7-AFA5-45D2-A527-F5094F982346}"/>
              </a:ext>
            </a:extLst>
          </p:cNvPr>
          <p:cNvPicPr>
            <a:picLocks noChangeAspect="1"/>
          </p:cNvPicPr>
          <p:nvPr/>
        </p:nvPicPr>
        <p:blipFill>
          <a:blip r:embed="rId4"/>
          <a:stretch>
            <a:fillRect/>
          </a:stretch>
        </p:blipFill>
        <p:spPr>
          <a:xfrm>
            <a:off x="228600" y="1985848"/>
            <a:ext cx="4648200" cy="609600"/>
          </a:xfrm>
          <a:prstGeom prst="rect">
            <a:avLst/>
          </a:prstGeom>
          <a:noFill/>
        </p:spPr>
      </p:pic>
      <p:pic>
        <p:nvPicPr>
          <p:cNvPr id="7" name="Picture 6">
            <a:extLst>
              <a:ext uri="{02184343-9C8C-4D89-8CEE-4A48294522C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91DC4B0-8FFA-450B-901D-78B8CFEE9B57}"/>
              </a:ext>
            </a:extLst>
          </p:cNvPr>
          <p:cNvPicPr>
            <a:picLocks noChangeAspect="1"/>
          </p:cNvPicPr>
          <p:nvPr/>
        </p:nvPicPr>
        <p:blipFill>
          <a:blip r:embed="rId5"/>
          <a:stretch>
            <a:fillRect/>
          </a:stretch>
        </p:blipFill>
        <p:spPr>
          <a:xfrm>
            <a:off x="228600" y="2476500"/>
            <a:ext cx="4648200" cy="889000"/>
          </a:xfrm>
          <a:prstGeom prst="rect">
            <a:avLst/>
          </a:prstGeom>
          <a:noFill/>
        </p:spPr>
      </p:pic>
      <p:pic>
        <p:nvPicPr>
          <p:cNvPr id="8" name="Picture 7">
            <a:extLst>
              <a:ext uri="{7FCB100C-FC4D-4B9F-87B9-403453808A9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D4CC35D-CD63-4189-BC4C-3A0193F2EA6E}"/>
              </a:ext>
            </a:extLst>
          </p:cNvPr>
          <p:cNvPicPr>
            <a:picLocks noChangeAspect="1"/>
          </p:cNvPicPr>
          <p:nvPr/>
        </p:nvPicPr>
        <p:blipFill>
          <a:blip r:embed="rId6"/>
          <a:stretch>
            <a:fillRect/>
          </a:stretch>
        </p:blipFill>
        <p:spPr>
          <a:xfrm>
            <a:off x="228600" y="3390900"/>
            <a:ext cx="4648200" cy="889000"/>
          </a:xfrm>
          <a:prstGeom prst="rect">
            <a:avLst/>
          </a:prstGeom>
          <a:noFill/>
        </p:spPr>
      </p:pic>
      <p:pic>
        <p:nvPicPr>
          <p:cNvPr id="9" name="Picture 8">
            <a:extLst>
              <a:ext uri="{D76881B2-A6CE-4B58-BBAC-FBB8D845401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31F9E9E-CF54-41F6-8E81-32F2D15398A0}"/>
              </a:ext>
            </a:extLst>
          </p:cNvPr>
          <p:cNvPicPr>
            <a:picLocks noChangeAspect="1"/>
          </p:cNvPicPr>
          <p:nvPr/>
        </p:nvPicPr>
        <p:blipFill>
          <a:blip r:embed="rId7"/>
          <a:stretch>
            <a:fillRect/>
          </a:stretch>
        </p:blipFill>
        <p:spPr>
          <a:xfrm>
            <a:off x="228600" y="4305300"/>
            <a:ext cx="4648200" cy="889000"/>
          </a:xfrm>
          <a:prstGeom prst="rect">
            <a:avLst/>
          </a:prstGeom>
          <a:noFill/>
        </p:spPr>
      </p:pic>
      <p:pic>
        <p:nvPicPr>
          <p:cNvPr id="10" name="Picture 9">
            <a:extLst>
              <a:ext uri="{71E47765-2053-4EB1-9348-7A17A111D0E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EE8A78C-97D8-4BEE-AEED-2D8435FC1099}"/>
              </a:ext>
            </a:extLst>
          </p:cNvPr>
          <p:cNvPicPr>
            <a:picLocks noChangeAspect="1"/>
          </p:cNvPicPr>
          <p:nvPr/>
        </p:nvPicPr>
        <p:blipFill>
          <a:blip r:embed="rId8"/>
          <a:stretch>
            <a:fillRect/>
          </a:stretch>
        </p:blipFill>
        <p:spPr>
          <a:xfrm>
            <a:off x="228600" y="5219700"/>
            <a:ext cx="4648200" cy="889000"/>
          </a:xfrm>
          <a:prstGeom prst="rect">
            <a:avLst/>
          </a:prstGeom>
          <a:noFill/>
        </p:spPr>
      </p:pic>
    </p:spTree>
    <p:extLst>
      <p:ext uri="{73547C76-CD9E-4D9E-B075-32F35B11F61B}">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00"/>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3F5FC0EF-F4B0-4367-A2FD-212418C3A3F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23B7C3C-3F1C-4CA9-9058-343B224E6A6F}"/>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DBE88282-ADA8-4696-972B-7CEBAE2E1B4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F37925D-3401-43E3-8724-2768F58B0CFB}"/>
              </a:ext>
            </a:extLst>
          </p:cNvPr>
          <p:cNvSpPr txBox="1"/>
          <p:nvPr/>
        </p:nvSpPr>
        <p:spPr>
          <a:xfrm>
            <a:off x="1757757" y="835203"/>
            <a:ext cx="9041791" cy="6037550"/>
          </a:xfrm>
          <a:prstGeom prst="rect">
            <a:avLst/>
          </a:prstGeom>
        </p:spPr>
        <p:txBody>
          <a:bodyPr vert="horz" lIns="127000" tIns="63500" rIns="127000" bIns="63500" rtlCol="0" anchor="t">
            <a:spAutoFit/>
          </a:bodyPr>
          <a:lstStyle/>
          <a:p>
            <a:pPr>
              <a:defRPr lang="en-US" sz="1400" dirty="0"/>
            </a:pPr>
            <a:r>
              <a:rPr lang="en-US" sz="1600" dirty="0"/>
              <a:t>#include&lt;stdio.h&gt;</a:t>
            </a:r>
            <a:br>
              <a:rPr lang="en-US" sz="1600" dirty="0"/>
            </a:br>
            <a:r>
              <a:rPr lang="en-US" sz="1600" dirty="0"/>
              <a:t>#include&lt;</a:t>
            </a:r>
            <a:r>
              <a:rPr lang="en-US" sz="1600" dirty="0" err="1"/>
              <a:t>stdlib</a:t>
            </a:r>
            <a:r>
              <a:rPr lang="en-US" sz="1600" dirty="0"/>
              <a:t>.h&gt;</a:t>
            </a:r>
            <a:br>
              <a:rPr lang="en-US" sz="1600" dirty="0"/>
            </a:br>
            <a:r>
              <a:rPr lang="en-US" sz="1600" dirty="0"/>
              <a:t>void main()</a:t>
            </a:r>
            <a:br>
              <a:rPr lang="en-US" sz="1600" dirty="0"/>
            </a:br>
            <a:r>
              <a:rPr lang="en-US" sz="1600" dirty="0"/>
              <a:t>{</a:t>
            </a:r>
            <a:br>
              <a:rPr lang="en-US" sz="1600" dirty="0"/>
            </a:br>
            <a:r>
              <a:rPr lang="en-US" sz="1600" dirty="0"/>
              <a:t>    int i, n,a[10],key;</a:t>
            </a:r>
            <a:br>
              <a:rPr lang="en-US" sz="1600" dirty="0"/>
            </a:br>
            <a:r>
              <a:rPr lang="en-US" sz="1600" dirty="0"/>
              <a:t>    </a:t>
            </a:r>
            <a:r>
              <a:rPr lang="en-US" sz="1600" dirty="0" err="1"/>
              <a:t>printf</a:t>
            </a:r>
            <a:r>
              <a:rPr lang="en-US" sz="1600" dirty="0"/>
              <a:t>("enter the number of integers:\n");</a:t>
            </a:r>
            <a:br>
              <a:rPr lang="en-US" sz="1600" dirty="0"/>
            </a:br>
            <a:r>
              <a:rPr lang="en-US" sz="1600" dirty="0"/>
              <a:t>    </a:t>
            </a:r>
            <a:r>
              <a:rPr lang="en-US" sz="1600" dirty="0" err="1"/>
              <a:t>scanf</a:t>
            </a:r>
            <a:r>
              <a:rPr lang="en-US" sz="1600" dirty="0"/>
              <a:t>("%d", &amp;n);</a:t>
            </a:r>
            <a:br>
              <a:rPr lang="en-US" sz="1600" dirty="0"/>
            </a:br>
            <a:r>
              <a:rPr lang="en-US" sz="1600" dirty="0"/>
              <a:t>    </a:t>
            </a:r>
            <a:r>
              <a:rPr lang="en-US" sz="1600" dirty="0" err="1"/>
              <a:t>printf</a:t>
            </a:r>
            <a:r>
              <a:rPr lang="en-US" sz="1600" dirty="0"/>
              <a:t>("enter array elements:\n");</a:t>
            </a:r>
            <a:br>
              <a:rPr lang="en-US" sz="1600" dirty="0"/>
            </a:br>
            <a:r>
              <a:rPr lang="en-US" sz="1600" dirty="0"/>
              <a:t>    for(i=0;i&lt;=n-1;i++)</a:t>
            </a:r>
            <a:br>
              <a:rPr lang="en-US" sz="1600" dirty="0"/>
            </a:br>
            <a:r>
              <a:rPr lang="en-US" sz="1600" dirty="0"/>
              <a:t>    {</a:t>
            </a:r>
            <a:br>
              <a:rPr lang="en-US" sz="1600" dirty="0"/>
            </a:br>
            <a:r>
              <a:rPr lang="en-US" sz="1600" dirty="0"/>
              <a:t>        </a:t>
            </a:r>
            <a:r>
              <a:rPr lang="en-US" sz="1600" dirty="0" err="1"/>
              <a:t>scanf</a:t>
            </a:r>
            <a:r>
              <a:rPr lang="en-US" sz="1600" dirty="0"/>
              <a:t>("%d", &amp;a[i]);</a:t>
            </a:r>
            <a:br>
              <a:rPr lang="en-US" sz="1600" dirty="0"/>
            </a:br>
            <a:r>
              <a:rPr lang="en-US" sz="1600" dirty="0"/>
              <a:t>    }</a:t>
            </a:r>
            <a:br>
              <a:rPr lang="en-US" sz="1600" dirty="0"/>
            </a:br>
            <a:r>
              <a:rPr lang="en-US" sz="1600" dirty="0"/>
              <a:t>    </a:t>
            </a:r>
            <a:r>
              <a:rPr lang="en-US" sz="1600" dirty="0" err="1"/>
              <a:t>printf</a:t>
            </a:r>
            <a:r>
              <a:rPr lang="en-US" sz="1600" dirty="0"/>
              <a:t>("enter the key element:\n");</a:t>
            </a:r>
            <a:br>
              <a:rPr lang="en-US" sz="1600" dirty="0"/>
            </a:br>
            <a:r>
              <a:rPr lang="en-US" sz="1600" dirty="0"/>
              <a:t>    </a:t>
            </a:r>
            <a:r>
              <a:rPr lang="en-US" sz="1600" dirty="0" err="1"/>
              <a:t>scanf</a:t>
            </a:r>
            <a:r>
              <a:rPr lang="en-US" sz="1600" dirty="0"/>
              <a:t>("%d",&amp;key);</a:t>
            </a:r>
            <a:br>
              <a:rPr lang="en-US" sz="1600" dirty="0"/>
            </a:br>
            <a:r>
              <a:rPr lang="en-US" sz="1600" dirty="0"/>
              <a:t>    for(i=0;i&lt;=n-1;i++)</a:t>
            </a:r>
            <a:br>
              <a:rPr lang="en-US" sz="1600" dirty="0"/>
            </a:br>
            <a:r>
              <a:rPr lang="en-US" sz="1600" dirty="0"/>
              <a:t>    {</a:t>
            </a:r>
            <a:br>
              <a:rPr lang="en-US" sz="1600" dirty="0"/>
            </a:br>
            <a:r>
              <a:rPr lang="en-US" sz="1600" dirty="0"/>
              <a:t>        if(key==a[i])</a:t>
            </a:r>
            <a:br>
              <a:rPr lang="en-US" sz="1600" dirty="0"/>
            </a:br>
            <a:r>
              <a:rPr lang="en-US" sz="1600" dirty="0"/>
              <a:t>        {</a:t>
            </a:r>
            <a:br>
              <a:rPr lang="en-US" sz="1600" dirty="0"/>
            </a:br>
            <a:r>
              <a:rPr lang="en-US" sz="1600" dirty="0"/>
              <a:t>            </a:t>
            </a:r>
            <a:r>
              <a:rPr lang="en-US" sz="1600" dirty="0" err="1"/>
              <a:t>printf</a:t>
            </a:r>
            <a:r>
              <a:rPr lang="en-US" sz="1600" dirty="0"/>
              <a:t>("search successful and key %d found at the position %d\n",key, i+1);</a:t>
            </a:r>
            <a:br>
              <a:rPr lang="en-US" sz="1600" dirty="0"/>
            </a:br>
            <a:r>
              <a:rPr lang="en-US" sz="1600" dirty="0"/>
              <a:t>            exit(0);</a:t>
            </a:r>
            <a:br>
              <a:rPr lang="en-US" sz="1600" dirty="0"/>
            </a:br>
            <a:r>
              <a:rPr lang="en-US" sz="1600" dirty="0"/>
              <a:t>        }</a:t>
            </a:r>
            <a:br>
              <a:rPr lang="en-US" sz="1600" dirty="0"/>
            </a:br>
            <a:r>
              <a:rPr lang="en-US" sz="1600" dirty="0"/>
              <a:t>    }</a:t>
            </a:r>
            <a:br>
              <a:rPr lang="en-US" sz="1600" dirty="0"/>
            </a:br>
            <a:r>
              <a:rPr lang="en-US" sz="1600" dirty="0"/>
              <a:t>    </a:t>
            </a:r>
            <a:r>
              <a:rPr lang="en-US" sz="1600" dirty="0" err="1"/>
              <a:t>printf</a:t>
            </a:r>
            <a:r>
              <a:rPr lang="en-US" sz="1600" dirty="0"/>
              <a:t>("search unsuccessful\n");</a:t>
            </a:r>
            <a:br>
              <a:rPr lang="en-US" sz="1600" dirty="0"/>
            </a:br>
            <a:r>
              <a:rPr lang="en-US" sz="1600" dirty="0"/>
              <a:t>}</a:t>
            </a:r>
          </a:p>
        </p:txBody>
      </p:sp>
    </p:spTree>
    <p:extLst>
      <p:ext uri="{15D9C219-683E-4D0A-AFF5-72A8D94DC348}">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02"/>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9D89EC75-F756-4660-A0A6-8A42602B5E6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5153975-A9A5-4867-9BCF-92BC0250F248}"/>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4814750D-9EED-4A45-8FCE-B195BCA2377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2D41E7A-661E-4CE5-95C3-C215BB38F6E1}"/>
              </a:ext>
            </a:extLst>
          </p:cNvPr>
          <p:cNvSpPr txBox="1"/>
          <p:nvPr/>
        </p:nvSpPr>
        <p:spPr>
          <a:xfrm>
            <a:off x="582891" y="1759991"/>
            <a:ext cx="11026228" cy="2256515"/>
          </a:xfrm>
          <a:prstGeom prst="rect">
            <a:avLst/>
          </a:prstGeom>
        </p:spPr>
        <p:txBody>
          <a:bodyPr vert="horz" lIns="127000" tIns="63500" rIns="127000" bIns="63500" rtlCol="0" anchor="t">
            <a:spAutoFit/>
          </a:bodyPr>
          <a:lstStyle/>
          <a:p>
            <a:pPr>
              <a:lnSpc>
                <a:spcPct val="125000"/>
              </a:lnSpc>
              <a:defRPr lang="en-US" sz="1400" dirty="0"/>
            </a:pPr>
            <a:r>
              <a:rPr lang="en-US" sz="1867" b="1" dirty="0">
                <a:solidFill>
                  <a:schemeClr val="accent3"/>
                </a:solidFill>
                <a:latin typeface="+mj-lt"/>
              </a:rPr>
              <a:t>Disadvantages:</a:t>
            </a:r>
          </a:p>
          <a:p>
            <a:pPr>
              <a:lnSpc>
                <a:spcPct val="125000"/>
              </a:lnSpc>
              <a:defRPr lang="en-US" sz="1400" dirty="0"/>
            </a:pPr>
            <a:r>
              <a:rPr lang="en-US" sz="1867" dirty="0"/>
              <a:t>-&gt;Linear search is advantageous if key found at the beginning part of the array i.e only few </a:t>
            </a:r>
            <a:r>
              <a:rPr lang="en-US" sz="1867" dirty="0" err="1"/>
              <a:t>comparisons</a:t>
            </a:r>
            <a:r>
              <a:rPr lang="en-US" sz="1867" dirty="0"/>
              <a:t> required.</a:t>
            </a:r>
          </a:p>
          <a:p>
            <a:pPr>
              <a:lnSpc>
                <a:spcPct val="125000"/>
              </a:lnSpc>
              <a:defRPr lang="en-US" sz="1400" dirty="0"/>
            </a:pPr>
            <a:r>
              <a:rPr lang="en-US" sz="1867" dirty="0"/>
              <a:t>-&gt;If key found at the end of the array, then more number of </a:t>
            </a:r>
            <a:r>
              <a:rPr lang="en-US" sz="1867" dirty="0" err="1"/>
              <a:t>comparisons</a:t>
            </a:r>
            <a:r>
              <a:rPr lang="en-US" sz="1867" dirty="0"/>
              <a:t> are required.</a:t>
            </a:r>
          </a:p>
          <a:p>
            <a:pPr>
              <a:lnSpc>
                <a:spcPct val="125000"/>
              </a:lnSpc>
              <a:defRPr lang="en-US" sz="1400" dirty="0"/>
            </a:pPr>
            <a:r>
              <a:rPr lang="en-US" sz="1867" dirty="0"/>
              <a:t>-&gt;The case would be even worse if key is not there in the array simply we have to search all the elements in the array</a:t>
            </a:r>
          </a:p>
        </p:txBody>
      </p:sp>
    </p:spTree>
    <p:extLst>
      <p:ext uri="{EB103DBA-0AA6-4F01-8C09-812D41DCCB2F}">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04"/>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EF4967D3-C83A-4D27-B796-9640C8E869A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C560558-C90D-41FC-AB6B-D5165FDEC524}"/>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F19B07AD-5E66-47CE-B6CB-04CF8858BEB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AEC4B79-6B78-4EBF-B45F-3357CCC9EB1D}"/>
              </a:ext>
            </a:extLst>
          </p:cNvPr>
          <p:cNvSpPr txBox="1"/>
          <p:nvPr/>
        </p:nvSpPr>
        <p:spPr>
          <a:xfrm>
            <a:off x="1219200" y="994144"/>
            <a:ext cx="2540000" cy="415563"/>
          </a:xfrm>
          <a:prstGeom prst="rect">
            <a:avLst/>
          </a:prstGeom>
        </p:spPr>
        <p:txBody>
          <a:bodyPr vert="horz" lIns="127000" tIns="63500" rIns="127000" bIns="63500" rtlCol="0" anchor="t">
            <a:spAutoFit/>
          </a:bodyPr>
          <a:lstStyle/>
          <a:p>
            <a:pPr>
              <a:defRPr lang="en-US" sz="1400" dirty="0"/>
            </a:pPr>
            <a:r>
              <a:rPr lang="en-US" sz="1867" b="1" dirty="0">
                <a:solidFill>
                  <a:srgbClr val="775E9E"/>
                </a:solidFill>
                <a:latin typeface="Open Sans"/>
              </a:rPr>
              <a:t>2. Binary search</a:t>
            </a:r>
          </a:p>
        </p:txBody>
      </p:sp>
      <p:pic>
        <p:nvPicPr>
          <p:cNvPr id="4" name="Picture 3">
            <a:extLst>
              <a:ext uri="{BD457907-08D7-4980-9986-AB3C5961D5D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1078256-F584-48CF-9F03-C2A8D429B2E4}"/>
              </a:ext>
            </a:extLst>
          </p:cNvPr>
          <p:cNvPicPr>
            <a:picLocks noChangeAspect="1"/>
          </p:cNvPicPr>
          <p:nvPr/>
        </p:nvPicPr>
        <p:blipFill>
          <a:blip r:embed="rId3"/>
          <a:stretch>
            <a:fillRect/>
          </a:stretch>
        </p:blipFill>
        <p:spPr>
          <a:xfrm>
            <a:off x="3086303" y="1405547"/>
            <a:ext cx="8966200" cy="5003800"/>
          </a:xfrm>
          <a:prstGeom prst="rect">
            <a:avLst/>
          </a:prstGeom>
          <a:noFill/>
        </p:spPr>
      </p:pic>
      <p:sp>
        <p:nvSpPr>
          <p:cNvPr id="5" name="TextBox 4">
            <a:extLst>
              <a:ext uri="{7AF8E19C-5270-4B7E-9AAB-8947A515CEF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C2F10A1-9176-43BE-963A-A4EB2D994E43}"/>
              </a:ext>
            </a:extLst>
          </p:cNvPr>
          <p:cNvSpPr txBox="1"/>
          <p:nvPr/>
        </p:nvSpPr>
        <p:spPr>
          <a:xfrm>
            <a:off x="546303" y="2421929"/>
            <a:ext cx="2540000" cy="3001463"/>
          </a:xfrm>
          <a:prstGeom prst="rect">
            <a:avLst/>
          </a:prstGeom>
        </p:spPr>
        <p:txBody>
          <a:bodyPr vert="horz" lIns="127000" tIns="63500" rIns="127000" bIns="63500" rtlCol="0" anchor="t">
            <a:spAutoFit/>
          </a:bodyPr>
          <a:lstStyle/>
          <a:p>
            <a:pPr>
              <a:defRPr lang="en-US" sz="1400" dirty="0"/>
            </a:pPr>
            <a:r>
              <a:rPr lang="en-US" sz="1867" dirty="0"/>
              <a:t>Low=0;</a:t>
            </a:r>
          </a:p>
          <a:p>
            <a:pPr>
              <a:defRPr lang="en-US" sz="1400" dirty="0"/>
            </a:pPr>
            <a:r>
              <a:rPr lang="en-US" sz="1867" dirty="0"/>
              <a:t>High=n-1;</a:t>
            </a:r>
          </a:p>
          <a:p>
            <a:pPr>
              <a:defRPr lang="en-US" sz="1400" dirty="0"/>
            </a:pPr>
            <a:r>
              <a:rPr lang="en-US" sz="1867" dirty="0"/>
              <a:t>Mid=(low+high)/2;</a:t>
            </a:r>
          </a:p>
          <a:p>
            <a:pPr>
              <a:defRPr lang="en-US" sz="1400" dirty="0"/>
            </a:pPr>
            <a:endParaRPr lang="en-US" sz="1867" dirty="0"/>
          </a:p>
          <a:p>
            <a:pPr>
              <a:defRPr lang="en-US" sz="1400" dirty="0"/>
            </a:pPr>
            <a:r>
              <a:rPr lang="en-US" sz="1867" dirty="0"/>
              <a:t>If(key&lt;mid)</a:t>
            </a:r>
          </a:p>
          <a:p>
            <a:pPr>
              <a:defRPr lang="en-US" sz="1400" dirty="0"/>
            </a:pPr>
            <a:r>
              <a:rPr lang="en-US" sz="1867" dirty="0"/>
              <a:t>High=mid-1;</a:t>
            </a:r>
          </a:p>
          <a:p>
            <a:pPr>
              <a:defRPr lang="en-US" sz="1400" dirty="0"/>
            </a:pPr>
            <a:endParaRPr lang="en-US" sz="1867" dirty="0"/>
          </a:p>
          <a:p>
            <a:pPr>
              <a:defRPr lang="en-US" sz="1400" dirty="0"/>
            </a:pPr>
            <a:r>
              <a:rPr lang="en-US" sz="1867" dirty="0"/>
              <a:t>If(key&gt;mid)</a:t>
            </a:r>
          </a:p>
          <a:p>
            <a:pPr>
              <a:defRPr lang="en-US" sz="1400" dirty="0"/>
            </a:pPr>
            <a:r>
              <a:rPr lang="en-US" sz="1867" dirty="0"/>
              <a:t>low=mid+1;</a:t>
            </a:r>
          </a:p>
          <a:p>
            <a:pPr>
              <a:defRPr lang="en-US" sz="1400" dirty="0"/>
            </a:pPr>
            <a:endParaRPr lang="en-US" sz="1867" dirty="0"/>
          </a:p>
        </p:txBody>
      </p:sp>
    </p:spTree>
    <p:extLst>
      <p:ext uri="{6F4ADD3A-5E12-49CB-AE91-469345BE9DBB}">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06"/>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BA74BAB-9332-495D-9778-D207FD2BEF9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5EB3019-B432-4448-A1E2-09E50ED95029}"/>
              </a:ext>
            </a:extLst>
          </p:cNvPr>
          <p:cNvPicPr>
            <a:picLocks noChangeAspect="1"/>
          </p:cNvPicPr>
          <p:nvPr/>
        </p:nvPicPr>
        <p:blipFill>
          <a:blip r:embed="rId2"/>
          <a:stretch>
            <a:fillRect/>
          </a:stretch>
        </p:blipFill>
        <p:spPr>
          <a:xfrm>
            <a:off x="-24803" y="0"/>
            <a:ext cx="12192000" cy="835200"/>
          </a:xfrm>
          <a:prstGeom prst="rect">
            <a:avLst/>
          </a:prstGeom>
          <a:noFill/>
        </p:spPr>
      </p:pic>
      <p:pic>
        <p:nvPicPr>
          <p:cNvPr id="3" name="Picture 2">
            <a:extLst>
              <a:ext uri="{020720C1-63C8-4D21-BC6B-96059994BE5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9F949C1-CCFF-4FD0-8711-716C545A0AA6}"/>
              </a:ext>
            </a:extLst>
          </p:cNvPr>
          <p:cNvPicPr>
            <a:picLocks noChangeAspect="1"/>
          </p:cNvPicPr>
          <p:nvPr/>
        </p:nvPicPr>
        <p:blipFill>
          <a:blip r:embed="rId3"/>
          <a:stretch>
            <a:fillRect/>
          </a:stretch>
        </p:blipFill>
        <p:spPr>
          <a:xfrm>
            <a:off x="3832860" y="835203"/>
            <a:ext cx="5162485" cy="5867400"/>
          </a:xfrm>
          <a:prstGeom prst="rect">
            <a:avLst/>
          </a:prstGeom>
          <a:noFill/>
        </p:spPr>
      </p:pic>
      <p:sp>
        <p:nvSpPr>
          <p:cNvPr id="4" name="TextBox 3">
            <a:extLst>
              <a:ext uri="{4F3AFBCB-2AF0-4649-8E4B-5067F7B17F2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63C2A2F-DD01-4BAD-8F8C-ED9669BD438F}"/>
              </a:ext>
            </a:extLst>
          </p:cNvPr>
          <p:cNvSpPr txBox="1"/>
          <p:nvPr/>
        </p:nvSpPr>
        <p:spPr>
          <a:xfrm>
            <a:off x="5224907" y="4037178"/>
            <a:ext cx="717269" cy="620876"/>
          </a:xfrm>
          <a:prstGeom prst="rect">
            <a:avLst/>
          </a:prstGeom>
        </p:spPr>
        <p:txBody>
          <a:bodyPr vert="horz" lIns="127000" tIns="63500" rIns="127000" bIns="63500" rtlCol="0" anchor="t">
            <a:spAutoFit/>
          </a:bodyPr>
          <a:lstStyle/>
          <a:p>
            <a:pPr>
              <a:defRPr lang="en-US" sz="1400" dirty="0"/>
            </a:pPr>
            <a:r>
              <a:rPr lang="en-US" sz="1067" dirty="0"/>
              <a:t>If key==a[mid]</a:t>
            </a:r>
          </a:p>
        </p:txBody>
      </p:sp>
      <p:sp>
        <p:nvSpPr>
          <p:cNvPr id="5" name="TextBox 4">
            <a:extLst>
              <a:ext uri="{98427BF9-27F1-4FC2-8940-8834DC5F8B1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6CC2390-FB64-4E71-A5C4-ABA4C8D9DCDB}"/>
              </a:ext>
            </a:extLst>
          </p:cNvPr>
          <p:cNvSpPr txBox="1"/>
          <p:nvPr/>
        </p:nvSpPr>
        <p:spPr>
          <a:xfrm>
            <a:off x="6596507" y="4037177"/>
            <a:ext cx="717269" cy="620876"/>
          </a:xfrm>
          <a:prstGeom prst="rect">
            <a:avLst/>
          </a:prstGeom>
        </p:spPr>
        <p:txBody>
          <a:bodyPr vert="horz" lIns="127000" tIns="63500" rIns="127000" bIns="63500" rtlCol="0" anchor="t">
            <a:spAutoFit/>
          </a:bodyPr>
          <a:lstStyle/>
          <a:p>
            <a:pPr>
              <a:defRPr lang="en-US" sz="1400" dirty="0"/>
            </a:pPr>
            <a:r>
              <a:rPr lang="en-US" sz="1067" dirty="0"/>
              <a:t>If key&lt;a[mid]</a:t>
            </a:r>
          </a:p>
        </p:txBody>
      </p:sp>
    </p:spTree>
    <p:extLst>
      <p:ext uri="{D0B886A5-739E-443C-A811-87E41EADBAA6}">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07"/>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6C1306AD-D2C1-4452-9FA5-1F354FF8174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166798C-A1D0-46CC-872F-CC4639B9256A}"/>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C8D1BA17-2658-43DE-85E1-436B0D3A1E8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C31403A-B913-4724-811B-4585CB5A5D28}"/>
              </a:ext>
            </a:extLst>
          </p:cNvPr>
          <p:cNvSpPr txBox="1"/>
          <p:nvPr/>
        </p:nvSpPr>
        <p:spPr>
          <a:xfrm>
            <a:off x="194297" y="1236015"/>
            <a:ext cx="5901703" cy="4725396"/>
          </a:xfrm>
          <a:prstGeom prst="rect">
            <a:avLst/>
          </a:prstGeom>
        </p:spPr>
        <p:txBody>
          <a:bodyPr vert="horz" lIns="127000" tIns="63500" rIns="127000" bIns="63500" rtlCol="0" anchor="t">
            <a:spAutoFit/>
          </a:bodyPr>
          <a:lstStyle/>
          <a:p>
            <a:pPr>
              <a:defRPr lang="en-US" sz="1400" dirty="0"/>
            </a:pPr>
            <a:r>
              <a:rPr lang="en-US" sz="1867" dirty="0"/>
              <a:t>#include&lt;stdio.h&gt; </a:t>
            </a:r>
            <a:br>
              <a:rPr lang="en-US" sz="1867" dirty="0"/>
            </a:br>
            <a:r>
              <a:rPr lang="en-US" sz="1867" dirty="0"/>
              <a:t>void main() </a:t>
            </a:r>
            <a:br>
              <a:rPr lang="en-US" sz="1867" dirty="0"/>
            </a:br>
            <a:r>
              <a:rPr lang="en-US" sz="1867" dirty="0">
                <a:highlight>
                  <a:srgbClr val="FFFF00"/>
                </a:highlight>
              </a:rPr>
              <a:t>{ </a:t>
            </a:r>
            <a:r>
              <a:rPr lang="en-US" sz="1867" dirty="0"/>
              <a:t/>
            </a:r>
            <a:br>
              <a:rPr lang="en-US" sz="1867" dirty="0"/>
            </a:br>
            <a:r>
              <a:rPr lang="en-US" sz="1867" dirty="0"/>
              <a:t>   int a[100], n, i, mid, low, high, found, key; </a:t>
            </a:r>
            <a:br>
              <a:rPr lang="en-US" sz="1867" dirty="0"/>
            </a:br>
            <a:r>
              <a:rPr lang="en-US" sz="1867" dirty="0"/>
              <a:t>   </a:t>
            </a:r>
            <a:r>
              <a:rPr lang="en-US" sz="1867" dirty="0" err="1"/>
              <a:t>printf</a:t>
            </a:r>
            <a:r>
              <a:rPr lang="en-US" sz="1867" dirty="0"/>
              <a:t>("\</a:t>
            </a:r>
            <a:r>
              <a:rPr lang="en-US" sz="1867" dirty="0" err="1"/>
              <a:t>nEnter</a:t>
            </a:r>
            <a:r>
              <a:rPr lang="en-US" sz="1867" dirty="0"/>
              <a:t> the number of elements\n"); </a:t>
            </a:r>
            <a:br>
              <a:rPr lang="en-US" sz="1867" dirty="0"/>
            </a:br>
            <a:r>
              <a:rPr lang="en-US" sz="1867" dirty="0"/>
              <a:t>   </a:t>
            </a:r>
            <a:r>
              <a:rPr lang="en-US" sz="1867" dirty="0" err="1"/>
              <a:t>scanf</a:t>
            </a:r>
            <a:r>
              <a:rPr lang="en-US" sz="1867" dirty="0"/>
              <a:t>("%d",&amp;n); </a:t>
            </a:r>
            <a:br>
              <a:rPr lang="en-US" sz="1867" dirty="0"/>
            </a:br>
            <a:r>
              <a:rPr lang="en-US" sz="1867" dirty="0"/>
              <a:t>   </a:t>
            </a:r>
            <a:r>
              <a:rPr lang="en-US" sz="1867" dirty="0" err="1"/>
              <a:t>printf</a:t>
            </a:r>
            <a:r>
              <a:rPr lang="en-US" sz="1867" dirty="0"/>
              <a:t>("\</a:t>
            </a:r>
            <a:r>
              <a:rPr lang="en-US" sz="1867" dirty="0" err="1"/>
              <a:t>nEnter</a:t>
            </a:r>
            <a:r>
              <a:rPr lang="en-US" sz="1867" dirty="0"/>
              <a:t> the elements in ascending order\n"); </a:t>
            </a:r>
            <a:br>
              <a:rPr lang="en-US" sz="1867" dirty="0"/>
            </a:br>
            <a:r>
              <a:rPr lang="en-US" sz="1867" dirty="0"/>
              <a:t>  for(i=0; i&lt;n; i++) </a:t>
            </a:r>
          </a:p>
          <a:p>
            <a:pPr>
              <a:defRPr lang="en-US" sz="1400" dirty="0"/>
            </a:pPr>
            <a:r>
              <a:rPr lang="en-US" sz="1867" dirty="0"/>
              <a:t>  </a:t>
            </a:r>
            <a:r>
              <a:rPr lang="en-US" sz="1867" dirty="0">
                <a:highlight>
                  <a:srgbClr val="00FF00"/>
                </a:highlight>
              </a:rPr>
              <a:t>{</a:t>
            </a:r>
            <a:r>
              <a:rPr lang="en-US" sz="1867" dirty="0"/>
              <a:t/>
            </a:r>
            <a:br>
              <a:rPr lang="en-US" sz="1867" dirty="0"/>
            </a:br>
            <a:r>
              <a:rPr lang="en-US" sz="1867" dirty="0"/>
              <a:t>       </a:t>
            </a:r>
            <a:r>
              <a:rPr lang="en-US" sz="1867" dirty="0" err="1"/>
              <a:t>scanf</a:t>
            </a:r>
            <a:r>
              <a:rPr lang="en-US" sz="1867" dirty="0"/>
              <a:t>("%d", &amp;a[i]); </a:t>
            </a:r>
          </a:p>
          <a:p>
            <a:pPr>
              <a:defRPr lang="en-US" sz="1400" dirty="0"/>
            </a:pPr>
            <a:r>
              <a:rPr lang="en-US" sz="1867" dirty="0"/>
              <a:t>  </a:t>
            </a:r>
            <a:r>
              <a:rPr lang="en-US" sz="1867" dirty="0">
                <a:highlight>
                  <a:srgbClr val="00FF00"/>
                </a:highlight>
              </a:rPr>
              <a:t>}</a:t>
            </a:r>
            <a:r>
              <a:rPr lang="en-US" sz="1867" dirty="0"/>
              <a:t/>
            </a:r>
            <a:br>
              <a:rPr lang="en-US" sz="1867" dirty="0"/>
            </a:br>
            <a:r>
              <a:rPr lang="en-US" sz="1867" dirty="0"/>
              <a:t>  </a:t>
            </a:r>
            <a:r>
              <a:rPr lang="en-US" sz="1867" dirty="0" err="1"/>
              <a:t>printf</a:t>
            </a:r>
            <a:r>
              <a:rPr lang="en-US" sz="1867" dirty="0"/>
              <a:t>("\</a:t>
            </a:r>
            <a:r>
              <a:rPr lang="en-US" sz="1867" dirty="0" err="1"/>
              <a:t>nEnter</a:t>
            </a:r>
            <a:r>
              <a:rPr lang="en-US" sz="1867" dirty="0"/>
              <a:t> the key element\n"); </a:t>
            </a:r>
            <a:br>
              <a:rPr lang="en-US" sz="1867" dirty="0"/>
            </a:br>
            <a:r>
              <a:rPr lang="en-US" sz="1867" dirty="0"/>
              <a:t>  </a:t>
            </a:r>
            <a:r>
              <a:rPr lang="en-US" sz="1867" dirty="0" err="1"/>
              <a:t>scanf</a:t>
            </a:r>
            <a:r>
              <a:rPr lang="en-US" sz="1867" dirty="0"/>
              <a:t>("%d", &amp;key); </a:t>
            </a:r>
            <a:br>
              <a:rPr lang="en-US" sz="1867" dirty="0"/>
            </a:br>
            <a:r>
              <a:rPr lang="en-US" sz="1867" dirty="0"/>
              <a:t>  found = 0; </a:t>
            </a:r>
            <a:br>
              <a:rPr lang="en-US" sz="1867" dirty="0"/>
            </a:br>
            <a:r>
              <a:rPr lang="en-US" sz="1867" dirty="0"/>
              <a:t>  low = 0; </a:t>
            </a:r>
            <a:br>
              <a:rPr lang="en-US" sz="1867" dirty="0"/>
            </a:br>
            <a:r>
              <a:rPr lang="en-US" sz="1867" dirty="0"/>
              <a:t>  high = n-1;</a:t>
            </a:r>
          </a:p>
        </p:txBody>
      </p:sp>
      <p:sp>
        <p:nvSpPr>
          <p:cNvPr id="4" name="TextBox 3">
            <a:extLst>
              <a:ext uri="{E64FEAB9-04C8-49B9-88EB-28801F1A5C8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C53C69F-819B-43DF-9F7F-2555F1AD829E}"/>
              </a:ext>
            </a:extLst>
          </p:cNvPr>
          <p:cNvSpPr txBox="1"/>
          <p:nvPr/>
        </p:nvSpPr>
        <p:spPr>
          <a:xfrm>
            <a:off x="5634546" y="994143"/>
            <a:ext cx="6746887" cy="5587363"/>
          </a:xfrm>
          <a:prstGeom prst="rect">
            <a:avLst/>
          </a:prstGeom>
        </p:spPr>
        <p:txBody>
          <a:bodyPr vert="horz" lIns="127000" tIns="63500" rIns="127000" bIns="63500" rtlCol="0" anchor="t">
            <a:spAutoFit/>
          </a:bodyPr>
          <a:lstStyle/>
          <a:p>
            <a:pPr>
              <a:defRPr lang="en-US" sz="1400" dirty="0"/>
            </a:pPr>
            <a:r>
              <a:rPr lang="en-US" sz="1867" dirty="0"/>
              <a:t>while(low &lt;= high) </a:t>
            </a:r>
            <a:br>
              <a:rPr lang="en-US" sz="1867" dirty="0"/>
            </a:br>
            <a:r>
              <a:rPr lang="en-US" sz="1867" dirty="0">
                <a:highlight>
                  <a:srgbClr val="FF0000"/>
                </a:highlight>
              </a:rPr>
              <a:t>{ </a:t>
            </a:r>
            <a:r>
              <a:rPr lang="en-US" sz="1867" dirty="0"/>
              <a:t/>
            </a:r>
            <a:br>
              <a:rPr lang="en-US" sz="1867" dirty="0"/>
            </a:br>
            <a:r>
              <a:rPr lang="en-US" sz="1867" dirty="0"/>
              <a:t>	mid = (</a:t>
            </a:r>
            <a:r>
              <a:rPr lang="en-US" sz="1867" dirty="0" err="1"/>
              <a:t>low+high</a:t>
            </a:r>
            <a:r>
              <a:rPr lang="en-US" sz="1867" dirty="0"/>
              <a:t>)/2; </a:t>
            </a:r>
            <a:br>
              <a:rPr lang="en-US" sz="1867" dirty="0"/>
            </a:br>
            <a:r>
              <a:rPr lang="en-US" sz="1867" dirty="0"/>
              <a:t>	if(key == a[mid]) </a:t>
            </a:r>
            <a:br>
              <a:rPr lang="en-US" sz="1867" dirty="0"/>
            </a:br>
            <a:r>
              <a:rPr lang="en-US" sz="1867" dirty="0"/>
              <a:t>	{ </a:t>
            </a:r>
            <a:br>
              <a:rPr lang="en-US" sz="1867" dirty="0"/>
            </a:br>
            <a:r>
              <a:rPr lang="en-US" sz="1867" dirty="0"/>
              <a:t>		found = 1; </a:t>
            </a:r>
            <a:br>
              <a:rPr lang="en-US" sz="1867" dirty="0"/>
            </a:br>
            <a:r>
              <a:rPr lang="en-US" sz="1867" dirty="0"/>
              <a:t>		break; </a:t>
            </a:r>
            <a:br>
              <a:rPr lang="en-US" sz="1867" dirty="0"/>
            </a:br>
            <a:r>
              <a:rPr lang="en-US" sz="1867" dirty="0"/>
              <a:t>	} </a:t>
            </a:r>
            <a:br>
              <a:rPr lang="en-US" sz="1867" dirty="0"/>
            </a:br>
            <a:r>
              <a:rPr lang="en-US" sz="1867" dirty="0"/>
              <a:t>	else if(key &lt; a[mid]) </a:t>
            </a:r>
            <a:br>
              <a:rPr lang="en-US" sz="1867" dirty="0"/>
            </a:br>
            <a:r>
              <a:rPr lang="en-US" sz="1867" dirty="0"/>
              <a:t>		high = mid-1; </a:t>
            </a:r>
            <a:br>
              <a:rPr lang="en-US" sz="1867" dirty="0"/>
            </a:br>
            <a:r>
              <a:rPr lang="en-US" sz="1867" dirty="0"/>
              <a:t>	else </a:t>
            </a:r>
            <a:br>
              <a:rPr lang="en-US" sz="1867" dirty="0"/>
            </a:br>
            <a:r>
              <a:rPr lang="en-US" sz="1867" dirty="0"/>
              <a:t>		low = mid+1; </a:t>
            </a:r>
            <a:br>
              <a:rPr lang="en-US" sz="1867" dirty="0"/>
            </a:br>
            <a:r>
              <a:rPr lang="en-US" sz="1867" dirty="0">
                <a:highlight>
                  <a:srgbClr val="FF0000"/>
                </a:highlight>
              </a:rPr>
              <a:t>}</a:t>
            </a:r>
            <a:r>
              <a:rPr lang="en-US" sz="1867" dirty="0"/>
              <a:t> </a:t>
            </a:r>
            <a:br>
              <a:rPr lang="en-US" sz="1867" dirty="0"/>
            </a:br>
            <a:r>
              <a:rPr lang="en-US" sz="1867" dirty="0"/>
              <a:t>if(found==1) </a:t>
            </a:r>
            <a:br>
              <a:rPr lang="en-US" sz="1867" dirty="0"/>
            </a:br>
            <a:r>
              <a:rPr lang="en-US" sz="1867" dirty="0" err="1"/>
              <a:t>printf</a:t>
            </a:r>
            <a:r>
              <a:rPr lang="en-US" sz="1867" dirty="0"/>
              <a:t>("\</a:t>
            </a:r>
            <a:r>
              <a:rPr lang="en-US" sz="1867" dirty="0" err="1"/>
              <a:t>nKey</a:t>
            </a:r>
            <a:r>
              <a:rPr lang="en-US" sz="1867" dirty="0"/>
              <a:t> element %d found at position %d\n", key, mid+1); </a:t>
            </a:r>
            <a:br>
              <a:rPr lang="en-US" sz="1867" dirty="0"/>
            </a:br>
            <a:r>
              <a:rPr lang="en-US" sz="1867" dirty="0"/>
              <a:t>	</a:t>
            </a:r>
          </a:p>
          <a:p>
            <a:pPr>
              <a:defRPr lang="en-US" sz="1400" dirty="0"/>
            </a:pPr>
            <a:r>
              <a:rPr lang="en-US" sz="1867" dirty="0"/>
              <a:t>else </a:t>
            </a:r>
            <a:br>
              <a:rPr lang="en-US" sz="1867" dirty="0"/>
            </a:br>
            <a:r>
              <a:rPr lang="en-US" sz="1867" dirty="0" err="1"/>
              <a:t>printf</a:t>
            </a:r>
            <a:r>
              <a:rPr lang="en-US" sz="1867" dirty="0"/>
              <a:t>("\</a:t>
            </a:r>
            <a:r>
              <a:rPr lang="en-US" sz="1867" dirty="0" err="1"/>
              <a:t>nKey</a:t>
            </a:r>
            <a:r>
              <a:rPr lang="en-US" sz="1867" dirty="0"/>
              <a:t> element not found\n"); </a:t>
            </a:r>
            <a:br>
              <a:rPr lang="en-US" sz="1867" dirty="0"/>
            </a:br>
            <a:r>
              <a:rPr lang="en-US" sz="1867" dirty="0">
                <a:highlight>
                  <a:srgbClr val="FFFF00"/>
                </a:highlight>
              </a:rPr>
              <a:t>}</a:t>
            </a:r>
          </a:p>
        </p:txBody>
      </p:sp>
    </p:spTree>
    <p:extLst>
      <p:ext uri="{CD45B81E-E56C-4595-9A6E-695E5693E66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08"/>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7700BD09-2B57-4A7E-BAA1-B38D6F36D0C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DB4ED49-CD32-43B4-A673-9639DB759D01}"/>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6051DF36-E3C0-484C-94AC-A3463F9C6ED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836AE65-5330-44CE-9D7A-7AEDDCAD8A19}"/>
              </a:ext>
            </a:extLst>
          </p:cNvPr>
          <p:cNvSpPr txBox="1"/>
          <p:nvPr>
            <p:custDataLst>
              <p:tags r:id="rId1"/>
            </p:custDataLst>
          </p:nvPr>
        </p:nvSpPr>
        <p:spPr>
          <a:xfrm>
            <a:off x="3862412" y="863600"/>
            <a:ext cx="3657600" cy="472779"/>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Bubble Sort Program</a:t>
            </a:r>
          </a:p>
        </p:txBody>
      </p:sp>
      <p:sp>
        <p:nvSpPr>
          <p:cNvPr id="4" name="TextBox 3">
            <a:extLst>
              <a:ext uri="{6BDB3837-5326-485E-8991-F2404B90814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57615F2-86E4-430A-9CB5-DE30D82D37F1}"/>
              </a:ext>
            </a:extLst>
          </p:cNvPr>
          <p:cNvSpPr txBox="1"/>
          <p:nvPr/>
        </p:nvSpPr>
        <p:spPr>
          <a:xfrm>
            <a:off x="437173" y="2123669"/>
            <a:ext cx="11317668" cy="702885"/>
          </a:xfrm>
          <a:prstGeom prst="rect">
            <a:avLst/>
          </a:prstGeom>
        </p:spPr>
        <p:txBody>
          <a:bodyPr vert="horz" lIns="127000" tIns="63500" rIns="127000" bIns="63500" rtlCol="0" anchor="t">
            <a:spAutoFit/>
          </a:bodyPr>
          <a:lstStyle/>
          <a:p>
            <a:pPr>
              <a:defRPr lang="en-US" sz="1400" dirty="0"/>
            </a:pPr>
            <a:r>
              <a:rPr lang="en-US" sz="1867" dirty="0">
                <a:latin typeface="Lato"/>
              </a:rPr>
              <a:t>Bubble Sort is the simplest sorting algorithm that works by repeatedly swapping the adjacent elements if they are in wrong order.</a:t>
            </a:r>
          </a:p>
        </p:txBody>
      </p:sp>
      <p:graphicFrame>
        <p:nvGraphicFramePr>
          <p:cNvPr id="5" name="Table 4">
            <a:extLst>
              <a:ext uri="{A8DE230B-105C-46CB-8AEE-6405C918675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8D36071-08ED-48AD-ADC1-FC7A34530BA9}"/>
              </a:ext>
            </a:extLst>
          </p:cNvPr>
          <p:cNvGraphicFramePr/>
          <p:nvPr/>
        </p:nvGraphicFramePr>
        <p:xfrm>
          <a:off x="4368404" y="3167216"/>
          <a:ext cx="4490909" cy="530657"/>
        </p:xfrm>
        <a:graphic>
          <a:graphicData uri="http://schemas.openxmlformats.org/drawingml/2006/table">
            <a:tbl>
              <a:tblPr firstRow="1"/>
              <a:tblGrid>
                <a:gridCol w="888467">
                  <a:extLst>
                    <a:ext uri="{9D8B030D-6E8A-4147-A177-3AD203B41FA5}">
                      <a16:colId xmlns="" xmlns:a16="http://schemas.microsoft.com/office/drawing/2014/main" val="20000"/>
                    </a:ext>
                  </a:extLst>
                </a:gridCol>
                <a:gridCol w="904659">
                  <a:extLst>
                    <a:ext uri="{9D8B030D-6E8A-4147-A177-3AD203B41FA5}">
                      <a16:colId xmlns="" xmlns:a16="http://schemas.microsoft.com/office/drawing/2014/main" val="20001"/>
                    </a:ext>
                  </a:extLst>
                </a:gridCol>
                <a:gridCol w="904659">
                  <a:extLst>
                    <a:ext uri="{9D8B030D-6E8A-4147-A177-3AD203B41FA5}">
                      <a16:colId xmlns="" xmlns:a16="http://schemas.microsoft.com/office/drawing/2014/main" val="20002"/>
                    </a:ext>
                  </a:extLst>
                </a:gridCol>
                <a:gridCol w="904659">
                  <a:extLst>
                    <a:ext uri="{9D8B030D-6E8A-4147-A177-3AD203B41FA5}">
                      <a16:colId xmlns="" xmlns:a16="http://schemas.microsoft.com/office/drawing/2014/main" val="20003"/>
                    </a:ext>
                  </a:extLst>
                </a:gridCol>
                <a:gridCol w="888467">
                  <a:extLst>
                    <a:ext uri="{9D8B030D-6E8A-4147-A177-3AD203B41FA5}">
                      <a16:colId xmlns="" xmlns:a16="http://schemas.microsoft.com/office/drawing/2014/main" val="20004"/>
                    </a:ext>
                  </a:extLst>
                </a:gridCol>
              </a:tblGrid>
              <a:tr h="530657">
                <a:tc>
                  <a:txBody>
                    <a:bodyPr/>
                    <a:lstStyle/>
                    <a:p>
                      <a:r>
                        <a:rPr lang="en-US" sz="2400" dirty="0"/>
                        <a:t>7</a:t>
                      </a:r>
                    </a:p>
                  </a:txBody>
                  <a:tcPr marL="121920" marR="121920" marT="60960" marB="60960"/>
                </a:tc>
                <a:tc>
                  <a:txBody>
                    <a:bodyPr/>
                    <a:lstStyle/>
                    <a:p>
                      <a:r>
                        <a:rPr lang="en-US" sz="2400" dirty="0"/>
                        <a:t>2</a:t>
                      </a:r>
                    </a:p>
                  </a:txBody>
                  <a:tcPr marL="121920" marR="121920" marT="60960" marB="60960"/>
                </a:tc>
                <a:tc>
                  <a:txBody>
                    <a:bodyPr/>
                    <a:lstStyle/>
                    <a:p>
                      <a:r>
                        <a:rPr lang="en-US" sz="2400" dirty="0"/>
                        <a:t>8</a:t>
                      </a:r>
                    </a:p>
                  </a:txBody>
                  <a:tcPr marL="121920" marR="121920" marT="60960" marB="60960"/>
                </a:tc>
                <a:tc>
                  <a:txBody>
                    <a:bodyPr/>
                    <a:lstStyle/>
                    <a:p>
                      <a:r>
                        <a:rPr lang="en-US" sz="2400" dirty="0"/>
                        <a:t>5</a:t>
                      </a:r>
                    </a:p>
                  </a:txBody>
                  <a:tcPr marL="121920" marR="121920" marT="60960" marB="60960"/>
                </a:tc>
                <a:tc>
                  <a:txBody>
                    <a:bodyPr/>
                    <a:lstStyle/>
                    <a:p>
                      <a:r>
                        <a:rPr lang="en-US" sz="2400" dirty="0"/>
                        <a:t>4</a:t>
                      </a:r>
                    </a:p>
                  </a:txBody>
                  <a:tcPr marL="121920" marR="121920" marT="60960" marB="60960"/>
                </a:tc>
                <a:extLst>
                  <a:ext uri="{0D108BD9-81ED-4DB2-BD59-A6C34878D82A}">
                    <a16:rowId xmlns="" xmlns:a16="http://schemas.microsoft.com/office/drawing/2014/main" val="10000"/>
                  </a:ext>
                </a:extLst>
              </a:tr>
            </a:tbl>
          </a:graphicData>
        </a:graphic>
      </p:graphicFrame>
      <p:graphicFrame>
        <p:nvGraphicFramePr>
          <p:cNvPr id="6" name="Table 5">
            <a:extLst>
              <a:ext uri="{AF2CB10C-732A-4612-ADF0-1021FA044A2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A00A971-732D-4911-BDB6-6B67CDEE5A38}"/>
              </a:ext>
            </a:extLst>
          </p:cNvPr>
          <p:cNvGraphicFramePr/>
          <p:nvPr/>
        </p:nvGraphicFramePr>
        <p:xfrm>
          <a:off x="4344111" y="5340286"/>
          <a:ext cx="4523293" cy="530657"/>
        </p:xfrm>
        <a:graphic>
          <a:graphicData uri="http://schemas.openxmlformats.org/drawingml/2006/table">
            <a:tbl>
              <a:tblPr firstRow="1"/>
              <a:tblGrid>
                <a:gridCol w="904659">
                  <a:extLst>
                    <a:ext uri="{9D8B030D-6E8A-4147-A177-3AD203B41FA5}">
                      <a16:colId xmlns="" xmlns:a16="http://schemas.microsoft.com/office/drawing/2014/main" val="20000"/>
                    </a:ext>
                  </a:extLst>
                </a:gridCol>
                <a:gridCol w="904659">
                  <a:extLst>
                    <a:ext uri="{9D8B030D-6E8A-4147-A177-3AD203B41FA5}">
                      <a16:colId xmlns="" xmlns:a16="http://schemas.microsoft.com/office/drawing/2014/main" val="20001"/>
                    </a:ext>
                  </a:extLst>
                </a:gridCol>
                <a:gridCol w="904659">
                  <a:extLst>
                    <a:ext uri="{9D8B030D-6E8A-4147-A177-3AD203B41FA5}">
                      <a16:colId xmlns="" xmlns:a16="http://schemas.microsoft.com/office/drawing/2014/main" val="20002"/>
                    </a:ext>
                  </a:extLst>
                </a:gridCol>
                <a:gridCol w="904659">
                  <a:extLst>
                    <a:ext uri="{9D8B030D-6E8A-4147-A177-3AD203B41FA5}">
                      <a16:colId xmlns="" xmlns:a16="http://schemas.microsoft.com/office/drawing/2014/main" val="20003"/>
                    </a:ext>
                  </a:extLst>
                </a:gridCol>
                <a:gridCol w="904659">
                  <a:extLst>
                    <a:ext uri="{9D8B030D-6E8A-4147-A177-3AD203B41FA5}">
                      <a16:colId xmlns="" xmlns:a16="http://schemas.microsoft.com/office/drawing/2014/main" val="20004"/>
                    </a:ext>
                  </a:extLst>
                </a:gridCol>
              </a:tblGrid>
              <a:tr h="530657">
                <a:tc>
                  <a:txBody>
                    <a:bodyPr/>
                    <a:lstStyle/>
                    <a:p>
                      <a:r>
                        <a:rPr lang="en-US" sz="2400" dirty="0"/>
                        <a:t>2</a:t>
                      </a:r>
                    </a:p>
                  </a:txBody>
                  <a:tcPr marL="121920" marR="121920" marT="60960" marB="60960"/>
                </a:tc>
                <a:tc>
                  <a:txBody>
                    <a:bodyPr/>
                    <a:lstStyle/>
                    <a:p>
                      <a:r>
                        <a:rPr lang="en-US" sz="2400" dirty="0"/>
                        <a:t>4</a:t>
                      </a:r>
                    </a:p>
                  </a:txBody>
                  <a:tcPr marL="121920" marR="121920" marT="60960" marB="60960"/>
                </a:tc>
                <a:tc>
                  <a:txBody>
                    <a:bodyPr/>
                    <a:lstStyle/>
                    <a:p>
                      <a:r>
                        <a:rPr lang="en-US" sz="2400" dirty="0"/>
                        <a:t>5</a:t>
                      </a:r>
                    </a:p>
                  </a:txBody>
                  <a:tcPr marL="121920" marR="121920" marT="60960" marB="60960"/>
                </a:tc>
                <a:tc>
                  <a:txBody>
                    <a:bodyPr/>
                    <a:lstStyle/>
                    <a:p>
                      <a:r>
                        <a:rPr lang="en-US" sz="2400" dirty="0"/>
                        <a:t>7</a:t>
                      </a:r>
                    </a:p>
                  </a:txBody>
                  <a:tcPr marL="121920" marR="121920" marT="60960" marB="60960"/>
                </a:tc>
                <a:tc>
                  <a:txBody>
                    <a:bodyPr/>
                    <a:lstStyle/>
                    <a:p>
                      <a:r>
                        <a:rPr lang="en-US" sz="2400" dirty="0"/>
                        <a:t>8</a:t>
                      </a:r>
                    </a:p>
                  </a:txBody>
                  <a:tcPr marL="121920" marR="121920" marT="60960" marB="60960"/>
                </a:tc>
                <a:extLst>
                  <a:ext uri="{0D108BD9-81ED-4DB2-BD59-A6C34878D82A}">
                    <a16:rowId xmlns="" xmlns:a16="http://schemas.microsoft.com/office/drawing/2014/main" val="10000"/>
                  </a:ext>
                </a:extLst>
              </a:tr>
            </a:tbl>
          </a:graphicData>
        </a:graphic>
      </p:graphicFrame>
      <p:sp>
        <p:nvSpPr>
          <p:cNvPr id="7" name="TextBox 6">
            <a:extLst>
              <a:ext uri="{B0DEC04F-FA68-4B1A-BA76-65056DB6662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D31021D-54E6-4BC1-89FB-F5A56DE10313}"/>
              </a:ext>
            </a:extLst>
          </p:cNvPr>
          <p:cNvSpPr txBox="1"/>
          <p:nvPr/>
        </p:nvSpPr>
        <p:spPr>
          <a:xfrm>
            <a:off x="1812213" y="3226842"/>
            <a:ext cx="2540000" cy="415563"/>
          </a:xfrm>
          <a:prstGeom prst="rect">
            <a:avLst/>
          </a:prstGeom>
        </p:spPr>
        <p:txBody>
          <a:bodyPr vert="horz" lIns="127000" tIns="63500" rIns="127000" bIns="63500" rtlCol="0" anchor="t">
            <a:spAutoFit/>
          </a:bodyPr>
          <a:lstStyle/>
          <a:p>
            <a:pPr>
              <a:defRPr lang="en-US" sz="1400" dirty="0"/>
            </a:pPr>
            <a:r>
              <a:rPr lang="en-US" sz="1867" dirty="0"/>
              <a:t>Input array</a:t>
            </a:r>
          </a:p>
        </p:txBody>
      </p:sp>
      <p:sp>
        <p:nvSpPr>
          <p:cNvPr id="8" name="TextBox 7">
            <a:extLst>
              <a:ext uri="{4FE6FBE7-AAF6-4021-B7DE-7C15E8B499D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0E26DDB-FFEA-4D1F-99CD-FE0CF106EBFC}"/>
              </a:ext>
            </a:extLst>
          </p:cNvPr>
          <p:cNvSpPr txBox="1"/>
          <p:nvPr/>
        </p:nvSpPr>
        <p:spPr>
          <a:xfrm>
            <a:off x="1812213" y="5397501"/>
            <a:ext cx="2540000" cy="415563"/>
          </a:xfrm>
          <a:prstGeom prst="rect">
            <a:avLst/>
          </a:prstGeom>
        </p:spPr>
        <p:txBody>
          <a:bodyPr vert="horz" lIns="127000" tIns="63500" rIns="127000" bIns="63500" rtlCol="0" anchor="t">
            <a:spAutoFit/>
          </a:bodyPr>
          <a:lstStyle/>
          <a:p>
            <a:pPr>
              <a:defRPr lang="en-US" sz="1400" dirty="0"/>
            </a:pPr>
            <a:r>
              <a:rPr lang="en-US" sz="1867" dirty="0"/>
              <a:t>Output array</a:t>
            </a:r>
          </a:p>
        </p:txBody>
      </p:sp>
      <p:sp>
        <p:nvSpPr>
          <p:cNvPr id="9" name="TextBox 8">
            <a:extLst>
              <a:ext uri="{7EE7036A-3263-49EB-BA71-BC9A50A1402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94BE360-AFD0-4EE5-90E7-C324079BB1CF}"/>
              </a:ext>
            </a:extLst>
          </p:cNvPr>
          <p:cNvSpPr txBox="1"/>
          <p:nvPr/>
        </p:nvSpPr>
        <p:spPr>
          <a:xfrm>
            <a:off x="4585169" y="2717801"/>
            <a:ext cx="446264" cy="415563"/>
          </a:xfrm>
          <a:prstGeom prst="rect">
            <a:avLst/>
          </a:prstGeom>
        </p:spPr>
        <p:txBody>
          <a:bodyPr vert="horz" lIns="127000" tIns="63500" rIns="127000" bIns="63500" rtlCol="0" anchor="t">
            <a:spAutoFit/>
          </a:bodyPr>
          <a:lstStyle/>
          <a:p>
            <a:pPr>
              <a:defRPr lang="en-US" sz="1400" dirty="0"/>
            </a:pPr>
            <a:r>
              <a:rPr lang="en-US" sz="1867" dirty="0"/>
              <a:t>0</a:t>
            </a:r>
          </a:p>
        </p:txBody>
      </p:sp>
      <p:sp>
        <p:nvSpPr>
          <p:cNvPr id="10" name="TextBox 9">
            <a:extLst>
              <a:ext uri="{33FDFCE9-B361-46DF-8F74-1023048F151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37FA1F4-4DEC-47F4-85DB-A1EC81304C7A}"/>
              </a:ext>
            </a:extLst>
          </p:cNvPr>
          <p:cNvSpPr txBox="1"/>
          <p:nvPr/>
        </p:nvSpPr>
        <p:spPr>
          <a:xfrm>
            <a:off x="5472849" y="2727414"/>
            <a:ext cx="446264" cy="415563"/>
          </a:xfrm>
          <a:prstGeom prst="rect">
            <a:avLst/>
          </a:prstGeom>
        </p:spPr>
        <p:txBody>
          <a:bodyPr vert="horz" lIns="127000" tIns="63500" rIns="127000" bIns="63500" rtlCol="0" anchor="t">
            <a:spAutoFit/>
          </a:bodyPr>
          <a:lstStyle/>
          <a:p>
            <a:pPr>
              <a:defRPr lang="en-US" sz="1400" dirty="0"/>
            </a:pPr>
            <a:r>
              <a:rPr lang="en-US" sz="1867" dirty="0"/>
              <a:t>1</a:t>
            </a:r>
          </a:p>
        </p:txBody>
      </p:sp>
      <p:sp>
        <p:nvSpPr>
          <p:cNvPr id="11" name="TextBox 10">
            <a:extLst>
              <a:ext uri="{6093FFD6-D1E5-49C4-9E5D-0BE7AAC1A37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E31DF1E-4F07-44CF-818E-AB26A401E347}"/>
              </a:ext>
            </a:extLst>
          </p:cNvPr>
          <p:cNvSpPr txBox="1"/>
          <p:nvPr/>
        </p:nvSpPr>
        <p:spPr>
          <a:xfrm>
            <a:off x="6413969" y="2727414"/>
            <a:ext cx="446264" cy="415563"/>
          </a:xfrm>
          <a:prstGeom prst="rect">
            <a:avLst/>
          </a:prstGeom>
        </p:spPr>
        <p:txBody>
          <a:bodyPr vert="horz" lIns="127000" tIns="63500" rIns="127000" bIns="63500" rtlCol="0" anchor="t">
            <a:spAutoFit/>
          </a:bodyPr>
          <a:lstStyle/>
          <a:p>
            <a:pPr>
              <a:defRPr lang="en-US" sz="1400" dirty="0"/>
            </a:pPr>
            <a:r>
              <a:rPr lang="en-US" sz="1867" dirty="0"/>
              <a:t>2</a:t>
            </a:r>
          </a:p>
        </p:txBody>
      </p:sp>
      <p:sp>
        <p:nvSpPr>
          <p:cNvPr id="12" name="TextBox 11">
            <a:extLst>
              <a:ext uri="{82A139A7-0843-4FD4-837A-CDA71ADB358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C80A0EC-7987-457F-AEFA-CB1341ABCFD4}"/>
              </a:ext>
            </a:extLst>
          </p:cNvPr>
          <p:cNvSpPr txBox="1"/>
          <p:nvPr/>
        </p:nvSpPr>
        <p:spPr>
          <a:xfrm>
            <a:off x="7301648" y="2727414"/>
            <a:ext cx="446264" cy="415563"/>
          </a:xfrm>
          <a:prstGeom prst="rect">
            <a:avLst/>
          </a:prstGeom>
        </p:spPr>
        <p:txBody>
          <a:bodyPr vert="horz" lIns="127000" tIns="63500" rIns="127000" bIns="63500" rtlCol="0" anchor="t">
            <a:spAutoFit/>
          </a:bodyPr>
          <a:lstStyle/>
          <a:p>
            <a:pPr>
              <a:defRPr lang="en-US" sz="1400" dirty="0"/>
            </a:pPr>
            <a:r>
              <a:rPr lang="en-US" sz="1867" dirty="0"/>
              <a:t>3</a:t>
            </a:r>
          </a:p>
        </p:txBody>
      </p:sp>
      <p:sp>
        <p:nvSpPr>
          <p:cNvPr id="13" name="TextBox 12">
            <a:extLst>
              <a:ext uri="{1C3A6246-3635-4631-9A79-0210263FA50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82FE6C6-805B-4225-9284-2BF7AE67101C}"/>
              </a:ext>
            </a:extLst>
          </p:cNvPr>
          <p:cNvSpPr txBox="1"/>
          <p:nvPr/>
        </p:nvSpPr>
        <p:spPr>
          <a:xfrm>
            <a:off x="8189328" y="2705012"/>
            <a:ext cx="446264" cy="415563"/>
          </a:xfrm>
          <a:prstGeom prst="rect">
            <a:avLst/>
          </a:prstGeom>
        </p:spPr>
        <p:txBody>
          <a:bodyPr vert="horz" lIns="127000" tIns="63500" rIns="127000" bIns="63500" rtlCol="0" anchor="t">
            <a:spAutoFit/>
          </a:bodyPr>
          <a:lstStyle/>
          <a:p>
            <a:pPr>
              <a:defRPr lang="en-US" sz="1400" dirty="0"/>
            </a:pPr>
            <a:r>
              <a:rPr lang="en-US" sz="1867" dirty="0"/>
              <a:t>4</a:t>
            </a:r>
          </a:p>
        </p:txBody>
      </p:sp>
      <p:sp>
        <p:nvSpPr>
          <p:cNvPr id="14" name="TextBox 13">
            <a:extLst>
              <a:ext uri="{0804C333-D689-4B80-B297-2056E0F7F19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DBD9067-F7E0-4A99-B565-430B512E11B8}"/>
              </a:ext>
            </a:extLst>
          </p:cNvPr>
          <p:cNvSpPr txBox="1"/>
          <p:nvPr/>
        </p:nvSpPr>
        <p:spPr>
          <a:xfrm>
            <a:off x="4598720" y="4956086"/>
            <a:ext cx="446264" cy="415563"/>
          </a:xfrm>
          <a:prstGeom prst="rect">
            <a:avLst/>
          </a:prstGeom>
        </p:spPr>
        <p:txBody>
          <a:bodyPr vert="horz" lIns="127000" tIns="63500" rIns="127000" bIns="63500" rtlCol="0" anchor="t">
            <a:spAutoFit/>
          </a:bodyPr>
          <a:lstStyle/>
          <a:p>
            <a:pPr>
              <a:defRPr lang="en-US" sz="1400" dirty="0"/>
            </a:pPr>
            <a:r>
              <a:rPr lang="en-US" sz="1867" dirty="0"/>
              <a:t>0</a:t>
            </a:r>
          </a:p>
        </p:txBody>
      </p:sp>
      <p:sp>
        <p:nvSpPr>
          <p:cNvPr id="15" name="TextBox 14">
            <a:extLst>
              <a:ext uri="{FF00EEDB-9CFD-4977-8CC5-552495E23DD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116289B-5B9B-41DF-A8AD-7E9423212893}"/>
              </a:ext>
            </a:extLst>
          </p:cNvPr>
          <p:cNvSpPr txBox="1"/>
          <p:nvPr/>
        </p:nvSpPr>
        <p:spPr>
          <a:xfrm>
            <a:off x="5486400" y="4965701"/>
            <a:ext cx="446264" cy="415563"/>
          </a:xfrm>
          <a:prstGeom prst="rect">
            <a:avLst/>
          </a:prstGeom>
        </p:spPr>
        <p:txBody>
          <a:bodyPr vert="horz" lIns="127000" tIns="63500" rIns="127000" bIns="63500" rtlCol="0" anchor="t">
            <a:spAutoFit/>
          </a:bodyPr>
          <a:lstStyle/>
          <a:p>
            <a:pPr>
              <a:defRPr lang="en-US" sz="1400" dirty="0"/>
            </a:pPr>
            <a:r>
              <a:rPr lang="en-US" sz="1867" dirty="0"/>
              <a:t>1</a:t>
            </a:r>
          </a:p>
        </p:txBody>
      </p:sp>
      <p:sp>
        <p:nvSpPr>
          <p:cNvPr id="16" name="TextBox 15">
            <a:extLst>
              <a:ext uri="{9ABB3941-BD3C-4AAA-A38F-339F3F29D9E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2BD9F25-EBE1-4775-A23A-7B11EFF5F7E1}"/>
              </a:ext>
            </a:extLst>
          </p:cNvPr>
          <p:cNvSpPr txBox="1"/>
          <p:nvPr/>
        </p:nvSpPr>
        <p:spPr>
          <a:xfrm>
            <a:off x="6427520" y="4965701"/>
            <a:ext cx="446264" cy="415563"/>
          </a:xfrm>
          <a:prstGeom prst="rect">
            <a:avLst/>
          </a:prstGeom>
        </p:spPr>
        <p:txBody>
          <a:bodyPr vert="horz" lIns="127000" tIns="63500" rIns="127000" bIns="63500" rtlCol="0" anchor="t">
            <a:spAutoFit/>
          </a:bodyPr>
          <a:lstStyle/>
          <a:p>
            <a:pPr>
              <a:defRPr lang="en-US" sz="1400" dirty="0"/>
            </a:pPr>
            <a:r>
              <a:rPr lang="en-US" sz="1867" dirty="0"/>
              <a:t>2</a:t>
            </a:r>
          </a:p>
        </p:txBody>
      </p:sp>
      <p:sp>
        <p:nvSpPr>
          <p:cNvPr id="17" name="TextBox 16">
            <a:extLst>
              <a:ext uri="{654AD1D9-9780-4EA8-92C8-6E708EA409B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ADB02F8-E8D8-4930-AF0F-52B865E8474E}"/>
              </a:ext>
            </a:extLst>
          </p:cNvPr>
          <p:cNvSpPr txBox="1"/>
          <p:nvPr/>
        </p:nvSpPr>
        <p:spPr>
          <a:xfrm>
            <a:off x="7315200" y="4965701"/>
            <a:ext cx="446264" cy="415563"/>
          </a:xfrm>
          <a:prstGeom prst="rect">
            <a:avLst/>
          </a:prstGeom>
        </p:spPr>
        <p:txBody>
          <a:bodyPr vert="horz" lIns="127000" tIns="63500" rIns="127000" bIns="63500" rtlCol="0" anchor="t">
            <a:spAutoFit/>
          </a:bodyPr>
          <a:lstStyle/>
          <a:p>
            <a:pPr>
              <a:defRPr lang="en-US" sz="1400" dirty="0"/>
            </a:pPr>
            <a:r>
              <a:rPr lang="en-US" sz="1867" dirty="0"/>
              <a:t>3</a:t>
            </a:r>
          </a:p>
        </p:txBody>
      </p:sp>
      <p:sp>
        <p:nvSpPr>
          <p:cNvPr id="18" name="TextBox 17">
            <a:extLst>
              <a:ext uri="{81AC106D-9FF0-4401-AF0E-E95DB58908A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EFB2C0F-0636-4E94-8DC8-5EFF681D4177}"/>
              </a:ext>
            </a:extLst>
          </p:cNvPr>
          <p:cNvSpPr txBox="1"/>
          <p:nvPr/>
        </p:nvSpPr>
        <p:spPr>
          <a:xfrm>
            <a:off x="8202879" y="4943297"/>
            <a:ext cx="446264" cy="415563"/>
          </a:xfrm>
          <a:prstGeom prst="rect">
            <a:avLst/>
          </a:prstGeom>
        </p:spPr>
        <p:txBody>
          <a:bodyPr vert="horz" lIns="127000" tIns="63500" rIns="127000" bIns="63500" rtlCol="0" anchor="t">
            <a:spAutoFit/>
          </a:bodyPr>
          <a:lstStyle/>
          <a:p>
            <a:pPr>
              <a:defRPr lang="en-US" sz="1400" dirty="0"/>
            </a:pPr>
            <a:r>
              <a:rPr lang="en-US" sz="1867" dirty="0"/>
              <a:t>4</a:t>
            </a:r>
          </a:p>
        </p:txBody>
      </p:sp>
      <p:sp>
        <p:nvSpPr>
          <p:cNvPr id="19" name="TextBox 18">
            <a:extLst>
              <a:ext uri="{35C7BE8B-1D7A-42BA-B883-E48A3BCC2E0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76A7516-52B4-47A1-A5EC-1B4BFC47933B}"/>
              </a:ext>
            </a:extLst>
          </p:cNvPr>
          <p:cNvSpPr txBox="1"/>
          <p:nvPr/>
        </p:nvSpPr>
        <p:spPr>
          <a:xfrm>
            <a:off x="1219201" y="1487855"/>
            <a:ext cx="9467012" cy="484327"/>
          </a:xfrm>
          <a:prstGeom prst="rect">
            <a:avLst/>
          </a:prstGeom>
        </p:spPr>
        <p:txBody>
          <a:bodyPr vert="horz" lIns="127000" tIns="63500" rIns="127000" bIns="63500" rtlCol="0">
            <a:noAutofit/>
          </a:bodyPr>
          <a:lstStyle/>
          <a:p>
            <a:pPr>
              <a:defRPr lang="en-US" sz="1400" dirty="0">
                <a:solidFill>
                  <a:schemeClr val="tx1"/>
                </a:solidFill>
                <a:latin typeface="Open Sans"/>
              </a:defRPr>
            </a:pPr>
            <a:r>
              <a:rPr lang="en-US" sz="1867" b="1" dirty="0">
                <a:solidFill>
                  <a:srgbClr val="FF0000"/>
                </a:solidFill>
                <a:latin typeface="Open Sans"/>
              </a:rPr>
              <a:t>11. Develop a program to sort the given set of N numbers using Bubble sort.</a:t>
            </a:r>
          </a:p>
        </p:txBody>
      </p:sp>
    </p:spTree>
    <p:extLst>
      <p:ext uri="{BEDCF327-6F51-44B4-8E4E-947C857D0A07}">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11"/>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B6CA635-5549-4138-9817-1F5FE0A9CA9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32537C9-BF4B-4097-A35A-C9E73F49F326}"/>
              </a:ext>
            </a:extLst>
          </p:cNvPr>
          <p:cNvPicPr>
            <a:picLocks noChangeAspect="1"/>
          </p:cNvPicPr>
          <p:nvPr/>
        </p:nvPicPr>
        <p:blipFill>
          <a:blip r:embed="rId2"/>
          <a:stretch>
            <a:fillRect/>
          </a:stretch>
        </p:blipFill>
        <p:spPr>
          <a:xfrm>
            <a:off x="-24803" y="0"/>
            <a:ext cx="12192000" cy="835200"/>
          </a:xfrm>
          <a:prstGeom prst="rect">
            <a:avLst/>
          </a:prstGeom>
          <a:noFill/>
        </p:spPr>
      </p:pic>
      <p:pic>
        <p:nvPicPr>
          <p:cNvPr id="3" name="Picture 2">
            <a:extLst>
              <a:ext uri="{7105086D-6520-4231-8217-A5FE6E887A3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46DE3F0-6F35-4650-A118-E82C6783E306}"/>
              </a:ext>
            </a:extLst>
          </p:cNvPr>
          <p:cNvPicPr>
            <a:picLocks noChangeAspect="1"/>
          </p:cNvPicPr>
          <p:nvPr/>
        </p:nvPicPr>
        <p:blipFill>
          <a:blip r:embed="rId3"/>
          <a:srcRect t="24630" b="30040"/>
          <a:stretch>
            <a:fillRect/>
          </a:stretch>
        </p:blipFill>
        <p:spPr>
          <a:xfrm>
            <a:off x="1386967" y="1888821"/>
            <a:ext cx="9418053" cy="3221417"/>
          </a:xfrm>
          <a:prstGeom prst="rect">
            <a:avLst/>
          </a:prstGeom>
          <a:noFill/>
        </p:spPr>
      </p:pic>
      <p:sp>
        <p:nvSpPr>
          <p:cNvPr id="4" name="TextBox 3">
            <a:extLst>
              <a:ext uri="{2A93240C-2DF3-4E5D-B329-BFE488EA07C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BD529E6-4AA0-4286-8354-0D36EBDD8210}"/>
              </a:ext>
            </a:extLst>
          </p:cNvPr>
          <p:cNvSpPr txBox="1"/>
          <p:nvPr/>
        </p:nvSpPr>
        <p:spPr>
          <a:xfrm>
            <a:off x="2373644" y="1456780"/>
            <a:ext cx="1586737" cy="415563"/>
          </a:xfrm>
          <a:prstGeom prst="rect">
            <a:avLst/>
          </a:prstGeom>
        </p:spPr>
        <p:txBody>
          <a:bodyPr vert="horz" lIns="127000" tIns="63500" rIns="127000" bIns="63500" rtlCol="0" anchor="t">
            <a:spAutoFit/>
          </a:bodyPr>
          <a:lstStyle/>
          <a:p>
            <a:pPr>
              <a:defRPr lang="en-US" sz="1400" dirty="0"/>
            </a:pPr>
            <a:r>
              <a:rPr lang="en-US" sz="1867" dirty="0"/>
              <a:t>Pass/cycle 1</a:t>
            </a:r>
          </a:p>
        </p:txBody>
      </p:sp>
      <p:sp>
        <p:nvSpPr>
          <p:cNvPr id="5" name="TextBox 4">
            <a:extLst>
              <a:ext uri="{A2436E40-E614-4D97-900C-DBD70A5CEE5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9316534-945B-46A2-A441-1662B27BD0A2}"/>
              </a:ext>
            </a:extLst>
          </p:cNvPr>
          <p:cNvSpPr txBox="1"/>
          <p:nvPr/>
        </p:nvSpPr>
        <p:spPr>
          <a:xfrm>
            <a:off x="4525454" y="1475194"/>
            <a:ext cx="1586737" cy="415563"/>
          </a:xfrm>
          <a:prstGeom prst="rect">
            <a:avLst/>
          </a:prstGeom>
        </p:spPr>
        <p:txBody>
          <a:bodyPr vert="horz" lIns="127000" tIns="63500" rIns="127000" bIns="63500" rtlCol="0" anchor="t">
            <a:spAutoFit/>
          </a:bodyPr>
          <a:lstStyle/>
          <a:p>
            <a:pPr>
              <a:defRPr lang="en-US" sz="1400" dirty="0"/>
            </a:pPr>
            <a:r>
              <a:rPr lang="en-US" sz="1867" dirty="0"/>
              <a:t>Pass 2</a:t>
            </a:r>
          </a:p>
        </p:txBody>
      </p:sp>
      <p:sp>
        <p:nvSpPr>
          <p:cNvPr id="6" name="TextBox 5">
            <a:extLst>
              <a:ext uri="{023CA676-B1A5-4785-83C5-68C1989D3CA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6D8ED8A-7411-4614-97F6-2B549148FC17}"/>
              </a:ext>
            </a:extLst>
          </p:cNvPr>
          <p:cNvSpPr txBox="1"/>
          <p:nvPr/>
        </p:nvSpPr>
        <p:spPr>
          <a:xfrm>
            <a:off x="6589332" y="1475194"/>
            <a:ext cx="1586737" cy="415563"/>
          </a:xfrm>
          <a:prstGeom prst="rect">
            <a:avLst/>
          </a:prstGeom>
        </p:spPr>
        <p:txBody>
          <a:bodyPr vert="horz" lIns="127000" tIns="63500" rIns="127000" bIns="63500" rtlCol="0" anchor="t">
            <a:spAutoFit/>
          </a:bodyPr>
          <a:lstStyle/>
          <a:p>
            <a:pPr>
              <a:defRPr lang="en-US" sz="1400" dirty="0"/>
            </a:pPr>
            <a:r>
              <a:rPr lang="en-US" sz="1867" dirty="0"/>
              <a:t>Pass 3</a:t>
            </a:r>
          </a:p>
        </p:txBody>
      </p:sp>
      <p:sp>
        <p:nvSpPr>
          <p:cNvPr id="7" name="TextBox 6">
            <a:extLst>
              <a:ext uri="{E3F1B502-76E0-4546-AB64-E3985D31C1A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BA16E55-3158-4ABE-BC53-137E052932A7}"/>
              </a:ext>
            </a:extLst>
          </p:cNvPr>
          <p:cNvSpPr txBox="1"/>
          <p:nvPr/>
        </p:nvSpPr>
        <p:spPr>
          <a:xfrm>
            <a:off x="8534401" y="1442264"/>
            <a:ext cx="1586737" cy="415563"/>
          </a:xfrm>
          <a:prstGeom prst="rect">
            <a:avLst/>
          </a:prstGeom>
        </p:spPr>
        <p:txBody>
          <a:bodyPr vert="horz" lIns="127000" tIns="63500" rIns="127000" bIns="63500" rtlCol="0" anchor="t">
            <a:spAutoFit/>
          </a:bodyPr>
          <a:lstStyle/>
          <a:p>
            <a:pPr>
              <a:defRPr lang="en-US" sz="1400" dirty="0"/>
            </a:pPr>
            <a:r>
              <a:rPr lang="en-US" sz="1867" dirty="0"/>
              <a:t>Pass 4</a:t>
            </a:r>
          </a:p>
        </p:txBody>
      </p:sp>
    </p:spTree>
    <p:extLst>
      <p:ext uri="{658D21B9-6B04-4AC5-BFCB-EA3E4465A27A}">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13"/>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E5EB2E7-CDA6-424B-945A-18CD5478D26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90408CA-3D17-4B48-8823-E297153D7A2D}"/>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25CDC1C5-84D3-4F55-9336-22049545DF7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1C59FD6-5443-434A-958F-6980C0EB4463}"/>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CDC3AD50-50B9-465F-839B-72DC1079D50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A929B7D-87D9-4388-B90C-8E6F2B91C278}"/>
              </a:ext>
            </a:extLst>
          </p:cNvPr>
          <p:cNvSpPr txBox="1"/>
          <p:nvPr/>
        </p:nvSpPr>
        <p:spPr>
          <a:xfrm>
            <a:off x="304405" y="994143"/>
            <a:ext cx="5208715" cy="3001463"/>
          </a:xfrm>
          <a:prstGeom prst="rect">
            <a:avLst/>
          </a:prstGeom>
        </p:spPr>
        <p:txBody>
          <a:bodyPr vert="horz" lIns="127000" tIns="63500" rIns="127000" bIns="63500" rtlCol="0" anchor="t">
            <a:spAutoFit/>
          </a:bodyPr>
          <a:lstStyle/>
          <a:p>
            <a:pPr>
              <a:defRPr lang="en-US" sz="1400" dirty="0"/>
            </a:pPr>
            <a:r>
              <a:rPr lang="en-US" sz="1867" dirty="0">
                <a:solidFill>
                  <a:schemeClr val="accent5"/>
                </a:solidFill>
              </a:rPr>
              <a:t>for()                    //for the passes </a:t>
            </a:r>
          </a:p>
          <a:p>
            <a:pPr>
              <a:defRPr lang="en-US" sz="1400" dirty="0"/>
            </a:pPr>
            <a:r>
              <a:rPr lang="en-US" sz="1867" dirty="0">
                <a:solidFill>
                  <a:schemeClr val="accent5"/>
                </a:solidFill>
              </a:rPr>
              <a:t>{</a:t>
            </a:r>
          </a:p>
          <a:p>
            <a:pPr>
              <a:defRPr lang="en-US" sz="1400" dirty="0"/>
            </a:pPr>
            <a:r>
              <a:rPr lang="en-US" sz="1867" dirty="0"/>
              <a:t>    </a:t>
            </a:r>
            <a:r>
              <a:rPr lang="en-US" sz="1867" dirty="0">
                <a:solidFill>
                  <a:schemeClr val="accent6"/>
                </a:solidFill>
              </a:rPr>
              <a:t>for()              //for the operation</a:t>
            </a:r>
          </a:p>
          <a:p>
            <a:pPr>
              <a:defRPr lang="en-US" sz="1400" dirty="0"/>
            </a:pPr>
            <a:r>
              <a:rPr lang="en-US" sz="1867" dirty="0">
                <a:solidFill>
                  <a:schemeClr val="accent6"/>
                </a:solidFill>
              </a:rPr>
              <a:t>    {</a:t>
            </a:r>
          </a:p>
          <a:p>
            <a:pPr>
              <a:defRPr lang="en-US" sz="1400" dirty="0"/>
            </a:pPr>
            <a:r>
              <a:rPr lang="en-US" sz="1867" dirty="0"/>
              <a:t>          </a:t>
            </a:r>
            <a:r>
              <a:rPr lang="en-US" sz="1867" dirty="0">
                <a:solidFill>
                  <a:schemeClr val="accent4"/>
                </a:solidFill>
              </a:rPr>
              <a:t>If(no. on left &gt; no. on right)</a:t>
            </a:r>
          </a:p>
          <a:p>
            <a:pPr>
              <a:defRPr lang="en-US" sz="1400" dirty="0"/>
            </a:pPr>
            <a:r>
              <a:rPr lang="en-US" sz="1867" dirty="0">
                <a:solidFill>
                  <a:schemeClr val="accent4"/>
                </a:solidFill>
              </a:rPr>
              <a:t>          { </a:t>
            </a:r>
          </a:p>
          <a:p>
            <a:pPr>
              <a:defRPr lang="en-US" sz="1400" dirty="0"/>
            </a:pPr>
            <a:r>
              <a:rPr lang="en-US" sz="1867" dirty="0"/>
              <a:t>              </a:t>
            </a:r>
            <a:r>
              <a:rPr lang="en-US" sz="1867" dirty="0">
                <a:solidFill>
                  <a:srgbClr val="FF7B43"/>
                </a:solidFill>
              </a:rPr>
              <a:t>Exchange or swap the numbers</a:t>
            </a:r>
          </a:p>
          <a:p>
            <a:pPr>
              <a:defRPr lang="en-US" sz="1400" dirty="0"/>
            </a:pPr>
            <a:r>
              <a:rPr lang="en-US" sz="1867" dirty="0">
                <a:solidFill>
                  <a:srgbClr val="FF7B43"/>
                </a:solidFill>
              </a:rPr>
              <a:t>          }</a:t>
            </a:r>
          </a:p>
          <a:p>
            <a:pPr>
              <a:defRPr lang="en-US" sz="1400" dirty="0"/>
            </a:pPr>
            <a:r>
              <a:rPr lang="en-US" sz="1867" dirty="0"/>
              <a:t>    </a:t>
            </a:r>
            <a:r>
              <a:rPr lang="en-US" sz="1867" dirty="0">
                <a:solidFill>
                  <a:srgbClr val="C1408A"/>
                </a:solidFill>
              </a:rPr>
              <a:t>}</a:t>
            </a:r>
          </a:p>
          <a:p>
            <a:pPr>
              <a:defRPr lang="en-US" sz="1400" dirty="0"/>
            </a:pPr>
            <a:r>
              <a:rPr lang="en-US" sz="1867" dirty="0">
                <a:solidFill>
                  <a:srgbClr val="775E9E"/>
                </a:solidFill>
              </a:rPr>
              <a:t>}</a:t>
            </a:r>
          </a:p>
        </p:txBody>
      </p:sp>
      <p:sp>
        <p:nvSpPr>
          <p:cNvPr id="5" name="TextBox 4">
            <a:extLst>
              <a:ext uri="{34E30F5B-8892-4EA2-8578-8B24CB35765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8831053-0710-4627-8EA9-63E6459D7579}"/>
              </a:ext>
            </a:extLst>
          </p:cNvPr>
          <p:cNvSpPr txBox="1"/>
          <p:nvPr/>
        </p:nvSpPr>
        <p:spPr>
          <a:xfrm>
            <a:off x="6096001" y="994143"/>
            <a:ext cx="3609556" cy="2139496"/>
          </a:xfrm>
          <a:prstGeom prst="rect">
            <a:avLst/>
          </a:prstGeom>
        </p:spPr>
        <p:txBody>
          <a:bodyPr vert="horz" lIns="127000" tIns="63500" rIns="127000" bIns="63500" rtlCol="0" anchor="t">
            <a:spAutoFit/>
          </a:bodyPr>
          <a:lstStyle/>
          <a:p>
            <a:pPr>
              <a:defRPr lang="en-US" sz="1400" dirty="0"/>
            </a:pPr>
            <a:r>
              <a:rPr lang="en-US" sz="1867" dirty="0"/>
              <a:t>Example to swap 2 numbers  </a:t>
            </a:r>
          </a:p>
          <a:p>
            <a:pPr>
              <a:defRPr lang="en-US" sz="1400" dirty="0"/>
            </a:pPr>
            <a:endParaRPr lang="en-US" sz="1867" dirty="0"/>
          </a:p>
          <a:p>
            <a:pPr>
              <a:defRPr lang="en-US" sz="1400" dirty="0"/>
            </a:pPr>
            <a:r>
              <a:rPr lang="en-US" sz="1867" dirty="0"/>
              <a:t>a=10, b=20</a:t>
            </a:r>
          </a:p>
          <a:p>
            <a:pPr>
              <a:defRPr lang="en-US" sz="1400" dirty="0"/>
            </a:pPr>
            <a:endParaRPr lang="en-US" sz="1867" dirty="0"/>
          </a:p>
          <a:p>
            <a:pPr>
              <a:defRPr lang="en-US" sz="1400" dirty="0"/>
            </a:pPr>
            <a:r>
              <a:rPr lang="en-US" sz="1867" dirty="0"/>
              <a:t>temp=a;</a:t>
            </a:r>
          </a:p>
          <a:p>
            <a:pPr>
              <a:defRPr lang="en-US" sz="1400" dirty="0"/>
            </a:pPr>
            <a:r>
              <a:rPr lang="en-US" sz="1867" dirty="0"/>
              <a:t>a=b;</a:t>
            </a:r>
          </a:p>
          <a:p>
            <a:pPr>
              <a:defRPr lang="en-US" sz="1400" dirty="0"/>
            </a:pPr>
            <a:r>
              <a:rPr lang="en-US" sz="1867" dirty="0"/>
              <a:t>b=temp;</a:t>
            </a:r>
          </a:p>
        </p:txBody>
      </p:sp>
      <p:sp>
        <p:nvSpPr>
          <p:cNvPr id="6" name="TextBox 5">
            <a:extLst>
              <a:ext uri="{5BB16FB9-3A73-4F72-BB23-15BD411E043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37F9200-52AF-4920-B0D9-07B3F12B5275}"/>
              </a:ext>
            </a:extLst>
          </p:cNvPr>
          <p:cNvSpPr txBox="1"/>
          <p:nvPr/>
        </p:nvSpPr>
        <p:spPr>
          <a:xfrm>
            <a:off x="0" y="4294061"/>
            <a:ext cx="8743264" cy="990207"/>
          </a:xfrm>
          <a:prstGeom prst="rect">
            <a:avLst/>
          </a:prstGeom>
        </p:spPr>
        <p:txBody>
          <a:bodyPr vert="horz" lIns="127000" tIns="63500" rIns="127000" bIns="63500" rtlCol="0" anchor="t">
            <a:spAutoFit/>
          </a:bodyPr>
          <a:lstStyle/>
          <a:p>
            <a:pPr>
              <a:defRPr lang="en-US" sz="1400" dirty="0"/>
            </a:pPr>
            <a:r>
              <a:rPr lang="en-US" sz="1867" dirty="0">
                <a:solidFill>
                  <a:schemeClr val="accent5"/>
                </a:solidFill>
              </a:rPr>
              <a:t>If there are 5 elements in array then it will take 4 cycles to sort the array</a:t>
            </a:r>
          </a:p>
          <a:p>
            <a:pPr>
              <a:defRPr lang="en-US" sz="1400" dirty="0"/>
            </a:pPr>
            <a:r>
              <a:rPr lang="en-US" sz="1867" dirty="0">
                <a:solidFill>
                  <a:schemeClr val="accent5"/>
                </a:solidFill>
              </a:rPr>
              <a:t>If there are n elements then it will take n-1 cycles to sort the array</a:t>
            </a:r>
          </a:p>
          <a:p>
            <a:pPr>
              <a:defRPr lang="en-US" sz="1400" dirty="0"/>
            </a:pPr>
            <a:r>
              <a:rPr lang="en-US" sz="1867" dirty="0">
                <a:solidFill>
                  <a:schemeClr val="accent5"/>
                </a:solidFill>
              </a:rPr>
              <a:t>i.e from cycle 1 to less than n</a:t>
            </a:r>
          </a:p>
        </p:txBody>
      </p:sp>
      <p:sp>
        <p:nvSpPr>
          <p:cNvPr id="7" name="TextBox 6">
            <a:extLst>
              <a:ext uri="{8E12FBC2-6D4D-4144-8645-F5AB5403CB1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ED8A1BB-4C40-409F-990A-60133547C835}"/>
              </a:ext>
            </a:extLst>
          </p:cNvPr>
          <p:cNvSpPr txBox="1"/>
          <p:nvPr/>
        </p:nvSpPr>
        <p:spPr>
          <a:xfrm>
            <a:off x="8249666" y="3276600"/>
            <a:ext cx="3198773" cy="3329116"/>
          </a:xfrm>
          <a:prstGeom prst="rect">
            <a:avLst/>
          </a:prstGeom>
        </p:spPr>
        <p:txBody>
          <a:bodyPr vert="horz" lIns="127000" tIns="63500" rIns="127000" bIns="63500" rtlCol="0" anchor="t">
            <a:spAutoFit/>
          </a:bodyPr>
          <a:lstStyle/>
          <a:p>
            <a:pPr>
              <a:defRPr lang="en-US" sz="1400" dirty="0"/>
            </a:pPr>
            <a:r>
              <a:rPr lang="en-US" sz="1600" dirty="0">
                <a:solidFill>
                  <a:schemeClr val="accent6"/>
                </a:solidFill>
              </a:rPr>
              <a:t/>
            </a:r>
            <a:br>
              <a:rPr lang="en-US" sz="1600" dirty="0">
                <a:solidFill>
                  <a:schemeClr val="accent6"/>
                </a:solidFill>
              </a:rPr>
            </a:br>
            <a:r>
              <a:rPr lang="en-US" sz="1600" dirty="0">
                <a:solidFill>
                  <a:schemeClr val="accent5"/>
                </a:solidFill>
              </a:rPr>
              <a:t>for(j=1; j&lt;n; j++)  </a:t>
            </a:r>
            <a:br>
              <a:rPr lang="en-US" sz="1600" dirty="0">
                <a:solidFill>
                  <a:schemeClr val="accent5"/>
                </a:solidFill>
              </a:rPr>
            </a:br>
            <a:r>
              <a:rPr lang="en-US" sz="1600" dirty="0">
                <a:solidFill>
                  <a:schemeClr val="accent5"/>
                </a:solidFill>
              </a:rPr>
              <a:t>{ </a:t>
            </a:r>
            <a:r>
              <a:rPr lang="en-US" sz="1600" dirty="0">
                <a:solidFill>
                  <a:schemeClr val="accent6"/>
                </a:solidFill>
              </a:rPr>
              <a:t> </a:t>
            </a:r>
            <a:br>
              <a:rPr lang="en-US" sz="1600" dirty="0">
                <a:solidFill>
                  <a:schemeClr val="accent6"/>
                </a:solidFill>
              </a:rPr>
            </a:br>
            <a:r>
              <a:rPr lang="en-US" sz="1600" dirty="0">
                <a:solidFill>
                  <a:schemeClr val="accent6"/>
                </a:solidFill>
              </a:rPr>
              <a:t>         for(i=0; i&lt;n-j; i++)  </a:t>
            </a:r>
            <a:br>
              <a:rPr lang="en-US" sz="1600" dirty="0">
                <a:solidFill>
                  <a:schemeClr val="accent6"/>
                </a:solidFill>
              </a:rPr>
            </a:br>
            <a:r>
              <a:rPr lang="en-US" sz="1600" dirty="0">
                <a:solidFill>
                  <a:schemeClr val="accent6"/>
                </a:solidFill>
              </a:rPr>
              <a:t>         {  </a:t>
            </a:r>
            <a:br>
              <a:rPr lang="en-US" sz="1600" dirty="0">
                <a:solidFill>
                  <a:schemeClr val="accent6"/>
                </a:solidFill>
              </a:rPr>
            </a:br>
            <a:r>
              <a:rPr lang="en-US" sz="1600" dirty="0">
                <a:solidFill>
                  <a:schemeClr val="accent6"/>
                </a:solidFill>
              </a:rPr>
              <a:t>               </a:t>
            </a:r>
            <a:r>
              <a:rPr lang="en-US" sz="1600" dirty="0">
                <a:solidFill>
                  <a:srgbClr val="FF7B43"/>
                </a:solidFill>
              </a:rPr>
              <a:t>If(a[i] &gt; a[i+1])  </a:t>
            </a:r>
            <a:br>
              <a:rPr lang="en-US" sz="1600" dirty="0">
                <a:solidFill>
                  <a:srgbClr val="FF7B43"/>
                </a:solidFill>
              </a:rPr>
            </a:br>
            <a:r>
              <a:rPr lang="en-US" sz="1600" dirty="0">
                <a:solidFill>
                  <a:srgbClr val="FF7B43"/>
                </a:solidFill>
              </a:rPr>
              <a:t>               {  </a:t>
            </a:r>
            <a:br>
              <a:rPr lang="en-US" sz="1600" dirty="0">
                <a:solidFill>
                  <a:srgbClr val="FF7B43"/>
                </a:solidFill>
              </a:rPr>
            </a:br>
            <a:r>
              <a:rPr lang="en-US" sz="1600" dirty="0">
                <a:solidFill>
                  <a:srgbClr val="FF7B43"/>
                </a:solidFill>
              </a:rPr>
              <a:t>                       temp=a[i];  </a:t>
            </a:r>
            <a:br>
              <a:rPr lang="en-US" sz="1600" dirty="0">
                <a:solidFill>
                  <a:srgbClr val="FF7B43"/>
                </a:solidFill>
              </a:rPr>
            </a:br>
            <a:r>
              <a:rPr lang="en-US" sz="1600" dirty="0">
                <a:solidFill>
                  <a:srgbClr val="FF7B43"/>
                </a:solidFill>
              </a:rPr>
              <a:t>                       a[i]=a[i+1];  </a:t>
            </a:r>
            <a:br>
              <a:rPr lang="en-US" sz="1600" dirty="0">
                <a:solidFill>
                  <a:srgbClr val="FF7B43"/>
                </a:solidFill>
              </a:rPr>
            </a:br>
            <a:r>
              <a:rPr lang="en-US" sz="1600" dirty="0">
                <a:solidFill>
                  <a:srgbClr val="FF7B43"/>
                </a:solidFill>
              </a:rPr>
              <a:t>                       a[i+1]=temp;  </a:t>
            </a:r>
            <a:br>
              <a:rPr lang="en-US" sz="1600" dirty="0">
                <a:solidFill>
                  <a:srgbClr val="FF7B43"/>
                </a:solidFill>
              </a:rPr>
            </a:br>
            <a:r>
              <a:rPr lang="en-US" sz="1600" dirty="0">
                <a:solidFill>
                  <a:srgbClr val="FF7B43"/>
                </a:solidFill>
              </a:rPr>
              <a:t>               }  </a:t>
            </a:r>
            <a:r>
              <a:rPr lang="en-US" sz="1600" dirty="0">
                <a:solidFill>
                  <a:schemeClr val="accent6"/>
                </a:solidFill>
              </a:rPr>
              <a:t/>
            </a:r>
            <a:br>
              <a:rPr lang="en-US" sz="1600" dirty="0">
                <a:solidFill>
                  <a:schemeClr val="accent6"/>
                </a:solidFill>
              </a:rPr>
            </a:br>
            <a:r>
              <a:rPr lang="en-US" sz="1600" dirty="0">
                <a:solidFill>
                  <a:schemeClr val="accent6"/>
                </a:solidFill>
              </a:rPr>
              <a:t>         }  </a:t>
            </a:r>
            <a:br>
              <a:rPr lang="en-US" sz="1600" dirty="0">
                <a:solidFill>
                  <a:schemeClr val="accent6"/>
                </a:solidFill>
              </a:rPr>
            </a:br>
            <a:r>
              <a:rPr lang="en-US" sz="1600" dirty="0">
                <a:solidFill>
                  <a:srgbClr val="775E9E"/>
                </a:solidFill>
              </a:rPr>
              <a:t>} </a:t>
            </a:r>
            <a:r>
              <a:rPr lang="en-US" sz="1600" dirty="0">
                <a:solidFill>
                  <a:schemeClr val="accent6"/>
                </a:solidFill>
              </a:rPr>
              <a:t> </a:t>
            </a:r>
          </a:p>
        </p:txBody>
      </p:sp>
    </p:spTree>
    <p:extLst>
      <p:ext uri="{245D4F61-B32E-4B25-919D-8D9727504F50}">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4"/>
                                        </p:tgtEl>
                                        <p:attrNameLst>
                                          <p:attrName>style.visibility</p:attrName>
                                        </p:attrNameLst>
                                      </p:cBhvr>
                                      <p:to>
                                        <p:strVal val="visible"/>
                                      </p:to>
                                    </p:set>
                                    <p:anim calcmode="lin" valueType="num">
                                      <p:cBhvr>
                                        <p:cTn id="7" dur="1000">
                                          <p:stCondLst>
                                            <p:cond delay="0"/>
                                          </p:stCondLst>
                                        </p:cTn>
                                        <p:tgtEl>
                                          <p:spTgt spid="4"/>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000" fill="hold">
                                          <p:stCondLst>
                                            <p:cond delay="0"/>
                                          </p:stCondLst>
                                        </p:cTn>
                                        <p:tgtEl>
                                          <p:spTgt spid="5"/>
                                        </p:tgtEl>
                                        <p:attrNameLst>
                                          <p:attrName>style.visibility</p:attrName>
                                        </p:attrNameLst>
                                      </p:cBhvr>
                                      <p:to>
                                        <p:strVal val="visible"/>
                                      </p:to>
                                    </p:set>
                                    <p:anim calcmode="lin" valueType="num">
                                      <p:cBhvr>
                                        <p:cTn id="14"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15"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000" fill="hold">
                                          <p:stCondLst>
                                            <p:cond delay="0"/>
                                          </p:stCondLst>
                                        </p:cTn>
                                        <p:tgtEl>
                                          <p:spTgt spid="6"/>
                                        </p:tgtEl>
                                        <p:attrNameLst>
                                          <p:attrName>style.visibility</p:attrName>
                                        </p:attrNameLst>
                                      </p:cBhvr>
                                      <p:to>
                                        <p:strVal val="visible"/>
                                      </p:to>
                                    </p:set>
                                    <p:anim calcmode="lin" valueType="num">
                                      <p:cBhvr>
                                        <p:cTn id="21"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22"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000" fill="hold">
                                          <p:stCondLst>
                                            <p:cond delay="0"/>
                                          </p:stCondLst>
                                        </p:cTn>
                                        <p:tgtEl>
                                          <p:spTgt spid="7"/>
                                        </p:tgtEl>
                                        <p:attrNameLst>
                                          <p:attrName>style.visibility</p:attrName>
                                        </p:attrNameLst>
                                      </p:cBhvr>
                                      <p:to>
                                        <p:strVal val="visible"/>
                                      </p:to>
                                    </p:set>
                                    <p:anim calcmode="lin" valueType="num">
                                      <p:cBhvr>
                                        <p:cTn id="28"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29"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3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P spid="6" grpId="0" autoUpdateAnimBg="0"/>
      <p:bldP spid="7" grpId="0" autoUpdateAnimBg="0"/>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30091FD6-2F72-49F7-BF55-336B3195259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391B5F3-AD53-4A58-B4F5-18B5D0FDD054}"/>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4C6E792D-1F22-41F9-9835-C77E79A5AE4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B19F00E-0F18-4E31-8768-A93C0E51BC85}"/>
              </a:ext>
            </a:extLst>
          </p:cNvPr>
          <p:cNvSpPr txBox="1"/>
          <p:nvPr/>
        </p:nvSpPr>
        <p:spPr>
          <a:xfrm>
            <a:off x="3021279" y="951612"/>
            <a:ext cx="6596303" cy="415563"/>
          </a:xfrm>
          <a:prstGeom prst="rect">
            <a:avLst/>
          </a:prstGeom>
        </p:spPr>
        <p:txBody>
          <a:bodyPr vert="horz" lIns="127000" tIns="63500" rIns="127000" bIns="63500" rtlCol="0" anchor="t">
            <a:spAutoFit/>
          </a:bodyPr>
          <a:lstStyle/>
          <a:p>
            <a:pPr>
              <a:defRPr lang="en-US" sz="1400" dirty="0"/>
            </a:pPr>
            <a:endParaRPr lang="en-US" sz="1867" dirty="0">
              <a:latin typeface="Lato"/>
            </a:endParaRPr>
          </a:p>
        </p:txBody>
      </p:sp>
      <p:sp>
        <p:nvSpPr>
          <p:cNvPr id="4" name="TextBox 3">
            <a:extLst>
              <a:ext uri="{9678C18B-5CCA-4D96-AE23-0F117347708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BE55DC4-5ECF-4A5C-84BA-7F7B56571254}"/>
              </a:ext>
            </a:extLst>
          </p:cNvPr>
          <p:cNvSpPr txBox="1"/>
          <p:nvPr/>
        </p:nvSpPr>
        <p:spPr>
          <a:xfrm>
            <a:off x="7868945" y="704417"/>
            <a:ext cx="4323055" cy="6223948"/>
          </a:xfrm>
          <a:prstGeom prst="rect">
            <a:avLst/>
          </a:prstGeom>
        </p:spPr>
        <p:txBody>
          <a:bodyPr vert="horz" lIns="127000" tIns="63500" rIns="127000" bIns="63500" rtlCol="0" anchor="t">
            <a:spAutoFit/>
          </a:bodyPr>
          <a:lstStyle/>
          <a:p>
            <a:pPr>
              <a:defRPr lang="en-US" sz="1400" dirty="0"/>
            </a:pPr>
            <a:r>
              <a:rPr lang="en-US" sz="1467" dirty="0">
                <a:solidFill>
                  <a:schemeClr val="accent6"/>
                </a:solidFill>
              </a:rPr>
              <a:t>#include&lt;stdio.h&gt;  </a:t>
            </a:r>
            <a:br>
              <a:rPr lang="en-US" sz="1467" dirty="0">
                <a:solidFill>
                  <a:schemeClr val="accent6"/>
                </a:solidFill>
              </a:rPr>
            </a:br>
            <a:r>
              <a:rPr lang="en-US" sz="1467" dirty="0">
                <a:solidFill>
                  <a:schemeClr val="accent6"/>
                </a:solidFill>
              </a:rPr>
              <a:t>void main()  </a:t>
            </a:r>
            <a:br>
              <a:rPr lang="en-US" sz="1467" dirty="0">
                <a:solidFill>
                  <a:schemeClr val="accent6"/>
                </a:solidFill>
              </a:rPr>
            </a:br>
            <a:r>
              <a:rPr lang="en-US" sz="1467" dirty="0">
                <a:solidFill>
                  <a:schemeClr val="accent6"/>
                </a:solidFill>
              </a:rPr>
              <a:t>{  </a:t>
            </a:r>
            <a:br>
              <a:rPr lang="en-US" sz="1467" dirty="0">
                <a:solidFill>
                  <a:schemeClr val="accent6"/>
                </a:solidFill>
              </a:rPr>
            </a:br>
            <a:r>
              <a:rPr lang="en-US" sz="1467" dirty="0">
                <a:solidFill>
                  <a:schemeClr val="accent6"/>
                </a:solidFill>
              </a:rPr>
              <a:t>int a[10], n, i, j, temp;  </a:t>
            </a:r>
            <a:br>
              <a:rPr lang="en-US" sz="1467" dirty="0">
                <a:solidFill>
                  <a:schemeClr val="accent6"/>
                </a:solidFill>
              </a:rPr>
            </a:br>
            <a:r>
              <a:rPr lang="en-US" sz="1467" dirty="0" err="1">
                <a:solidFill>
                  <a:schemeClr val="accent6"/>
                </a:solidFill>
              </a:rPr>
              <a:t>printf</a:t>
            </a:r>
            <a:r>
              <a:rPr lang="en-US" sz="1467" dirty="0">
                <a:solidFill>
                  <a:schemeClr val="accent6"/>
                </a:solidFill>
              </a:rPr>
              <a:t>("Enter the number of elements\n");  </a:t>
            </a:r>
            <a:br>
              <a:rPr lang="en-US" sz="1467" dirty="0">
                <a:solidFill>
                  <a:schemeClr val="accent6"/>
                </a:solidFill>
              </a:rPr>
            </a:br>
            <a:r>
              <a:rPr lang="en-US" sz="1467" dirty="0" err="1">
                <a:solidFill>
                  <a:schemeClr val="accent6"/>
                </a:solidFill>
              </a:rPr>
              <a:t>scanf</a:t>
            </a:r>
            <a:r>
              <a:rPr lang="en-US" sz="1467" dirty="0">
                <a:solidFill>
                  <a:schemeClr val="accent6"/>
                </a:solidFill>
              </a:rPr>
              <a:t>("%d",&amp;n);  </a:t>
            </a:r>
            <a:br>
              <a:rPr lang="en-US" sz="1467" dirty="0">
                <a:solidFill>
                  <a:schemeClr val="accent6"/>
                </a:solidFill>
              </a:rPr>
            </a:br>
            <a:r>
              <a:rPr lang="en-US" sz="1467" dirty="0" err="1">
                <a:solidFill>
                  <a:schemeClr val="accent6"/>
                </a:solidFill>
              </a:rPr>
              <a:t>printf</a:t>
            </a:r>
            <a:r>
              <a:rPr lang="en-US" sz="1467" dirty="0">
                <a:solidFill>
                  <a:schemeClr val="accent6"/>
                </a:solidFill>
              </a:rPr>
              <a:t>("Enter the array elements\n");  </a:t>
            </a:r>
            <a:br>
              <a:rPr lang="en-US" sz="1467" dirty="0">
                <a:solidFill>
                  <a:schemeClr val="accent6"/>
                </a:solidFill>
              </a:rPr>
            </a:br>
            <a:r>
              <a:rPr lang="en-US" sz="1467" dirty="0">
                <a:solidFill>
                  <a:schemeClr val="accent6"/>
                </a:solidFill>
              </a:rPr>
              <a:t>for(i=0; i&lt;n; i++)  </a:t>
            </a:r>
          </a:p>
          <a:p>
            <a:pPr>
              <a:defRPr lang="en-US" sz="1400" dirty="0"/>
            </a:pPr>
            <a:r>
              <a:rPr lang="en-US" sz="1467" dirty="0">
                <a:solidFill>
                  <a:schemeClr val="accent6"/>
                </a:solidFill>
              </a:rPr>
              <a:t>{  </a:t>
            </a:r>
            <a:br>
              <a:rPr lang="en-US" sz="1467" dirty="0">
                <a:solidFill>
                  <a:schemeClr val="accent6"/>
                </a:solidFill>
              </a:rPr>
            </a:br>
            <a:r>
              <a:rPr lang="en-US" sz="1467" dirty="0" err="1">
                <a:solidFill>
                  <a:schemeClr val="accent6"/>
                </a:solidFill>
              </a:rPr>
              <a:t>    scanf</a:t>
            </a:r>
            <a:r>
              <a:rPr lang="en-US" sz="1467" dirty="0">
                <a:solidFill>
                  <a:schemeClr val="accent6"/>
                </a:solidFill>
              </a:rPr>
              <a:t>("%d", &amp;a[i]); </a:t>
            </a:r>
          </a:p>
          <a:p>
            <a:pPr>
              <a:defRPr lang="en-US" sz="1400" dirty="0"/>
            </a:pPr>
            <a:r>
              <a:rPr lang="en-US" sz="1467" dirty="0">
                <a:solidFill>
                  <a:schemeClr val="accent6"/>
                </a:solidFill>
              </a:rPr>
              <a:t> }  </a:t>
            </a:r>
            <a:br>
              <a:rPr lang="en-US" sz="1467" dirty="0">
                <a:solidFill>
                  <a:schemeClr val="accent6"/>
                </a:solidFill>
              </a:rPr>
            </a:br>
            <a:r>
              <a:rPr lang="en-US" sz="1467" dirty="0">
                <a:solidFill>
                  <a:schemeClr val="accent6"/>
                </a:solidFill>
              </a:rPr>
              <a:t>for(j=1; j&lt;n; j++)  </a:t>
            </a:r>
            <a:br>
              <a:rPr lang="en-US" sz="1467" dirty="0">
                <a:solidFill>
                  <a:schemeClr val="accent6"/>
                </a:solidFill>
              </a:rPr>
            </a:br>
            <a:r>
              <a:rPr lang="en-US" sz="1467" dirty="0">
                <a:solidFill>
                  <a:schemeClr val="accent6"/>
                </a:solidFill>
              </a:rPr>
              <a:t>{  </a:t>
            </a:r>
            <a:br>
              <a:rPr lang="en-US" sz="1467" dirty="0">
                <a:solidFill>
                  <a:schemeClr val="accent6"/>
                </a:solidFill>
              </a:rPr>
            </a:br>
            <a:r>
              <a:rPr lang="en-US" sz="1467" dirty="0">
                <a:solidFill>
                  <a:schemeClr val="accent6"/>
                </a:solidFill>
              </a:rPr>
              <a:t>         for(i=0; i&lt;n-j; i++)  </a:t>
            </a:r>
            <a:br>
              <a:rPr lang="en-US" sz="1467" dirty="0">
                <a:solidFill>
                  <a:schemeClr val="accent6"/>
                </a:solidFill>
              </a:rPr>
            </a:br>
            <a:r>
              <a:rPr lang="en-US" sz="1467" dirty="0">
                <a:solidFill>
                  <a:schemeClr val="accent6"/>
                </a:solidFill>
              </a:rPr>
              <a:t>         {  </a:t>
            </a:r>
            <a:br>
              <a:rPr lang="en-US" sz="1467" dirty="0">
                <a:solidFill>
                  <a:schemeClr val="accent6"/>
                </a:solidFill>
              </a:rPr>
            </a:br>
            <a:r>
              <a:rPr lang="en-US" sz="1467" dirty="0">
                <a:solidFill>
                  <a:schemeClr val="accent6"/>
                </a:solidFill>
              </a:rPr>
              <a:t>               if(a[i]&gt; a[i+1])  </a:t>
            </a:r>
            <a:br>
              <a:rPr lang="en-US" sz="1467" dirty="0">
                <a:solidFill>
                  <a:schemeClr val="accent6"/>
                </a:solidFill>
              </a:rPr>
            </a:br>
            <a:r>
              <a:rPr lang="en-US" sz="1467" dirty="0">
                <a:solidFill>
                  <a:schemeClr val="accent6"/>
                </a:solidFill>
              </a:rPr>
              <a:t>               {  </a:t>
            </a:r>
            <a:br>
              <a:rPr lang="en-US" sz="1467" dirty="0">
                <a:solidFill>
                  <a:schemeClr val="accent6"/>
                </a:solidFill>
              </a:rPr>
            </a:br>
            <a:r>
              <a:rPr lang="en-US" sz="1467" dirty="0">
                <a:solidFill>
                  <a:schemeClr val="accent6"/>
                </a:solidFill>
              </a:rPr>
              <a:t>                       temp=a[i];  </a:t>
            </a:r>
            <a:br>
              <a:rPr lang="en-US" sz="1467" dirty="0">
                <a:solidFill>
                  <a:schemeClr val="accent6"/>
                </a:solidFill>
              </a:rPr>
            </a:br>
            <a:r>
              <a:rPr lang="en-US" sz="1467" dirty="0">
                <a:solidFill>
                  <a:schemeClr val="accent6"/>
                </a:solidFill>
              </a:rPr>
              <a:t>                       a[i]=a[i+1];  </a:t>
            </a:r>
            <a:br>
              <a:rPr lang="en-US" sz="1467" dirty="0">
                <a:solidFill>
                  <a:schemeClr val="accent6"/>
                </a:solidFill>
              </a:rPr>
            </a:br>
            <a:r>
              <a:rPr lang="en-US" sz="1467" dirty="0">
                <a:solidFill>
                  <a:schemeClr val="accent6"/>
                </a:solidFill>
              </a:rPr>
              <a:t>                       a[i+1]=temp;  </a:t>
            </a:r>
            <a:br>
              <a:rPr lang="en-US" sz="1467" dirty="0">
                <a:solidFill>
                  <a:schemeClr val="accent6"/>
                </a:solidFill>
              </a:rPr>
            </a:br>
            <a:r>
              <a:rPr lang="en-US" sz="1467" dirty="0">
                <a:solidFill>
                  <a:schemeClr val="accent6"/>
                </a:solidFill>
              </a:rPr>
              <a:t>               }  </a:t>
            </a:r>
            <a:br>
              <a:rPr lang="en-US" sz="1467" dirty="0">
                <a:solidFill>
                  <a:schemeClr val="accent6"/>
                </a:solidFill>
              </a:rPr>
            </a:br>
            <a:r>
              <a:rPr lang="en-US" sz="1467" dirty="0">
                <a:solidFill>
                  <a:schemeClr val="accent6"/>
                </a:solidFill>
              </a:rPr>
              <a:t>         }  </a:t>
            </a:r>
            <a:br>
              <a:rPr lang="en-US" sz="1467" dirty="0">
                <a:solidFill>
                  <a:schemeClr val="accent6"/>
                </a:solidFill>
              </a:rPr>
            </a:br>
            <a:r>
              <a:rPr lang="en-US" sz="1467" dirty="0">
                <a:solidFill>
                  <a:schemeClr val="accent6"/>
                </a:solidFill>
              </a:rPr>
              <a:t>}  </a:t>
            </a:r>
            <a:br>
              <a:rPr lang="en-US" sz="1467" dirty="0">
                <a:solidFill>
                  <a:schemeClr val="accent6"/>
                </a:solidFill>
              </a:rPr>
            </a:br>
            <a:r>
              <a:rPr lang="en-US" sz="1467" dirty="0" err="1">
                <a:solidFill>
                  <a:schemeClr val="accent6"/>
                </a:solidFill>
              </a:rPr>
              <a:t>printf</a:t>
            </a:r>
            <a:r>
              <a:rPr lang="en-US" sz="1467" dirty="0">
                <a:solidFill>
                  <a:schemeClr val="accent6"/>
                </a:solidFill>
              </a:rPr>
              <a:t>("The sorted array is\t");  </a:t>
            </a:r>
            <a:br>
              <a:rPr lang="en-US" sz="1467" dirty="0">
                <a:solidFill>
                  <a:schemeClr val="accent6"/>
                </a:solidFill>
              </a:rPr>
            </a:br>
            <a:r>
              <a:rPr lang="en-US" sz="1467" dirty="0">
                <a:solidFill>
                  <a:schemeClr val="accent6"/>
                </a:solidFill>
              </a:rPr>
              <a:t>for(i=0; i&lt;n; i++) { </a:t>
            </a:r>
            <a:br>
              <a:rPr lang="en-US" sz="1467" dirty="0">
                <a:solidFill>
                  <a:schemeClr val="accent6"/>
                </a:solidFill>
              </a:rPr>
            </a:br>
            <a:r>
              <a:rPr lang="en-US" sz="1467" dirty="0" err="1">
                <a:solidFill>
                  <a:schemeClr val="accent6"/>
                </a:solidFill>
              </a:rPr>
              <a:t>         printf</a:t>
            </a:r>
            <a:r>
              <a:rPr lang="en-US" sz="1467" dirty="0">
                <a:solidFill>
                  <a:schemeClr val="accent6"/>
                </a:solidFill>
              </a:rPr>
              <a:t>("%d\t", a[i]);  }</a:t>
            </a:r>
            <a:br>
              <a:rPr lang="en-US" sz="1467" dirty="0">
                <a:solidFill>
                  <a:schemeClr val="accent6"/>
                </a:solidFill>
              </a:rPr>
            </a:br>
            <a:r>
              <a:rPr lang="en-US" sz="1467" dirty="0">
                <a:solidFill>
                  <a:schemeClr val="accent6"/>
                </a:solidFill>
              </a:rPr>
              <a:t>}</a:t>
            </a:r>
          </a:p>
        </p:txBody>
      </p:sp>
      <p:sp>
        <p:nvSpPr>
          <p:cNvPr id="5" name="TextBox 4">
            <a:extLst>
              <a:ext uri="{54A254E8-27C4-4694-BC80-4D75CAD0BE2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1F22A95-11BD-47D0-A216-0B49EFE17086}"/>
              </a:ext>
            </a:extLst>
          </p:cNvPr>
          <p:cNvSpPr txBox="1"/>
          <p:nvPr/>
        </p:nvSpPr>
        <p:spPr>
          <a:xfrm>
            <a:off x="0" y="952501"/>
            <a:ext cx="4158627" cy="5545108"/>
          </a:xfrm>
          <a:prstGeom prst="rect">
            <a:avLst/>
          </a:prstGeom>
        </p:spPr>
        <p:txBody>
          <a:bodyPr vert="horz" lIns="127000" tIns="63500" rIns="127000" bIns="63500" rtlCol="0" anchor="t">
            <a:spAutoFit/>
          </a:bodyPr>
          <a:lstStyle/>
          <a:p>
            <a:pPr>
              <a:defRPr lang="en-US" sz="1400" dirty="0"/>
            </a:pPr>
            <a:r>
              <a:rPr lang="en-US" sz="1600" dirty="0">
                <a:solidFill>
                  <a:srgbClr val="00B050"/>
                </a:solidFill>
                <a:latin typeface="Lato"/>
              </a:rPr>
              <a:t>Algorithm</a:t>
            </a:r>
            <a:r>
              <a:rPr lang="en-US" sz="1600" dirty="0">
                <a:solidFill>
                  <a:srgbClr val="00B050"/>
                </a:solidFill>
              </a:rPr>
              <a:t/>
            </a:r>
            <a:br>
              <a:rPr lang="en-US" sz="1600" dirty="0">
                <a:solidFill>
                  <a:srgbClr val="00B050"/>
                </a:solidFill>
              </a:rPr>
            </a:br>
            <a:r>
              <a:rPr lang="en-US" sz="1600" dirty="0">
                <a:solidFill>
                  <a:srgbClr val="00B050"/>
                </a:solidFill>
                <a:latin typeface="Lato"/>
              </a:rPr>
              <a:t>1. Start</a:t>
            </a:r>
            <a:r>
              <a:rPr lang="en-US" sz="1600" dirty="0">
                <a:solidFill>
                  <a:srgbClr val="00B050"/>
                </a:solidFill>
              </a:rPr>
              <a:t/>
            </a:r>
            <a:br>
              <a:rPr lang="en-US" sz="1600" dirty="0">
                <a:solidFill>
                  <a:srgbClr val="00B050"/>
                </a:solidFill>
              </a:rPr>
            </a:br>
            <a:r>
              <a:rPr lang="en-US" sz="1600" dirty="0">
                <a:solidFill>
                  <a:srgbClr val="00B050"/>
                </a:solidFill>
                <a:latin typeface="Lato"/>
              </a:rPr>
              <a:t>2. Input number of elements, Read n</a:t>
            </a:r>
            <a:r>
              <a:rPr lang="en-US" sz="1600" dirty="0">
                <a:solidFill>
                  <a:srgbClr val="00B050"/>
                </a:solidFill>
              </a:rPr>
              <a:t/>
            </a:r>
            <a:br>
              <a:rPr lang="en-US" sz="1600" dirty="0">
                <a:solidFill>
                  <a:srgbClr val="00B050"/>
                </a:solidFill>
              </a:rPr>
            </a:br>
            <a:r>
              <a:rPr lang="en-US" sz="1600" dirty="0">
                <a:solidFill>
                  <a:srgbClr val="00B050"/>
                </a:solidFill>
                <a:latin typeface="Lato"/>
              </a:rPr>
              <a:t>3. Input all n elements</a:t>
            </a:r>
            <a:r>
              <a:rPr lang="en-US" sz="1600" dirty="0">
                <a:solidFill>
                  <a:srgbClr val="00B050"/>
                </a:solidFill>
              </a:rPr>
              <a:t/>
            </a:r>
            <a:br>
              <a:rPr lang="en-US" sz="1600" dirty="0">
                <a:solidFill>
                  <a:srgbClr val="00B050"/>
                </a:solidFill>
              </a:rPr>
            </a:br>
            <a:r>
              <a:rPr lang="en-US" sz="1600" dirty="0">
                <a:solidFill>
                  <a:srgbClr val="00B050"/>
                </a:solidFill>
                <a:latin typeface="Lato"/>
              </a:rPr>
              <a:t>      For i=0 to n-1 do</a:t>
            </a:r>
            <a:r>
              <a:rPr lang="en-US" sz="1600" dirty="0">
                <a:solidFill>
                  <a:srgbClr val="00B050"/>
                </a:solidFill>
              </a:rPr>
              <a:t/>
            </a:r>
            <a:br>
              <a:rPr lang="en-US" sz="1600" dirty="0">
                <a:solidFill>
                  <a:srgbClr val="00B050"/>
                </a:solidFill>
              </a:rPr>
            </a:br>
            <a:r>
              <a:rPr lang="en-US" sz="1600" dirty="0">
                <a:solidFill>
                  <a:srgbClr val="00B050"/>
                </a:solidFill>
                <a:latin typeface="Lato"/>
              </a:rPr>
              <a:t>      Read a[i]</a:t>
            </a:r>
            <a:r>
              <a:rPr lang="en-US" sz="1600" dirty="0">
                <a:solidFill>
                  <a:srgbClr val="00B050"/>
                </a:solidFill>
              </a:rPr>
              <a:t/>
            </a:r>
            <a:br>
              <a:rPr lang="en-US" sz="1600" dirty="0">
                <a:solidFill>
                  <a:srgbClr val="00B050"/>
                </a:solidFill>
              </a:rPr>
            </a:br>
            <a:r>
              <a:rPr lang="en-US" sz="1600" dirty="0">
                <a:solidFill>
                  <a:srgbClr val="00B050"/>
                </a:solidFill>
                <a:latin typeface="Lato"/>
              </a:rPr>
              <a:t>      End i for loop</a:t>
            </a:r>
            <a:r>
              <a:rPr lang="en-US" sz="1600" dirty="0">
                <a:solidFill>
                  <a:srgbClr val="00B050"/>
                </a:solidFill>
              </a:rPr>
              <a:t/>
            </a:r>
            <a:br>
              <a:rPr lang="en-US" sz="1600" dirty="0">
                <a:solidFill>
                  <a:srgbClr val="00B050"/>
                </a:solidFill>
              </a:rPr>
            </a:br>
            <a:r>
              <a:rPr lang="en-US" sz="1600" dirty="0">
                <a:solidFill>
                  <a:srgbClr val="00B050"/>
                </a:solidFill>
                <a:latin typeface="Lato"/>
              </a:rPr>
              <a:t>4. Sort the elements</a:t>
            </a:r>
            <a:r>
              <a:rPr lang="en-US" sz="1600" dirty="0">
                <a:solidFill>
                  <a:srgbClr val="00B050"/>
                </a:solidFill>
              </a:rPr>
              <a:t/>
            </a:r>
            <a:br>
              <a:rPr lang="en-US" sz="1600" dirty="0">
                <a:solidFill>
                  <a:srgbClr val="00B050"/>
                </a:solidFill>
              </a:rPr>
            </a:br>
            <a:r>
              <a:rPr lang="en-US" sz="1600" dirty="0">
                <a:solidFill>
                  <a:srgbClr val="00B050"/>
                </a:solidFill>
                <a:latin typeface="Lato"/>
              </a:rPr>
              <a:t>      For j=1 to n-1 do</a:t>
            </a:r>
            <a:r>
              <a:rPr lang="en-US" sz="1600" dirty="0">
                <a:solidFill>
                  <a:srgbClr val="00B050"/>
                </a:solidFill>
              </a:rPr>
              <a:t/>
            </a:r>
            <a:br>
              <a:rPr lang="en-US" sz="1600" dirty="0">
                <a:solidFill>
                  <a:srgbClr val="00B050"/>
                </a:solidFill>
              </a:rPr>
            </a:br>
            <a:r>
              <a:rPr lang="en-US" sz="1600" dirty="0">
                <a:solidFill>
                  <a:srgbClr val="00B050"/>
                </a:solidFill>
                <a:latin typeface="Lato"/>
              </a:rPr>
              <a:t>          For i = 0 to n-j do</a:t>
            </a:r>
            <a:r>
              <a:rPr lang="en-US" sz="1600" dirty="0">
                <a:solidFill>
                  <a:srgbClr val="00B050"/>
                </a:solidFill>
              </a:rPr>
              <a:t/>
            </a:r>
            <a:br>
              <a:rPr lang="en-US" sz="1600" dirty="0">
                <a:solidFill>
                  <a:srgbClr val="00B050"/>
                </a:solidFill>
              </a:rPr>
            </a:br>
            <a:r>
              <a:rPr lang="en-US" sz="1600" dirty="0">
                <a:solidFill>
                  <a:srgbClr val="00B050"/>
                </a:solidFill>
                <a:latin typeface="Lato"/>
              </a:rPr>
              <a:t>                  If (a[i] &gt; a[i+1])</a:t>
            </a:r>
            <a:r>
              <a:rPr lang="en-US" sz="1600" dirty="0">
                <a:solidFill>
                  <a:srgbClr val="00B050"/>
                </a:solidFill>
              </a:rPr>
              <a:t/>
            </a:r>
            <a:br>
              <a:rPr lang="en-US" sz="1600" dirty="0">
                <a:solidFill>
                  <a:srgbClr val="00B050"/>
                </a:solidFill>
              </a:rPr>
            </a:br>
            <a:r>
              <a:rPr lang="en-US" sz="1600" dirty="0">
                <a:solidFill>
                  <a:srgbClr val="00B050"/>
                </a:solidFill>
                <a:latin typeface="Lato"/>
              </a:rPr>
              <a:t>                            temp = a[i]</a:t>
            </a:r>
            <a:r>
              <a:rPr lang="en-US" sz="1600" dirty="0">
                <a:solidFill>
                  <a:srgbClr val="00B050"/>
                </a:solidFill>
              </a:rPr>
              <a:t/>
            </a:r>
            <a:br>
              <a:rPr lang="en-US" sz="1600" dirty="0">
                <a:solidFill>
                  <a:srgbClr val="00B050"/>
                </a:solidFill>
              </a:rPr>
            </a:br>
            <a:r>
              <a:rPr lang="en-US" sz="1600" dirty="0">
                <a:solidFill>
                  <a:srgbClr val="00B050"/>
                </a:solidFill>
                <a:latin typeface="Lato"/>
              </a:rPr>
              <a:t>                            a[i] = a[i+1]</a:t>
            </a:r>
            <a:r>
              <a:rPr lang="en-US" sz="1600" dirty="0">
                <a:solidFill>
                  <a:srgbClr val="00B050"/>
                </a:solidFill>
              </a:rPr>
              <a:t/>
            </a:r>
            <a:br>
              <a:rPr lang="en-US" sz="1600" dirty="0">
                <a:solidFill>
                  <a:srgbClr val="00B050"/>
                </a:solidFill>
              </a:rPr>
            </a:br>
            <a:r>
              <a:rPr lang="en-US" sz="1600" dirty="0">
                <a:solidFill>
                  <a:srgbClr val="00B050"/>
                </a:solidFill>
                <a:latin typeface="Lato"/>
              </a:rPr>
              <a:t>                            a[i+1] = temp</a:t>
            </a:r>
            <a:r>
              <a:rPr lang="en-US" sz="1600" dirty="0">
                <a:solidFill>
                  <a:srgbClr val="00B050"/>
                </a:solidFill>
              </a:rPr>
              <a:t/>
            </a:r>
            <a:br>
              <a:rPr lang="en-US" sz="1600" dirty="0">
                <a:solidFill>
                  <a:srgbClr val="00B050"/>
                </a:solidFill>
              </a:rPr>
            </a:br>
            <a:r>
              <a:rPr lang="en-US" sz="1600" dirty="0">
                <a:solidFill>
                  <a:srgbClr val="00B050"/>
                </a:solidFill>
                <a:latin typeface="Lato"/>
              </a:rPr>
              <a:t>                 End if</a:t>
            </a:r>
            <a:r>
              <a:rPr lang="en-US" sz="1600" dirty="0">
                <a:solidFill>
                  <a:srgbClr val="00B050"/>
                </a:solidFill>
              </a:rPr>
              <a:t/>
            </a:r>
            <a:br>
              <a:rPr lang="en-US" sz="1600" dirty="0">
                <a:solidFill>
                  <a:srgbClr val="00B050"/>
                </a:solidFill>
              </a:rPr>
            </a:br>
            <a:r>
              <a:rPr lang="en-US" sz="1600" dirty="0">
                <a:solidFill>
                  <a:srgbClr val="00B050"/>
                </a:solidFill>
                <a:latin typeface="Lato"/>
              </a:rPr>
              <a:t>        End i for loop</a:t>
            </a:r>
            <a:r>
              <a:rPr lang="en-US" sz="1600" dirty="0">
                <a:solidFill>
                  <a:srgbClr val="00B050"/>
                </a:solidFill>
              </a:rPr>
              <a:t/>
            </a:r>
            <a:br>
              <a:rPr lang="en-US" sz="1600" dirty="0">
                <a:solidFill>
                  <a:srgbClr val="00B050"/>
                </a:solidFill>
              </a:rPr>
            </a:br>
            <a:r>
              <a:rPr lang="en-US" sz="1600" dirty="0">
                <a:solidFill>
                  <a:srgbClr val="00B050"/>
                </a:solidFill>
                <a:latin typeface="Lato"/>
              </a:rPr>
              <a:t>    End j for loop</a:t>
            </a:r>
            <a:r>
              <a:rPr lang="en-US" sz="1600" dirty="0">
                <a:solidFill>
                  <a:srgbClr val="00B050"/>
                </a:solidFill>
              </a:rPr>
              <a:t/>
            </a:r>
            <a:br>
              <a:rPr lang="en-US" sz="1600" dirty="0">
                <a:solidFill>
                  <a:srgbClr val="00B050"/>
                </a:solidFill>
              </a:rPr>
            </a:br>
            <a:r>
              <a:rPr lang="en-US" sz="1600" dirty="0">
                <a:solidFill>
                  <a:srgbClr val="00B050"/>
                </a:solidFill>
                <a:latin typeface="Lato"/>
              </a:rPr>
              <a:t>5. Print the sorted elements</a:t>
            </a:r>
            <a:r>
              <a:rPr lang="en-US" sz="1600" dirty="0">
                <a:solidFill>
                  <a:srgbClr val="00B050"/>
                </a:solidFill>
              </a:rPr>
              <a:t/>
            </a:r>
            <a:br>
              <a:rPr lang="en-US" sz="1600" dirty="0">
                <a:solidFill>
                  <a:srgbClr val="00B050"/>
                </a:solidFill>
              </a:rPr>
            </a:br>
            <a:r>
              <a:rPr lang="en-US" sz="1600" dirty="0">
                <a:solidFill>
                  <a:srgbClr val="00B050"/>
                </a:solidFill>
                <a:latin typeface="Lato"/>
              </a:rPr>
              <a:t>      For i=0 to n-1 do</a:t>
            </a:r>
            <a:r>
              <a:rPr lang="en-US" sz="1600" dirty="0">
                <a:solidFill>
                  <a:srgbClr val="00B050"/>
                </a:solidFill>
              </a:rPr>
              <a:t/>
            </a:r>
            <a:br>
              <a:rPr lang="en-US" sz="1600" dirty="0">
                <a:solidFill>
                  <a:srgbClr val="00B050"/>
                </a:solidFill>
              </a:rPr>
            </a:br>
            <a:r>
              <a:rPr lang="en-US" sz="1600" dirty="0">
                <a:solidFill>
                  <a:srgbClr val="00B050"/>
                </a:solidFill>
                <a:latin typeface="Lato"/>
              </a:rPr>
              <a:t>                 Display a[i]</a:t>
            </a:r>
            <a:r>
              <a:rPr lang="en-US" sz="1600" dirty="0">
                <a:solidFill>
                  <a:srgbClr val="00B050"/>
                </a:solidFill>
              </a:rPr>
              <a:t/>
            </a:r>
            <a:br>
              <a:rPr lang="en-US" sz="1600" dirty="0">
                <a:solidFill>
                  <a:srgbClr val="00B050"/>
                </a:solidFill>
              </a:rPr>
            </a:br>
            <a:r>
              <a:rPr lang="en-US" sz="1600" dirty="0">
                <a:solidFill>
                  <a:srgbClr val="00B050"/>
                </a:solidFill>
                <a:latin typeface="Lato"/>
              </a:rPr>
              <a:t>      End i for loop</a:t>
            </a:r>
            <a:r>
              <a:rPr lang="en-US" sz="1600" dirty="0">
                <a:solidFill>
                  <a:srgbClr val="00B050"/>
                </a:solidFill>
              </a:rPr>
              <a:t/>
            </a:r>
            <a:br>
              <a:rPr lang="en-US" sz="1600" dirty="0">
                <a:solidFill>
                  <a:srgbClr val="00B050"/>
                </a:solidFill>
              </a:rPr>
            </a:br>
            <a:r>
              <a:rPr lang="en-US" sz="1600" dirty="0">
                <a:solidFill>
                  <a:srgbClr val="00B050"/>
                </a:solidFill>
                <a:latin typeface="Lato"/>
              </a:rPr>
              <a:t>6. Stop</a:t>
            </a:r>
          </a:p>
        </p:txBody>
      </p:sp>
      <p:pic>
        <p:nvPicPr>
          <p:cNvPr id="6" name="Picture 5">
            <a:extLst>
              <a:ext uri="{064A9A78-C9FE-49EC-A7DD-3A2360CE929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BCABCC5-E968-4681-ADC3-93818FB8AC39}"/>
              </a:ext>
            </a:extLst>
          </p:cNvPr>
          <p:cNvPicPr>
            <a:picLocks noChangeAspect="1"/>
          </p:cNvPicPr>
          <p:nvPr/>
        </p:nvPicPr>
        <p:blipFill>
          <a:blip r:embed="rId3"/>
          <a:stretch>
            <a:fillRect/>
          </a:stretch>
        </p:blipFill>
        <p:spPr>
          <a:xfrm>
            <a:off x="3911600" y="506564"/>
            <a:ext cx="2721749" cy="6206147"/>
          </a:xfrm>
          <a:prstGeom prst="rect">
            <a:avLst/>
          </a:prstGeom>
          <a:noFill/>
        </p:spPr>
      </p:pic>
    </p:spTree>
    <p:extLst>
      <p:ext uri="{511C93CF-7412-41D7-B05A-238494303005}">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18"/>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57D87787-C20C-4ABC-B23E-EA8A9A47CED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77F9EAF-D5D8-4E59-BA57-11016F2217E6}"/>
              </a:ext>
            </a:extLst>
          </p:cNvPr>
          <p:cNvSpPr txBox="1"/>
          <p:nvPr/>
        </p:nvSpPr>
        <p:spPr>
          <a:xfrm>
            <a:off x="9298026" y="3584943"/>
            <a:ext cx="3198773" cy="3329116"/>
          </a:xfrm>
          <a:prstGeom prst="rect">
            <a:avLst/>
          </a:prstGeom>
        </p:spPr>
        <p:txBody>
          <a:bodyPr vert="horz" lIns="127000" tIns="63500" rIns="127000" bIns="63500" rtlCol="0" anchor="t">
            <a:spAutoFit/>
          </a:bodyPr>
          <a:lstStyle/>
          <a:p>
            <a:pPr>
              <a:defRPr lang="en-US" sz="1400" dirty="0"/>
            </a:pPr>
            <a:r>
              <a:rPr lang="en-US" sz="1600" dirty="0">
                <a:solidFill>
                  <a:schemeClr val="accent6"/>
                </a:solidFill>
              </a:rPr>
              <a:t/>
            </a:r>
            <a:br>
              <a:rPr lang="en-US" sz="1600" dirty="0">
                <a:solidFill>
                  <a:schemeClr val="accent6"/>
                </a:solidFill>
              </a:rPr>
            </a:br>
            <a:r>
              <a:rPr lang="en-US" sz="1600" dirty="0">
                <a:solidFill>
                  <a:schemeClr val="accent6"/>
                </a:solidFill>
              </a:rPr>
              <a:t>for(j=1; j&lt;n; j++)  </a:t>
            </a:r>
            <a:br>
              <a:rPr lang="en-US" sz="1600" dirty="0">
                <a:solidFill>
                  <a:schemeClr val="accent6"/>
                </a:solidFill>
              </a:rPr>
            </a:br>
            <a:r>
              <a:rPr lang="en-US" sz="1600" dirty="0">
                <a:solidFill>
                  <a:schemeClr val="accent6"/>
                </a:solidFill>
              </a:rPr>
              <a:t>{  </a:t>
            </a:r>
            <a:br>
              <a:rPr lang="en-US" sz="1600" dirty="0">
                <a:solidFill>
                  <a:schemeClr val="accent6"/>
                </a:solidFill>
              </a:rPr>
            </a:br>
            <a:r>
              <a:rPr lang="en-US" sz="1600" dirty="0">
                <a:solidFill>
                  <a:schemeClr val="accent6"/>
                </a:solidFill>
              </a:rPr>
              <a:t>         for(i=0; i&lt;n-j; i++)  </a:t>
            </a:r>
            <a:br>
              <a:rPr lang="en-US" sz="1600" dirty="0">
                <a:solidFill>
                  <a:schemeClr val="accent6"/>
                </a:solidFill>
              </a:rPr>
            </a:br>
            <a:r>
              <a:rPr lang="en-US" sz="1600" dirty="0">
                <a:solidFill>
                  <a:schemeClr val="accent6"/>
                </a:solidFill>
              </a:rPr>
              <a:t>         {  </a:t>
            </a:r>
            <a:br>
              <a:rPr lang="en-US" sz="1600" dirty="0">
                <a:solidFill>
                  <a:schemeClr val="accent6"/>
                </a:solidFill>
              </a:rPr>
            </a:br>
            <a:r>
              <a:rPr lang="en-US" sz="1600" dirty="0">
                <a:solidFill>
                  <a:schemeClr val="accent6"/>
                </a:solidFill>
              </a:rPr>
              <a:t>               If(a[i] &gt; a[i+1])  </a:t>
            </a:r>
            <a:br>
              <a:rPr lang="en-US" sz="1600" dirty="0">
                <a:solidFill>
                  <a:schemeClr val="accent6"/>
                </a:solidFill>
              </a:rPr>
            </a:br>
            <a:r>
              <a:rPr lang="en-US" sz="1600" dirty="0">
                <a:solidFill>
                  <a:schemeClr val="accent6"/>
                </a:solidFill>
              </a:rPr>
              <a:t>               {  </a:t>
            </a:r>
            <a:br>
              <a:rPr lang="en-US" sz="1600" dirty="0">
                <a:solidFill>
                  <a:schemeClr val="accent6"/>
                </a:solidFill>
              </a:rPr>
            </a:br>
            <a:r>
              <a:rPr lang="en-US" sz="1600" dirty="0">
                <a:solidFill>
                  <a:schemeClr val="accent6"/>
                </a:solidFill>
              </a:rPr>
              <a:t>                       temp=a[i];  </a:t>
            </a:r>
            <a:br>
              <a:rPr lang="en-US" sz="1600" dirty="0">
                <a:solidFill>
                  <a:schemeClr val="accent6"/>
                </a:solidFill>
              </a:rPr>
            </a:br>
            <a:r>
              <a:rPr lang="en-US" sz="1600" dirty="0">
                <a:solidFill>
                  <a:schemeClr val="accent6"/>
                </a:solidFill>
              </a:rPr>
              <a:t>                       a[i]=a[i+1];  </a:t>
            </a:r>
            <a:br>
              <a:rPr lang="en-US" sz="1600" dirty="0">
                <a:solidFill>
                  <a:schemeClr val="accent6"/>
                </a:solidFill>
              </a:rPr>
            </a:br>
            <a:r>
              <a:rPr lang="en-US" sz="1600" dirty="0">
                <a:solidFill>
                  <a:schemeClr val="accent6"/>
                </a:solidFill>
              </a:rPr>
              <a:t>                       a[i+1]=temp;  </a:t>
            </a:r>
            <a:br>
              <a:rPr lang="en-US" sz="1600" dirty="0">
                <a:solidFill>
                  <a:schemeClr val="accent6"/>
                </a:solidFill>
              </a:rPr>
            </a:br>
            <a:r>
              <a:rPr lang="en-US" sz="1600" dirty="0">
                <a:solidFill>
                  <a:schemeClr val="accent6"/>
                </a:solidFill>
              </a:rPr>
              <a:t>               }  </a:t>
            </a:r>
            <a:br>
              <a:rPr lang="en-US" sz="1600" dirty="0">
                <a:solidFill>
                  <a:schemeClr val="accent6"/>
                </a:solidFill>
              </a:rPr>
            </a:br>
            <a:r>
              <a:rPr lang="en-US" sz="1600" dirty="0">
                <a:solidFill>
                  <a:schemeClr val="accent6"/>
                </a:solidFill>
              </a:rPr>
              <a:t>         }  </a:t>
            </a:r>
            <a:br>
              <a:rPr lang="en-US" sz="1600" dirty="0">
                <a:solidFill>
                  <a:schemeClr val="accent6"/>
                </a:solidFill>
              </a:rPr>
            </a:br>
            <a:r>
              <a:rPr lang="en-US" sz="1600" dirty="0">
                <a:solidFill>
                  <a:schemeClr val="accent6"/>
                </a:solidFill>
              </a:rPr>
              <a:t>}  </a:t>
            </a:r>
          </a:p>
        </p:txBody>
      </p:sp>
      <p:sp>
        <p:nvSpPr>
          <p:cNvPr id="3" name="TextBox 2">
            <a:extLst>
              <a:ext uri="{420D9657-20DF-4FBF-BFB9-F9BBE25B577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D6EC044-217A-419D-AE4E-8DD2237DB8FF}"/>
              </a:ext>
            </a:extLst>
          </p:cNvPr>
          <p:cNvSpPr txBox="1"/>
          <p:nvPr/>
        </p:nvSpPr>
        <p:spPr>
          <a:xfrm>
            <a:off x="1152207" y="-50800"/>
            <a:ext cx="1360119" cy="374461"/>
          </a:xfrm>
          <a:prstGeom prst="rect">
            <a:avLst/>
          </a:prstGeom>
        </p:spPr>
        <p:txBody>
          <a:bodyPr vert="horz" lIns="127000" tIns="63500" rIns="127000" bIns="63500" rtlCol="0" anchor="t">
            <a:spAutoFit/>
          </a:bodyPr>
          <a:lstStyle/>
          <a:p>
            <a:pPr>
              <a:defRPr lang="en-US" sz="1400" dirty="0"/>
            </a:pPr>
            <a:r>
              <a:rPr lang="en-US" sz="1600" b="1" dirty="0">
                <a:solidFill>
                  <a:srgbClr val="F2494B"/>
                </a:solidFill>
                <a:latin typeface="+mj-lt"/>
              </a:rPr>
              <a:t>Pass 1</a:t>
            </a:r>
          </a:p>
        </p:txBody>
      </p:sp>
      <p:sp>
        <p:nvSpPr>
          <p:cNvPr id="4" name="TextBox 3">
            <a:extLst>
              <a:ext uri="{E003898F-46BD-4CF8-9CAF-C3B58945BC8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A8479E0-6B3D-408D-857E-841F57B66C62}"/>
              </a:ext>
            </a:extLst>
          </p:cNvPr>
          <p:cNvSpPr txBox="1"/>
          <p:nvPr/>
        </p:nvSpPr>
        <p:spPr>
          <a:xfrm>
            <a:off x="4184257" y="-50800"/>
            <a:ext cx="1158684" cy="374461"/>
          </a:xfrm>
          <a:prstGeom prst="rect">
            <a:avLst/>
          </a:prstGeom>
        </p:spPr>
        <p:txBody>
          <a:bodyPr vert="horz" lIns="127000" tIns="63500" rIns="127000" bIns="63500" rtlCol="0" anchor="t">
            <a:spAutoFit/>
          </a:bodyPr>
          <a:lstStyle/>
          <a:p>
            <a:pPr>
              <a:defRPr lang="en-US" sz="1400" dirty="0"/>
            </a:pPr>
            <a:r>
              <a:rPr lang="en-US" sz="1600" b="1" dirty="0">
                <a:solidFill>
                  <a:srgbClr val="F2494B"/>
                </a:solidFill>
                <a:latin typeface="+mj-lt"/>
              </a:rPr>
              <a:t>Pass 2</a:t>
            </a:r>
          </a:p>
        </p:txBody>
      </p:sp>
      <p:sp>
        <p:nvSpPr>
          <p:cNvPr id="5" name="TextBox 4">
            <a:extLst>
              <a:ext uri="{0427F962-847A-4DFA-AAB4-482641F0936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0D6E14F-F400-467C-98F8-FDE387EE0B19}"/>
              </a:ext>
            </a:extLst>
          </p:cNvPr>
          <p:cNvSpPr txBox="1"/>
          <p:nvPr/>
        </p:nvSpPr>
        <p:spPr>
          <a:xfrm>
            <a:off x="7014870" y="-50800"/>
            <a:ext cx="1158684" cy="374461"/>
          </a:xfrm>
          <a:prstGeom prst="rect">
            <a:avLst/>
          </a:prstGeom>
        </p:spPr>
        <p:txBody>
          <a:bodyPr vert="horz" lIns="127000" tIns="63500" rIns="127000" bIns="63500" rtlCol="0" anchor="t">
            <a:spAutoFit/>
          </a:bodyPr>
          <a:lstStyle/>
          <a:p>
            <a:pPr>
              <a:defRPr lang="en-US" sz="1400" dirty="0"/>
            </a:pPr>
            <a:r>
              <a:rPr lang="en-US" sz="1600" b="1" dirty="0">
                <a:solidFill>
                  <a:srgbClr val="F2494B"/>
                </a:solidFill>
                <a:latin typeface="+mj-lt"/>
              </a:rPr>
              <a:t>Pass 3</a:t>
            </a:r>
          </a:p>
        </p:txBody>
      </p:sp>
      <p:sp>
        <p:nvSpPr>
          <p:cNvPr id="6" name="TextBox 5">
            <a:extLst>
              <a:ext uri="{ED23C28F-E6B5-4FA3-A4CF-67A884B643D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2DC769F-FF0D-4DD2-BFBC-87BF7CD34D9F}"/>
              </a:ext>
            </a:extLst>
          </p:cNvPr>
          <p:cNvSpPr txBox="1"/>
          <p:nvPr/>
        </p:nvSpPr>
        <p:spPr>
          <a:xfrm>
            <a:off x="10233926" y="-50800"/>
            <a:ext cx="1158684" cy="374461"/>
          </a:xfrm>
          <a:prstGeom prst="rect">
            <a:avLst/>
          </a:prstGeom>
        </p:spPr>
        <p:txBody>
          <a:bodyPr vert="horz" lIns="127000" tIns="63500" rIns="127000" bIns="63500" rtlCol="0" anchor="t">
            <a:spAutoFit/>
          </a:bodyPr>
          <a:lstStyle/>
          <a:p>
            <a:pPr>
              <a:defRPr lang="en-US" sz="1400" dirty="0"/>
            </a:pPr>
            <a:r>
              <a:rPr lang="en-US" sz="1600" b="1" dirty="0">
                <a:solidFill>
                  <a:srgbClr val="F2494B"/>
                </a:solidFill>
                <a:latin typeface="+mj-lt"/>
              </a:rPr>
              <a:t>Pass 4</a:t>
            </a:r>
          </a:p>
        </p:txBody>
      </p:sp>
      <p:sp>
        <p:nvSpPr>
          <p:cNvPr id="7" name="TextBox 6">
            <a:extLst>
              <a:ext uri="{B698614F-CE51-4771-8489-8617BCACB86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6043660-624B-4449-8EE7-0ED14A3A6F99}"/>
              </a:ext>
            </a:extLst>
          </p:cNvPr>
          <p:cNvSpPr txBox="1"/>
          <p:nvPr/>
        </p:nvSpPr>
        <p:spPr>
          <a:xfrm>
            <a:off x="0" y="339064"/>
            <a:ext cx="3513493" cy="6591548"/>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0"/>
          </a:gradFill>
          <a:ln w="0" cap="flat">
            <a:solidFill>
              <a:schemeClr val="accent2">
                <a:shade val="95000"/>
                <a:satMod val="104999"/>
              </a:schemeClr>
            </a:solidFill>
            <a:prstDash val="solid"/>
            <a:miter lim="800000"/>
          </a:ln>
        </p:spPr>
        <p:txBody>
          <a:bodyPr vert="horz" lIns="127000" tIns="63500" rIns="127000" bIns="63500" rtlCol="0" anchor="t">
            <a:spAutoFit/>
          </a:bodyPr>
          <a:lstStyle/>
          <a:p>
            <a:pPr>
              <a:defRPr lang="en-US" sz="1400" dirty="0"/>
            </a:pPr>
            <a:r>
              <a:rPr lang="en-US" sz="1200" b="1" dirty="0">
                <a:latin typeface="+mj-lt"/>
              </a:rPr>
              <a:t>   </a:t>
            </a:r>
            <a:r>
              <a:rPr lang="en-US" sz="1200" b="1" dirty="0">
                <a:solidFill>
                  <a:srgbClr val="00B050"/>
                </a:solidFill>
                <a:latin typeface="+mj-lt"/>
              </a:rPr>
              <a:t>a[0] a[1] a[2] a[3] a[4]</a:t>
            </a:r>
          </a:p>
          <a:p>
            <a:pPr>
              <a:defRPr lang="en-US" sz="1400" dirty="0"/>
            </a:pPr>
            <a:r>
              <a:rPr lang="en-US" sz="1200" b="1" dirty="0">
                <a:solidFill>
                  <a:srgbClr val="00B050"/>
                </a:solidFill>
                <a:latin typeface="+mj-lt"/>
              </a:rPr>
              <a:t>      7      2      8     5      4</a:t>
            </a:r>
          </a:p>
          <a:p>
            <a:pPr>
              <a:defRPr lang="en-US" sz="1400" dirty="0"/>
            </a:pPr>
            <a:endParaRPr lang="en-US" sz="1200" b="1" dirty="0">
              <a:solidFill>
                <a:srgbClr val="00B050"/>
              </a:solidFill>
              <a:latin typeface="+mj-lt"/>
            </a:endParaRPr>
          </a:p>
          <a:p>
            <a:pPr>
              <a:defRPr lang="en-US" sz="1400" dirty="0"/>
            </a:pPr>
            <a:r>
              <a:rPr lang="en-US" sz="1200" b="1" dirty="0">
                <a:solidFill>
                  <a:schemeClr val="accent3"/>
                </a:solidFill>
                <a:latin typeface="+mj-lt"/>
              </a:rPr>
              <a:t>J=1</a:t>
            </a:r>
            <a:r>
              <a:rPr lang="en-US" sz="1200" b="1" dirty="0">
                <a:latin typeface="+mj-lt"/>
              </a:rPr>
              <a:t>,</a:t>
            </a:r>
            <a:r>
              <a:rPr lang="en-US" sz="1200" b="1" dirty="0">
                <a:solidFill>
                  <a:schemeClr val="accent3"/>
                </a:solidFill>
                <a:latin typeface="+mj-lt"/>
              </a:rPr>
              <a:t> j&lt;n  1&lt;5 true</a:t>
            </a:r>
          </a:p>
          <a:p>
            <a:pPr>
              <a:defRPr lang="en-US" sz="1400" dirty="0"/>
            </a:pPr>
            <a:r>
              <a:rPr lang="en-US" sz="1200" b="1" dirty="0">
                <a:solidFill>
                  <a:srgbClr val="775E9E"/>
                </a:solidFill>
                <a:latin typeface="+mj-lt"/>
              </a:rPr>
              <a:t>i=0    i&lt;n-j    0&lt;4 true</a:t>
            </a:r>
          </a:p>
          <a:p>
            <a:pPr>
              <a:defRPr lang="en-US" sz="1400" dirty="0"/>
            </a:pPr>
            <a:r>
              <a:rPr lang="en-US" sz="1200" b="1" dirty="0">
                <a:solidFill>
                  <a:schemeClr val="accent6"/>
                </a:solidFill>
                <a:latin typeface="+mj-lt"/>
              </a:rPr>
              <a:t>If(a[0]&gt;a[1])   7&gt;2 true</a:t>
            </a:r>
          </a:p>
          <a:p>
            <a:pPr>
              <a:defRPr lang="en-US" sz="1400" dirty="0"/>
            </a:pPr>
            <a:r>
              <a:rPr lang="en-US" sz="1200" b="1" dirty="0">
                <a:solidFill>
                  <a:schemeClr val="accent6"/>
                </a:solidFill>
                <a:latin typeface="+mj-lt"/>
              </a:rPr>
              <a:t>    </a:t>
            </a:r>
            <a:r>
              <a:rPr lang="en-US" sz="1200" b="1" dirty="0">
                <a:solidFill>
                  <a:schemeClr val="tx2"/>
                </a:solidFill>
                <a:latin typeface="+mj-lt"/>
              </a:rPr>
              <a:t>Temp=7;</a:t>
            </a:r>
          </a:p>
          <a:p>
            <a:pPr>
              <a:defRPr lang="en-US" sz="1400" dirty="0"/>
            </a:pPr>
            <a:r>
              <a:rPr lang="en-US" sz="1200" b="1" dirty="0">
                <a:solidFill>
                  <a:schemeClr val="tx2"/>
                </a:solidFill>
                <a:latin typeface="+mj-lt"/>
              </a:rPr>
              <a:t>    a[0]=2;</a:t>
            </a:r>
          </a:p>
          <a:p>
            <a:pPr>
              <a:defRPr lang="en-US" sz="1400" dirty="0"/>
            </a:pPr>
            <a:r>
              <a:rPr lang="en-US" sz="1200" b="1" dirty="0">
                <a:solidFill>
                  <a:schemeClr val="tx2"/>
                </a:solidFill>
                <a:latin typeface="+mj-lt"/>
              </a:rPr>
              <a:t>    a[1]=7;</a:t>
            </a:r>
          </a:p>
          <a:p>
            <a:pPr>
              <a:defRPr lang="en-US" sz="1400" dirty="0"/>
            </a:pPr>
            <a:r>
              <a:rPr lang="en-US" sz="1200" b="1" dirty="0">
                <a:solidFill>
                  <a:schemeClr val="accent6"/>
                </a:solidFill>
                <a:latin typeface="+mj-lt"/>
              </a:rPr>
              <a:t> </a:t>
            </a:r>
            <a:r>
              <a:rPr lang="en-US" sz="1200" b="1" dirty="0">
                <a:solidFill>
                  <a:schemeClr val="accent2"/>
                </a:solidFill>
                <a:latin typeface="+mj-lt"/>
              </a:rPr>
              <a:t>  </a:t>
            </a:r>
            <a:r>
              <a:rPr lang="en-US" sz="1200" b="1" dirty="0">
                <a:solidFill>
                  <a:srgbClr val="00B050"/>
                </a:solidFill>
                <a:latin typeface="+mj-lt"/>
              </a:rPr>
              <a:t>a[0] a[1] a[2] a[3] a[4]</a:t>
            </a:r>
          </a:p>
          <a:p>
            <a:pPr>
              <a:defRPr lang="en-US" sz="1400" dirty="0"/>
            </a:pPr>
            <a:r>
              <a:rPr lang="en-US" sz="1200" b="1" dirty="0">
                <a:solidFill>
                  <a:srgbClr val="00B050"/>
                </a:solidFill>
                <a:latin typeface="+mj-lt"/>
              </a:rPr>
              <a:t>      2      7      8     5      4</a:t>
            </a:r>
          </a:p>
          <a:p>
            <a:pPr>
              <a:defRPr lang="en-US" sz="1400" dirty="0"/>
            </a:pPr>
            <a:endParaRPr lang="en-US" sz="1200" b="1" dirty="0">
              <a:solidFill>
                <a:srgbClr val="00B050"/>
              </a:solidFill>
              <a:latin typeface="+mj-lt"/>
            </a:endParaRPr>
          </a:p>
          <a:p>
            <a:pPr>
              <a:defRPr lang="en-US" sz="1400" dirty="0"/>
            </a:pPr>
            <a:r>
              <a:rPr lang="en-US" sz="1200" b="1" dirty="0">
                <a:solidFill>
                  <a:srgbClr val="775E9E"/>
                </a:solidFill>
                <a:latin typeface="+mj-lt"/>
              </a:rPr>
              <a:t>i=1  i&lt;n-j     1&lt;4 true</a:t>
            </a:r>
          </a:p>
          <a:p>
            <a:pPr>
              <a:defRPr lang="en-US" sz="1400" dirty="0"/>
            </a:pPr>
            <a:r>
              <a:rPr lang="en-US" sz="1200" b="1" dirty="0">
                <a:solidFill>
                  <a:schemeClr val="accent6"/>
                </a:solidFill>
                <a:latin typeface="+mj-lt"/>
              </a:rPr>
              <a:t>If(a[1]&gt;a[2])   7&gt;8 false</a:t>
            </a:r>
          </a:p>
          <a:p>
            <a:pPr>
              <a:defRPr lang="en-US" sz="1400" dirty="0"/>
            </a:pPr>
            <a:r>
              <a:rPr lang="en-US" sz="1200" b="1" dirty="0">
                <a:solidFill>
                  <a:schemeClr val="accent6"/>
                </a:solidFill>
                <a:latin typeface="+mj-lt"/>
              </a:rPr>
              <a:t>   </a:t>
            </a:r>
            <a:r>
              <a:rPr lang="en-US" sz="1200" b="1" dirty="0">
                <a:solidFill>
                  <a:srgbClr val="00B050"/>
                </a:solidFill>
                <a:latin typeface="+mj-lt"/>
              </a:rPr>
              <a:t>a[0] a[1] a[2] a[3] a[4]</a:t>
            </a:r>
          </a:p>
          <a:p>
            <a:pPr>
              <a:defRPr lang="en-US" sz="1400" dirty="0"/>
            </a:pPr>
            <a:r>
              <a:rPr lang="en-US" sz="1200" b="1" dirty="0">
                <a:solidFill>
                  <a:srgbClr val="00B050"/>
                </a:solidFill>
                <a:latin typeface="+mj-lt"/>
              </a:rPr>
              <a:t>      2      7      8     5      4</a:t>
            </a:r>
          </a:p>
          <a:p>
            <a:pPr>
              <a:defRPr lang="en-US" sz="1400" dirty="0"/>
            </a:pPr>
            <a:endParaRPr lang="en-US" sz="1200" b="1" dirty="0">
              <a:solidFill>
                <a:srgbClr val="00B050"/>
              </a:solidFill>
              <a:latin typeface="+mj-lt"/>
            </a:endParaRPr>
          </a:p>
          <a:p>
            <a:pPr>
              <a:defRPr lang="en-US" sz="1400" dirty="0"/>
            </a:pPr>
            <a:r>
              <a:rPr lang="en-US" sz="1200" b="1" dirty="0">
                <a:solidFill>
                  <a:schemeClr val="accent5"/>
                </a:solidFill>
                <a:latin typeface="+mj-lt"/>
              </a:rPr>
              <a:t>i=2 i&lt;n-j       2&lt;4 true</a:t>
            </a:r>
          </a:p>
          <a:p>
            <a:pPr>
              <a:defRPr lang="en-US" sz="1400" dirty="0"/>
            </a:pPr>
            <a:r>
              <a:rPr lang="en-US" sz="1200" b="1" dirty="0">
                <a:solidFill>
                  <a:schemeClr val="accent6"/>
                </a:solidFill>
                <a:latin typeface="+mj-lt"/>
              </a:rPr>
              <a:t>If(a[2]&gt;a[3])   8&gt;5 true</a:t>
            </a:r>
          </a:p>
          <a:p>
            <a:pPr>
              <a:defRPr lang="en-US" sz="1400" dirty="0"/>
            </a:pPr>
            <a:r>
              <a:rPr lang="en-US" sz="1200" b="1" dirty="0">
                <a:latin typeface="+mj-lt"/>
              </a:rPr>
              <a:t>    </a:t>
            </a:r>
            <a:r>
              <a:rPr lang="en-US" sz="1200" b="1" dirty="0">
                <a:solidFill>
                  <a:srgbClr val="171C23"/>
                </a:solidFill>
                <a:latin typeface="+mj-lt"/>
              </a:rPr>
              <a:t>Temp=8;</a:t>
            </a:r>
          </a:p>
          <a:p>
            <a:pPr>
              <a:defRPr lang="en-US" sz="1400" dirty="0"/>
            </a:pPr>
            <a:r>
              <a:rPr lang="en-US" sz="1200" b="1" dirty="0">
                <a:solidFill>
                  <a:srgbClr val="171C23"/>
                </a:solidFill>
                <a:latin typeface="+mj-lt"/>
              </a:rPr>
              <a:t>    a[2]=5;</a:t>
            </a:r>
          </a:p>
          <a:p>
            <a:pPr>
              <a:defRPr lang="en-US" sz="1400" dirty="0"/>
            </a:pPr>
            <a:r>
              <a:rPr lang="en-US" sz="1200" b="1" dirty="0">
                <a:solidFill>
                  <a:srgbClr val="171C23"/>
                </a:solidFill>
                <a:latin typeface="+mj-lt"/>
              </a:rPr>
              <a:t>    a[3]=8;</a:t>
            </a:r>
          </a:p>
          <a:p>
            <a:pPr>
              <a:defRPr lang="en-US" sz="1400" dirty="0"/>
            </a:pPr>
            <a:r>
              <a:rPr lang="en-US" sz="1200" b="1" dirty="0">
                <a:latin typeface="+mj-lt"/>
              </a:rPr>
              <a:t>   </a:t>
            </a:r>
            <a:r>
              <a:rPr lang="en-US" sz="1200" b="1" dirty="0">
                <a:solidFill>
                  <a:srgbClr val="00B050"/>
                </a:solidFill>
                <a:latin typeface="+mj-lt"/>
              </a:rPr>
              <a:t>a[0] a[1] a[2] a[3] a[4]</a:t>
            </a:r>
          </a:p>
          <a:p>
            <a:pPr>
              <a:defRPr lang="en-US" sz="1400" dirty="0"/>
            </a:pPr>
            <a:r>
              <a:rPr lang="en-US" sz="1200" b="1" dirty="0">
                <a:solidFill>
                  <a:srgbClr val="00B050"/>
                </a:solidFill>
                <a:latin typeface="+mj-lt"/>
              </a:rPr>
              <a:t>      2      7      5     8      4</a:t>
            </a:r>
          </a:p>
          <a:p>
            <a:pPr>
              <a:defRPr lang="en-US" sz="1400" dirty="0"/>
            </a:pPr>
            <a:endParaRPr lang="en-US" sz="1200" b="1" dirty="0">
              <a:solidFill>
                <a:srgbClr val="00B050"/>
              </a:solidFill>
              <a:latin typeface="+mj-lt"/>
            </a:endParaRPr>
          </a:p>
          <a:p>
            <a:pPr>
              <a:defRPr lang="en-US" sz="1400" dirty="0"/>
            </a:pPr>
            <a:r>
              <a:rPr lang="en-US" sz="1200" b="1" dirty="0">
                <a:solidFill>
                  <a:schemeClr val="accent5"/>
                </a:solidFill>
                <a:latin typeface="+mj-lt"/>
              </a:rPr>
              <a:t>i=3 i&lt;n-j       3&lt;4 true</a:t>
            </a:r>
          </a:p>
          <a:p>
            <a:pPr>
              <a:defRPr lang="en-US" sz="1400" dirty="0"/>
            </a:pPr>
            <a:r>
              <a:rPr lang="en-US" sz="1200" b="1" dirty="0">
                <a:solidFill>
                  <a:schemeClr val="accent6"/>
                </a:solidFill>
                <a:latin typeface="+mj-lt"/>
              </a:rPr>
              <a:t>If(a[3]&gt;a[4])   8&gt;4 true</a:t>
            </a:r>
          </a:p>
          <a:p>
            <a:pPr>
              <a:defRPr lang="en-US" sz="1400" dirty="0"/>
            </a:pPr>
            <a:r>
              <a:rPr lang="en-US" sz="1200" b="1" dirty="0">
                <a:solidFill>
                  <a:schemeClr val="accent6"/>
                </a:solidFill>
                <a:latin typeface="+mj-lt"/>
              </a:rPr>
              <a:t>    </a:t>
            </a:r>
            <a:r>
              <a:rPr lang="en-US" sz="1200" b="1" dirty="0">
                <a:solidFill>
                  <a:srgbClr val="171C23"/>
                </a:solidFill>
                <a:latin typeface="+mj-lt"/>
              </a:rPr>
              <a:t>Temp=8;</a:t>
            </a:r>
          </a:p>
          <a:p>
            <a:pPr>
              <a:defRPr lang="en-US" sz="1400" dirty="0"/>
            </a:pPr>
            <a:r>
              <a:rPr lang="en-US" sz="1200" b="1" dirty="0">
                <a:solidFill>
                  <a:srgbClr val="171C23"/>
                </a:solidFill>
                <a:latin typeface="+mj-lt"/>
              </a:rPr>
              <a:t>    a[3]=4;</a:t>
            </a:r>
          </a:p>
          <a:p>
            <a:pPr>
              <a:defRPr lang="en-US" sz="1400" dirty="0"/>
            </a:pPr>
            <a:r>
              <a:rPr lang="en-US" sz="1200" b="1" dirty="0">
                <a:solidFill>
                  <a:srgbClr val="171C23"/>
                </a:solidFill>
                <a:latin typeface="+mj-lt"/>
              </a:rPr>
              <a:t>    a[4]=8;</a:t>
            </a:r>
          </a:p>
          <a:p>
            <a:pPr>
              <a:defRPr lang="en-US" sz="1400" dirty="0"/>
            </a:pPr>
            <a:r>
              <a:rPr lang="en-US" sz="1200" b="1" dirty="0">
                <a:solidFill>
                  <a:schemeClr val="accent5"/>
                </a:solidFill>
                <a:latin typeface="+mj-lt"/>
              </a:rPr>
              <a:t>   </a:t>
            </a:r>
            <a:r>
              <a:rPr lang="en-US" sz="1200" b="1" dirty="0">
                <a:solidFill>
                  <a:srgbClr val="00B050"/>
                </a:solidFill>
                <a:latin typeface="+mj-lt"/>
              </a:rPr>
              <a:t>a[0] a[1] a[2] a[3] a[4]</a:t>
            </a:r>
          </a:p>
          <a:p>
            <a:pPr>
              <a:defRPr lang="en-US" sz="1400" dirty="0"/>
            </a:pPr>
            <a:r>
              <a:rPr lang="en-US" sz="1200" b="1" dirty="0">
                <a:solidFill>
                  <a:srgbClr val="00B050"/>
                </a:solidFill>
                <a:latin typeface="+mj-lt"/>
              </a:rPr>
              <a:t>      2      7      5     4      8</a:t>
            </a:r>
          </a:p>
          <a:p>
            <a:pPr>
              <a:defRPr lang="en-US" sz="1400" dirty="0"/>
            </a:pPr>
            <a:endParaRPr lang="en-US" sz="1200" b="1" dirty="0">
              <a:solidFill>
                <a:srgbClr val="00B050"/>
              </a:solidFill>
              <a:latin typeface="+mj-lt"/>
            </a:endParaRPr>
          </a:p>
          <a:p>
            <a:pPr>
              <a:defRPr lang="en-US" sz="1400" dirty="0"/>
            </a:pPr>
            <a:r>
              <a:rPr lang="en-US" sz="1200" b="1" dirty="0">
                <a:solidFill>
                  <a:schemeClr val="accent5"/>
                </a:solidFill>
                <a:latin typeface="+mj-lt"/>
              </a:rPr>
              <a:t>i=4 i&lt;n-j   4&lt;4 false </a:t>
            </a:r>
          </a:p>
          <a:p>
            <a:pPr>
              <a:defRPr lang="en-US" sz="1400" dirty="0"/>
            </a:pPr>
            <a:r>
              <a:rPr lang="en-US" sz="1200" b="1" dirty="0">
                <a:solidFill>
                  <a:schemeClr val="accent4"/>
                </a:solidFill>
                <a:latin typeface="+mj-lt"/>
              </a:rPr>
              <a:t>Control come out of the inner for loop</a:t>
            </a:r>
          </a:p>
        </p:txBody>
      </p:sp>
      <p:sp>
        <p:nvSpPr>
          <p:cNvPr id="8" name="TextBox 7">
            <a:extLst>
              <a:ext uri="{89BAA188-BDBD-4A18-8CC3-BBD7EFD50AA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C3F2826-3C75-4B43-9CAB-E5D7DD3DC011}"/>
              </a:ext>
            </a:extLst>
          </p:cNvPr>
          <p:cNvSpPr txBox="1"/>
          <p:nvPr/>
        </p:nvSpPr>
        <p:spPr>
          <a:xfrm>
            <a:off x="6426238" y="319976"/>
            <a:ext cx="2830613" cy="4435766"/>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0"/>
          </a:gradFill>
          <a:ln w="0" cap="flat">
            <a:solidFill>
              <a:schemeClr val="accent4">
                <a:shade val="95000"/>
                <a:satMod val="104999"/>
              </a:schemeClr>
            </a:solidFill>
            <a:prstDash val="solid"/>
            <a:miter lim="800000"/>
          </a:ln>
        </p:spPr>
        <p:txBody>
          <a:bodyPr vert="horz" lIns="127000" tIns="63500" rIns="127000" bIns="63500" rtlCol="0" anchor="t">
            <a:spAutoFit/>
          </a:bodyPr>
          <a:lstStyle/>
          <a:p>
            <a:pPr>
              <a:defRPr lang="en-US" sz="1400" dirty="0"/>
            </a:pPr>
            <a:r>
              <a:rPr lang="en-US" sz="1333" b="1" dirty="0">
                <a:solidFill>
                  <a:srgbClr val="00B050"/>
                </a:solidFill>
                <a:latin typeface="+mj-lt"/>
              </a:rPr>
              <a:t>  a[0] a[1] a[2] a[3] a[4]</a:t>
            </a:r>
          </a:p>
          <a:p>
            <a:pPr>
              <a:defRPr lang="en-US" sz="1400" dirty="0"/>
            </a:pPr>
            <a:r>
              <a:rPr lang="en-US" sz="1333" b="1" dirty="0">
                <a:solidFill>
                  <a:srgbClr val="00B050"/>
                </a:solidFill>
                <a:latin typeface="+mj-lt"/>
              </a:rPr>
              <a:t>      2      5      4     7      8</a:t>
            </a:r>
          </a:p>
          <a:p>
            <a:pPr>
              <a:defRPr lang="en-US" sz="1400" dirty="0"/>
            </a:pPr>
            <a:endParaRPr lang="en-US" sz="1333" b="1" dirty="0">
              <a:solidFill>
                <a:srgbClr val="00B050"/>
              </a:solidFill>
              <a:latin typeface="+mj-lt"/>
            </a:endParaRPr>
          </a:p>
          <a:p>
            <a:pPr>
              <a:defRPr lang="en-US" sz="1400" dirty="0"/>
            </a:pPr>
            <a:r>
              <a:rPr lang="en-US" sz="1333" b="1" dirty="0">
                <a:solidFill>
                  <a:srgbClr val="F2494B"/>
                </a:solidFill>
                <a:latin typeface="+mj-lt"/>
              </a:rPr>
              <a:t>j=3   j&lt;n    3&lt;5 true</a:t>
            </a:r>
          </a:p>
          <a:p>
            <a:pPr>
              <a:defRPr lang="en-US" sz="1400" dirty="0"/>
            </a:pPr>
            <a:r>
              <a:rPr lang="en-US" sz="1333" b="1" dirty="0">
                <a:solidFill>
                  <a:srgbClr val="775E9E"/>
                </a:solidFill>
                <a:latin typeface="+mj-lt"/>
              </a:rPr>
              <a:t>i=0    i&lt;n-j    0&lt;2 true</a:t>
            </a:r>
          </a:p>
          <a:p>
            <a:pPr>
              <a:defRPr lang="en-US" sz="1400" dirty="0"/>
            </a:pPr>
            <a:r>
              <a:rPr lang="en-US" sz="1333" b="1" dirty="0">
                <a:solidFill>
                  <a:srgbClr val="C1408A"/>
                </a:solidFill>
                <a:latin typeface="+mj-lt"/>
              </a:rPr>
              <a:t>if(a[0]&gt;a[1])   2&gt;5 false</a:t>
            </a:r>
          </a:p>
          <a:p>
            <a:pPr>
              <a:defRPr lang="en-US" sz="1400" dirty="0"/>
            </a:pPr>
            <a:r>
              <a:rPr lang="en-US" sz="1333" b="1" dirty="0">
                <a:solidFill>
                  <a:srgbClr val="00B050"/>
                </a:solidFill>
                <a:latin typeface="+mj-lt"/>
              </a:rPr>
              <a:t>a[0] a[1] a[2] a[3] a[4]</a:t>
            </a:r>
          </a:p>
          <a:p>
            <a:pPr>
              <a:defRPr lang="en-US" sz="1400" dirty="0"/>
            </a:pPr>
            <a:r>
              <a:rPr lang="en-US" sz="1333" b="1" dirty="0">
                <a:solidFill>
                  <a:srgbClr val="00B050"/>
                </a:solidFill>
                <a:latin typeface="+mj-lt"/>
              </a:rPr>
              <a:t>      2      5      4     7      8</a:t>
            </a:r>
          </a:p>
          <a:p>
            <a:pPr>
              <a:defRPr lang="en-US" sz="1400" dirty="0"/>
            </a:pPr>
            <a:endParaRPr lang="en-US" sz="1333" b="1" dirty="0">
              <a:solidFill>
                <a:srgbClr val="00B050"/>
              </a:solidFill>
              <a:latin typeface="+mj-lt"/>
            </a:endParaRPr>
          </a:p>
          <a:p>
            <a:pPr>
              <a:defRPr lang="en-US" sz="1400" dirty="0"/>
            </a:pPr>
            <a:r>
              <a:rPr lang="en-US" sz="1333" b="1" dirty="0">
                <a:solidFill>
                  <a:srgbClr val="775E9E"/>
                </a:solidFill>
                <a:latin typeface="+mj-lt"/>
              </a:rPr>
              <a:t>i=1    i&lt;n-j    1&lt;2 true</a:t>
            </a:r>
          </a:p>
          <a:p>
            <a:pPr>
              <a:defRPr lang="en-US" sz="1400" dirty="0"/>
            </a:pPr>
            <a:r>
              <a:rPr lang="en-US" sz="1333" b="1" dirty="0">
                <a:solidFill>
                  <a:srgbClr val="C1408A"/>
                </a:solidFill>
                <a:latin typeface="+mj-lt"/>
              </a:rPr>
              <a:t>if(a[1]&gt;a[2])   5&gt;4 true</a:t>
            </a:r>
          </a:p>
          <a:p>
            <a:pPr>
              <a:defRPr lang="en-US" sz="1400" dirty="0"/>
            </a:pPr>
            <a:r>
              <a:rPr lang="en-US" sz="1333" b="1" dirty="0">
                <a:solidFill>
                  <a:srgbClr val="00B050"/>
                </a:solidFill>
                <a:latin typeface="+mj-lt"/>
              </a:rPr>
              <a:t>    </a:t>
            </a:r>
            <a:r>
              <a:rPr lang="en-US" sz="1333" b="1" dirty="0">
                <a:solidFill>
                  <a:srgbClr val="00B050">
                    <a:lumMod val="50000"/>
                  </a:srgbClr>
                </a:solidFill>
                <a:latin typeface="+mj-lt"/>
              </a:rPr>
              <a:t>Temp=5;</a:t>
            </a:r>
          </a:p>
          <a:p>
            <a:pPr>
              <a:defRPr lang="en-US" sz="1400" dirty="0"/>
            </a:pPr>
            <a:r>
              <a:rPr lang="en-US" sz="1333" b="1" dirty="0">
                <a:solidFill>
                  <a:srgbClr val="00B050">
                    <a:lumMod val="50000"/>
                  </a:srgbClr>
                </a:solidFill>
                <a:latin typeface="+mj-lt"/>
              </a:rPr>
              <a:t>    a[1]=4;</a:t>
            </a:r>
          </a:p>
          <a:p>
            <a:pPr>
              <a:defRPr lang="en-US" sz="1400" dirty="0"/>
            </a:pPr>
            <a:r>
              <a:rPr lang="en-US" sz="1333" b="1" dirty="0">
                <a:solidFill>
                  <a:srgbClr val="00B050">
                    <a:lumMod val="50000"/>
                  </a:srgbClr>
                </a:solidFill>
                <a:latin typeface="+mj-lt"/>
              </a:rPr>
              <a:t>    a[2]=5;</a:t>
            </a:r>
          </a:p>
          <a:p>
            <a:pPr>
              <a:defRPr lang="en-US" sz="1400" dirty="0"/>
            </a:pPr>
            <a:r>
              <a:rPr lang="en-US" sz="1333" b="1" dirty="0">
                <a:solidFill>
                  <a:srgbClr val="00B050"/>
                </a:solidFill>
                <a:latin typeface="+mj-lt"/>
              </a:rPr>
              <a:t>   a[0] a[1] a[2] a[3] a[4]</a:t>
            </a:r>
          </a:p>
          <a:p>
            <a:pPr>
              <a:defRPr lang="en-US" sz="1400" dirty="0"/>
            </a:pPr>
            <a:r>
              <a:rPr lang="en-US" sz="1333" b="1" dirty="0">
                <a:solidFill>
                  <a:srgbClr val="00B050"/>
                </a:solidFill>
                <a:latin typeface="+mj-lt"/>
              </a:rPr>
              <a:t>      2      4      5     7      8</a:t>
            </a:r>
          </a:p>
          <a:p>
            <a:pPr>
              <a:defRPr lang="en-US" sz="1400" dirty="0"/>
            </a:pPr>
            <a:endParaRPr lang="en-US" sz="1333" b="1" dirty="0">
              <a:solidFill>
                <a:srgbClr val="00B050"/>
              </a:solidFill>
              <a:latin typeface="+mj-lt"/>
            </a:endParaRPr>
          </a:p>
          <a:p>
            <a:pPr>
              <a:defRPr lang="en-US" sz="1400" dirty="0"/>
            </a:pPr>
            <a:r>
              <a:rPr lang="en-US" sz="1333" b="1" dirty="0">
                <a:solidFill>
                  <a:srgbClr val="775E9E"/>
                </a:solidFill>
                <a:latin typeface="+mj-lt"/>
              </a:rPr>
              <a:t>i=2    i&lt;n-j        2&lt;2   false</a:t>
            </a:r>
          </a:p>
          <a:p>
            <a:pPr>
              <a:defRPr lang="en-US" sz="1400" dirty="0"/>
            </a:pPr>
            <a:r>
              <a:rPr lang="en-US" sz="1333" b="1" dirty="0">
                <a:solidFill>
                  <a:srgbClr val="FF7B43"/>
                </a:solidFill>
                <a:latin typeface="+mj-lt"/>
              </a:rPr>
              <a:t>Control come out of the inner for loop</a:t>
            </a:r>
          </a:p>
          <a:p>
            <a:pPr>
              <a:defRPr lang="en-US" sz="1400" dirty="0"/>
            </a:pPr>
            <a:endParaRPr lang="en-US" sz="1333" b="1" dirty="0">
              <a:solidFill>
                <a:srgbClr val="00B050"/>
              </a:solidFill>
              <a:latin typeface="+mj-lt"/>
            </a:endParaRPr>
          </a:p>
        </p:txBody>
      </p:sp>
      <p:sp>
        <p:nvSpPr>
          <p:cNvPr id="9" name="TextBox 8">
            <a:extLst>
              <a:ext uri="{D3679976-6AFB-4251-9B92-2F3835E1EF9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6085C9F-05FF-4DFD-8AD2-4F23F8693F74}"/>
              </a:ext>
            </a:extLst>
          </p:cNvPr>
          <p:cNvSpPr txBox="1"/>
          <p:nvPr/>
        </p:nvSpPr>
        <p:spPr>
          <a:xfrm>
            <a:off x="3503461" y="319976"/>
            <a:ext cx="2922777" cy="6076728"/>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0" cap="flat">
            <a:solidFill>
              <a:schemeClr val="accent1">
                <a:shade val="95000"/>
                <a:satMod val="104999"/>
              </a:schemeClr>
            </a:solidFill>
            <a:prstDash val="solid"/>
            <a:miter lim="800000"/>
          </a:ln>
        </p:spPr>
        <p:txBody>
          <a:bodyPr vert="horz" lIns="127000" tIns="63500" rIns="127000" bIns="63500" rtlCol="0" anchor="t">
            <a:spAutoFit/>
          </a:bodyPr>
          <a:lstStyle/>
          <a:p>
            <a:pPr>
              <a:defRPr lang="en-US" sz="1400" dirty="0"/>
            </a:pPr>
            <a:r>
              <a:rPr lang="en-US" sz="1333" b="1" dirty="0">
                <a:solidFill>
                  <a:srgbClr val="00B050"/>
                </a:solidFill>
                <a:latin typeface="+mj-lt"/>
              </a:rPr>
              <a:t>   a[0] a[1] a[2] a[3] a[4]</a:t>
            </a:r>
          </a:p>
          <a:p>
            <a:pPr>
              <a:defRPr lang="en-US" sz="1400" dirty="0"/>
            </a:pPr>
            <a:r>
              <a:rPr lang="en-US" sz="1333" b="1" dirty="0">
                <a:solidFill>
                  <a:srgbClr val="00B050"/>
                </a:solidFill>
                <a:latin typeface="+mj-lt"/>
              </a:rPr>
              <a:t>      2      7      5     4      8</a:t>
            </a:r>
          </a:p>
          <a:p>
            <a:pPr>
              <a:defRPr lang="en-US" sz="1400" dirty="0"/>
            </a:pPr>
            <a:endParaRPr lang="en-US" sz="1333" b="1" dirty="0">
              <a:solidFill>
                <a:srgbClr val="00B050"/>
              </a:solidFill>
              <a:latin typeface="+mj-lt"/>
            </a:endParaRPr>
          </a:p>
          <a:p>
            <a:pPr>
              <a:defRPr lang="en-US" sz="1400" dirty="0"/>
            </a:pPr>
            <a:r>
              <a:rPr lang="en-US" sz="1333" b="1" dirty="0">
                <a:solidFill>
                  <a:srgbClr val="F2494B"/>
                </a:solidFill>
                <a:latin typeface="+mj-lt"/>
              </a:rPr>
              <a:t>j=2, j&lt;n   2&lt;5   true</a:t>
            </a:r>
          </a:p>
          <a:p>
            <a:pPr>
              <a:defRPr lang="en-US" sz="1400" dirty="0"/>
            </a:pPr>
            <a:r>
              <a:rPr lang="en-US" sz="1333" b="1" dirty="0">
                <a:solidFill>
                  <a:schemeClr val="accent5"/>
                </a:solidFill>
                <a:latin typeface="+mj-lt"/>
              </a:rPr>
              <a:t>i=0    i&lt;n-j    0&lt;3 true</a:t>
            </a:r>
          </a:p>
          <a:p>
            <a:pPr>
              <a:defRPr lang="en-US" sz="1400" dirty="0"/>
            </a:pPr>
            <a:r>
              <a:rPr lang="en-US" sz="1333" b="1" dirty="0">
                <a:solidFill>
                  <a:schemeClr val="accent6"/>
                </a:solidFill>
                <a:latin typeface="+mj-lt"/>
              </a:rPr>
              <a:t>If(a[0]&gt;a[1])   2&gt;7 false</a:t>
            </a:r>
          </a:p>
          <a:p>
            <a:pPr>
              <a:defRPr lang="en-US" sz="1400" dirty="0"/>
            </a:pPr>
            <a:r>
              <a:rPr lang="en-US" sz="1333" b="1" dirty="0">
                <a:solidFill>
                  <a:srgbClr val="00B050"/>
                </a:solidFill>
                <a:latin typeface="+mj-lt"/>
              </a:rPr>
              <a:t>    </a:t>
            </a:r>
          </a:p>
          <a:p>
            <a:pPr>
              <a:defRPr lang="en-US" sz="1400" dirty="0"/>
            </a:pPr>
            <a:r>
              <a:rPr lang="en-US" sz="1333" b="1" dirty="0">
                <a:solidFill>
                  <a:srgbClr val="00B050"/>
                </a:solidFill>
                <a:latin typeface="+mj-lt"/>
              </a:rPr>
              <a:t>   a[0] a[1] a[2] a[3] a[4]</a:t>
            </a:r>
          </a:p>
          <a:p>
            <a:pPr>
              <a:defRPr lang="en-US" sz="1400" dirty="0"/>
            </a:pPr>
            <a:r>
              <a:rPr lang="en-US" sz="1333" b="1" dirty="0">
                <a:solidFill>
                  <a:srgbClr val="00B050"/>
                </a:solidFill>
                <a:latin typeface="+mj-lt"/>
              </a:rPr>
              <a:t>      2      7      5     4      8</a:t>
            </a:r>
          </a:p>
          <a:p>
            <a:pPr>
              <a:defRPr lang="en-US" sz="1400" dirty="0"/>
            </a:pPr>
            <a:endParaRPr lang="en-US" sz="1333" b="1" dirty="0">
              <a:solidFill>
                <a:srgbClr val="00B050"/>
              </a:solidFill>
              <a:latin typeface="+mj-lt"/>
            </a:endParaRPr>
          </a:p>
          <a:p>
            <a:pPr>
              <a:defRPr lang="en-US" sz="1400" dirty="0"/>
            </a:pPr>
            <a:r>
              <a:rPr lang="en-US" sz="1333" b="1" dirty="0">
                <a:solidFill>
                  <a:srgbClr val="775E9E"/>
                </a:solidFill>
                <a:latin typeface="+mj-lt"/>
              </a:rPr>
              <a:t>i=1   i&lt;n-j    1&lt;3 true</a:t>
            </a:r>
          </a:p>
          <a:p>
            <a:pPr>
              <a:defRPr lang="en-US" sz="1400" dirty="0"/>
            </a:pPr>
            <a:r>
              <a:rPr lang="en-US" sz="1333" b="1" dirty="0">
                <a:solidFill>
                  <a:srgbClr val="C1408A"/>
                </a:solidFill>
                <a:latin typeface="+mj-lt"/>
              </a:rPr>
              <a:t>If(a[1]&gt;a[2])   7&gt;5 true</a:t>
            </a:r>
          </a:p>
          <a:p>
            <a:pPr>
              <a:defRPr lang="en-US" sz="1400" dirty="0"/>
            </a:pPr>
            <a:r>
              <a:rPr lang="en-US" sz="1333" b="1" dirty="0">
                <a:solidFill>
                  <a:srgbClr val="00B050"/>
                </a:solidFill>
                <a:latin typeface="+mj-lt"/>
              </a:rPr>
              <a:t>    </a:t>
            </a:r>
            <a:r>
              <a:rPr lang="en-US" sz="1333" b="1" dirty="0">
                <a:solidFill>
                  <a:srgbClr val="00B050">
                    <a:lumMod val="50000"/>
                  </a:srgbClr>
                </a:solidFill>
                <a:latin typeface="+mj-lt"/>
              </a:rPr>
              <a:t>Temp=7;</a:t>
            </a:r>
          </a:p>
          <a:p>
            <a:pPr>
              <a:defRPr lang="en-US" sz="1400" dirty="0"/>
            </a:pPr>
            <a:r>
              <a:rPr lang="en-US" sz="1333" b="1" dirty="0">
                <a:solidFill>
                  <a:srgbClr val="00B050">
                    <a:lumMod val="50000"/>
                  </a:srgbClr>
                </a:solidFill>
                <a:latin typeface="+mj-lt"/>
              </a:rPr>
              <a:t>    a[1]=5;</a:t>
            </a:r>
          </a:p>
          <a:p>
            <a:pPr>
              <a:defRPr lang="en-US" sz="1400" dirty="0"/>
            </a:pPr>
            <a:r>
              <a:rPr lang="en-US" sz="1333" b="1" dirty="0">
                <a:solidFill>
                  <a:srgbClr val="00B050">
                    <a:lumMod val="50000"/>
                  </a:srgbClr>
                </a:solidFill>
                <a:latin typeface="+mj-lt"/>
              </a:rPr>
              <a:t>    a[2]=7;</a:t>
            </a:r>
          </a:p>
          <a:p>
            <a:pPr>
              <a:defRPr lang="en-US" sz="1400" dirty="0"/>
            </a:pPr>
            <a:r>
              <a:rPr lang="en-US" sz="1333" b="1" dirty="0">
                <a:solidFill>
                  <a:srgbClr val="00B050"/>
                </a:solidFill>
                <a:latin typeface="+mj-lt"/>
              </a:rPr>
              <a:t>   a[0] a[1] a[2] a[3] a[4]</a:t>
            </a:r>
          </a:p>
          <a:p>
            <a:pPr>
              <a:defRPr lang="en-US" sz="1400" dirty="0"/>
            </a:pPr>
            <a:r>
              <a:rPr lang="en-US" sz="1333" b="1" dirty="0">
                <a:solidFill>
                  <a:srgbClr val="00B050"/>
                </a:solidFill>
                <a:latin typeface="+mj-lt"/>
              </a:rPr>
              <a:t>      2      5      7     4      8</a:t>
            </a:r>
          </a:p>
          <a:p>
            <a:pPr>
              <a:defRPr lang="en-US" sz="1400" dirty="0"/>
            </a:pPr>
            <a:endParaRPr lang="en-US" sz="1333" b="1" dirty="0">
              <a:solidFill>
                <a:srgbClr val="00B050"/>
              </a:solidFill>
              <a:latin typeface="+mj-lt"/>
            </a:endParaRPr>
          </a:p>
          <a:p>
            <a:pPr>
              <a:defRPr lang="en-US" sz="1400" dirty="0"/>
            </a:pPr>
            <a:r>
              <a:rPr lang="en-US" sz="1333" b="1" dirty="0">
                <a:solidFill>
                  <a:srgbClr val="775E9E"/>
                </a:solidFill>
                <a:latin typeface="+mj-lt"/>
              </a:rPr>
              <a:t>i=2   i&lt;n-j    2&lt;3 true</a:t>
            </a:r>
          </a:p>
          <a:p>
            <a:pPr>
              <a:defRPr lang="en-US" sz="1400" dirty="0"/>
            </a:pPr>
            <a:r>
              <a:rPr lang="en-US" sz="1333" b="1" dirty="0">
                <a:solidFill>
                  <a:srgbClr val="C1408A"/>
                </a:solidFill>
                <a:latin typeface="+mj-lt"/>
              </a:rPr>
              <a:t>if(a[2]&gt;a[3])   7&gt;4 true</a:t>
            </a:r>
          </a:p>
          <a:p>
            <a:pPr>
              <a:defRPr lang="en-US" sz="1400" dirty="0"/>
            </a:pPr>
            <a:r>
              <a:rPr lang="en-US" sz="1333" b="1" dirty="0">
                <a:solidFill>
                  <a:srgbClr val="00B050"/>
                </a:solidFill>
                <a:latin typeface="+mj-lt"/>
              </a:rPr>
              <a:t>    </a:t>
            </a:r>
            <a:r>
              <a:rPr lang="en-US" sz="1333" b="1" dirty="0">
                <a:solidFill>
                  <a:srgbClr val="00B050">
                    <a:lumMod val="50000"/>
                  </a:srgbClr>
                </a:solidFill>
                <a:latin typeface="+mj-lt"/>
              </a:rPr>
              <a:t>Temp=7;</a:t>
            </a:r>
          </a:p>
          <a:p>
            <a:pPr>
              <a:defRPr lang="en-US" sz="1400" dirty="0"/>
            </a:pPr>
            <a:r>
              <a:rPr lang="en-US" sz="1333" b="1" dirty="0">
                <a:solidFill>
                  <a:srgbClr val="00B050">
                    <a:lumMod val="50000"/>
                  </a:srgbClr>
                </a:solidFill>
                <a:latin typeface="+mj-lt"/>
              </a:rPr>
              <a:t>    a[2]=4;</a:t>
            </a:r>
          </a:p>
          <a:p>
            <a:pPr>
              <a:defRPr lang="en-US" sz="1400" dirty="0"/>
            </a:pPr>
            <a:r>
              <a:rPr lang="en-US" sz="1333" b="1" dirty="0">
                <a:solidFill>
                  <a:srgbClr val="00B050">
                    <a:lumMod val="50000"/>
                  </a:srgbClr>
                </a:solidFill>
                <a:latin typeface="+mj-lt"/>
              </a:rPr>
              <a:t>    a[3]=7;</a:t>
            </a:r>
          </a:p>
          <a:p>
            <a:pPr>
              <a:defRPr lang="en-US" sz="1400" dirty="0"/>
            </a:pPr>
            <a:r>
              <a:rPr lang="en-US" sz="1333" b="1" dirty="0">
                <a:solidFill>
                  <a:srgbClr val="00B050"/>
                </a:solidFill>
                <a:latin typeface="+mj-lt"/>
              </a:rPr>
              <a:t>   a[0] a[1] a[2] a[3] a[4]</a:t>
            </a:r>
          </a:p>
          <a:p>
            <a:pPr>
              <a:defRPr lang="en-US" sz="1400" dirty="0"/>
            </a:pPr>
            <a:r>
              <a:rPr lang="en-US" sz="1333" b="1" dirty="0">
                <a:solidFill>
                  <a:srgbClr val="00B050"/>
                </a:solidFill>
                <a:latin typeface="+mj-lt"/>
              </a:rPr>
              <a:t>      2      5      4     7      8</a:t>
            </a:r>
          </a:p>
          <a:p>
            <a:pPr>
              <a:defRPr lang="en-US" sz="1400" dirty="0"/>
            </a:pPr>
            <a:endParaRPr lang="en-US" sz="1333" b="1" dirty="0">
              <a:solidFill>
                <a:srgbClr val="00B050"/>
              </a:solidFill>
              <a:latin typeface="+mj-lt"/>
            </a:endParaRPr>
          </a:p>
          <a:p>
            <a:pPr>
              <a:defRPr lang="en-US" sz="1400" dirty="0"/>
            </a:pPr>
            <a:r>
              <a:rPr lang="en-US" sz="1333" b="1" dirty="0">
                <a:solidFill>
                  <a:srgbClr val="775E9E"/>
                </a:solidFill>
                <a:latin typeface="+mj-lt"/>
              </a:rPr>
              <a:t>i=3   i&lt;n-j    3&lt;3  false</a:t>
            </a:r>
          </a:p>
          <a:p>
            <a:pPr>
              <a:defRPr lang="en-US" sz="1400" dirty="0"/>
            </a:pPr>
            <a:r>
              <a:rPr lang="en-US" sz="1333" b="1" dirty="0">
                <a:solidFill>
                  <a:srgbClr val="FF7B43"/>
                </a:solidFill>
                <a:latin typeface="+mj-lt"/>
              </a:rPr>
              <a:t>Control come out of the inner for loop</a:t>
            </a:r>
          </a:p>
        </p:txBody>
      </p:sp>
      <p:sp>
        <p:nvSpPr>
          <p:cNvPr id="10" name="TextBox 9">
            <a:extLst>
              <a:ext uri="{037E2B55-EF79-40C8-BD2A-2A1A9E178C9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6424845-450B-44F6-8B41-94C748ECDACB}"/>
              </a:ext>
            </a:extLst>
          </p:cNvPr>
          <p:cNvSpPr txBox="1"/>
          <p:nvPr/>
        </p:nvSpPr>
        <p:spPr>
          <a:xfrm>
            <a:off x="9256853" y="336168"/>
            <a:ext cx="2950311" cy="2999924"/>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0"/>
          </a:gradFill>
          <a:ln w="0" cap="flat">
            <a:solidFill>
              <a:schemeClr val="accent5">
                <a:shade val="95000"/>
                <a:satMod val="104999"/>
              </a:schemeClr>
            </a:solidFill>
            <a:prstDash val="solid"/>
            <a:miter lim="800000"/>
          </a:ln>
        </p:spPr>
        <p:txBody>
          <a:bodyPr vert="horz" lIns="127000" tIns="63500" rIns="127000" bIns="63500" rtlCol="0" anchor="t">
            <a:spAutoFit/>
          </a:bodyPr>
          <a:lstStyle/>
          <a:p>
            <a:pPr>
              <a:defRPr lang="en-US" sz="1400" dirty="0"/>
            </a:pPr>
            <a:r>
              <a:rPr lang="en-US" sz="1333" b="1" dirty="0">
                <a:solidFill>
                  <a:srgbClr val="00B050"/>
                </a:solidFill>
                <a:latin typeface="+mj-lt"/>
              </a:rPr>
              <a:t>  a[0] a[1] a[2] a[3] a[4]</a:t>
            </a:r>
          </a:p>
          <a:p>
            <a:pPr>
              <a:defRPr lang="en-US" sz="1400" dirty="0"/>
            </a:pPr>
            <a:r>
              <a:rPr lang="en-US" sz="1333" b="1" dirty="0">
                <a:solidFill>
                  <a:srgbClr val="00B050"/>
                </a:solidFill>
                <a:latin typeface="+mj-lt"/>
              </a:rPr>
              <a:t>      2      4      5     7      8</a:t>
            </a:r>
          </a:p>
          <a:p>
            <a:pPr>
              <a:defRPr lang="en-US" sz="1400" dirty="0"/>
            </a:pPr>
            <a:endParaRPr lang="en-US" sz="1333" b="1" dirty="0">
              <a:solidFill>
                <a:srgbClr val="00B050"/>
              </a:solidFill>
              <a:latin typeface="+mj-lt"/>
            </a:endParaRPr>
          </a:p>
          <a:p>
            <a:pPr>
              <a:defRPr lang="en-US" sz="1400" dirty="0"/>
            </a:pPr>
            <a:r>
              <a:rPr lang="en-US" sz="1333" b="1" dirty="0">
                <a:solidFill>
                  <a:srgbClr val="F2494B"/>
                </a:solidFill>
                <a:latin typeface="+mj-lt"/>
              </a:rPr>
              <a:t>j=4    j&lt;n   4&lt;5 true</a:t>
            </a:r>
          </a:p>
          <a:p>
            <a:pPr>
              <a:defRPr lang="en-US" sz="1400" dirty="0"/>
            </a:pPr>
            <a:r>
              <a:rPr lang="en-US" sz="1333" b="1" dirty="0">
                <a:solidFill>
                  <a:srgbClr val="775E9E"/>
                </a:solidFill>
                <a:latin typeface="+mj-lt"/>
              </a:rPr>
              <a:t>i=0   i&lt;n-j   0&lt;1   true</a:t>
            </a:r>
          </a:p>
          <a:p>
            <a:pPr>
              <a:defRPr lang="en-US" sz="1400" dirty="0"/>
            </a:pPr>
            <a:r>
              <a:rPr lang="en-US" sz="1333" b="1" dirty="0">
                <a:solidFill>
                  <a:srgbClr val="C1408A"/>
                </a:solidFill>
                <a:latin typeface="+mj-lt"/>
              </a:rPr>
              <a:t>If(a[0]&gt;a[1])   2&gt;4 false</a:t>
            </a:r>
          </a:p>
          <a:p>
            <a:pPr>
              <a:defRPr lang="en-US" sz="1400" dirty="0"/>
            </a:pPr>
            <a:r>
              <a:rPr lang="en-US" sz="1333" b="1" dirty="0">
                <a:solidFill>
                  <a:srgbClr val="00B050"/>
                </a:solidFill>
                <a:latin typeface="+mj-lt"/>
              </a:rPr>
              <a:t>a[0] a[1] a[2] a[3] a[4]</a:t>
            </a:r>
          </a:p>
          <a:p>
            <a:pPr>
              <a:defRPr lang="en-US" sz="1400" dirty="0"/>
            </a:pPr>
            <a:r>
              <a:rPr lang="en-US" sz="1333" b="1" dirty="0">
                <a:solidFill>
                  <a:srgbClr val="00B050"/>
                </a:solidFill>
                <a:latin typeface="+mj-lt"/>
              </a:rPr>
              <a:t>      2      4      5     7      8</a:t>
            </a:r>
          </a:p>
          <a:p>
            <a:pPr>
              <a:defRPr lang="en-US" sz="1400" dirty="0"/>
            </a:pPr>
            <a:endParaRPr lang="en-US" sz="1333" b="1" dirty="0">
              <a:solidFill>
                <a:srgbClr val="00B050"/>
              </a:solidFill>
              <a:latin typeface="+mj-lt"/>
            </a:endParaRPr>
          </a:p>
          <a:p>
            <a:pPr>
              <a:defRPr lang="en-US" sz="1400" dirty="0"/>
            </a:pPr>
            <a:r>
              <a:rPr lang="en-US" sz="1333" b="1" dirty="0">
                <a:solidFill>
                  <a:srgbClr val="775E9E"/>
                </a:solidFill>
                <a:latin typeface="+mj-lt"/>
              </a:rPr>
              <a:t>i=1,  i&lt;n-j   1&lt;1 false</a:t>
            </a:r>
          </a:p>
          <a:p>
            <a:pPr>
              <a:defRPr lang="en-US" sz="1400" dirty="0"/>
            </a:pPr>
            <a:r>
              <a:rPr lang="en-US" sz="1333" b="1" dirty="0">
                <a:solidFill>
                  <a:srgbClr val="FF7B43"/>
                </a:solidFill>
                <a:latin typeface="+mj-lt"/>
              </a:rPr>
              <a:t>Control come out of the inner for loop</a:t>
            </a:r>
          </a:p>
          <a:p>
            <a:pPr>
              <a:defRPr lang="en-US" sz="1400" dirty="0"/>
            </a:pPr>
            <a:r>
              <a:rPr lang="en-US" sz="1333" b="1" dirty="0">
                <a:solidFill>
                  <a:schemeClr val="tx2"/>
                </a:solidFill>
                <a:latin typeface="+mj-lt"/>
              </a:rPr>
              <a:t>j is incremented to 5, condition fails i.e 5&lt;5 false so control come out of the outer for loop</a:t>
            </a:r>
          </a:p>
        </p:txBody>
      </p:sp>
    </p:spTree>
    <p:extLst>
      <p:ext uri="{A74DE8A0-B5E2-4BC3-B039-E9554198AB24}">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3"/>
                                        </p:tgtEl>
                                        <p:attrNameLst>
                                          <p:attrName>style.visibility</p:attrName>
                                        </p:attrNameLst>
                                      </p:cBhvr>
                                      <p:to>
                                        <p:strVal val="visible"/>
                                      </p:to>
                                    </p:set>
                                    <p:anim calcmode="lin" valueType="num">
                                      <p:cBhvr>
                                        <p:cTn id="7" dur="1000">
                                          <p:stCondLst>
                                            <p:cond delay="0"/>
                                          </p:stCondLst>
                                        </p:cTn>
                                        <p:tgtEl>
                                          <p:spTgt spid="3"/>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par>
                                <p:cTn id="10" presetID="55" presetClass="entr" presetSubtype="0" fill="hold" grpId="0" nodeType="withEffect">
                                  <p:stCondLst>
                                    <p:cond delay="0"/>
                                  </p:stCondLst>
                                  <p:childTnLst>
                                    <p:set>
                                      <p:cBhvr>
                                        <p:cTn id="11" dur="1000" fill="hold">
                                          <p:stCondLst>
                                            <p:cond delay="0"/>
                                          </p:stCondLst>
                                        </p:cTn>
                                        <p:tgtEl>
                                          <p:spTgt spid="7"/>
                                        </p:tgtEl>
                                        <p:attrNameLst>
                                          <p:attrName>style.visibility</p:attrName>
                                        </p:attrNameLst>
                                      </p:cBhvr>
                                      <p:to>
                                        <p:strVal val="visible"/>
                                      </p:to>
                                    </p:set>
                                    <p:anim calcmode="lin" valueType="num">
                                      <p:cBhvr>
                                        <p:cTn id="12"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13"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14" dur="1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000" fill="hold">
                                          <p:stCondLst>
                                            <p:cond delay="0"/>
                                          </p:stCondLst>
                                        </p:cTn>
                                        <p:tgtEl>
                                          <p:spTgt spid="4"/>
                                        </p:tgtEl>
                                        <p:attrNameLst>
                                          <p:attrName>style.visibility</p:attrName>
                                        </p:attrNameLst>
                                      </p:cBhvr>
                                      <p:to>
                                        <p:strVal val="visible"/>
                                      </p:to>
                                    </p:set>
                                    <p:anim calcmode="lin" valueType="num">
                                      <p:cBhvr>
                                        <p:cTn id="19" dur="1000">
                                          <p:stCondLst>
                                            <p:cond delay="0"/>
                                          </p:stCondLst>
                                        </p:cTn>
                                        <p:tgtEl>
                                          <p:spTgt spid="4"/>
                                        </p:tgtEl>
                                        <p:attrNameLst>
                                          <p:attrName>ppt_w</p:attrName>
                                        </p:attrNameLst>
                                      </p:cBhvr>
                                      <p:tavLst>
                                        <p:tav tm="0">
                                          <p:val>
                                            <p:strVal val="#ppt_w*0.70"/>
                                          </p:val>
                                        </p:tav>
                                        <p:tav tm="100000">
                                          <p:val>
                                            <p:strVal val="#ppt_w"/>
                                          </p:val>
                                        </p:tav>
                                      </p:tavLst>
                                    </p:anim>
                                    <p:anim calcmode="lin" valueType="num">
                                      <p:cBhvr>
                                        <p:cTn id="20" dur="1000">
                                          <p:stCondLst>
                                            <p:cond delay="0"/>
                                          </p:stCondLst>
                                        </p:cTn>
                                        <p:tgtEl>
                                          <p:spTgt spid="4"/>
                                        </p:tgtEl>
                                        <p:attrNameLst>
                                          <p:attrName>ppt_h</p:attrName>
                                        </p:attrNameLst>
                                      </p:cBhvr>
                                      <p:tavLst>
                                        <p:tav tm="0">
                                          <p:val>
                                            <p:strVal val="#ppt_h"/>
                                          </p:val>
                                        </p:tav>
                                        <p:tav tm="100000">
                                          <p:val>
                                            <p:strVal val="#ppt_h"/>
                                          </p:val>
                                        </p:tav>
                                      </p:tavLst>
                                    </p:anim>
                                    <p:animEffect transition="in" filter="fade">
                                      <p:cBhvr>
                                        <p:cTn id="21" dur="1000"/>
                                        <p:tgtEl>
                                          <p:spTgt spid="4"/>
                                        </p:tgtEl>
                                      </p:cBhvr>
                                    </p:animEffect>
                                  </p:childTnLst>
                                </p:cTn>
                              </p:par>
                              <p:par>
                                <p:cTn id="22" presetID="55" presetClass="entr" presetSubtype="0" fill="hold" grpId="0" nodeType="withEffect">
                                  <p:stCondLst>
                                    <p:cond delay="0"/>
                                  </p:stCondLst>
                                  <p:childTnLst>
                                    <p:set>
                                      <p:cBhvr>
                                        <p:cTn id="23" dur="1000" fill="hold">
                                          <p:stCondLst>
                                            <p:cond delay="0"/>
                                          </p:stCondLst>
                                        </p:cTn>
                                        <p:tgtEl>
                                          <p:spTgt spid="9"/>
                                        </p:tgtEl>
                                        <p:attrNameLst>
                                          <p:attrName>style.visibility</p:attrName>
                                        </p:attrNameLst>
                                      </p:cBhvr>
                                      <p:to>
                                        <p:strVal val="visible"/>
                                      </p:to>
                                    </p:set>
                                    <p:anim calcmode="lin" valueType="num">
                                      <p:cBhvr>
                                        <p:cTn id="24" dur="1000">
                                          <p:stCondLst>
                                            <p:cond delay="0"/>
                                          </p:stCondLst>
                                        </p:cTn>
                                        <p:tgtEl>
                                          <p:spTgt spid="9"/>
                                        </p:tgtEl>
                                        <p:attrNameLst>
                                          <p:attrName>ppt_w</p:attrName>
                                        </p:attrNameLst>
                                      </p:cBhvr>
                                      <p:tavLst>
                                        <p:tav tm="0">
                                          <p:val>
                                            <p:strVal val="#ppt_w*0.70"/>
                                          </p:val>
                                        </p:tav>
                                        <p:tav tm="100000">
                                          <p:val>
                                            <p:strVal val="#ppt_w"/>
                                          </p:val>
                                        </p:tav>
                                      </p:tavLst>
                                    </p:anim>
                                    <p:anim calcmode="lin" valueType="num">
                                      <p:cBhvr>
                                        <p:cTn id="25" dur="1000">
                                          <p:stCondLst>
                                            <p:cond delay="0"/>
                                          </p:stCondLst>
                                        </p:cTn>
                                        <p:tgtEl>
                                          <p:spTgt spid="9"/>
                                        </p:tgtEl>
                                        <p:attrNameLst>
                                          <p:attrName>ppt_h</p:attrName>
                                        </p:attrNameLst>
                                      </p:cBhvr>
                                      <p:tavLst>
                                        <p:tav tm="0">
                                          <p:val>
                                            <p:strVal val="#ppt_h"/>
                                          </p:val>
                                        </p:tav>
                                        <p:tav tm="100000">
                                          <p:val>
                                            <p:strVal val="#ppt_h"/>
                                          </p:val>
                                        </p:tav>
                                      </p:tavLst>
                                    </p:anim>
                                    <p:animEffect transition="in" filter="fade">
                                      <p:cBhvr>
                                        <p:cTn id="26" dur="1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000" fill="hold">
                                          <p:stCondLst>
                                            <p:cond delay="0"/>
                                          </p:stCondLst>
                                        </p:cTn>
                                        <p:tgtEl>
                                          <p:spTgt spid="5"/>
                                        </p:tgtEl>
                                        <p:attrNameLst>
                                          <p:attrName>style.visibility</p:attrName>
                                        </p:attrNameLst>
                                      </p:cBhvr>
                                      <p:to>
                                        <p:strVal val="visible"/>
                                      </p:to>
                                    </p:set>
                                    <p:anim calcmode="lin" valueType="num">
                                      <p:cBhvr>
                                        <p:cTn id="31"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32"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33" dur="1000"/>
                                        <p:tgtEl>
                                          <p:spTgt spid="5"/>
                                        </p:tgtEl>
                                      </p:cBhvr>
                                    </p:animEffect>
                                  </p:childTnLst>
                                </p:cTn>
                              </p:par>
                              <p:par>
                                <p:cTn id="34" presetID="55" presetClass="entr" presetSubtype="0" fill="hold" grpId="0" nodeType="withEffect">
                                  <p:stCondLst>
                                    <p:cond delay="0"/>
                                  </p:stCondLst>
                                  <p:childTnLst>
                                    <p:set>
                                      <p:cBhvr>
                                        <p:cTn id="35" dur="1000" fill="hold">
                                          <p:stCondLst>
                                            <p:cond delay="0"/>
                                          </p:stCondLst>
                                        </p:cTn>
                                        <p:tgtEl>
                                          <p:spTgt spid="8"/>
                                        </p:tgtEl>
                                        <p:attrNameLst>
                                          <p:attrName>style.visibility</p:attrName>
                                        </p:attrNameLst>
                                      </p:cBhvr>
                                      <p:to>
                                        <p:strVal val="visible"/>
                                      </p:to>
                                    </p:set>
                                    <p:anim calcmode="lin" valueType="num">
                                      <p:cBhvr>
                                        <p:cTn id="36" dur="1000">
                                          <p:stCondLst>
                                            <p:cond delay="0"/>
                                          </p:stCondLst>
                                        </p:cTn>
                                        <p:tgtEl>
                                          <p:spTgt spid="8"/>
                                        </p:tgtEl>
                                        <p:attrNameLst>
                                          <p:attrName>ppt_w</p:attrName>
                                        </p:attrNameLst>
                                      </p:cBhvr>
                                      <p:tavLst>
                                        <p:tav tm="0">
                                          <p:val>
                                            <p:strVal val="#ppt_w*0.70"/>
                                          </p:val>
                                        </p:tav>
                                        <p:tav tm="100000">
                                          <p:val>
                                            <p:strVal val="#ppt_w"/>
                                          </p:val>
                                        </p:tav>
                                      </p:tavLst>
                                    </p:anim>
                                    <p:anim calcmode="lin" valueType="num">
                                      <p:cBhvr>
                                        <p:cTn id="37" dur="1000">
                                          <p:stCondLst>
                                            <p:cond delay="0"/>
                                          </p:stCondLst>
                                        </p:cTn>
                                        <p:tgtEl>
                                          <p:spTgt spid="8"/>
                                        </p:tgtEl>
                                        <p:attrNameLst>
                                          <p:attrName>ppt_h</p:attrName>
                                        </p:attrNameLst>
                                      </p:cBhvr>
                                      <p:tavLst>
                                        <p:tav tm="0">
                                          <p:val>
                                            <p:strVal val="#ppt_h"/>
                                          </p:val>
                                        </p:tav>
                                        <p:tav tm="100000">
                                          <p:val>
                                            <p:strVal val="#ppt_h"/>
                                          </p:val>
                                        </p:tav>
                                      </p:tavLst>
                                    </p:anim>
                                    <p:animEffect transition="in" filter="fade">
                                      <p:cBhvr>
                                        <p:cTn id="38" dur="10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grpId="0" nodeType="clickEffect">
                                  <p:stCondLst>
                                    <p:cond delay="0"/>
                                  </p:stCondLst>
                                  <p:childTnLst>
                                    <p:set>
                                      <p:cBhvr>
                                        <p:cTn id="42" dur="1000" fill="hold">
                                          <p:stCondLst>
                                            <p:cond delay="0"/>
                                          </p:stCondLst>
                                        </p:cTn>
                                        <p:tgtEl>
                                          <p:spTgt spid="10"/>
                                        </p:tgtEl>
                                        <p:attrNameLst>
                                          <p:attrName>style.visibility</p:attrName>
                                        </p:attrNameLst>
                                      </p:cBhvr>
                                      <p:to>
                                        <p:strVal val="visible"/>
                                      </p:to>
                                    </p:set>
                                    <p:anim calcmode="lin" valueType="num">
                                      <p:cBhvr>
                                        <p:cTn id="43" dur="1000">
                                          <p:stCondLst>
                                            <p:cond delay="0"/>
                                          </p:stCondLst>
                                        </p:cTn>
                                        <p:tgtEl>
                                          <p:spTgt spid="10"/>
                                        </p:tgtEl>
                                        <p:attrNameLst>
                                          <p:attrName>ppt_w</p:attrName>
                                        </p:attrNameLst>
                                      </p:cBhvr>
                                      <p:tavLst>
                                        <p:tav tm="0">
                                          <p:val>
                                            <p:strVal val="#ppt_w*0.70"/>
                                          </p:val>
                                        </p:tav>
                                        <p:tav tm="100000">
                                          <p:val>
                                            <p:strVal val="#ppt_w"/>
                                          </p:val>
                                        </p:tav>
                                      </p:tavLst>
                                    </p:anim>
                                    <p:anim calcmode="lin" valueType="num">
                                      <p:cBhvr>
                                        <p:cTn id="44" dur="1000">
                                          <p:stCondLst>
                                            <p:cond delay="0"/>
                                          </p:stCondLst>
                                        </p:cTn>
                                        <p:tgtEl>
                                          <p:spTgt spid="10"/>
                                        </p:tgtEl>
                                        <p:attrNameLst>
                                          <p:attrName>ppt_h</p:attrName>
                                        </p:attrNameLst>
                                      </p:cBhvr>
                                      <p:tavLst>
                                        <p:tav tm="0">
                                          <p:val>
                                            <p:strVal val="#ppt_h"/>
                                          </p:val>
                                        </p:tav>
                                        <p:tav tm="100000">
                                          <p:val>
                                            <p:strVal val="#ppt_h"/>
                                          </p:val>
                                        </p:tav>
                                      </p:tavLst>
                                    </p:anim>
                                    <p:animEffect transition="in" filter="fade">
                                      <p:cBhvr>
                                        <p:cTn id="45" dur="1000"/>
                                        <p:tgtEl>
                                          <p:spTgt spid="10"/>
                                        </p:tgtEl>
                                      </p:cBhvr>
                                    </p:animEffect>
                                  </p:childTnLst>
                                </p:cTn>
                              </p:par>
                              <p:par>
                                <p:cTn id="46" presetID="55" presetClass="entr" presetSubtype="0" fill="hold" grpId="0" nodeType="withEffect">
                                  <p:stCondLst>
                                    <p:cond delay="0"/>
                                  </p:stCondLst>
                                  <p:childTnLst>
                                    <p:set>
                                      <p:cBhvr>
                                        <p:cTn id="47" dur="1000" fill="hold">
                                          <p:stCondLst>
                                            <p:cond delay="0"/>
                                          </p:stCondLst>
                                        </p:cTn>
                                        <p:tgtEl>
                                          <p:spTgt spid="6"/>
                                        </p:tgtEl>
                                        <p:attrNameLst>
                                          <p:attrName>style.visibility</p:attrName>
                                        </p:attrNameLst>
                                      </p:cBhvr>
                                      <p:to>
                                        <p:strVal val="visible"/>
                                      </p:to>
                                    </p:set>
                                    <p:anim calcmode="lin" valueType="num">
                                      <p:cBhvr>
                                        <p:cTn id="48"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49"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5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P spid="5" grpId="0" autoUpdateAnimBg="0"/>
      <p:bldP spid="6" grpId="0" autoUpdateAnimBg="0"/>
      <p:bldP spid="7" grpId="0" animBg="1"/>
      <p:bldP spid="8" grpId="0" animBg="1"/>
      <p:bldP spid="9" grpId="0" animBg="1"/>
      <p:bldP spid="10" grpId="0" animBg="1"/>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96496A92-2540-4456-B53B-38310D900DF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FDFDD50-67FC-481D-81F6-BA2E39D68CB4}"/>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75E7D21C-4320-4CB3-89CA-F802DFAE911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CC32974-1A98-494E-8082-9BC5AD228AAA}"/>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27299066-E60A-4F3C-8830-409A06E2EDF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B5CCF84-7D51-49BE-B6EC-861B4442AB14}"/>
              </a:ext>
            </a:extLst>
          </p:cNvPr>
          <p:cNvSpPr txBox="1"/>
          <p:nvPr>
            <p:custDataLst>
              <p:tags r:id="rId1"/>
            </p:custDataLst>
          </p:nvPr>
        </p:nvSpPr>
        <p:spPr>
          <a:xfrm>
            <a:off x="4495800" y="994143"/>
            <a:ext cx="3200400" cy="472783"/>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Selection Sort</a:t>
            </a:r>
          </a:p>
        </p:txBody>
      </p:sp>
      <p:sp>
        <p:nvSpPr>
          <p:cNvPr id="5" name="TextBox 4">
            <a:extLst>
              <a:ext uri="{E1C0509C-BDF3-4F19-8D73-CB707147DF3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01C6D28-5BEC-4627-B5DD-98B2F1A0EC50}"/>
              </a:ext>
            </a:extLst>
          </p:cNvPr>
          <p:cNvSpPr txBox="1"/>
          <p:nvPr/>
        </p:nvSpPr>
        <p:spPr>
          <a:xfrm>
            <a:off x="356210" y="1790701"/>
            <a:ext cx="11269092" cy="702885"/>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0"/>
          </a:gradFill>
          <a:ln w="0" cap="flat">
            <a:solidFill>
              <a:schemeClr val="accent3">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latin typeface="Open Sans"/>
              </a:rPr>
              <a:t>-&gt;The selection sort algorithm sorts an array by repeatedly finding the minimum element from unsorted part and putting it at the beginning.</a:t>
            </a:r>
          </a:p>
        </p:txBody>
      </p:sp>
      <p:sp>
        <p:nvSpPr>
          <p:cNvPr id="6" name="TextBox 5">
            <a:extLst>
              <a:ext uri="{5651D4C5-4199-4323-A296-CDA206583CC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1BB7580-4992-4D89-AA21-53AD5D315861}"/>
              </a:ext>
            </a:extLst>
          </p:cNvPr>
          <p:cNvSpPr txBox="1"/>
          <p:nvPr/>
        </p:nvSpPr>
        <p:spPr>
          <a:xfrm>
            <a:off x="1812213" y="3226842"/>
            <a:ext cx="2540000" cy="415563"/>
          </a:xfrm>
          <a:prstGeom prst="rect">
            <a:avLst/>
          </a:prstGeom>
        </p:spPr>
        <p:txBody>
          <a:bodyPr vert="horz" lIns="127000" tIns="63500" rIns="127000" bIns="63500" rtlCol="0" anchor="t">
            <a:spAutoFit/>
          </a:bodyPr>
          <a:lstStyle/>
          <a:p>
            <a:pPr>
              <a:defRPr lang="en-US" sz="1400" dirty="0"/>
            </a:pPr>
            <a:r>
              <a:rPr lang="en-US" sz="1867" dirty="0"/>
              <a:t>Input array</a:t>
            </a:r>
          </a:p>
        </p:txBody>
      </p:sp>
      <p:sp>
        <p:nvSpPr>
          <p:cNvPr id="7" name="TextBox 6">
            <a:extLst>
              <a:ext uri="{1B71F69A-51E9-475B-9624-D3FDE1A240A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F005B5C-2189-4387-980D-1A0F1D6B8BB9}"/>
              </a:ext>
            </a:extLst>
          </p:cNvPr>
          <p:cNvSpPr txBox="1"/>
          <p:nvPr/>
        </p:nvSpPr>
        <p:spPr>
          <a:xfrm>
            <a:off x="1812213" y="4381501"/>
            <a:ext cx="2540000" cy="415563"/>
          </a:xfrm>
          <a:prstGeom prst="rect">
            <a:avLst/>
          </a:prstGeom>
        </p:spPr>
        <p:txBody>
          <a:bodyPr vert="horz" lIns="127000" tIns="63500" rIns="127000" bIns="63500" rtlCol="0" anchor="t">
            <a:spAutoFit/>
          </a:bodyPr>
          <a:lstStyle/>
          <a:p>
            <a:pPr>
              <a:defRPr lang="en-US" sz="1400" dirty="0"/>
            </a:pPr>
            <a:r>
              <a:rPr lang="en-US" sz="1867" dirty="0"/>
              <a:t>Output array</a:t>
            </a:r>
          </a:p>
        </p:txBody>
      </p:sp>
      <p:sp>
        <p:nvSpPr>
          <p:cNvPr id="8" name="TextBox 7">
            <a:extLst>
              <a:ext uri="{D2EA3D2F-B3AE-48BB-95E9-33C59553FC2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F26F153-38C3-4D1D-98C0-3D94A22A3D57}"/>
              </a:ext>
            </a:extLst>
          </p:cNvPr>
          <p:cNvSpPr txBox="1"/>
          <p:nvPr/>
        </p:nvSpPr>
        <p:spPr>
          <a:xfrm>
            <a:off x="4585169" y="2717801"/>
            <a:ext cx="446264" cy="415563"/>
          </a:xfrm>
          <a:prstGeom prst="rect">
            <a:avLst/>
          </a:prstGeom>
        </p:spPr>
        <p:txBody>
          <a:bodyPr vert="horz" lIns="127000" tIns="63500" rIns="127000" bIns="63500" rtlCol="0" anchor="t">
            <a:spAutoFit/>
          </a:bodyPr>
          <a:lstStyle/>
          <a:p>
            <a:pPr>
              <a:defRPr lang="en-US" sz="1400" dirty="0"/>
            </a:pPr>
            <a:r>
              <a:rPr lang="en-US" sz="1867" dirty="0"/>
              <a:t>0</a:t>
            </a:r>
          </a:p>
        </p:txBody>
      </p:sp>
      <p:sp>
        <p:nvSpPr>
          <p:cNvPr id="9" name="TextBox 8">
            <a:extLst>
              <a:ext uri="{DFEAE8D5-DF6B-46DF-A6DE-542AFBE5E89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8FC5032-F388-42B1-927A-C9FC7DF31233}"/>
              </a:ext>
            </a:extLst>
          </p:cNvPr>
          <p:cNvSpPr txBox="1"/>
          <p:nvPr/>
        </p:nvSpPr>
        <p:spPr>
          <a:xfrm>
            <a:off x="5472849" y="2727414"/>
            <a:ext cx="446264" cy="415563"/>
          </a:xfrm>
          <a:prstGeom prst="rect">
            <a:avLst/>
          </a:prstGeom>
        </p:spPr>
        <p:txBody>
          <a:bodyPr vert="horz" lIns="127000" tIns="63500" rIns="127000" bIns="63500" rtlCol="0" anchor="t">
            <a:spAutoFit/>
          </a:bodyPr>
          <a:lstStyle/>
          <a:p>
            <a:pPr>
              <a:defRPr lang="en-US" sz="1400" dirty="0"/>
            </a:pPr>
            <a:r>
              <a:rPr lang="en-US" sz="1867" dirty="0"/>
              <a:t>1</a:t>
            </a:r>
          </a:p>
        </p:txBody>
      </p:sp>
      <p:sp>
        <p:nvSpPr>
          <p:cNvPr id="10" name="TextBox 9">
            <a:extLst>
              <a:ext uri="{F4456A6D-0736-4FB9-917A-8F1041FCD65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0546968-9BB0-449D-9FD2-0D96162290BA}"/>
              </a:ext>
            </a:extLst>
          </p:cNvPr>
          <p:cNvSpPr txBox="1"/>
          <p:nvPr/>
        </p:nvSpPr>
        <p:spPr>
          <a:xfrm>
            <a:off x="6413969" y="2727414"/>
            <a:ext cx="446264" cy="415563"/>
          </a:xfrm>
          <a:prstGeom prst="rect">
            <a:avLst/>
          </a:prstGeom>
        </p:spPr>
        <p:txBody>
          <a:bodyPr vert="horz" lIns="127000" tIns="63500" rIns="127000" bIns="63500" rtlCol="0" anchor="t">
            <a:spAutoFit/>
          </a:bodyPr>
          <a:lstStyle/>
          <a:p>
            <a:pPr>
              <a:defRPr lang="en-US" sz="1400" dirty="0"/>
            </a:pPr>
            <a:r>
              <a:rPr lang="en-US" sz="1867" dirty="0"/>
              <a:t>2</a:t>
            </a:r>
          </a:p>
        </p:txBody>
      </p:sp>
      <p:sp>
        <p:nvSpPr>
          <p:cNvPr id="11" name="TextBox 10">
            <a:extLst>
              <a:ext uri="{DE304144-DDC9-408E-B998-87E3D305810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5F859FB-A770-48B5-AEA5-50AAE5B6971C}"/>
              </a:ext>
            </a:extLst>
          </p:cNvPr>
          <p:cNvSpPr txBox="1"/>
          <p:nvPr/>
        </p:nvSpPr>
        <p:spPr>
          <a:xfrm>
            <a:off x="7301648" y="2727414"/>
            <a:ext cx="446264" cy="415563"/>
          </a:xfrm>
          <a:prstGeom prst="rect">
            <a:avLst/>
          </a:prstGeom>
        </p:spPr>
        <p:txBody>
          <a:bodyPr vert="horz" lIns="127000" tIns="63500" rIns="127000" bIns="63500" rtlCol="0" anchor="t">
            <a:spAutoFit/>
          </a:bodyPr>
          <a:lstStyle/>
          <a:p>
            <a:pPr>
              <a:defRPr lang="en-US" sz="1400" dirty="0"/>
            </a:pPr>
            <a:r>
              <a:rPr lang="en-US" sz="1867" dirty="0"/>
              <a:t>3</a:t>
            </a:r>
          </a:p>
        </p:txBody>
      </p:sp>
      <p:sp>
        <p:nvSpPr>
          <p:cNvPr id="12" name="TextBox 11">
            <a:extLst>
              <a:ext uri="{397E21AD-A4FE-48F2-9762-899C2AE771D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3EE02C9-B4A7-4E7E-8BD4-5C712A271FF7}"/>
              </a:ext>
            </a:extLst>
          </p:cNvPr>
          <p:cNvSpPr txBox="1"/>
          <p:nvPr/>
        </p:nvSpPr>
        <p:spPr>
          <a:xfrm>
            <a:off x="8189328" y="2705012"/>
            <a:ext cx="446264" cy="415563"/>
          </a:xfrm>
          <a:prstGeom prst="rect">
            <a:avLst/>
          </a:prstGeom>
        </p:spPr>
        <p:txBody>
          <a:bodyPr vert="horz" lIns="127000" tIns="63500" rIns="127000" bIns="63500" rtlCol="0" anchor="t">
            <a:spAutoFit/>
          </a:bodyPr>
          <a:lstStyle/>
          <a:p>
            <a:pPr>
              <a:defRPr lang="en-US" sz="1400" dirty="0"/>
            </a:pPr>
            <a:r>
              <a:rPr lang="en-US" sz="1867" dirty="0"/>
              <a:t>4</a:t>
            </a:r>
          </a:p>
        </p:txBody>
      </p:sp>
      <p:sp>
        <p:nvSpPr>
          <p:cNvPr id="13" name="TextBox 12">
            <a:extLst>
              <a:ext uri="{78078D12-2ED8-4B76-BA46-D8B08FB06DC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182E0AC-4B90-49F1-99F6-5A80AF02AC84}"/>
              </a:ext>
            </a:extLst>
          </p:cNvPr>
          <p:cNvSpPr txBox="1"/>
          <p:nvPr/>
        </p:nvSpPr>
        <p:spPr>
          <a:xfrm>
            <a:off x="4598720" y="3940086"/>
            <a:ext cx="446264" cy="415563"/>
          </a:xfrm>
          <a:prstGeom prst="rect">
            <a:avLst/>
          </a:prstGeom>
        </p:spPr>
        <p:txBody>
          <a:bodyPr vert="horz" lIns="127000" tIns="63500" rIns="127000" bIns="63500" rtlCol="0" anchor="t">
            <a:spAutoFit/>
          </a:bodyPr>
          <a:lstStyle/>
          <a:p>
            <a:pPr>
              <a:defRPr lang="en-US" sz="1400" dirty="0"/>
            </a:pPr>
            <a:r>
              <a:rPr lang="en-US" sz="1867" dirty="0"/>
              <a:t>0</a:t>
            </a:r>
          </a:p>
        </p:txBody>
      </p:sp>
      <p:sp>
        <p:nvSpPr>
          <p:cNvPr id="14" name="TextBox 13">
            <a:extLst>
              <a:ext uri="{EAFB4315-7356-4EE3-8A16-29D618F0CE0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AA974E5-0CAA-4F9D-B248-5A50C842B619}"/>
              </a:ext>
            </a:extLst>
          </p:cNvPr>
          <p:cNvSpPr txBox="1"/>
          <p:nvPr/>
        </p:nvSpPr>
        <p:spPr>
          <a:xfrm>
            <a:off x="5486400" y="3949701"/>
            <a:ext cx="446264" cy="415563"/>
          </a:xfrm>
          <a:prstGeom prst="rect">
            <a:avLst/>
          </a:prstGeom>
        </p:spPr>
        <p:txBody>
          <a:bodyPr vert="horz" lIns="127000" tIns="63500" rIns="127000" bIns="63500" rtlCol="0" anchor="t">
            <a:spAutoFit/>
          </a:bodyPr>
          <a:lstStyle/>
          <a:p>
            <a:pPr>
              <a:defRPr lang="en-US" sz="1400" dirty="0"/>
            </a:pPr>
            <a:r>
              <a:rPr lang="en-US" sz="1867" dirty="0"/>
              <a:t>1</a:t>
            </a:r>
          </a:p>
        </p:txBody>
      </p:sp>
      <p:sp>
        <p:nvSpPr>
          <p:cNvPr id="15" name="TextBox 14">
            <a:extLst>
              <a:ext uri="{48011368-B4B8-4B5B-9A02-E1037C02EDD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4F61DEA-4A47-4A49-94BF-CA765E2D3244}"/>
              </a:ext>
            </a:extLst>
          </p:cNvPr>
          <p:cNvSpPr txBox="1"/>
          <p:nvPr/>
        </p:nvSpPr>
        <p:spPr>
          <a:xfrm>
            <a:off x="6427520" y="3949701"/>
            <a:ext cx="446264" cy="415563"/>
          </a:xfrm>
          <a:prstGeom prst="rect">
            <a:avLst/>
          </a:prstGeom>
        </p:spPr>
        <p:txBody>
          <a:bodyPr vert="horz" lIns="127000" tIns="63500" rIns="127000" bIns="63500" rtlCol="0" anchor="t">
            <a:spAutoFit/>
          </a:bodyPr>
          <a:lstStyle/>
          <a:p>
            <a:pPr>
              <a:defRPr lang="en-US" sz="1400" dirty="0"/>
            </a:pPr>
            <a:r>
              <a:rPr lang="en-US" sz="1867" dirty="0"/>
              <a:t>2</a:t>
            </a:r>
          </a:p>
        </p:txBody>
      </p:sp>
      <p:sp>
        <p:nvSpPr>
          <p:cNvPr id="16" name="TextBox 15">
            <a:extLst>
              <a:ext uri="{36EC072D-5A02-4842-8CE3-0D2D4629D92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D323C8F-8BD5-4AF7-BDED-9CB77C8AC6D7}"/>
              </a:ext>
            </a:extLst>
          </p:cNvPr>
          <p:cNvSpPr txBox="1"/>
          <p:nvPr/>
        </p:nvSpPr>
        <p:spPr>
          <a:xfrm>
            <a:off x="7315200" y="3949701"/>
            <a:ext cx="446264" cy="415563"/>
          </a:xfrm>
          <a:prstGeom prst="rect">
            <a:avLst/>
          </a:prstGeom>
        </p:spPr>
        <p:txBody>
          <a:bodyPr vert="horz" lIns="127000" tIns="63500" rIns="127000" bIns="63500" rtlCol="0" anchor="t">
            <a:spAutoFit/>
          </a:bodyPr>
          <a:lstStyle/>
          <a:p>
            <a:pPr>
              <a:defRPr lang="en-US" sz="1400" dirty="0"/>
            </a:pPr>
            <a:r>
              <a:rPr lang="en-US" sz="1867" dirty="0"/>
              <a:t>3</a:t>
            </a:r>
          </a:p>
        </p:txBody>
      </p:sp>
      <p:sp>
        <p:nvSpPr>
          <p:cNvPr id="17" name="TextBox 16">
            <a:extLst>
              <a:ext uri="{E7502AEB-5A9B-488C-BF59-F1934B1A4D2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4A39A69-EFEC-4A41-B005-7BAE01E2C54D}"/>
              </a:ext>
            </a:extLst>
          </p:cNvPr>
          <p:cNvSpPr txBox="1"/>
          <p:nvPr/>
        </p:nvSpPr>
        <p:spPr>
          <a:xfrm>
            <a:off x="8202879" y="3927297"/>
            <a:ext cx="446264" cy="415563"/>
          </a:xfrm>
          <a:prstGeom prst="rect">
            <a:avLst/>
          </a:prstGeom>
        </p:spPr>
        <p:txBody>
          <a:bodyPr vert="horz" lIns="127000" tIns="63500" rIns="127000" bIns="63500" rtlCol="0" anchor="t">
            <a:spAutoFit/>
          </a:bodyPr>
          <a:lstStyle/>
          <a:p>
            <a:pPr>
              <a:defRPr lang="en-US" sz="1400" dirty="0"/>
            </a:pPr>
            <a:r>
              <a:rPr lang="en-US" sz="1867" dirty="0"/>
              <a:t>4</a:t>
            </a:r>
          </a:p>
        </p:txBody>
      </p:sp>
      <p:graphicFrame>
        <p:nvGraphicFramePr>
          <p:cNvPr id="18" name="Table 17">
            <a:extLst>
              <a:ext uri="{BFC60A28-5EF1-455A-AD8C-0F1A23436C9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25A40AB-4910-4871-BBB6-3CBE9E60F5A1}"/>
              </a:ext>
            </a:extLst>
          </p:cNvPr>
          <p:cNvGraphicFramePr/>
          <p:nvPr/>
        </p:nvGraphicFramePr>
        <p:xfrm>
          <a:off x="4368404" y="3167216"/>
          <a:ext cx="4490909" cy="530657"/>
        </p:xfrm>
        <a:graphic>
          <a:graphicData uri="http://schemas.openxmlformats.org/drawingml/2006/table">
            <a:tbl>
              <a:tblPr firstRow="1"/>
              <a:tblGrid>
                <a:gridCol w="888467">
                  <a:extLst>
                    <a:ext uri="{9D8B030D-6E8A-4147-A177-3AD203B41FA5}">
                      <a16:colId xmlns="" xmlns:a16="http://schemas.microsoft.com/office/drawing/2014/main" val="20000"/>
                    </a:ext>
                  </a:extLst>
                </a:gridCol>
                <a:gridCol w="904659">
                  <a:extLst>
                    <a:ext uri="{9D8B030D-6E8A-4147-A177-3AD203B41FA5}">
                      <a16:colId xmlns="" xmlns:a16="http://schemas.microsoft.com/office/drawing/2014/main" val="20001"/>
                    </a:ext>
                  </a:extLst>
                </a:gridCol>
                <a:gridCol w="904659">
                  <a:extLst>
                    <a:ext uri="{9D8B030D-6E8A-4147-A177-3AD203B41FA5}">
                      <a16:colId xmlns="" xmlns:a16="http://schemas.microsoft.com/office/drawing/2014/main" val="20002"/>
                    </a:ext>
                  </a:extLst>
                </a:gridCol>
                <a:gridCol w="904659">
                  <a:extLst>
                    <a:ext uri="{9D8B030D-6E8A-4147-A177-3AD203B41FA5}">
                      <a16:colId xmlns="" xmlns:a16="http://schemas.microsoft.com/office/drawing/2014/main" val="20003"/>
                    </a:ext>
                  </a:extLst>
                </a:gridCol>
                <a:gridCol w="888467">
                  <a:extLst>
                    <a:ext uri="{9D8B030D-6E8A-4147-A177-3AD203B41FA5}">
                      <a16:colId xmlns="" xmlns:a16="http://schemas.microsoft.com/office/drawing/2014/main" val="20004"/>
                    </a:ext>
                  </a:extLst>
                </a:gridCol>
              </a:tblGrid>
              <a:tr h="530657">
                <a:tc>
                  <a:txBody>
                    <a:bodyPr/>
                    <a:lstStyle/>
                    <a:p>
                      <a:r>
                        <a:rPr lang="en-US" sz="2400" dirty="0"/>
                        <a:t>3</a:t>
                      </a:r>
                    </a:p>
                  </a:txBody>
                  <a:tcPr marL="121920" marR="121920" marT="60960" marB="60960"/>
                </a:tc>
                <a:tc>
                  <a:txBody>
                    <a:bodyPr/>
                    <a:lstStyle/>
                    <a:p>
                      <a:r>
                        <a:rPr lang="en-US" sz="2400" dirty="0"/>
                        <a:t>7</a:t>
                      </a:r>
                    </a:p>
                  </a:txBody>
                  <a:tcPr marL="121920" marR="121920" marT="60960" marB="60960"/>
                </a:tc>
                <a:tc>
                  <a:txBody>
                    <a:bodyPr/>
                    <a:lstStyle/>
                    <a:p>
                      <a:r>
                        <a:rPr lang="en-US" sz="2400" dirty="0"/>
                        <a:t>2</a:t>
                      </a:r>
                    </a:p>
                  </a:txBody>
                  <a:tcPr marL="121920" marR="121920" marT="60960" marB="60960"/>
                </a:tc>
                <a:tc>
                  <a:txBody>
                    <a:bodyPr/>
                    <a:lstStyle/>
                    <a:p>
                      <a:r>
                        <a:rPr lang="en-US" sz="2400" dirty="0"/>
                        <a:t>4</a:t>
                      </a:r>
                    </a:p>
                  </a:txBody>
                  <a:tcPr marL="121920" marR="121920" marT="60960" marB="60960"/>
                </a:tc>
                <a:tc>
                  <a:txBody>
                    <a:bodyPr/>
                    <a:lstStyle/>
                    <a:p>
                      <a:r>
                        <a:rPr lang="en-US" sz="2400" dirty="0"/>
                        <a:t>1</a:t>
                      </a:r>
                    </a:p>
                  </a:txBody>
                  <a:tcPr marL="121920" marR="121920" marT="60960" marB="60960"/>
                </a:tc>
                <a:extLst>
                  <a:ext uri="{0D108BD9-81ED-4DB2-BD59-A6C34878D82A}">
                    <a16:rowId xmlns="" xmlns:a16="http://schemas.microsoft.com/office/drawing/2014/main" val="10000"/>
                  </a:ext>
                </a:extLst>
              </a:tr>
            </a:tbl>
          </a:graphicData>
        </a:graphic>
      </p:graphicFrame>
      <p:graphicFrame>
        <p:nvGraphicFramePr>
          <p:cNvPr id="19" name="Table 18">
            <a:extLst>
              <a:ext uri="{CEAD3F3F-2A64-4EF2-87D8-05B6B130F8C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CC4FC2D-0E90-446D-B2E5-DA0BB86E97D8}"/>
              </a:ext>
            </a:extLst>
          </p:cNvPr>
          <p:cNvGraphicFramePr/>
          <p:nvPr/>
        </p:nvGraphicFramePr>
        <p:xfrm>
          <a:off x="4352214" y="4343401"/>
          <a:ext cx="4490909" cy="530657"/>
        </p:xfrm>
        <a:graphic>
          <a:graphicData uri="http://schemas.openxmlformats.org/drawingml/2006/table">
            <a:tbl>
              <a:tblPr firstRow="1"/>
              <a:tblGrid>
                <a:gridCol w="888467">
                  <a:extLst>
                    <a:ext uri="{9D8B030D-6E8A-4147-A177-3AD203B41FA5}">
                      <a16:colId xmlns="" xmlns:a16="http://schemas.microsoft.com/office/drawing/2014/main" val="20000"/>
                    </a:ext>
                  </a:extLst>
                </a:gridCol>
                <a:gridCol w="904659">
                  <a:extLst>
                    <a:ext uri="{9D8B030D-6E8A-4147-A177-3AD203B41FA5}">
                      <a16:colId xmlns="" xmlns:a16="http://schemas.microsoft.com/office/drawing/2014/main" val="20001"/>
                    </a:ext>
                  </a:extLst>
                </a:gridCol>
                <a:gridCol w="904659">
                  <a:extLst>
                    <a:ext uri="{9D8B030D-6E8A-4147-A177-3AD203B41FA5}">
                      <a16:colId xmlns="" xmlns:a16="http://schemas.microsoft.com/office/drawing/2014/main" val="20002"/>
                    </a:ext>
                  </a:extLst>
                </a:gridCol>
                <a:gridCol w="904659">
                  <a:extLst>
                    <a:ext uri="{9D8B030D-6E8A-4147-A177-3AD203B41FA5}">
                      <a16:colId xmlns="" xmlns:a16="http://schemas.microsoft.com/office/drawing/2014/main" val="20003"/>
                    </a:ext>
                  </a:extLst>
                </a:gridCol>
                <a:gridCol w="888467">
                  <a:extLst>
                    <a:ext uri="{9D8B030D-6E8A-4147-A177-3AD203B41FA5}">
                      <a16:colId xmlns="" xmlns:a16="http://schemas.microsoft.com/office/drawing/2014/main" val="20004"/>
                    </a:ext>
                  </a:extLst>
                </a:gridCol>
              </a:tblGrid>
              <a:tr h="530657">
                <a:tc>
                  <a:txBody>
                    <a:bodyPr/>
                    <a:lstStyle/>
                    <a:p>
                      <a:r>
                        <a:rPr lang="en-US" sz="2400" dirty="0"/>
                        <a:t>1</a:t>
                      </a:r>
                    </a:p>
                  </a:txBody>
                  <a:tcPr marL="121920" marR="121920" marT="60960" marB="60960"/>
                </a:tc>
                <a:tc>
                  <a:txBody>
                    <a:bodyPr/>
                    <a:lstStyle/>
                    <a:p>
                      <a:r>
                        <a:rPr lang="en-US" sz="2400" dirty="0"/>
                        <a:t>2</a:t>
                      </a:r>
                    </a:p>
                  </a:txBody>
                  <a:tcPr marL="121920" marR="121920" marT="60960" marB="60960"/>
                </a:tc>
                <a:tc>
                  <a:txBody>
                    <a:bodyPr/>
                    <a:lstStyle/>
                    <a:p>
                      <a:r>
                        <a:rPr lang="en-US" sz="2400" dirty="0"/>
                        <a:t>3</a:t>
                      </a:r>
                    </a:p>
                  </a:txBody>
                  <a:tcPr marL="121920" marR="121920" marT="60960" marB="60960"/>
                </a:tc>
                <a:tc>
                  <a:txBody>
                    <a:bodyPr/>
                    <a:lstStyle/>
                    <a:p>
                      <a:r>
                        <a:rPr lang="en-US" sz="2400" dirty="0"/>
                        <a:t>4</a:t>
                      </a:r>
                    </a:p>
                  </a:txBody>
                  <a:tcPr marL="121920" marR="121920" marT="60960" marB="60960"/>
                </a:tc>
                <a:tc>
                  <a:txBody>
                    <a:bodyPr/>
                    <a:lstStyle/>
                    <a:p>
                      <a:r>
                        <a:rPr lang="en-US" sz="2400" dirty="0"/>
                        <a:t>7</a:t>
                      </a:r>
                    </a:p>
                  </a:txBody>
                  <a:tcPr marL="121920" marR="121920" marT="60960" marB="60960"/>
                </a:tc>
                <a:extLst>
                  <a:ext uri="{0D108BD9-81ED-4DB2-BD59-A6C34878D82A}">
                    <a16:rowId xmlns="" xmlns:a16="http://schemas.microsoft.com/office/drawing/2014/main" val="10000"/>
                  </a:ext>
                </a:extLst>
              </a:tr>
            </a:tbl>
          </a:graphicData>
        </a:graphic>
      </p:graphicFrame>
    </p:spTree>
    <p:extLst>
      <p:ext uri="{BB83F17D-0671-405B-940C-85C9EF7E67E8}">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26"/>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2442D88E-77C4-4643-9DF9-253DC868BA0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281E0A7-237C-44A7-B67A-7E34E91B92D9}"/>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Rectangle 2">
            <a:extLst>
              <a:ext uri="{956033FF-02BE-4D49-8C40-98C12DBE6AE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D8EF101-D38E-4DE1-86BE-F948B2C05368}"/>
              </a:ext>
            </a:extLst>
          </p:cNvPr>
          <p:cNvSpPr/>
          <p:nvPr/>
        </p:nvSpPr>
        <p:spPr>
          <a:xfrm>
            <a:off x="451549" y="1397000"/>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3</a:t>
            </a:r>
          </a:p>
        </p:txBody>
      </p:sp>
      <p:sp>
        <p:nvSpPr>
          <p:cNvPr id="4" name="Rectangle 3">
            <a:extLst>
              <a:ext uri="{378A2056-FFC8-46FF-B7A5-5EC916CDAC7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864A87B-4288-45CC-9C3E-70915297AA86}"/>
              </a:ext>
            </a:extLst>
          </p:cNvPr>
          <p:cNvSpPr/>
          <p:nvPr/>
        </p:nvSpPr>
        <p:spPr>
          <a:xfrm>
            <a:off x="1025525" y="1397000"/>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7</a:t>
            </a:r>
          </a:p>
        </p:txBody>
      </p:sp>
      <p:sp>
        <p:nvSpPr>
          <p:cNvPr id="5" name="Rectangle 4">
            <a:extLst>
              <a:ext uri="{57BD973D-D4BA-4C1C-A682-44FB6D9F26E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354F7B2-66F1-4A1A-A59F-EB116AD658CD}"/>
              </a:ext>
            </a:extLst>
          </p:cNvPr>
          <p:cNvSpPr/>
          <p:nvPr/>
        </p:nvSpPr>
        <p:spPr>
          <a:xfrm>
            <a:off x="1599502" y="1397000"/>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2</a:t>
            </a:r>
          </a:p>
        </p:txBody>
      </p:sp>
      <p:sp>
        <p:nvSpPr>
          <p:cNvPr id="6" name="Rectangle 5">
            <a:extLst>
              <a:ext uri="{F1285AAB-5025-4A8B-97E8-FD54C7DCD47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8A99563-E0F9-4988-AD3A-1268851CB78A}"/>
              </a:ext>
            </a:extLst>
          </p:cNvPr>
          <p:cNvSpPr/>
          <p:nvPr/>
        </p:nvSpPr>
        <p:spPr>
          <a:xfrm>
            <a:off x="2122678" y="1397000"/>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4</a:t>
            </a:r>
          </a:p>
        </p:txBody>
      </p:sp>
      <p:sp>
        <p:nvSpPr>
          <p:cNvPr id="7" name="Rectangle 6">
            <a:extLst>
              <a:ext uri="{4103A543-4314-47AE-AF98-8A9C9E15737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D2B8388-34FB-4EA7-B546-0773B9927BA3}"/>
              </a:ext>
            </a:extLst>
          </p:cNvPr>
          <p:cNvSpPr/>
          <p:nvPr/>
        </p:nvSpPr>
        <p:spPr>
          <a:xfrm>
            <a:off x="2645855" y="1397000"/>
            <a:ext cx="367131"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1</a:t>
            </a:r>
          </a:p>
        </p:txBody>
      </p:sp>
      <p:sp>
        <p:nvSpPr>
          <p:cNvPr id="8" name="TextBox 7">
            <a:extLst>
              <a:ext uri="{58AE0168-8264-43D4-8053-C4BA6147A29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36B8C32-7197-41FC-8109-331A21AE17E4}"/>
              </a:ext>
            </a:extLst>
          </p:cNvPr>
          <p:cNvSpPr txBox="1"/>
          <p:nvPr/>
        </p:nvSpPr>
        <p:spPr>
          <a:xfrm>
            <a:off x="131573" y="1397001"/>
            <a:ext cx="476631"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9" name="TextBox 8">
            <a:extLst>
              <a:ext uri="{5433A40D-6281-48B9-8A9C-ACF89B72753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FA4E24A-91CE-4BFD-A4E3-6F548F0E57BE}"/>
              </a:ext>
            </a:extLst>
          </p:cNvPr>
          <p:cNvSpPr txBox="1"/>
          <p:nvPr/>
        </p:nvSpPr>
        <p:spPr>
          <a:xfrm>
            <a:off x="444322" y="984136"/>
            <a:ext cx="476631" cy="415563"/>
          </a:xfrm>
          <a:prstGeom prst="rect">
            <a:avLst/>
          </a:prstGeom>
        </p:spPr>
        <p:txBody>
          <a:bodyPr vert="horz" lIns="127000" tIns="63500" rIns="127000" bIns="63500" rtlCol="0" anchor="t">
            <a:spAutoFit/>
          </a:bodyPr>
          <a:lstStyle/>
          <a:p>
            <a:pPr>
              <a:defRPr lang="en-US" sz="1400" dirty="0"/>
            </a:pPr>
            <a:r>
              <a:rPr lang="en-US" sz="1867" dirty="0"/>
              <a:t>0</a:t>
            </a:r>
          </a:p>
        </p:txBody>
      </p:sp>
      <p:sp>
        <p:nvSpPr>
          <p:cNvPr id="10" name="TextBox 9">
            <a:extLst>
              <a:ext uri="{B8ACE46B-0066-438C-B09A-3F548FBB627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B6576B9-2A96-4473-BCC2-3B0C7EFE5115}"/>
              </a:ext>
            </a:extLst>
          </p:cNvPr>
          <p:cNvSpPr txBox="1"/>
          <p:nvPr/>
        </p:nvSpPr>
        <p:spPr>
          <a:xfrm>
            <a:off x="2638629" y="984136"/>
            <a:ext cx="476631" cy="415563"/>
          </a:xfrm>
          <a:prstGeom prst="rect">
            <a:avLst/>
          </a:prstGeom>
        </p:spPr>
        <p:txBody>
          <a:bodyPr vert="horz" lIns="127000" tIns="63500" rIns="127000" bIns="63500" rtlCol="0" anchor="t">
            <a:spAutoFit/>
          </a:bodyPr>
          <a:lstStyle/>
          <a:p>
            <a:pPr>
              <a:defRPr lang="en-US" sz="1400" dirty="0"/>
            </a:pPr>
            <a:r>
              <a:rPr lang="en-US" sz="1867" dirty="0"/>
              <a:t>4</a:t>
            </a:r>
          </a:p>
        </p:txBody>
      </p:sp>
      <p:sp>
        <p:nvSpPr>
          <p:cNvPr id="11" name="TextBox 10">
            <a:extLst>
              <a:ext uri="{EB51DCDB-761F-476F-B317-FBF12E2F520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9B5B972-0D67-4F98-BA91-65BBFD566006}"/>
              </a:ext>
            </a:extLst>
          </p:cNvPr>
          <p:cNvSpPr txBox="1"/>
          <p:nvPr/>
        </p:nvSpPr>
        <p:spPr>
          <a:xfrm>
            <a:off x="2115451" y="984136"/>
            <a:ext cx="476631" cy="415563"/>
          </a:xfrm>
          <a:prstGeom prst="rect">
            <a:avLst/>
          </a:prstGeom>
        </p:spPr>
        <p:txBody>
          <a:bodyPr vert="horz" lIns="127000" tIns="63500" rIns="127000" bIns="63500" rtlCol="0" anchor="t">
            <a:spAutoFit/>
          </a:bodyPr>
          <a:lstStyle/>
          <a:p>
            <a:pPr>
              <a:defRPr lang="en-US" sz="1400" dirty="0"/>
            </a:pPr>
            <a:r>
              <a:rPr lang="en-US" sz="1867" dirty="0"/>
              <a:t>3</a:t>
            </a:r>
          </a:p>
        </p:txBody>
      </p:sp>
      <p:sp>
        <p:nvSpPr>
          <p:cNvPr id="12" name="TextBox 11">
            <a:extLst>
              <a:ext uri="{8F951EAD-D0BB-4B39-B012-8DDA521FAC7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67D3E68-ED4B-4372-88C6-D3978DD11EDF}"/>
              </a:ext>
            </a:extLst>
          </p:cNvPr>
          <p:cNvSpPr txBox="1"/>
          <p:nvPr/>
        </p:nvSpPr>
        <p:spPr>
          <a:xfrm>
            <a:off x="1592275" y="984136"/>
            <a:ext cx="476631" cy="415563"/>
          </a:xfrm>
          <a:prstGeom prst="rect">
            <a:avLst/>
          </a:prstGeom>
        </p:spPr>
        <p:txBody>
          <a:bodyPr vert="horz" lIns="127000" tIns="63500" rIns="127000" bIns="63500" rtlCol="0" anchor="t">
            <a:spAutoFit/>
          </a:bodyPr>
          <a:lstStyle/>
          <a:p>
            <a:pPr>
              <a:defRPr lang="en-US" sz="1400" dirty="0"/>
            </a:pPr>
            <a:r>
              <a:rPr lang="en-US" sz="1867" dirty="0"/>
              <a:t>2</a:t>
            </a:r>
          </a:p>
        </p:txBody>
      </p:sp>
      <p:sp>
        <p:nvSpPr>
          <p:cNvPr id="13" name="TextBox 12">
            <a:extLst>
              <a:ext uri="{16088BDB-C3B4-498F-A326-0B16C9BB31F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905B863-E56A-4BC7-B26E-6057ECB4A3B8}"/>
              </a:ext>
            </a:extLst>
          </p:cNvPr>
          <p:cNvSpPr txBox="1"/>
          <p:nvPr/>
        </p:nvSpPr>
        <p:spPr>
          <a:xfrm>
            <a:off x="1018299" y="984136"/>
            <a:ext cx="476631" cy="415563"/>
          </a:xfrm>
          <a:prstGeom prst="rect">
            <a:avLst/>
          </a:prstGeom>
        </p:spPr>
        <p:txBody>
          <a:bodyPr vert="horz" lIns="127000" tIns="63500" rIns="127000" bIns="63500" rtlCol="0" anchor="t">
            <a:spAutoFit/>
          </a:bodyPr>
          <a:lstStyle/>
          <a:p>
            <a:pPr>
              <a:defRPr lang="en-US" sz="1400" dirty="0"/>
            </a:pPr>
            <a:r>
              <a:rPr lang="en-US" sz="1867" dirty="0"/>
              <a:t>1</a:t>
            </a:r>
          </a:p>
        </p:txBody>
      </p:sp>
      <p:sp>
        <p:nvSpPr>
          <p:cNvPr id="14" name="TextBox 13">
            <a:extLst>
              <a:ext uri="{E0E1C4DA-565C-4810-8F1D-82EC4DBA226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A8B462D-51B7-4412-888B-5AB23878DB15}"/>
              </a:ext>
            </a:extLst>
          </p:cNvPr>
          <p:cNvSpPr txBox="1"/>
          <p:nvPr/>
        </p:nvSpPr>
        <p:spPr>
          <a:xfrm>
            <a:off x="478930" y="704673"/>
            <a:ext cx="476631"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i</a:t>
            </a:r>
          </a:p>
        </p:txBody>
      </p:sp>
      <p:sp>
        <p:nvSpPr>
          <p:cNvPr id="15" name="TextBox 14">
            <a:extLst>
              <a:ext uri="{9FF9AAFB-F89F-44F2-AF12-2C5ACD1F57E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F2E9E5F-5204-4B7B-BB8C-B3815E36CBA4}"/>
              </a:ext>
            </a:extLst>
          </p:cNvPr>
          <p:cNvSpPr txBox="1"/>
          <p:nvPr/>
        </p:nvSpPr>
        <p:spPr>
          <a:xfrm>
            <a:off x="1002106" y="707200"/>
            <a:ext cx="476631" cy="415563"/>
          </a:xfrm>
          <a:prstGeom prst="rect">
            <a:avLst/>
          </a:prstGeom>
        </p:spPr>
        <p:txBody>
          <a:bodyPr vert="horz" lIns="127000" tIns="63500" rIns="127000" bIns="63500" rtlCol="0" anchor="t">
            <a:spAutoFit/>
          </a:bodyPr>
          <a:lstStyle/>
          <a:p>
            <a:pPr>
              <a:defRPr lang="en-US" sz="1400" dirty="0"/>
            </a:pPr>
            <a:r>
              <a:rPr lang="en-US" sz="1867" b="1" dirty="0">
                <a:solidFill>
                  <a:srgbClr val="F2494B"/>
                </a:solidFill>
                <a:latin typeface="+mj-lt"/>
              </a:rPr>
              <a:t> j</a:t>
            </a:r>
          </a:p>
        </p:txBody>
      </p:sp>
      <p:sp>
        <p:nvSpPr>
          <p:cNvPr id="16" name="Rectangle 15">
            <a:extLst>
              <a:ext uri="{CB23D29B-1B28-46BD-BE27-2D9DF58EB20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9C75567-A871-4605-9E23-315818BF848B}"/>
              </a:ext>
            </a:extLst>
          </p:cNvPr>
          <p:cNvSpPr/>
          <p:nvPr/>
        </p:nvSpPr>
        <p:spPr>
          <a:xfrm>
            <a:off x="451549" y="2616200"/>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3</a:t>
            </a:r>
          </a:p>
        </p:txBody>
      </p:sp>
      <p:sp>
        <p:nvSpPr>
          <p:cNvPr id="17" name="Rectangle 16">
            <a:extLst>
              <a:ext uri="{FC420F1B-C7E5-4FB2-81A6-6B2FDDCBC91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B665B76-97C2-44B5-A147-364544860746}"/>
              </a:ext>
            </a:extLst>
          </p:cNvPr>
          <p:cNvSpPr/>
          <p:nvPr/>
        </p:nvSpPr>
        <p:spPr>
          <a:xfrm>
            <a:off x="1025525" y="2616200"/>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7</a:t>
            </a:r>
          </a:p>
        </p:txBody>
      </p:sp>
      <p:sp>
        <p:nvSpPr>
          <p:cNvPr id="18" name="Rectangle 17">
            <a:extLst>
              <a:ext uri="{39614F26-071A-497F-8FDA-19E62532931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1886941-6DDF-4320-8449-53087C4C2506}"/>
              </a:ext>
            </a:extLst>
          </p:cNvPr>
          <p:cNvSpPr/>
          <p:nvPr/>
        </p:nvSpPr>
        <p:spPr>
          <a:xfrm>
            <a:off x="1599502" y="2616200"/>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2</a:t>
            </a:r>
          </a:p>
        </p:txBody>
      </p:sp>
      <p:sp>
        <p:nvSpPr>
          <p:cNvPr id="19" name="Rectangle 18">
            <a:extLst>
              <a:ext uri="{BB4499A7-0FF1-435A-9046-78DA155E569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BF99DC5-208D-4F9E-AD88-225C7F872D7C}"/>
              </a:ext>
            </a:extLst>
          </p:cNvPr>
          <p:cNvSpPr/>
          <p:nvPr/>
        </p:nvSpPr>
        <p:spPr>
          <a:xfrm>
            <a:off x="2122678" y="2616200"/>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4</a:t>
            </a:r>
          </a:p>
        </p:txBody>
      </p:sp>
      <p:sp>
        <p:nvSpPr>
          <p:cNvPr id="20" name="Rectangle 19">
            <a:extLst>
              <a:ext uri="{D36A333D-A199-48F1-8CDC-95E30D923E7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50D525-AD6F-4D33-9E5D-CD5CE5B72E56}"/>
              </a:ext>
            </a:extLst>
          </p:cNvPr>
          <p:cNvSpPr/>
          <p:nvPr/>
        </p:nvSpPr>
        <p:spPr>
          <a:xfrm>
            <a:off x="2645855" y="2616200"/>
            <a:ext cx="367131"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1</a:t>
            </a:r>
          </a:p>
        </p:txBody>
      </p:sp>
      <p:sp>
        <p:nvSpPr>
          <p:cNvPr id="21" name="TextBox 20">
            <a:extLst>
              <a:ext uri="{DCBC87E3-F52B-451A-B4A4-71328184330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5772AB8-6723-4D50-B413-4E4505022A47}"/>
              </a:ext>
            </a:extLst>
          </p:cNvPr>
          <p:cNvSpPr txBox="1"/>
          <p:nvPr/>
        </p:nvSpPr>
        <p:spPr>
          <a:xfrm>
            <a:off x="444322" y="2203336"/>
            <a:ext cx="476631" cy="415563"/>
          </a:xfrm>
          <a:prstGeom prst="rect">
            <a:avLst/>
          </a:prstGeom>
        </p:spPr>
        <p:txBody>
          <a:bodyPr vert="horz" lIns="127000" tIns="63500" rIns="127000" bIns="63500" rtlCol="0" anchor="t">
            <a:spAutoFit/>
          </a:bodyPr>
          <a:lstStyle/>
          <a:p>
            <a:pPr>
              <a:defRPr lang="en-US" sz="1400" dirty="0"/>
            </a:pPr>
            <a:r>
              <a:rPr lang="en-US" sz="1867" dirty="0"/>
              <a:t>0</a:t>
            </a:r>
          </a:p>
        </p:txBody>
      </p:sp>
      <p:sp>
        <p:nvSpPr>
          <p:cNvPr id="22" name="TextBox 21">
            <a:extLst>
              <a:ext uri="{E229525E-57C6-44FD-B5DE-C1E44D599A3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D27F89C-05F8-4FE4-AB7E-6E8181E24254}"/>
              </a:ext>
            </a:extLst>
          </p:cNvPr>
          <p:cNvSpPr txBox="1"/>
          <p:nvPr/>
        </p:nvSpPr>
        <p:spPr>
          <a:xfrm>
            <a:off x="2638629" y="2203336"/>
            <a:ext cx="476631" cy="415563"/>
          </a:xfrm>
          <a:prstGeom prst="rect">
            <a:avLst/>
          </a:prstGeom>
        </p:spPr>
        <p:txBody>
          <a:bodyPr vert="horz" lIns="127000" tIns="63500" rIns="127000" bIns="63500" rtlCol="0" anchor="t">
            <a:spAutoFit/>
          </a:bodyPr>
          <a:lstStyle/>
          <a:p>
            <a:pPr>
              <a:defRPr lang="en-US" sz="1400" dirty="0"/>
            </a:pPr>
            <a:r>
              <a:rPr lang="en-US" sz="1867" dirty="0"/>
              <a:t>4</a:t>
            </a:r>
          </a:p>
        </p:txBody>
      </p:sp>
      <p:sp>
        <p:nvSpPr>
          <p:cNvPr id="23" name="TextBox 22">
            <a:extLst>
              <a:ext uri="{4A9CF636-4B4D-4F95-8BB5-D72331892FC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BA8D8D4-9B88-493F-90D3-72C4D916B99E}"/>
              </a:ext>
            </a:extLst>
          </p:cNvPr>
          <p:cNvSpPr txBox="1"/>
          <p:nvPr/>
        </p:nvSpPr>
        <p:spPr>
          <a:xfrm>
            <a:off x="2115451" y="2203336"/>
            <a:ext cx="476631" cy="415563"/>
          </a:xfrm>
          <a:prstGeom prst="rect">
            <a:avLst/>
          </a:prstGeom>
        </p:spPr>
        <p:txBody>
          <a:bodyPr vert="horz" lIns="127000" tIns="63500" rIns="127000" bIns="63500" rtlCol="0" anchor="t">
            <a:spAutoFit/>
          </a:bodyPr>
          <a:lstStyle/>
          <a:p>
            <a:pPr>
              <a:defRPr lang="en-US" sz="1400" dirty="0"/>
            </a:pPr>
            <a:r>
              <a:rPr lang="en-US" sz="1867" dirty="0"/>
              <a:t>3</a:t>
            </a:r>
          </a:p>
        </p:txBody>
      </p:sp>
      <p:sp>
        <p:nvSpPr>
          <p:cNvPr id="24" name="TextBox 23">
            <a:extLst>
              <a:ext uri="{A285245D-EC9A-4BAA-A63F-9ADE9A32C20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07CEE97-440A-443D-8787-F05989F31C8F}"/>
              </a:ext>
            </a:extLst>
          </p:cNvPr>
          <p:cNvSpPr txBox="1"/>
          <p:nvPr/>
        </p:nvSpPr>
        <p:spPr>
          <a:xfrm>
            <a:off x="1592275" y="2203336"/>
            <a:ext cx="476631" cy="415563"/>
          </a:xfrm>
          <a:prstGeom prst="rect">
            <a:avLst/>
          </a:prstGeom>
        </p:spPr>
        <p:txBody>
          <a:bodyPr vert="horz" lIns="127000" tIns="63500" rIns="127000" bIns="63500" rtlCol="0" anchor="t">
            <a:spAutoFit/>
          </a:bodyPr>
          <a:lstStyle/>
          <a:p>
            <a:pPr>
              <a:defRPr lang="en-US" sz="1400" dirty="0"/>
            </a:pPr>
            <a:r>
              <a:rPr lang="en-US" sz="1867" dirty="0"/>
              <a:t>2</a:t>
            </a:r>
          </a:p>
        </p:txBody>
      </p:sp>
      <p:sp>
        <p:nvSpPr>
          <p:cNvPr id="25" name="TextBox 24">
            <a:extLst>
              <a:ext uri="{97E48DB8-11F4-4855-815C-3318A897071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08DB97F-A495-4A4A-AC39-27570B1976B7}"/>
              </a:ext>
            </a:extLst>
          </p:cNvPr>
          <p:cNvSpPr txBox="1"/>
          <p:nvPr/>
        </p:nvSpPr>
        <p:spPr>
          <a:xfrm>
            <a:off x="1018299" y="2203336"/>
            <a:ext cx="476631" cy="415563"/>
          </a:xfrm>
          <a:prstGeom prst="rect">
            <a:avLst/>
          </a:prstGeom>
        </p:spPr>
        <p:txBody>
          <a:bodyPr vert="horz" lIns="127000" tIns="63500" rIns="127000" bIns="63500" rtlCol="0" anchor="t">
            <a:spAutoFit/>
          </a:bodyPr>
          <a:lstStyle/>
          <a:p>
            <a:pPr>
              <a:defRPr lang="en-US" sz="1400" dirty="0"/>
            </a:pPr>
            <a:r>
              <a:rPr lang="en-US" sz="1867" dirty="0"/>
              <a:t>1</a:t>
            </a:r>
          </a:p>
        </p:txBody>
      </p:sp>
      <p:sp>
        <p:nvSpPr>
          <p:cNvPr id="26" name="TextBox 25">
            <a:extLst>
              <a:ext uri="{B1C628D2-C1E0-4D89-938B-44535896EB2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06DE069-0384-47B4-9D57-9F9D98EBE207}"/>
              </a:ext>
            </a:extLst>
          </p:cNvPr>
          <p:cNvSpPr txBox="1"/>
          <p:nvPr/>
        </p:nvSpPr>
        <p:spPr>
          <a:xfrm>
            <a:off x="478930" y="1923873"/>
            <a:ext cx="476631"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i</a:t>
            </a:r>
          </a:p>
        </p:txBody>
      </p:sp>
      <p:sp>
        <p:nvSpPr>
          <p:cNvPr id="27" name="TextBox 26">
            <a:extLst>
              <a:ext uri="{FED5200B-76A6-4312-90D4-B2E0E7B2D0A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9D497F6-EB32-4629-BB67-AA188D32A357}"/>
              </a:ext>
            </a:extLst>
          </p:cNvPr>
          <p:cNvSpPr txBox="1"/>
          <p:nvPr/>
        </p:nvSpPr>
        <p:spPr>
          <a:xfrm>
            <a:off x="1550683" y="1903540"/>
            <a:ext cx="476631" cy="415563"/>
          </a:xfrm>
          <a:prstGeom prst="rect">
            <a:avLst/>
          </a:prstGeom>
        </p:spPr>
        <p:txBody>
          <a:bodyPr vert="horz" lIns="127000" tIns="63500" rIns="127000" bIns="63500" rtlCol="0" anchor="t">
            <a:spAutoFit/>
          </a:bodyPr>
          <a:lstStyle/>
          <a:p>
            <a:pPr>
              <a:defRPr lang="en-US" sz="1400" dirty="0"/>
            </a:pPr>
            <a:r>
              <a:rPr lang="en-US" sz="1867" b="1" dirty="0">
                <a:solidFill>
                  <a:srgbClr val="F2494B"/>
                </a:solidFill>
                <a:latin typeface="+mj-lt"/>
              </a:rPr>
              <a:t> j</a:t>
            </a:r>
          </a:p>
        </p:txBody>
      </p:sp>
      <p:sp>
        <p:nvSpPr>
          <p:cNvPr id="28" name="TextBox 27">
            <a:extLst>
              <a:ext uri="{10A1DFBC-9E08-40C0-A76D-7F4B93757A7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8D73B66-C559-4EB1-9F5A-95E4AF6ED353}"/>
              </a:ext>
            </a:extLst>
          </p:cNvPr>
          <p:cNvSpPr txBox="1"/>
          <p:nvPr/>
        </p:nvSpPr>
        <p:spPr>
          <a:xfrm>
            <a:off x="115379" y="2616201"/>
            <a:ext cx="476631"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29" name="Rectangle 28">
            <a:extLst>
              <a:ext uri="{87F3F44D-1065-4ACF-9AF0-A34CA6ED57E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5BDD850-90FC-4B1A-8463-20E6624A3D15}"/>
              </a:ext>
            </a:extLst>
          </p:cNvPr>
          <p:cNvSpPr/>
          <p:nvPr/>
        </p:nvSpPr>
        <p:spPr>
          <a:xfrm>
            <a:off x="451549" y="3886200"/>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2</a:t>
            </a:r>
          </a:p>
        </p:txBody>
      </p:sp>
      <p:sp>
        <p:nvSpPr>
          <p:cNvPr id="30" name="Rectangle 29">
            <a:extLst>
              <a:ext uri="{4B4CEF0B-D262-4726-BF62-7DA8C47F57F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7E99A80-F766-40E1-B63C-6EA225F94B29}"/>
              </a:ext>
            </a:extLst>
          </p:cNvPr>
          <p:cNvSpPr/>
          <p:nvPr/>
        </p:nvSpPr>
        <p:spPr>
          <a:xfrm>
            <a:off x="1025525" y="3886200"/>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7</a:t>
            </a:r>
          </a:p>
        </p:txBody>
      </p:sp>
      <p:sp>
        <p:nvSpPr>
          <p:cNvPr id="31" name="Rectangle 30">
            <a:extLst>
              <a:ext uri="{46713D26-8934-4DBD-8010-F517C389B9A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5908E97-C809-4CA7-9A6E-BC2B9EA1F804}"/>
              </a:ext>
            </a:extLst>
          </p:cNvPr>
          <p:cNvSpPr/>
          <p:nvPr/>
        </p:nvSpPr>
        <p:spPr>
          <a:xfrm>
            <a:off x="1599502" y="3886200"/>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3</a:t>
            </a:r>
          </a:p>
        </p:txBody>
      </p:sp>
      <p:sp>
        <p:nvSpPr>
          <p:cNvPr id="32" name="Rectangle 31">
            <a:extLst>
              <a:ext uri="{AA630638-4864-46B8-8DF0-42661A0F44B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F4F1E70-F97E-48EC-8549-6059B108D894}"/>
              </a:ext>
            </a:extLst>
          </p:cNvPr>
          <p:cNvSpPr/>
          <p:nvPr/>
        </p:nvSpPr>
        <p:spPr>
          <a:xfrm>
            <a:off x="2122678" y="3886200"/>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4</a:t>
            </a:r>
          </a:p>
        </p:txBody>
      </p:sp>
      <p:sp>
        <p:nvSpPr>
          <p:cNvPr id="33" name="Rectangle 32">
            <a:extLst>
              <a:ext uri="{3F39C976-8B43-4963-A986-508AAD82E71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961ECB4-6C13-478B-B432-B8ED1FE0B319}"/>
              </a:ext>
            </a:extLst>
          </p:cNvPr>
          <p:cNvSpPr/>
          <p:nvPr/>
        </p:nvSpPr>
        <p:spPr>
          <a:xfrm>
            <a:off x="2645855" y="3886200"/>
            <a:ext cx="367131"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1</a:t>
            </a:r>
          </a:p>
        </p:txBody>
      </p:sp>
      <p:sp>
        <p:nvSpPr>
          <p:cNvPr id="34" name="TextBox 33">
            <a:extLst>
              <a:ext uri="{81A32B4E-A0AC-430F-A0BD-ADD6340B8BF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64ADE83-885C-4F7D-B10C-73E4DF2EC0A0}"/>
              </a:ext>
            </a:extLst>
          </p:cNvPr>
          <p:cNvSpPr txBox="1"/>
          <p:nvPr/>
        </p:nvSpPr>
        <p:spPr>
          <a:xfrm>
            <a:off x="444322" y="3473336"/>
            <a:ext cx="476631" cy="415563"/>
          </a:xfrm>
          <a:prstGeom prst="rect">
            <a:avLst/>
          </a:prstGeom>
        </p:spPr>
        <p:txBody>
          <a:bodyPr vert="horz" lIns="127000" tIns="63500" rIns="127000" bIns="63500" rtlCol="0" anchor="t">
            <a:spAutoFit/>
          </a:bodyPr>
          <a:lstStyle/>
          <a:p>
            <a:pPr>
              <a:defRPr lang="en-US" sz="1400" dirty="0"/>
            </a:pPr>
            <a:r>
              <a:rPr lang="en-US" sz="1867" dirty="0"/>
              <a:t>0</a:t>
            </a:r>
          </a:p>
        </p:txBody>
      </p:sp>
      <p:sp>
        <p:nvSpPr>
          <p:cNvPr id="35" name="TextBox 34">
            <a:extLst>
              <a:ext uri="{C6E03230-7AFF-4F08-8A39-67C3808CEAD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6DC3B1B-2EE4-44FD-B4FA-AB67B21158D5}"/>
              </a:ext>
            </a:extLst>
          </p:cNvPr>
          <p:cNvSpPr txBox="1"/>
          <p:nvPr/>
        </p:nvSpPr>
        <p:spPr>
          <a:xfrm>
            <a:off x="2638629" y="3473336"/>
            <a:ext cx="476631" cy="415563"/>
          </a:xfrm>
          <a:prstGeom prst="rect">
            <a:avLst/>
          </a:prstGeom>
        </p:spPr>
        <p:txBody>
          <a:bodyPr vert="horz" lIns="127000" tIns="63500" rIns="127000" bIns="63500" rtlCol="0" anchor="t">
            <a:spAutoFit/>
          </a:bodyPr>
          <a:lstStyle/>
          <a:p>
            <a:pPr>
              <a:defRPr lang="en-US" sz="1400" dirty="0"/>
            </a:pPr>
            <a:r>
              <a:rPr lang="en-US" sz="1867" dirty="0"/>
              <a:t>4</a:t>
            </a:r>
          </a:p>
        </p:txBody>
      </p:sp>
      <p:sp>
        <p:nvSpPr>
          <p:cNvPr id="36" name="TextBox 35">
            <a:extLst>
              <a:ext uri="{C0C665ED-3B84-4306-91D0-4602B2EF83B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580E7A0-B355-4BBA-8AC5-91D2DD77D4FF}"/>
              </a:ext>
            </a:extLst>
          </p:cNvPr>
          <p:cNvSpPr txBox="1"/>
          <p:nvPr/>
        </p:nvSpPr>
        <p:spPr>
          <a:xfrm>
            <a:off x="2115451" y="3473336"/>
            <a:ext cx="476631" cy="415563"/>
          </a:xfrm>
          <a:prstGeom prst="rect">
            <a:avLst/>
          </a:prstGeom>
        </p:spPr>
        <p:txBody>
          <a:bodyPr vert="horz" lIns="127000" tIns="63500" rIns="127000" bIns="63500" rtlCol="0" anchor="t">
            <a:spAutoFit/>
          </a:bodyPr>
          <a:lstStyle/>
          <a:p>
            <a:pPr>
              <a:defRPr lang="en-US" sz="1400" dirty="0"/>
            </a:pPr>
            <a:r>
              <a:rPr lang="en-US" sz="1867" dirty="0"/>
              <a:t>3</a:t>
            </a:r>
          </a:p>
        </p:txBody>
      </p:sp>
      <p:sp>
        <p:nvSpPr>
          <p:cNvPr id="37" name="TextBox 36">
            <a:extLst>
              <a:ext uri="{51E9C008-9EC5-4A08-A33C-C9DDA554540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4A6DA22-6A7C-45CD-A8F1-AEA3CF473238}"/>
              </a:ext>
            </a:extLst>
          </p:cNvPr>
          <p:cNvSpPr txBox="1"/>
          <p:nvPr/>
        </p:nvSpPr>
        <p:spPr>
          <a:xfrm>
            <a:off x="1592275" y="3473336"/>
            <a:ext cx="476631" cy="415563"/>
          </a:xfrm>
          <a:prstGeom prst="rect">
            <a:avLst/>
          </a:prstGeom>
        </p:spPr>
        <p:txBody>
          <a:bodyPr vert="horz" lIns="127000" tIns="63500" rIns="127000" bIns="63500" rtlCol="0" anchor="t">
            <a:spAutoFit/>
          </a:bodyPr>
          <a:lstStyle/>
          <a:p>
            <a:pPr>
              <a:defRPr lang="en-US" sz="1400" dirty="0"/>
            </a:pPr>
            <a:r>
              <a:rPr lang="en-US" sz="1867" dirty="0"/>
              <a:t>2</a:t>
            </a:r>
          </a:p>
        </p:txBody>
      </p:sp>
      <p:sp>
        <p:nvSpPr>
          <p:cNvPr id="38" name="TextBox 37">
            <a:extLst>
              <a:ext uri="{D51FD12B-6BAC-4302-B42F-ED6F85D5651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2C70ECE-51B1-4AE9-B770-8666CAD4BCE3}"/>
              </a:ext>
            </a:extLst>
          </p:cNvPr>
          <p:cNvSpPr txBox="1"/>
          <p:nvPr/>
        </p:nvSpPr>
        <p:spPr>
          <a:xfrm>
            <a:off x="1018299" y="3473336"/>
            <a:ext cx="476631" cy="415563"/>
          </a:xfrm>
          <a:prstGeom prst="rect">
            <a:avLst/>
          </a:prstGeom>
        </p:spPr>
        <p:txBody>
          <a:bodyPr vert="horz" lIns="127000" tIns="63500" rIns="127000" bIns="63500" rtlCol="0" anchor="t">
            <a:spAutoFit/>
          </a:bodyPr>
          <a:lstStyle/>
          <a:p>
            <a:pPr>
              <a:defRPr lang="en-US" sz="1400" dirty="0"/>
            </a:pPr>
            <a:r>
              <a:rPr lang="en-US" sz="1867" dirty="0"/>
              <a:t>1</a:t>
            </a:r>
          </a:p>
        </p:txBody>
      </p:sp>
      <p:sp>
        <p:nvSpPr>
          <p:cNvPr id="39" name="TextBox 38">
            <a:extLst>
              <a:ext uri="{D479659C-747E-4EF9-A005-A8764162E6C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C7A71AD-3EE5-41AE-BE3E-CD08814061E9}"/>
              </a:ext>
            </a:extLst>
          </p:cNvPr>
          <p:cNvSpPr txBox="1"/>
          <p:nvPr/>
        </p:nvSpPr>
        <p:spPr>
          <a:xfrm>
            <a:off x="478930" y="3193873"/>
            <a:ext cx="476631"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i</a:t>
            </a:r>
          </a:p>
        </p:txBody>
      </p:sp>
      <p:sp>
        <p:nvSpPr>
          <p:cNvPr id="40" name="TextBox 39">
            <a:extLst>
              <a:ext uri="{4C5F34A7-B4DD-4833-9EBA-01271BBDC8C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62598BC-F8CF-45D7-8B00-D3B775ED5672}"/>
              </a:ext>
            </a:extLst>
          </p:cNvPr>
          <p:cNvSpPr txBox="1"/>
          <p:nvPr/>
        </p:nvSpPr>
        <p:spPr>
          <a:xfrm>
            <a:off x="2107502" y="3193416"/>
            <a:ext cx="476631" cy="415563"/>
          </a:xfrm>
          <a:prstGeom prst="rect">
            <a:avLst/>
          </a:prstGeom>
        </p:spPr>
        <p:txBody>
          <a:bodyPr vert="horz" lIns="127000" tIns="63500" rIns="127000" bIns="63500" rtlCol="0" anchor="t">
            <a:spAutoFit/>
          </a:bodyPr>
          <a:lstStyle/>
          <a:p>
            <a:pPr>
              <a:defRPr lang="en-US" sz="1400" dirty="0"/>
            </a:pPr>
            <a:r>
              <a:rPr lang="en-US" sz="1867" b="1" dirty="0">
                <a:solidFill>
                  <a:srgbClr val="F2494B"/>
                </a:solidFill>
                <a:latin typeface="+mj-lt"/>
              </a:rPr>
              <a:t> j</a:t>
            </a:r>
          </a:p>
        </p:txBody>
      </p:sp>
      <p:sp>
        <p:nvSpPr>
          <p:cNvPr id="41" name="TextBox 40">
            <a:extLst>
              <a:ext uri="{7EC26896-B9C4-4133-84EA-D6A2188DF45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F67F4C8-4393-4A7E-B37B-53795626C6B0}"/>
              </a:ext>
            </a:extLst>
          </p:cNvPr>
          <p:cNvSpPr txBox="1"/>
          <p:nvPr/>
        </p:nvSpPr>
        <p:spPr>
          <a:xfrm>
            <a:off x="131573" y="3886201"/>
            <a:ext cx="476631"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42" name="Rectangle 41">
            <a:extLst>
              <a:ext uri="{C5E8F41D-E8BD-4DC1-8B93-306D44571F2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1F580F9-49C6-448C-937A-B72F5A547E2E}"/>
              </a:ext>
            </a:extLst>
          </p:cNvPr>
          <p:cNvSpPr/>
          <p:nvPr/>
        </p:nvSpPr>
        <p:spPr>
          <a:xfrm>
            <a:off x="451549" y="5105400"/>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2</a:t>
            </a:r>
          </a:p>
        </p:txBody>
      </p:sp>
      <p:sp>
        <p:nvSpPr>
          <p:cNvPr id="43" name="Rectangle 42">
            <a:extLst>
              <a:ext uri="{DFF62AD7-F2DF-43CE-9290-699F87F0A64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68C81BD-A95B-4656-BF52-E2AF55F88956}"/>
              </a:ext>
            </a:extLst>
          </p:cNvPr>
          <p:cNvSpPr/>
          <p:nvPr/>
        </p:nvSpPr>
        <p:spPr>
          <a:xfrm>
            <a:off x="1025525" y="5105400"/>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7</a:t>
            </a:r>
          </a:p>
        </p:txBody>
      </p:sp>
      <p:sp>
        <p:nvSpPr>
          <p:cNvPr id="44" name="Rectangle 43">
            <a:extLst>
              <a:ext uri="{3BD0F766-DF65-40F1-86C4-9E450FCC588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B0FFF43-128B-4E7D-9615-261F49235202}"/>
              </a:ext>
            </a:extLst>
          </p:cNvPr>
          <p:cNvSpPr/>
          <p:nvPr/>
        </p:nvSpPr>
        <p:spPr>
          <a:xfrm>
            <a:off x="1599502" y="5105400"/>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3</a:t>
            </a:r>
          </a:p>
        </p:txBody>
      </p:sp>
      <p:sp>
        <p:nvSpPr>
          <p:cNvPr id="45" name="Rectangle 44">
            <a:extLst>
              <a:ext uri="{A502DFC5-C599-42AD-81EB-A241FCC82BA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F397AAB-6F64-41EC-9D4B-2E96153DA476}"/>
              </a:ext>
            </a:extLst>
          </p:cNvPr>
          <p:cNvSpPr/>
          <p:nvPr/>
        </p:nvSpPr>
        <p:spPr>
          <a:xfrm>
            <a:off x="2122678" y="5105400"/>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4</a:t>
            </a:r>
          </a:p>
        </p:txBody>
      </p:sp>
      <p:sp>
        <p:nvSpPr>
          <p:cNvPr id="46" name="Rectangle 45">
            <a:extLst>
              <a:ext uri="{D15B1521-3C8D-4C03-87AF-55C13502D04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4953BD4-DB5A-43ED-868A-8D75656774EB}"/>
              </a:ext>
            </a:extLst>
          </p:cNvPr>
          <p:cNvSpPr/>
          <p:nvPr/>
        </p:nvSpPr>
        <p:spPr>
          <a:xfrm>
            <a:off x="2645855" y="5105400"/>
            <a:ext cx="367131"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1</a:t>
            </a:r>
          </a:p>
        </p:txBody>
      </p:sp>
      <p:sp>
        <p:nvSpPr>
          <p:cNvPr id="47" name="TextBox 46">
            <a:extLst>
              <a:ext uri="{1985A675-4795-4E9D-9247-3A1170CEFB8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737F850-8A89-49D9-9771-3A6D7F2FAD8F}"/>
              </a:ext>
            </a:extLst>
          </p:cNvPr>
          <p:cNvSpPr txBox="1"/>
          <p:nvPr/>
        </p:nvSpPr>
        <p:spPr>
          <a:xfrm>
            <a:off x="444322" y="4692536"/>
            <a:ext cx="476631" cy="415563"/>
          </a:xfrm>
          <a:prstGeom prst="rect">
            <a:avLst/>
          </a:prstGeom>
        </p:spPr>
        <p:txBody>
          <a:bodyPr vert="horz" lIns="127000" tIns="63500" rIns="127000" bIns="63500" rtlCol="0" anchor="t">
            <a:spAutoFit/>
          </a:bodyPr>
          <a:lstStyle/>
          <a:p>
            <a:pPr>
              <a:defRPr lang="en-US" sz="1400" dirty="0"/>
            </a:pPr>
            <a:r>
              <a:rPr lang="en-US" sz="1867" dirty="0"/>
              <a:t>0</a:t>
            </a:r>
          </a:p>
        </p:txBody>
      </p:sp>
      <p:sp>
        <p:nvSpPr>
          <p:cNvPr id="48" name="TextBox 47">
            <a:extLst>
              <a:ext uri="{06FF05B4-3B38-4FD8-A9CC-2982DA50452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C0007AD-927C-4D01-BD9E-FDE67ABEDE51}"/>
              </a:ext>
            </a:extLst>
          </p:cNvPr>
          <p:cNvSpPr txBox="1"/>
          <p:nvPr/>
        </p:nvSpPr>
        <p:spPr>
          <a:xfrm>
            <a:off x="2638629" y="4692536"/>
            <a:ext cx="476631" cy="415563"/>
          </a:xfrm>
          <a:prstGeom prst="rect">
            <a:avLst/>
          </a:prstGeom>
        </p:spPr>
        <p:txBody>
          <a:bodyPr vert="horz" lIns="127000" tIns="63500" rIns="127000" bIns="63500" rtlCol="0" anchor="t">
            <a:spAutoFit/>
          </a:bodyPr>
          <a:lstStyle/>
          <a:p>
            <a:pPr>
              <a:defRPr lang="en-US" sz="1400" dirty="0"/>
            </a:pPr>
            <a:r>
              <a:rPr lang="en-US" sz="1867" dirty="0"/>
              <a:t>4</a:t>
            </a:r>
          </a:p>
        </p:txBody>
      </p:sp>
      <p:sp>
        <p:nvSpPr>
          <p:cNvPr id="49" name="TextBox 48">
            <a:extLst>
              <a:ext uri="{435E2707-5DFD-435B-94A6-AEA46428D0D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6313959-FEAD-4C08-9040-C23181B0ECE4}"/>
              </a:ext>
            </a:extLst>
          </p:cNvPr>
          <p:cNvSpPr txBox="1"/>
          <p:nvPr/>
        </p:nvSpPr>
        <p:spPr>
          <a:xfrm>
            <a:off x="2115451" y="4692536"/>
            <a:ext cx="476631" cy="415563"/>
          </a:xfrm>
          <a:prstGeom prst="rect">
            <a:avLst/>
          </a:prstGeom>
        </p:spPr>
        <p:txBody>
          <a:bodyPr vert="horz" lIns="127000" tIns="63500" rIns="127000" bIns="63500" rtlCol="0" anchor="t">
            <a:spAutoFit/>
          </a:bodyPr>
          <a:lstStyle/>
          <a:p>
            <a:pPr>
              <a:defRPr lang="en-US" sz="1400" dirty="0"/>
            </a:pPr>
            <a:r>
              <a:rPr lang="en-US" sz="1867" dirty="0"/>
              <a:t>3</a:t>
            </a:r>
          </a:p>
        </p:txBody>
      </p:sp>
      <p:sp>
        <p:nvSpPr>
          <p:cNvPr id="50" name="TextBox 49">
            <a:extLst>
              <a:ext uri="{E06BFB70-8EDE-4586-AF31-131CE5462C9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C2E5596-B666-4BEE-A62E-63E50F856F8D}"/>
              </a:ext>
            </a:extLst>
          </p:cNvPr>
          <p:cNvSpPr txBox="1"/>
          <p:nvPr/>
        </p:nvSpPr>
        <p:spPr>
          <a:xfrm>
            <a:off x="1592275" y="4692536"/>
            <a:ext cx="476631" cy="415563"/>
          </a:xfrm>
          <a:prstGeom prst="rect">
            <a:avLst/>
          </a:prstGeom>
        </p:spPr>
        <p:txBody>
          <a:bodyPr vert="horz" lIns="127000" tIns="63500" rIns="127000" bIns="63500" rtlCol="0" anchor="t">
            <a:spAutoFit/>
          </a:bodyPr>
          <a:lstStyle/>
          <a:p>
            <a:pPr>
              <a:defRPr lang="en-US" sz="1400" dirty="0"/>
            </a:pPr>
            <a:r>
              <a:rPr lang="en-US" sz="1867" dirty="0"/>
              <a:t>2</a:t>
            </a:r>
          </a:p>
        </p:txBody>
      </p:sp>
      <p:sp>
        <p:nvSpPr>
          <p:cNvPr id="51" name="TextBox 50">
            <a:extLst>
              <a:ext uri="{4AE55237-598B-4DC5-A956-D2F138C6704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AB7796F-C1D5-4234-A355-77487EC2DF46}"/>
              </a:ext>
            </a:extLst>
          </p:cNvPr>
          <p:cNvSpPr txBox="1"/>
          <p:nvPr/>
        </p:nvSpPr>
        <p:spPr>
          <a:xfrm>
            <a:off x="1018299" y="4692536"/>
            <a:ext cx="476631" cy="415563"/>
          </a:xfrm>
          <a:prstGeom prst="rect">
            <a:avLst/>
          </a:prstGeom>
        </p:spPr>
        <p:txBody>
          <a:bodyPr vert="horz" lIns="127000" tIns="63500" rIns="127000" bIns="63500" rtlCol="0" anchor="t">
            <a:spAutoFit/>
          </a:bodyPr>
          <a:lstStyle/>
          <a:p>
            <a:pPr>
              <a:defRPr lang="en-US" sz="1400" dirty="0"/>
            </a:pPr>
            <a:r>
              <a:rPr lang="en-US" sz="1867" dirty="0"/>
              <a:t>1</a:t>
            </a:r>
          </a:p>
        </p:txBody>
      </p:sp>
      <p:sp>
        <p:nvSpPr>
          <p:cNvPr id="52" name="TextBox 51">
            <a:extLst>
              <a:ext uri="{A80E0A0F-44B7-43B0-B370-9377089A3BC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BBD8473-1D6D-4FB8-81A9-91FEA86CA213}"/>
              </a:ext>
            </a:extLst>
          </p:cNvPr>
          <p:cNvSpPr txBox="1"/>
          <p:nvPr/>
        </p:nvSpPr>
        <p:spPr>
          <a:xfrm>
            <a:off x="478930" y="4413073"/>
            <a:ext cx="476631"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i</a:t>
            </a:r>
          </a:p>
        </p:txBody>
      </p:sp>
      <p:sp>
        <p:nvSpPr>
          <p:cNvPr id="53" name="TextBox 52">
            <a:extLst>
              <a:ext uri="{582C1EE7-09B5-4342-AD26-D8CE083C3AB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4B286D0-E441-4C3E-A1A9-E2FBAF350E14}"/>
              </a:ext>
            </a:extLst>
          </p:cNvPr>
          <p:cNvSpPr txBox="1"/>
          <p:nvPr/>
        </p:nvSpPr>
        <p:spPr>
          <a:xfrm>
            <a:off x="2604021" y="4394201"/>
            <a:ext cx="476631" cy="415563"/>
          </a:xfrm>
          <a:prstGeom prst="rect">
            <a:avLst/>
          </a:prstGeom>
        </p:spPr>
        <p:txBody>
          <a:bodyPr vert="horz" lIns="127000" tIns="63500" rIns="127000" bIns="63500" rtlCol="0" anchor="t">
            <a:spAutoFit/>
          </a:bodyPr>
          <a:lstStyle/>
          <a:p>
            <a:pPr>
              <a:defRPr lang="en-US" sz="1400" dirty="0"/>
            </a:pPr>
            <a:r>
              <a:rPr lang="en-US" sz="1867" b="1" dirty="0">
                <a:solidFill>
                  <a:srgbClr val="F2494B"/>
                </a:solidFill>
                <a:latin typeface="+mj-lt"/>
              </a:rPr>
              <a:t> j</a:t>
            </a:r>
          </a:p>
        </p:txBody>
      </p:sp>
      <p:sp>
        <p:nvSpPr>
          <p:cNvPr id="54" name="TextBox 53">
            <a:extLst>
              <a:ext uri="{6794B03B-C5CF-4760-B8A0-5A9C565C969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29B8F85-94E4-4452-B9EB-AAE7C229EB99}"/>
              </a:ext>
            </a:extLst>
          </p:cNvPr>
          <p:cNvSpPr txBox="1"/>
          <p:nvPr/>
        </p:nvSpPr>
        <p:spPr>
          <a:xfrm>
            <a:off x="131573" y="5105401"/>
            <a:ext cx="476631"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55" name="Rectangle 54">
            <a:extLst>
              <a:ext uri="{2A6DF43C-9385-4D74-92AC-E946342B4E4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7DF0BED-A8B0-4FF8-BAEC-E2F6EB5FB035}"/>
              </a:ext>
            </a:extLst>
          </p:cNvPr>
          <p:cNvSpPr/>
          <p:nvPr/>
        </p:nvSpPr>
        <p:spPr>
          <a:xfrm>
            <a:off x="404025" y="6280264"/>
            <a:ext cx="360577" cy="462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1</a:t>
            </a:r>
          </a:p>
        </p:txBody>
      </p:sp>
      <p:sp>
        <p:nvSpPr>
          <p:cNvPr id="56" name="Rectangle 55">
            <a:extLst>
              <a:ext uri="{810A50FA-E06F-40C6-ADC0-E29019AA467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03870B4-E3FF-45DF-8E65-1D1E40BA2531}"/>
              </a:ext>
            </a:extLst>
          </p:cNvPr>
          <p:cNvSpPr/>
          <p:nvPr/>
        </p:nvSpPr>
        <p:spPr>
          <a:xfrm>
            <a:off x="978002" y="6280264"/>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7</a:t>
            </a:r>
          </a:p>
        </p:txBody>
      </p:sp>
      <p:sp>
        <p:nvSpPr>
          <p:cNvPr id="57" name="Rectangle 56">
            <a:extLst>
              <a:ext uri="{102AC093-4931-4C60-8176-2F43983DE69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20840A7-6DA3-4133-9183-41299D8673DA}"/>
              </a:ext>
            </a:extLst>
          </p:cNvPr>
          <p:cNvSpPr/>
          <p:nvPr/>
        </p:nvSpPr>
        <p:spPr>
          <a:xfrm>
            <a:off x="1551978" y="6280264"/>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3</a:t>
            </a:r>
          </a:p>
        </p:txBody>
      </p:sp>
      <p:sp>
        <p:nvSpPr>
          <p:cNvPr id="58" name="Rectangle 57">
            <a:extLst>
              <a:ext uri="{651F3047-F179-4BF3-9A86-40D685FCB60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4909F52-3C53-4A38-8A3F-6C505F53FFEE}"/>
              </a:ext>
            </a:extLst>
          </p:cNvPr>
          <p:cNvSpPr/>
          <p:nvPr/>
        </p:nvSpPr>
        <p:spPr>
          <a:xfrm>
            <a:off x="2075154" y="6280264"/>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4</a:t>
            </a:r>
          </a:p>
        </p:txBody>
      </p:sp>
      <p:sp>
        <p:nvSpPr>
          <p:cNvPr id="59" name="Rectangle 58">
            <a:extLst>
              <a:ext uri="{06DBBAD2-0171-4032-855B-1171BF6D8A3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AC2A746-F150-4B64-A211-E2D6BA47BBB6}"/>
              </a:ext>
            </a:extLst>
          </p:cNvPr>
          <p:cNvSpPr/>
          <p:nvPr/>
        </p:nvSpPr>
        <p:spPr>
          <a:xfrm>
            <a:off x="2598331" y="6280264"/>
            <a:ext cx="367131"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2</a:t>
            </a:r>
          </a:p>
        </p:txBody>
      </p:sp>
      <p:sp>
        <p:nvSpPr>
          <p:cNvPr id="60" name="TextBox 59">
            <a:extLst>
              <a:ext uri="{C3363741-1BC3-4A6B-B961-7B8E3B69BF5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25195D2-A30E-4EEE-B579-09243F7958C2}"/>
              </a:ext>
            </a:extLst>
          </p:cNvPr>
          <p:cNvSpPr txBox="1"/>
          <p:nvPr/>
        </p:nvSpPr>
        <p:spPr>
          <a:xfrm>
            <a:off x="396799" y="5867401"/>
            <a:ext cx="476631" cy="415563"/>
          </a:xfrm>
          <a:prstGeom prst="rect">
            <a:avLst/>
          </a:prstGeom>
        </p:spPr>
        <p:txBody>
          <a:bodyPr vert="horz" lIns="127000" tIns="63500" rIns="127000" bIns="63500" rtlCol="0" anchor="t">
            <a:spAutoFit/>
          </a:bodyPr>
          <a:lstStyle/>
          <a:p>
            <a:pPr>
              <a:defRPr lang="en-US" sz="1400" dirty="0"/>
            </a:pPr>
            <a:r>
              <a:rPr lang="en-US" sz="1867" dirty="0"/>
              <a:t>0</a:t>
            </a:r>
          </a:p>
        </p:txBody>
      </p:sp>
      <p:sp>
        <p:nvSpPr>
          <p:cNvPr id="61" name="TextBox 60">
            <a:extLst>
              <a:ext uri="{BB18F6BB-13F9-47B9-9E1B-F2CE43C7A17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0C4C47F-8CF2-42AE-BC69-23372E2B069A}"/>
              </a:ext>
            </a:extLst>
          </p:cNvPr>
          <p:cNvSpPr txBox="1"/>
          <p:nvPr/>
        </p:nvSpPr>
        <p:spPr>
          <a:xfrm>
            <a:off x="2556498" y="5867401"/>
            <a:ext cx="476631" cy="415563"/>
          </a:xfrm>
          <a:prstGeom prst="rect">
            <a:avLst/>
          </a:prstGeom>
        </p:spPr>
        <p:txBody>
          <a:bodyPr vert="horz" lIns="127000" tIns="63500" rIns="127000" bIns="63500" rtlCol="0" anchor="t">
            <a:spAutoFit/>
          </a:bodyPr>
          <a:lstStyle/>
          <a:p>
            <a:pPr>
              <a:defRPr lang="en-US" sz="1400" dirty="0"/>
            </a:pPr>
            <a:r>
              <a:rPr lang="en-US" sz="1867" dirty="0"/>
              <a:t>4</a:t>
            </a:r>
          </a:p>
        </p:txBody>
      </p:sp>
      <p:sp>
        <p:nvSpPr>
          <p:cNvPr id="62" name="TextBox 61">
            <a:extLst>
              <a:ext uri="{2C79ADEB-6D05-4A2B-8258-F28017312BB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58A8195-74D9-4DE7-A2C8-B4E45D3337C4}"/>
              </a:ext>
            </a:extLst>
          </p:cNvPr>
          <p:cNvSpPr txBox="1"/>
          <p:nvPr/>
        </p:nvSpPr>
        <p:spPr>
          <a:xfrm>
            <a:off x="2067929" y="5867401"/>
            <a:ext cx="476631" cy="415563"/>
          </a:xfrm>
          <a:prstGeom prst="rect">
            <a:avLst/>
          </a:prstGeom>
        </p:spPr>
        <p:txBody>
          <a:bodyPr vert="horz" lIns="127000" tIns="63500" rIns="127000" bIns="63500" rtlCol="0" anchor="t">
            <a:spAutoFit/>
          </a:bodyPr>
          <a:lstStyle/>
          <a:p>
            <a:pPr>
              <a:defRPr lang="en-US" sz="1400" dirty="0"/>
            </a:pPr>
            <a:r>
              <a:rPr lang="en-US" sz="1867" dirty="0"/>
              <a:t>3</a:t>
            </a:r>
          </a:p>
        </p:txBody>
      </p:sp>
      <p:sp>
        <p:nvSpPr>
          <p:cNvPr id="63" name="TextBox 62">
            <a:extLst>
              <a:ext uri="{75148576-0170-4C56-9F64-4A7FB368EC3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EF91A0F-2085-4468-B3D2-0F8B9F431FE0}"/>
              </a:ext>
            </a:extLst>
          </p:cNvPr>
          <p:cNvSpPr txBox="1"/>
          <p:nvPr/>
        </p:nvSpPr>
        <p:spPr>
          <a:xfrm>
            <a:off x="1544751" y="5867401"/>
            <a:ext cx="476631" cy="415563"/>
          </a:xfrm>
          <a:prstGeom prst="rect">
            <a:avLst/>
          </a:prstGeom>
        </p:spPr>
        <p:txBody>
          <a:bodyPr vert="horz" lIns="127000" tIns="63500" rIns="127000" bIns="63500" rtlCol="0" anchor="t">
            <a:spAutoFit/>
          </a:bodyPr>
          <a:lstStyle/>
          <a:p>
            <a:pPr>
              <a:defRPr lang="en-US" sz="1400" dirty="0"/>
            </a:pPr>
            <a:r>
              <a:rPr lang="en-US" sz="1867" dirty="0"/>
              <a:t>2</a:t>
            </a:r>
          </a:p>
        </p:txBody>
      </p:sp>
      <p:sp>
        <p:nvSpPr>
          <p:cNvPr id="64" name="TextBox 63">
            <a:extLst>
              <a:ext uri="{05C3DE7B-C58F-4588-9009-851FBDA4E73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7CEF3D-B711-4EAA-9598-B1A70E721D9E}"/>
              </a:ext>
            </a:extLst>
          </p:cNvPr>
          <p:cNvSpPr txBox="1"/>
          <p:nvPr/>
        </p:nvSpPr>
        <p:spPr>
          <a:xfrm>
            <a:off x="970775" y="5867401"/>
            <a:ext cx="476631" cy="415563"/>
          </a:xfrm>
          <a:prstGeom prst="rect">
            <a:avLst/>
          </a:prstGeom>
        </p:spPr>
        <p:txBody>
          <a:bodyPr vert="horz" lIns="127000" tIns="63500" rIns="127000" bIns="63500" rtlCol="0" anchor="t">
            <a:spAutoFit/>
          </a:bodyPr>
          <a:lstStyle/>
          <a:p>
            <a:pPr>
              <a:defRPr lang="en-US" sz="1400" dirty="0"/>
            </a:pPr>
            <a:r>
              <a:rPr lang="en-US" sz="1867" dirty="0"/>
              <a:t>1</a:t>
            </a:r>
          </a:p>
        </p:txBody>
      </p:sp>
      <p:sp>
        <p:nvSpPr>
          <p:cNvPr id="65" name="TextBox 64">
            <a:extLst>
              <a:ext uri="{ACA4A4F2-FCA0-4299-A066-BA65E436B7C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E455DB4-2F06-42D8-B507-9AEF8B98D39E}"/>
              </a:ext>
            </a:extLst>
          </p:cNvPr>
          <p:cNvSpPr txBox="1"/>
          <p:nvPr/>
        </p:nvSpPr>
        <p:spPr>
          <a:xfrm>
            <a:off x="431406" y="5587937"/>
            <a:ext cx="476631"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i</a:t>
            </a:r>
          </a:p>
        </p:txBody>
      </p:sp>
      <p:sp>
        <p:nvSpPr>
          <p:cNvPr id="66" name="TextBox 65">
            <a:extLst>
              <a:ext uri="{CD351A47-512B-44FE-8A7A-3D9DC215D2A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BAF15A3-7381-4805-9885-BFE4474479F7}"/>
              </a:ext>
            </a:extLst>
          </p:cNvPr>
          <p:cNvSpPr txBox="1"/>
          <p:nvPr/>
        </p:nvSpPr>
        <p:spPr>
          <a:xfrm>
            <a:off x="84049" y="6280265"/>
            <a:ext cx="476631"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67" name="Rectangle 66">
            <a:extLst>
              <a:ext uri="{131ECBA2-3F5E-420D-B8CC-4186A1D9C97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9F0B66B-5742-427B-938B-ACD647BEDEF3}"/>
              </a:ext>
            </a:extLst>
          </p:cNvPr>
          <p:cNvSpPr/>
          <p:nvPr/>
        </p:nvSpPr>
        <p:spPr>
          <a:xfrm>
            <a:off x="3478746" y="1407007"/>
            <a:ext cx="360577" cy="462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1</a:t>
            </a:r>
          </a:p>
        </p:txBody>
      </p:sp>
      <p:sp>
        <p:nvSpPr>
          <p:cNvPr id="68" name="Rectangle 67">
            <a:extLst>
              <a:ext uri="{C2C36400-60B9-41E1-AF1E-EBE16136E42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486BEE0-7319-42EE-9DDB-AD2B73443E22}"/>
              </a:ext>
            </a:extLst>
          </p:cNvPr>
          <p:cNvSpPr/>
          <p:nvPr/>
        </p:nvSpPr>
        <p:spPr>
          <a:xfrm>
            <a:off x="4052722" y="1407007"/>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7</a:t>
            </a:r>
          </a:p>
        </p:txBody>
      </p:sp>
      <p:sp>
        <p:nvSpPr>
          <p:cNvPr id="69" name="Rectangle 68">
            <a:extLst>
              <a:ext uri="{964D6B72-D70A-4D1D-97A8-B712284F605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811BF84-9F23-419D-8B42-2CAF0C1B3406}"/>
              </a:ext>
            </a:extLst>
          </p:cNvPr>
          <p:cNvSpPr/>
          <p:nvPr/>
        </p:nvSpPr>
        <p:spPr>
          <a:xfrm>
            <a:off x="4626700" y="1407007"/>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3</a:t>
            </a:r>
          </a:p>
        </p:txBody>
      </p:sp>
      <p:sp>
        <p:nvSpPr>
          <p:cNvPr id="70" name="Rectangle 69">
            <a:extLst>
              <a:ext uri="{28D5FFA1-AF2B-4D08-895C-5ABF9238594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E36D6F0-946A-4C10-BA21-0815A6A71BEC}"/>
              </a:ext>
            </a:extLst>
          </p:cNvPr>
          <p:cNvSpPr/>
          <p:nvPr/>
        </p:nvSpPr>
        <p:spPr>
          <a:xfrm>
            <a:off x="5149876" y="1407007"/>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4</a:t>
            </a:r>
          </a:p>
        </p:txBody>
      </p:sp>
      <p:sp>
        <p:nvSpPr>
          <p:cNvPr id="71" name="Rectangle 70">
            <a:extLst>
              <a:ext uri="{D837CF90-A761-48D3-8836-C8AC8BE984B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2D2373E-7270-40E7-AACB-4C1B8D4635CB}"/>
              </a:ext>
            </a:extLst>
          </p:cNvPr>
          <p:cNvSpPr/>
          <p:nvPr/>
        </p:nvSpPr>
        <p:spPr>
          <a:xfrm>
            <a:off x="5673052" y="1407007"/>
            <a:ext cx="367131"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2</a:t>
            </a:r>
          </a:p>
        </p:txBody>
      </p:sp>
      <p:sp>
        <p:nvSpPr>
          <p:cNvPr id="72" name="TextBox 71">
            <a:extLst>
              <a:ext uri="{A0A4737D-B552-4FB0-AD49-933969CAB62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C623548-46A7-4882-A412-926E48EAC5E1}"/>
              </a:ext>
            </a:extLst>
          </p:cNvPr>
          <p:cNvSpPr txBox="1"/>
          <p:nvPr/>
        </p:nvSpPr>
        <p:spPr>
          <a:xfrm>
            <a:off x="3471519" y="994144"/>
            <a:ext cx="476631" cy="415563"/>
          </a:xfrm>
          <a:prstGeom prst="rect">
            <a:avLst/>
          </a:prstGeom>
        </p:spPr>
        <p:txBody>
          <a:bodyPr vert="horz" lIns="127000" tIns="63500" rIns="127000" bIns="63500" rtlCol="0" anchor="t">
            <a:spAutoFit/>
          </a:bodyPr>
          <a:lstStyle/>
          <a:p>
            <a:pPr>
              <a:defRPr lang="en-US" sz="1400" dirty="0"/>
            </a:pPr>
            <a:r>
              <a:rPr lang="en-US" sz="1867" dirty="0"/>
              <a:t>0</a:t>
            </a:r>
          </a:p>
        </p:txBody>
      </p:sp>
      <p:sp>
        <p:nvSpPr>
          <p:cNvPr id="73" name="TextBox 72">
            <a:extLst>
              <a:ext uri="{512D59B5-B14D-4BE4-95E9-6EE486E3636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CB610B2-A7E7-4E4D-AD99-BCEC6227A170}"/>
              </a:ext>
            </a:extLst>
          </p:cNvPr>
          <p:cNvSpPr txBox="1"/>
          <p:nvPr/>
        </p:nvSpPr>
        <p:spPr>
          <a:xfrm>
            <a:off x="5631218" y="994144"/>
            <a:ext cx="476631" cy="415563"/>
          </a:xfrm>
          <a:prstGeom prst="rect">
            <a:avLst/>
          </a:prstGeom>
        </p:spPr>
        <p:txBody>
          <a:bodyPr vert="horz" lIns="127000" tIns="63500" rIns="127000" bIns="63500" rtlCol="0" anchor="t">
            <a:spAutoFit/>
          </a:bodyPr>
          <a:lstStyle/>
          <a:p>
            <a:pPr>
              <a:defRPr lang="en-US" sz="1400" dirty="0"/>
            </a:pPr>
            <a:r>
              <a:rPr lang="en-US" sz="1867" dirty="0"/>
              <a:t>4</a:t>
            </a:r>
          </a:p>
        </p:txBody>
      </p:sp>
      <p:sp>
        <p:nvSpPr>
          <p:cNvPr id="74" name="TextBox 73">
            <a:extLst>
              <a:ext uri="{D990DB12-1D92-471C-B981-C80AC2F031F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0E720F8-2628-49E2-B4E3-CE6C0719B463}"/>
              </a:ext>
            </a:extLst>
          </p:cNvPr>
          <p:cNvSpPr txBox="1"/>
          <p:nvPr/>
        </p:nvSpPr>
        <p:spPr>
          <a:xfrm>
            <a:off x="5142650" y="994144"/>
            <a:ext cx="476631" cy="415563"/>
          </a:xfrm>
          <a:prstGeom prst="rect">
            <a:avLst/>
          </a:prstGeom>
        </p:spPr>
        <p:txBody>
          <a:bodyPr vert="horz" lIns="127000" tIns="63500" rIns="127000" bIns="63500" rtlCol="0" anchor="t">
            <a:spAutoFit/>
          </a:bodyPr>
          <a:lstStyle/>
          <a:p>
            <a:pPr>
              <a:defRPr lang="en-US" sz="1400" dirty="0"/>
            </a:pPr>
            <a:r>
              <a:rPr lang="en-US" sz="1867" dirty="0"/>
              <a:t>3</a:t>
            </a:r>
          </a:p>
        </p:txBody>
      </p:sp>
      <p:sp>
        <p:nvSpPr>
          <p:cNvPr id="75" name="TextBox 74">
            <a:extLst>
              <a:ext uri="{6A965875-0677-4ABD-9B31-7E7EB359F1A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655165F-1CCF-4C28-98AF-CEB808BC0C30}"/>
              </a:ext>
            </a:extLst>
          </p:cNvPr>
          <p:cNvSpPr txBox="1"/>
          <p:nvPr/>
        </p:nvSpPr>
        <p:spPr>
          <a:xfrm>
            <a:off x="4619473" y="994144"/>
            <a:ext cx="476631" cy="415563"/>
          </a:xfrm>
          <a:prstGeom prst="rect">
            <a:avLst/>
          </a:prstGeom>
        </p:spPr>
        <p:txBody>
          <a:bodyPr vert="horz" lIns="127000" tIns="63500" rIns="127000" bIns="63500" rtlCol="0" anchor="t">
            <a:spAutoFit/>
          </a:bodyPr>
          <a:lstStyle/>
          <a:p>
            <a:pPr>
              <a:defRPr lang="en-US" sz="1400" dirty="0"/>
            </a:pPr>
            <a:r>
              <a:rPr lang="en-US" sz="1867" dirty="0"/>
              <a:t>2</a:t>
            </a:r>
          </a:p>
        </p:txBody>
      </p:sp>
      <p:sp>
        <p:nvSpPr>
          <p:cNvPr id="76" name="TextBox 75">
            <a:extLst>
              <a:ext uri="{63D8A307-9043-4AF7-A442-E40DE1BEFB3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0BF595E-30E5-48E1-AED8-A6962719C587}"/>
              </a:ext>
            </a:extLst>
          </p:cNvPr>
          <p:cNvSpPr txBox="1"/>
          <p:nvPr/>
        </p:nvSpPr>
        <p:spPr>
          <a:xfrm>
            <a:off x="4045497" y="994144"/>
            <a:ext cx="476631" cy="415563"/>
          </a:xfrm>
          <a:prstGeom prst="rect">
            <a:avLst/>
          </a:prstGeom>
        </p:spPr>
        <p:txBody>
          <a:bodyPr vert="horz" lIns="127000" tIns="63500" rIns="127000" bIns="63500" rtlCol="0" anchor="t">
            <a:spAutoFit/>
          </a:bodyPr>
          <a:lstStyle/>
          <a:p>
            <a:pPr>
              <a:defRPr lang="en-US" sz="1400" dirty="0"/>
            </a:pPr>
            <a:r>
              <a:rPr lang="en-US" sz="1867" dirty="0"/>
              <a:t>1</a:t>
            </a:r>
          </a:p>
        </p:txBody>
      </p:sp>
      <p:sp>
        <p:nvSpPr>
          <p:cNvPr id="77" name="TextBox 76">
            <a:extLst>
              <a:ext uri="{3D780F3C-FD65-44A4-8B69-E21485D9604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2160031-D01F-416C-91EC-0CD662E48186}"/>
              </a:ext>
            </a:extLst>
          </p:cNvPr>
          <p:cNvSpPr txBox="1"/>
          <p:nvPr/>
        </p:nvSpPr>
        <p:spPr>
          <a:xfrm>
            <a:off x="4061688" y="736601"/>
            <a:ext cx="395477"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i</a:t>
            </a:r>
          </a:p>
        </p:txBody>
      </p:sp>
      <p:sp>
        <p:nvSpPr>
          <p:cNvPr id="78" name="TextBox 77">
            <a:extLst>
              <a:ext uri="{71BE2DBF-89E4-467B-8A1D-82D1DB61E9B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9AC2ECA-4137-460E-924D-9C020D68E15A}"/>
              </a:ext>
            </a:extLst>
          </p:cNvPr>
          <p:cNvSpPr txBox="1"/>
          <p:nvPr/>
        </p:nvSpPr>
        <p:spPr>
          <a:xfrm>
            <a:off x="3107970" y="1407008"/>
            <a:ext cx="476631"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79" name="TextBox 78">
            <a:extLst>
              <a:ext uri="{9E8355E7-834D-4F9E-96A5-7B3EA5126CF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0BC207A-3741-4498-9843-EFAB323A5CD7}"/>
              </a:ext>
            </a:extLst>
          </p:cNvPr>
          <p:cNvSpPr txBox="1"/>
          <p:nvPr/>
        </p:nvSpPr>
        <p:spPr>
          <a:xfrm>
            <a:off x="4616501" y="682880"/>
            <a:ext cx="476631" cy="415563"/>
          </a:xfrm>
          <a:prstGeom prst="rect">
            <a:avLst/>
          </a:prstGeom>
        </p:spPr>
        <p:txBody>
          <a:bodyPr vert="horz" lIns="127000" tIns="63500" rIns="127000" bIns="63500" rtlCol="0" anchor="t">
            <a:spAutoFit/>
          </a:bodyPr>
          <a:lstStyle/>
          <a:p>
            <a:pPr>
              <a:defRPr lang="en-US" sz="1400" dirty="0"/>
            </a:pPr>
            <a:r>
              <a:rPr lang="en-US" sz="1867" b="1" dirty="0">
                <a:solidFill>
                  <a:srgbClr val="F2494B"/>
                </a:solidFill>
                <a:latin typeface="+mj-lt"/>
              </a:rPr>
              <a:t> j</a:t>
            </a:r>
          </a:p>
        </p:txBody>
      </p:sp>
      <p:sp>
        <p:nvSpPr>
          <p:cNvPr id="80" name="Rectangle 79">
            <a:extLst>
              <a:ext uri="{B41BC1BC-35BC-4B8B-980F-5DFE59410BC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E642248-D638-4384-A325-D3DD86F057D8}"/>
              </a:ext>
            </a:extLst>
          </p:cNvPr>
          <p:cNvSpPr/>
          <p:nvPr/>
        </p:nvSpPr>
        <p:spPr>
          <a:xfrm>
            <a:off x="3488614" y="2597264"/>
            <a:ext cx="360577" cy="462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1</a:t>
            </a:r>
          </a:p>
        </p:txBody>
      </p:sp>
      <p:sp>
        <p:nvSpPr>
          <p:cNvPr id="81" name="Rectangle 80">
            <a:extLst>
              <a:ext uri="{FA6ABB6E-4B51-4A48-B156-DCA47C9EA42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29F2EEB-298A-48C2-88B7-1E1B0061A76C}"/>
              </a:ext>
            </a:extLst>
          </p:cNvPr>
          <p:cNvSpPr/>
          <p:nvPr/>
        </p:nvSpPr>
        <p:spPr>
          <a:xfrm>
            <a:off x="4062590" y="2597264"/>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3</a:t>
            </a:r>
          </a:p>
        </p:txBody>
      </p:sp>
      <p:sp>
        <p:nvSpPr>
          <p:cNvPr id="82" name="Rectangle 81">
            <a:extLst>
              <a:ext uri="{5D986FBB-58AE-4F06-8FC3-35EB843C862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2617C72-6E30-4B6F-ABDB-D49471573420}"/>
              </a:ext>
            </a:extLst>
          </p:cNvPr>
          <p:cNvSpPr/>
          <p:nvPr/>
        </p:nvSpPr>
        <p:spPr>
          <a:xfrm>
            <a:off x="4636568" y="2597264"/>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7</a:t>
            </a:r>
          </a:p>
        </p:txBody>
      </p:sp>
      <p:sp>
        <p:nvSpPr>
          <p:cNvPr id="83" name="Rectangle 82">
            <a:extLst>
              <a:ext uri="{4CA640FB-58CE-422A-B238-CE8A8ECFE87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921D195-434D-4BC6-98D4-F54809F740F6}"/>
              </a:ext>
            </a:extLst>
          </p:cNvPr>
          <p:cNvSpPr/>
          <p:nvPr/>
        </p:nvSpPr>
        <p:spPr>
          <a:xfrm>
            <a:off x="5159744" y="2597264"/>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4</a:t>
            </a:r>
          </a:p>
        </p:txBody>
      </p:sp>
      <p:sp>
        <p:nvSpPr>
          <p:cNvPr id="84" name="Rectangle 83">
            <a:extLst>
              <a:ext uri="{5110A02C-82DA-44D8-A866-9C2349E8C33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BE4256F-92B3-4FDB-BF57-929B4700D67A}"/>
              </a:ext>
            </a:extLst>
          </p:cNvPr>
          <p:cNvSpPr/>
          <p:nvPr/>
        </p:nvSpPr>
        <p:spPr>
          <a:xfrm>
            <a:off x="5682920" y="2597264"/>
            <a:ext cx="367131"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2</a:t>
            </a:r>
          </a:p>
        </p:txBody>
      </p:sp>
      <p:sp>
        <p:nvSpPr>
          <p:cNvPr id="85" name="TextBox 84">
            <a:extLst>
              <a:ext uri="{8397FC7B-DE32-49FB-824C-E3BF0730056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AA692C0-395D-43E5-8FAC-D807CFBFA505}"/>
              </a:ext>
            </a:extLst>
          </p:cNvPr>
          <p:cNvSpPr txBox="1"/>
          <p:nvPr/>
        </p:nvSpPr>
        <p:spPr>
          <a:xfrm>
            <a:off x="3481387" y="2184401"/>
            <a:ext cx="476631" cy="415563"/>
          </a:xfrm>
          <a:prstGeom prst="rect">
            <a:avLst/>
          </a:prstGeom>
        </p:spPr>
        <p:txBody>
          <a:bodyPr vert="horz" lIns="127000" tIns="63500" rIns="127000" bIns="63500" rtlCol="0" anchor="t">
            <a:spAutoFit/>
          </a:bodyPr>
          <a:lstStyle/>
          <a:p>
            <a:pPr>
              <a:defRPr lang="en-US" sz="1400" dirty="0"/>
            </a:pPr>
            <a:r>
              <a:rPr lang="en-US" sz="1867" dirty="0"/>
              <a:t>0</a:t>
            </a:r>
          </a:p>
        </p:txBody>
      </p:sp>
      <p:sp>
        <p:nvSpPr>
          <p:cNvPr id="86" name="TextBox 85">
            <a:extLst>
              <a:ext uri="{F3BD5D25-48FA-4E53-A2FB-BE06049E6F9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0A3AFE1-1773-44C4-8A0D-EEA3851E19E2}"/>
              </a:ext>
            </a:extLst>
          </p:cNvPr>
          <p:cNvSpPr txBox="1"/>
          <p:nvPr/>
        </p:nvSpPr>
        <p:spPr>
          <a:xfrm>
            <a:off x="5641086" y="2184401"/>
            <a:ext cx="476631" cy="415563"/>
          </a:xfrm>
          <a:prstGeom prst="rect">
            <a:avLst/>
          </a:prstGeom>
        </p:spPr>
        <p:txBody>
          <a:bodyPr vert="horz" lIns="127000" tIns="63500" rIns="127000" bIns="63500" rtlCol="0" anchor="t">
            <a:spAutoFit/>
          </a:bodyPr>
          <a:lstStyle/>
          <a:p>
            <a:pPr>
              <a:defRPr lang="en-US" sz="1400" dirty="0"/>
            </a:pPr>
            <a:r>
              <a:rPr lang="en-US" sz="1867" dirty="0"/>
              <a:t>4</a:t>
            </a:r>
          </a:p>
        </p:txBody>
      </p:sp>
      <p:sp>
        <p:nvSpPr>
          <p:cNvPr id="87" name="TextBox 86">
            <a:extLst>
              <a:ext uri="{498BD0C7-DBBC-4D89-A6F2-C5300DE0D59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DC3E404-4CFD-49B1-B1DD-CD1794B56258}"/>
              </a:ext>
            </a:extLst>
          </p:cNvPr>
          <p:cNvSpPr txBox="1"/>
          <p:nvPr/>
        </p:nvSpPr>
        <p:spPr>
          <a:xfrm>
            <a:off x="5152517" y="2184401"/>
            <a:ext cx="476631" cy="415563"/>
          </a:xfrm>
          <a:prstGeom prst="rect">
            <a:avLst/>
          </a:prstGeom>
        </p:spPr>
        <p:txBody>
          <a:bodyPr vert="horz" lIns="127000" tIns="63500" rIns="127000" bIns="63500" rtlCol="0" anchor="t">
            <a:spAutoFit/>
          </a:bodyPr>
          <a:lstStyle/>
          <a:p>
            <a:pPr>
              <a:defRPr lang="en-US" sz="1400" dirty="0"/>
            </a:pPr>
            <a:r>
              <a:rPr lang="en-US" sz="1867" dirty="0"/>
              <a:t>3</a:t>
            </a:r>
          </a:p>
        </p:txBody>
      </p:sp>
      <p:sp>
        <p:nvSpPr>
          <p:cNvPr id="88" name="TextBox 87">
            <a:extLst>
              <a:ext uri="{5C63315D-CB53-43CF-8303-48B4ECE3300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078DAFA-7E51-4EB9-80BA-0DDCB3B06C4F}"/>
              </a:ext>
            </a:extLst>
          </p:cNvPr>
          <p:cNvSpPr txBox="1"/>
          <p:nvPr/>
        </p:nvSpPr>
        <p:spPr>
          <a:xfrm>
            <a:off x="4629341" y="2184401"/>
            <a:ext cx="476631" cy="415563"/>
          </a:xfrm>
          <a:prstGeom prst="rect">
            <a:avLst/>
          </a:prstGeom>
        </p:spPr>
        <p:txBody>
          <a:bodyPr vert="horz" lIns="127000" tIns="63500" rIns="127000" bIns="63500" rtlCol="0" anchor="t">
            <a:spAutoFit/>
          </a:bodyPr>
          <a:lstStyle/>
          <a:p>
            <a:pPr>
              <a:defRPr lang="en-US" sz="1400" dirty="0"/>
            </a:pPr>
            <a:r>
              <a:rPr lang="en-US" sz="1867" dirty="0"/>
              <a:t>2</a:t>
            </a:r>
          </a:p>
        </p:txBody>
      </p:sp>
      <p:sp>
        <p:nvSpPr>
          <p:cNvPr id="89" name="TextBox 88">
            <a:extLst>
              <a:ext uri="{80284964-D4A5-48D3-AEA6-52B7236643E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065F0FA-9EF4-4D2A-B1E0-31D46C9AF38B}"/>
              </a:ext>
            </a:extLst>
          </p:cNvPr>
          <p:cNvSpPr txBox="1"/>
          <p:nvPr/>
        </p:nvSpPr>
        <p:spPr>
          <a:xfrm>
            <a:off x="4055365" y="2184401"/>
            <a:ext cx="476631" cy="415563"/>
          </a:xfrm>
          <a:prstGeom prst="rect">
            <a:avLst/>
          </a:prstGeom>
        </p:spPr>
        <p:txBody>
          <a:bodyPr vert="horz" lIns="127000" tIns="63500" rIns="127000" bIns="63500" rtlCol="0" anchor="t">
            <a:spAutoFit/>
          </a:bodyPr>
          <a:lstStyle/>
          <a:p>
            <a:pPr>
              <a:defRPr lang="en-US" sz="1400" dirty="0"/>
            </a:pPr>
            <a:r>
              <a:rPr lang="en-US" sz="1867" dirty="0"/>
              <a:t>1</a:t>
            </a:r>
          </a:p>
        </p:txBody>
      </p:sp>
      <p:sp>
        <p:nvSpPr>
          <p:cNvPr id="90" name="TextBox 89">
            <a:extLst>
              <a:ext uri="{DA9177D6-9E2B-48D3-8453-E5FA6CA4C3B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B522922-3F40-46E0-B059-4F3395517FE9}"/>
              </a:ext>
            </a:extLst>
          </p:cNvPr>
          <p:cNvSpPr txBox="1"/>
          <p:nvPr/>
        </p:nvSpPr>
        <p:spPr>
          <a:xfrm>
            <a:off x="4071556" y="1926857"/>
            <a:ext cx="395477"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i</a:t>
            </a:r>
          </a:p>
        </p:txBody>
      </p:sp>
      <p:sp>
        <p:nvSpPr>
          <p:cNvPr id="91" name="TextBox 90">
            <a:extLst>
              <a:ext uri="{9C30E2D6-96F5-4850-914F-7CD8944CF5B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C5F9A52-3725-4701-9533-93C1F339A5FC}"/>
              </a:ext>
            </a:extLst>
          </p:cNvPr>
          <p:cNvSpPr txBox="1"/>
          <p:nvPr/>
        </p:nvSpPr>
        <p:spPr>
          <a:xfrm>
            <a:off x="3117837" y="2597265"/>
            <a:ext cx="476631"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92" name="TextBox 91">
            <a:extLst>
              <a:ext uri="{928BD6DB-31AE-4CA8-AA5D-3BB7073E8EC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8D7DA3C-FEEC-439B-9A3C-B4B32FBAE252}"/>
              </a:ext>
            </a:extLst>
          </p:cNvPr>
          <p:cNvSpPr txBox="1"/>
          <p:nvPr/>
        </p:nvSpPr>
        <p:spPr>
          <a:xfrm>
            <a:off x="5135423" y="1897304"/>
            <a:ext cx="476631" cy="415563"/>
          </a:xfrm>
          <a:prstGeom prst="rect">
            <a:avLst/>
          </a:prstGeom>
        </p:spPr>
        <p:txBody>
          <a:bodyPr vert="horz" lIns="127000" tIns="63500" rIns="127000" bIns="63500" rtlCol="0" anchor="t">
            <a:spAutoFit/>
          </a:bodyPr>
          <a:lstStyle/>
          <a:p>
            <a:pPr>
              <a:defRPr lang="en-US" sz="1400" dirty="0"/>
            </a:pPr>
            <a:r>
              <a:rPr lang="en-US" sz="1867" b="1" dirty="0">
                <a:solidFill>
                  <a:srgbClr val="F2494B"/>
                </a:solidFill>
                <a:latin typeface="+mj-lt"/>
              </a:rPr>
              <a:t> j</a:t>
            </a:r>
          </a:p>
        </p:txBody>
      </p:sp>
      <p:sp>
        <p:nvSpPr>
          <p:cNvPr id="93" name="Rectangle 92">
            <a:extLst>
              <a:ext uri="{C00D8F88-EA90-4E5F-82A8-91E7AE4CF3E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F66F2F8-CE2D-4236-8E11-0866EAB404E1}"/>
              </a:ext>
            </a:extLst>
          </p:cNvPr>
          <p:cNvSpPr/>
          <p:nvPr/>
        </p:nvSpPr>
        <p:spPr>
          <a:xfrm>
            <a:off x="3526498" y="3879964"/>
            <a:ext cx="360577" cy="462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1</a:t>
            </a:r>
          </a:p>
        </p:txBody>
      </p:sp>
      <p:sp>
        <p:nvSpPr>
          <p:cNvPr id="94" name="Rectangle 93">
            <a:extLst>
              <a:ext uri="{27E95C79-3BF6-45B5-8B91-BB987F5E07F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D4A76B1-F076-48EE-9FA2-2A38AB13662D}"/>
              </a:ext>
            </a:extLst>
          </p:cNvPr>
          <p:cNvSpPr/>
          <p:nvPr/>
        </p:nvSpPr>
        <p:spPr>
          <a:xfrm>
            <a:off x="4100476" y="3879964"/>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3</a:t>
            </a:r>
          </a:p>
        </p:txBody>
      </p:sp>
      <p:sp>
        <p:nvSpPr>
          <p:cNvPr id="95" name="Rectangle 94">
            <a:extLst>
              <a:ext uri="{8028A9DE-582F-4230-8C8B-88B18F1BD08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BA34C5F-A573-4A5A-B866-21DF15C17317}"/>
              </a:ext>
            </a:extLst>
          </p:cNvPr>
          <p:cNvSpPr/>
          <p:nvPr/>
        </p:nvSpPr>
        <p:spPr>
          <a:xfrm>
            <a:off x="4674452" y="3879964"/>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7</a:t>
            </a:r>
          </a:p>
        </p:txBody>
      </p:sp>
      <p:sp>
        <p:nvSpPr>
          <p:cNvPr id="96" name="Rectangle 95">
            <a:extLst>
              <a:ext uri="{50805BB7-C0CC-4B44-9FBB-2BF1942EEAC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CC26351-AF70-444F-B8B5-A81F1A0132CF}"/>
              </a:ext>
            </a:extLst>
          </p:cNvPr>
          <p:cNvSpPr/>
          <p:nvPr/>
        </p:nvSpPr>
        <p:spPr>
          <a:xfrm>
            <a:off x="5197628" y="3879964"/>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4</a:t>
            </a:r>
          </a:p>
        </p:txBody>
      </p:sp>
      <p:sp>
        <p:nvSpPr>
          <p:cNvPr id="97" name="Rectangle 96">
            <a:extLst>
              <a:ext uri="{4B2C364B-5A99-4B36-AF00-3D045F49768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D5C4F30-826C-4417-A720-EFE260CA2C2C}"/>
              </a:ext>
            </a:extLst>
          </p:cNvPr>
          <p:cNvSpPr/>
          <p:nvPr/>
        </p:nvSpPr>
        <p:spPr>
          <a:xfrm>
            <a:off x="5720804" y="3879964"/>
            <a:ext cx="367131"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2</a:t>
            </a:r>
          </a:p>
        </p:txBody>
      </p:sp>
      <p:sp>
        <p:nvSpPr>
          <p:cNvPr id="98" name="TextBox 97">
            <a:extLst>
              <a:ext uri="{8EF9BB33-EBF6-45B2-9021-58014BB6202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ADC9104-8137-4C44-BEFD-CFF6A120584F}"/>
              </a:ext>
            </a:extLst>
          </p:cNvPr>
          <p:cNvSpPr txBox="1"/>
          <p:nvPr/>
        </p:nvSpPr>
        <p:spPr>
          <a:xfrm>
            <a:off x="3519271" y="3467101"/>
            <a:ext cx="476631" cy="415563"/>
          </a:xfrm>
          <a:prstGeom prst="rect">
            <a:avLst/>
          </a:prstGeom>
        </p:spPr>
        <p:txBody>
          <a:bodyPr vert="horz" lIns="127000" tIns="63500" rIns="127000" bIns="63500" rtlCol="0" anchor="t">
            <a:spAutoFit/>
          </a:bodyPr>
          <a:lstStyle/>
          <a:p>
            <a:pPr>
              <a:defRPr lang="en-US" sz="1400" dirty="0"/>
            </a:pPr>
            <a:r>
              <a:rPr lang="en-US" sz="1867" dirty="0"/>
              <a:t>0</a:t>
            </a:r>
          </a:p>
        </p:txBody>
      </p:sp>
      <p:sp>
        <p:nvSpPr>
          <p:cNvPr id="99" name="TextBox 98">
            <a:extLst>
              <a:ext uri="{79430B50-182F-41F1-AA07-2D60B546718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13DC27F-01CA-482A-911A-E7EE5563F9BE}"/>
              </a:ext>
            </a:extLst>
          </p:cNvPr>
          <p:cNvSpPr txBox="1"/>
          <p:nvPr/>
        </p:nvSpPr>
        <p:spPr>
          <a:xfrm>
            <a:off x="5678970" y="3467101"/>
            <a:ext cx="476631" cy="415563"/>
          </a:xfrm>
          <a:prstGeom prst="rect">
            <a:avLst/>
          </a:prstGeom>
        </p:spPr>
        <p:txBody>
          <a:bodyPr vert="horz" lIns="127000" tIns="63500" rIns="127000" bIns="63500" rtlCol="0" anchor="t">
            <a:spAutoFit/>
          </a:bodyPr>
          <a:lstStyle/>
          <a:p>
            <a:pPr>
              <a:defRPr lang="en-US" sz="1400" dirty="0"/>
            </a:pPr>
            <a:r>
              <a:rPr lang="en-US" sz="1867" dirty="0"/>
              <a:t>4</a:t>
            </a:r>
          </a:p>
        </p:txBody>
      </p:sp>
      <p:sp>
        <p:nvSpPr>
          <p:cNvPr id="100" name="TextBox 99">
            <a:extLst>
              <a:ext uri="{33C724A5-527B-4159-95C9-D0E4DB2DBDC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73F564D-5F55-402A-B7D5-49E29135C34D}"/>
              </a:ext>
            </a:extLst>
          </p:cNvPr>
          <p:cNvSpPr txBox="1"/>
          <p:nvPr/>
        </p:nvSpPr>
        <p:spPr>
          <a:xfrm>
            <a:off x="5190401" y="3467101"/>
            <a:ext cx="476631" cy="415563"/>
          </a:xfrm>
          <a:prstGeom prst="rect">
            <a:avLst/>
          </a:prstGeom>
        </p:spPr>
        <p:txBody>
          <a:bodyPr vert="horz" lIns="127000" tIns="63500" rIns="127000" bIns="63500" rtlCol="0" anchor="t">
            <a:spAutoFit/>
          </a:bodyPr>
          <a:lstStyle/>
          <a:p>
            <a:pPr>
              <a:defRPr lang="en-US" sz="1400" dirty="0"/>
            </a:pPr>
            <a:r>
              <a:rPr lang="en-US" sz="1867" dirty="0"/>
              <a:t>3</a:t>
            </a:r>
          </a:p>
        </p:txBody>
      </p:sp>
      <p:sp>
        <p:nvSpPr>
          <p:cNvPr id="101" name="TextBox 100">
            <a:extLst>
              <a:ext uri="{9BF8DF44-3439-4005-A81F-8A915712035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076130E-D5C3-4046-B885-5CBC1173D1AD}"/>
              </a:ext>
            </a:extLst>
          </p:cNvPr>
          <p:cNvSpPr txBox="1"/>
          <p:nvPr/>
        </p:nvSpPr>
        <p:spPr>
          <a:xfrm>
            <a:off x="4667225" y="3467101"/>
            <a:ext cx="476631" cy="415563"/>
          </a:xfrm>
          <a:prstGeom prst="rect">
            <a:avLst/>
          </a:prstGeom>
        </p:spPr>
        <p:txBody>
          <a:bodyPr vert="horz" lIns="127000" tIns="63500" rIns="127000" bIns="63500" rtlCol="0" anchor="t">
            <a:spAutoFit/>
          </a:bodyPr>
          <a:lstStyle/>
          <a:p>
            <a:pPr>
              <a:defRPr lang="en-US" sz="1400" dirty="0"/>
            </a:pPr>
            <a:r>
              <a:rPr lang="en-US" sz="1867" dirty="0"/>
              <a:t>2</a:t>
            </a:r>
          </a:p>
        </p:txBody>
      </p:sp>
      <p:sp>
        <p:nvSpPr>
          <p:cNvPr id="102" name="TextBox 101">
            <a:extLst>
              <a:ext uri="{10CF25BC-2D28-43AD-B086-192DC52144F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EC696B6-20F8-4E27-AE34-B481EC071463}"/>
              </a:ext>
            </a:extLst>
          </p:cNvPr>
          <p:cNvSpPr txBox="1"/>
          <p:nvPr/>
        </p:nvSpPr>
        <p:spPr>
          <a:xfrm>
            <a:off x="4093249" y="3467101"/>
            <a:ext cx="476631" cy="415563"/>
          </a:xfrm>
          <a:prstGeom prst="rect">
            <a:avLst/>
          </a:prstGeom>
        </p:spPr>
        <p:txBody>
          <a:bodyPr vert="horz" lIns="127000" tIns="63500" rIns="127000" bIns="63500" rtlCol="0" anchor="t">
            <a:spAutoFit/>
          </a:bodyPr>
          <a:lstStyle/>
          <a:p>
            <a:pPr>
              <a:defRPr lang="en-US" sz="1400" dirty="0"/>
            </a:pPr>
            <a:r>
              <a:rPr lang="en-US" sz="1867" dirty="0"/>
              <a:t>1</a:t>
            </a:r>
          </a:p>
        </p:txBody>
      </p:sp>
      <p:sp>
        <p:nvSpPr>
          <p:cNvPr id="103" name="TextBox 102">
            <a:extLst>
              <a:ext uri="{CABC08A3-2004-4320-BB34-0689A0EC3E2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1055D07-EE2E-4C75-AF0F-BC53C0123829}"/>
              </a:ext>
            </a:extLst>
          </p:cNvPr>
          <p:cNvSpPr txBox="1"/>
          <p:nvPr/>
        </p:nvSpPr>
        <p:spPr>
          <a:xfrm>
            <a:off x="4109440" y="3209557"/>
            <a:ext cx="395477"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i</a:t>
            </a:r>
          </a:p>
        </p:txBody>
      </p:sp>
      <p:sp>
        <p:nvSpPr>
          <p:cNvPr id="104" name="TextBox 103">
            <a:extLst>
              <a:ext uri="{8F30C414-1C61-4107-97E6-206FEED5971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35D76FA-BA05-4E1E-BB0A-B79F66E6B4E4}"/>
              </a:ext>
            </a:extLst>
          </p:cNvPr>
          <p:cNvSpPr txBox="1"/>
          <p:nvPr/>
        </p:nvSpPr>
        <p:spPr>
          <a:xfrm>
            <a:off x="3155722" y="3879965"/>
            <a:ext cx="476631"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105" name="TextBox 104">
            <a:extLst>
              <a:ext uri="{A261A8EE-C01B-4C8D-AC32-98DFAC6E6B8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2475123-51EC-42A1-A0D8-1695DF5F55FC}"/>
              </a:ext>
            </a:extLst>
          </p:cNvPr>
          <p:cNvSpPr txBox="1"/>
          <p:nvPr/>
        </p:nvSpPr>
        <p:spPr>
          <a:xfrm>
            <a:off x="5685091" y="3213113"/>
            <a:ext cx="476631" cy="415563"/>
          </a:xfrm>
          <a:prstGeom prst="rect">
            <a:avLst/>
          </a:prstGeom>
        </p:spPr>
        <p:txBody>
          <a:bodyPr vert="horz" lIns="127000" tIns="63500" rIns="127000" bIns="63500" rtlCol="0" anchor="t">
            <a:spAutoFit/>
          </a:bodyPr>
          <a:lstStyle/>
          <a:p>
            <a:pPr>
              <a:defRPr lang="en-US" sz="1400" dirty="0"/>
            </a:pPr>
            <a:r>
              <a:rPr lang="en-US" sz="1867" b="1" dirty="0">
                <a:solidFill>
                  <a:srgbClr val="F2494B"/>
                </a:solidFill>
                <a:latin typeface="+mj-lt"/>
              </a:rPr>
              <a:t> j</a:t>
            </a:r>
          </a:p>
        </p:txBody>
      </p:sp>
      <p:sp>
        <p:nvSpPr>
          <p:cNvPr id="106" name="Rectangle 105">
            <a:extLst>
              <a:ext uri="{D8437230-0D04-4169-9844-1A2D5FAC3C6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6AB611B-CE5B-438D-9AC7-77DF75E8D0F9}"/>
              </a:ext>
            </a:extLst>
          </p:cNvPr>
          <p:cNvSpPr/>
          <p:nvPr/>
        </p:nvSpPr>
        <p:spPr>
          <a:xfrm>
            <a:off x="3513582" y="5099164"/>
            <a:ext cx="360577" cy="462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1</a:t>
            </a:r>
          </a:p>
        </p:txBody>
      </p:sp>
      <p:sp>
        <p:nvSpPr>
          <p:cNvPr id="107" name="Rectangle 106">
            <a:extLst>
              <a:ext uri="{7FFCAEE5-F57F-4B7E-815B-D3F08FC893C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DEB375F-F3B7-42D4-A3E0-8F256347D826}"/>
              </a:ext>
            </a:extLst>
          </p:cNvPr>
          <p:cNvSpPr/>
          <p:nvPr/>
        </p:nvSpPr>
        <p:spPr>
          <a:xfrm>
            <a:off x="4087560" y="5099164"/>
            <a:ext cx="360577" cy="462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2</a:t>
            </a:r>
          </a:p>
        </p:txBody>
      </p:sp>
      <p:sp>
        <p:nvSpPr>
          <p:cNvPr id="108" name="Rectangle 107">
            <a:extLst>
              <a:ext uri="{265F13EE-342B-4AC6-9773-913CD1D7C65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2C90D1A-0E7D-4F6F-9796-C8606C0188BD}"/>
              </a:ext>
            </a:extLst>
          </p:cNvPr>
          <p:cNvSpPr/>
          <p:nvPr/>
        </p:nvSpPr>
        <p:spPr>
          <a:xfrm>
            <a:off x="4661536" y="5099164"/>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7</a:t>
            </a:r>
          </a:p>
        </p:txBody>
      </p:sp>
      <p:sp>
        <p:nvSpPr>
          <p:cNvPr id="109" name="Rectangle 108">
            <a:extLst>
              <a:ext uri="{C75055BF-0B83-4C7C-90B9-327815E6655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F7001D1-FCF0-473E-A790-7A3E8C129B62}"/>
              </a:ext>
            </a:extLst>
          </p:cNvPr>
          <p:cNvSpPr/>
          <p:nvPr/>
        </p:nvSpPr>
        <p:spPr>
          <a:xfrm>
            <a:off x="5184712" y="5099164"/>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4</a:t>
            </a:r>
          </a:p>
        </p:txBody>
      </p:sp>
      <p:sp>
        <p:nvSpPr>
          <p:cNvPr id="110" name="Rectangle 109">
            <a:extLst>
              <a:ext uri="{E393E754-A3AE-492C-A61C-6BA98D0B4AD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1D3C600-4BF8-4694-8627-530BDA899FE0}"/>
              </a:ext>
            </a:extLst>
          </p:cNvPr>
          <p:cNvSpPr/>
          <p:nvPr/>
        </p:nvSpPr>
        <p:spPr>
          <a:xfrm>
            <a:off x="5707888" y="5099164"/>
            <a:ext cx="367131"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3</a:t>
            </a:r>
          </a:p>
        </p:txBody>
      </p:sp>
      <p:sp>
        <p:nvSpPr>
          <p:cNvPr id="111" name="TextBox 110">
            <a:extLst>
              <a:ext uri="{7FD36084-4D4D-4387-813E-E1202507400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DC686B1-30E4-4C59-ABD7-5E1FFDD71CAE}"/>
              </a:ext>
            </a:extLst>
          </p:cNvPr>
          <p:cNvSpPr txBox="1"/>
          <p:nvPr/>
        </p:nvSpPr>
        <p:spPr>
          <a:xfrm>
            <a:off x="3506355" y="4686301"/>
            <a:ext cx="476631" cy="415563"/>
          </a:xfrm>
          <a:prstGeom prst="rect">
            <a:avLst/>
          </a:prstGeom>
        </p:spPr>
        <p:txBody>
          <a:bodyPr vert="horz" lIns="127000" tIns="63500" rIns="127000" bIns="63500" rtlCol="0" anchor="t">
            <a:spAutoFit/>
          </a:bodyPr>
          <a:lstStyle/>
          <a:p>
            <a:pPr>
              <a:defRPr lang="en-US" sz="1400" dirty="0"/>
            </a:pPr>
            <a:r>
              <a:rPr lang="en-US" sz="1867" dirty="0"/>
              <a:t>0</a:t>
            </a:r>
          </a:p>
        </p:txBody>
      </p:sp>
      <p:sp>
        <p:nvSpPr>
          <p:cNvPr id="112" name="TextBox 111">
            <a:extLst>
              <a:ext uri="{06DA3EA3-4824-4865-8ECF-8772E4A6A69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CBEBF5C-75DF-4AFF-802B-2D218D79E6E7}"/>
              </a:ext>
            </a:extLst>
          </p:cNvPr>
          <p:cNvSpPr txBox="1"/>
          <p:nvPr/>
        </p:nvSpPr>
        <p:spPr>
          <a:xfrm>
            <a:off x="5666054" y="4686301"/>
            <a:ext cx="476631" cy="415563"/>
          </a:xfrm>
          <a:prstGeom prst="rect">
            <a:avLst/>
          </a:prstGeom>
        </p:spPr>
        <p:txBody>
          <a:bodyPr vert="horz" lIns="127000" tIns="63500" rIns="127000" bIns="63500" rtlCol="0" anchor="t">
            <a:spAutoFit/>
          </a:bodyPr>
          <a:lstStyle/>
          <a:p>
            <a:pPr>
              <a:defRPr lang="en-US" sz="1400" dirty="0"/>
            </a:pPr>
            <a:r>
              <a:rPr lang="en-US" sz="1867" dirty="0"/>
              <a:t>4</a:t>
            </a:r>
          </a:p>
        </p:txBody>
      </p:sp>
      <p:sp>
        <p:nvSpPr>
          <p:cNvPr id="113" name="TextBox 112">
            <a:extLst>
              <a:ext uri="{A7E8F1DC-AFED-4C56-8DF6-0F85590C9CF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8F3642F-892C-40A8-80F1-934B531A22BD}"/>
              </a:ext>
            </a:extLst>
          </p:cNvPr>
          <p:cNvSpPr txBox="1"/>
          <p:nvPr/>
        </p:nvSpPr>
        <p:spPr>
          <a:xfrm>
            <a:off x="5177486" y="4686301"/>
            <a:ext cx="476631" cy="415563"/>
          </a:xfrm>
          <a:prstGeom prst="rect">
            <a:avLst/>
          </a:prstGeom>
        </p:spPr>
        <p:txBody>
          <a:bodyPr vert="horz" lIns="127000" tIns="63500" rIns="127000" bIns="63500" rtlCol="0" anchor="t">
            <a:spAutoFit/>
          </a:bodyPr>
          <a:lstStyle/>
          <a:p>
            <a:pPr>
              <a:defRPr lang="en-US" sz="1400" dirty="0"/>
            </a:pPr>
            <a:r>
              <a:rPr lang="en-US" sz="1867" dirty="0"/>
              <a:t>3</a:t>
            </a:r>
          </a:p>
        </p:txBody>
      </p:sp>
      <p:sp>
        <p:nvSpPr>
          <p:cNvPr id="114" name="TextBox 113">
            <a:extLst>
              <a:ext uri="{622F2DAA-FB7E-44DD-A3D4-0546925A9A5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F843AAE-BEC8-4967-9D97-A0107E07225C}"/>
              </a:ext>
            </a:extLst>
          </p:cNvPr>
          <p:cNvSpPr txBox="1"/>
          <p:nvPr/>
        </p:nvSpPr>
        <p:spPr>
          <a:xfrm>
            <a:off x="4654309" y="4686301"/>
            <a:ext cx="476631" cy="415563"/>
          </a:xfrm>
          <a:prstGeom prst="rect">
            <a:avLst/>
          </a:prstGeom>
        </p:spPr>
        <p:txBody>
          <a:bodyPr vert="horz" lIns="127000" tIns="63500" rIns="127000" bIns="63500" rtlCol="0" anchor="t">
            <a:spAutoFit/>
          </a:bodyPr>
          <a:lstStyle/>
          <a:p>
            <a:pPr>
              <a:defRPr lang="en-US" sz="1400" dirty="0"/>
            </a:pPr>
            <a:r>
              <a:rPr lang="en-US" sz="1867" dirty="0"/>
              <a:t>2</a:t>
            </a:r>
          </a:p>
        </p:txBody>
      </p:sp>
      <p:sp>
        <p:nvSpPr>
          <p:cNvPr id="115" name="TextBox 114">
            <a:extLst>
              <a:ext uri="{F287B815-C589-43E0-AE70-E26060C16FA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35A008B-1688-49CC-A34F-86683E672267}"/>
              </a:ext>
            </a:extLst>
          </p:cNvPr>
          <p:cNvSpPr txBox="1"/>
          <p:nvPr/>
        </p:nvSpPr>
        <p:spPr>
          <a:xfrm>
            <a:off x="4080333" y="4686301"/>
            <a:ext cx="476631" cy="415563"/>
          </a:xfrm>
          <a:prstGeom prst="rect">
            <a:avLst/>
          </a:prstGeom>
        </p:spPr>
        <p:txBody>
          <a:bodyPr vert="horz" lIns="127000" tIns="63500" rIns="127000" bIns="63500" rtlCol="0" anchor="t">
            <a:spAutoFit/>
          </a:bodyPr>
          <a:lstStyle/>
          <a:p>
            <a:pPr>
              <a:defRPr lang="en-US" sz="1400" dirty="0"/>
            </a:pPr>
            <a:r>
              <a:rPr lang="en-US" sz="1867" dirty="0"/>
              <a:t>1</a:t>
            </a:r>
          </a:p>
        </p:txBody>
      </p:sp>
      <p:sp>
        <p:nvSpPr>
          <p:cNvPr id="116" name="TextBox 115">
            <a:extLst>
              <a:ext uri="{50054537-A5FD-4520-AE83-44C563612BB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27A44B8-5FFA-4DFC-83C7-983D9A56B04D}"/>
              </a:ext>
            </a:extLst>
          </p:cNvPr>
          <p:cNvSpPr txBox="1"/>
          <p:nvPr/>
        </p:nvSpPr>
        <p:spPr>
          <a:xfrm>
            <a:off x="4096524" y="4428757"/>
            <a:ext cx="395477"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i</a:t>
            </a:r>
          </a:p>
        </p:txBody>
      </p:sp>
      <p:sp>
        <p:nvSpPr>
          <p:cNvPr id="117" name="TextBox 116">
            <a:extLst>
              <a:ext uri="{5C2C2DBE-0565-4AFD-AA8D-44C0FDD8A6D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8BF024E-E1D9-495D-92F9-57CAC04D4180}"/>
              </a:ext>
            </a:extLst>
          </p:cNvPr>
          <p:cNvSpPr txBox="1"/>
          <p:nvPr/>
        </p:nvSpPr>
        <p:spPr>
          <a:xfrm>
            <a:off x="3142806" y="5099165"/>
            <a:ext cx="476631"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118" name="Rectangle 117">
            <a:extLst>
              <a:ext uri="{4C8DF0E4-B2FC-439E-B9EF-B19F7A24181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A8B4E52-1A22-4D03-A23E-2DA9CC6ED6CE}"/>
              </a:ext>
            </a:extLst>
          </p:cNvPr>
          <p:cNvSpPr/>
          <p:nvPr/>
        </p:nvSpPr>
        <p:spPr>
          <a:xfrm>
            <a:off x="6563970" y="1407007"/>
            <a:ext cx="360577" cy="462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1</a:t>
            </a:r>
          </a:p>
        </p:txBody>
      </p:sp>
      <p:sp>
        <p:nvSpPr>
          <p:cNvPr id="119" name="Rectangle 118">
            <a:extLst>
              <a:ext uri="{0C7E8981-3F21-4B88-AAA5-820C425FD5D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9665B70-8B64-4E6E-9256-9C4D148F53B0}"/>
              </a:ext>
            </a:extLst>
          </p:cNvPr>
          <p:cNvSpPr/>
          <p:nvPr/>
        </p:nvSpPr>
        <p:spPr>
          <a:xfrm>
            <a:off x="7137948" y="1407007"/>
            <a:ext cx="360577" cy="462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2</a:t>
            </a:r>
          </a:p>
        </p:txBody>
      </p:sp>
      <p:sp>
        <p:nvSpPr>
          <p:cNvPr id="120" name="Rectangle 119">
            <a:extLst>
              <a:ext uri="{BB81CFB0-86C2-49A6-84BF-32EE8A6FF54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F0450A0-9C4F-4609-8235-B4135215AA94}"/>
              </a:ext>
            </a:extLst>
          </p:cNvPr>
          <p:cNvSpPr/>
          <p:nvPr/>
        </p:nvSpPr>
        <p:spPr>
          <a:xfrm>
            <a:off x="7711924" y="1407007"/>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7</a:t>
            </a:r>
          </a:p>
        </p:txBody>
      </p:sp>
      <p:sp>
        <p:nvSpPr>
          <p:cNvPr id="121" name="Rectangle 120">
            <a:extLst>
              <a:ext uri="{71944F94-2588-438E-B262-BC95E967C75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BDEFAAC-301A-44EC-9DB3-9BF71EE22136}"/>
              </a:ext>
            </a:extLst>
          </p:cNvPr>
          <p:cNvSpPr/>
          <p:nvPr/>
        </p:nvSpPr>
        <p:spPr>
          <a:xfrm>
            <a:off x="8235100" y="1407007"/>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4</a:t>
            </a:r>
          </a:p>
        </p:txBody>
      </p:sp>
      <p:sp>
        <p:nvSpPr>
          <p:cNvPr id="122" name="Rectangle 121">
            <a:extLst>
              <a:ext uri="{9231F744-4248-420E-8A1C-50B065AC6EB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A442F15-A0E3-4E8F-9218-2590C9A89EBC}"/>
              </a:ext>
            </a:extLst>
          </p:cNvPr>
          <p:cNvSpPr/>
          <p:nvPr/>
        </p:nvSpPr>
        <p:spPr>
          <a:xfrm>
            <a:off x="8758275" y="1407007"/>
            <a:ext cx="367131"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3</a:t>
            </a:r>
          </a:p>
        </p:txBody>
      </p:sp>
      <p:sp>
        <p:nvSpPr>
          <p:cNvPr id="123" name="TextBox 122">
            <a:extLst>
              <a:ext uri="{40A10459-6CBC-4DDC-807B-3CE17460D45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D12931A-EA19-4A4A-8900-23F1581203D9}"/>
              </a:ext>
            </a:extLst>
          </p:cNvPr>
          <p:cNvSpPr txBox="1"/>
          <p:nvPr/>
        </p:nvSpPr>
        <p:spPr>
          <a:xfrm>
            <a:off x="6556743" y="994144"/>
            <a:ext cx="476631" cy="415563"/>
          </a:xfrm>
          <a:prstGeom prst="rect">
            <a:avLst/>
          </a:prstGeom>
        </p:spPr>
        <p:txBody>
          <a:bodyPr vert="horz" lIns="127000" tIns="63500" rIns="127000" bIns="63500" rtlCol="0" anchor="t">
            <a:spAutoFit/>
          </a:bodyPr>
          <a:lstStyle/>
          <a:p>
            <a:pPr>
              <a:defRPr lang="en-US" sz="1400" dirty="0"/>
            </a:pPr>
            <a:r>
              <a:rPr lang="en-US" sz="1867" dirty="0"/>
              <a:t>0</a:t>
            </a:r>
          </a:p>
        </p:txBody>
      </p:sp>
      <p:sp>
        <p:nvSpPr>
          <p:cNvPr id="124" name="TextBox 123">
            <a:extLst>
              <a:ext uri="{6FC2887A-3431-4585-89D8-93A8927D5AC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5F58EA1-3F68-4328-871C-DAAD2EA5BEB8}"/>
              </a:ext>
            </a:extLst>
          </p:cNvPr>
          <p:cNvSpPr txBox="1"/>
          <p:nvPr/>
        </p:nvSpPr>
        <p:spPr>
          <a:xfrm>
            <a:off x="8716442" y="994144"/>
            <a:ext cx="476631" cy="415563"/>
          </a:xfrm>
          <a:prstGeom prst="rect">
            <a:avLst/>
          </a:prstGeom>
        </p:spPr>
        <p:txBody>
          <a:bodyPr vert="horz" lIns="127000" tIns="63500" rIns="127000" bIns="63500" rtlCol="0" anchor="t">
            <a:spAutoFit/>
          </a:bodyPr>
          <a:lstStyle/>
          <a:p>
            <a:pPr>
              <a:defRPr lang="en-US" sz="1400" dirty="0"/>
            </a:pPr>
            <a:r>
              <a:rPr lang="en-US" sz="1867" dirty="0"/>
              <a:t>4</a:t>
            </a:r>
          </a:p>
        </p:txBody>
      </p:sp>
      <p:sp>
        <p:nvSpPr>
          <p:cNvPr id="125" name="TextBox 124">
            <a:extLst>
              <a:ext uri="{BA0E94CA-CA1D-4035-A563-E438401D255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15B8DB4-5308-4D7F-841C-9018073771D0}"/>
              </a:ext>
            </a:extLst>
          </p:cNvPr>
          <p:cNvSpPr txBox="1"/>
          <p:nvPr/>
        </p:nvSpPr>
        <p:spPr>
          <a:xfrm>
            <a:off x="8211681" y="994144"/>
            <a:ext cx="476631" cy="415563"/>
          </a:xfrm>
          <a:prstGeom prst="rect">
            <a:avLst/>
          </a:prstGeom>
        </p:spPr>
        <p:txBody>
          <a:bodyPr vert="horz" lIns="127000" tIns="63500" rIns="127000" bIns="63500" rtlCol="0" anchor="t">
            <a:spAutoFit/>
          </a:bodyPr>
          <a:lstStyle/>
          <a:p>
            <a:pPr>
              <a:defRPr lang="en-US" sz="1400" dirty="0"/>
            </a:pPr>
            <a:r>
              <a:rPr lang="en-US" sz="1867" dirty="0"/>
              <a:t>3</a:t>
            </a:r>
          </a:p>
        </p:txBody>
      </p:sp>
      <p:sp>
        <p:nvSpPr>
          <p:cNvPr id="126" name="TextBox 125">
            <a:extLst>
              <a:ext uri="{99137CD3-A814-48E9-B634-1363659AD3C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20D3C45-5052-47AF-9F61-64C94F13ADF1}"/>
              </a:ext>
            </a:extLst>
          </p:cNvPr>
          <p:cNvSpPr txBox="1"/>
          <p:nvPr/>
        </p:nvSpPr>
        <p:spPr>
          <a:xfrm>
            <a:off x="7704697" y="994144"/>
            <a:ext cx="476631" cy="415563"/>
          </a:xfrm>
          <a:prstGeom prst="rect">
            <a:avLst/>
          </a:prstGeom>
        </p:spPr>
        <p:txBody>
          <a:bodyPr vert="horz" lIns="127000" tIns="63500" rIns="127000" bIns="63500" rtlCol="0" anchor="t">
            <a:spAutoFit/>
          </a:bodyPr>
          <a:lstStyle/>
          <a:p>
            <a:pPr>
              <a:defRPr lang="en-US" sz="1400" dirty="0"/>
            </a:pPr>
            <a:r>
              <a:rPr lang="en-US" sz="1867" dirty="0"/>
              <a:t>2</a:t>
            </a:r>
          </a:p>
        </p:txBody>
      </p:sp>
      <p:sp>
        <p:nvSpPr>
          <p:cNvPr id="127" name="TextBox 126">
            <a:extLst>
              <a:ext uri="{0BCC0F0B-8D88-4DA4-A824-7A5B68DA1FF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33CB416-64E2-4095-80CC-1C6D0F5FA957}"/>
              </a:ext>
            </a:extLst>
          </p:cNvPr>
          <p:cNvSpPr txBox="1"/>
          <p:nvPr/>
        </p:nvSpPr>
        <p:spPr>
          <a:xfrm>
            <a:off x="7130721" y="994144"/>
            <a:ext cx="476631" cy="415563"/>
          </a:xfrm>
          <a:prstGeom prst="rect">
            <a:avLst/>
          </a:prstGeom>
        </p:spPr>
        <p:txBody>
          <a:bodyPr vert="horz" lIns="127000" tIns="63500" rIns="127000" bIns="63500" rtlCol="0" anchor="t">
            <a:spAutoFit/>
          </a:bodyPr>
          <a:lstStyle/>
          <a:p>
            <a:pPr>
              <a:defRPr lang="en-US" sz="1400" dirty="0"/>
            </a:pPr>
            <a:r>
              <a:rPr lang="en-US" sz="1867" dirty="0"/>
              <a:t>1</a:t>
            </a:r>
          </a:p>
        </p:txBody>
      </p:sp>
      <p:sp>
        <p:nvSpPr>
          <p:cNvPr id="128" name="TextBox 127">
            <a:extLst>
              <a:ext uri="{22DC0E73-9B66-4EA6-8035-400848E4751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C0AD119-2F34-4C99-8F78-D725D721A114}"/>
              </a:ext>
            </a:extLst>
          </p:cNvPr>
          <p:cNvSpPr txBox="1"/>
          <p:nvPr/>
        </p:nvSpPr>
        <p:spPr>
          <a:xfrm>
            <a:off x="7719872" y="755473"/>
            <a:ext cx="395477"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i</a:t>
            </a:r>
          </a:p>
        </p:txBody>
      </p:sp>
      <p:sp>
        <p:nvSpPr>
          <p:cNvPr id="129" name="TextBox 128">
            <a:extLst>
              <a:ext uri="{DEB4CC83-39B4-46D3-8394-7488F0448ED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3B34DAB-50D2-4D1D-BE26-40C0859D65D9}"/>
              </a:ext>
            </a:extLst>
          </p:cNvPr>
          <p:cNvSpPr txBox="1"/>
          <p:nvPr/>
        </p:nvSpPr>
        <p:spPr>
          <a:xfrm>
            <a:off x="6193194" y="1407008"/>
            <a:ext cx="476631"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130" name="TextBox 129">
            <a:extLst>
              <a:ext uri="{4C6558C1-1B01-4BE4-97F7-3BFE33EDA43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C3DE8FA-BA0D-4D06-B2AC-4CF285164DA1}"/>
              </a:ext>
            </a:extLst>
          </p:cNvPr>
          <p:cNvSpPr txBox="1"/>
          <p:nvPr/>
        </p:nvSpPr>
        <p:spPr>
          <a:xfrm>
            <a:off x="8193265" y="736601"/>
            <a:ext cx="476631" cy="415563"/>
          </a:xfrm>
          <a:prstGeom prst="rect">
            <a:avLst/>
          </a:prstGeom>
        </p:spPr>
        <p:txBody>
          <a:bodyPr vert="horz" lIns="127000" tIns="63500" rIns="127000" bIns="63500" rtlCol="0" anchor="t">
            <a:spAutoFit/>
          </a:bodyPr>
          <a:lstStyle/>
          <a:p>
            <a:pPr>
              <a:defRPr lang="en-US" sz="1400" dirty="0"/>
            </a:pPr>
            <a:r>
              <a:rPr lang="en-US" sz="1867" b="1" dirty="0">
                <a:solidFill>
                  <a:srgbClr val="F2494B"/>
                </a:solidFill>
                <a:latin typeface="+mj-lt"/>
              </a:rPr>
              <a:t> j</a:t>
            </a:r>
          </a:p>
        </p:txBody>
      </p:sp>
      <p:sp>
        <p:nvSpPr>
          <p:cNvPr id="131" name="Rectangle 130">
            <a:extLst>
              <a:ext uri="{CC62B2EA-0BFA-4649-BC33-626E7F0E103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7EF2B21-4EF3-4638-87A5-F2AE752B9FFB}"/>
              </a:ext>
            </a:extLst>
          </p:cNvPr>
          <p:cNvSpPr/>
          <p:nvPr/>
        </p:nvSpPr>
        <p:spPr>
          <a:xfrm>
            <a:off x="6563970" y="2575407"/>
            <a:ext cx="360577" cy="462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1</a:t>
            </a:r>
          </a:p>
        </p:txBody>
      </p:sp>
      <p:sp>
        <p:nvSpPr>
          <p:cNvPr id="132" name="Rectangle 131">
            <a:extLst>
              <a:ext uri="{3E64BC61-7FE3-4D33-9E5B-DC90DB1ADA4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F14D4AB-D46D-4AB8-8738-C88F3893165F}"/>
              </a:ext>
            </a:extLst>
          </p:cNvPr>
          <p:cNvSpPr/>
          <p:nvPr/>
        </p:nvSpPr>
        <p:spPr>
          <a:xfrm>
            <a:off x="7137948" y="2575407"/>
            <a:ext cx="360577" cy="462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2</a:t>
            </a:r>
          </a:p>
        </p:txBody>
      </p:sp>
      <p:sp>
        <p:nvSpPr>
          <p:cNvPr id="133" name="Rectangle 132">
            <a:extLst>
              <a:ext uri="{FCBA2585-D3B4-4F65-9E9A-101545ED579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2749167-4212-407F-AB2B-D95D688EF4BE}"/>
              </a:ext>
            </a:extLst>
          </p:cNvPr>
          <p:cNvSpPr/>
          <p:nvPr/>
        </p:nvSpPr>
        <p:spPr>
          <a:xfrm>
            <a:off x="7711924" y="2575407"/>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4</a:t>
            </a:r>
          </a:p>
        </p:txBody>
      </p:sp>
      <p:sp>
        <p:nvSpPr>
          <p:cNvPr id="134" name="Rectangle 133">
            <a:extLst>
              <a:ext uri="{8286D500-57F0-4AF6-B65B-EE9638E12FE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013A1E3-7B37-4CAA-8FE3-A72BBA0DC6E3}"/>
              </a:ext>
            </a:extLst>
          </p:cNvPr>
          <p:cNvSpPr/>
          <p:nvPr/>
        </p:nvSpPr>
        <p:spPr>
          <a:xfrm>
            <a:off x="8235100" y="2575407"/>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7</a:t>
            </a:r>
          </a:p>
        </p:txBody>
      </p:sp>
      <p:sp>
        <p:nvSpPr>
          <p:cNvPr id="135" name="Rectangle 134">
            <a:extLst>
              <a:ext uri="{0EE4944E-62A5-460A-9B5F-B11D28DE88C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C92B21B-22F6-4199-B091-7C712CCC6654}"/>
              </a:ext>
            </a:extLst>
          </p:cNvPr>
          <p:cNvSpPr/>
          <p:nvPr/>
        </p:nvSpPr>
        <p:spPr>
          <a:xfrm>
            <a:off x="8758275" y="2575407"/>
            <a:ext cx="367131"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3</a:t>
            </a:r>
          </a:p>
        </p:txBody>
      </p:sp>
      <p:sp>
        <p:nvSpPr>
          <p:cNvPr id="136" name="TextBox 135">
            <a:extLst>
              <a:ext uri="{5ECA5D11-7D5D-414F-8042-18278BE1DF7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0080A9D-6F79-45BD-9FE0-1E45E31BAB02}"/>
              </a:ext>
            </a:extLst>
          </p:cNvPr>
          <p:cNvSpPr txBox="1"/>
          <p:nvPr/>
        </p:nvSpPr>
        <p:spPr>
          <a:xfrm>
            <a:off x="6556743" y="2162544"/>
            <a:ext cx="476631" cy="415563"/>
          </a:xfrm>
          <a:prstGeom prst="rect">
            <a:avLst/>
          </a:prstGeom>
        </p:spPr>
        <p:txBody>
          <a:bodyPr vert="horz" lIns="127000" tIns="63500" rIns="127000" bIns="63500" rtlCol="0" anchor="t">
            <a:spAutoFit/>
          </a:bodyPr>
          <a:lstStyle/>
          <a:p>
            <a:pPr>
              <a:defRPr lang="en-US" sz="1400" dirty="0"/>
            </a:pPr>
            <a:r>
              <a:rPr lang="en-US" sz="1867" dirty="0"/>
              <a:t>0</a:t>
            </a:r>
          </a:p>
        </p:txBody>
      </p:sp>
      <p:sp>
        <p:nvSpPr>
          <p:cNvPr id="137" name="TextBox 136">
            <a:extLst>
              <a:ext uri="{F1755E10-6573-49C7-82E9-14DAAD57BD8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921520A-840D-49DD-ABCE-24AB7D1D8CAB}"/>
              </a:ext>
            </a:extLst>
          </p:cNvPr>
          <p:cNvSpPr txBox="1"/>
          <p:nvPr/>
        </p:nvSpPr>
        <p:spPr>
          <a:xfrm>
            <a:off x="8716442" y="2162544"/>
            <a:ext cx="476631" cy="415563"/>
          </a:xfrm>
          <a:prstGeom prst="rect">
            <a:avLst/>
          </a:prstGeom>
        </p:spPr>
        <p:txBody>
          <a:bodyPr vert="horz" lIns="127000" tIns="63500" rIns="127000" bIns="63500" rtlCol="0" anchor="t">
            <a:spAutoFit/>
          </a:bodyPr>
          <a:lstStyle/>
          <a:p>
            <a:pPr>
              <a:defRPr lang="en-US" sz="1400" dirty="0"/>
            </a:pPr>
            <a:r>
              <a:rPr lang="en-US" sz="1867" dirty="0"/>
              <a:t>4</a:t>
            </a:r>
          </a:p>
        </p:txBody>
      </p:sp>
      <p:sp>
        <p:nvSpPr>
          <p:cNvPr id="138" name="TextBox 137">
            <a:extLst>
              <a:ext uri="{2D19FFDB-E812-488D-AE8D-2384DA99368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6CB58FA-9E62-48D4-9888-0C29D5897395}"/>
              </a:ext>
            </a:extLst>
          </p:cNvPr>
          <p:cNvSpPr txBox="1"/>
          <p:nvPr/>
        </p:nvSpPr>
        <p:spPr>
          <a:xfrm>
            <a:off x="8227873" y="2162544"/>
            <a:ext cx="476631" cy="415563"/>
          </a:xfrm>
          <a:prstGeom prst="rect">
            <a:avLst/>
          </a:prstGeom>
        </p:spPr>
        <p:txBody>
          <a:bodyPr vert="horz" lIns="127000" tIns="63500" rIns="127000" bIns="63500" rtlCol="0" anchor="t">
            <a:spAutoFit/>
          </a:bodyPr>
          <a:lstStyle/>
          <a:p>
            <a:pPr>
              <a:defRPr lang="en-US" sz="1400" dirty="0"/>
            </a:pPr>
            <a:r>
              <a:rPr lang="en-US" sz="1867" dirty="0"/>
              <a:t>3</a:t>
            </a:r>
          </a:p>
        </p:txBody>
      </p:sp>
      <p:sp>
        <p:nvSpPr>
          <p:cNvPr id="139" name="TextBox 138">
            <a:extLst>
              <a:ext uri="{48EC36AB-59A7-4E66-8381-1FE18D9F900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F4F1024-4D31-47C8-90DD-4AEC2CDBA647}"/>
              </a:ext>
            </a:extLst>
          </p:cNvPr>
          <p:cNvSpPr txBox="1"/>
          <p:nvPr/>
        </p:nvSpPr>
        <p:spPr>
          <a:xfrm>
            <a:off x="7704697" y="2162544"/>
            <a:ext cx="476631" cy="415563"/>
          </a:xfrm>
          <a:prstGeom prst="rect">
            <a:avLst/>
          </a:prstGeom>
        </p:spPr>
        <p:txBody>
          <a:bodyPr vert="horz" lIns="127000" tIns="63500" rIns="127000" bIns="63500" rtlCol="0" anchor="t">
            <a:spAutoFit/>
          </a:bodyPr>
          <a:lstStyle/>
          <a:p>
            <a:pPr>
              <a:defRPr lang="en-US" sz="1400" dirty="0"/>
            </a:pPr>
            <a:r>
              <a:rPr lang="en-US" sz="1867" dirty="0"/>
              <a:t>2</a:t>
            </a:r>
          </a:p>
        </p:txBody>
      </p:sp>
      <p:sp>
        <p:nvSpPr>
          <p:cNvPr id="140" name="TextBox 139">
            <a:extLst>
              <a:ext uri="{A8AA4D21-2590-4964-9FEF-0025B798A71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934D1D7-FE7A-45F9-925B-E419B2FFFEB5}"/>
              </a:ext>
            </a:extLst>
          </p:cNvPr>
          <p:cNvSpPr txBox="1"/>
          <p:nvPr/>
        </p:nvSpPr>
        <p:spPr>
          <a:xfrm>
            <a:off x="7130721" y="2162544"/>
            <a:ext cx="476631" cy="415563"/>
          </a:xfrm>
          <a:prstGeom prst="rect">
            <a:avLst/>
          </a:prstGeom>
        </p:spPr>
        <p:txBody>
          <a:bodyPr vert="horz" lIns="127000" tIns="63500" rIns="127000" bIns="63500" rtlCol="0" anchor="t">
            <a:spAutoFit/>
          </a:bodyPr>
          <a:lstStyle/>
          <a:p>
            <a:pPr>
              <a:defRPr lang="en-US" sz="1400" dirty="0"/>
            </a:pPr>
            <a:r>
              <a:rPr lang="en-US" sz="1867" dirty="0"/>
              <a:t>1</a:t>
            </a:r>
          </a:p>
        </p:txBody>
      </p:sp>
      <p:sp>
        <p:nvSpPr>
          <p:cNvPr id="141" name="TextBox 140">
            <a:extLst>
              <a:ext uri="{9D88A689-988A-4FFE-BF10-B465F27DD30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BA261E3-4D50-490E-A68D-FF3D4E789982}"/>
              </a:ext>
            </a:extLst>
          </p:cNvPr>
          <p:cNvSpPr txBox="1"/>
          <p:nvPr/>
        </p:nvSpPr>
        <p:spPr>
          <a:xfrm>
            <a:off x="7719872" y="1923873"/>
            <a:ext cx="395477"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i</a:t>
            </a:r>
          </a:p>
        </p:txBody>
      </p:sp>
      <p:sp>
        <p:nvSpPr>
          <p:cNvPr id="142" name="TextBox 141">
            <a:extLst>
              <a:ext uri="{F5C061C0-C631-42AE-9B42-7D10DFB46CF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F4FDBF0-7F4E-4D11-AEC5-36A0381F5A3B}"/>
              </a:ext>
            </a:extLst>
          </p:cNvPr>
          <p:cNvSpPr txBox="1"/>
          <p:nvPr/>
        </p:nvSpPr>
        <p:spPr>
          <a:xfrm>
            <a:off x="6193194" y="2575408"/>
            <a:ext cx="476631"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143" name="TextBox 142">
            <a:extLst>
              <a:ext uri="{5570A15C-0F49-456B-A8C4-57A1BD7FE23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12AF4A2-EFC1-4F6E-945B-E70BEF47EDBA}"/>
              </a:ext>
            </a:extLst>
          </p:cNvPr>
          <p:cNvSpPr txBox="1"/>
          <p:nvPr/>
        </p:nvSpPr>
        <p:spPr>
          <a:xfrm>
            <a:off x="8701265" y="1905001"/>
            <a:ext cx="476631" cy="415563"/>
          </a:xfrm>
          <a:prstGeom prst="rect">
            <a:avLst/>
          </a:prstGeom>
        </p:spPr>
        <p:txBody>
          <a:bodyPr vert="horz" lIns="127000" tIns="63500" rIns="127000" bIns="63500" rtlCol="0" anchor="t">
            <a:spAutoFit/>
          </a:bodyPr>
          <a:lstStyle/>
          <a:p>
            <a:pPr>
              <a:defRPr lang="en-US" sz="1400" dirty="0"/>
            </a:pPr>
            <a:r>
              <a:rPr lang="en-US" sz="1867" b="1" dirty="0">
                <a:solidFill>
                  <a:srgbClr val="F2494B"/>
                </a:solidFill>
                <a:latin typeface="+mj-lt"/>
              </a:rPr>
              <a:t> j</a:t>
            </a:r>
          </a:p>
        </p:txBody>
      </p:sp>
      <p:sp>
        <p:nvSpPr>
          <p:cNvPr id="144" name="Rectangle 143">
            <a:extLst>
              <a:ext uri="{536767AF-0CC5-4AC4-9E5D-5ECFE294E4E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4EF09AB-9FAB-4DCD-BCAD-292BEB4B31ED}"/>
              </a:ext>
            </a:extLst>
          </p:cNvPr>
          <p:cNvSpPr/>
          <p:nvPr/>
        </p:nvSpPr>
        <p:spPr>
          <a:xfrm>
            <a:off x="6563970" y="3845407"/>
            <a:ext cx="360577" cy="462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1</a:t>
            </a:r>
          </a:p>
        </p:txBody>
      </p:sp>
      <p:sp>
        <p:nvSpPr>
          <p:cNvPr id="145" name="Rectangle 144">
            <a:extLst>
              <a:ext uri="{DA68ABCF-468B-4F71-949A-EB0971C21CC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EB15EC5-C742-435E-80F3-7A7B50599289}"/>
              </a:ext>
            </a:extLst>
          </p:cNvPr>
          <p:cNvSpPr/>
          <p:nvPr/>
        </p:nvSpPr>
        <p:spPr>
          <a:xfrm>
            <a:off x="7137948" y="3845407"/>
            <a:ext cx="360577" cy="462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2</a:t>
            </a:r>
          </a:p>
        </p:txBody>
      </p:sp>
      <p:sp>
        <p:nvSpPr>
          <p:cNvPr id="146" name="Rectangle 145">
            <a:extLst>
              <a:ext uri="{C9D57198-495A-44F6-A108-62DCEB98C95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B20939D-4CCD-460E-9805-CF0569FB1BF6}"/>
              </a:ext>
            </a:extLst>
          </p:cNvPr>
          <p:cNvSpPr/>
          <p:nvPr/>
        </p:nvSpPr>
        <p:spPr>
          <a:xfrm>
            <a:off x="7711924" y="3845407"/>
            <a:ext cx="360577" cy="462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3</a:t>
            </a:r>
          </a:p>
        </p:txBody>
      </p:sp>
      <p:sp>
        <p:nvSpPr>
          <p:cNvPr id="147" name="Rectangle 146">
            <a:extLst>
              <a:ext uri="{C7EA5E6B-3F51-49B5-936F-0C0B80C32D6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BB0147E-A318-44B5-96E4-B117E48C3CF1}"/>
              </a:ext>
            </a:extLst>
          </p:cNvPr>
          <p:cNvSpPr/>
          <p:nvPr/>
        </p:nvSpPr>
        <p:spPr>
          <a:xfrm>
            <a:off x="8235100" y="3845407"/>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7</a:t>
            </a:r>
          </a:p>
        </p:txBody>
      </p:sp>
      <p:sp>
        <p:nvSpPr>
          <p:cNvPr id="148" name="Rectangle 147">
            <a:extLst>
              <a:ext uri="{73A972D4-C062-4318-9F76-84FC486F70E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11CE536-8BE8-45C3-BF71-E4DCF555140E}"/>
              </a:ext>
            </a:extLst>
          </p:cNvPr>
          <p:cNvSpPr/>
          <p:nvPr/>
        </p:nvSpPr>
        <p:spPr>
          <a:xfrm>
            <a:off x="8758275" y="3845407"/>
            <a:ext cx="367131"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4</a:t>
            </a:r>
          </a:p>
        </p:txBody>
      </p:sp>
      <p:sp>
        <p:nvSpPr>
          <p:cNvPr id="149" name="TextBox 148">
            <a:extLst>
              <a:ext uri="{22D9F58C-5B07-416D-AACF-3803B9EDC72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CCCCEDD-81CB-4B1A-A99C-68F00D967D3E}"/>
              </a:ext>
            </a:extLst>
          </p:cNvPr>
          <p:cNvSpPr txBox="1"/>
          <p:nvPr/>
        </p:nvSpPr>
        <p:spPr>
          <a:xfrm>
            <a:off x="6556743" y="3432544"/>
            <a:ext cx="476631" cy="415563"/>
          </a:xfrm>
          <a:prstGeom prst="rect">
            <a:avLst/>
          </a:prstGeom>
        </p:spPr>
        <p:txBody>
          <a:bodyPr vert="horz" lIns="127000" tIns="63500" rIns="127000" bIns="63500" rtlCol="0" anchor="t">
            <a:spAutoFit/>
          </a:bodyPr>
          <a:lstStyle/>
          <a:p>
            <a:pPr>
              <a:defRPr lang="en-US" sz="1400" dirty="0"/>
            </a:pPr>
            <a:r>
              <a:rPr lang="en-US" sz="1867" dirty="0"/>
              <a:t>0</a:t>
            </a:r>
          </a:p>
        </p:txBody>
      </p:sp>
      <p:sp>
        <p:nvSpPr>
          <p:cNvPr id="150" name="TextBox 149">
            <a:extLst>
              <a:ext uri="{B4F0F4DC-2CFE-404D-ABEB-A2D4B86EF3E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790D6AD-2792-46B0-BDBD-0FB477662DC7}"/>
              </a:ext>
            </a:extLst>
          </p:cNvPr>
          <p:cNvSpPr txBox="1"/>
          <p:nvPr/>
        </p:nvSpPr>
        <p:spPr>
          <a:xfrm>
            <a:off x="8716442" y="3432544"/>
            <a:ext cx="476631" cy="415563"/>
          </a:xfrm>
          <a:prstGeom prst="rect">
            <a:avLst/>
          </a:prstGeom>
        </p:spPr>
        <p:txBody>
          <a:bodyPr vert="horz" lIns="127000" tIns="63500" rIns="127000" bIns="63500" rtlCol="0" anchor="t">
            <a:spAutoFit/>
          </a:bodyPr>
          <a:lstStyle/>
          <a:p>
            <a:pPr>
              <a:defRPr lang="en-US" sz="1400" dirty="0"/>
            </a:pPr>
            <a:r>
              <a:rPr lang="en-US" sz="1867" dirty="0"/>
              <a:t>4</a:t>
            </a:r>
          </a:p>
        </p:txBody>
      </p:sp>
      <p:sp>
        <p:nvSpPr>
          <p:cNvPr id="151" name="TextBox 150">
            <a:extLst>
              <a:ext uri="{30B9081F-0D93-4A73-BEA9-B98A0E80CE2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1CD2742-52D1-4165-BAA3-BAC0F84A6341}"/>
              </a:ext>
            </a:extLst>
          </p:cNvPr>
          <p:cNvSpPr txBox="1"/>
          <p:nvPr/>
        </p:nvSpPr>
        <p:spPr>
          <a:xfrm>
            <a:off x="8227873" y="3432544"/>
            <a:ext cx="476631" cy="415563"/>
          </a:xfrm>
          <a:prstGeom prst="rect">
            <a:avLst/>
          </a:prstGeom>
        </p:spPr>
        <p:txBody>
          <a:bodyPr vert="horz" lIns="127000" tIns="63500" rIns="127000" bIns="63500" rtlCol="0" anchor="t">
            <a:spAutoFit/>
          </a:bodyPr>
          <a:lstStyle/>
          <a:p>
            <a:pPr>
              <a:defRPr lang="en-US" sz="1400" dirty="0"/>
            </a:pPr>
            <a:r>
              <a:rPr lang="en-US" sz="1867" dirty="0"/>
              <a:t>3</a:t>
            </a:r>
          </a:p>
        </p:txBody>
      </p:sp>
      <p:sp>
        <p:nvSpPr>
          <p:cNvPr id="152" name="TextBox 151">
            <a:extLst>
              <a:ext uri="{36A3E32F-DD45-4729-A4B8-4AE99EC66C6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9AE50A6-9614-4233-8416-AB741F17132A}"/>
              </a:ext>
            </a:extLst>
          </p:cNvPr>
          <p:cNvSpPr txBox="1"/>
          <p:nvPr/>
        </p:nvSpPr>
        <p:spPr>
          <a:xfrm>
            <a:off x="7704697" y="3432544"/>
            <a:ext cx="476631" cy="415563"/>
          </a:xfrm>
          <a:prstGeom prst="rect">
            <a:avLst/>
          </a:prstGeom>
        </p:spPr>
        <p:txBody>
          <a:bodyPr vert="horz" lIns="127000" tIns="63500" rIns="127000" bIns="63500" rtlCol="0" anchor="t">
            <a:spAutoFit/>
          </a:bodyPr>
          <a:lstStyle/>
          <a:p>
            <a:pPr>
              <a:defRPr lang="en-US" sz="1400" dirty="0"/>
            </a:pPr>
            <a:r>
              <a:rPr lang="en-US" sz="1867" dirty="0"/>
              <a:t>2</a:t>
            </a:r>
          </a:p>
        </p:txBody>
      </p:sp>
      <p:sp>
        <p:nvSpPr>
          <p:cNvPr id="153" name="TextBox 152">
            <a:extLst>
              <a:ext uri="{A0303725-E34E-459A-BB7F-925A73D675D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2CE5C26-EFE4-4FA3-9229-D7ABF8B1A8E1}"/>
              </a:ext>
            </a:extLst>
          </p:cNvPr>
          <p:cNvSpPr txBox="1"/>
          <p:nvPr/>
        </p:nvSpPr>
        <p:spPr>
          <a:xfrm>
            <a:off x="7130721" y="3432544"/>
            <a:ext cx="476631" cy="415563"/>
          </a:xfrm>
          <a:prstGeom prst="rect">
            <a:avLst/>
          </a:prstGeom>
        </p:spPr>
        <p:txBody>
          <a:bodyPr vert="horz" lIns="127000" tIns="63500" rIns="127000" bIns="63500" rtlCol="0" anchor="t">
            <a:spAutoFit/>
          </a:bodyPr>
          <a:lstStyle/>
          <a:p>
            <a:pPr>
              <a:defRPr lang="en-US" sz="1400" dirty="0"/>
            </a:pPr>
            <a:r>
              <a:rPr lang="en-US" sz="1867" dirty="0"/>
              <a:t>1</a:t>
            </a:r>
          </a:p>
        </p:txBody>
      </p:sp>
      <p:sp>
        <p:nvSpPr>
          <p:cNvPr id="154" name="TextBox 153">
            <a:extLst>
              <a:ext uri="{DD048807-ECDC-416A-BA98-79C49E6D2A3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9FFFF21-0F72-4DD3-84B8-FC63F860EC86}"/>
              </a:ext>
            </a:extLst>
          </p:cNvPr>
          <p:cNvSpPr txBox="1"/>
          <p:nvPr/>
        </p:nvSpPr>
        <p:spPr>
          <a:xfrm>
            <a:off x="7719872" y="3193873"/>
            <a:ext cx="395477"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i</a:t>
            </a:r>
          </a:p>
        </p:txBody>
      </p:sp>
      <p:sp>
        <p:nvSpPr>
          <p:cNvPr id="155" name="TextBox 154">
            <a:extLst>
              <a:ext uri="{976C928E-0891-487A-B8B1-9B41AAD42BC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C61B710-D8AC-4A50-A07D-A9E5F607C819}"/>
              </a:ext>
            </a:extLst>
          </p:cNvPr>
          <p:cNvSpPr txBox="1"/>
          <p:nvPr/>
        </p:nvSpPr>
        <p:spPr>
          <a:xfrm>
            <a:off x="6193194" y="3845408"/>
            <a:ext cx="476631"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156" name="Rectangle 155">
            <a:extLst>
              <a:ext uri="{E3C42E31-D46A-400B-8656-C7D9B8A5D48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F2705E3-74D8-4BF6-83B7-2FFAB2173992}"/>
              </a:ext>
            </a:extLst>
          </p:cNvPr>
          <p:cNvSpPr/>
          <p:nvPr/>
        </p:nvSpPr>
        <p:spPr>
          <a:xfrm>
            <a:off x="9459570" y="1407007"/>
            <a:ext cx="360577" cy="462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1</a:t>
            </a:r>
          </a:p>
        </p:txBody>
      </p:sp>
      <p:sp>
        <p:nvSpPr>
          <p:cNvPr id="157" name="Rectangle 156">
            <a:extLst>
              <a:ext uri="{293178AB-DFA9-461F-BC50-C59D5D0A36D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2D2188D-193F-431A-8A9F-8E882D7FCBB5}"/>
              </a:ext>
            </a:extLst>
          </p:cNvPr>
          <p:cNvSpPr/>
          <p:nvPr/>
        </p:nvSpPr>
        <p:spPr>
          <a:xfrm>
            <a:off x="10033548" y="1407007"/>
            <a:ext cx="360577" cy="462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2</a:t>
            </a:r>
          </a:p>
        </p:txBody>
      </p:sp>
      <p:sp>
        <p:nvSpPr>
          <p:cNvPr id="158" name="Rectangle 157">
            <a:extLst>
              <a:ext uri="{6177EA17-A542-442B-AD5A-97774A65B6C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9824F77-7ABA-401D-95CA-B5A0587103E2}"/>
              </a:ext>
            </a:extLst>
          </p:cNvPr>
          <p:cNvSpPr/>
          <p:nvPr/>
        </p:nvSpPr>
        <p:spPr>
          <a:xfrm>
            <a:off x="10607524" y="1407007"/>
            <a:ext cx="360577" cy="462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3</a:t>
            </a:r>
          </a:p>
        </p:txBody>
      </p:sp>
      <p:sp>
        <p:nvSpPr>
          <p:cNvPr id="159" name="Rectangle 158">
            <a:extLst>
              <a:ext uri="{FE5616DF-B957-4C46-9E99-75CDFFD2589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C9A3517-3D0C-4E03-B2AA-066932063B75}"/>
              </a:ext>
            </a:extLst>
          </p:cNvPr>
          <p:cNvSpPr/>
          <p:nvPr/>
        </p:nvSpPr>
        <p:spPr>
          <a:xfrm>
            <a:off x="11130700" y="1407007"/>
            <a:ext cx="360577"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7</a:t>
            </a:r>
          </a:p>
        </p:txBody>
      </p:sp>
      <p:sp>
        <p:nvSpPr>
          <p:cNvPr id="160" name="Rectangle 159">
            <a:extLst>
              <a:ext uri="{DA76AE82-1B97-4332-AAF2-F06CB750D45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792ECFC-C2BF-41D5-9FCE-F91D58AE08DC}"/>
              </a:ext>
            </a:extLst>
          </p:cNvPr>
          <p:cNvSpPr/>
          <p:nvPr/>
        </p:nvSpPr>
        <p:spPr>
          <a:xfrm>
            <a:off x="11653876" y="1407007"/>
            <a:ext cx="367131" cy="462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4</a:t>
            </a:r>
          </a:p>
        </p:txBody>
      </p:sp>
      <p:sp>
        <p:nvSpPr>
          <p:cNvPr id="161" name="TextBox 160">
            <a:extLst>
              <a:ext uri="{084EC910-A08B-454D-8D4F-F1A684E2BC2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8ED66D5-4329-4CA0-99CD-B8F3EDD92E55}"/>
              </a:ext>
            </a:extLst>
          </p:cNvPr>
          <p:cNvSpPr txBox="1"/>
          <p:nvPr/>
        </p:nvSpPr>
        <p:spPr>
          <a:xfrm>
            <a:off x="9452343" y="994144"/>
            <a:ext cx="476631" cy="415563"/>
          </a:xfrm>
          <a:prstGeom prst="rect">
            <a:avLst/>
          </a:prstGeom>
        </p:spPr>
        <p:txBody>
          <a:bodyPr vert="horz" lIns="127000" tIns="63500" rIns="127000" bIns="63500" rtlCol="0" anchor="t">
            <a:spAutoFit/>
          </a:bodyPr>
          <a:lstStyle/>
          <a:p>
            <a:pPr>
              <a:defRPr lang="en-US" sz="1400" dirty="0"/>
            </a:pPr>
            <a:r>
              <a:rPr lang="en-US" sz="1867" dirty="0"/>
              <a:t>0</a:t>
            </a:r>
          </a:p>
        </p:txBody>
      </p:sp>
      <p:sp>
        <p:nvSpPr>
          <p:cNvPr id="162" name="TextBox 161">
            <a:extLst>
              <a:ext uri="{2EBD970A-7953-49DB-961C-B84FD179AFF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E761B06-7FD0-4C6C-AD5A-8317CF56BB7F}"/>
              </a:ext>
            </a:extLst>
          </p:cNvPr>
          <p:cNvSpPr txBox="1"/>
          <p:nvPr/>
        </p:nvSpPr>
        <p:spPr>
          <a:xfrm>
            <a:off x="11612042" y="994144"/>
            <a:ext cx="476631" cy="415563"/>
          </a:xfrm>
          <a:prstGeom prst="rect">
            <a:avLst/>
          </a:prstGeom>
        </p:spPr>
        <p:txBody>
          <a:bodyPr vert="horz" lIns="127000" tIns="63500" rIns="127000" bIns="63500" rtlCol="0" anchor="t">
            <a:spAutoFit/>
          </a:bodyPr>
          <a:lstStyle/>
          <a:p>
            <a:pPr>
              <a:defRPr lang="en-US" sz="1400" dirty="0"/>
            </a:pPr>
            <a:r>
              <a:rPr lang="en-US" sz="1867" dirty="0"/>
              <a:t>4</a:t>
            </a:r>
          </a:p>
        </p:txBody>
      </p:sp>
      <p:sp>
        <p:nvSpPr>
          <p:cNvPr id="163" name="TextBox 162">
            <a:extLst>
              <a:ext uri="{C1125F29-EF7F-4BCB-8E56-03D85C4593D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B7C0A2B-84F1-413F-9B69-8636DD356097}"/>
              </a:ext>
            </a:extLst>
          </p:cNvPr>
          <p:cNvSpPr txBox="1"/>
          <p:nvPr/>
        </p:nvSpPr>
        <p:spPr>
          <a:xfrm>
            <a:off x="11123473" y="994144"/>
            <a:ext cx="476631" cy="415563"/>
          </a:xfrm>
          <a:prstGeom prst="rect">
            <a:avLst/>
          </a:prstGeom>
        </p:spPr>
        <p:txBody>
          <a:bodyPr vert="horz" lIns="127000" tIns="63500" rIns="127000" bIns="63500" rtlCol="0" anchor="t">
            <a:spAutoFit/>
          </a:bodyPr>
          <a:lstStyle/>
          <a:p>
            <a:pPr>
              <a:defRPr lang="en-US" sz="1400" dirty="0"/>
            </a:pPr>
            <a:r>
              <a:rPr lang="en-US" sz="1867" dirty="0"/>
              <a:t>3</a:t>
            </a:r>
          </a:p>
        </p:txBody>
      </p:sp>
      <p:sp>
        <p:nvSpPr>
          <p:cNvPr id="164" name="TextBox 163">
            <a:extLst>
              <a:ext uri="{1CE99360-3E21-473F-85E4-C8CC22F9A97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2B278EB-4F60-4D9B-9672-EB4E15E9D97A}"/>
              </a:ext>
            </a:extLst>
          </p:cNvPr>
          <p:cNvSpPr txBox="1"/>
          <p:nvPr/>
        </p:nvSpPr>
        <p:spPr>
          <a:xfrm>
            <a:off x="10600297" y="994144"/>
            <a:ext cx="476631" cy="415563"/>
          </a:xfrm>
          <a:prstGeom prst="rect">
            <a:avLst/>
          </a:prstGeom>
        </p:spPr>
        <p:txBody>
          <a:bodyPr vert="horz" lIns="127000" tIns="63500" rIns="127000" bIns="63500" rtlCol="0" anchor="t">
            <a:spAutoFit/>
          </a:bodyPr>
          <a:lstStyle/>
          <a:p>
            <a:pPr>
              <a:defRPr lang="en-US" sz="1400" dirty="0"/>
            </a:pPr>
            <a:r>
              <a:rPr lang="en-US" sz="1867" dirty="0"/>
              <a:t>2</a:t>
            </a:r>
          </a:p>
        </p:txBody>
      </p:sp>
      <p:sp>
        <p:nvSpPr>
          <p:cNvPr id="165" name="TextBox 164">
            <a:extLst>
              <a:ext uri="{48538971-8604-427F-9CE4-21DB8A89211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669C2FF-1FE9-4BB1-A687-069C1E8F5D50}"/>
              </a:ext>
            </a:extLst>
          </p:cNvPr>
          <p:cNvSpPr txBox="1"/>
          <p:nvPr/>
        </p:nvSpPr>
        <p:spPr>
          <a:xfrm>
            <a:off x="10026321" y="994144"/>
            <a:ext cx="476631" cy="415563"/>
          </a:xfrm>
          <a:prstGeom prst="rect">
            <a:avLst/>
          </a:prstGeom>
        </p:spPr>
        <p:txBody>
          <a:bodyPr vert="horz" lIns="127000" tIns="63500" rIns="127000" bIns="63500" rtlCol="0" anchor="t">
            <a:spAutoFit/>
          </a:bodyPr>
          <a:lstStyle/>
          <a:p>
            <a:pPr>
              <a:defRPr lang="en-US" sz="1400" dirty="0"/>
            </a:pPr>
            <a:r>
              <a:rPr lang="en-US" sz="1867" dirty="0"/>
              <a:t>1</a:t>
            </a:r>
          </a:p>
        </p:txBody>
      </p:sp>
      <p:sp>
        <p:nvSpPr>
          <p:cNvPr id="166" name="TextBox 165">
            <a:extLst>
              <a:ext uri="{8C4CAC25-25AB-498D-8760-08429570C25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FEE0CBE-CC9A-47B3-AE67-C959FB98096F}"/>
              </a:ext>
            </a:extLst>
          </p:cNvPr>
          <p:cNvSpPr txBox="1"/>
          <p:nvPr/>
        </p:nvSpPr>
        <p:spPr>
          <a:xfrm>
            <a:off x="11123472" y="755473"/>
            <a:ext cx="395477"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i</a:t>
            </a:r>
          </a:p>
        </p:txBody>
      </p:sp>
      <p:sp>
        <p:nvSpPr>
          <p:cNvPr id="167" name="TextBox 166">
            <a:extLst>
              <a:ext uri="{74BB7C1D-5BF6-4020-9173-B46C5FF6C7F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BD24DAF-1596-458A-BCAE-A8BE5C044B21}"/>
              </a:ext>
            </a:extLst>
          </p:cNvPr>
          <p:cNvSpPr txBox="1"/>
          <p:nvPr/>
        </p:nvSpPr>
        <p:spPr>
          <a:xfrm>
            <a:off x="9088793" y="1407008"/>
            <a:ext cx="476631"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168" name="TextBox 167">
            <a:extLst>
              <a:ext uri="{DFC7CAC6-EE9F-4483-9541-86443CE7274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1417194-3767-41D6-8867-7C127A3E3DBB}"/>
              </a:ext>
            </a:extLst>
          </p:cNvPr>
          <p:cNvSpPr txBox="1"/>
          <p:nvPr/>
        </p:nvSpPr>
        <p:spPr>
          <a:xfrm>
            <a:off x="11596866" y="736601"/>
            <a:ext cx="476631" cy="415563"/>
          </a:xfrm>
          <a:prstGeom prst="rect">
            <a:avLst/>
          </a:prstGeom>
        </p:spPr>
        <p:txBody>
          <a:bodyPr vert="horz" lIns="127000" tIns="63500" rIns="127000" bIns="63500" rtlCol="0" anchor="t">
            <a:spAutoFit/>
          </a:bodyPr>
          <a:lstStyle/>
          <a:p>
            <a:pPr>
              <a:defRPr lang="en-US" sz="1400" dirty="0"/>
            </a:pPr>
            <a:r>
              <a:rPr lang="en-US" sz="1867" b="1" dirty="0">
                <a:solidFill>
                  <a:srgbClr val="F2494B"/>
                </a:solidFill>
                <a:latin typeface="+mj-lt"/>
              </a:rPr>
              <a:t> j</a:t>
            </a:r>
          </a:p>
        </p:txBody>
      </p:sp>
      <p:sp>
        <p:nvSpPr>
          <p:cNvPr id="169" name="Rectangle 168">
            <a:extLst>
              <a:ext uri="{6671995C-B59C-4CA8-B25B-BA266667ED1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2AE675D-0799-42CF-A2F3-503CC533A836}"/>
              </a:ext>
            </a:extLst>
          </p:cNvPr>
          <p:cNvSpPr/>
          <p:nvPr/>
        </p:nvSpPr>
        <p:spPr>
          <a:xfrm>
            <a:off x="9459570" y="2575407"/>
            <a:ext cx="360577" cy="462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1</a:t>
            </a:r>
          </a:p>
        </p:txBody>
      </p:sp>
      <p:sp>
        <p:nvSpPr>
          <p:cNvPr id="170" name="Rectangle 169">
            <a:extLst>
              <a:ext uri="{DB2A8181-39B4-465E-AF4C-DEE318CBC4F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5469B8C-31A7-4682-9799-FEC2B5252344}"/>
              </a:ext>
            </a:extLst>
          </p:cNvPr>
          <p:cNvSpPr/>
          <p:nvPr/>
        </p:nvSpPr>
        <p:spPr>
          <a:xfrm>
            <a:off x="10033548" y="2575407"/>
            <a:ext cx="360577" cy="462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2</a:t>
            </a:r>
          </a:p>
        </p:txBody>
      </p:sp>
      <p:sp>
        <p:nvSpPr>
          <p:cNvPr id="171" name="Rectangle 170">
            <a:extLst>
              <a:ext uri="{8FF91684-6788-4073-9495-971C71FB877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AB32EAA-4DEC-459D-9984-08A3D8AA4910}"/>
              </a:ext>
            </a:extLst>
          </p:cNvPr>
          <p:cNvSpPr/>
          <p:nvPr/>
        </p:nvSpPr>
        <p:spPr>
          <a:xfrm>
            <a:off x="10607524" y="2575407"/>
            <a:ext cx="360577" cy="462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3</a:t>
            </a:r>
          </a:p>
        </p:txBody>
      </p:sp>
      <p:sp>
        <p:nvSpPr>
          <p:cNvPr id="172" name="Rectangle 171">
            <a:extLst>
              <a:ext uri="{C0744022-F648-4965-90C8-1CAF90189F6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FFF3AA4-E9ED-4661-86EE-1FFAA3B0A46C}"/>
              </a:ext>
            </a:extLst>
          </p:cNvPr>
          <p:cNvSpPr/>
          <p:nvPr/>
        </p:nvSpPr>
        <p:spPr>
          <a:xfrm>
            <a:off x="11130700" y="2575407"/>
            <a:ext cx="360577" cy="462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4</a:t>
            </a:r>
          </a:p>
        </p:txBody>
      </p:sp>
      <p:sp>
        <p:nvSpPr>
          <p:cNvPr id="173" name="Rectangle 172">
            <a:extLst>
              <a:ext uri="{B4309770-D348-4FE2-9F2D-3904628D06E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49FC03C-C9B9-4CBF-A77E-EF46765F9A75}"/>
              </a:ext>
            </a:extLst>
          </p:cNvPr>
          <p:cNvSpPr/>
          <p:nvPr/>
        </p:nvSpPr>
        <p:spPr>
          <a:xfrm>
            <a:off x="11653876" y="2575407"/>
            <a:ext cx="367131" cy="462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7</a:t>
            </a:r>
          </a:p>
        </p:txBody>
      </p:sp>
      <p:sp>
        <p:nvSpPr>
          <p:cNvPr id="174" name="TextBox 173">
            <a:extLst>
              <a:ext uri="{E7CC4B4E-9C41-401A-BA99-D260C7C6AA6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F6A073B-D650-4ACD-9A38-DEBAD1D58E5F}"/>
              </a:ext>
            </a:extLst>
          </p:cNvPr>
          <p:cNvSpPr txBox="1"/>
          <p:nvPr/>
        </p:nvSpPr>
        <p:spPr>
          <a:xfrm>
            <a:off x="9452343" y="2162544"/>
            <a:ext cx="476631" cy="415563"/>
          </a:xfrm>
          <a:prstGeom prst="rect">
            <a:avLst/>
          </a:prstGeom>
        </p:spPr>
        <p:txBody>
          <a:bodyPr vert="horz" lIns="127000" tIns="63500" rIns="127000" bIns="63500" rtlCol="0" anchor="t">
            <a:spAutoFit/>
          </a:bodyPr>
          <a:lstStyle/>
          <a:p>
            <a:pPr>
              <a:defRPr lang="en-US" sz="1400" dirty="0"/>
            </a:pPr>
            <a:r>
              <a:rPr lang="en-US" sz="1867" dirty="0"/>
              <a:t>0</a:t>
            </a:r>
          </a:p>
        </p:txBody>
      </p:sp>
      <p:sp>
        <p:nvSpPr>
          <p:cNvPr id="175" name="TextBox 174">
            <a:extLst>
              <a:ext uri="{9184A994-D713-448C-B247-04854F9153C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E51222C-1F55-4A6A-81D5-9D4EBBCF4630}"/>
              </a:ext>
            </a:extLst>
          </p:cNvPr>
          <p:cNvSpPr txBox="1"/>
          <p:nvPr/>
        </p:nvSpPr>
        <p:spPr>
          <a:xfrm>
            <a:off x="11644427" y="2162544"/>
            <a:ext cx="476631" cy="415563"/>
          </a:xfrm>
          <a:prstGeom prst="rect">
            <a:avLst/>
          </a:prstGeom>
        </p:spPr>
        <p:txBody>
          <a:bodyPr vert="horz" lIns="127000" tIns="63500" rIns="127000" bIns="63500" rtlCol="0" anchor="t">
            <a:spAutoFit/>
          </a:bodyPr>
          <a:lstStyle/>
          <a:p>
            <a:pPr>
              <a:defRPr lang="en-US" sz="1400" dirty="0"/>
            </a:pPr>
            <a:r>
              <a:rPr lang="en-US" sz="1867" dirty="0"/>
              <a:t>4</a:t>
            </a:r>
          </a:p>
        </p:txBody>
      </p:sp>
      <p:sp>
        <p:nvSpPr>
          <p:cNvPr id="176" name="TextBox 175">
            <a:extLst>
              <a:ext uri="{E8988D44-3D93-4B54-BC51-1B5BAB88F39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F72CDC2-B445-40A2-9FA0-EC5DB6385579}"/>
              </a:ext>
            </a:extLst>
          </p:cNvPr>
          <p:cNvSpPr txBox="1"/>
          <p:nvPr/>
        </p:nvSpPr>
        <p:spPr>
          <a:xfrm>
            <a:off x="11123473" y="2162544"/>
            <a:ext cx="476631" cy="415563"/>
          </a:xfrm>
          <a:prstGeom prst="rect">
            <a:avLst/>
          </a:prstGeom>
        </p:spPr>
        <p:txBody>
          <a:bodyPr vert="horz" lIns="127000" tIns="63500" rIns="127000" bIns="63500" rtlCol="0" anchor="t">
            <a:spAutoFit/>
          </a:bodyPr>
          <a:lstStyle/>
          <a:p>
            <a:pPr>
              <a:defRPr lang="en-US" sz="1400" dirty="0"/>
            </a:pPr>
            <a:r>
              <a:rPr lang="en-US" sz="1867" dirty="0"/>
              <a:t>3</a:t>
            </a:r>
          </a:p>
        </p:txBody>
      </p:sp>
      <p:sp>
        <p:nvSpPr>
          <p:cNvPr id="177" name="TextBox 176">
            <a:extLst>
              <a:ext uri="{05D761D2-C052-4A6C-8FBE-E69D25732DF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12BB939-B4B6-45BC-AF89-9EBA5A2626DD}"/>
              </a:ext>
            </a:extLst>
          </p:cNvPr>
          <p:cNvSpPr txBox="1"/>
          <p:nvPr/>
        </p:nvSpPr>
        <p:spPr>
          <a:xfrm>
            <a:off x="10600297" y="2162544"/>
            <a:ext cx="476631" cy="415563"/>
          </a:xfrm>
          <a:prstGeom prst="rect">
            <a:avLst/>
          </a:prstGeom>
        </p:spPr>
        <p:txBody>
          <a:bodyPr vert="horz" lIns="127000" tIns="63500" rIns="127000" bIns="63500" rtlCol="0" anchor="t">
            <a:spAutoFit/>
          </a:bodyPr>
          <a:lstStyle/>
          <a:p>
            <a:pPr>
              <a:defRPr lang="en-US" sz="1400" dirty="0"/>
            </a:pPr>
            <a:r>
              <a:rPr lang="en-US" sz="1867" dirty="0"/>
              <a:t>2</a:t>
            </a:r>
          </a:p>
        </p:txBody>
      </p:sp>
      <p:sp>
        <p:nvSpPr>
          <p:cNvPr id="178" name="TextBox 177">
            <a:extLst>
              <a:ext uri="{5F8A825E-E7FE-4D58-A506-A275F83D92E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21A36CB-C9A4-4BE8-ADA9-6D80D2BEDCB4}"/>
              </a:ext>
            </a:extLst>
          </p:cNvPr>
          <p:cNvSpPr txBox="1"/>
          <p:nvPr/>
        </p:nvSpPr>
        <p:spPr>
          <a:xfrm>
            <a:off x="10026321" y="2162544"/>
            <a:ext cx="476631" cy="415563"/>
          </a:xfrm>
          <a:prstGeom prst="rect">
            <a:avLst/>
          </a:prstGeom>
        </p:spPr>
        <p:txBody>
          <a:bodyPr vert="horz" lIns="127000" tIns="63500" rIns="127000" bIns="63500" rtlCol="0" anchor="t">
            <a:spAutoFit/>
          </a:bodyPr>
          <a:lstStyle/>
          <a:p>
            <a:pPr>
              <a:defRPr lang="en-US" sz="1400" dirty="0"/>
            </a:pPr>
            <a:r>
              <a:rPr lang="en-US" sz="1867" dirty="0"/>
              <a:t>1</a:t>
            </a:r>
          </a:p>
        </p:txBody>
      </p:sp>
      <p:sp>
        <p:nvSpPr>
          <p:cNvPr id="179" name="TextBox 178">
            <a:extLst>
              <a:ext uri="{5064859B-76D8-46D3-A88F-F50410A82C3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4A424DE-7A12-4CF8-9B3A-18269F3E2806}"/>
              </a:ext>
            </a:extLst>
          </p:cNvPr>
          <p:cNvSpPr txBox="1"/>
          <p:nvPr/>
        </p:nvSpPr>
        <p:spPr>
          <a:xfrm>
            <a:off x="11123472" y="1923873"/>
            <a:ext cx="395477"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i</a:t>
            </a:r>
          </a:p>
        </p:txBody>
      </p:sp>
      <p:sp>
        <p:nvSpPr>
          <p:cNvPr id="180" name="TextBox 179">
            <a:extLst>
              <a:ext uri="{FD56F707-AE95-409C-8253-C4C55F9CE08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1F1B49B-1645-4BF5-B35E-6FEC59C6D887}"/>
              </a:ext>
            </a:extLst>
          </p:cNvPr>
          <p:cNvSpPr txBox="1"/>
          <p:nvPr/>
        </p:nvSpPr>
        <p:spPr>
          <a:xfrm>
            <a:off x="9137345" y="3394392"/>
            <a:ext cx="3168472" cy="3863430"/>
          </a:xfrm>
          <a:prstGeom prst="rect">
            <a:avLst/>
          </a:prstGeom>
        </p:spPr>
        <p:txBody>
          <a:bodyPr vert="horz" lIns="127000" tIns="63500" rIns="127000" bIns="63500" rtlCol="0" anchor="t">
            <a:spAutoFit/>
          </a:bodyPr>
          <a:lstStyle/>
          <a:p>
            <a:pPr>
              <a:defRPr lang="en-US" sz="1400" dirty="0"/>
            </a:pPr>
            <a:r>
              <a:rPr lang="en-US" sz="1867" dirty="0"/>
              <a:t>For(i=0;i&lt;n-1; i++ )</a:t>
            </a:r>
          </a:p>
          <a:p>
            <a:pPr>
              <a:defRPr lang="en-US" sz="1400" dirty="0"/>
            </a:pPr>
            <a:r>
              <a:rPr lang="en-US" sz="1867" dirty="0"/>
              <a:t>{</a:t>
            </a:r>
          </a:p>
          <a:p>
            <a:pPr>
              <a:defRPr lang="en-US" sz="1400" dirty="0"/>
            </a:pPr>
            <a:r>
              <a:rPr lang="en-US" sz="1867" dirty="0"/>
              <a:t>      For(j=i+1; j&lt;n; j++)</a:t>
            </a:r>
          </a:p>
          <a:p>
            <a:pPr>
              <a:defRPr lang="en-US" sz="1400" dirty="0"/>
            </a:pPr>
            <a:r>
              <a:rPr lang="en-US" sz="1867" dirty="0"/>
              <a:t>      {</a:t>
            </a:r>
          </a:p>
          <a:p>
            <a:pPr>
              <a:defRPr lang="en-US" sz="1400" dirty="0"/>
            </a:pPr>
            <a:r>
              <a:rPr lang="en-US" sz="1867" dirty="0"/>
              <a:t>           If(a[i] &gt;a[j])</a:t>
            </a:r>
          </a:p>
          <a:p>
            <a:pPr>
              <a:defRPr lang="en-US" sz="1400" dirty="0"/>
            </a:pPr>
            <a:r>
              <a:rPr lang="en-US" sz="1867" dirty="0"/>
              <a:t>            {</a:t>
            </a:r>
          </a:p>
          <a:p>
            <a:pPr>
              <a:defRPr lang="en-US" sz="1400" dirty="0"/>
            </a:pPr>
            <a:r>
              <a:rPr lang="en-US" sz="1867" dirty="0"/>
              <a:t>                   Temp = a[i];</a:t>
            </a:r>
          </a:p>
          <a:p>
            <a:pPr>
              <a:defRPr lang="en-US" sz="1400" dirty="0"/>
            </a:pPr>
            <a:r>
              <a:rPr lang="en-US" sz="1867" dirty="0"/>
              <a:t>                    a[i] = a[j]</a:t>
            </a:r>
          </a:p>
          <a:p>
            <a:pPr>
              <a:defRPr lang="en-US" sz="1400" dirty="0"/>
            </a:pPr>
            <a:r>
              <a:rPr lang="en-US" sz="1867" dirty="0"/>
              <a:t>                     a[j] = temp                  }</a:t>
            </a:r>
          </a:p>
          <a:p>
            <a:pPr>
              <a:defRPr lang="en-US" sz="1400" dirty="0"/>
            </a:pPr>
            <a:r>
              <a:rPr lang="en-US" sz="1867" dirty="0"/>
              <a:t>       }</a:t>
            </a:r>
          </a:p>
          <a:p>
            <a:pPr>
              <a:defRPr lang="en-US" sz="1400" dirty="0"/>
            </a:pPr>
            <a:r>
              <a:rPr lang="en-US" sz="1867" dirty="0"/>
              <a:t>}</a:t>
            </a:r>
          </a:p>
          <a:p>
            <a:pPr>
              <a:defRPr lang="en-US" sz="1400" dirty="0"/>
            </a:pPr>
            <a:r>
              <a:rPr lang="en-US" sz="1867" dirty="0"/>
              <a:t> </a:t>
            </a:r>
          </a:p>
        </p:txBody>
      </p:sp>
      <p:sp>
        <p:nvSpPr>
          <p:cNvPr id="181" name="TextBox 180">
            <a:extLst>
              <a:ext uri="{BBADF9BC-8A84-47FD-A189-A924430B148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CDBF761-6D20-4FA5-8F04-6009522F3F71}"/>
              </a:ext>
            </a:extLst>
          </p:cNvPr>
          <p:cNvSpPr txBox="1"/>
          <p:nvPr/>
        </p:nvSpPr>
        <p:spPr>
          <a:xfrm>
            <a:off x="11604817" y="1917701"/>
            <a:ext cx="476631" cy="415563"/>
          </a:xfrm>
          <a:prstGeom prst="rect">
            <a:avLst/>
          </a:prstGeom>
        </p:spPr>
        <p:txBody>
          <a:bodyPr vert="horz" lIns="127000" tIns="63500" rIns="127000" bIns="63500" rtlCol="0" anchor="t">
            <a:spAutoFit/>
          </a:bodyPr>
          <a:lstStyle/>
          <a:p>
            <a:pPr>
              <a:defRPr lang="en-US" sz="1400" dirty="0"/>
            </a:pPr>
            <a:r>
              <a:rPr lang="en-US" sz="1867" b="1" dirty="0">
                <a:solidFill>
                  <a:srgbClr val="F2494B"/>
                </a:solidFill>
                <a:latin typeface="+mj-lt"/>
              </a:rPr>
              <a:t> j</a:t>
            </a:r>
          </a:p>
        </p:txBody>
      </p:sp>
    </p:spTree>
    <p:extLst>
      <p:ext uri="{E7C136F4-53D6-4169-9B55-F66D8777CF8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3"/>
                                        </p:tgtEl>
                                        <p:attrNameLst>
                                          <p:attrName>style.visibility</p:attrName>
                                        </p:attrNameLst>
                                      </p:cBhvr>
                                      <p:to>
                                        <p:strVal val="visible"/>
                                      </p:to>
                                    </p:set>
                                    <p:anim calcmode="lin" valueType="num">
                                      <p:cBhvr>
                                        <p:cTn id="7" dur="1000">
                                          <p:stCondLst>
                                            <p:cond delay="0"/>
                                          </p:stCondLst>
                                        </p:cTn>
                                        <p:tgtEl>
                                          <p:spTgt spid="3"/>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par>
                                <p:cTn id="10" presetID="55" presetClass="entr" presetSubtype="0" fill="hold" grpId="0" nodeType="withEffect">
                                  <p:stCondLst>
                                    <p:cond delay="0"/>
                                  </p:stCondLst>
                                  <p:childTnLst>
                                    <p:set>
                                      <p:cBhvr>
                                        <p:cTn id="11" dur="1000" fill="hold">
                                          <p:stCondLst>
                                            <p:cond delay="0"/>
                                          </p:stCondLst>
                                        </p:cTn>
                                        <p:tgtEl>
                                          <p:spTgt spid="4"/>
                                        </p:tgtEl>
                                        <p:attrNameLst>
                                          <p:attrName>style.visibility</p:attrName>
                                        </p:attrNameLst>
                                      </p:cBhvr>
                                      <p:to>
                                        <p:strVal val="visible"/>
                                      </p:to>
                                    </p:set>
                                    <p:anim calcmode="lin" valueType="num">
                                      <p:cBhvr>
                                        <p:cTn id="12" dur="1000">
                                          <p:stCondLst>
                                            <p:cond delay="0"/>
                                          </p:stCondLst>
                                        </p:cTn>
                                        <p:tgtEl>
                                          <p:spTgt spid="4"/>
                                        </p:tgtEl>
                                        <p:attrNameLst>
                                          <p:attrName>ppt_w</p:attrName>
                                        </p:attrNameLst>
                                      </p:cBhvr>
                                      <p:tavLst>
                                        <p:tav tm="0">
                                          <p:val>
                                            <p:strVal val="#ppt_w*0.70"/>
                                          </p:val>
                                        </p:tav>
                                        <p:tav tm="100000">
                                          <p:val>
                                            <p:strVal val="#ppt_w"/>
                                          </p:val>
                                        </p:tav>
                                      </p:tavLst>
                                    </p:anim>
                                    <p:anim calcmode="lin" valueType="num">
                                      <p:cBhvr>
                                        <p:cTn id="13" dur="1000">
                                          <p:stCondLst>
                                            <p:cond delay="0"/>
                                          </p:stCondLst>
                                        </p:cTn>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par>
                                <p:cTn id="15" presetID="55" presetClass="entr" presetSubtype="0" fill="hold" grpId="0" nodeType="withEffect">
                                  <p:stCondLst>
                                    <p:cond delay="0"/>
                                  </p:stCondLst>
                                  <p:childTnLst>
                                    <p:set>
                                      <p:cBhvr>
                                        <p:cTn id="16" dur="1000" fill="hold">
                                          <p:stCondLst>
                                            <p:cond delay="0"/>
                                          </p:stCondLst>
                                        </p:cTn>
                                        <p:tgtEl>
                                          <p:spTgt spid="5"/>
                                        </p:tgtEl>
                                        <p:attrNameLst>
                                          <p:attrName>style.visibility</p:attrName>
                                        </p:attrNameLst>
                                      </p:cBhvr>
                                      <p:to>
                                        <p:strVal val="visible"/>
                                      </p:to>
                                    </p:set>
                                    <p:anim calcmode="lin" valueType="num">
                                      <p:cBhvr>
                                        <p:cTn id="17"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18"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19" dur="1000"/>
                                        <p:tgtEl>
                                          <p:spTgt spid="5"/>
                                        </p:tgtEl>
                                      </p:cBhvr>
                                    </p:animEffect>
                                  </p:childTnLst>
                                </p:cTn>
                              </p:par>
                              <p:par>
                                <p:cTn id="20" presetID="55" presetClass="entr" presetSubtype="0" fill="hold" grpId="0" nodeType="withEffect">
                                  <p:stCondLst>
                                    <p:cond delay="0"/>
                                  </p:stCondLst>
                                  <p:childTnLst>
                                    <p:set>
                                      <p:cBhvr>
                                        <p:cTn id="21" dur="1000" fill="hold">
                                          <p:stCondLst>
                                            <p:cond delay="0"/>
                                          </p:stCondLst>
                                        </p:cTn>
                                        <p:tgtEl>
                                          <p:spTgt spid="6"/>
                                        </p:tgtEl>
                                        <p:attrNameLst>
                                          <p:attrName>style.visibility</p:attrName>
                                        </p:attrNameLst>
                                      </p:cBhvr>
                                      <p:to>
                                        <p:strVal val="visible"/>
                                      </p:to>
                                    </p:set>
                                    <p:anim calcmode="lin" valueType="num">
                                      <p:cBhvr>
                                        <p:cTn id="22"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23"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24" dur="1000"/>
                                        <p:tgtEl>
                                          <p:spTgt spid="6"/>
                                        </p:tgtEl>
                                      </p:cBhvr>
                                    </p:animEffect>
                                  </p:childTnLst>
                                </p:cTn>
                              </p:par>
                              <p:par>
                                <p:cTn id="25" presetID="55" presetClass="entr" presetSubtype="0" fill="hold" grpId="0" nodeType="withEffect">
                                  <p:stCondLst>
                                    <p:cond delay="0"/>
                                  </p:stCondLst>
                                  <p:childTnLst>
                                    <p:set>
                                      <p:cBhvr>
                                        <p:cTn id="26" dur="1000" fill="hold">
                                          <p:stCondLst>
                                            <p:cond delay="0"/>
                                          </p:stCondLst>
                                        </p:cTn>
                                        <p:tgtEl>
                                          <p:spTgt spid="7"/>
                                        </p:tgtEl>
                                        <p:attrNameLst>
                                          <p:attrName>style.visibility</p:attrName>
                                        </p:attrNameLst>
                                      </p:cBhvr>
                                      <p:to>
                                        <p:strVal val="visible"/>
                                      </p:to>
                                    </p:set>
                                    <p:anim calcmode="lin" valueType="num">
                                      <p:cBhvr>
                                        <p:cTn id="27"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28"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29" dur="1000"/>
                                        <p:tgtEl>
                                          <p:spTgt spid="7"/>
                                        </p:tgtEl>
                                      </p:cBhvr>
                                    </p:animEffect>
                                  </p:childTnLst>
                                </p:cTn>
                              </p:par>
                              <p:par>
                                <p:cTn id="30" presetID="55" presetClass="entr" presetSubtype="0" fill="hold" grpId="0" nodeType="withEffect">
                                  <p:stCondLst>
                                    <p:cond delay="0"/>
                                  </p:stCondLst>
                                  <p:childTnLst>
                                    <p:set>
                                      <p:cBhvr>
                                        <p:cTn id="31" dur="1000" fill="hold">
                                          <p:stCondLst>
                                            <p:cond delay="0"/>
                                          </p:stCondLst>
                                        </p:cTn>
                                        <p:tgtEl>
                                          <p:spTgt spid="8"/>
                                        </p:tgtEl>
                                        <p:attrNameLst>
                                          <p:attrName>style.visibility</p:attrName>
                                        </p:attrNameLst>
                                      </p:cBhvr>
                                      <p:to>
                                        <p:strVal val="visible"/>
                                      </p:to>
                                    </p:set>
                                    <p:anim calcmode="lin" valueType="num">
                                      <p:cBhvr>
                                        <p:cTn id="32" dur="1000">
                                          <p:stCondLst>
                                            <p:cond delay="0"/>
                                          </p:stCondLst>
                                        </p:cTn>
                                        <p:tgtEl>
                                          <p:spTgt spid="8"/>
                                        </p:tgtEl>
                                        <p:attrNameLst>
                                          <p:attrName>ppt_w</p:attrName>
                                        </p:attrNameLst>
                                      </p:cBhvr>
                                      <p:tavLst>
                                        <p:tav tm="0">
                                          <p:val>
                                            <p:strVal val="#ppt_w*0.70"/>
                                          </p:val>
                                        </p:tav>
                                        <p:tav tm="100000">
                                          <p:val>
                                            <p:strVal val="#ppt_w"/>
                                          </p:val>
                                        </p:tav>
                                      </p:tavLst>
                                    </p:anim>
                                    <p:anim calcmode="lin" valueType="num">
                                      <p:cBhvr>
                                        <p:cTn id="33" dur="1000">
                                          <p:stCondLst>
                                            <p:cond delay="0"/>
                                          </p:stCondLst>
                                        </p:cTn>
                                        <p:tgtEl>
                                          <p:spTgt spid="8"/>
                                        </p:tgtEl>
                                        <p:attrNameLst>
                                          <p:attrName>ppt_h</p:attrName>
                                        </p:attrNameLst>
                                      </p:cBhvr>
                                      <p:tavLst>
                                        <p:tav tm="0">
                                          <p:val>
                                            <p:strVal val="#ppt_h"/>
                                          </p:val>
                                        </p:tav>
                                        <p:tav tm="100000">
                                          <p:val>
                                            <p:strVal val="#ppt_h"/>
                                          </p:val>
                                        </p:tav>
                                      </p:tavLst>
                                    </p:anim>
                                    <p:animEffect transition="in" filter="fade">
                                      <p:cBhvr>
                                        <p:cTn id="34" dur="1000"/>
                                        <p:tgtEl>
                                          <p:spTgt spid="8"/>
                                        </p:tgtEl>
                                      </p:cBhvr>
                                    </p:animEffect>
                                  </p:childTnLst>
                                </p:cTn>
                              </p:par>
                              <p:par>
                                <p:cTn id="35" presetID="55" presetClass="entr" presetSubtype="0" fill="hold" grpId="0" nodeType="withEffect">
                                  <p:stCondLst>
                                    <p:cond delay="0"/>
                                  </p:stCondLst>
                                  <p:childTnLst>
                                    <p:set>
                                      <p:cBhvr>
                                        <p:cTn id="36" dur="1000" fill="hold">
                                          <p:stCondLst>
                                            <p:cond delay="0"/>
                                          </p:stCondLst>
                                        </p:cTn>
                                        <p:tgtEl>
                                          <p:spTgt spid="9"/>
                                        </p:tgtEl>
                                        <p:attrNameLst>
                                          <p:attrName>style.visibility</p:attrName>
                                        </p:attrNameLst>
                                      </p:cBhvr>
                                      <p:to>
                                        <p:strVal val="visible"/>
                                      </p:to>
                                    </p:set>
                                    <p:anim calcmode="lin" valueType="num">
                                      <p:cBhvr>
                                        <p:cTn id="37" dur="1000">
                                          <p:stCondLst>
                                            <p:cond delay="0"/>
                                          </p:stCondLst>
                                        </p:cTn>
                                        <p:tgtEl>
                                          <p:spTgt spid="9"/>
                                        </p:tgtEl>
                                        <p:attrNameLst>
                                          <p:attrName>ppt_w</p:attrName>
                                        </p:attrNameLst>
                                      </p:cBhvr>
                                      <p:tavLst>
                                        <p:tav tm="0">
                                          <p:val>
                                            <p:strVal val="#ppt_w*0.70"/>
                                          </p:val>
                                        </p:tav>
                                        <p:tav tm="100000">
                                          <p:val>
                                            <p:strVal val="#ppt_w"/>
                                          </p:val>
                                        </p:tav>
                                      </p:tavLst>
                                    </p:anim>
                                    <p:anim calcmode="lin" valueType="num">
                                      <p:cBhvr>
                                        <p:cTn id="38" dur="1000">
                                          <p:stCondLst>
                                            <p:cond delay="0"/>
                                          </p:stCondLst>
                                        </p:cTn>
                                        <p:tgtEl>
                                          <p:spTgt spid="9"/>
                                        </p:tgtEl>
                                        <p:attrNameLst>
                                          <p:attrName>ppt_h</p:attrName>
                                        </p:attrNameLst>
                                      </p:cBhvr>
                                      <p:tavLst>
                                        <p:tav tm="0">
                                          <p:val>
                                            <p:strVal val="#ppt_h"/>
                                          </p:val>
                                        </p:tav>
                                        <p:tav tm="100000">
                                          <p:val>
                                            <p:strVal val="#ppt_h"/>
                                          </p:val>
                                        </p:tav>
                                      </p:tavLst>
                                    </p:anim>
                                    <p:animEffect transition="in" filter="fade">
                                      <p:cBhvr>
                                        <p:cTn id="39" dur="1000"/>
                                        <p:tgtEl>
                                          <p:spTgt spid="9"/>
                                        </p:tgtEl>
                                      </p:cBhvr>
                                    </p:animEffect>
                                  </p:childTnLst>
                                </p:cTn>
                              </p:par>
                              <p:par>
                                <p:cTn id="40" presetID="55" presetClass="entr" presetSubtype="0" fill="hold" grpId="0" nodeType="withEffect">
                                  <p:stCondLst>
                                    <p:cond delay="0"/>
                                  </p:stCondLst>
                                  <p:childTnLst>
                                    <p:set>
                                      <p:cBhvr>
                                        <p:cTn id="41" dur="1000" fill="hold">
                                          <p:stCondLst>
                                            <p:cond delay="0"/>
                                          </p:stCondLst>
                                        </p:cTn>
                                        <p:tgtEl>
                                          <p:spTgt spid="10"/>
                                        </p:tgtEl>
                                        <p:attrNameLst>
                                          <p:attrName>style.visibility</p:attrName>
                                        </p:attrNameLst>
                                      </p:cBhvr>
                                      <p:to>
                                        <p:strVal val="visible"/>
                                      </p:to>
                                    </p:set>
                                    <p:anim calcmode="lin" valueType="num">
                                      <p:cBhvr>
                                        <p:cTn id="42" dur="1000">
                                          <p:stCondLst>
                                            <p:cond delay="0"/>
                                          </p:stCondLst>
                                        </p:cTn>
                                        <p:tgtEl>
                                          <p:spTgt spid="10"/>
                                        </p:tgtEl>
                                        <p:attrNameLst>
                                          <p:attrName>ppt_w</p:attrName>
                                        </p:attrNameLst>
                                      </p:cBhvr>
                                      <p:tavLst>
                                        <p:tav tm="0">
                                          <p:val>
                                            <p:strVal val="#ppt_w*0.70"/>
                                          </p:val>
                                        </p:tav>
                                        <p:tav tm="100000">
                                          <p:val>
                                            <p:strVal val="#ppt_w"/>
                                          </p:val>
                                        </p:tav>
                                      </p:tavLst>
                                    </p:anim>
                                    <p:anim calcmode="lin" valueType="num">
                                      <p:cBhvr>
                                        <p:cTn id="43" dur="1000">
                                          <p:stCondLst>
                                            <p:cond delay="0"/>
                                          </p:stCondLst>
                                        </p:cTn>
                                        <p:tgtEl>
                                          <p:spTgt spid="10"/>
                                        </p:tgtEl>
                                        <p:attrNameLst>
                                          <p:attrName>ppt_h</p:attrName>
                                        </p:attrNameLst>
                                      </p:cBhvr>
                                      <p:tavLst>
                                        <p:tav tm="0">
                                          <p:val>
                                            <p:strVal val="#ppt_h"/>
                                          </p:val>
                                        </p:tav>
                                        <p:tav tm="100000">
                                          <p:val>
                                            <p:strVal val="#ppt_h"/>
                                          </p:val>
                                        </p:tav>
                                      </p:tavLst>
                                    </p:anim>
                                    <p:animEffect transition="in" filter="fade">
                                      <p:cBhvr>
                                        <p:cTn id="44" dur="1000"/>
                                        <p:tgtEl>
                                          <p:spTgt spid="10"/>
                                        </p:tgtEl>
                                      </p:cBhvr>
                                    </p:animEffect>
                                  </p:childTnLst>
                                </p:cTn>
                              </p:par>
                              <p:par>
                                <p:cTn id="45" presetID="55" presetClass="entr" presetSubtype="0" fill="hold" grpId="0" nodeType="withEffect">
                                  <p:stCondLst>
                                    <p:cond delay="0"/>
                                  </p:stCondLst>
                                  <p:childTnLst>
                                    <p:set>
                                      <p:cBhvr>
                                        <p:cTn id="46" dur="1000" fill="hold">
                                          <p:stCondLst>
                                            <p:cond delay="0"/>
                                          </p:stCondLst>
                                        </p:cTn>
                                        <p:tgtEl>
                                          <p:spTgt spid="11"/>
                                        </p:tgtEl>
                                        <p:attrNameLst>
                                          <p:attrName>style.visibility</p:attrName>
                                        </p:attrNameLst>
                                      </p:cBhvr>
                                      <p:to>
                                        <p:strVal val="visible"/>
                                      </p:to>
                                    </p:set>
                                    <p:anim calcmode="lin" valueType="num">
                                      <p:cBhvr>
                                        <p:cTn id="47" dur="1000">
                                          <p:stCondLst>
                                            <p:cond delay="0"/>
                                          </p:stCondLst>
                                        </p:cTn>
                                        <p:tgtEl>
                                          <p:spTgt spid="11"/>
                                        </p:tgtEl>
                                        <p:attrNameLst>
                                          <p:attrName>ppt_w</p:attrName>
                                        </p:attrNameLst>
                                      </p:cBhvr>
                                      <p:tavLst>
                                        <p:tav tm="0">
                                          <p:val>
                                            <p:strVal val="#ppt_w*0.70"/>
                                          </p:val>
                                        </p:tav>
                                        <p:tav tm="100000">
                                          <p:val>
                                            <p:strVal val="#ppt_w"/>
                                          </p:val>
                                        </p:tav>
                                      </p:tavLst>
                                    </p:anim>
                                    <p:anim calcmode="lin" valueType="num">
                                      <p:cBhvr>
                                        <p:cTn id="48" dur="1000">
                                          <p:stCondLst>
                                            <p:cond delay="0"/>
                                          </p:stCondLst>
                                        </p:cTn>
                                        <p:tgtEl>
                                          <p:spTgt spid="11"/>
                                        </p:tgtEl>
                                        <p:attrNameLst>
                                          <p:attrName>ppt_h</p:attrName>
                                        </p:attrNameLst>
                                      </p:cBhvr>
                                      <p:tavLst>
                                        <p:tav tm="0">
                                          <p:val>
                                            <p:strVal val="#ppt_h"/>
                                          </p:val>
                                        </p:tav>
                                        <p:tav tm="100000">
                                          <p:val>
                                            <p:strVal val="#ppt_h"/>
                                          </p:val>
                                        </p:tav>
                                      </p:tavLst>
                                    </p:anim>
                                    <p:animEffect transition="in" filter="fade">
                                      <p:cBhvr>
                                        <p:cTn id="49" dur="1000"/>
                                        <p:tgtEl>
                                          <p:spTgt spid="11"/>
                                        </p:tgtEl>
                                      </p:cBhvr>
                                    </p:animEffect>
                                  </p:childTnLst>
                                </p:cTn>
                              </p:par>
                              <p:par>
                                <p:cTn id="50" presetID="55" presetClass="entr" presetSubtype="0" fill="hold" grpId="0" nodeType="withEffect">
                                  <p:stCondLst>
                                    <p:cond delay="0"/>
                                  </p:stCondLst>
                                  <p:childTnLst>
                                    <p:set>
                                      <p:cBhvr>
                                        <p:cTn id="51" dur="1000" fill="hold">
                                          <p:stCondLst>
                                            <p:cond delay="0"/>
                                          </p:stCondLst>
                                        </p:cTn>
                                        <p:tgtEl>
                                          <p:spTgt spid="12"/>
                                        </p:tgtEl>
                                        <p:attrNameLst>
                                          <p:attrName>style.visibility</p:attrName>
                                        </p:attrNameLst>
                                      </p:cBhvr>
                                      <p:to>
                                        <p:strVal val="visible"/>
                                      </p:to>
                                    </p:set>
                                    <p:anim calcmode="lin" valueType="num">
                                      <p:cBhvr>
                                        <p:cTn id="52" dur="1000">
                                          <p:stCondLst>
                                            <p:cond delay="0"/>
                                          </p:stCondLst>
                                        </p:cTn>
                                        <p:tgtEl>
                                          <p:spTgt spid="12"/>
                                        </p:tgtEl>
                                        <p:attrNameLst>
                                          <p:attrName>ppt_w</p:attrName>
                                        </p:attrNameLst>
                                      </p:cBhvr>
                                      <p:tavLst>
                                        <p:tav tm="0">
                                          <p:val>
                                            <p:strVal val="#ppt_w*0.70"/>
                                          </p:val>
                                        </p:tav>
                                        <p:tav tm="100000">
                                          <p:val>
                                            <p:strVal val="#ppt_w"/>
                                          </p:val>
                                        </p:tav>
                                      </p:tavLst>
                                    </p:anim>
                                    <p:anim calcmode="lin" valueType="num">
                                      <p:cBhvr>
                                        <p:cTn id="53" dur="1000">
                                          <p:stCondLst>
                                            <p:cond delay="0"/>
                                          </p:stCondLst>
                                        </p:cTn>
                                        <p:tgtEl>
                                          <p:spTgt spid="12"/>
                                        </p:tgtEl>
                                        <p:attrNameLst>
                                          <p:attrName>ppt_h</p:attrName>
                                        </p:attrNameLst>
                                      </p:cBhvr>
                                      <p:tavLst>
                                        <p:tav tm="0">
                                          <p:val>
                                            <p:strVal val="#ppt_h"/>
                                          </p:val>
                                        </p:tav>
                                        <p:tav tm="100000">
                                          <p:val>
                                            <p:strVal val="#ppt_h"/>
                                          </p:val>
                                        </p:tav>
                                      </p:tavLst>
                                    </p:anim>
                                    <p:animEffect transition="in" filter="fade">
                                      <p:cBhvr>
                                        <p:cTn id="54" dur="1000"/>
                                        <p:tgtEl>
                                          <p:spTgt spid="12"/>
                                        </p:tgtEl>
                                      </p:cBhvr>
                                    </p:animEffect>
                                  </p:childTnLst>
                                </p:cTn>
                              </p:par>
                              <p:par>
                                <p:cTn id="55" presetID="55" presetClass="entr" presetSubtype="0" fill="hold" grpId="0" nodeType="withEffect">
                                  <p:stCondLst>
                                    <p:cond delay="0"/>
                                  </p:stCondLst>
                                  <p:childTnLst>
                                    <p:set>
                                      <p:cBhvr>
                                        <p:cTn id="56" dur="1000" fill="hold">
                                          <p:stCondLst>
                                            <p:cond delay="0"/>
                                          </p:stCondLst>
                                        </p:cTn>
                                        <p:tgtEl>
                                          <p:spTgt spid="13"/>
                                        </p:tgtEl>
                                        <p:attrNameLst>
                                          <p:attrName>style.visibility</p:attrName>
                                        </p:attrNameLst>
                                      </p:cBhvr>
                                      <p:to>
                                        <p:strVal val="visible"/>
                                      </p:to>
                                    </p:set>
                                    <p:anim calcmode="lin" valueType="num">
                                      <p:cBhvr>
                                        <p:cTn id="57" dur="1000">
                                          <p:stCondLst>
                                            <p:cond delay="0"/>
                                          </p:stCondLst>
                                        </p:cTn>
                                        <p:tgtEl>
                                          <p:spTgt spid="13"/>
                                        </p:tgtEl>
                                        <p:attrNameLst>
                                          <p:attrName>ppt_w</p:attrName>
                                        </p:attrNameLst>
                                      </p:cBhvr>
                                      <p:tavLst>
                                        <p:tav tm="0">
                                          <p:val>
                                            <p:strVal val="#ppt_w*0.70"/>
                                          </p:val>
                                        </p:tav>
                                        <p:tav tm="100000">
                                          <p:val>
                                            <p:strVal val="#ppt_w"/>
                                          </p:val>
                                        </p:tav>
                                      </p:tavLst>
                                    </p:anim>
                                    <p:anim calcmode="lin" valueType="num">
                                      <p:cBhvr>
                                        <p:cTn id="58" dur="1000">
                                          <p:stCondLst>
                                            <p:cond delay="0"/>
                                          </p:stCondLst>
                                        </p:cTn>
                                        <p:tgtEl>
                                          <p:spTgt spid="13"/>
                                        </p:tgtEl>
                                        <p:attrNameLst>
                                          <p:attrName>ppt_h</p:attrName>
                                        </p:attrNameLst>
                                      </p:cBhvr>
                                      <p:tavLst>
                                        <p:tav tm="0">
                                          <p:val>
                                            <p:strVal val="#ppt_h"/>
                                          </p:val>
                                        </p:tav>
                                        <p:tav tm="100000">
                                          <p:val>
                                            <p:strVal val="#ppt_h"/>
                                          </p:val>
                                        </p:tav>
                                      </p:tavLst>
                                    </p:anim>
                                    <p:animEffect transition="in" filter="fade">
                                      <p:cBhvr>
                                        <p:cTn id="59" dur="1000"/>
                                        <p:tgtEl>
                                          <p:spTgt spid="13"/>
                                        </p:tgtEl>
                                      </p:cBhvr>
                                    </p:animEffect>
                                  </p:childTnLst>
                                </p:cTn>
                              </p:par>
                              <p:par>
                                <p:cTn id="60" presetID="55" presetClass="entr" presetSubtype="0" fill="hold" grpId="0" nodeType="withEffect">
                                  <p:stCondLst>
                                    <p:cond delay="0"/>
                                  </p:stCondLst>
                                  <p:childTnLst>
                                    <p:set>
                                      <p:cBhvr>
                                        <p:cTn id="61" dur="1000" fill="hold">
                                          <p:stCondLst>
                                            <p:cond delay="0"/>
                                          </p:stCondLst>
                                        </p:cTn>
                                        <p:tgtEl>
                                          <p:spTgt spid="14"/>
                                        </p:tgtEl>
                                        <p:attrNameLst>
                                          <p:attrName>style.visibility</p:attrName>
                                        </p:attrNameLst>
                                      </p:cBhvr>
                                      <p:to>
                                        <p:strVal val="visible"/>
                                      </p:to>
                                    </p:set>
                                    <p:anim calcmode="lin" valueType="num">
                                      <p:cBhvr>
                                        <p:cTn id="62" dur="1000">
                                          <p:stCondLst>
                                            <p:cond delay="0"/>
                                          </p:stCondLst>
                                        </p:cTn>
                                        <p:tgtEl>
                                          <p:spTgt spid="14"/>
                                        </p:tgtEl>
                                        <p:attrNameLst>
                                          <p:attrName>ppt_w</p:attrName>
                                        </p:attrNameLst>
                                      </p:cBhvr>
                                      <p:tavLst>
                                        <p:tav tm="0">
                                          <p:val>
                                            <p:strVal val="#ppt_w*0.70"/>
                                          </p:val>
                                        </p:tav>
                                        <p:tav tm="100000">
                                          <p:val>
                                            <p:strVal val="#ppt_w"/>
                                          </p:val>
                                        </p:tav>
                                      </p:tavLst>
                                    </p:anim>
                                    <p:anim calcmode="lin" valueType="num">
                                      <p:cBhvr>
                                        <p:cTn id="63" dur="1000">
                                          <p:stCondLst>
                                            <p:cond delay="0"/>
                                          </p:stCondLst>
                                        </p:cTn>
                                        <p:tgtEl>
                                          <p:spTgt spid="14"/>
                                        </p:tgtEl>
                                        <p:attrNameLst>
                                          <p:attrName>ppt_h</p:attrName>
                                        </p:attrNameLst>
                                      </p:cBhvr>
                                      <p:tavLst>
                                        <p:tav tm="0">
                                          <p:val>
                                            <p:strVal val="#ppt_h"/>
                                          </p:val>
                                        </p:tav>
                                        <p:tav tm="100000">
                                          <p:val>
                                            <p:strVal val="#ppt_h"/>
                                          </p:val>
                                        </p:tav>
                                      </p:tavLst>
                                    </p:anim>
                                    <p:animEffect transition="in" filter="fade">
                                      <p:cBhvr>
                                        <p:cTn id="64" dur="1000"/>
                                        <p:tgtEl>
                                          <p:spTgt spid="14"/>
                                        </p:tgtEl>
                                      </p:cBhvr>
                                    </p:animEffect>
                                  </p:childTnLst>
                                </p:cTn>
                              </p:par>
                              <p:par>
                                <p:cTn id="65" presetID="55" presetClass="entr" presetSubtype="0" fill="hold" grpId="0" nodeType="withEffect">
                                  <p:stCondLst>
                                    <p:cond delay="0"/>
                                  </p:stCondLst>
                                  <p:childTnLst>
                                    <p:set>
                                      <p:cBhvr>
                                        <p:cTn id="66" dur="1000" fill="hold">
                                          <p:stCondLst>
                                            <p:cond delay="0"/>
                                          </p:stCondLst>
                                        </p:cTn>
                                        <p:tgtEl>
                                          <p:spTgt spid="15"/>
                                        </p:tgtEl>
                                        <p:attrNameLst>
                                          <p:attrName>style.visibility</p:attrName>
                                        </p:attrNameLst>
                                      </p:cBhvr>
                                      <p:to>
                                        <p:strVal val="visible"/>
                                      </p:to>
                                    </p:set>
                                    <p:anim calcmode="lin" valueType="num">
                                      <p:cBhvr>
                                        <p:cTn id="67" dur="1000">
                                          <p:stCondLst>
                                            <p:cond delay="0"/>
                                          </p:stCondLst>
                                        </p:cTn>
                                        <p:tgtEl>
                                          <p:spTgt spid="15"/>
                                        </p:tgtEl>
                                        <p:attrNameLst>
                                          <p:attrName>ppt_w</p:attrName>
                                        </p:attrNameLst>
                                      </p:cBhvr>
                                      <p:tavLst>
                                        <p:tav tm="0">
                                          <p:val>
                                            <p:strVal val="#ppt_w*0.70"/>
                                          </p:val>
                                        </p:tav>
                                        <p:tav tm="100000">
                                          <p:val>
                                            <p:strVal val="#ppt_w"/>
                                          </p:val>
                                        </p:tav>
                                      </p:tavLst>
                                    </p:anim>
                                    <p:anim calcmode="lin" valueType="num">
                                      <p:cBhvr>
                                        <p:cTn id="68" dur="1000">
                                          <p:stCondLst>
                                            <p:cond delay="0"/>
                                          </p:stCondLst>
                                        </p:cTn>
                                        <p:tgtEl>
                                          <p:spTgt spid="15"/>
                                        </p:tgtEl>
                                        <p:attrNameLst>
                                          <p:attrName>ppt_h</p:attrName>
                                        </p:attrNameLst>
                                      </p:cBhvr>
                                      <p:tavLst>
                                        <p:tav tm="0">
                                          <p:val>
                                            <p:strVal val="#ppt_h"/>
                                          </p:val>
                                        </p:tav>
                                        <p:tav tm="100000">
                                          <p:val>
                                            <p:strVal val="#ppt_h"/>
                                          </p:val>
                                        </p:tav>
                                      </p:tavLst>
                                    </p:anim>
                                    <p:animEffect transition="in" filter="fade">
                                      <p:cBhvr>
                                        <p:cTn id="69" dur="1000"/>
                                        <p:tgtEl>
                                          <p:spTgt spid="15"/>
                                        </p:tgtEl>
                                      </p:cBhvr>
                                    </p:animEffect>
                                  </p:childTnLst>
                                </p:cTn>
                              </p:par>
                            </p:childTnLst>
                          </p:cTn>
                        </p:par>
                      </p:childTnLst>
                    </p:cTn>
                  </p:par>
                  <p:par>
                    <p:cTn id="70" fill="hold">
                      <p:stCondLst>
                        <p:cond delay="indefinite"/>
                      </p:stCondLst>
                      <p:childTnLst>
                        <p:par>
                          <p:cTn id="71" fill="hold">
                            <p:stCondLst>
                              <p:cond delay="0"/>
                            </p:stCondLst>
                            <p:childTnLst>
                              <p:par>
                                <p:cTn id="72" presetID="55" presetClass="entr" presetSubtype="0" fill="hold" grpId="0" nodeType="clickEffect">
                                  <p:stCondLst>
                                    <p:cond delay="0"/>
                                  </p:stCondLst>
                                  <p:childTnLst>
                                    <p:set>
                                      <p:cBhvr>
                                        <p:cTn id="73" dur="1000" fill="hold">
                                          <p:stCondLst>
                                            <p:cond delay="0"/>
                                          </p:stCondLst>
                                        </p:cTn>
                                        <p:tgtEl>
                                          <p:spTgt spid="16"/>
                                        </p:tgtEl>
                                        <p:attrNameLst>
                                          <p:attrName>style.visibility</p:attrName>
                                        </p:attrNameLst>
                                      </p:cBhvr>
                                      <p:to>
                                        <p:strVal val="visible"/>
                                      </p:to>
                                    </p:set>
                                    <p:anim calcmode="lin" valueType="num">
                                      <p:cBhvr>
                                        <p:cTn id="74" dur="1000">
                                          <p:stCondLst>
                                            <p:cond delay="0"/>
                                          </p:stCondLst>
                                        </p:cTn>
                                        <p:tgtEl>
                                          <p:spTgt spid="16"/>
                                        </p:tgtEl>
                                        <p:attrNameLst>
                                          <p:attrName>ppt_w</p:attrName>
                                        </p:attrNameLst>
                                      </p:cBhvr>
                                      <p:tavLst>
                                        <p:tav tm="0">
                                          <p:val>
                                            <p:strVal val="#ppt_w*0.70"/>
                                          </p:val>
                                        </p:tav>
                                        <p:tav tm="100000">
                                          <p:val>
                                            <p:strVal val="#ppt_w"/>
                                          </p:val>
                                        </p:tav>
                                      </p:tavLst>
                                    </p:anim>
                                    <p:anim calcmode="lin" valueType="num">
                                      <p:cBhvr>
                                        <p:cTn id="75" dur="1000">
                                          <p:stCondLst>
                                            <p:cond delay="0"/>
                                          </p:stCondLst>
                                        </p:cTn>
                                        <p:tgtEl>
                                          <p:spTgt spid="16"/>
                                        </p:tgtEl>
                                        <p:attrNameLst>
                                          <p:attrName>ppt_h</p:attrName>
                                        </p:attrNameLst>
                                      </p:cBhvr>
                                      <p:tavLst>
                                        <p:tav tm="0">
                                          <p:val>
                                            <p:strVal val="#ppt_h"/>
                                          </p:val>
                                        </p:tav>
                                        <p:tav tm="100000">
                                          <p:val>
                                            <p:strVal val="#ppt_h"/>
                                          </p:val>
                                        </p:tav>
                                      </p:tavLst>
                                    </p:anim>
                                    <p:animEffect transition="in" filter="fade">
                                      <p:cBhvr>
                                        <p:cTn id="76" dur="1000"/>
                                        <p:tgtEl>
                                          <p:spTgt spid="16"/>
                                        </p:tgtEl>
                                      </p:cBhvr>
                                    </p:animEffect>
                                  </p:childTnLst>
                                </p:cTn>
                              </p:par>
                              <p:par>
                                <p:cTn id="77" presetID="55" presetClass="entr" presetSubtype="0" fill="hold" grpId="0" nodeType="withEffect">
                                  <p:stCondLst>
                                    <p:cond delay="0"/>
                                  </p:stCondLst>
                                  <p:childTnLst>
                                    <p:set>
                                      <p:cBhvr>
                                        <p:cTn id="78" dur="1000" fill="hold">
                                          <p:stCondLst>
                                            <p:cond delay="0"/>
                                          </p:stCondLst>
                                        </p:cTn>
                                        <p:tgtEl>
                                          <p:spTgt spid="17"/>
                                        </p:tgtEl>
                                        <p:attrNameLst>
                                          <p:attrName>style.visibility</p:attrName>
                                        </p:attrNameLst>
                                      </p:cBhvr>
                                      <p:to>
                                        <p:strVal val="visible"/>
                                      </p:to>
                                    </p:set>
                                    <p:anim calcmode="lin" valueType="num">
                                      <p:cBhvr>
                                        <p:cTn id="79" dur="1000">
                                          <p:stCondLst>
                                            <p:cond delay="0"/>
                                          </p:stCondLst>
                                        </p:cTn>
                                        <p:tgtEl>
                                          <p:spTgt spid="17"/>
                                        </p:tgtEl>
                                        <p:attrNameLst>
                                          <p:attrName>ppt_w</p:attrName>
                                        </p:attrNameLst>
                                      </p:cBhvr>
                                      <p:tavLst>
                                        <p:tav tm="0">
                                          <p:val>
                                            <p:strVal val="#ppt_w*0.70"/>
                                          </p:val>
                                        </p:tav>
                                        <p:tav tm="100000">
                                          <p:val>
                                            <p:strVal val="#ppt_w"/>
                                          </p:val>
                                        </p:tav>
                                      </p:tavLst>
                                    </p:anim>
                                    <p:anim calcmode="lin" valueType="num">
                                      <p:cBhvr>
                                        <p:cTn id="80" dur="1000">
                                          <p:stCondLst>
                                            <p:cond delay="0"/>
                                          </p:stCondLst>
                                        </p:cTn>
                                        <p:tgtEl>
                                          <p:spTgt spid="17"/>
                                        </p:tgtEl>
                                        <p:attrNameLst>
                                          <p:attrName>ppt_h</p:attrName>
                                        </p:attrNameLst>
                                      </p:cBhvr>
                                      <p:tavLst>
                                        <p:tav tm="0">
                                          <p:val>
                                            <p:strVal val="#ppt_h"/>
                                          </p:val>
                                        </p:tav>
                                        <p:tav tm="100000">
                                          <p:val>
                                            <p:strVal val="#ppt_h"/>
                                          </p:val>
                                        </p:tav>
                                      </p:tavLst>
                                    </p:anim>
                                    <p:animEffect transition="in" filter="fade">
                                      <p:cBhvr>
                                        <p:cTn id="81" dur="1000"/>
                                        <p:tgtEl>
                                          <p:spTgt spid="17"/>
                                        </p:tgtEl>
                                      </p:cBhvr>
                                    </p:animEffect>
                                  </p:childTnLst>
                                </p:cTn>
                              </p:par>
                              <p:par>
                                <p:cTn id="82" presetID="55" presetClass="entr" presetSubtype="0" fill="hold" grpId="0" nodeType="withEffect">
                                  <p:stCondLst>
                                    <p:cond delay="0"/>
                                  </p:stCondLst>
                                  <p:childTnLst>
                                    <p:set>
                                      <p:cBhvr>
                                        <p:cTn id="83" dur="1000" fill="hold">
                                          <p:stCondLst>
                                            <p:cond delay="0"/>
                                          </p:stCondLst>
                                        </p:cTn>
                                        <p:tgtEl>
                                          <p:spTgt spid="18"/>
                                        </p:tgtEl>
                                        <p:attrNameLst>
                                          <p:attrName>style.visibility</p:attrName>
                                        </p:attrNameLst>
                                      </p:cBhvr>
                                      <p:to>
                                        <p:strVal val="visible"/>
                                      </p:to>
                                    </p:set>
                                    <p:anim calcmode="lin" valueType="num">
                                      <p:cBhvr>
                                        <p:cTn id="84" dur="1000">
                                          <p:stCondLst>
                                            <p:cond delay="0"/>
                                          </p:stCondLst>
                                        </p:cTn>
                                        <p:tgtEl>
                                          <p:spTgt spid="18"/>
                                        </p:tgtEl>
                                        <p:attrNameLst>
                                          <p:attrName>ppt_w</p:attrName>
                                        </p:attrNameLst>
                                      </p:cBhvr>
                                      <p:tavLst>
                                        <p:tav tm="0">
                                          <p:val>
                                            <p:strVal val="#ppt_w*0.70"/>
                                          </p:val>
                                        </p:tav>
                                        <p:tav tm="100000">
                                          <p:val>
                                            <p:strVal val="#ppt_w"/>
                                          </p:val>
                                        </p:tav>
                                      </p:tavLst>
                                    </p:anim>
                                    <p:anim calcmode="lin" valueType="num">
                                      <p:cBhvr>
                                        <p:cTn id="85" dur="1000">
                                          <p:stCondLst>
                                            <p:cond delay="0"/>
                                          </p:stCondLst>
                                        </p:cTn>
                                        <p:tgtEl>
                                          <p:spTgt spid="18"/>
                                        </p:tgtEl>
                                        <p:attrNameLst>
                                          <p:attrName>ppt_h</p:attrName>
                                        </p:attrNameLst>
                                      </p:cBhvr>
                                      <p:tavLst>
                                        <p:tav tm="0">
                                          <p:val>
                                            <p:strVal val="#ppt_h"/>
                                          </p:val>
                                        </p:tav>
                                        <p:tav tm="100000">
                                          <p:val>
                                            <p:strVal val="#ppt_h"/>
                                          </p:val>
                                        </p:tav>
                                      </p:tavLst>
                                    </p:anim>
                                    <p:animEffect transition="in" filter="fade">
                                      <p:cBhvr>
                                        <p:cTn id="86" dur="1000"/>
                                        <p:tgtEl>
                                          <p:spTgt spid="18"/>
                                        </p:tgtEl>
                                      </p:cBhvr>
                                    </p:animEffect>
                                  </p:childTnLst>
                                </p:cTn>
                              </p:par>
                              <p:par>
                                <p:cTn id="87" presetID="55" presetClass="entr" presetSubtype="0" fill="hold" grpId="0" nodeType="withEffect">
                                  <p:stCondLst>
                                    <p:cond delay="0"/>
                                  </p:stCondLst>
                                  <p:childTnLst>
                                    <p:set>
                                      <p:cBhvr>
                                        <p:cTn id="88" dur="1000" fill="hold">
                                          <p:stCondLst>
                                            <p:cond delay="0"/>
                                          </p:stCondLst>
                                        </p:cTn>
                                        <p:tgtEl>
                                          <p:spTgt spid="19"/>
                                        </p:tgtEl>
                                        <p:attrNameLst>
                                          <p:attrName>style.visibility</p:attrName>
                                        </p:attrNameLst>
                                      </p:cBhvr>
                                      <p:to>
                                        <p:strVal val="visible"/>
                                      </p:to>
                                    </p:set>
                                    <p:anim calcmode="lin" valueType="num">
                                      <p:cBhvr>
                                        <p:cTn id="89" dur="1000">
                                          <p:stCondLst>
                                            <p:cond delay="0"/>
                                          </p:stCondLst>
                                        </p:cTn>
                                        <p:tgtEl>
                                          <p:spTgt spid="19"/>
                                        </p:tgtEl>
                                        <p:attrNameLst>
                                          <p:attrName>ppt_w</p:attrName>
                                        </p:attrNameLst>
                                      </p:cBhvr>
                                      <p:tavLst>
                                        <p:tav tm="0">
                                          <p:val>
                                            <p:strVal val="#ppt_w*0.70"/>
                                          </p:val>
                                        </p:tav>
                                        <p:tav tm="100000">
                                          <p:val>
                                            <p:strVal val="#ppt_w"/>
                                          </p:val>
                                        </p:tav>
                                      </p:tavLst>
                                    </p:anim>
                                    <p:anim calcmode="lin" valueType="num">
                                      <p:cBhvr>
                                        <p:cTn id="90" dur="1000">
                                          <p:stCondLst>
                                            <p:cond delay="0"/>
                                          </p:stCondLst>
                                        </p:cTn>
                                        <p:tgtEl>
                                          <p:spTgt spid="19"/>
                                        </p:tgtEl>
                                        <p:attrNameLst>
                                          <p:attrName>ppt_h</p:attrName>
                                        </p:attrNameLst>
                                      </p:cBhvr>
                                      <p:tavLst>
                                        <p:tav tm="0">
                                          <p:val>
                                            <p:strVal val="#ppt_h"/>
                                          </p:val>
                                        </p:tav>
                                        <p:tav tm="100000">
                                          <p:val>
                                            <p:strVal val="#ppt_h"/>
                                          </p:val>
                                        </p:tav>
                                      </p:tavLst>
                                    </p:anim>
                                    <p:animEffect transition="in" filter="fade">
                                      <p:cBhvr>
                                        <p:cTn id="91" dur="1000"/>
                                        <p:tgtEl>
                                          <p:spTgt spid="19"/>
                                        </p:tgtEl>
                                      </p:cBhvr>
                                    </p:animEffect>
                                  </p:childTnLst>
                                </p:cTn>
                              </p:par>
                              <p:par>
                                <p:cTn id="92" presetID="55" presetClass="entr" presetSubtype="0" fill="hold" grpId="0" nodeType="withEffect">
                                  <p:stCondLst>
                                    <p:cond delay="0"/>
                                  </p:stCondLst>
                                  <p:childTnLst>
                                    <p:set>
                                      <p:cBhvr>
                                        <p:cTn id="93" dur="1000" fill="hold">
                                          <p:stCondLst>
                                            <p:cond delay="0"/>
                                          </p:stCondLst>
                                        </p:cTn>
                                        <p:tgtEl>
                                          <p:spTgt spid="20"/>
                                        </p:tgtEl>
                                        <p:attrNameLst>
                                          <p:attrName>style.visibility</p:attrName>
                                        </p:attrNameLst>
                                      </p:cBhvr>
                                      <p:to>
                                        <p:strVal val="visible"/>
                                      </p:to>
                                    </p:set>
                                    <p:anim calcmode="lin" valueType="num">
                                      <p:cBhvr>
                                        <p:cTn id="94" dur="1000">
                                          <p:stCondLst>
                                            <p:cond delay="0"/>
                                          </p:stCondLst>
                                        </p:cTn>
                                        <p:tgtEl>
                                          <p:spTgt spid="20"/>
                                        </p:tgtEl>
                                        <p:attrNameLst>
                                          <p:attrName>ppt_w</p:attrName>
                                        </p:attrNameLst>
                                      </p:cBhvr>
                                      <p:tavLst>
                                        <p:tav tm="0">
                                          <p:val>
                                            <p:strVal val="#ppt_w*0.70"/>
                                          </p:val>
                                        </p:tav>
                                        <p:tav tm="100000">
                                          <p:val>
                                            <p:strVal val="#ppt_w"/>
                                          </p:val>
                                        </p:tav>
                                      </p:tavLst>
                                    </p:anim>
                                    <p:anim calcmode="lin" valueType="num">
                                      <p:cBhvr>
                                        <p:cTn id="95" dur="1000">
                                          <p:stCondLst>
                                            <p:cond delay="0"/>
                                          </p:stCondLst>
                                        </p:cTn>
                                        <p:tgtEl>
                                          <p:spTgt spid="20"/>
                                        </p:tgtEl>
                                        <p:attrNameLst>
                                          <p:attrName>ppt_h</p:attrName>
                                        </p:attrNameLst>
                                      </p:cBhvr>
                                      <p:tavLst>
                                        <p:tav tm="0">
                                          <p:val>
                                            <p:strVal val="#ppt_h"/>
                                          </p:val>
                                        </p:tav>
                                        <p:tav tm="100000">
                                          <p:val>
                                            <p:strVal val="#ppt_h"/>
                                          </p:val>
                                        </p:tav>
                                      </p:tavLst>
                                    </p:anim>
                                    <p:animEffect transition="in" filter="fade">
                                      <p:cBhvr>
                                        <p:cTn id="96" dur="1000"/>
                                        <p:tgtEl>
                                          <p:spTgt spid="20"/>
                                        </p:tgtEl>
                                      </p:cBhvr>
                                    </p:animEffect>
                                  </p:childTnLst>
                                </p:cTn>
                              </p:par>
                              <p:par>
                                <p:cTn id="97" presetID="55" presetClass="entr" presetSubtype="0" fill="hold" grpId="0" nodeType="withEffect">
                                  <p:stCondLst>
                                    <p:cond delay="0"/>
                                  </p:stCondLst>
                                  <p:childTnLst>
                                    <p:set>
                                      <p:cBhvr>
                                        <p:cTn id="98" dur="1000" fill="hold">
                                          <p:stCondLst>
                                            <p:cond delay="0"/>
                                          </p:stCondLst>
                                        </p:cTn>
                                        <p:tgtEl>
                                          <p:spTgt spid="21"/>
                                        </p:tgtEl>
                                        <p:attrNameLst>
                                          <p:attrName>style.visibility</p:attrName>
                                        </p:attrNameLst>
                                      </p:cBhvr>
                                      <p:to>
                                        <p:strVal val="visible"/>
                                      </p:to>
                                    </p:set>
                                    <p:anim calcmode="lin" valueType="num">
                                      <p:cBhvr>
                                        <p:cTn id="99" dur="1000">
                                          <p:stCondLst>
                                            <p:cond delay="0"/>
                                          </p:stCondLst>
                                        </p:cTn>
                                        <p:tgtEl>
                                          <p:spTgt spid="21"/>
                                        </p:tgtEl>
                                        <p:attrNameLst>
                                          <p:attrName>ppt_w</p:attrName>
                                        </p:attrNameLst>
                                      </p:cBhvr>
                                      <p:tavLst>
                                        <p:tav tm="0">
                                          <p:val>
                                            <p:strVal val="#ppt_w*0.70"/>
                                          </p:val>
                                        </p:tav>
                                        <p:tav tm="100000">
                                          <p:val>
                                            <p:strVal val="#ppt_w"/>
                                          </p:val>
                                        </p:tav>
                                      </p:tavLst>
                                    </p:anim>
                                    <p:anim calcmode="lin" valueType="num">
                                      <p:cBhvr>
                                        <p:cTn id="100" dur="1000">
                                          <p:stCondLst>
                                            <p:cond delay="0"/>
                                          </p:stCondLst>
                                        </p:cTn>
                                        <p:tgtEl>
                                          <p:spTgt spid="21"/>
                                        </p:tgtEl>
                                        <p:attrNameLst>
                                          <p:attrName>ppt_h</p:attrName>
                                        </p:attrNameLst>
                                      </p:cBhvr>
                                      <p:tavLst>
                                        <p:tav tm="0">
                                          <p:val>
                                            <p:strVal val="#ppt_h"/>
                                          </p:val>
                                        </p:tav>
                                        <p:tav tm="100000">
                                          <p:val>
                                            <p:strVal val="#ppt_h"/>
                                          </p:val>
                                        </p:tav>
                                      </p:tavLst>
                                    </p:anim>
                                    <p:animEffect transition="in" filter="fade">
                                      <p:cBhvr>
                                        <p:cTn id="101" dur="1000"/>
                                        <p:tgtEl>
                                          <p:spTgt spid="21"/>
                                        </p:tgtEl>
                                      </p:cBhvr>
                                    </p:animEffect>
                                  </p:childTnLst>
                                </p:cTn>
                              </p:par>
                              <p:par>
                                <p:cTn id="102" presetID="55" presetClass="entr" presetSubtype="0" fill="hold" grpId="0" nodeType="withEffect">
                                  <p:stCondLst>
                                    <p:cond delay="0"/>
                                  </p:stCondLst>
                                  <p:childTnLst>
                                    <p:set>
                                      <p:cBhvr>
                                        <p:cTn id="103" dur="1000" fill="hold">
                                          <p:stCondLst>
                                            <p:cond delay="0"/>
                                          </p:stCondLst>
                                        </p:cTn>
                                        <p:tgtEl>
                                          <p:spTgt spid="22"/>
                                        </p:tgtEl>
                                        <p:attrNameLst>
                                          <p:attrName>style.visibility</p:attrName>
                                        </p:attrNameLst>
                                      </p:cBhvr>
                                      <p:to>
                                        <p:strVal val="visible"/>
                                      </p:to>
                                    </p:set>
                                    <p:anim calcmode="lin" valueType="num">
                                      <p:cBhvr>
                                        <p:cTn id="104" dur="1000">
                                          <p:stCondLst>
                                            <p:cond delay="0"/>
                                          </p:stCondLst>
                                        </p:cTn>
                                        <p:tgtEl>
                                          <p:spTgt spid="22"/>
                                        </p:tgtEl>
                                        <p:attrNameLst>
                                          <p:attrName>ppt_w</p:attrName>
                                        </p:attrNameLst>
                                      </p:cBhvr>
                                      <p:tavLst>
                                        <p:tav tm="0">
                                          <p:val>
                                            <p:strVal val="#ppt_w*0.70"/>
                                          </p:val>
                                        </p:tav>
                                        <p:tav tm="100000">
                                          <p:val>
                                            <p:strVal val="#ppt_w"/>
                                          </p:val>
                                        </p:tav>
                                      </p:tavLst>
                                    </p:anim>
                                    <p:anim calcmode="lin" valueType="num">
                                      <p:cBhvr>
                                        <p:cTn id="105" dur="1000">
                                          <p:stCondLst>
                                            <p:cond delay="0"/>
                                          </p:stCondLst>
                                        </p:cTn>
                                        <p:tgtEl>
                                          <p:spTgt spid="22"/>
                                        </p:tgtEl>
                                        <p:attrNameLst>
                                          <p:attrName>ppt_h</p:attrName>
                                        </p:attrNameLst>
                                      </p:cBhvr>
                                      <p:tavLst>
                                        <p:tav tm="0">
                                          <p:val>
                                            <p:strVal val="#ppt_h"/>
                                          </p:val>
                                        </p:tav>
                                        <p:tav tm="100000">
                                          <p:val>
                                            <p:strVal val="#ppt_h"/>
                                          </p:val>
                                        </p:tav>
                                      </p:tavLst>
                                    </p:anim>
                                    <p:animEffect transition="in" filter="fade">
                                      <p:cBhvr>
                                        <p:cTn id="106" dur="1000"/>
                                        <p:tgtEl>
                                          <p:spTgt spid="22"/>
                                        </p:tgtEl>
                                      </p:cBhvr>
                                    </p:animEffect>
                                  </p:childTnLst>
                                </p:cTn>
                              </p:par>
                              <p:par>
                                <p:cTn id="107" presetID="55" presetClass="entr" presetSubtype="0" fill="hold" grpId="0" nodeType="withEffect">
                                  <p:stCondLst>
                                    <p:cond delay="0"/>
                                  </p:stCondLst>
                                  <p:childTnLst>
                                    <p:set>
                                      <p:cBhvr>
                                        <p:cTn id="108" dur="1000" fill="hold">
                                          <p:stCondLst>
                                            <p:cond delay="0"/>
                                          </p:stCondLst>
                                        </p:cTn>
                                        <p:tgtEl>
                                          <p:spTgt spid="23"/>
                                        </p:tgtEl>
                                        <p:attrNameLst>
                                          <p:attrName>style.visibility</p:attrName>
                                        </p:attrNameLst>
                                      </p:cBhvr>
                                      <p:to>
                                        <p:strVal val="visible"/>
                                      </p:to>
                                    </p:set>
                                    <p:anim calcmode="lin" valueType="num">
                                      <p:cBhvr>
                                        <p:cTn id="109" dur="1000">
                                          <p:stCondLst>
                                            <p:cond delay="0"/>
                                          </p:stCondLst>
                                        </p:cTn>
                                        <p:tgtEl>
                                          <p:spTgt spid="23"/>
                                        </p:tgtEl>
                                        <p:attrNameLst>
                                          <p:attrName>ppt_w</p:attrName>
                                        </p:attrNameLst>
                                      </p:cBhvr>
                                      <p:tavLst>
                                        <p:tav tm="0">
                                          <p:val>
                                            <p:strVal val="#ppt_w*0.70"/>
                                          </p:val>
                                        </p:tav>
                                        <p:tav tm="100000">
                                          <p:val>
                                            <p:strVal val="#ppt_w"/>
                                          </p:val>
                                        </p:tav>
                                      </p:tavLst>
                                    </p:anim>
                                    <p:anim calcmode="lin" valueType="num">
                                      <p:cBhvr>
                                        <p:cTn id="110" dur="1000">
                                          <p:stCondLst>
                                            <p:cond delay="0"/>
                                          </p:stCondLst>
                                        </p:cTn>
                                        <p:tgtEl>
                                          <p:spTgt spid="23"/>
                                        </p:tgtEl>
                                        <p:attrNameLst>
                                          <p:attrName>ppt_h</p:attrName>
                                        </p:attrNameLst>
                                      </p:cBhvr>
                                      <p:tavLst>
                                        <p:tav tm="0">
                                          <p:val>
                                            <p:strVal val="#ppt_h"/>
                                          </p:val>
                                        </p:tav>
                                        <p:tav tm="100000">
                                          <p:val>
                                            <p:strVal val="#ppt_h"/>
                                          </p:val>
                                        </p:tav>
                                      </p:tavLst>
                                    </p:anim>
                                    <p:animEffect transition="in" filter="fade">
                                      <p:cBhvr>
                                        <p:cTn id="111" dur="1000"/>
                                        <p:tgtEl>
                                          <p:spTgt spid="23"/>
                                        </p:tgtEl>
                                      </p:cBhvr>
                                    </p:animEffect>
                                  </p:childTnLst>
                                </p:cTn>
                              </p:par>
                              <p:par>
                                <p:cTn id="112" presetID="55" presetClass="entr" presetSubtype="0" fill="hold" grpId="0" nodeType="withEffect">
                                  <p:stCondLst>
                                    <p:cond delay="0"/>
                                  </p:stCondLst>
                                  <p:childTnLst>
                                    <p:set>
                                      <p:cBhvr>
                                        <p:cTn id="113" dur="1000" fill="hold">
                                          <p:stCondLst>
                                            <p:cond delay="0"/>
                                          </p:stCondLst>
                                        </p:cTn>
                                        <p:tgtEl>
                                          <p:spTgt spid="24"/>
                                        </p:tgtEl>
                                        <p:attrNameLst>
                                          <p:attrName>style.visibility</p:attrName>
                                        </p:attrNameLst>
                                      </p:cBhvr>
                                      <p:to>
                                        <p:strVal val="visible"/>
                                      </p:to>
                                    </p:set>
                                    <p:anim calcmode="lin" valueType="num">
                                      <p:cBhvr>
                                        <p:cTn id="114" dur="1000">
                                          <p:stCondLst>
                                            <p:cond delay="0"/>
                                          </p:stCondLst>
                                        </p:cTn>
                                        <p:tgtEl>
                                          <p:spTgt spid="24"/>
                                        </p:tgtEl>
                                        <p:attrNameLst>
                                          <p:attrName>ppt_w</p:attrName>
                                        </p:attrNameLst>
                                      </p:cBhvr>
                                      <p:tavLst>
                                        <p:tav tm="0">
                                          <p:val>
                                            <p:strVal val="#ppt_w*0.70"/>
                                          </p:val>
                                        </p:tav>
                                        <p:tav tm="100000">
                                          <p:val>
                                            <p:strVal val="#ppt_w"/>
                                          </p:val>
                                        </p:tav>
                                      </p:tavLst>
                                    </p:anim>
                                    <p:anim calcmode="lin" valueType="num">
                                      <p:cBhvr>
                                        <p:cTn id="115" dur="1000">
                                          <p:stCondLst>
                                            <p:cond delay="0"/>
                                          </p:stCondLst>
                                        </p:cTn>
                                        <p:tgtEl>
                                          <p:spTgt spid="24"/>
                                        </p:tgtEl>
                                        <p:attrNameLst>
                                          <p:attrName>ppt_h</p:attrName>
                                        </p:attrNameLst>
                                      </p:cBhvr>
                                      <p:tavLst>
                                        <p:tav tm="0">
                                          <p:val>
                                            <p:strVal val="#ppt_h"/>
                                          </p:val>
                                        </p:tav>
                                        <p:tav tm="100000">
                                          <p:val>
                                            <p:strVal val="#ppt_h"/>
                                          </p:val>
                                        </p:tav>
                                      </p:tavLst>
                                    </p:anim>
                                    <p:animEffect transition="in" filter="fade">
                                      <p:cBhvr>
                                        <p:cTn id="116" dur="1000"/>
                                        <p:tgtEl>
                                          <p:spTgt spid="24"/>
                                        </p:tgtEl>
                                      </p:cBhvr>
                                    </p:animEffect>
                                  </p:childTnLst>
                                </p:cTn>
                              </p:par>
                              <p:par>
                                <p:cTn id="117" presetID="55" presetClass="entr" presetSubtype="0" fill="hold" grpId="0" nodeType="withEffect">
                                  <p:stCondLst>
                                    <p:cond delay="0"/>
                                  </p:stCondLst>
                                  <p:childTnLst>
                                    <p:set>
                                      <p:cBhvr>
                                        <p:cTn id="118" dur="1000" fill="hold">
                                          <p:stCondLst>
                                            <p:cond delay="0"/>
                                          </p:stCondLst>
                                        </p:cTn>
                                        <p:tgtEl>
                                          <p:spTgt spid="25"/>
                                        </p:tgtEl>
                                        <p:attrNameLst>
                                          <p:attrName>style.visibility</p:attrName>
                                        </p:attrNameLst>
                                      </p:cBhvr>
                                      <p:to>
                                        <p:strVal val="visible"/>
                                      </p:to>
                                    </p:set>
                                    <p:anim calcmode="lin" valueType="num">
                                      <p:cBhvr>
                                        <p:cTn id="119" dur="1000">
                                          <p:stCondLst>
                                            <p:cond delay="0"/>
                                          </p:stCondLst>
                                        </p:cTn>
                                        <p:tgtEl>
                                          <p:spTgt spid="25"/>
                                        </p:tgtEl>
                                        <p:attrNameLst>
                                          <p:attrName>ppt_w</p:attrName>
                                        </p:attrNameLst>
                                      </p:cBhvr>
                                      <p:tavLst>
                                        <p:tav tm="0">
                                          <p:val>
                                            <p:strVal val="#ppt_w*0.70"/>
                                          </p:val>
                                        </p:tav>
                                        <p:tav tm="100000">
                                          <p:val>
                                            <p:strVal val="#ppt_w"/>
                                          </p:val>
                                        </p:tav>
                                      </p:tavLst>
                                    </p:anim>
                                    <p:anim calcmode="lin" valueType="num">
                                      <p:cBhvr>
                                        <p:cTn id="120" dur="1000">
                                          <p:stCondLst>
                                            <p:cond delay="0"/>
                                          </p:stCondLst>
                                        </p:cTn>
                                        <p:tgtEl>
                                          <p:spTgt spid="25"/>
                                        </p:tgtEl>
                                        <p:attrNameLst>
                                          <p:attrName>ppt_h</p:attrName>
                                        </p:attrNameLst>
                                      </p:cBhvr>
                                      <p:tavLst>
                                        <p:tav tm="0">
                                          <p:val>
                                            <p:strVal val="#ppt_h"/>
                                          </p:val>
                                        </p:tav>
                                        <p:tav tm="100000">
                                          <p:val>
                                            <p:strVal val="#ppt_h"/>
                                          </p:val>
                                        </p:tav>
                                      </p:tavLst>
                                    </p:anim>
                                    <p:animEffect transition="in" filter="fade">
                                      <p:cBhvr>
                                        <p:cTn id="121" dur="1000"/>
                                        <p:tgtEl>
                                          <p:spTgt spid="25"/>
                                        </p:tgtEl>
                                      </p:cBhvr>
                                    </p:animEffect>
                                  </p:childTnLst>
                                </p:cTn>
                              </p:par>
                              <p:par>
                                <p:cTn id="122" presetID="55" presetClass="entr" presetSubtype="0" fill="hold" grpId="0" nodeType="withEffect">
                                  <p:stCondLst>
                                    <p:cond delay="0"/>
                                  </p:stCondLst>
                                  <p:childTnLst>
                                    <p:set>
                                      <p:cBhvr>
                                        <p:cTn id="123" dur="1000" fill="hold">
                                          <p:stCondLst>
                                            <p:cond delay="0"/>
                                          </p:stCondLst>
                                        </p:cTn>
                                        <p:tgtEl>
                                          <p:spTgt spid="26"/>
                                        </p:tgtEl>
                                        <p:attrNameLst>
                                          <p:attrName>style.visibility</p:attrName>
                                        </p:attrNameLst>
                                      </p:cBhvr>
                                      <p:to>
                                        <p:strVal val="visible"/>
                                      </p:to>
                                    </p:set>
                                    <p:anim calcmode="lin" valueType="num">
                                      <p:cBhvr>
                                        <p:cTn id="124" dur="1000">
                                          <p:stCondLst>
                                            <p:cond delay="0"/>
                                          </p:stCondLst>
                                        </p:cTn>
                                        <p:tgtEl>
                                          <p:spTgt spid="26"/>
                                        </p:tgtEl>
                                        <p:attrNameLst>
                                          <p:attrName>ppt_w</p:attrName>
                                        </p:attrNameLst>
                                      </p:cBhvr>
                                      <p:tavLst>
                                        <p:tav tm="0">
                                          <p:val>
                                            <p:strVal val="#ppt_w*0.70"/>
                                          </p:val>
                                        </p:tav>
                                        <p:tav tm="100000">
                                          <p:val>
                                            <p:strVal val="#ppt_w"/>
                                          </p:val>
                                        </p:tav>
                                      </p:tavLst>
                                    </p:anim>
                                    <p:anim calcmode="lin" valueType="num">
                                      <p:cBhvr>
                                        <p:cTn id="125" dur="1000">
                                          <p:stCondLst>
                                            <p:cond delay="0"/>
                                          </p:stCondLst>
                                        </p:cTn>
                                        <p:tgtEl>
                                          <p:spTgt spid="26"/>
                                        </p:tgtEl>
                                        <p:attrNameLst>
                                          <p:attrName>ppt_h</p:attrName>
                                        </p:attrNameLst>
                                      </p:cBhvr>
                                      <p:tavLst>
                                        <p:tav tm="0">
                                          <p:val>
                                            <p:strVal val="#ppt_h"/>
                                          </p:val>
                                        </p:tav>
                                        <p:tav tm="100000">
                                          <p:val>
                                            <p:strVal val="#ppt_h"/>
                                          </p:val>
                                        </p:tav>
                                      </p:tavLst>
                                    </p:anim>
                                    <p:animEffect transition="in" filter="fade">
                                      <p:cBhvr>
                                        <p:cTn id="126" dur="1000"/>
                                        <p:tgtEl>
                                          <p:spTgt spid="26"/>
                                        </p:tgtEl>
                                      </p:cBhvr>
                                    </p:animEffect>
                                  </p:childTnLst>
                                </p:cTn>
                              </p:par>
                              <p:par>
                                <p:cTn id="127" presetID="55" presetClass="entr" presetSubtype="0" fill="hold" grpId="0" nodeType="withEffect">
                                  <p:stCondLst>
                                    <p:cond delay="0"/>
                                  </p:stCondLst>
                                  <p:childTnLst>
                                    <p:set>
                                      <p:cBhvr>
                                        <p:cTn id="128" dur="1000" fill="hold">
                                          <p:stCondLst>
                                            <p:cond delay="0"/>
                                          </p:stCondLst>
                                        </p:cTn>
                                        <p:tgtEl>
                                          <p:spTgt spid="27"/>
                                        </p:tgtEl>
                                        <p:attrNameLst>
                                          <p:attrName>style.visibility</p:attrName>
                                        </p:attrNameLst>
                                      </p:cBhvr>
                                      <p:to>
                                        <p:strVal val="visible"/>
                                      </p:to>
                                    </p:set>
                                    <p:anim calcmode="lin" valueType="num">
                                      <p:cBhvr>
                                        <p:cTn id="129" dur="1000">
                                          <p:stCondLst>
                                            <p:cond delay="0"/>
                                          </p:stCondLst>
                                        </p:cTn>
                                        <p:tgtEl>
                                          <p:spTgt spid="27"/>
                                        </p:tgtEl>
                                        <p:attrNameLst>
                                          <p:attrName>ppt_w</p:attrName>
                                        </p:attrNameLst>
                                      </p:cBhvr>
                                      <p:tavLst>
                                        <p:tav tm="0">
                                          <p:val>
                                            <p:strVal val="#ppt_w*0.70"/>
                                          </p:val>
                                        </p:tav>
                                        <p:tav tm="100000">
                                          <p:val>
                                            <p:strVal val="#ppt_w"/>
                                          </p:val>
                                        </p:tav>
                                      </p:tavLst>
                                    </p:anim>
                                    <p:anim calcmode="lin" valueType="num">
                                      <p:cBhvr>
                                        <p:cTn id="130" dur="1000">
                                          <p:stCondLst>
                                            <p:cond delay="0"/>
                                          </p:stCondLst>
                                        </p:cTn>
                                        <p:tgtEl>
                                          <p:spTgt spid="27"/>
                                        </p:tgtEl>
                                        <p:attrNameLst>
                                          <p:attrName>ppt_h</p:attrName>
                                        </p:attrNameLst>
                                      </p:cBhvr>
                                      <p:tavLst>
                                        <p:tav tm="0">
                                          <p:val>
                                            <p:strVal val="#ppt_h"/>
                                          </p:val>
                                        </p:tav>
                                        <p:tav tm="100000">
                                          <p:val>
                                            <p:strVal val="#ppt_h"/>
                                          </p:val>
                                        </p:tav>
                                      </p:tavLst>
                                    </p:anim>
                                    <p:animEffect transition="in" filter="fade">
                                      <p:cBhvr>
                                        <p:cTn id="131" dur="1000"/>
                                        <p:tgtEl>
                                          <p:spTgt spid="27"/>
                                        </p:tgtEl>
                                      </p:cBhvr>
                                    </p:animEffect>
                                  </p:childTnLst>
                                </p:cTn>
                              </p:par>
                              <p:par>
                                <p:cTn id="132" presetID="55" presetClass="entr" presetSubtype="0" fill="hold" grpId="0" nodeType="withEffect">
                                  <p:stCondLst>
                                    <p:cond delay="0"/>
                                  </p:stCondLst>
                                  <p:childTnLst>
                                    <p:set>
                                      <p:cBhvr>
                                        <p:cTn id="133" dur="1000" fill="hold">
                                          <p:stCondLst>
                                            <p:cond delay="0"/>
                                          </p:stCondLst>
                                        </p:cTn>
                                        <p:tgtEl>
                                          <p:spTgt spid="28"/>
                                        </p:tgtEl>
                                        <p:attrNameLst>
                                          <p:attrName>style.visibility</p:attrName>
                                        </p:attrNameLst>
                                      </p:cBhvr>
                                      <p:to>
                                        <p:strVal val="visible"/>
                                      </p:to>
                                    </p:set>
                                    <p:anim calcmode="lin" valueType="num">
                                      <p:cBhvr>
                                        <p:cTn id="134" dur="1000">
                                          <p:stCondLst>
                                            <p:cond delay="0"/>
                                          </p:stCondLst>
                                        </p:cTn>
                                        <p:tgtEl>
                                          <p:spTgt spid="28"/>
                                        </p:tgtEl>
                                        <p:attrNameLst>
                                          <p:attrName>ppt_w</p:attrName>
                                        </p:attrNameLst>
                                      </p:cBhvr>
                                      <p:tavLst>
                                        <p:tav tm="0">
                                          <p:val>
                                            <p:strVal val="#ppt_w*0.70"/>
                                          </p:val>
                                        </p:tav>
                                        <p:tav tm="100000">
                                          <p:val>
                                            <p:strVal val="#ppt_w"/>
                                          </p:val>
                                        </p:tav>
                                      </p:tavLst>
                                    </p:anim>
                                    <p:anim calcmode="lin" valueType="num">
                                      <p:cBhvr>
                                        <p:cTn id="135" dur="1000">
                                          <p:stCondLst>
                                            <p:cond delay="0"/>
                                          </p:stCondLst>
                                        </p:cTn>
                                        <p:tgtEl>
                                          <p:spTgt spid="28"/>
                                        </p:tgtEl>
                                        <p:attrNameLst>
                                          <p:attrName>ppt_h</p:attrName>
                                        </p:attrNameLst>
                                      </p:cBhvr>
                                      <p:tavLst>
                                        <p:tav tm="0">
                                          <p:val>
                                            <p:strVal val="#ppt_h"/>
                                          </p:val>
                                        </p:tav>
                                        <p:tav tm="100000">
                                          <p:val>
                                            <p:strVal val="#ppt_h"/>
                                          </p:val>
                                        </p:tav>
                                      </p:tavLst>
                                    </p:anim>
                                    <p:animEffect transition="in" filter="fade">
                                      <p:cBhvr>
                                        <p:cTn id="136" dur="1000"/>
                                        <p:tgtEl>
                                          <p:spTgt spid="28"/>
                                        </p:tgtEl>
                                      </p:cBhvr>
                                    </p:animEffect>
                                  </p:childTnLst>
                                </p:cTn>
                              </p:par>
                            </p:childTnLst>
                          </p:cTn>
                        </p:par>
                      </p:childTnLst>
                    </p:cTn>
                  </p:par>
                  <p:par>
                    <p:cTn id="137" fill="hold">
                      <p:stCondLst>
                        <p:cond delay="indefinite"/>
                      </p:stCondLst>
                      <p:childTnLst>
                        <p:par>
                          <p:cTn id="138" fill="hold">
                            <p:stCondLst>
                              <p:cond delay="0"/>
                            </p:stCondLst>
                            <p:childTnLst>
                              <p:par>
                                <p:cTn id="139" presetID="55" presetClass="entr" presetSubtype="0" fill="hold" grpId="0" nodeType="clickEffect">
                                  <p:stCondLst>
                                    <p:cond delay="0"/>
                                  </p:stCondLst>
                                  <p:childTnLst>
                                    <p:set>
                                      <p:cBhvr>
                                        <p:cTn id="140" dur="1000" fill="hold">
                                          <p:stCondLst>
                                            <p:cond delay="0"/>
                                          </p:stCondLst>
                                        </p:cTn>
                                        <p:tgtEl>
                                          <p:spTgt spid="29"/>
                                        </p:tgtEl>
                                        <p:attrNameLst>
                                          <p:attrName>style.visibility</p:attrName>
                                        </p:attrNameLst>
                                      </p:cBhvr>
                                      <p:to>
                                        <p:strVal val="visible"/>
                                      </p:to>
                                    </p:set>
                                    <p:anim calcmode="lin" valueType="num">
                                      <p:cBhvr>
                                        <p:cTn id="141" dur="1000">
                                          <p:stCondLst>
                                            <p:cond delay="0"/>
                                          </p:stCondLst>
                                        </p:cTn>
                                        <p:tgtEl>
                                          <p:spTgt spid="29"/>
                                        </p:tgtEl>
                                        <p:attrNameLst>
                                          <p:attrName>ppt_w</p:attrName>
                                        </p:attrNameLst>
                                      </p:cBhvr>
                                      <p:tavLst>
                                        <p:tav tm="0">
                                          <p:val>
                                            <p:strVal val="#ppt_w*0.70"/>
                                          </p:val>
                                        </p:tav>
                                        <p:tav tm="100000">
                                          <p:val>
                                            <p:strVal val="#ppt_w"/>
                                          </p:val>
                                        </p:tav>
                                      </p:tavLst>
                                    </p:anim>
                                    <p:anim calcmode="lin" valueType="num">
                                      <p:cBhvr>
                                        <p:cTn id="142" dur="1000">
                                          <p:stCondLst>
                                            <p:cond delay="0"/>
                                          </p:stCondLst>
                                        </p:cTn>
                                        <p:tgtEl>
                                          <p:spTgt spid="29"/>
                                        </p:tgtEl>
                                        <p:attrNameLst>
                                          <p:attrName>ppt_h</p:attrName>
                                        </p:attrNameLst>
                                      </p:cBhvr>
                                      <p:tavLst>
                                        <p:tav tm="0">
                                          <p:val>
                                            <p:strVal val="#ppt_h"/>
                                          </p:val>
                                        </p:tav>
                                        <p:tav tm="100000">
                                          <p:val>
                                            <p:strVal val="#ppt_h"/>
                                          </p:val>
                                        </p:tav>
                                      </p:tavLst>
                                    </p:anim>
                                    <p:animEffect transition="in" filter="fade">
                                      <p:cBhvr>
                                        <p:cTn id="143" dur="1000"/>
                                        <p:tgtEl>
                                          <p:spTgt spid="29"/>
                                        </p:tgtEl>
                                      </p:cBhvr>
                                    </p:animEffect>
                                  </p:childTnLst>
                                </p:cTn>
                              </p:par>
                              <p:par>
                                <p:cTn id="144" presetID="55" presetClass="entr" presetSubtype="0" fill="hold" grpId="0" nodeType="withEffect">
                                  <p:stCondLst>
                                    <p:cond delay="0"/>
                                  </p:stCondLst>
                                  <p:childTnLst>
                                    <p:set>
                                      <p:cBhvr>
                                        <p:cTn id="145" dur="1000" fill="hold">
                                          <p:stCondLst>
                                            <p:cond delay="0"/>
                                          </p:stCondLst>
                                        </p:cTn>
                                        <p:tgtEl>
                                          <p:spTgt spid="30"/>
                                        </p:tgtEl>
                                        <p:attrNameLst>
                                          <p:attrName>style.visibility</p:attrName>
                                        </p:attrNameLst>
                                      </p:cBhvr>
                                      <p:to>
                                        <p:strVal val="visible"/>
                                      </p:to>
                                    </p:set>
                                    <p:anim calcmode="lin" valueType="num">
                                      <p:cBhvr>
                                        <p:cTn id="146" dur="1000">
                                          <p:stCondLst>
                                            <p:cond delay="0"/>
                                          </p:stCondLst>
                                        </p:cTn>
                                        <p:tgtEl>
                                          <p:spTgt spid="30"/>
                                        </p:tgtEl>
                                        <p:attrNameLst>
                                          <p:attrName>ppt_w</p:attrName>
                                        </p:attrNameLst>
                                      </p:cBhvr>
                                      <p:tavLst>
                                        <p:tav tm="0">
                                          <p:val>
                                            <p:strVal val="#ppt_w*0.70"/>
                                          </p:val>
                                        </p:tav>
                                        <p:tav tm="100000">
                                          <p:val>
                                            <p:strVal val="#ppt_w"/>
                                          </p:val>
                                        </p:tav>
                                      </p:tavLst>
                                    </p:anim>
                                    <p:anim calcmode="lin" valueType="num">
                                      <p:cBhvr>
                                        <p:cTn id="147" dur="1000">
                                          <p:stCondLst>
                                            <p:cond delay="0"/>
                                          </p:stCondLst>
                                        </p:cTn>
                                        <p:tgtEl>
                                          <p:spTgt spid="30"/>
                                        </p:tgtEl>
                                        <p:attrNameLst>
                                          <p:attrName>ppt_h</p:attrName>
                                        </p:attrNameLst>
                                      </p:cBhvr>
                                      <p:tavLst>
                                        <p:tav tm="0">
                                          <p:val>
                                            <p:strVal val="#ppt_h"/>
                                          </p:val>
                                        </p:tav>
                                        <p:tav tm="100000">
                                          <p:val>
                                            <p:strVal val="#ppt_h"/>
                                          </p:val>
                                        </p:tav>
                                      </p:tavLst>
                                    </p:anim>
                                    <p:animEffect transition="in" filter="fade">
                                      <p:cBhvr>
                                        <p:cTn id="148" dur="1000"/>
                                        <p:tgtEl>
                                          <p:spTgt spid="30"/>
                                        </p:tgtEl>
                                      </p:cBhvr>
                                    </p:animEffect>
                                  </p:childTnLst>
                                </p:cTn>
                              </p:par>
                              <p:par>
                                <p:cTn id="149" presetID="55" presetClass="entr" presetSubtype="0" fill="hold" grpId="0" nodeType="withEffect">
                                  <p:stCondLst>
                                    <p:cond delay="0"/>
                                  </p:stCondLst>
                                  <p:childTnLst>
                                    <p:set>
                                      <p:cBhvr>
                                        <p:cTn id="150" dur="1000" fill="hold">
                                          <p:stCondLst>
                                            <p:cond delay="0"/>
                                          </p:stCondLst>
                                        </p:cTn>
                                        <p:tgtEl>
                                          <p:spTgt spid="31"/>
                                        </p:tgtEl>
                                        <p:attrNameLst>
                                          <p:attrName>style.visibility</p:attrName>
                                        </p:attrNameLst>
                                      </p:cBhvr>
                                      <p:to>
                                        <p:strVal val="visible"/>
                                      </p:to>
                                    </p:set>
                                    <p:anim calcmode="lin" valueType="num">
                                      <p:cBhvr>
                                        <p:cTn id="151" dur="1000">
                                          <p:stCondLst>
                                            <p:cond delay="0"/>
                                          </p:stCondLst>
                                        </p:cTn>
                                        <p:tgtEl>
                                          <p:spTgt spid="31"/>
                                        </p:tgtEl>
                                        <p:attrNameLst>
                                          <p:attrName>ppt_w</p:attrName>
                                        </p:attrNameLst>
                                      </p:cBhvr>
                                      <p:tavLst>
                                        <p:tav tm="0">
                                          <p:val>
                                            <p:strVal val="#ppt_w*0.70"/>
                                          </p:val>
                                        </p:tav>
                                        <p:tav tm="100000">
                                          <p:val>
                                            <p:strVal val="#ppt_w"/>
                                          </p:val>
                                        </p:tav>
                                      </p:tavLst>
                                    </p:anim>
                                    <p:anim calcmode="lin" valueType="num">
                                      <p:cBhvr>
                                        <p:cTn id="152" dur="1000">
                                          <p:stCondLst>
                                            <p:cond delay="0"/>
                                          </p:stCondLst>
                                        </p:cTn>
                                        <p:tgtEl>
                                          <p:spTgt spid="31"/>
                                        </p:tgtEl>
                                        <p:attrNameLst>
                                          <p:attrName>ppt_h</p:attrName>
                                        </p:attrNameLst>
                                      </p:cBhvr>
                                      <p:tavLst>
                                        <p:tav tm="0">
                                          <p:val>
                                            <p:strVal val="#ppt_h"/>
                                          </p:val>
                                        </p:tav>
                                        <p:tav tm="100000">
                                          <p:val>
                                            <p:strVal val="#ppt_h"/>
                                          </p:val>
                                        </p:tav>
                                      </p:tavLst>
                                    </p:anim>
                                    <p:animEffect transition="in" filter="fade">
                                      <p:cBhvr>
                                        <p:cTn id="153" dur="1000"/>
                                        <p:tgtEl>
                                          <p:spTgt spid="31"/>
                                        </p:tgtEl>
                                      </p:cBhvr>
                                    </p:animEffect>
                                  </p:childTnLst>
                                </p:cTn>
                              </p:par>
                              <p:par>
                                <p:cTn id="154" presetID="55" presetClass="entr" presetSubtype="0" fill="hold" grpId="0" nodeType="withEffect">
                                  <p:stCondLst>
                                    <p:cond delay="0"/>
                                  </p:stCondLst>
                                  <p:childTnLst>
                                    <p:set>
                                      <p:cBhvr>
                                        <p:cTn id="155" dur="1000" fill="hold">
                                          <p:stCondLst>
                                            <p:cond delay="0"/>
                                          </p:stCondLst>
                                        </p:cTn>
                                        <p:tgtEl>
                                          <p:spTgt spid="32"/>
                                        </p:tgtEl>
                                        <p:attrNameLst>
                                          <p:attrName>style.visibility</p:attrName>
                                        </p:attrNameLst>
                                      </p:cBhvr>
                                      <p:to>
                                        <p:strVal val="visible"/>
                                      </p:to>
                                    </p:set>
                                    <p:anim calcmode="lin" valueType="num">
                                      <p:cBhvr>
                                        <p:cTn id="156" dur="1000">
                                          <p:stCondLst>
                                            <p:cond delay="0"/>
                                          </p:stCondLst>
                                        </p:cTn>
                                        <p:tgtEl>
                                          <p:spTgt spid="32"/>
                                        </p:tgtEl>
                                        <p:attrNameLst>
                                          <p:attrName>ppt_w</p:attrName>
                                        </p:attrNameLst>
                                      </p:cBhvr>
                                      <p:tavLst>
                                        <p:tav tm="0">
                                          <p:val>
                                            <p:strVal val="#ppt_w*0.70"/>
                                          </p:val>
                                        </p:tav>
                                        <p:tav tm="100000">
                                          <p:val>
                                            <p:strVal val="#ppt_w"/>
                                          </p:val>
                                        </p:tav>
                                      </p:tavLst>
                                    </p:anim>
                                    <p:anim calcmode="lin" valueType="num">
                                      <p:cBhvr>
                                        <p:cTn id="157" dur="1000">
                                          <p:stCondLst>
                                            <p:cond delay="0"/>
                                          </p:stCondLst>
                                        </p:cTn>
                                        <p:tgtEl>
                                          <p:spTgt spid="32"/>
                                        </p:tgtEl>
                                        <p:attrNameLst>
                                          <p:attrName>ppt_h</p:attrName>
                                        </p:attrNameLst>
                                      </p:cBhvr>
                                      <p:tavLst>
                                        <p:tav tm="0">
                                          <p:val>
                                            <p:strVal val="#ppt_h"/>
                                          </p:val>
                                        </p:tav>
                                        <p:tav tm="100000">
                                          <p:val>
                                            <p:strVal val="#ppt_h"/>
                                          </p:val>
                                        </p:tav>
                                      </p:tavLst>
                                    </p:anim>
                                    <p:animEffect transition="in" filter="fade">
                                      <p:cBhvr>
                                        <p:cTn id="158" dur="1000"/>
                                        <p:tgtEl>
                                          <p:spTgt spid="32"/>
                                        </p:tgtEl>
                                      </p:cBhvr>
                                    </p:animEffect>
                                  </p:childTnLst>
                                </p:cTn>
                              </p:par>
                              <p:par>
                                <p:cTn id="159" presetID="55" presetClass="entr" presetSubtype="0" fill="hold" grpId="0" nodeType="withEffect">
                                  <p:stCondLst>
                                    <p:cond delay="0"/>
                                  </p:stCondLst>
                                  <p:childTnLst>
                                    <p:set>
                                      <p:cBhvr>
                                        <p:cTn id="160" dur="1000" fill="hold">
                                          <p:stCondLst>
                                            <p:cond delay="0"/>
                                          </p:stCondLst>
                                        </p:cTn>
                                        <p:tgtEl>
                                          <p:spTgt spid="33"/>
                                        </p:tgtEl>
                                        <p:attrNameLst>
                                          <p:attrName>style.visibility</p:attrName>
                                        </p:attrNameLst>
                                      </p:cBhvr>
                                      <p:to>
                                        <p:strVal val="visible"/>
                                      </p:to>
                                    </p:set>
                                    <p:anim calcmode="lin" valueType="num">
                                      <p:cBhvr>
                                        <p:cTn id="161" dur="1000">
                                          <p:stCondLst>
                                            <p:cond delay="0"/>
                                          </p:stCondLst>
                                        </p:cTn>
                                        <p:tgtEl>
                                          <p:spTgt spid="33"/>
                                        </p:tgtEl>
                                        <p:attrNameLst>
                                          <p:attrName>ppt_w</p:attrName>
                                        </p:attrNameLst>
                                      </p:cBhvr>
                                      <p:tavLst>
                                        <p:tav tm="0">
                                          <p:val>
                                            <p:strVal val="#ppt_w*0.70"/>
                                          </p:val>
                                        </p:tav>
                                        <p:tav tm="100000">
                                          <p:val>
                                            <p:strVal val="#ppt_w"/>
                                          </p:val>
                                        </p:tav>
                                      </p:tavLst>
                                    </p:anim>
                                    <p:anim calcmode="lin" valueType="num">
                                      <p:cBhvr>
                                        <p:cTn id="162" dur="1000">
                                          <p:stCondLst>
                                            <p:cond delay="0"/>
                                          </p:stCondLst>
                                        </p:cTn>
                                        <p:tgtEl>
                                          <p:spTgt spid="33"/>
                                        </p:tgtEl>
                                        <p:attrNameLst>
                                          <p:attrName>ppt_h</p:attrName>
                                        </p:attrNameLst>
                                      </p:cBhvr>
                                      <p:tavLst>
                                        <p:tav tm="0">
                                          <p:val>
                                            <p:strVal val="#ppt_h"/>
                                          </p:val>
                                        </p:tav>
                                        <p:tav tm="100000">
                                          <p:val>
                                            <p:strVal val="#ppt_h"/>
                                          </p:val>
                                        </p:tav>
                                      </p:tavLst>
                                    </p:anim>
                                    <p:animEffect transition="in" filter="fade">
                                      <p:cBhvr>
                                        <p:cTn id="163" dur="1000"/>
                                        <p:tgtEl>
                                          <p:spTgt spid="33"/>
                                        </p:tgtEl>
                                      </p:cBhvr>
                                    </p:animEffect>
                                  </p:childTnLst>
                                </p:cTn>
                              </p:par>
                              <p:par>
                                <p:cTn id="164" presetID="55" presetClass="entr" presetSubtype="0" fill="hold" grpId="0" nodeType="withEffect">
                                  <p:stCondLst>
                                    <p:cond delay="0"/>
                                  </p:stCondLst>
                                  <p:childTnLst>
                                    <p:set>
                                      <p:cBhvr>
                                        <p:cTn id="165" dur="1000" fill="hold">
                                          <p:stCondLst>
                                            <p:cond delay="0"/>
                                          </p:stCondLst>
                                        </p:cTn>
                                        <p:tgtEl>
                                          <p:spTgt spid="34"/>
                                        </p:tgtEl>
                                        <p:attrNameLst>
                                          <p:attrName>style.visibility</p:attrName>
                                        </p:attrNameLst>
                                      </p:cBhvr>
                                      <p:to>
                                        <p:strVal val="visible"/>
                                      </p:to>
                                    </p:set>
                                    <p:anim calcmode="lin" valueType="num">
                                      <p:cBhvr>
                                        <p:cTn id="166" dur="1000">
                                          <p:stCondLst>
                                            <p:cond delay="0"/>
                                          </p:stCondLst>
                                        </p:cTn>
                                        <p:tgtEl>
                                          <p:spTgt spid="34"/>
                                        </p:tgtEl>
                                        <p:attrNameLst>
                                          <p:attrName>ppt_w</p:attrName>
                                        </p:attrNameLst>
                                      </p:cBhvr>
                                      <p:tavLst>
                                        <p:tav tm="0">
                                          <p:val>
                                            <p:strVal val="#ppt_w*0.70"/>
                                          </p:val>
                                        </p:tav>
                                        <p:tav tm="100000">
                                          <p:val>
                                            <p:strVal val="#ppt_w"/>
                                          </p:val>
                                        </p:tav>
                                      </p:tavLst>
                                    </p:anim>
                                    <p:anim calcmode="lin" valueType="num">
                                      <p:cBhvr>
                                        <p:cTn id="167" dur="1000">
                                          <p:stCondLst>
                                            <p:cond delay="0"/>
                                          </p:stCondLst>
                                        </p:cTn>
                                        <p:tgtEl>
                                          <p:spTgt spid="34"/>
                                        </p:tgtEl>
                                        <p:attrNameLst>
                                          <p:attrName>ppt_h</p:attrName>
                                        </p:attrNameLst>
                                      </p:cBhvr>
                                      <p:tavLst>
                                        <p:tav tm="0">
                                          <p:val>
                                            <p:strVal val="#ppt_h"/>
                                          </p:val>
                                        </p:tav>
                                        <p:tav tm="100000">
                                          <p:val>
                                            <p:strVal val="#ppt_h"/>
                                          </p:val>
                                        </p:tav>
                                      </p:tavLst>
                                    </p:anim>
                                    <p:animEffect transition="in" filter="fade">
                                      <p:cBhvr>
                                        <p:cTn id="168" dur="1000"/>
                                        <p:tgtEl>
                                          <p:spTgt spid="34"/>
                                        </p:tgtEl>
                                      </p:cBhvr>
                                    </p:animEffect>
                                  </p:childTnLst>
                                </p:cTn>
                              </p:par>
                              <p:par>
                                <p:cTn id="169" presetID="55" presetClass="entr" presetSubtype="0" fill="hold" grpId="0" nodeType="withEffect">
                                  <p:stCondLst>
                                    <p:cond delay="0"/>
                                  </p:stCondLst>
                                  <p:childTnLst>
                                    <p:set>
                                      <p:cBhvr>
                                        <p:cTn id="170" dur="1000" fill="hold">
                                          <p:stCondLst>
                                            <p:cond delay="0"/>
                                          </p:stCondLst>
                                        </p:cTn>
                                        <p:tgtEl>
                                          <p:spTgt spid="35"/>
                                        </p:tgtEl>
                                        <p:attrNameLst>
                                          <p:attrName>style.visibility</p:attrName>
                                        </p:attrNameLst>
                                      </p:cBhvr>
                                      <p:to>
                                        <p:strVal val="visible"/>
                                      </p:to>
                                    </p:set>
                                    <p:anim calcmode="lin" valueType="num">
                                      <p:cBhvr>
                                        <p:cTn id="171" dur="1000">
                                          <p:stCondLst>
                                            <p:cond delay="0"/>
                                          </p:stCondLst>
                                        </p:cTn>
                                        <p:tgtEl>
                                          <p:spTgt spid="35"/>
                                        </p:tgtEl>
                                        <p:attrNameLst>
                                          <p:attrName>ppt_w</p:attrName>
                                        </p:attrNameLst>
                                      </p:cBhvr>
                                      <p:tavLst>
                                        <p:tav tm="0">
                                          <p:val>
                                            <p:strVal val="#ppt_w*0.70"/>
                                          </p:val>
                                        </p:tav>
                                        <p:tav tm="100000">
                                          <p:val>
                                            <p:strVal val="#ppt_w"/>
                                          </p:val>
                                        </p:tav>
                                      </p:tavLst>
                                    </p:anim>
                                    <p:anim calcmode="lin" valueType="num">
                                      <p:cBhvr>
                                        <p:cTn id="172" dur="1000">
                                          <p:stCondLst>
                                            <p:cond delay="0"/>
                                          </p:stCondLst>
                                        </p:cTn>
                                        <p:tgtEl>
                                          <p:spTgt spid="35"/>
                                        </p:tgtEl>
                                        <p:attrNameLst>
                                          <p:attrName>ppt_h</p:attrName>
                                        </p:attrNameLst>
                                      </p:cBhvr>
                                      <p:tavLst>
                                        <p:tav tm="0">
                                          <p:val>
                                            <p:strVal val="#ppt_h"/>
                                          </p:val>
                                        </p:tav>
                                        <p:tav tm="100000">
                                          <p:val>
                                            <p:strVal val="#ppt_h"/>
                                          </p:val>
                                        </p:tav>
                                      </p:tavLst>
                                    </p:anim>
                                    <p:animEffect transition="in" filter="fade">
                                      <p:cBhvr>
                                        <p:cTn id="173" dur="1000"/>
                                        <p:tgtEl>
                                          <p:spTgt spid="35"/>
                                        </p:tgtEl>
                                      </p:cBhvr>
                                    </p:animEffect>
                                  </p:childTnLst>
                                </p:cTn>
                              </p:par>
                              <p:par>
                                <p:cTn id="174" presetID="55" presetClass="entr" presetSubtype="0" fill="hold" grpId="0" nodeType="withEffect">
                                  <p:stCondLst>
                                    <p:cond delay="0"/>
                                  </p:stCondLst>
                                  <p:childTnLst>
                                    <p:set>
                                      <p:cBhvr>
                                        <p:cTn id="175" dur="1000" fill="hold">
                                          <p:stCondLst>
                                            <p:cond delay="0"/>
                                          </p:stCondLst>
                                        </p:cTn>
                                        <p:tgtEl>
                                          <p:spTgt spid="36"/>
                                        </p:tgtEl>
                                        <p:attrNameLst>
                                          <p:attrName>style.visibility</p:attrName>
                                        </p:attrNameLst>
                                      </p:cBhvr>
                                      <p:to>
                                        <p:strVal val="visible"/>
                                      </p:to>
                                    </p:set>
                                    <p:anim calcmode="lin" valueType="num">
                                      <p:cBhvr>
                                        <p:cTn id="176" dur="1000">
                                          <p:stCondLst>
                                            <p:cond delay="0"/>
                                          </p:stCondLst>
                                        </p:cTn>
                                        <p:tgtEl>
                                          <p:spTgt spid="36"/>
                                        </p:tgtEl>
                                        <p:attrNameLst>
                                          <p:attrName>ppt_w</p:attrName>
                                        </p:attrNameLst>
                                      </p:cBhvr>
                                      <p:tavLst>
                                        <p:tav tm="0">
                                          <p:val>
                                            <p:strVal val="#ppt_w*0.70"/>
                                          </p:val>
                                        </p:tav>
                                        <p:tav tm="100000">
                                          <p:val>
                                            <p:strVal val="#ppt_w"/>
                                          </p:val>
                                        </p:tav>
                                      </p:tavLst>
                                    </p:anim>
                                    <p:anim calcmode="lin" valueType="num">
                                      <p:cBhvr>
                                        <p:cTn id="177" dur="1000">
                                          <p:stCondLst>
                                            <p:cond delay="0"/>
                                          </p:stCondLst>
                                        </p:cTn>
                                        <p:tgtEl>
                                          <p:spTgt spid="36"/>
                                        </p:tgtEl>
                                        <p:attrNameLst>
                                          <p:attrName>ppt_h</p:attrName>
                                        </p:attrNameLst>
                                      </p:cBhvr>
                                      <p:tavLst>
                                        <p:tav tm="0">
                                          <p:val>
                                            <p:strVal val="#ppt_h"/>
                                          </p:val>
                                        </p:tav>
                                        <p:tav tm="100000">
                                          <p:val>
                                            <p:strVal val="#ppt_h"/>
                                          </p:val>
                                        </p:tav>
                                      </p:tavLst>
                                    </p:anim>
                                    <p:animEffect transition="in" filter="fade">
                                      <p:cBhvr>
                                        <p:cTn id="178" dur="1000"/>
                                        <p:tgtEl>
                                          <p:spTgt spid="36"/>
                                        </p:tgtEl>
                                      </p:cBhvr>
                                    </p:animEffect>
                                  </p:childTnLst>
                                </p:cTn>
                              </p:par>
                              <p:par>
                                <p:cTn id="179" presetID="55" presetClass="entr" presetSubtype="0" fill="hold" grpId="0" nodeType="withEffect">
                                  <p:stCondLst>
                                    <p:cond delay="0"/>
                                  </p:stCondLst>
                                  <p:childTnLst>
                                    <p:set>
                                      <p:cBhvr>
                                        <p:cTn id="180" dur="1000" fill="hold">
                                          <p:stCondLst>
                                            <p:cond delay="0"/>
                                          </p:stCondLst>
                                        </p:cTn>
                                        <p:tgtEl>
                                          <p:spTgt spid="37"/>
                                        </p:tgtEl>
                                        <p:attrNameLst>
                                          <p:attrName>style.visibility</p:attrName>
                                        </p:attrNameLst>
                                      </p:cBhvr>
                                      <p:to>
                                        <p:strVal val="visible"/>
                                      </p:to>
                                    </p:set>
                                    <p:anim calcmode="lin" valueType="num">
                                      <p:cBhvr>
                                        <p:cTn id="181" dur="1000">
                                          <p:stCondLst>
                                            <p:cond delay="0"/>
                                          </p:stCondLst>
                                        </p:cTn>
                                        <p:tgtEl>
                                          <p:spTgt spid="37"/>
                                        </p:tgtEl>
                                        <p:attrNameLst>
                                          <p:attrName>ppt_w</p:attrName>
                                        </p:attrNameLst>
                                      </p:cBhvr>
                                      <p:tavLst>
                                        <p:tav tm="0">
                                          <p:val>
                                            <p:strVal val="#ppt_w*0.70"/>
                                          </p:val>
                                        </p:tav>
                                        <p:tav tm="100000">
                                          <p:val>
                                            <p:strVal val="#ppt_w"/>
                                          </p:val>
                                        </p:tav>
                                      </p:tavLst>
                                    </p:anim>
                                    <p:anim calcmode="lin" valueType="num">
                                      <p:cBhvr>
                                        <p:cTn id="182" dur="1000">
                                          <p:stCondLst>
                                            <p:cond delay="0"/>
                                          </p:stCondLst>
                                        </p:cTn>
                                        <p:tgtEl>
                                          <p:spTgt spid="37"/>
                                        </p:tgtEl>
                                        <p:attrNameLst>
                                          <p:attrName>ppt_h</p:attrName>
                                        </p:attrNameLst>
                                      </p:cBhvr>
                                      <p:tavLst>
                                        <p:tav tm="0">
                                          <p:val>
                                            <p:strVal val="#ppt_h"/>
                                          </p:val>
                                        </p:tav>
                                        <p:tav tm="100000">
                                          <p:val>
                                            <p:strVal val="#ppt_h"/>
                                          </p:val>
                                        </p:tav>
                                      </p:tavLst>
                                    </p:anim>
                                    <p:animEffect transition="in" filter="fade">
                                      <p:cBhvr>
                                        <p:cTn id="183" dur="1000"/>
                                        <p:tgtEl>
                                          <p:spTgt spid="37"/>
                                        </p:tgtEl>
                                      </p:cBhvr>
                                    </p:animEffect>
                                  </p:childTnLst>
                                </p:cTn>
                              </p:par>
                              <p:par>
                                <p:cTn id="184" presetID="55" presetClass="entr" presetSubtype="0" fill="hold" grpId="0" nodeType="withEffect">
                                  <p:stCondLst>
                                    <p:cond delay="0"/>
                                  </p:stCondLst>
                                  <p:childTnLst>
                                    <p:set>
                                      <p:cBhvr>
                                        <p:cTn id="185" dur="1000" fill="hold">
                                          <p:stCondLst>
                                            <p:cond delay="0"/>
                                          </p:stCondLst>
                                        </p:cTn>
                                        <p:tgtEl>
                                          <p:spTgt spid="38"/>
                                        </p:tgtEl>
                                        <p:attrNameLst>
                                          <p:attrName>style.visibility</p:attrName>
                                        </p:attrNameLst>
                                      </p:cBhvr>
                                      <p:to>
                                        <p:strVal val="visible"/>
                                      </p:to>
                                    </p:set>
                                    <p:anim calcmode="lin" valueType="num">
                                      <p:cBhvr>
                                        <p:cTn id="186" dur="1000">
                                          <p:stCondLst>
                                            <p:cond delay="0"/>
                                          </p:stCondLst>
                                        </p:cTn>
                                        <p:tgtEl>
                                          <p:spTgt spid="38"/>
                                        </p:tgtEl>
                                        <p:attrNameLst>
                                          <p:attrName>ppt_w</p:attrName>
                                        </p:attrNameLst>
                                      </p:cBhvr>
                                      <p:tavLst>
                                        <p:tav tm="0">
                                          <p:val>
                                            <p:strVal val="#ppt_w*0.70"/>
                                          </p:val>
                                        </p:tav>
                                        <p:tav tm="100000">
                                          <p:val>
                                            <p:strVal val="#ppt_w"/>
                                          </p:val>
                                        </p:tav>
                                      </p:tavLst>
                                    </p:anim>
                                    <p:anim calcmode="lin" valueType="num">
                                      <p:cBhvr>
                                        <p:cTn id="187" dur="1000">
                                          <p:stCondLst>
                                            <p:cond delay="0"/>
                                          </p:stCondLst>
                                        </p:cTn>
                                        <p:tgtEl>
                                          <p:spTgt spid="38"/>
                                        </p:tgtEl>
                                        <p:attrNameLst>
                                          <p:attrName>ppt_h</p:attrName>
                                        </p:attrNameLst>
                                      </p:cBhvr>
                                      <p:tavLst>
                                        <p:tav tm="0">
                                          <p:val>
                                            <p:strVal val="#ppt_h"/>
                                          </p:val>
                                        </p:tav>
                                        <p:tav tm="100000">
                                          <p:val>
                                            <p:strVal val="#ppt_h"/>
                                          </p:val>
                                        </p:tav>
                                      </p:tavLst>
                                    </p:anim>
                                    <p:animEffect transition="in" filter="fade">
                                      <p:cBhvr>
                                        <p:cTn id="188" dur="1000"/>
                                        <p:tgtEl>
                                          <p:spTgt spid="38"/>
                                        </p:tgtEl>
                                      </p:cBhvr>
                                    </p:animEffect>
                                  </p:childTnLst>
                                </p:cTn>
                              </p:par>
                              <p:par>
                                <p:cTn id="189" presetID="55" presetClass="entr" presetSubtype="0" fill="hold" grpId="0" nodeType="withEffect">
                                  <p:stCondLst>
                                    <p:cond delay="0"/>
                                  </p:stCondLst>
                                  <p:childTnLst>
                                    <p:set>
                                      <p:cBhvr>
                                        <p:cTn id="190" dur="1000" fill="hold">
                                          <p:stCondLst>
                                            <p:cond delay="0"/>
                                          </p:stCondLst>
                                        </p:cTn>
                                        <p:tgtEl>
                                          <p:spTgt spid="41"/>
                                        </p:tgtEl>
                                        <p:attrNameLst>
                                          <p:attrName>style.visibility</p:attrName>
                                        </p:attrNameLst>
                                      </p:cBhvr>
                                      <p:to>
                                        <p:strVal val="visible"/>
                                      </p:to>
                                    </p:set>
                                    <p:anim calcmode="lin" valueType="num">
                                      <p:cBhvr>
                                        <p:cTn id="191" dur="1000">
                                          <p:stCondLst>
                                            <p:cond delay="0"/>
                                          </p:stCondLst>
                                        </p:cTn>
                                        <p:tgtEl>
                                          <p:spTgt spid="41"/>
                                        </p:tgtEl>
                                        <p:attrNameLst>
                                          <p:attrName>ppt_w</p:attrName>
                                        </p:attrNameLst>
                                      </p:cBhvr>
                                      <p:tavLst>
                                        <p:tav tm="0">
                                          <p:val>
                                            <p:strVal val="#ppt_w*0.70"/>
                                          </p:val>
                                        </p:tav>
                                        <p:tav tm="100000">
                                          <p:val>
                                            <p:strVal val="#ppt_w"/>
                                          </p:val>
                                        </p:tav>
                                      </p:tavLst>
                                    </p:anim>
                                    <p:anim calcmode="lin" valueType="num">
                                      <p:cBhvr>
                                        <p:cTn id="192" dur="1000">
                                          <p:stCondLst>
                                            <p:cond delay="0"/>
                                          </p:stCondLst>
                                        </p:cTn>
                                        <p:tgtEl>
                                          <p:spTgt spid="41"/>
                                        </p:tgtEl>
                                        <p:attrNameLst>
                                          <p:attrName>ppt_h</p:attrName>
                                        </p:attrNameLst>
                                      </p:cBhvr>
                                      <p:tavLst>
                                        <p:tav tm="0">
                                          <p:val>
                                            <p:strVal val="#ppt_h"/>
                                          </p:val>
                                        </p:tav>
                                        <p:tav tm="100000">
                                          <p:val>
                                            <p:strVal val="#ppt_h"/>
                                          </p:val>
                                        </p:tav>
                                      </p:tavLst>
                                    </p:anim>
                                    <p:animEffect transition="in" filter="fade">
                                      <p:cBhvr>
                                        <p:cTn id="193" dur="1000"/>
                                        <p:tgtEl>
                                          <p:spTgt spid="41"/>
                                        </p:tgtEl>
                                      </p:cBhvr>
                                    </p:animEffect>
                                  </p:childTnLst>
                                </p:cTn>
                              </p:par>
                              <p:par>
                                <p:cTn id="194" presetID="55" presetClass="entr" presetSubtype="0" fill="hold" grpId="0" nodeType="withEffect">
                                  <p:stCondLst>
                                    <p:cond delay="0"/>
                                  </p:stCondLst>
                                  <p:childTnLst>
                                    <p:set>
                                      <p:cBhvr>
                                        <p:cTn id="195" dur="1000" fill="hold">
                                          <p:stCondLst>
                                            <p:cond delay="0"/>
                                          </p:stCondLst>
                                        </p:cTn>
                                        <p:tgtEl>
                                          <p:spTgt spid="39"/>
                                        </p:tgtEl>
                                        <p:attrNameLst>
                                          <p:attrName>style.visibility</p:attrName>
                                        </p:attrNameLst>
                                      </p:cBhvr>
                                      <p:to>
                                        <p:strVal val="visible"/>
                                      </p:to>
                                    </p:set>
                                    <p:anim calcmode="lin" valueType="num">
                                      <p:cBhvr>
                                        <p:cTn id="196" dur="1000">
                                          <p:stCondLst>
                                            <p:cond delay="0"/>
                                          </p:stCondLst>
                                        </p:cTn>
                                        <p:tgtEl>
                                          <p:spTgt spid="39"/>
                                        </p:tgtEl>
                                        <p:attrNameLst>
                                          <p:attrName>ppt_w</p:attrName>
                                        </p:attrNameLst>
                                      </p:cBhvr>
                                      <p:tavLst>
                                        <p:tav tm="0">
                                          <p:val>
                                            <p:strVal val="#ppt_w*0.70"/>
                                          </p:val>
                                        </p:tav>
                                        <p:tav tm="100000">
                                          <p:val>
                                            <p:strVal val="#ppt_w"/>
                                          </p:val>
                                        </p:tav>
                                      </p:tavLst>
                                    </p:anim>
                                    <p:anim calcmode="lin" valueType="num">
                                      <p:cBhvr>
                                        <p:cTn id="197" dur="1000">
                                          <p:stCondLst>
                                            <p:cond delay="0"/>
                                          </p:stCondLst>
                                        </p:cTn>
                                        <p:tgtEl>
                                          <p:spTgt spid="39"/>
                                        </p:tgtEl>
                                        <p:attrNameLst>
                                          <p:attrName>ppt_h</p:attrName>
                                        </p:attrNameLst>
                                      </p:cBhvr>
                                      <p:tavLst>
                                        <p:tav tm="0">
                                          <p:val>
                                            <p:strVal val="#ppt_h"/>
                                          </p:val>
                                        </p:tav>
                                        <p:tav tm="100000">
                                          <p:val>
                                            <p:strVal val="#ppt_h"/>
                                          </p:val>
                                        </p:tav>
                                      </p:tavLst>
                                    </p:anim>
                                    <p:animEffect transition="in" filter="fade">
                                      <p:cBhvr>
                                        <p:cTn id="198" dur="1000"/>
                                        <p:tgtEl>
                                          <p:spTgt spid="39"/>
                                        </p:tgtEl>
                                      </p:cBhvr>
                                    </p:animEffect>
                                  </p:childTnLst>
                                </p:cTn>
                              </p:par>
                              <p:par>
                                <p:cTn id="199" presetID="55" presetClass="entr" presetSubtype="0" fill="hold" grpId="0" nodeType="withEffect">
                                  <p:stCondLst>
                                    <p:cond delay="0"/>
                                  </p:stCondLst>
                                  <p:childTnLst>
                                    <p:set>
                                      <p:cBhvr>
                                        <p:cTn id="200" dur="1000" fill="hold">
                                          <p:stCondLst>
                                            <p:cond delay="0"/>
                                          </p:stCondLst>
                                        </p:cTn>
                                        <p:tgtEl>
                                          <p:spTgt spid="40"/>
                                        </p:tgtEl>
                                        <p:attrNameLst>
                                          <p:attrName>style.visibility</p:attrName>
                                        </p:attrNameLst>
                                      </p:cBhvr>
                                      <p:to>
                                        <p:strVal val="visible"/>
                                      </p:to>
                                    </p:set>
                                    <p:anim calcmode="lin" valueType="num">
                                      <p:cBhvr>
                                        <p:cTn id="201" dur="1000">
                                          <p:stCondLst>
                                            <p:cond delay="0"/>
                                          </p:stCondLst>
                                        </p:cTn>
                                        <p:tgtEl>
                                          <p:spTgt spid="40"/>
                                        </p:tgtEl>
                                        <p:attrNameLst>
                                          <p:attrName>ppt_w</p:attrName>
                                        </p:attrNameLst>
                                      </p:cBhvr>
                                      <p:tavLst>
                                        <p:tav tm="0">
                                          <p:val>
                                            <p:strVal val="#ppt_w*0.70"/>
                                          </p:val>
                                        </p:tav>
                                        <p:tav tm="100000">
                                          <p:val>
                                            <p:strVal val="#ppt_w"/>
                                          </p:val>
                                        </p:tav>
                                      </p:tavLst>
                                    </p:anim>
                                    <p:anim calcmode="lin" valueType="num">
                                      <p:cBhvr>
                                        <p:cTn id="202" dur="1000">
                                          <p:stCondLst>
                                            <p:cond delay="0"/>
                                          </p:stCondLst>
                                        </p:cTn>
                                        <p:tgtEl>
                                          <p:spTgt spid="40"/>
                                        </p:tgtEl>
                                        <p:attrNameLst>
                                          <p:attrName>ppt_h</p:attrName>
                                        </p:attrNameLst>
                                      </p:cBhvr>
                                      <p:tavLst>
                                        <p:tav tm="0">
                                          <p:val>
                                            <p:strVal val="#ppt_h"/>
                                          </p:val>
                                        </p:tav>
                                        <p:tav tm="100000">
                                          <p:val>
                                            <p:strVal val="#ppt_h"/>
                                          </p:val>
                                        </p:tav>
                                      </p:tavLst>
                                    </p:anim>
                                    <p:animEffect transition="in" filter="fade">
                                      <p:cBhvr>
                                        <p:cTn id="203" dur="1000"/>
                                        <p:tgtEl>
                                          <p:spTgt spid="40"/>
                                        </p:tgtEl>
                                      </p:cBhvr>
                                    </p:animEffect>
                                  </p:childTnLst>
                                </p:cTn>
                              </p:par>
                            </p:childTnLst>
                          </p:cTn>
                        </p:par>
                      </p:childTnLst>
                    </p:cTn>
                  </p:par>
                  <p:par>
                    <p:cTn id="204" fill="hold">
                      <p:stCondLst>
                        <p:cond delay="indefinite"/>
                      </p:stCondLst>
                      <p:childTnLst>
                        <p:par>
                          <p:cTn id="205" fill="hold">
                            <p:stCondLst>
                              <p:cond delay="0"/>
                            </p:stCondLst>
                            <p:childTnLst>
                              <p:par>
                                <p:cTn id="206" presetID="55" presetClass="entr" presetSubtype="0" fill="hold" grpId="0" nodeType="clickEffect">
                                  <p:stCondLst>
                                    <p:cond delay="0"/>
                                  </p:stCondLst>
                                  <p:childTnLst>
                                    <p:set>
                                      <p:cBhvr>
                                        <p:cTn id="207" dur="1000" fill="hold">
                                          <p:stCondLst>
                                            <p:cond delay="0"/>
                                          </p:stCondLst>
                                        </p:cTn>
                                        <p:tgtEl>
                                          <p:spTgt spid="42"/>
                                        </p:tgtEl>
                                        <p:attrNameLst>
                                          <p:attrName>style.visibility</p:attrName>
                                        </p:attrNameLst>
                                      </p:cBhvr>
                                      <p:to>
                                        <p:strVal val="visible"/>
                                      </p:to>
                                    </p:set>
                                    <p:anim calcmode="lin" valueType="num">
                                      <p:cBhvr>
                                        <p:cTn id="208" dur="1000">
                                          <p:stCondLst>
                                            <p:cond delay="0"/>
                                          </p:stCondLst>
                                        </p:cTn>
                                        <p:tgtEl>
                                          <p:spTgt spid="42"/>
                                        </p:tgtEl>
                                        <p:attrNameLst>
                                          <p:attrName>ppt_w</p:attrName>
                                        </p:attrNameLst>
                                      </p:cBhvr>
                                      <p:tavLst>
                                        <p:tav tm="0">
                                          <p:val>
                                            <p:strVal val="#ppt_w*0.70"/>
                                          </p:val>
                                        </p:tav>
                                        <p:tav tm="100000">
                                          <p:val>
                                            <p:strVal val="#ppt_w"/>
                                          </p:val>
                                        </p:tav>
                                      </p:tavLst>
                                    </p:anim>
                                    <p:anim calcmode="lin" valueType="num">
                                      <p:cBhvr>
                                        <p:cTn id="209" dur="1000">
                                          <p:stCondLst>
                                            <p:cond delay="0"/>
                                          </p:stCondLst>
                                        </p:cTn>
                                        <p:tgtEl>
                                          <p:spTgt spid="42"/>
                                        </p:tgtEl>
                                        <p:attrNameLst>
                                          <p:attrName>ppt_h</p:attrName>
                                        </p:attrNameLst>
                                      </p:cBhvr>
                                      <p:tavLst>
                                        <p:tav tm="0">
                                          <p:val>
                                            <p:strVal val="#ppt_h"/>
                                          </p:val>
                                        </p:tav>
                                        <p:tav tm="100000">
                                          <p:val>
                                            <p:strVal val="#ppt_h"/>
                                          </p:val>
                                        </p:tav>
                                      </p:tavLst>
                                    </p:anim>
                                    <p:animEffect transition="in" filter="fade">
                                      <p:cBhvr>
                                        <p:cTn id="210" dur="1000"/>
                                        <p:tgtEl>
                                          <p:spTgt spid="42"/>
                                        </p:tgtEl>
                                      </p:cBhvr>
                                    </p:animEffect>
                                  </p:childTnLst>
                                </p:cTn>
                              </p:par>
                              <p:par>
                                <p:cTn id="211" presetID="55" presetClass="entr" presetSubtype="0" fill="hold" grpId="0" nodeType="withEffect">
                                  <p:stCondLst>
                                    <p:cond delay="0"/>
                                  </p:stCondLst>
                                  <p:childTnLst>
                                    <p:set>
                                      <p:cBhvr>
                                        <p:cTn id="212" dur="1000" fill="hold">
                                          <p:stCondLst>
                                            <p:cond delay="0"/>
                                          </p:stCondLst>
                                        </p:cTn>
                                        <p:tgtEl>
                                          <p:spTgt spid="43"/>
                                        </p:tgtEl>
                                        <p:attrNameLst>
                                          <p:attrName>style.visibility</p:attrName>
                                        </p:attrNameLst>
                                      </p:cBhvr>
                                      <p:to>
                                        <p:strVal val="visible"/>
                                      </p:to>
                                    </p:set>
                                    <p:anim calcmode="lin" valueType="num">
                                      <p:cBhvr>
                                        <p:cTn id="213" dur="1000">
                                          <p:stCondLst>
                                            <p:cond delay="0"/>
                                          </p:stCondLst>
                                        </p:cTn>
                                        <p:tgtEl>
                                          <p:spTgt spid="43"/>
                                        </p:tgtEl>
                                        <p:attrNameLst>
                                          <p:attrName>ppt_w</p:attrName>
                                        </p:attrNameLst>
                                      </p:cBhvr>
                                      <p:tavLst>
                                        <p:tav tm="0">
                                          <p:val>
                                            <p:strVal val="#ppt_w*0.70"/>
                                          </p:val>
                                        </p:tav>
                                        <p:tav tm="100000">
                                          <p:val>
                                            <p:strVal val="#ppt_w"/>
                                          </p:val>
                                        </p:tav>
                                      </p:tavLst>
                                    </p:anim>
                                    <p:anim calcmode="lin" valueType="num">
                                      <p:cBhvr>
                                        <p:cTn id="214" dur="1000">
                                          <p:stCondLst>
                                            <p:cond delay="0"/>
                                          </p:stCondLst>
                                        </p:cTn>
                                        <p:tgtEl>
                                          <p:spTgt spid="43"/>
                                        </p:tgtEl>
                                        <p:attrNameLst>
                                          <p:attrName>ppt_h</p:attrName>
                                        </p:attrNameLst>
                                      </p:cBhvr>
                                      <p:tavLst>
                                        <p:tav tm="0">
                                          <p:val>
                                            <p:strVal val="#ppt_h"/>
                                          </p:val>
                                        </p:tav>
                                        <p:tav tm="100000">
                                          <p:val>
                                            <p:strVal val="#ppt_h"/>
                                          </p:val>
                                        </p:tav>
                                      </p:tavLst>
                                    </p:anim>
                                    <p:animEffect transition="in" filter="fade">
                                      <p:cBhvr>
                                        <p:cTn id="215" dur="1000"/>
                                        <p:tgtEl>
                                          <p:spTgt spid="43"/>
                                        </p:tgtEl>
                                      </p:cBhvr>
                                    </p:animEffect>
                                  </p:childTnLst>
                                </p:cTn>
                              </p:par>
                              <p:par>
                                <p:cTn id="216" presetID="55" presetClass="entr" presetSubtype="0" fill="hold" grpId="0" nodeType="withEffect">
                                  <p:stCondLst>
                                    <p:cond delay="0"/>
                                  </p:stCondLst>
                                  <p:childTnLst>
                                    <p:set>
                                      <p:cBhvr>
                                        <p:cTn id="217" dur="1000" fill="hold">
                                          <p:stCondLst>
                                            <p:cond delay="0"/>
                                          </p:stCondLst>
                                        </p:cTn>
                                        <p:tgtEl>
                                          <p:spTgt spid="44"/>
                                        </p:tgtEl>
                                        <p:attrNameLst>
                                          <p:attrName>style.visibility</p:attrName>
                                        </p:attrNameLst>
                                      </p:cBhvr>
                                      <p:to>
                                        <p:strVal val="visible"/>
                                      </p:to>
                                    </p:set>
                                    <p:anim calcmode="lin" valueType="num">
                                      <p:cBhvr>
                                        <p:cTn id="218" dur="1000">
                                          <p:stCondLst>
                                            <p:cond delay="0"/>
                                          </p:stCondLst>
                                        </p:cTn>
                                        <p:tgtEl>
                                          <p:spTgt spid="44"/>
                                        </p:tgtEl>
                                        <p:attrNameLst>
                                          <p:attrName>ppt_w</p:attrName>
                                        </p:attrNameLst>
                                      </p:cBhvr>
                                      <p:tavLst>
                                        <p:tav tm="0">
                                          <p:val>
                                            <p:strVal val="#ppt_w*0.70"/>
                                          </p:val>
                                        </p:tav>
                                        <p:tav tm="100000">
                                          <p:val>
                                            <p:strVal val="#ppt_w"/>
                                          </p:val>
                                        </p:tav>
                                      </p:tavLst>
                                    </p:anim>
                                    <p:anim calcmode="lin" valueType="num">
                                      <p:cBhvr>
                                        <p:cTn id="219" dur="1000">
                                          <p:stCondLst>
                                            <p:cond delay="0"/>
                                          </p:stCondLst>
                                        </p:cTn>
                                        <p:tgtEl>
                                          <p:spTgt spid="44"/>
                                        </p:tgtEl>
                                        <p:attrNameLst>
                                          <p:attrName>ppt_h</p:attrName>
                                        </p:attrNameLst>
                                      </p:cBhvr>
                                      <p:tavLst>
                                        <p:tav tm="0">
                                          <p:val>
                                            <p:strVal val="#ppt_h"/>
                                          </p:val>
                                        </p:tav>
                                        <p:tav tm="100000">
                                          <p:val>
                                            <p:strVal val="#ppt_h"/>
                                          </p:val>
                                        </p:tav>
                                      </p:tavLst>
                                    </p:anim>
                                    <p:animEffect transition="in" filter="fade">
                                      <p:cBhvr>
                                        <p:cTn id="220" dur="1000"/>
                                        <p:tgtEl>
                                          <p:spTgt spid="44"/>
                                        </p:tgtEl>
                                      </p:cBhvr>
                                    </p:animEffect>
                                  </p:childTnLst>
                                </p:cTn>
                              </p:par>
                              <p:par>
                                <p:cTn id="221" presetID="55" presetClass="entr" presetSubtype="0" fill="hold" grpId="0" nodeType="withEffect">
                                  <p:stCondLst>
                                    <p:cond delay="0"/>
                                  </p:stCondLst>
                                  <p:childTnLst>
                                    <p:set>
                                      <p:cBhvr>
                                        <p:cTn id="222" dur="1000" fill="hold">
                                          <p:stCondLst>
                                            <p:cond delay="0"/>
                                          </p:stCondLst>
                                        </p:cTn>
                                        <p:tgtEl>
                                          <p:spTgt spid="45"/>
                                        </p:tgtEl>
                                        <p:attrNameLst>
                                          <p:attrName>style.visibility</p:attrName>
                                        </p:attrNameLst>
                                      </p:cBhvr>
                                      <p:to>
                                        <p:strVal val="visible"/>
                                      </p:to>
                                    </p:set>
                                    <p:anim calcmode="lin" valueType="num">
                                      <p:cBhvr>
                                        <p:cTn id="223" dur="1000">
                                          <p:stCondLst>
                                            <p:cond delay="0"/>
                                          </p:stCondLst>
                                        </p:cTn>
                                        <p:tgtEl>
                                          <p:spTgt spid="45"/>
                                        </p:tgtEl>
                                        <p:attrNameLst>
                                          <p:attrName>ppt_w</p:attrName>
                                        </p:attrNameLst>
                                      </p:cBhvr>
                                      <p:tavLst>
                                        <p:tav tm="0">
                                          <p:val>
                                            <p:strVal val="#ppt_w*0.70"/>
                                          </p:val>
                                        </p:tav>
                                        <p:tav tm="100000">
                                          <p:val>
                                            <p:strVal val="#ppt_w"/>
                                          </p:val>
                                        </p:tav>
                                      </p:tavLst>
                                    </p:anim>
                                    <p:anim calcmode="lin" valueType="num">
                                      <p:cBhvr>
                                        <p:cTn id="224" dur="1000">
                                          <p:stCondLst>
                                            <p:cond delay="0"/>
                                          </p:stCondLst>
                                        </p:cTn>
                                        <p:tgtEl>
                                          <p:spTgt spid="45"/>
                                        </p:tgtEl>
                                        <p:attrNameLst>
                                          <p:attrName>ppt_h</p:attrName>
                                        </p:attrNameLst>
                                      </p:cBhvr>
                                      <p:tavLst>
                                        <p:tav tm="0">
                                          <p:val>
                                            <p:strVal val="#ppt_h"/>
                                          </p:val>
                                        </p:tav>
                                        <p:tav tm="100000">
                                          <p:val>
                                            <p:strVal val="#ppt_h"/>
                                          </p:val>
                                        </p:tav>
                                      </p:tavLst>
                                    </p:anim>
                                    <p:animEffect transition="in" filter="fade">
                                      <p:cBhvr>
                                        <p:cTn id="225" dur="1000"/>
                                        <p:tgtEl>
                                          <p:spTgt spid="45"/>
                                        </p:tgtEl>
                                      </p:cBhvr>
                                    </p:animEffect>
                                  </p:childTnLst>
                                </p:cTn>
                              </p:par>
                              <p:par>
                                <p:cTn id="226" presetID="55" presetClass="entr" presetSubtype="0" fill="hold" grpId="0" nodeType="withEffect">
                                  <p:stCondLst>
                                    <p:cond delay="0"/>
                                  </p:stCondLst>
                                  <p:childTnLst>
                                    <p:set>
                                      <p:cBhvr>
                                        <p:cTn id="227" dur="1000" fill="hold">
                                          <p:stCondLst>
                                            <p:cond delay="0"/>
                                          </p:stCondLst>
                                        </p:cTn>
                                        <p:tgtEl>
                                          <p:spTgt spid="46"/>
                                        </p:tgtEl>
                                        <p:attrNameLst>
                                          <p:attrName>style.visibility</p:attrName>
                                        </p:attrNameLst>
                                      </p:cBhvr>
                                      <p:to>
                                        <p:strVal val="visible"/>
                                      </p:to>
                                    </p:set>
                                    <p:anim calcmode="lin" valueType="num">
                                      <p:cBhvr>
                                        <p:cTn id="228" dur="1000">
                                          <p:stCondLst>
                                            <p:cond delay="0"/>
                                          </p:stCondLst>
                                        </p:cTn>
                                        <p:tgtEl>
                                          <p:spTgt spid="46"/>
                                        </p:tgtEl>
                                        <p:attrNameLst>
                                          <p:attrName>ppt_w</p:attrName>
                                        </p:attrNameLst>
                                      </p:cBhvr>
                                      <p:tavLst>
                                        <p:tav tm="0">
                                          <p:val>
                                            <p:strVal val="#ppt_w*0.70"/>
                                          </p:val>
                                        </p:tav>
                                        <p:tav tm="100000">
                                          <p:val>
                                            <p:strVal val="#ppt_w"/>
                                          </p:val>
                                        </p:tav>
                                      </p:tavLst>
                                    </p:anim>
                                    <p:anim calcmode="lin" valueType="num">
                                      <p:cBhvr>
                                        <p:cTn id="229" dur="1000">
                                          <p:stCondLst>
                                            <p:cond delay="0"/>
                                          </p:stCondLst>
                                        </p:cTn>
                                        <p:tgtEl>
                                          <p:spTgt spid="46"/>
                                        </p:tgtEl>
                                        <p:attrNameLst>
                                          <p:attrName>ppt_h</p:attrName>
                                        </p:attrNameLst>
                                      </p:cBhvr>
                                      <p:tavLst>
                                        <p:tav tm="0">
                                          <p:val>
                                            <p:strVal val="#ppt_h"/>
                                          </p:val>
                                        </p:tav>
                                        <p:tav tm="100000">
                                          <p:val>
                                            <p:strVal val="#ppt_h"/>
                                          </p:val>
                                        </p:tav>
                                      </p:tavLst>
                                    </p:anim>
                                    <p:animEffect transition="in" filter="fade">
                                      <p:cBhvr>
                                        <p:cTn id="230" dur="1000"/>
                                        <p:tgtEl>
                                          <p:spTgt spid="46"/>
                                        </p:tgtEl>
                                      </p:cBhvr>
                                    </p:animEffect>
                                  </p:childTnLst>
                                </p:cTn>
                              </p:par>
                              <p:par>
                                <p:cTn id="231" presetID="55" presetClass="entr" presetSubtype="0" fill="hold" grpId="0" nodeType="withEffect">
                                  <p:stCondLst>
                                    <p:cond delay="0"/>
                                  </p:stCondLst>
                                  <p:childTnLst>
                                    <p:set>
                                      <p:cBhvr>
                                        <p:cTn id="232" dur="1000" fill="hold">
                                          <p:stCondLst>
                                            <p:cond delay="0"/>
                                          </p:stCondLst>
                                        </p:cTn>
                                        <p:tgtEl>
                                          <p:spTgt spid="47"/>
                                        </p:tgtEl>
                                        <p:attrNameLst>
                                          <p:attrName>style.visibility</p:attrName>
                                        </p:attrNameLst>
                                      </p:cBhvr>
                                      <p:to>
                                        <p:strVal val="visible"/>
                                      </p:to>
                                    </p:set>
                                    <p:anim calcmode="lin" valueType="num">
                                      <p:cBhvr>
                                        <p:cTn id="233" dur="1000">
                                          <p:stCondLst>
                                            <p:cond delay="0"/>
                                          </p:stCondLst>
                                        </p:cTn>
                                        <p:tgtEl>
                                          <p:spTgt spid="47"/>
                                        </p:tgtEl>
                                        <p:attrNameLst>
                                          <p:attrName>ppt_w</p:attrName>
                                        </p:attrNameLst>
                                      </p:cBhvr>
                                      <p:tavLst>
                                        <p:tav tm="0">
                                          <p:val>
                                            <p:strVal val="#ppt_w*0.70"/>
                                          </p:val>
                                        </p:tav>
                                        <p:tav tm="100000">
                                          <p:val>
                                            <p:strVal val="#ppt_w"/>
                                          </p:val>
                                        </p:tav>
                                      </p:tavLst>
                                    </p:anim>
                                    <p:anim calcmode="lin" valueType="num">
                                      <p:cBhvr>
                                        <p:cTn id="234" dur="1000">
                                          <p:stCondLst>
                                            <p:cond delay="0"/>
                                          </p:stCondLst>
                                        </p:cTn>
                                        <p:tgtEl>
                                          <p:spTgt spid="47"/>
                                        </p:tgtEl>
                                        <p:attrNameLst>
                                          <p:attrName>ppt_h</p:attrName>
                                        </p:attrNameLst>
                                      </p:cBhvr>
                                      <p:tavLst>
                                        <p:tav tm="0">
                                          <p:val>
                                            <p:strVal val="#ppt_h"/>
                                          </p:val>
                                        </p:tav>
                                        <p:tav tm="100000">
                                          <p:val>
                                            <p:strVal val="#ppt_h"/>
                                          </p:val>
                                        </p:tav>
                                      </p:tavLst>
                                    </p:anim>
                                    <p:animEffect transition="in" filter="fade">
                                      <p:cBhvr>
                                        <p:cTn id="235" dur="1000"/>
                                        <p:tgtEl>
                                          <p:spTgt spid="47"/>
                                        </p:tgtEl>
                                      </p:cBhvr>
                                    </p:animEffect>
                                  </p:childTnLst>
                                </p:cTn>
                              </p:par>
                              <p:par>
                                <p:cTn id="236" presetID="55" presetClass="entr" presetSubtype="0" fill="hold" grpId="0" nodeType="withEffect">
                                  <p:stCondLst>
                                    <p:cond delay="0"/>
                                  </p:stCondLst>
                                  <p:childTnLst>
                                    <p:set>
                                      <p:cBhvr>
                                        <p:cTn id="237" dur="1000" fill="hold">
                                          <p:stCondLst>
                                            <p:cond delay="0"/>
                                          </p:stCondLst>
                                        </p:cTn>
                                        <p:tgtEl>
                                          <p:spTgt spid="48"/>
                                        </p:tgtEl>
                                        <p:attrNameLst>
                                          <p:attrName>style.visibility</p:attrName>
                                        </p:attrNameLst>
                                      </p:cBhvr>
                                      <p:to>
                                        <p:strVal val="visible"/>
                                      </p:to>
                                    </p:set>
                                    <p:anim calcmode="lin" valueType="num">
                                      <p:cBhvr>
                                        <p:cTn id="238" dur="1000">
                                          <p:stCondLst>
                                            <p:cond delay="0"/>
                                          </p:stCondLst>
                                        </p:cTn>
                                        <p:tgtEl>
                                          <p:spTgt spid="48"/>
                                        </p:tgtEl>
                                        <p:attrNameLst>
                                          <p:attrName>ppt_w</p:attrName>
                                        </p:attrNameLst>
                                      </p:cBhvr>
                                      <p:tavLst>
                                        <p:tav tm="0">
                                          <p:val>
                                            <p:strVal val="#ppt_w*0.70"/>
                                          </p:val>
                                        </p:tav>
                                        <p:tav tm="100000">
                                          <p:val>
                                            <p:strVal val="#ppt_w"/>
                                          </p:val>
                                        </p:tav>
                                      </p:tavLst>
                                    </p:anim>
                                    <p:anim calcmode="lin" valueType="num">
                                      <p:cBhvr>
                                        <p:cTn id="239" dur="1000">
                                          <p:stCondLst>
                                            <p:cond delay="0"/>
                                          </p:stCondLst>
                                        </p:cTn>
                                        <p:tgtEl>
                                          <p:spTgt spid="48"/>
                                        </p:tgtEl>
                                        <p:attrNameLst>
                                          <p:attrName>ppt_h</p:attrName>
                                        </p:attrNameLst>
                                      </p:cBhvr>
                                      <p:tavLst>
                                        <p:tav tm="0">
                                          <p:val>
                                            <p:strVal val="#ppt_h"/>
                                          </p:val>
                                        </p:tav>
                                        <p:tav tm="100000">
                                          <p:val>
                                            <p:strVal val="#ppt_h"/>
                                          </p:val>
                                        </p:tav>
                                      </p:tavLst>
                                    </p:anim>
                                    <p:animEffect transition="in" filter="fade">
                                      <p:cBhvr>
                                        <p:cTn id="240" dur="1000"/>
                                        <p:tgtEl>
                                          <p:spTgt spid="48"/>
                                        </p:tgtEl>
                                      </p:cBhvr>
                                    </p:animEffect>
                                  </p:childTnLst>
                                </p:cTn>
                              </p:par>
                              <p:par>
                                <p:cTn id="241" presetID="55" presetClass="entr" presetSubtype="0" fill="hold" grpId="0" nodeType="withEffect">
                                  <p:stCondLst>
                                    <p:cond delay="0"/>
                                  </p:stCondLst>
                                  <p:childTnLst>
                                    <p:set>
                                      <p:cBhvr>
                                        <p:cTn id="242" dur="1000" fill="hold">
                                          <p:stCondLst>
                                            <p:cond delay="0"/>
                                          </p:stCondLst>
                                        </p:cTn>
                                        <p:tgtEl>
                                          <p:spTgt spid="49"/>
                                        </p:tgtEl>
                                        <p:attrNameLst>
                                          <p:attrName>style.visibility</p:attrName>
                                        </p:attrNameLst>
                                      </p:cBhvr>
                                      <p:to>
                                        <p:strVal val="visible"/>
                                      </p:to>
                                    </p:set>
                                    <p:anim calcmode="lin" valueType="num">
                                      <p:cBhvr>
                                        <p:cTn id="243" dur="1000">
                                          <p:stCondLst>
                                            <p:cond delay="0"/>
                                          </p:stCondLst>
                                        </p:cTn>
                                        <p:tgtEl>
                                          <p:spTgt spid="49"/>
                                        </p:tgtEl>
                                        <p:attrNameLst>
                                          <p:attrName>ppt_w</p:attrName>
                                        </p:attrNameLst>
                                      </p:cBhvr>
                                      <p:tavLst>
                                        <p:tav tm="0">
                                          <p:val>
                                            <p:strVal val="#ppt_w*0.70"/>
                                          </p:val>
                                        </p:tav>
                                        <p:tav tm="100000">
                                          <p:val>
                                            <p:strVal val="#ppt_w"/>
                                          </p:val>
                                        </p:tav>
                                      </p:tavLst>
                                    </p:anim>
                                    <p:anim calcmode="lin" valueType="num">
                                      <p:cBhvr>
                                        <p:cTn id="244" dur="1000">
                                          <p:stCondLst>
                                            <p:cond delay="0"/>
                                          </p:stCondLst>
                                        </p:cTn>
                                        <p:tgtEl>
                                          <p:spTgt spid="49"/>
                                        </p:tgtEl>
                                        <p:attrNameLst>
                                          <p:attrName>ppt_h</p:attrName>
                                        </p:attrNameLst>
                                      </p:cBhvr>
                                      <p:tavLst>
                                        <p:tav tm="0">
                                          <p:val>
                                            <p:strVal val="#ppt_h"/>
                                          </p:val>
                                        </p:tav>
                                        <p:tav tm="100000">
                                          <p:val>
                                            <p:strVal val="#ppt_h"/>
                                          </p:val>
                                        </p:tav>
                                      </p:tavLst>
                                    </p:anim>
                                    <p:animEffect transition="in" filter="fade">
                                      <p:cBhvr>
                                        <p:cTn id="245" dur="1000"/>
                                        <p:tgtEl>
                                          <p:spTgt spid="49"/>
                                        </p:tgtEl>
                                      </p:cBhvr>
                                    </p:animEffect>
                                  </p:childTnLst>
                                </p:cTn>
                              </p:par>
                              <p:par>
                                <p:cTn id="246" presetID="55" presetClass="entr" presetSubtype="0" fill="hold" grpId="0" nodeType="withEffect">
                                  <p:stCondLst>
                                    <p:cond delay="0"/>
                                  </p:stCondLst>
                                  <p:childTnLst>
                                    <p:set>
                                      <p:cBhvr>
                                        <p:cTn id="247" dur="1000" fill="hold">
                                          <p:stCondLst>
                                            <p:cond delay="0"/>
                                          </p:stCondLst>
                                        </p:cTn>
                                        <p:tgtEl>
                                          <p:spTgt spid="50"/>
                                        </p:tgtEl>
                                        <p:attrNameLst>
                                          <p:attrName>style.visibility</p:attrName>
                                        </p:attrNameLst>
                                      </p:cBhvr>
                                      <p:to>
                                        <p:strVal val="visible"/>
                                      </p:to>
                                    </p:set>
                                    <p:anim calcmode="lin" valueType="num">
                                      <p:cBhvr>
                                        <p:cTn id="248" dur="1000">
                                          <p:stCondLst>
                                            <p:cond delay="0"/>
                                          </p:stCondLst>
                                        </p:cTn>
                                        <p:tgtEl>
                                          <p:spTgt spid="50"/>
                                        </p:tgtEl>
                                        <p:attrNameLst>
                                          <p:attrName>ppt_w</p:attrName>
                                        </p:attrNameLst>
                                      </p:cBhvr>
                                      <p:tavLst>
                                        <p:tav tm="0">
                                          <p:val>
                                            <p:strVal val="#ppt_w*0.70"/>
                                          </p:val>
                                        </p:tav>
                                        <p:tav tm="100000">
                                          <p:val>
                                            <p:strVal val="#ppt_w"/>
                                          </p:val>
                                        </p:tav>
                                      </p:tavLst>
                                    </p:anim>
                                    <p:anim calcmode="lin" valueType="num">
                                      <p:cBhvr>
                                        <p:cTn id="249" dur="1000">
                                          <p:stCondLst>
                                            <p:cond delay="0"/>
                                          </p:stCondLst>
                                        </p:cTn>
                                        <p:tgtEl>
                                          <p:spTgt spid="50"/>
                                        </p:tgtEl>
                                        <p:attrNameLst>
                                          <p:attrName>ppt_h</p:attrName>
                                        </p:attrNameLst>
                                      </p:cBhvr>
                                      <p:tavLst>
                                        <p:tav tm="0">
                                          <p:val>
                                            <p:strVal val="#ppt_h"/>
                                          </p:val>
                                        </p:tav>
                                        <p:tav tm="100000">
                                          <p:val>
                                            <p:strVal val="#ppt_h"/>
                                          </p:val>
                                        </p:tav>
                                      </p:tavLst>
                                    </p:anim>
                                    <p:animEffect transition="in" filter="fade">
                                      <p:cBhvr>
                                        <p:cTn id="250" dur="1000"/>
                                        <p:tgtEl>
                                          <p:spTgt spid="50"/>
                                        </p:tgtEl>
                                      </p:cBhvr>
                                    </p:animEffect>
                                  </p:childTnLst>
                                </p:cTn>
                              </p:par>
                              <p:par>
                                <p:cTn id="251" presetID="55" presetClass="entr" presetSubtype="0" fill="hold" grpId="0" nodeType="withEffect">
                                  <p:stCondLst>
                                    <p:cond delay="0"/>
                                  </p:stCondLst>
                                  <p:childTnLst>
                                    <p:set>
                                      <p:cBhvr>
                                        <p:cTn id="252" dur="1000" fill="hold">
                                          <p:stCondLst>
                                            <p:cond delay="0"/>
                                          </p:stCondLst>
                                        </p:cTn>
                                        <p:tgtEl>
                                          <p:spTgt spid="51"/>
                                        </p:tgtEl>
                                        <p:attrNameLst>
                                          <p:attrName>style.visibility</p:attrName>
                                        </p:attrNameLst>
                                      </p:cBhvr>
                                      <p:to>
                                        <p:strVal val="visible"/>
                                      </p:to>
                                    </p:set>
                                    <p:anim calcmode="lin" valueType="num">
                                      <p:cBhvr>
                                        <p:cTn id="253" dur="1000">
                                          <p:stCondLst>
                                            <p:cond delay="0"/>
                                          </p:stCondLst>
                                        </p:cTn>
                                        <p:tgtEl>
                                          <p:spTgt spid="51"/>
                                        </p:tgtEl>
                                        <p:attrNameLst>
                                          <p:attrName>ppt_w</p:attrName>
                                        </p:attrNameLst>
                                      </p:cBhvr>
                                      <p:tavLst>
                                        <p:tav tm="0">
                                          <p:val>
                                            <p:strVal val="#ppt_w*0.70"/>
                                          </p:val>
                                        </p:tav>
                                        <p:tav tm="100000">
                                          <p:val>
                                            <p:strVal val="#ppt_w"/>
                                          </p:val>
                                        </p:tav>
                                      </p:tavLst>
                                    </p:anim>
                                    <p:anim calcmode="lin" valueType="num">
                                      <p:cBhvr>
                                        <p:cTn id="254" dur="1000">
                                          <p:stCondLst>
                                            <p:cond delay="0"/>
                                          </p:stCondLst>
                                        </p:cTn>
                                        <p:tgtEl>
                                          <p:spTgt spid="51"/>
                                        </p:tgtEl>
                                        <p:attrNameLst>
                                          <p:attrName>ppt_h</p:attrName>
                                        </p:attrNameLst>
                                      </p:cBhvr>
                                      <p:tavLst>
                                        <p:tav tm="0">
                                          <p:val>
                                            <p:strVal val="#ppt_h"/>
                                          </p:val>
                                        </p:tav>
                                        <p:tav tm="100000">
                                          <p:val>
                                            <p:strVal val="#ppt_h"/>
                                          </p:val>
                                        </p:tav>
                                      </p:tavLst>
                                    </p:anim>
                                    <p:animEffect transition="in" filter="fade">
                                      <p:cBhvr>
                                        <p:cTn id="255" dur="1000"/>
                                        <p:tgtEl>
                                          <p:spTgt spid="51"/>
                                        </p:tgtEl>
                                      </p:cBhvr>
                                    </p:animEffect>
                                  </p:childTnLst>
                                </p:cTn>
                              </p:par>
                              <p:par>
                                <p:cTn id="256" presetID="55" presetClass="entr" presetSubtype="0" fill="hold" grpId="0" nodeType="withEffect">
                                  <p:stCondLst>
                                    <p:cond delay="0"/>
                                  </p:stCondLst>
                                  <p:childTnLst>
                                    <p:set>
                                      <p:cBhvr>
                                        <p:cTn id="257" dur="1000" fill="hold">
                                          <p:stCondLst>
                                            <p:cond delay="0"/>
                                          </p:stCondLst>
                                        </p:cTn>
                                        <p:tgtEl>
                                          <p:spTgt spid="52"/>
                                        </p:tgtEl>
                                        <p:attrNameLst>
                                          <p:attrName>style.visibility</p:attrName>
                                        </p:attrNameLst>
                                      </p:cBhvr>
                                      <p:to>
                                        <p:strVal val="visible"/>
                                      </p:to>
                                    </p:set>
                                    <p:anim calcmode="lin" valueType="num">
                                      <p:cBhvr>
                                        <p:cTn id="258" dur="1000">
                                          <p:stCondLst>
                                            <p:cond delay="0"/>
                                          </p:stCondLst>
                                        </p:cTn>
                                        <p:tgtEl>
                                          <p:spTgt spid="52"/>
                                        </p:tgtEl>
                                        <p:attrNameLst>
                                          <p:attrName>ppt_w</p:attrName>
                                        </p:attrNameLst>
                                      </p:cBhvr>
                                      <p:tavLst>
                                        <p:tav tm="0">
                                          <p:val>
                                            <p:strVal val="#ppt_w*0.70"/>
                                          </p:val>
                                        </p:tav>
                                        <p:tav tm="100000">
                                          <p:val>
                                            <p:strVal val="#ppt_w"/>
                                          </p:val>
                                        </p:tav>
                                      </p:tavLst>
                                    </p:anim>
                                    <p:anim calcmode="lin" valueType="num">
                                      <p:cBhvr>
                                        <p:cTn id="259" dur="1000">
                                          <p:stCondLst>
                                            <p:cond delay="0"/>
                                          </p:stCondLst>
                                        </p:cTn>
                                        <p:tgtEl>
                                          <p:spTgt spid="52"/>
                                        </p:tgtEl>
                                        <p:attrNameLst>
                                          <p:attrName>ppt_h</p:attrName>
                                        </p:attrNameLst>
                                      </p:cBhvr>
                                      <p:tavLst>
                                        <p:tav tm="0">
                                          <p:val>
                                            <p:strVal val="#ppt_h"/>
                                          </p:val>
                                        </p:tav>
                                        <p:tav tm="100000">
                                          <p:val>
                                            <p:strVal val="#ppt_h"/>
                                          </p:val>
                                        </p:tav>
                                      </p:tavLst>
                                    </p:anim>
                                    <p:animEffect transition="in" filter="fade">
                                      <p:cBhvr>
                                        <p:cTn id="260" dur="1000"/>
                                        <p:tgtEl>
                                          <p:spTgt spid="52"/>
                                        </p:tgtEl>
                                      </p:cBhvr>
                                    </p:animEffect>
                                  </p:childTnLst>
                                </p:cTn>
                              </p:par>
                              <p:par>
                                <p:cTn id="261" presetID="55" presetClass="entr" presetSubtype="0" fill="hold" grpId="0" nodeType="withEffect">
                                  <p:stCondLst>
                                    <p:cond delay="0"/>
                                  </p:stCondLst>
                                  <p:childTnLst>
                                    <p:set>
                                      <p:cBhvr>
                                        <p:cTn id="262" dur="1000" fill="hold">
                                          <p:stCondLst>
                                            <p:cond delay="0"/>
                                          </p:stCondLst>
                                        </p:cTn>
                                        <p:tgtEl>
                                          <p:spTgt spid="53"/>
                                        </p:tgtEl>
                                        <p:attrNameLst>
                                          <p:attrName>style.visibility</p:attrName>
                                        </p:attrNameLst>
                                      </p:cBhvr>
                                      <p:to>
                                        <p:strVal val="visible"/>
                                      </p:to>
                                    </p:set>
                                    <p:anim calcmode="lin" valueType="num">
                                      <p:cBhvr>
                                        <p:cTn id="263" dur="1000">
                                          <p:stCondLst>
                                            <p:cond delay="0"/>
                                          </p:stCondLst>
                                        </p:cTn>
                                        <p:tgtEl>
                                          <p:spTgt spid="53"/>
                                        </p:tgtEl>
                                        <p:attrNameLst>
                                          <p:attrName>ppt_w</p:attrName>
                                        </p:attrNameLst>
                                      </p:cBhvr>
                                      <p:tavLst>
                                        <p:tav tm="0">
                                          <p:val>
                                            <p:strVal val="#ppt_w*0.70"/>
                                          </p:val>
                                        </p:tav>
                                        <p:tav tm="100000">
                                          <p:val>
                                            <p:strVal val="#ppt_w"/>
                                          </p:val>
                                        </p:tav>
                                      </p:tavLst>
                                    </p:anim>
                                    <p:anim calcmode="lin" valueType="num">
                                      <p:cBhvr>
                                        <p:cTn id="264" dur="1000">
                                          <p:stCondLst>
                                            <p:cond delay="0"/>
                                          </p:stCondLst>
                                        </p:cTn>
                                        <p:tgtEl>
                                          <p:spTgt spid="53"/>
                                        </p:tgtEl>
                                        <p:attrNameLst>
                                          <p:attrName>ppt_h</p:attrName>
                                        </p:attrNameLst>
                                      </p:cBhvr>
                                      <p:tavLst>
                                        <p:tav tm="0">
                                          <p:val>
                                            <p:strVal val="#ppt_h"/>
                                          </p:val>
                                        </p:tav>
                                        <p:tav tm="100000">
                                          <p:val>
                                            <p:strVal val="#ppt_h"/>
                                          </p:val>
                                        </p:tav>
                                      </p:tavLst>
                                    </p:anim>
                                    <p:animEffect transition="in" filter="fade">
                                      <p:cBhvr>
                                        <p:cTn id="265" dur="1000"/>
                                        <p:tgtEl>
                                          <p:spTgt spid="53"/>
                                        </p:tgtEl>
                                      </p:cBhvr>
                                    </p:animEffect>
                                  </p:childTnLst>
                                </p:cTn>
                              </p:par>
                              <p:par>
                                <p:cTn id="266" presetID="55" presetClass="entr" presetSubtype="0" fill="hold" grpId="0" nodeType="withEffect">
                                  <p:stCondLst>
                                    <p:cond delay="0"/>
                                  </p:stCondLst>
                                  <p:childTnLst>
                                    <p:set>
                                      <p:cBhvr>
                                        <p:cTn id="267" dur="1000" fill="hold">
                                          <p:stCondLst>
                                            <p:cond delay="0"/>
                                          </p:stCondLst>
                                        </p:cTn>
                                        <p:tgtEl>
                                          <p:spTgt spid="54"/>
                                        </p:tgtEl>
                                        <p:attrNameLst>
                                          <p:attrName>style.visibility</p:attrName>
                                        </p:attrNameLst>
                                      </p:cBhvr>
                                      <p:to>
                                        <p:strVal val="visible"/>
                                      </p:to>
                                    </p:set>
                                    <p:anim calcmode="lin" valueType="num">
                                      <p:cBhvr>
                                        <p:cTn id="268" dur="1000">
                                          <p:stCondLst>
                                            <p:cond delay="0"/>
                                          </p:stCondLst>
                                        </p:cTn>
                                        <p:tgtEl>
                                          <p:spTgt spid="54"/>
                                        </p:tgtEl>
                                        <p:attrNameLst>
                                          <p:attrName>ppt_w</p:attrName>
                                        </p:attrNameLst>
                                      </p:cBhvr>
                                      <p:tavLst>
                                        <p:tav tm="0">
                                          <p:val>
                                            <p:strVal val="#ppt_w*0.70"/>
                                          </p:val>
                                        </p:tav>
                                        <p:tav tm="100000">
                                          <p:val>
                                            <p:strVal val="#ppt_w"/>
                                          </p:val>
                                        </p:tav>
                                      </p:tavLst>
                                    </p:anim>
                                    <p:anim calcmode="lin" valueType="num">
                                      <p:cBhvr>
                                        <p:cTn id="269" dur="1000">
                                          <p:stCondLst>
                                            <p:cond delay="0"/>
                                          </p:stCondLst>
                                        </p:cTn>
                                        <p:tgtEl>
                                          <p:spTgt spid="54"/>
                                        </p:tgtEl>
                                        <p:attrNameLst>
                                          <p:attrName>ppt_h</p:attrName>
                                        </p:attrNameLst>
                                      </p:cBhvr>
                                      <p:tavLst>
                                        <p:tav tm="0">
                                          <p:val>
                                            <p:strVal val="#ppt_h"/>
                                          </p:val>
                                        </p:tav>
                                        <p:tav tm="100000">
                                          <p:val>
                                            <p:strVal val="#ppt_h"/>
                                          </p:val>
                                        </p:tav>
                                      </p:tavLst>
                                    </p:anim>
                                    <p:animEffect transition="in" filter="fade">
                                      <p:cBhvr>
                                        <p:cTn id="270" dur="1000"/>
                                        <p:tgtEl>
                                          <p:spTgt spid="54"/>
                                        </p:tgtEl>
                                      </p:cBhvr>
                                    </p:animEffect>
                                  </p:childTnLst>
                                </p:cTn>
                              </p:par>
                            </p:childTnLst>
                          </p:cTn>
                        </p:par>
                      </p:childTnLst>
                    </p:cTn>
                  </p:par>
                  <p:par>
                    <p:cTn id="271" fill="hold">
                      <p:stCondLst>
                        <p:cond delay="indefinite"/>
                      </p:stCondLst>
                      <p:childTnLst>
                        <p:par>
                          <p:cTn id="272" fill="hold">
                            <p:stCondLst>
                              <p:cond delay="0"/>
                            </p:stCondLst>
                            <p:childTnLst>
                              <p:par>
                                <p:cTn id="273" presetID="55" presetClass="entr" presetSubtype="0" fill="hold" grpId="0" nodeType="clickEffect">
                                  <p:stCondLst>
                                    <p:cond delay="0"/>
                                  </p:stCondLst>
                                  <p:childTnLst>
                                    <p:set>
                                      <p:cBhvr>
                                        <p:cTn id="274" dur="1000" fill="hold">
                                          <p:stCondLst>
                                            <p:cond delay="0"/>
                                          </p:stCondLst>
                                        </p:cTn>
                                        <p:tgtEl>
                                          <p:spTgt spid="55"/>
                                        </p:tgtEl>
                                        <p:attrNameLst>
                                          <p:attrName>style.visibility</p:attrName>
                                        </p:attrNameLst>
                                      </p:cBhvr>
                                      <p:to>
                                        <p:strVal val="visible"/>
                                      </p:to>
                                    </p:set>
                                    <p:anim calcmode="lin" valueType="num">
                                      <p:cBhvr>
                                        <p:cTn id="275" dur="1000">
                                          <p:stCondLst>
                                            <p:cond delay="0"/>
                                          </p:stCondLst>
                                        </p:cTn>
                                        <p:tgtEl>
                                          <p:spTgt spid="55"/>
                                        </p:tgtEl>
                                        <p:attrNameLst>
                                          <p:attrName>ppt_w</p:attrName>
                                        </p:attrNameLst>
                                      </p:cBhvr>
                                      <p:tavLst>
                                        <p:tav tm="0">
                                          <p:val>
                                            <p:strVal val="#ppt_w*0.70"/>
                                          </p:val>
                                        </p:tav>
                                        <p:tav tm="100000">
                                          <p:val>
                                            <p:strVal val="#ppt_w"/>
                                          </p:val>
                                        </p:tav>
                                      </p:tavLst>
                                    </p:anim>
                                    <p:anim calcmode="lin" valueType="num">
                                      <p:cBhvr>
                                        <p:cTn id="276" dur="1000">
                                          <p:stCondLst>
                                            <p:cond delay="0"/>
                                          </p:stCondLst>
                                        </p:cTn>
                                        <p:tgtEl>
                                          <p:spTgt spid="55"/>
                                        </p:tgtEl>
                                        <p:attrNameLst>
                                          <p:attrName>ppt_h</p:attrName>
                                        </p:attrNameLst>
                                      </p:cBhvr>
                                      <p:tavLst>
                                        <p:tav tm="0">
                                          <p:val>
                                            <p:strVal val="#ppt_h"/>
                                          </p:val>
                                        </p:tav>
                                        <p:tav tm="100000">
                                          <p:val>
                                            <p:strVal val="#ppt_h"/>
                                          </p:val>
                                        </p:tav>
                                      </p:tavLst>
                                    </p:anim>
                                    <p:animEffect transition="in" filter="fade">
                                      <p:cBhvr>
                                        <p:cTn id="277" dur="1000"/>
                                        <p:tgtEl>
                                          <p:spTgt spid="55"/>
                                        </p:tgtEl>
                                      </p:cBhvr>
                                    </p:animEffect>
                                  </p:childTnLst>
                                </p:cTn>
                              </p:par>
                              <p:par>
                                <p:cTn id="278" presetID="55" presetClass="entr" presetSubtype="0" fill="hold" grpId="0" nodeType="withEffect">
                                  <p:stCondLst>
                                    <p:cond delay="0"/>
                                  </p:stCondLst>
                                  <p:childTnLst>
                                    <p:set>
                                      <p:cBhvr>
                                        <p:cTn id="279" dur="1000" fill="hold">
                                          <p:stCondLst>
                                            <p:cond delay="0"/>
                                          </p:stCondLst>
                                        </p:cTn>
                                        <p:tgtEl>
                                          <p:spTgt spid="56"/>
                                        </p:tgtEl>
                                        <p:attrNameLst>
                                          <p:attrName>style.visibility</p:attrName>
                                        </p:attrNameLst>
                                      </p:cBhvr>
                                      <p:to>
                                        <p:strVal val="visible"/>
                                      </p:to>
                                    </p:set>
                                    <p:anim calcmode="lin" valueType="num">
                                      <p:cBhvr>
                                        <p:cTn id="280" dur="1000">
                                          <p:stCondLst>
                                            <p:cond delay="0"/>
                                          </p:stCondLst>
                                        </p:cTn>
                                        <p:tgtEl>
                                          <p:spTgt spid="56"/>
                                        </p:tgtEl>
                                        <p:attrNameLst>
                                          <p:attrName>ppt_w</p:attrName>
                                        </p:attrNameLst>
                                      </p:cBhvr>
                                      <p:tavLst>
                                        <p:tav tm="0">
                                          <p:val>
                                            <p:strVal val="#ppt_w*0.70"/>
                                          </p:val>
                                        </p:tav>
                                        <p:tav tm="100000">
                                          <p:val>
                                            <p:strVal val="#ppt_w"/>
                                          </p:val>
                                        </p:tav>
                                      </p:tavLst>
                                    </p:anim>
                                    <p:anim calcmode="lin" valueType="num">
                                      <p:cBhvr>
                                        <p:cTn id="281" dur="1000">
                                          <p:stCondLst>
                                            <p:cond delay="0"/>
                                          </p:stCondLst>
                                        </p:cTn>
                                        <p:tgtEl>
                                          <p:spTgt spid="56"/>
                                        </p:tgtEl>
                                        <p:attrNameLst>
                                          <p:attrName>ppt_h</p:attrName>
                                        </p:attrNameLst>
                                      </p:cBhvr>
                                      <p:tavLst>
                                        <p:tav tm="0">
                                          <p:val>
                                            <p:strVal val="#ppt_h"/>
                                          </p:val>
                                        </p:tav>
                                        <p:tav tm="100000">
                                          <p:val>
                                            <p:strVal val="#ppt_h"/>
                                          </p:val>
                                        </p:tav>
                                      </p:tavLst>
                                    </p:anim>
                                    <p:animEffect transition="in" filter="fade">
                                      <p:cBhvr>
                                        <p:cTn id="282" dur="1000"/>
                                        <p:tgtEl>
                                          <p:spTgt spid="56"/>
                                        </p:tgtEl>
                                      </p:cBhvr>
                                    </p:animEffect>
                                  </p:childTnLst>
                                </p:cTn>
                              </p:par>
                              <p:par>
                                <p:cTn id="283" presetID="55" presetClass="entr" presetSubtype="0" fill="hold" grpId="0" nodeType="withEffect">
                                  <p:stCondLst>
                                    <p:cond delay="0"/>
                                  </p:stCondLst>
                                  <p:childTnLst>
                                    <p:set>
                                      <p:cBhvr>
                                        <p:cTn id="284" dur="1000" fill="hold">
                                          <p:stCondLst>
                                            <p:cond delay="0"/>
                                          </p:stCondLst>
                                        </p:cTn>
                                        <p:tgtEl>
                                          <p:spTgt spid="57"/>
                                        </p:tgtEl>
                                        <p:attrNameLst>
                                          <p:attrName>style.visibility</p:attrName>
                                        </p:attrNameLst>
                                      </p:cBhvr>
                                      <p:to>
                                        <p:strVal val="visible"/>
                                      </p:to>
                                    </p:set>
                                    <p:anim calcmode="lin" valueType="num">
                                      <p:cBhvr>
                                        <p:cTn id="285" dur="1000">
                                          <p:stCondLst>
                                            <p:cond delay="0"/>
                                          </p:stCondLst>
                                        </p:cTn>
                                        <p:tgtEl>
                                          <p:spTgt spid="57"/>
                                        </p:tgtEl>
                                        <p:attrNameLst>
                                          <p:attrName>ppt_w</p:attrName>
                                        </p:attrNameLst>
                                      </p:cBhvr>
                                      <p:tavLst>
                                        <p:tav tm="0">
                                          <p:val>
                                            <p:strVal val="#ppt_w*0.70"/>
                                          </p:val>
                                        </p:tav>
                                        <p:tav tm="100000">
                                          <p:val>
                                            <p:strVal val="#ppt_w"/>
                                          </p:val>
                                        </p:tav>
                                      </p:tavLst>
                                    </p:anim>
                                    <p:anim calcmode="lin" valueType="num">
                                      <p:cBhvr>
                                        <p:cTn id="286" dur="1000">
                                          <p:stCondLst>
                                            <p:cond delay="0"/>
                                          </p:stCondLst>
                                        </p:cTn>
                                        <p:tgtEl>
                                          <p:spTgt spid="57"/>
                                        </p:tgtEl>
                                        <p:attrNameLst>
                                          <p:attrName>ppt_h</p:attrName>
                                        </p:attrNameLst>
                                      </p:cBhvr>
                                      <p:tavLst>
                                        <p:tav tm="0">
                                          <p:val>
                                            <p:strVal val="#ppt_h"/>
                                          </p:val>
                                        </p:tav>
                                        <p:tav tm="100000">
                                          <p:val>
                                            <p:strVal val="#ppt_h"/>
                                          </p:val>
                                        </p:tav>
                                      </p:tavLst>
                                    </p:anim>
                                    <p:animEffect transition="in" filter="fade">
                                      <p:cBhvr>
                                        <p:cTn id="287" dur="1000"/>
                                        <p:tgtEl>
                                          <p:spTgt spid="57"/>
                                        </p:tgtEl>
                                      </p:cBhvr>
                                    </p:animEffect>
                                  </p:childTnLst>
                                </p:cTn>
                              </p:par>
                              <p:par>
                                <p:cTn id="288" presetID="55" presetClass="entr" presetSubtype="0" fill="hold" grpId="0" nodeType="withEffect">
                                  <p:stCondLst>
                                    <p:cond delay="0"/>
                                  </p:stCondLst>
                                  <p:childTnLst>
                                    <p:set>
                                      <p:cBhvr>
                                        <p:cTn id="289" dur="1000" fill="hold">
                                          <p:stCondLst>
                                            <p:cond delay="0"/>
                                          </p:stCondLst>
                                        </p:cTn>
                                        <p:tgtEl>
                                          <p:spTgt spid="58"/>
                                        </p:tgtEl>
                                        <p:attrNameLst>
                                          <p:attrName>style.visibility</p:attrName>
                                        </p:attrNameLst>
                                      </p:cBhvr>
                                      <p:to>
                                        <p:strVal val="visible"/>
                                      </p:to>
                                    </p:set>
                                    <p:anim calcmode="lin" valueType="num">
                                      <p:cBhvr>
                                        <p:cTn id="290" dur="1000">
                                          <p:stCondLst>
                                            <p:cond delay="0"/>
                                          </p:stCondLst>
                                        </p:cTn>
                                        <p:tgtEl>
                                          <p:spTgt spid="58"/>
                                        </p:tgtEl>
                                        <p:attrNameLst>
                                          <p:attrName>ppt_w</p:attrName>
                                        </p:attrNameLst>
                                      </p:cBhvr>
                                      <p:tavLst>
                                        <p:tav tm="0">
                                          <p:val>
                                            <p:strVal val="#ppt_w*0.70"/>
                                          </p:val>
                                        </p:tav>
                                        <p:tav tm="100000">
                                          <p:val>
                                            <p:strVal val="#ppt_w"/>
                                          </p:val>
                                        </p:tav>
                                      </p:tavLst>
                                    </p:anim>
                                    <p:anim calcmode="lin" valueType="num">
                                      <p:cBhvr>
                                        <p:cTn id="291" dur="1000">
                                          <p:stCondLst>
                                            <p:cond delay="0"/>
                                          </p:stCondLst>
                                        </p:cTn>
                                        <p:tgtEl>
                                          <p:spTgt spid="58"/>
                                        </p:tgtEl>
                                        <p:attrNameLst>
                                          <p:attrName>ppt_h</p:attrName>
                                        </p:attrNameLst>
                                      </p:cBhvr>
                                      <p:tavLst>
                                        <p:tav tm="0">
                                          <p:val>
                                            <p:strVal val="#ppt_h"/>
                                          </p:val>
                                        </p:tav>
                                        <p:tav tm="100000">
                                          <p:val>
                                            <p:strVal val="#ppt_h"/>
                                          </p:val>
                                        </p:tav>
                                      </p:tavLst>
                                    </p:anim>
                                    <p:animEffect transition="in" filter="fade">
                                      <p:cBhvr>
                                        <p:cTn id="292" dur="1000"/>
                                        <p:tgtEl>
                                          <p:spTgt spid="58"/>
                                        </p:tgtEl>
                                      </p:cBhvr>
                                    </p:animEffect>
                                  </p:childTnLst>
                                </p:cTn>
                              </p:par>
                              <p:par>
                                <p:cTn id="293" presetID="55" presetClass="entr" presetSubtype="0" fill="hold" grpId="0" nodeType="withEffect">
                                  <p:stCondLst>
                                    <p:cond delay="0"/>
                                  </p:stCondLst>
                                  <p:childTnLst>
                                    <p:set>
                                      <p:cBhvr>
                                        <p:cTn id="294" dur="1000" fill="hold">
                                          <p:stCondLst>
                                            <p:cond delay="0"/>
                                          </p:stCondLst>
                                        </p:cTn>
                                        <p:tgtEl>
                                          <p:spTgt spid="59"/>
                                        </p:tgtEl>
                                        <p:attrNameLst>
                                          <p:attrName>style.visibility</p:attrName>
                                        </p:attrNameLst>
                                      </p:cBhvr>
                                      <p:to>
                                        <p:strVal val="visible"/>
                                      </p:to>
                                    </p:set>
                                    <p:anim calcmode="lin" valueType="num">
                                      <p:cBhvr>
                                        <p:cTn id="295" dur="1000">
                                          <p:stCondLst>
                                            <p:cond delay="0"/>
                                          </p:stCondLst>
                                        </p:cTn>
                                        <p:tgtEl>
                                          <p:spTgt spid="59"/>
                                        </p:tgtEl>
                                        <p:attrNameLst>
                                          <p:attrName>ppt_w</p:attrName>
                                        </p:attrNameLst>
                                      </p:cBhvr>
                                      <p:tavLst>
                                        <p:tav tm="0">
                                          <p:val>
                                            <p:strVal val="#ppt_w*0.70"/>
                                          </p:val>
                                        </p:tav>
                                        <p:tav tm="100000">
                                          <p:val>
                                            <p:strVal val="#ppt_w"/>
                                          </p:val>
                                        </p:tav>
                                      </p:tavLst>
                                    </p:anim>
                                    <p:anim calcmode="lin" valueType="num">
                                      <p:cBhvr>
                                        <p:cTn id="296" dur="1000">
                                          <p:stCondLst>
                                            <p:cond delay="0"/>
                                          </p:stCondLst>
                                        </p:cTn>
                                        <p:tgtEl>
                                          <p:spTgt spid="59"/>
                                        </p:tgtEl>
                                        <p:attrNameLst>
                                          <p:attrName>ppt_h</p:attrName>
                                        </p:attrNameLst>
                                      </p:cBhvr>
                                      <p:tavLst>
                                        <p:tav tm="0">
                                          <p:val>
                                            <p:strVal val="#ppt_h"/>
                                          </p:val>
                                        </p:tav>
                                        <p:tav tm="100000">
                                          <p:val>
                                            <p:strVal val="#ppt_h"/>
                                          </p:val>
                                        </p:tav>
                                      </p:tavLst>
                                    </p:anim>
                                    <p:animEffect transition="in" filter="fade">
                                      <p:cBhvr>
                                        <p:cTn id="297" dur="1000"/>
                                        <p:tgtEl>
                                          <p:spTgt spid="59"/>
                                        </p:tgtEl>
                                      </p:cBhvr>
                                    </p:animEffect>
                                  </p:childTnLst>
                                </p:cTn>
                              </p:par>
                              <p:par>
                                <p:cTn id="298" presetID="55" presetClass="entr" presetSubtype="0" fill="hold" grpId="0" nodeType="withEffect">
                                  <p:stCondLst>
                                    <p:cond delay="0"/>
                                  </p:stCondLst>
                                  <p:childTnLst>
                                    <p:set>
                                      <p:cBhvr>
                                        <p:cTn id="299" dur="1000" fill="hold">
                                          <p:stCondLst>
                                            <p:cond delay="0"/>
                                          </p:stCondLst>
                                        </p:cTn>
                                        <p:tgtEl>
                                          <p:spTgt spid="60"/>
                                        </p:tgtEl>
                                        <p:attrNameLst>
                                          <p:attrName>style.visibility</p:attrName>
                                        </p:attrNameLst>
                                      </p:cBhvr>
                                      <p:to>
                                        <p:strVal val="visible"/>
                                      </p:to>
                                    </p:set>
                                    <p:anim calcmode="lin" valueType="num">
                                      <p:cBhvr>
                                        <p:cTn id="300" dur="1000">
                                          <p:stCondLst>
                                            <p:cond delay="0"/>
                                          </p:stCondLst>
                                        </p:cTn>
                                        <p:tgtEl>
                                          <p:spTgt spid="60"/>
                                        </p:tgtEl>
                                        <p:attrNameLst>
                                          <p:attrName>ppt_w</p:attrName>
                                        </p:attrNameLst>
                                      </p:cBhvr>
                                      <p:tavLst>
                                        <p:tav tm="0">
                                          <p:val>
                                            <p:strVal val="#ppt_w*0.70"/>
                                          </p:val>
                                        </p:tav>
                                        <p:tav tm="100000">
                                          <p:val>
                                            <p:strVal val="#ppt_w"/>
                                          </p:val>
                                        </p:tav>
                                      </p:tavLst>
                                    </p:anim>
                                    <p:anim calcmode="lin" valueType="num">
                                      <p:cBhvr>
                                        <p:cTn id="301" dur="1000">
                                          <p:stCondLst>
                                            <p:cond delay="0"/>
                                          </p:stCondLst>
                                        </p:cTn>
                                        <p:tgtEl>
                                          <p:spTgt spid="60"/>
                                        </p:tgtEl>
                                        <p:attrNameLst>
                                          <p:attrName>ppt_h</p:attrName>
                                        </p:attrNameLst>
                                      </p:cBhvr>
                                      <p:tavLst>
                                        <p:tav tm="0">
                                          <p:val>
                                            <p:strVal val="#ppt_h"/>
                                          </p:val>
                                        </p:tav>
                                        <p:tav tm="100000">
                                          <p:val>
                                            <p:strVal val="#ppt_h"/>
                                          </p:val>
                                        </p:tav>
                                      </p:tavLst>
                                    </p:anim>
                                    <p:animEffect transition="in" filter="fade">
                                      <p:cBhvr>
                                        <p:cTn id="302" dur="1000"/>
                                        <p:tgtEl>
                                          <p:spTgt spid="60"/>
                                        </p:tgtEl>
                                      </p:cBhvr>
                                    </p:animEffect>
                                  </p:childTnLst>
                                </p:cTn>
                              </p:par>
                              <p:par>
                                <p:cTn id="303" presetID="55" presetClass="entr" presetSubtype="0" fill="hold" grpId="0" nodeType="withEffect">
                                  <p:stCondLst>
                                    <p:cond delay="0"/>
                                  </p:stCondLst>
                                  <p:childTnLst>
                                    <p:set>
                                      <p:cBhvr>
                                        <p:cTn id="304" dur="1000" fill="hold">
                                          <p:stCondLst>
                                            <p:cond delay="0"/>
                                          </p:stCondLst>
                                        </p:cTn>
                                        <p:tgtEl>
                                          <p:spTgt spid="61"/>
                                        </p:tgtEl>
                                        <p:attrNameLst>
                                          <p:attrName>style.visibility</p:attrName>
                                        </p:attrNameLst>
                                      </p:cBhvr>
                                      <p:to>
                                        <p:strVal val="visible"/>
                                      </p:to>
                                    </p:set>
                                    <p:anim calcmode="lin" valueType="num">
                                      <p:cBhvr>
                                        <p:cTn id="305" dur="1000">
                                          <p:stCondLst>
                                            <p:cond delay="0"/>
                                          </p:stCondLst>
                                        </p:cTn>
                                        <p:tgtEl>
                                          <p:spTgt spid="61"/>
                                        </p:tgtEl>
                                        <p:attrNameLst>
                                          <p:attrName>ppt_w</p:attrName>
                                        </p:attrNameLst>
                                      </p:cBhvr>
                                      <p:tavLst>
                                        <p:tav tm="0">
                                          <p:val>
                                            <p:strVal val="#ppt_w*0.70"/>
                                          </p:val>
                                        </p:tav>
                                        <p:tav tm="100000">
                                          <p:val>
                                            <p:strVal val="#ppt_w"/>
                                          </p:val>
                                        </p:tav>
                                      </p:tavLst>
                                    </p:anim>
                                    <p:anim calcmode="lin" valueType="num">
                                      <p:cBhvr>
                                        <p:cTn id="306" dur="1000">
                                          <p:stCondLst>
                                            <p:cond delay="0"/>
                                          </p:stCondLst>
                                        </p:cTn>
                                        <p:tgtEl>
                                          <p:spTgt spid="61"/>
                                        </p:tgtEl>
                                        <p:attrNameLst>
                                          <p:attrName>ppt_h</p:attrName>
                                        </p:attrNameLst>
                                      </p:cBhvr>
                                      <p:tavLst>
                                        <p:tav tm="0">
                                          <p:val>
                                            <p:strVal val="#ppt_h"/>
                                          </p:val>
                                        </p:tav>
                                        <p:tav tm="100000">
                                          <p:val>
                                            <p:strVal val="#ppt_h"/>
                                          </p:val>
                                        </p:tav>
                                      </p:tavLst>
                                    </p:anim>
                                    <p:animEffect transition="in" filter="fade">
                                      <p:cBhvr>
                                        <p:cTn id="307" dur="1000"/>
                                        <p:tgtEl>
                                          <p:spTgt spid="61"/>
                                        </p:tgtEl>
                                      </p:cBhvr>
                                    </p:animEffect>
                                  </p:childTnLst>
                                </p:cTn>
                              </p:par>
                              <p:par>
                                <p:cTn id="308" presetID="55" presetClass="entr" presetSubtype="0" fill="hold" grpId="0" nodeType="withEffect">
                                  <p:stCondLst>
                                    <p:cond delay="0"/>
                                  </p:stCondLst>
                                  <p:childTnLst>
                                    <p:set>
                                      <p:cBhvr>
                                        <p:cTn id="309" dur="1000" fill="hold">
                                          <p:stCondLst>
                                            <p:cond delay="0"/>
                                          </p:stCondLst>
                                        </p:cTn>
                                        <p:tgtEl>
                                          <p:spTgt spid="62"/>
                                        </p:tgtEl>
                                        <p:attrNameLst>
                                          <p:attrName>style.visibility</p:attrName>
                                        </p:attrNameLst>
                                      </p:cBhvr>
                                      <p:to>
                                        <p:strVal val="visible"/>
                                      </p:to>
                                    </p:set>
                                    <p:anim calcmode="lin" valueType="num">
                                      <p:cBhvr>
                                        <p:cTn id="310" dur="1000">
                                          <p:stCondLst>
                                            <p:cond delay="0"/>
                                          </p:stCondLst>
                                        </p:cTn>
                                        <p:tgtEl>
                                          <p:spTgt spid="62"/>
                                        </p:tgtEl>
                                        <p:attrNameLst>
                                          <p:attrName>ppt_w</p:attrName>
                                        </p:attrNameLst>
                                      </p:cBhvr>
                                      <p:tavLst>
                                        <p:tav tm="0">
                                          <p:val>
                                            <p:strVal val="#ppt_w*0.70"/>
                                          </p:val>
                                        </p:tav>
                                        <p:tav tm="100000">
                                          <p:val>
                                            <p:strVal val="#ppt_w"/>
                                          </p:val>
                                        </p:tav>
                                      </p:tavLst>
                                    </p:anim>
                                    <p:anim calcmode="lin" valueType="num">
                                      <p:cBhvr>
                                        <p:cTn id="311" dur="1000">
                                          <p:stCondLst>
                                            <p:cond delay="0"/>
                                          </p:stCondLst>
                                        </p:cTn>
                                        <p:tgtEl>
                                          <p:spTgt spid="62"/>
                                        </p:tgtEl>
                                        <p:attrNameLst>
                                          <p:attrName>ppt_h</p:attrName>
                                        </p:attrNameLst>
                                      </p:cBhvr>
                                      <p:tavLst>
                                        <p:tav tm="0">
                                          <p:val>
                                            <p:strVal val="#ppt_h"/>
                                          </p:val>
                                        </p:tav>
                                        <p:tav tm="100000">
                                          <p:val>
                                            <p:strVal val="#ppt_h"/>
                                          </p:val>
                                        </p:tav>
                                      </p:tavLst>
                                    </p:anim>
                                    <p:animEffect transition="in" filter="fade">
                                      <p:cBhvr>
                                        <p:cTn id="312" dur="1000"/>
                                        <p:tgtEl>
                                          <p:spTgt spid="62"/>
                                        </p:tgtEl>
                                      </p:cBhvr>
                                    </p:animEffect>
                                  </p:childTnLst>
                                </p:cTn>
                              </p:par>
                              <p:par>
                                <p:cTn id="313" presetID="55" presetClass="entr" presetSubtype="0" fill="hold" grpId="0" nodeType="withEffect">
                                  <p:stCondLst>
                                    <p:cond delay="0"/>
                                  </p:stCondLst>
                                  <p:childTnLst>
                                    <p:set>
                                      <p:cBhvr>
                                        <p:cTn id="314" dur="1000" fill="hold">
                                          <p:stCondLst>
                                            <p:cond delay="0"/>
                                          </p:stCondLst>
                                        </p:cTn>
                                        <p:tgtEl>
                                          <p:spTgt spid="63"/>
                                        </p:tgtEl>
                                        <p:attrNameLst>
                                          <p:attrName>style.visibility</p:attrName>
                                        </p:attrNameLst>
                                      </p:cBhvr>
                                      <p:to>
                                        <p:strVal val="visible"/>
                                      </p:to>
                                    </p:set>
                                    <p:anim calcmode="lin" valueType="num">
                                      <p:cBhvr>
                                        <p:cTn id="315" dur="1000">
                                          <p:stCondLst>
                                            <p:cond delay="0"/>
                                          </p:stCondLst>
                                        </p:cTn>
                                        <p:tgtEl>
                                          <p:spTgt spid="63"/>
                                        </p:tgtEl>
                                        <p:attrNameLst>
                                          <p:attrName>ppt_w</p:attrName>
                                        </p:attrNameLst>
                                      </p:cBhvr>
                                      <p:tavLst>
                                        <p:tav tm="0">
                                          <p:val>
                                            <p:strVal val="#ppt_w*0.70"/>
                                          </p:val>
                                        </p:tav>
                                        <p:tav tm="100000">
                                          <p:val>
                                            <p:strVal val="#ppt_w"/>
                                          </p:val>
                                        </p:tav>
                                      </p:tavLst>
                                    </p:anim>
                                    <p:anim calcmode="lin" valueType="num">
                                      <p:cBhvr>
                                        <p:cTn id="316" dur="1000">
                                          <p:stCondLst>
                                            <p:cond delay="0"/>
                                          </p:stCondLst>
                                        </p:cTn>
                                        <p:tgtEl>
                                          <p:spTgt spid="63"/>
                                        </p:tgtEl>
                                        <p:attrNameLst>
                                          <p:attrName>ppt_h</p:attrName>
                                        </p:attrNameLst>
                                      </p:cBhvr>
                                      <p:tavLst>
                                        <p:tav tm="0">
                                          <p:val>
                                            <p:strVal val="#ppt_h"/>
                                          </p:val>
                                        </p:tav>
                                        <p:tav tm="100000">
                                          <p:val>
                                            <p:strVal val="#ppt_h"/>
                                          </p:val>
                                        </p:tav>
                                      </p:tavLst>
                                    </p:anim>
                                    <p:animEffect transition="in" filter="fade">
                                      <p:cBhvr>
                                        <p:cTn id="317" dur="1000"/>
                                        <p:tgtEl>
                                          <p:spTgt spid="63"/>
                                        </p:tgtEl>
                                      </p:cBhvr>
                                    </p:animEffect>
                                  </p:childTnLst>
                                </p:cTn>
                              </p:par>
                              <p:par>
                                <p:cTn id="318" presetID="55" presetClass="entr" presetSubtype="0" fill="hold" grpId="0" nodeType="withEffect">
                                  <p:stCondLst>
                                    <p:cond delay="0"/>
                                  </p:stCondLst>
                                  <p:childTnLst>
                                    <p:set>
                                      <p:cBhvr>
                                        <p:cTn id="319" dur="1000" fill="hold">
                                          <p:stCondLst>
                                            <p:cond delay="0"/>
                                          </p:stCondLst>
                                        </p:cTn>
                                        <p:tgtEl>
                                          <p:spTgt spid="64"/>
                                        </p:tgtEl>
                                        <p:attrNameLst>
                                          <p:attrName>style.visibility</p:attrName>
                                        </p:attrNameLst>
                                      </p:cBhvr>
                                      <p:to>
                                        <p:strVal val="visible"/>
                                      </p:to>
                                    </p:set>
                                    <p:anim calcmode="lin" valueType="num">
                                      <p:cBhvr>
                                        <p:cTn id="320" dur="1000">
                                          <p:stCondLst>
                                            <p:cond delay="0"/>
                                          </p:stCondLst>
                                        </p:cTn>
                                        <p:tgtEl>
                                          <p:spTgt spid="64"/>
                                        </p:tgtEl>
                                        <p:attrNameLst>
                                          <p:attrName>ppt_w</p:attrName>
                                        </p:attrNameLst>
                                      </p:cBhvr>
                                      <p:tavLst>
                                        <p:tav tm="0">
                                          <p:val>
                                            <p:strVal val="#ppt_w*0.70"/>
                                          </p:val>
                                        </p:tav>
                                        <p:tav tm="100000">
                                          <p:val>
                                            <p:strVal val="#ppt_w"/>
                                          </p:val>
                                        </p:tav>
                                      </p:tavLst>
                                    </p:anim>
                                    <p:anim calcmode="lin" valueType="num">
                                      <p:cBhvr>
                                        <p:cTn id="321" dur="1000">
                                          <p:stCondLst>
                                            <p:cond delay="0"/>
                                          </p:stCondLst>
                                        </p:cTn>
                                        <p:tgtEl>
                                          <p:spTgt spid="64"/>
                                        </p:tgtEl>
                                        <p:attrNameLst>
                                          <p:attrName>ppt_h</p:attrName>
                                        </p:attrNameLst>
                                      </p:cBhvr>
                                      <p:tavLst>
                                        <p:tav tm="0">
                                          <p:val>
                                            <p:strVal val="#ppt_h"/>
                                          </p:val>
                                        </p:tav>
                                        <p:tav tm="100000">
                                          <p:val>
                                            <p:strVal val="#ppt_h"/>
                                          </p:val>
                                        </p:tav>
                                      </p:tavLst>
                                    </p:anim>
                                    <p:animEffect transition="in" filter="fade">
                                      <p:cBhvr>
                                        <p:cTn id="322" dur="1000"/>
                                        <p:tgtEl>
                                          <p:spTgt spid="64"/>
                                        </p:tgtEl>
                                      </p:cBhvr>
                                    </p:animEffect>
                                  </p:childTnLst>
                                </p:cTn>
                              </p:par>
                              <p:par>
                                <p:cTn id="323" presetID="55" presetClass="entr" presetSubtype="0" fill="hold" grpId="0" nodeType="withEffect">
                                  <p:stCondLst>
                                    <p:cond delay="0"/>
                                  </p:stCondLst>
                                  <p:childTnLst>
                                    <p:set>
                                      <p:cBhvr>
                                        <p:cTn id="324" dur="1000" fill="hold">
                                          <p:stCondLst>
                                            <p:cond delay="0"/>
                                          </p:stCondLst>
                                        </p:cTn>
                                        <p:tgtEl>
                                          <p:spTgt spid="65"/>
                                        </p:tgtEl>
                                        <p:attrNameLst>
                                          <p:attrName>style.visibility</p:attrName>
                                        </p:attrNameLst>
                                      </p:cBhvr>
                                      <p:to>
                                        <p:strVal val="visible"/>
                                      </p:to>
                                    </p:set>
                                    <p:anim calcmode="lin" valueType="num">
                                      <p:cBhvr>
                                        <p:cTn id="325" dur="1000">
                                          <p:stCondLst>
                                            <p:cond delay="0"/>
                                          </p:stCondLst>
                                        </p:cTn>
                                        <p:tgtEl>
                                          <p:spTgt spid="65"/>
                                        </p:tgtEl>
                                        <p:attrNameLst>
                                          <p:attrName>ppt_w</p:attrName>
                                        </p:attrNameLst>
                                      </p:cBhvr>
                                      <p:tavLst>
                                        <p:tav tm="0">
                                          <p:val>
                                            <p:strVal val="#ppt_w*0.70"/>
                                          </p:val>
                                        </p:tav>
                                        <p:tav tm="100000">
                                          <p:val>
                                            <p:strVal val="#ppt_w"/>
                                          </p:val>
                                        </p:tav>
                                      </p:tavLst>
                                    </p:anim>
                                    <p:anim calcmode="lin" valueType="num">
                                      <p:cBhvr>
                                        <p:cTn id="326" dur="1000">
                                          <p:stCondLst>
                                            <p:cond delay="0"/>
                                          </p:stCondLst>
                                        </p:cTn>
                                        <p:tgtEl>
                                          <p:spTgt spid="65"/>
                                        </p:tgtEl>
                                        <p:attrNameLst>
                                          <p:attrName>ppt_h</p:attrName>
                                        </p:attrNameLst>
                                      </p:cBhvr>
                                      <p:tavLst>
                                        <p:tav tm="0">
                                          <p:val>
                                            <p:strVal val="#ppt_h"/>
                                          </p:val>
                                        </p:tav>
                                        <p:tav tm="100000">
                                          <p:val>
                                            <p:strVal val="#ppt_h"/>
                                          </p:val>
                                        </p:tav>
                                      </p:tavLst>
                                    </p:anim>
                                    <p:animEffect transition="in" filter="fade">
                                      <p:cBhvr>
                                        <p:cTn id="327" dur="1000"/>
                                        <p:tgtEl>
                                          <p:spTgt spid="65"/>
                                        </p:tgtEl>
                                      </p:cBhvr>
                                    </p:animEffect>
                                  </p:childTnLst>
                                </p:cTn>
                              </p:par>
                              <p:par>
                                <p:cTn id="328" presetID="55" presetClass="entr" presetSubtype="0" fill="hold" grpId="0" nodeType="withEffect">
                                  <p:stCondLst>
                                    <p:cond delay="0"/>
                                  </p:stCondLst>
                                  <p:childTnLst>
                                    <p:set>
                                      <p:cBhvr>
                                        <p:cTn id="329" dur="1000" fill="hold">
                                          <p:stCondLst>
                                            <p:cond delay="0"/>
                                          </p:stCondLst>
                                        </p:cTn>
                                        <p:tgtEl>
                                          <p:spTgt spid="66"/>
                                        </p:tgtEl>
                                        <p:attrNameLst>
                                          <p:attrName>style.visibility</p:attrName>
                                        </p:attrNameLst>
                                      </p:cBhvr>
                                      <p:to>
                                        <p:strVal val="visible"/>
                                      </p:to>
                                    </p:set>
                                    <p:anim calcmode="lin" valueType="num">
                                      <p:cBhvr>
                                        <p:cTn id="330" dur="1000">
                                          <p:stCondLst>
                                            <p:cond delay="0"/>
                                          </p:stCondLst>
                                        </p:cTn>
                                        <p:tgtEl>
                                          <p:spTgt spid="66"/>
                                        </p:tgtEl>
                                        <p:attrNameLst>
                                          <p:attrName>ppt_w</p:attrName>
                                        </p:attrNameLst>
                                      </p:cBhvr>
                                      <p:tavLst>
                                        <p:tav tm="0">
                                          <p:val>
                                            <p:strVal val="#ppt_w*0.70"/>
                                          </p:val>
                                        </p:tav>
                                        <p:tav tm="100000">
                                          <p:val>
                                            <p:strVal val="#ppt_w"/>
                                          </p:val>
                                        </p:tav>
                                      </p:tavLst>
                                    </p:anim>
                                    <p:anim calcmode="lin" valueType="num">
                                      <p:cBhvr>
                                        <p:cTn id="331" dur="1000">
                                          <p:stCondLst>
                                            <p:cond delay="0"/>
                                          </p:stCondLst>
                                        </p:cTn>
                                        <p:tgtEl>
                                          <p:spTgt spid="66"/>
                                        </p:tgtEl>
                                        <p:attrNameLst>
                                          <p:attrName>ppt_h</p:attrName>
                                        </p:attrNameLst>
                                      </p:cBhvr>
                                      <p:tavLst>
                                        <p:tav tm="0">
                                          <p:val>
                                            <p:strVal val="#ppt_h"/>
                                          </p:val>
                                        </p:tav>
                                        <p:tav tm="100000">
                                          <p:val>
                                            <p:strVal val="#ppt_h"/>
                                          </p:val>
                                        </p:tav>
                                      </p:tavLst>
                                    </p:anim>
                                    <p:animEffect transition="in" filter="fade">
                                      <p:cBhvr>
                                        <p:cTn id="332" dur="1000"/>
                                        <p:tgtEl>
                                          <p:spTgt spid="66"/>
                                        </p:tgtEl>
                                      </p:cBhvr>
                                    </p:animEffect>
                                  </p:childTnLst>
                                </p:cTn>
                              </p:par>
                            </p:childTnLst>
                          </p:cTn>
                        </p:par>
                      </p:childTnLst>
                    </p:cTn>
                  </p:par>
                  <p:par>
                    <p:cTn id="333" fill="hold">
                      <p:stCondLst>
                        <p:cond delay="indefinite"/>
                      </p:stCondLst>
                      <p:childTnLst>
                        <p:par>
                          <p:cTn id="334" fill="hold">
                            <p:stCondLst>
                              <p:cond delay="0"/>
                            </p:stCondLst>
                            <p:childTnLst>
                              <p:par>
                                <p:cTn id="335" presetID="55" presetClass="entr" presetSubtype="0" fill="hold" grpId="0" nodeType="clickEffect">
                                  <p:stCondLst>
                                    <p:cond delay="0"/>
                                  </p:stCondLst>
                                  <p:childTnLst>
                                    <p:set>
                                      <p:cBhvr>
                                        <p:cTn id="336" dur="1000" fill="hold">
                                          <p:stCondLst>
                                            <p:cond delay="0"/>
                                          </p:stCondLst>
                                        </p:cTn>
                                        <p:tgtEl>
                                          <p:spTgt spid="67"/>
                                        </p:tgtEl>
                                        <p:attrNameLst>
                                          <p:attrName>style.visibility</p:attrName>
                                        </p:attrNameLst>
                                      </p:cBhvr>
                                      <p:to>
                                        <p:strVal val="visible"/>
                                      </p:to>
                                    </p:set>
                                    <p:anim calcmode="lin" valueType="num">
                                      <p:cBhvr>
                                        <p:cTn id="337" dur="1000">
                                          <p:stCondLst>
                                            <p:cond delay="0"/>
                                          </p:stCondLst>
                                        </p:cTn>
                                        <p:tgtEl>
                                          <p:spTgt spid="67"/>
                                        </p:tgtEl>
                                        <p:attrNameLst>
                                          <p:attrName>ppt_w</p:attrName>
                                        </p:attrNameLst>
                                      </p:cBhvr>
                                      <p:tavLst>
                                        <p:tav tm="0">
                                          <p:val>
                                            <p:strVal val="#ppt_w*0.70"/>
                                          </p:val>
                                        </p:tav>
                                        <p:tav tm="100000">
                                          <p:val>
                                            <p:strVal val="#ppt_w"/>
                                          </p:val>
                                        </p:tav>
                                      </p:tavLst>
                                    </p:anim>
                                    <p:anim calcmode="lin" valueType="num">
                                      <p:cBhvr>
                                        <p:cTn id="338" dur="1000">
                                          <p:stCondLst>
                                            <p:cond delay="0"/>
                                          </p:stCondLst>
                                        </p:cTn>
                                        <p:tgtEl>
                                          <p:spTgt spid="67"/>
                                        </p:tgtEl>
                                        <p:attrNameLst>
                                          <p:attrName>ppt_h</p:attrName>
                                        </p:attrNameLst>
                                      </p:cBhvr>
                                      <p:tavLst>
                                        <p:tav tm="0">
                                          <p:val>
                                            <p:strVal val="#ppt_h"/>
                                          </p:val>
                                        </p:tav>
                                        <p:tav tm="100000">
                                          <p:val>
                                            <p:strVal val="#ppt_h"/>
                                          </p:val>
                                        </p:tav>
                                      </p:tavLst>
                                    </p:anim>
                                    <p:animEffect transition="in" filter="fade">
                                      <p:cBhvr>
                                        <p:cTn id="339" dur="1000"/>
                                        <p:tgtEl>
                                          <p:spTgt spid="67"/>
                                        </p:tgtEl>
                                      </p:cBhvr>
                                    </p:animEffect>
                                  </p:childTnLst>
                                </p:cTn>
                              </p:par>
                              <p:par>
                                <p:cTn id="340" presetID="55" presetClass="entr" presetSubtype="0" fill="hold" grpId="0" nodeType="withEffect">
                                  <p:stCondLst>
                                    <p:cond delay="0"/>
                                  </p:stCondLst>
                                  <p:childTnLst>
                                    <p:set>
                                      <p:cBhvr>
                                        <p:cTn id="341" dur="1000" fill="hold">
                                          <p:stCondLst>
                                            <p:cond delay="0"/>
                                          </p:stCondLst>
                                        </p:cTn>
                                        <p:tgtEl>
                                          <p:spTgt spid="68"/>
                                        </p:tgtEl>
                                        <p:attrNameLst>
                                          <p:attrName>style.visibility</p:attrName>
                                        </p:attrNameLst>
                                      </p:cBhvr>
                                      <p:to>
                                        <p:strVal val="visible"/>
                                      </p:to>
                                    </p:set>
                                    <p:anim calcmode="lin" valueType="num">
                                      <p:cBhvr>
                                        <p:cTn id="342" dur="1000">
                                          <p:stCondLst>
                                            <p:cond delay="0"/>
                                          </p:stCondLst>
                                        </p:cTn>
                                        <p:tgtEl>
                                          <p:spTgt spid="68"/>
                                        </p:tgtEl>
                                        <p:attrNameLst>
                                          <p:attrName>ppt_w</p:attrName>
                                        </p:attrNameLst>
                                      </p:cBhvr>
                                      <p:tavLst>
                                        <p:tav tm="0">
                                          <p:val>
                                            <p:strVal val="#ppt_w*0.70"/>
                                          </p:val>
                                        </p:tav>
                                        <p:tav tm="100000">
                                          <p:val>
                                            <p:strVal val="#ppt_w"/>
                                          </p:val>
                                        </p:tav>
                                      </p:tavLst>
                                    </p:anim>
                                    <p:anim calcmode="lin" valueType="num">
                                      <p:cBhvr>
                                        <p:cTn id="343" dur="1000">
                                          <p:stCondLst>
                                            <p:cond delay="0"/>
                                          </p:stCondLst>
                                        </p:cTn>
                                        <p:tgtEl>
                                          <p:spTgt spid="68"/>
                                        </p:tgtEl>
                                        <p:attrNameLst>
                                          <p:attrName>ppt_h</p:attrName>
                                        </p:attrNameLst>
                                      </p:cBhvr>
                                      <p:tavLst>
                                        <p:tav tm="0">
                                          <p:val>
                                            <p:strVal val="#ppt_h"/>
                                          </p:val>
                                        </p:tav>
                                        <p:tav tm="100000">
                                          <p:val>
                                            <p:strVal val="#ppt_h"/>
                                          </p:val>
                                        </p:tav>
                                      </p:tavLst>
                                    </p:anim>
                                    <p:animEffect transition="in" filter="fade">
                                      <p:cBhvr>
                                        <p:cTn id="344" dur="1000"/>
                                        <p:tgtEl>
                                          <p:spTgt spid="68"/>
                                        </p:tgtEl>
                                      </p:cBhvr>
                                    </p:animEffect>
                                  </p:childTnLst>
                                </p:cTn>
                              </p:par>
                              <p:par>
                                <p:cTn id="345" presetID="55" presetClass="entr" presetSubtype="0" fill="hold" grpId="0" nodeType="withEffect">
                                  <p:stCondLst>
                                    <p:cond delay="0"/>
                                  </p:stCondLst>
                                  <p:childTnLst>
                                    <p:set>
                                      <p:cBhvr>
                                        <p:cTn id="346" dur="1000" fill="hold">
                                          <p:stCondLst>
                                            <p:cond delay="0"/>
                                          </p:stCondLst>
                                        </p:cTn>
                                        <p:tgtEl>
                                          <p:spTgt spid="69"/>
                                        </p:tgtEl>
                                        <p:attrNameLst>
                                          <p:attrName>style.visibility</p:attrName>
                                        </p:attrNameLst>
                                      </p:cBhvr>
                                      <p:to>
                                        <p:strVal val="visible"/>
                                      </p:to>
                                    </p:set>
                                    <p:anim calcmode="lin" valueType="num">
                                      <p:cBhvr>
                                        <p:cTn id="347" dur="1000">
                                          <p:stCondLst>
                                            <p:cond delay="0"/>
                                          </p:stCondLst>
                                        </p:cTn>
                                        <p:tgtEl>
                                          <p:spTgt spid="69"/>
                                        </p:tgtEl>
                                        <p:attrNameLst>
                                          <p:attrName>ppt_w</p:attrName>
                                        </p:attrNameLst>
                                      </p:cBhvr>
                                      <p:tavLst>
                                        <p:tav tm="0">
                                          <p:val>
                                            <p:strVal val="#ppt_w*0.70"/>
                                          </p:val>
                                        </p:tav>
                                        <p:tav tm="100000">
                                          <p:val>
                                            <p:strVal val="#ppt_w"/>
                                          </p:val>
                                        </p:tav>
                                      </p:tavLst>
                                    </p:anim>
                                    <p:anim calcmode="lin" valueType="num">
                                      <p:cBhvr>
                                        <p:cTn id="348" dur="1000">
                                          <p:stCondLst>
                                            <p:cond delay="0"/>
                                          </p:stCondLst>
                                        </p:cTn>
                                        <p:tgtEl>
                                          <p:spTgt spid="69"/>
                                        </p:tgtEl>
                                        <p:attrNameLst>
                                          <p:attrName>ppt_h</p:attrName>
                                        </p:attrNameLst>
                                      </p:cBhvr>
                                      <p:tavLst>
                                        <p:tav tm="0">
                                          <p:val>
                                            <p:strVal val="#ppt_h"/>
                                          </p:val>
                                        </p:tav>
                                        <p:tav tm="100000">
                                          <p:val>
                                            <p:strVal val="#ppt_h"/>
                                          </p:val>
                                        </p:tav>
                                      </p:tavLst>
                                    </p:anim>
                                    <p:animEffect transition="in" filter="fade">
                                      <p:cBhvr>
                                        <p:cTn id="349" dur="1000"/>
                                        <p:tgtEl>
                                          <p:spTgt spid="69"/>
                                        </p:tgtEl>
                                      </p:cBhvr>
                                    </p:animEffect>
                                  </p:childTnLst>
                                </p:cTn>
                              </p:par>
                              <p:par>
                                <p:cTn id="350" presetID="55" presetClass="entr" presetSubtype="0" fill="hold" grpId="0" nodeType="withEffect">
                                  <p:stCondLst>
                                    <p:cond delay="0"/>
                                  </p:stCondLst>
                                  <p:childTnLst>
                                    <p:set>
                                      <p:cBhvr>
                                        <p:cTn id="351" dur="1000" fill="hold">
                                          <p:stCondLst>
                                            <p:cond delay="0"/>
                                          </p:stCondLst>
                                        </p:cTn>
                                        <p:tgtEl>
                                          <p:spTgt spid="70"/>
                                        </p:tgtEl>
                                        <p:attrNameLst>
                                          <p:attrName>style.visibility</p:attrName>
                                        </p:attrNameLst>
                                      </p:cBhvr>
                                      <p:to>
                                        <p:strVal val="visible"/>
                                      </p:to>
                                    </p:set>
                                    <p:anim calcmode="lin" valueType="num">
                                      <p:cBhvr>
                                        <p:cTn id="352" dur="1000">
                                          <p:stCondLst>
                                            <p:cond delay="0"/>
                                          </p:stCondLst>
                                        </p:cTn>
                                        <p:tgtEl>
                                          <p:spTgt spid="70"/>
                                        </p:tgtEl>
                                        <p:attrNameLst>
                                          <p:attrName>ppt_w</p:attrName>
                                        </p:attrNameLst>
                                      </p:cBhvr>
                                      <p:tavLst>
                                        <p:tav tm="0">
                                          <p:val>
                                            <p:strVal val="#ppt_w*0.70"/>
                                          </p:val>
                                        </p:tav>
                                        <p:tav tm="100000">
                                          <p:val>
                                            <p:strVal val="#ppt_w"/>
                                          </p:val>
                                        </p:tav>
                                      </p:tavLst>
                                    </p:anim>
                                    <p:anim calcmode="lin" valueType="num">
                                      <p:cBhvr>
                                        <p:cTn id="353" dur="1000">
                                          <p:stCondLst>
                                            <p:cond delay="0"/>
                                          </p:stCondLst>
                                        </p:cTn>
                                        <p:tgtEl>
                                          <p:spTgt spid="70"/>
                                        </p:tgtEl>
                                        <p:attrNameLst>
                                          <p:attrName>ppt_h</p:attrName>
                                        </p:attrNameLst>
                                      </p:cBhvr>
                                      <p:tavLst>
                                        <p:tav tm="0">
                                          <p:val>
                                            <p:strVal val="#ppt_h"/>
                                          </p:val>
                                        </p:tav>
                                        <p:tav tm="100000">
                                          <p:val>
                                            <p:strVal val="#ppt_h"/>
                                          </p:val>
                                        </p:tav>
                                      </p:tavLst>
                                    </p:anim>
                                    <p:animEffect transition="in" filter="fade">
                                      <p:cBhvr>
                                        <p:cTn id="354" dur="1000"/>
                                        <p:tgtEl>
                                          <p:spTgt spid="70"/>
                                        </p:tgtEl>
                                      </p:cBhvr>
                                    </p:animEffect>
                                  </p:childTnLst>
                                </p:cTn>
                              </p:par>
                              <p:par>
                                <p:cTn id="355" presetID="55" presetClass="entr" presetSubtype="0" fill="hold" grpId="0" nodeType="withEffect">
                                  <p:stCondLst>
                                    <p:cond delay="0"/>
                                  </p:stCondLst>
                                  <p:childTnLst>
                                    <p:set>
                                      <p:cBhvr>
                                        <p:cTn id="356" dur="1000" fill="hold">
                                          <p:stCondLst>
                                            <p:cond delay="0"/>
                                          </p:stCondLst>
                                        </p:cTn>
                                        <p:tgtEl>
                                          <p:spTgt spid="71"/>
                                        </p:tgtEl>
                                        <p:attrNameLst>
                                          <p:attrName>style.visibility</p:attrName>
                                        </p:attrNameLst>
                                      </p:cBhvr>
                                      <p:to>
                                        <p:strVal val="visible"/>
                                      </p:to>
                                    </p:set>
                                    <p:anim calcmode="lin" valueType="num">
                                      <p:cBhvr>
                                        <p:cTn id="357" dur="1000">
                                          <p:stCondLst>
                                            <p:cond delay="0"/>
                                          </p:stCondLst>
                                        </p:cTn>
                                        <p:tgtEl>
                                          <p:spTgt spid="71"/>
                                        </p:tgtEl>
                                        <p:attrNameLst>
                                          <p:attrName>ppt_w</p:attrName>
                                        </p:attrNameLst>
                                      </p:cBhvr>
                                      <p:tavLst>
                                        <p:tav tm="0">
                                          <p:val>
                                            <p:strVal val="#ppt_w*0.70"/>
                                          </p:val>
                                        </p:tav>
                                        <p:tav tm="100000">
                                          <p:val>
                                            <p:strVal val="#ppt_w"/>
                                          </p:val>
                                        </p:tav>
                                      </p:tavLst>
                                    </p:anim>
                                    <p:anim calcmode="lin" valueType="num">
                                      <p:cBhvr>
                                        <p:cTn id="358" dur="1000">
                                          <p:stCondLst>
                                            <p:cond delay="0"/>
                                          </p:stCondLst>
                                        </p:cTn>
                                        <p:tgtEl>
                                          <p:spTgt spid="71"/>
                                        </p:tgtEl>
                                        <p:attrNameLst>
                                          <p:attrName>ppt_h</p:attrName>
                                        </p:attrNameLst>
                                      </p:cBhvr>
                                      <p:tavLst>
                                        <p:tav tm="0">
                                          <p:val>
                                            <p:strVal val="#ppt_h"/>
                                          </p:val>
                                        </p:tav>
                                        <p:tav tm="100000">
                                          <p:val>
                                            <p:strVal val="#ppt_h"/>
                                          </p:val>
                                        </p:tav>
                                      </p:tavLst>
                                    </p:anim>
                                    <p:animEffect transition="in" filter="fade">
                                      <p:cBhvr>
                                        <p:cTn id="359" dur="1000"/>
                                        <p:tgtEl>
                                          <p:spTgt spid="71"/>
                                        </p:tgtEl>
                                      </p:cBhvr>
                                    </p:animEffect>
                                  </p:childTnLst>
                                </p:cTn>
                              </p:par>
                              <p:par>
                                <p:cTn id="360" presetID="55" presetClass="entr" presetSubtype="0" fill="hold" grpId="0" nodeType="withEffect">
                                  <p:stCondLst>
                                    <p:cond delay="0"/>
                                  </p:stCondLst>
                                  <p:childTnLst>
                                    <p:set>
                                      <p:cBhvr>
                                        <p:cTn id="361" dur="1000" fill="hold">
                                          <p:stCondLst>
                                            <p:cond delay="0"/>
                                          </p:stCondLst>
                                        </p:cTn>
                                        <p:tgtEl>
                                          <p:spTgt spid="72"/>
                                        </p:tgtEl>
                                        <p:attrNameLst>
                                          <p:attrName>style.visibility</p:attrName>
                                        </p:attrNameLst>
                                      </p:cBhvr>
                                      <p:to>
                                        <p:strVal val="visible"/>
                                      </p:to>
                                    </p:set>
                                    <p:anim calcmode="lin" valueType="num">
                                      <p:cBhvr>
                                        <p:cTn id="362" dur="1000">
                                          <p:stCondLst>
                                            <p:cond delay="0"/>
                                          </p:stCondLst>
                                        </p:cTn>
                                        <p:tgtEl>
                                          <p:spTgt spid="72"/>
                                        </p:tgtEl>
                                        <p:attrNameLst>
                                          <p:attrName>ppt_w</p:attrName>
                                        </p:attrNameLst>
                                      </p:cBhvr>
                                      <p:tavLst>
                                        <p:tav tm="0">
                                          <p:val>
                                            <p:strVal val="#ppt_w*0.70"/>
                                          </p:val>
                                        </p:tav>
                                        <p:tav tm="100000">
                                          <p:val>
                                            <p:strVal val="#ppt_w"/>
                                          </p:val>
                                        </p:tav>
                                      </p:tavLst>
                                    </p:anim>
                                    <p:anim calcmode="lin" valueType="num">
                                      <p:cBhvr>
                                        <p:cTn id="363" dur="1000">
                                          <p:stCondLst>
                                            <p:cond delay="0"/>
                                          </p:stCondLst>
                                        </p:cTn>
                                        <p:tgtEl>
                                          <p:spTgt spid="72"/>
                                        </p:tgtEl>
                                        <p:attrNameLst>
                                          <p:attrName>ppt_h</p:attrName>
                                        </p:attrNameLst>
                                      </p:cBhvr>
                                      <p:tavLst>
                                        <p:tav tm="0">
                                          <p:val>
                                            <p:strVal val="#ppt_h"/>
                                          </p:val>
                                        </p:tav>
                                        <p:tav tm="100000">
                                          <p:val>
                                            <p:strVal val="#ppt_h"/>
                                          </p:val>
                                        </p:tav>
                                      </p:tavLst>
                                    </p:anim>
                                    <p:animEffect transition="in" filter="fade">
                                      <p:cBhvr>
                                        <p:cTn id="364" dur="1000"/>
                                        <p:tgtEl>
                                          <p:spTgt spid="72"/>
                                        </p:tgtEl>
                                      </p:cBhvr>
                                    </p:animEffect>
                                  </p:childTnLst>
                                </p:cTn>
                              </p:par>
                              <p:par>
                                <p:cTn id="365" presetID="55" presetClass="entr" presetSubtype="0" fill="hold" grpId="0" nodeType="withEffect">
                                  <p:stCondLst>
                                    <p:cond delay="0"/>
                                  </p:stCondLst>
                                  <p:childTnLst>
                                    <p:set>
                                      <p:cBhvr>
                                        <p:cTn id="366" dur="1000" fill="hold">
                                          <p:stCondLst>
                                            <p:cond delay="0"/>
                                          </p:stCondLst>
                                        </p:cTn>
                                        <p:tgtEl>
                                          <p:spTgt spid="73"/>
                                        </p:tgtEl>
                                        <p:attrNameLst>
                                          <p:attrName>style.visibility</p:attrName>
                                        </p:attrNameLst>
                                      </p:cBhvr>
                                      <p:to>
                                        <p:strVal val="visible"/>
                                      </p:to>
                                    </p:set>
                                    <p:anim calcmode="lin" valueType="num">
                                      <p:cBhvr>
                                        <p:cTn id="367" dur="1000">
                                          <p:stCondLst>
                                            <p:cond delay="0"/>
                                          </p:stCondLst>
                                        </p:cTn>
                                        <p:tgtEl>
                                          <p:spTgt spid="73"/>
                                        </p:tgtEl>
                                        <p:attrNameLst>
                                          <p:attrName>ppt_w</p:attrName>
                                        </p:attrNameLst>
                                      </p:cBhvr>
                                      <p:tavLst>
                                        <p:tav tm="0">
                                          <p:val>
                                            <p:strVal val="#ppt_w*0.70"/>
                                          </p:val>
                                        </p:tav>
                                        <p:tav tm="100000">
                                          <p:val>
                                            <p:strVal val="#ppt_w"/>
                                          </p:val>
                                        </p:tav>
                                      </p:tavLst>
                                    </p:anim>
                                    <p:anim calcmode="lin" valueType="num">
                                      <p:cBhvr>
                                        <p:cTn id="368" dur="1000">
                                          <p:stCondLst>
                                            <p:cond delay="0"/>
                                          </p:stCondLst>
                                        </p:cTn>
                                        <p:tgtEl>
                                          <p:spTgt spid="73"/>
                                        </p:tgtEl>
                                        <p:attrNameLst>
                                          <p:attrName>ppt_h</p:attrName>
                                        </p:attrNameLst>
                                      </p:cBhvr>
                                      <p:tavLst>
                                        <p:tav tm="0">
                                          <p:val>
                                            <p:strVal val="#ppt_h"/>
                                          </p:val>
                                        </p:tav>
                                        <p:tav tm="100000">
                                          <p:val>
                                            <p:strVal val="#ppt_h"/>
                                          </p:val>
                                        </p:tav>
                                      </p:tavLst>
                                    </p:anim>
                                    <p:animEffect transition="in" filter="fade">
                                      <p:cBhvr>
                                        <p:cTn id="369" dur="1000"/>
                                        <p:tgtEl>
                                          <p:spTgt spid="73"/>
                                        </p:tgtEl>
                                      </p:cBhvr>
                                    </p:animEffect>
                                  </p:childTnLst>
                                </p:cTn>
                              </p:par>
                              <p:par>
                                <p:cTn id="370" presetID="55" presetClass="entr" presetSubtype="0" fill="hold" grpId="0" nodeType="withEffect">
                                  <p:stCondLst>
                                    <p:cond delay="0"/>
                                  </p:stCondLst>
                                  <p:childTnLst>
                                    <p:set>
                                      <p:cBhvr>
                                        <p:cTn id="371" dur="1000" fill="hold">
                                          <p:stCondLst>
                                            <p:cond delay="0"/>
                                          </p:stCondLst>
                                        </p:cTn>
                                        <p:tgtEl>
                                          <p:spTgt spid="74"/>
                                        </p:tgtEl>
                                        <p:attrNameLst>
                                          <p:attrName>style.visibility</p:attrName>
                                        </p:attrNameLst>
                                      </p:cBhvr>
                                      <p:to>
                                        <p:strVal val="visible"/>
                                      </p:to>
                                    </p:set>
                                    <p:anim calcmode="lin" valueType="num">
                                      <p:cBhvr>
                                        <p:cTn id="372" dur="1000">
                                          <p:stCondLst>
                                            <p:cond delay="0"/>
                                          </p:stCondLst>
                                        </p:cTn>
                                        <p:tgtEl>
                                          <p:spTgt spid="74"/>
                                        </p:tgtEl>
                                        <p:attrNameLst>
                                          <p:attrName>ppt_w</p:attrName>
                                        </p:attrNameLst>
                                      </p:cBhvr>
                                      <p:tavLst>
                                        <p:tav tm="0">
                                          <p:val>
                                            <p:strVal val="#ppt_w*0.70"/>
                                          </p:val>
                                        </p:tav>
                                        <p:tav tm="100000">
                                          <p:val>
                                            <p:strVal val="#ppt_w"/>
                                          </p:val>
                                        </p:tav>
                                      </p:tavLst>
                                    </p:anim>
                                    <p:anim calcmode="lin" valueType="num">
                                      <p:cBhvr>
                                        <p:cTn id="373" dur="1000">
                                          <p:stCondLst>
                                            <p:cond delay="0"/>
                                          </p:stCondLst>
                                        </p:cTn>
                                        <p:tgtEl>
                                          <p:spTgt spid="74"/>
                                        </p:tgtEl>
                                        <p:attrNameLst>
                                          <p:attrName>ppt_h</p:attrName>
                                        </p:attrNameLst>
                                      </p:cBhvr>
                                      <p:tavLst>
                                        <p:tav tm="0">
                                          <p:val>
                                            <p:strVal val="#ppt_h"/>
                                          </p:val>
                                        </p:tav>
                                        <p:tav tm="100000">
                                          <p:val>
                                            <p:strVal val="#ppt_h"/>
                                          </p:val>
                                        </p:tav>
                                      </p:tavLst>
                                    </p:anim>
                                    <p:animEffect transition="in" filter="fade">
                                      <p:cBhvr>
                                        <p:cTn id="374" dur="1000"/>
                                        <p:tgtEl>
                                          <p:spTgt spid="74"/>
                                        </p:tgtEl>
                                      </p:cBhvr>
                                    </p:animEffect>
                                  </p:childTnLst>
                                </p:cTn>
                              </p:par>
                              <p:par>
                                <p:cTn id="375" presetID="55" presetClass="entr" presetSubtype="0" fill="hold" grpId="0" nodeType="withEffect">
                                  <p:stCondLst>
                                    <p:cond delay="0"/>
                                  </p:stCondLst>
                                  <p:childTnLst>
                                    <p:set>
                                      <p:cBhvr>
                                        <p:cTn id="376" dur="1000" fill="hold">
                                          <p:stCondLst>
                                            <p:cond delay="0"/>
                                          </p:stCondLst>
                                        </p:cTn>
                                        <p:tgtEl>
                                          <p:spTgt spid="75"/>
                                        </p:tgtEl>
                                        <p:attrNameLst>
                                          <p:attrName>style.visibility</p:attrName>
                                        </p:attrNameLst>
                                      </p:cBhvr>
                                      <p:to>
                                        <p:strVal val="visible"/>
                                      </p:to>
                                    </p:set>
                                    <p:anim calcmode="lin" valueType="num">
                                      <p:cBhvr>
                                        <p:cTn id="377" dur="1000">
                                          <p:stCondLst>
                                            <p:cond delay="0"/>
                                          </p:stCondLst>
                                        </p:cTn>
                                        <p:tgtEl>
                                          <p:spTgt spid="75"/>
                                        </p:tgtEl>
                                        <p:attrNameLst>
                                          <p:attrName>ppt_w</p:attrName>
                                        </p:attrNameLst>
                                      </p:cBhvr>
                                      <p:tavLst>
                                        <p:tav tm="0">
                                          <p:val>
                                            <p:strVal val="#ppt_w*0.70"/>
                                          </p:val>
                                        </p:tav>
                                        <p:tav tm="100000">
                                          <p:val>
                                            <p:strVal val="#ppt_w"/>
                                          </p:val>
                                        </p:tav>
                                      </p:tavLst>
                                    </p:anim>
                                    <p:anim calcmode="lin" valueType="num">
                                      <p:cBhvr>
                                        <p:cTn id="378" dur="1000">
                                          <p:stCondLst>
                                            <p:cond delay="0"/>
                                          </p:stCondLst>
                                        </p:cTn>
                                        <p:tgtEl>
                                          <p:spTgt spid="75"/>
                                        </p:tgtEl>
                                        <p:attrNameLst>
                                          <p:attrName>ppt_h</p:attrName>
                                        </p:attrNameLst>
                                      </p:cBhvr>
                                      <p:tavLst>
                                        <p:tav tm="0">
                                          <p:val>
                                            <p:strVal val="#ppt_h"/>
                                          </p:val>
                                        </p:tav>
                                        <p:tav tm="100000">
                                          <p:val>
                                            <p:strVal val="#ppt_h"/>
                                          </p:val>
                                        </p:tav>
                                      </p:tavLst>
                                    </p:anim>
                                    <p:animEffect transition="in" filter="fade">
                                      <p:cBhvr>
                                        <p:cTn id="379" dur="1000"/>
                                        <p:tgtEl>
                                          <p:spTgt spid="75"/>
                                        </p:tgtEl>
                                      </p:cBhvr>
                                    </p:animEffect>
                                  </p:childTnLst>
                                </p:cTn>
                              </p:par>
                              <p:par>
                                <p:cTn id="380" presetID="55" presetClass="entr" presetSubtype="0" fill="hold" grpId="0" nodeType="withEffect">
                                  <p:stCondLst>
                                    <p:cond delay="0"/>
                                  </p:stCondLst>
                                  <p:childTnLst>
                                    <p:set>
                                      <p:cBhvr>
                                        <p:cTn id="381" dur="1000" fill="hold">
                                          <p:stCondLst>
                                            <p:cond delay="0"/>
                                          </p:stCondLst>
                                        </p:cTn>
                                        <p:tgtEl>
                                          <p:spTgt spid="76"/>
                                        </p:tgtEl>
                                        <p:attrNameLst>
                                          <p:attrName>style.visibility</p:attrName>
                                        </p:attrNameLst>
                                      </p:cBhvr>
                                      <p:to>
                                        <p:strVal val="visible"/>
                                      </p:to>
                                    </p:set>
                                    <p:anim calcmode="lin" valueType="num">
                                      <p:cBhvr>
                                        <p:cTn id="382" dur="1000">
                                          <p:stCondLst>
                                            <p:cond delay="0"/>
                                          </p:stCondLst>
                                        </p:cTn>
                                        <p:tgtEl>
                                          <p:spTgt spid="76"/>
                                        </p:tgtEl>
                                        <p:attrNameLst>
                                          <p:attrName>ppt_w</p:attrName>
                                        </p:attrNameLst>
                                      </p:cBhvr>
                                      <p:tavLst>
                                        <p:tav tm="0">
                                          <p:val>
                                            <p:strVal val="#ppt_w*0.70"/>
                                          </p:val>
                                        </p:tav>
                                        <p:tav tm="100000">
                                          <p:val>
                                            <p:strVal val="#ppt_w"/>
                                          </p:val>
                                        </p:tav>
                                      </p:tavLst>
                                    </p:anim>
                                    <p:anim calcmode="lin" valueType="num">
                                      <p:cBhvr>
                                        <p:cTn id="383" dur="1000">
                                          <p:stCondLst>
                                            <p:cond delay="0"/>
                                          </p:stCondLst>
                                        </p:cTn>
                                        <p:tgtEl>
                                          <p:spTgt spid="76"/>
                                        </p:tgtEl>
                                        <p:attrNameLst>
                                          <p:attrName>ppt_h</p:attrName>
                                        </p:attrNameLst>
                                      </p:cBhvr>
                                      <p:tavLst>
                                        <p:tav tm="0">
                                          <p:val>
                                            <p:strVal val="#ppt_h"/>
                                          </p:val>
                                        </p:tav>
                                        <p:tav tm="100000">
                                          <p:val>
                                            <p:strVal val="#ppt_h"/>
                                          </p:val>
                                        </p:tav>
                                      </p:tavLst>
                                    </p:anim>
                                    <p:animEffect transition="in" filter="fade">
                                      <p:cBhvr>
                                        <p:cTn id="384" dur="1000"/>
                                        <p:tgtEl>
                                          <p:spTgt spid="76"/>
                                        </p:tgtEl>
                                      </p:cBhvr>
                                    </p:animEffect>
                                  </p:childTnLst>
                                </p:cTn>
                              </p:par>
                              <p:par>
                                <p:cTn id="385" presetID="55" presetClass="entr" presetSubtype="0" fill="hold" grpId="0" nodeType="withEffect">
                                  <p:stCondLst>
                                    <p:cond delay="0"/>
                                  </p:stCondLst>
                                  <p:childTnLst>
                                    <p:set>
                                      <p:cBhvr>
                                        <p:cTn id="386" dur="1000" fill="hold">
                                          <p:stCondLst>
                                            <p:cond delay="0"/>
                                          </p:stCondLst>
                                        </p:cTn>
                                        <p:tgtEl>
                                          <p:spTgt spid="77"/>
                                        </p:tgtEl>
                                        <p:attrNameLst>
                                          <p:attrName>style.visibility</p:attrName>
                                        </p:attrNameLst>
                                      </p:cBhvr>
                                      <p:to>
                                        <p:strVal val="visible"/>
                                      </p:to>
                                    </p:set>
                                    <p:anim calcmode="lin" valueType="num">
                                      <p:cBhvr>
                                        <p:cTn id="387" dur="1000">
                                          <p:stCondLst>
                                            <p:cond delay="0"/>
                                          </p:stCondLst>
                                        </p:cTn>
                                        <p:tgtEl>
                                          <p:spTgt spid="77"/>
                                        </p:tgtEl>
                                        <p:attrNameLst>
                                          <p:attrName>ppt_w</p:attrName>
                                        </p:attrNameLst>
                                      </p:cBhvr>
                                      <p:tavLst>
                                        <p:tav tm="0">
                                          <p:val>
                                            <p:strVal val="#ppt_w*0.70"/>
                                          </p:val>
                                        </p:tav>
                                        <p:tav tm="100000">
                                          <p:val>
                                            <p:strVal val="#ppt_w"/>
                                          </p:val>
                                        </p:tav>
                                      </p:tavLst>
                                    </p:anim>
                                    <p:anim calcmode="lin" valueType="num">
                                      <p:cBhvr>
                                        <p:cTn id="388" dur="1000">
                                          <p:stCondLst>
                                            <p:cond delay="0"/>
                                          </p:stCondLst>
                                        </p:cTn>
                                        <p:tgtEl>
                                          <p:spTgt spid="77"/>
                                        </p:tgtEl>
                                        <p:attrNameLst>
                                          <p:attrName>ppt_h</p:attrName>
                                        </p:attrNameLst>
                                      </p:cBhvr>
                                      <p:tavLst>
                                        <p:tav tm="0">
                                          <p:val>
                                            <p:strVal val="#ppt_h"/>
                                          </p:val>
                                        </p:tav>
                                        <p:tav tm="100000">
                                          <p:val>
                                            <p:strVal val="#ppt_h"/>
                                          </p:val>
                                        </p:tav>
                                      </p:tavLst>
                                    </p:anim>
                                    <p:animEffect transition="in" filter="fade">
                                      <p:cBhvr>
                                        <p:cTn id="389" dur="1000"/>
                                        <p:tgtEl>
                                          <p:spTgt spid="77"/>
                                        </p:tgtEl>
                                      </p:cBhvr>
                                    </p:animEffect>
                                  </p:childTnLst>
                                </p:cTn>
                              </p:par>
                              <p:par>
                                <p:cTn id="390" presetID="55" presetClass="entr" presetSubtype="0" fill="hold" grpId="0" nodeType="withEffect">
                                  <p:stCondLst>
                                    <p:cond delay="0"/>
                                  </p:stCondLst>
                                  <p:childTnLst>
                                    <p:set>
                                      <p:cBhvr>
                                        <p:cTn id="391" dur="1000" fill="hold">
                                          <p:stCondLst>
                                            <p:cond delay="0"/>
                                          </p:stCondLst>
                                        </p:cTn>
                                        <p:tgtEl>
                                          <p:spTgt spid="78"/>
                                        </p:tgtEl>
                                        <p:attrNameLst>
                                          <p:attrName>style.visibility</p:attrName>
                                        </p:attrNameLst>
                                      </p:cBhvr>
                                      <p:to>
                                        <p:strVal val="visible"/>
                                      </p:to>
                                    </p:set>
                                    <p:anim calcmode="lin" valueType="num">
                                      <p:cBhvr>
                                        <p:cTn id="392" dur="1000">
                                          <p:stCondLst>
                                            <p:cond delay="0"/>
                                          </p:stCondLst>
                                        </p:cTn>
                                        <p:tgtEl>
                                          <p:spTgt spid="78"/>
                                        </p:tgtEl>
                                        <p:attrNameLst>
                                          <p:attrName>ppt_w</p:attrName>
                                        </p:attrNameLst>
                                      </p:cBhvr>
                                      <p:tavLst>
                                        <p:tav tm="0">
                                          <p:val>
                                            <p:strVal val="#ppt_w*0.70"/>
                                          </p:val>
                                        </p:tav>
                                        <p:tav tm="100000">
                                          <p:val>
                                            <p:strVal val="#ppt_w"/>
                                          </p:val>
                                        </p:tav>
                                      </p:tavLst>
                                    </p:anim>
                                    <p:anim calcmode="lin" valueType="num">
                                      <p:cBhvr>
                                        <p:cTn id="393" dur="1000">
                                          <p:stCondLst>
                                            <p:cond delay="0"/>
                                          </p:stCondLst>
                                        </p:cTn>
                                        <p:tgtEl>
                                          <p:spTgt spid="78"/>
                                        </p:tgtEl>
                                        <p:attrNameLst>
                                          <p:attrName>ppt_h</p:attrName>
                                        </p:attrNameLst>
                                      </p:cBhvr>
                                      <p:tavLst>
                                        <p:tav tm="0">
                                          <p:val>
                                            <p:strVal val="#ppt_h"/>
                                          </p:val>
                                        </p:tav>
                                        <p:tav tm="100000">
                                          <p:val>
                                            <p:strVal val="#ppt_h"/>
                                          </p:val>
                                        </p:tav>
                                      </p:tavLst>
                                    </p:anim>
                                    <p:animEffect transition="in" filter="fade">
                                      <p:cBhvr>
                                        <p:cTn id="394" dur="1000"/>
                                        <p:tgtEl>
                                          <p:spTgt spid="78"/>
                                        </p:tgtEl>
                                      </p:cBhvr>
                                    </p:animEffect>
                                  </p:childTnLst>
                                </p:cTn>
                              </p:par>
                              <p:par>
                                <p:cTn id="395" presetID="55" presetClass="entr" presetSubtype="0" fill="hold" grpId="0" nodeType="withEffect">
                                  <p:stCondLst>
                                    <p:cond delay="0"/>
                                  </p:stCondLst>
                                  <p:childTnLst>
                                    <p:set>
                                      <p:cBhvr>
                                        <p:cTn id="396" dur="1000" fill="hold">
                                          <p:stCondLst>
                                            <p:cond delay="0"/>
                                          </p:stCondLst>
                                        </p:cTn>
                                        <p:tgtEl>
                                          <p:spTgt spid="79"/>
                                        </p:tgtEl>
                                        <p:attrNameLst>
                                          <p:attrName>style.visibility</p:attrName>
                                        </p:attrNameLst>
                                      </p:cBhvr>
                                      <p:to>
                                        <p:strVal val="visible"/>
                                      </p:to>
                                    </p:set>
                                    <p:anim calcmode="lin" valueType="num">
                                      <p:cBhvr>
                                        <p:cTn id="397" dur="1000">
                                          <p:stCondLst>
                                            <p:cond delay="0"/>
                                          </p:stCondLst>
                                        </p:cTn>
                                        <p:tgtEl>
                                          <p:spTgt spid="79"/>
                                        </p:tgtEl>
                                        <p:attrNameLst>
                                          <p:attrName>ppt_w</p:attrName>
                                        </p:attrNameLst>
                                      </p:cBhvr>
                                      <p:tavLst>
                                        <p:tav tm="0">
                                          <p:val>
                                            <p:strVal val="#ppt_w*0.70"/>
                                          </p:val>
                                        </p:tav>
                                        <p:tav tm="100000">
                                          <p:val>
                                            <p:strVal val="#ppt_w"/>
                                          </p:val>
                                        </p:tav>
                                      </p:tavLst>
                                    </p:anim>
                                    <p:anim calcmode="lin" valueType="num">
                                      <p:cBhvr>
                                        <p:cTn id="398" dur="1000">
                                          <p:stCondLst>
                                            <p:cond delay="0"/>
                                          </p:stCondLst>
                                        </p:cTn>
                                        <p:tgtEl>
                                          <p:spTgt spid="79"/>
                                        </p:tgtEl>
                                        <p:attrNameLst>
                                          <p:attrName>ppt_h</p:attrName>
                                        </p:attrNameLst>
                                      </p:cBhvr>
                                      <p:tavLst>
                                        <p:tav tm="0">
                                          <p:val>
                                            <p:strVal val="#ppt_h"/>
                                          </p:val>
                                        </p:tav>
                                        <p:tav tm="100000">
                                          <p:val>
                                            <p:strVal val="#ppt_h"/>
                                          </p:val>
                                        </p:tav>
                                      </p:tavLst>
                                    </p:anim>
                                    <p:animEffect transition="in" filter="fade">
                                      <p:cBhvr>
                                        <p:cTn id="399" dur="1000"/>
                                        <p:tgtEl>
                                          <p:spTgt spid="79"/>
                                        </p:tgtEl>
                                      </p:cBhvr>
                                    </p:animEffect>
                                  </p:childTnLst>
                                </p:cTn>
                              </p:par>
                            </p:childTnLst>
                          </p:cTn>
                        </p:par>
                      </p:childTnLst>
                    </p:cTn>
                  </p:par>
                  <p:par>
                    <p:cTn id="400" fill="hold">
                      <p:stCondLst>
                        <p:cond delay="indefinite"/>
                      </p:stCondLst>
                      <p:childTnLst>
                        <p:par>
                          <p:cTn id="401" fill="hold">
                            <p:stCondLst>
                              <p:cond delay="0"/>
                            </p:stCondLst>
                            <p:childTnLst>
                              <p:par>
                                <p:cTn id="402" presetID="55" presetClass="entr" presetSubtype="0" fill="hold" grpId="0" nodeType="clickEffect">
                                  <p:stCondLst>
                                    <p:cond delay="0"/>
                                  </p:stCondLst>
                                  <p:childTnLst>
                                    <p:set>
                                      <p:cBhvr>
                                        <p:cTn id="403" dur="1000" fill="hold">
                                          <p:stCondLst>
                                            <p:cond delay="0"/>
                                          </p:stCondLst>
                                        </p:cTn>
                                        <p:tgtEl>
                                          <p:spTgt spid="80"/>
                                        </p:tgtEl>
                                        <p:attrNameLst>
                                          <p:attrName>style.visibility</p:attrName>
                                        </p:attrNameLst>
                                      </p:cBhvr>
                                      <p:to>
                                        <p:strVal val="visible"/>
                                      </p:to>
                                    </p:set>
                                    <p:anim calcmode="lin" valueType="num">
                                      <p:cBhvr>
                                        <p:cTn id="404" dur="1000">
                                          <p:stCondLst>
                                            <p:cond delay="0"/>
                                          </p:stCondLst>
                                        </p:cTn>
                                        <p:tgtEl>
                                          <p:spTgt spid="80"/>
                                        </p:tgtEl>
                                        <p:attrNameLst>
                                          <p:attrName>ppt_w</p:attrName>
                                        </p:attrNameLst>
                                      </p:cBhvr>
                                      <p:tavLst>
                                        <p:tav tm="0">
                                          <p:val>
                                            <p:strVal val="#ppt_w*0.70"/>
                                          </p:val>
                                        </p:tav>
                                        <p:tav tm="100000">
                                          <p:val>
                                            <p:strVal val="#ppt_w"/>
                                          </p:val>
                                        </p:tav>
                                      </p:tavLst>
                                    </p:anim>
                                    <p:anim calcmode="lin" valueType="num">
                                      <p:cBhvr>
                                        <p:cTn id="405" dur="1000">
                                          <p:stCondLst>
                                            <p:cond delay="0"/>
                                          </p:stCondLst>
                                        </p:cTn>
                                        <p:tgtEl>
                                          <p:spTgt spid="80"/>
                                        </p:tgtEl>
                                        <p:attrNameLst>
                                          <p:attrName>ppt_h</p:attrName>
                                        </p:attrNameLst>
                                      </p:cBhvr>
                                      <p:tavLst>
                                        <p:tav tm="0">
                                          <p:val>
                                            <p:strVal val="#ppt_h"/>
                                          </p:val>
                                        </p:tav>
                                        <p:tav tm="100000">
                                          <p:val>
                                            <p:strVal val="#ppt_h"/>
                                          </p:val>
                                        </p:tav>
                                      </p:tavLst>
                                    </p:anim>
                                    <p:animEffect transition="in" filter="fade">
                                      <p:cBhvr>
                                        <p:cTn id="406" dur="1000"/>
                                        <p:tgtEl>
                                          <p:spTgt spid="80"/>
                                        </p:tgtEl>
                                      </p:cBhvr>
                                    </p:animEffect>
                                  </p:childTnLst>
                                </p:cTn>
                              </p:par>
                              <p:par>
                                <p:cTn id="407" presetID="55" presetClass="entr" presetSubtype="0" fill="hold" grpId="0" nodeType="withEffect">
                                  <p:stCondLst>
                                    <p:cond delay="0"/>
                                  </p:stCondLst>
                                  <p:childTnLst>
                                    <p:set>
                                      <p:cBhvr>
                                        <p:cTn id="408" dur="1000" fill="hold">
                                          <p:stCondLst>
                                            <p:cond delay="0"/>
                                          </p:stCondLst>
                                        </p:cTn>
                                        <p:tgtEl>
                                          <p:spTgt spid="81"/>
                                        </p:tgtEl>
                                        <p:attrNameLst>
                                          <p:attrName>style.visibility</p:attrName>
                                        </p:attrNameLst>
                                      </p:cBhvr>
                                      <p:to>
                                        <p:strVal val="visible"/>
                                      </p:to>
                                    </p:set>
                                    <p:anim calcmode="lin" valueType="num">
                                      <p:cBhvr>
                                        <p:cTn id="409" dur="1000">
                                          <p:stCondLst>
                                            <p:cond delay="0"/>
                                          </p:stCondLst>
                                        </p:cTn>
                                        <p:tgtEl>
                                          <p:spTgt spid="81"/>
                                        </p:tgtEl>
                                        <p:attrNameLst>
                                          <p:attrName>ppt_w</p:attrName>
                                        </p:attrNameLst>
                                      </p:cBhvr>
                                      <p:tavLst>
                                        <p:tav tm="0">
                                          <p:val>
                                            <p:strVal val="#ppt_w*0.70"/>
                                          </p:val>
                                        </p:tav>
                                        <p:tav tm="100000">
                                          <p:val>
                                            <p:strVal val="#ppt_w"/>
                                          </p:val>
                                        </p:tav>
                                      </p:tavLst>
                                    </p:anim>
                                    <p:anim calcmode="lin" valueType="num">
                                      <p:cBhvr>
                                        <p:cTn id="410" dur="1000">
                                          <p:stCondLst>
                                            <p:cond delay="0"/>
                                          </p:stCondLst>
                                        </p:cTn>
                                        <p:tgtEl>
                                          <p:spTgt spid="81"/>
                                        </p:tgtEl>
                                        <p:attrNameLst>
                                          <p:attrName>ppt_h</p:attrName>
                                        </p:attrNameLst>
                                      </p:cBhvr>
                                      <p:tavLst>
                                        <p:tav tm="0">
                                          <p:val>
                                            <p:strVal val="#ppt_h"/>
                                          </p:val>
                                        </p:tav>
                                        <p:tav tm="100000">
                                          <p:val>
                                            <p:strVal val="#ppt_h"/>
                                          </p:val>
                                        </p:tav>
                                      </p:tavLst>
                                    </p:anim>
                                    <p:animEffect transition="in" filter="fade">
                                      <p:cBhvr>
                                        <p:cTn id="411" dur="1000"/>
                                        <p:tgtEl>
                                          <p:spTgt spid="81"/>
                                        </p:tgtEl>
                                      </p:cBhvr>
                                    </p:animEffect>
                                  </p:childTnLst>
                                </p:cTn>
                              </p:par>
                              <p:par>
                                <p:cTn id="412" presetID="55" presetClass="entr" presetSubtype="0" fill="hold" grpId="0" nodeType="withEffect">
                                  <p:stCondLst>
                                    <p:cond delay="0"/>
                                  </p:stCondLst>
                                  <p:childTnLst>
                                    <p:set>
                                      <p:cBhvr>
                                        <p:cTn id="413" dur="1000" fill="hold">
                                          <p:stCondLst>
                                            <p:cond delay="0"/>
                                          </p:stCondLst>
                                        </p:cTn>
                                        <p:tgtEl>
                                          <p:spTgt spid="82"/>
                                        </p:tgtEl>
                                        <p:attrNameLst>
                                          <p:attrName>style.visibility</p:attrName>
                                        </p:attrNameLst>
                                      </p:cBhvr>
                                      <p:to>
                                        <p:strVal val="visible"/>
                                      </p:to>
                                    </p:set>
                                    <p:anim calcmode="lin" valueType="num">
                                      <p:cBhvr>
                                        <p:cTn id="414" dur="1000">
                                          <p:stCondLst>
                                            <p:cond delay="0"/>
                                          </p:stCondLst>
                                        </p:cTn>
                                        <p:tgtEl>
                                          <p:spTgt spid="82"/>
                                        </p:tgtEl>
                                        <p:attrNameLst>
                                          <p:attrName>ppt_w</p:attrName>
                                        </p:attrNameLst>
                                      </p:cBhvr>
                                      <p:tavLst>
                                        <p:tav tm="0">
                                          <p:val>
                                            <p:strVal val="#ppt_w*0.70"/>
                                          </p:val>
                                        </p:tav>
                                        <p:tav tm="100000">
                                          <p:val>
                                            <p:strVal val="#ppt_w"/>
                                          </p:val>
                                        </p:tav>
                                      </p:tavLst>
                                    </p:anim>
                                    <p:anim calcmode="lin" valueType="num">
                                      <p:cBhvr>
                                        <p:cTn id="415" dur="1000">
                                          <p:stCondLst>
                                            <p:cond delay="0"/>
                                          </p:stCondLst>
                                        </p:cTn>
                                        <p:tgtEl>
                                          <p:spTgt spid="82"/>
                                        </p:tgtEl>
                                        <p:attrNameLst>
                                          <p:attrName>ppt_h</p:attrName>
                                        </p:attrNameLst>
                                      </p:cBhvr>
                                      <p:tavLst>
                                        <p:tav tm="0">
                                          <p:val>
                                            <p:strVal val="#ppt_h"/>
                                          </p:val>
                                        </p:tav>
                                        <p:tav tm="100000">
                                          <p:val>
                                            <p:strVal val="#ppt_h"/>
                                          </p:val>
                                        </p:tav>
                                      </p:tavLst>
                                    </p:anim>
                                    <p:animEffect transition="in" filter="fade">
                                      <p:cBhvr>
                                        <p:cTn id="416" dur="1000"/>
                                        <p:tgtEl>
                                          <p:spTgt spid="82"/>
                                        </p:tgtEl>
                                      </p:cBhvr>
                                    </p:animEffect>
                                  </p:childTnLst>
                                </p:cTn>
                              </p:par>
                              <p:par>
                                <p:cTn id="417" presetID="55" presetClass="entr" presetSubtype="0" fill="hold" grpId="0" nodeType="withEffect">
                                  <p:stCondLst>
                                    <p:cond delay="0"/>
                                  </p:stCondLst>
                                  <p:childTnLst>
                                    <p:set>
                                      <p:cBhvr>
                                        <p:cTn id="418" dur="1000" fill="hold">
                                          <p:stCondLst>
                                            <p:cond delay="0"/>
                                          </p:stCondLst>
                                        </p:cTn>
                                        <p:tgtEl>
                                          <p:spTgt spid="83"/>
                                        </p:tgtEl>
                                        <p:attrNameLst>
                                          <p:attrName>style.visibility</p:attrName>
                                        </p:attrNameLst>
                                      </p:cBhvr>
                                      <p:to>
                                        <p:strVal val="visible"/>
                                      </p:to>
                                    </p:set>
                                    <p:anim calcmode="lin" valueType="num">
                                      <p:cBhvr>
                                        <p:cTn id="419" dur="1000">
                                          <p:stCondLst>
                                            <p:cond delay="0"/>
                                          </p:stCondLst>
                                        </p:cTn>
                                        <p:tgtEl>
                                          <p:spTgt spid="83"/>
                                        </p:tgtEl>
                                        <p:attrNameLst>
                                          <p:attrName>ppt_w</p:attrName>
                                        </p:attrNameLst>
                                      </p:cBhvr>
                                      <p:tavLst>
                                        <p:tav tm="0">
                                          <p:val>
                                            <p:strVal val="#ppt_w*0.70"/>
                                          </p:val>
                                        </p:tav>
                                        <p:tav tm="100000">
                                          <p:val>
                                            <p:strVal val="#ppt_w"/>
                                          </p:val>
                                        </p:tav>
                                      </p:tavLst>
                                    </p:anim>
                                    <p:anim calcmode="lin" valueType="num">
                                      <p:cBhvr>
                                        <p:cTn id="420" dur="1000">
                                          <p:stCondLst>
                                            <p:cond delay="0"/>
                                          </p:stCondLst>
                                        </p:cTn>
                                        <p:tgtEl>
                                          <p:spTgt spid="83"/>
                                        </p:tgtEl>
                                        <p:attrNameLst>
                                          <p:attrName>ppt_h</p:attrName>
                                        </p:attrNameLst>
                                      </p:cBhvr>
                                      <p:tavLst>
                                        <p:tav tm="0">
                                          <p:val>
                                            <p:strVal val="#ppt_h"/>
                                          </p:val>
                                        </p:tav>
                                        <p:tav tm="100000">
                                          <p:val>
                                            <p:strVal val="#ppt_h"/>
                                          </p:val>
                                        </p:tav>
                                      </p:tavLst>
                                    </p:anim>
                                    <p:animEffect transition="in" filter="fade">
                                      <p:cBhvr>
                                        <p:cTn id="421" dur="1000"/>
                                        <p:tgtEl>
                                          <p:spTgt spid="83"/>
                                        </p:tgtEl>
                                      </p:cBhvr>
                                    </p:animEffect>
                                  </p:childTnLst>
                                </p:cTn>
                              </p:par>
                              <p:par>
                                <p:cTn id="422" presetID="55" presetClass="entr" presetSubtype="0" fill="hold" grpId="0" nodeType="withEffect">
                                  <p:stCondLst>
                                    <p:cond delay="0"/>
                                  </p:stCondLst>
                                  <p:childTnLst>
                                    <p:set>
                                      <p:cBhvr>
                                        <p:cTn id="423" dur="1000" fill="hold">
                                          <p:stCondLst>
                                            <p:cond delay="0"/>
                                          </p:stCondLst>
                                        </p:cTn>
                                        <p:tgtEl>
                                          <p:spTgt spid="84"/>
                                        </p:tgtEl>
                                        <p:attrNameLst>
                                          <p:attrName>style.visibility</p:attrName>
                                        </p:attrNameLst>
                                      </p:cBhvr>
                                      <p:to>
                                        <p:strVal val="visible"/>
                                      </p:to>
                                    </p:set>
                                    <p:anim calcmode="lin" valueType="num">
                                      <p:cBhvr>
                                        <p:cTn id="424" dur="1000">
                                          <p:stCondLst>
                                            <p:cond delay="0"/>
                                          </p:stCondLst>
                                        </p:cTn>
                                        <p:tgtEl>
                                          <p:spTgt spid="84"/>
                                        </p:tgtEl>
                                        <p:attrNameLst>
                                          <p:attrName>ppt_w</p:attrName>
                                        </p:attrNameLst>
                                      </p:cBhvr>
                                      <p:tavLst>
                                        <p:tav tm="0">
                                          <p:val>
                                            <p:strVal val="#ppt_w*0.70"/>
                                          </p:val>
                                        </p:tav>
                                        <p:tav tm="100000">
                                          <p:val>
                                            <p:strVal val="#ppt_w"/>
                                          </p:val>
                                        </p:tav>
                                      </p:tavLst>
                                    </p:anim>
                                    <p:anim calcmode="lin" valueType="num">
                                      <p:cBhvr>
                                        <p:cTn id="425" dur="1000">
                                          <p:stCondLst>
                                            <p:cond delay="0"/>
                                          </p:stCondLst>
                                        </p:cTn>
                                        <p:tgtEl>
                                          <p:spTgt spid="84"/>
                                        </p:tgtEl>
                                        <p:attrNameLst>
                                          <p:attrName>ppt_h</p:attrName>
                                        </p:attrNameLst>
                                      </p:cBhvr>
                                      <p:tavLst>
                                        <p:tav tm="0">
                                          <p:val>
                                            <p:strVal val="#ppt_h"/>
                                          </p:val>
                                        </p:tav>
                                        <p:tav tm="100000">
                                          <p:val>
                                            <p:strVal val="#ppt_h"/>
                                          </p:val>
                                        </p:tav>
                                      </p:tavLst>
                                    </p:anim>
                                    <p:animEffect transition="in" filter="fade">
                                      <p:cBhvr>
                                        <p:cTn id="426" dur="1000"/>
                                        <p:tgtEl>
                                          <p:spTgt spid="84"/>
                                        </p:tgtEl>
                                      </p:cBhvr>
                                    </p:animEffect>
                                  </p:childTnLst>
                                </p:cTn>
                              </p:par>
                              <p:par>
                                <p:cTn id="427" presetID="55" presetClass="entr" presetSubtype="0" fill="hold" grpId="0" nodeType="withEffect">
                                  <p:stCondLst>
                                    <p:cond delay="0"/>
                                  </p:stCondLst>
                                  <p:childTnLst>
                                    <p:set>
                                      <p:cBhvr>
                                        <p:cTn id="428" dur="1000" fill="hold">
                                          <p:stCondLst>
                                            <p:cond delay="0"/>
                                          </p:stCondLst>
                                        </p:cTn>
                                        <p:tgtEl>
                                          <p:spTgt spid="85"/>
                                        </p:tgtEl>
                                        <p:attrNameLst>
                                          <p:attrName>style.visibility</p:attrName>
                                        </p:attrNameLst>
                                      </p:cBhvr>
                                      <p:to>
                                        <p:strVal val="visible"/>
                                      </p:to>
                                    </p:set>
                                    <p:anim calcmode="lin" valueType="num">
                                      <p:cBhvr>
                                        <p:cTn id="429" dur="1000">
                                          <p:stCondLst>
                                            <p:cond delay="0"/>
                                          </p:stCondLst>
                                        </p:cTn>
                                        <p:tgtEl>
                                          <p:spTgt spid="85"/>
                                        </p:tgtEl>
                                        <p:attrNameLst>
                                          <p:attrName>ppt_w</p:attrName>
                                        </p:attrNameLst>
                                      </p:cBhvr>
                                      <p:tavLst>
                                        <p:tav tm="0">
                                          <p:val>
                                            <p:strVal val="#ppt_w*0.70"/>
                                          </p:val>
                                        </p:tav>
                                        <p:tav tm="100000">
                                          <p:val>
                                            <p:strVal val="#ppt_w"/>
                                          </p:val>
                                        </p:tav>
                                      </p:tavLst>
                                    </p:anim>
                                    <p:anim calcmode="lin" valueType="num">
                                      <p:cBhvr>
                                        <p:cTn id="430" dur="1000">
                                          <p:stCondLst>
                                            <p:cond delay="0"/>
                                          </p:stCondLst>
                                        </p:cTn>
                                        <p:tgtEl>
                                          <p:spTgt spid="85"/>
                                        </p:tgtEl>
                                        <p:attrNameLst>
                                          <p:attrName>ppt_h</p:attrName>
                                        </p:attrNameLst>
                                      </p:cBhvr>
                                      <p:tavLst>
                                        <p:tav tm="0">
                                          <p:val>
                                            <p:strVal val="#ppt_h"/>
                                          </p:val>
                                        </p:tav>
                                        <p:tav tm="100000">
                                          <p:val>
                                            <p:strVal val="#ppt_h"/>
                                          </p:val>
                                        </p:tav>
                                      </p:tavLst>
                                    </p:anim>
                                    <p:animEffect transition="in" filter="fade">
                                      <p:cBhvr>
                                        <p:cTn id="431" dur="1000"/>
                                        <p:tgtEl>
                                          <p:spTgt spid="85"/>
                                        </p:tgtEl>
                                      </p:cBhvr>
                                    </p:animEffect>
                                  </p:childTnLst>
                                </p:cTn>
                              </p:par>
                              <p:par>
                                <p:cTn id="432" presetID="55" presetClass="entr" presetSubtype="0" fill="hold" grpId="0" nodeType="withEffect">
                                  <p:stCondLst>
                                    <p:cond delay="0"/>
                                  </p:stCondLst>
                                  <p:childTnLst>
                                    <p:set>
                                      <p:cBhvr>
                                        <p:cTn id="433" dur="1000" fill="hold">
                                          <p:stCondLst>
                                            <p:cond delay="0"/>
                                          </p:stCondLst>
                                        </p:cTn>
                                        <p:tgtEl>
                                          <p:spTgt spid="86"/>
                                        </p:tgtEl>
                                        <p:attrNameLst>
                                          <p:attrName>style.visibility</p:attrName>
                                        </p:attrNameLst>
                                      </p:cBhvr>
                                      <p:to>
                                        <p:strVal val="visible"/>
                                      </p:to>
                                    </p:set>
                                    <p:anim calcmode="lin" valueType="num">
                                      <p:cBhvr>
                                        <p:cTn id="434" dur="1000">
                                          <p:stCondLst>
                                            <p:cond delay="0"/>
                                          </p:stCondLst>
                                        </p:cTn>
                                        <p:tgtEl>
                                          <p:spTgt spid="86"/>
                                        </p:tgtEl>
                                        <p:attrNameLst>
                                          <p:attrName>ppt_w</p:attrName>
                                        </p:attrNameLst>
                                      </p:cBhvr>
                                      <p:tavLst>
                                        <p:tav tm="0">
                                          <p:val>
                                            <p:strVal val="#ppt_w*0.70"/>
                                          </p:val>
                                        </p:tav>
                                        <p:tav tm="100000">
                                          <p:val>
                                            <p:strVal val="#ppt_w"/>
                                          </p:val>
                                        </p:tav>
                                      </p:tavLst>
                                    </p:anim>
                                    <p:anim calcmode="lin" valueType="num">
                                      <p:cBhvr>
                                        <p:cTn id="435" dur="1000">
                                          <p:stCondLst>
                                            <p:cond delay="0"/>
                                          </p:stCondLst>
                                        </p:cTn>
                                        <p:tgtEl>
                                          <p:spTgt spid="86"/>
                                        </p:tgtEl>
                                        <p:attrNameLst>
                                          <p:attrName>ppt_h</p:attrName>
                                        </p:attrNameLst>
                                      </p:cBhvr>
                                      <p:tavLst>
                                        <p:tav tm="0">
                                          <p:val>
                                            <p:strVal val="#ppt_h"/>
                                          </p:val>
                                        </p:tav>
                                        <p:tav tm="100000">
                                          <p:val>
                                            <p:strVal val="#ppt_h"/>
                                          </p:val>
                                        </p:tav>
                                      </p:tavLst>
                                    </p:anim>
                                    <p:animEffect transition="in" filter="fade">
                                      <p:cBhvr>
                                        <p:cTn id="436" dur="1000"/>
                                        <p:tgtEl>
                                          <p:spTgt spid="86"/>
                                        </p:tgtEl>
                                      </p:cBhvr>
                                    </p:animEffect>
                                  </p:childTnLst>
                                </p:cTn>
                              </p:par>
                              <p:par>
                                <p:cTn id="437" presetID="55" presetClass="entr" presetSubtype="0" fill="hold" grpId="0" nodeType="withEffect">
                                  <p:stCondLst>
                                    <p:cond delay="0"/>
                                  </p:stCondLst>
                                  <p:childTnLst>
                                    <p:set>
                                      <p:cBhvr>
                                        <p:cTn id="438" dur="1000" fill="hold">
                                          <p:stCondLst>
                                            <p:cond delay="0"/>
                                          </p:stCondLst>
                                        </p:cTn>
                                        <p:tgtEl>
                                          <p:spTgt spid="87"/>
                                        </p:tgtEl>
                                        <p:attrNameLst>
                                          <p:attrName>style.visibility</p:attrName>
                                        </p:attrNameLst>
                                      </p:cBhvr>
                                      <p:to>
                                        <p:strVal val="visible"/>
                                      </p:to>
                                    </p:set>
                                    <p:anim calcmode="lin" valueType="num">
                                      <p:cBhvr>
                                        <p:cTn id="439" dur="1000">
                                          <p:stCondLst>
                                            <p:cond delay="0"/>
                                          </p:stCondLst>
                                        </p:cTn>
                                        <p:tgtEl>
                                          <p:spTgt spid="87"/>
                                        </p:tgtEl>
                                        <p:attrNameLst>
                                          <p:attrName>ppt_w</p:attrName>
                                        </p:attrNameLst>
                                      </p:cBhvr>
                                      <p:tavLst>
                                        <p:tav tm="0">
                                          <p:val>
                                            <p:strVal val="#ppt_w*0.70"/>
                                          </p:val>
                                        </p:tav>
                                        <p:tav tm="100000">
                                          <p:val>
                                            <p:strVal val="#ppt_w"/>
                                          </p:val>
                                        </p:tav>
                                      </p:tavLst>
                                    </p:anim>
                                    <p:anim calcmode="lin" valueType="num">
                                      <p:cBhvr>
                                        <p:cTn id="440" dur="1000">
                                          <p:stCondLst>
                                            <p:cond delay="0"/>
                                          </p:stCondLst>
                                        </p:cTn>
                                        <p:tgtEl>
                                          <p:spTgt spid="87"/>
                                        </p:tgtEl>
                                        <p:attrNameLst>
                                          <p:attrName>ppt_h</p:attrName>
                                        </p:attrNameLst>
                                      </p:cBhvr>
                                      <p:tavLst>
                                        <p:tav tm="0">
                                          <p:val>
                                            <p:strVal val="#ppt_h"/>
                                          </p:val>
                                        </p:tav>
                                        <p:tav tm="100000">
                                          <p:val>
                                            <p:strVal val="#ppt_h"/>
                                          </p:val>
                                        </p:tav>
                                      </p:tavLst>
                                    </p:anim>
                                    <p:animEffect transition="in" filter="fade">
                                      <p:cBhvr>
                                        <p:cTn id="441" dur="1000"/>
                                        <p:tgtEl>
                                          <p:spTgt spid="87"/>
                                        </p:tgtEl>
                                      </p:cBhvr>
                                    </p:animEffect>
                                  </p:childTnLst>
                                </p:cTn>
                              </p:par>
                              <p:par>
                                <p:cTn id="442" presetID="55" presetClass="entr" presetSubtype="0" fill="hold" grpId="0" nodeType="withEffect">
                                  <p:stCondLst>
                                    <p:cond delay="0"/>
                                  </p:stCondLst>
                                  <p:childTnLst>
                                    <p:set>
                                      <p:cBhvr>
                                        <p:cTn id="443" dur="1000" fill="hold">
                                          <p:stCondLst>
                                            <p:cond delay="0"/>
                                          </p:stCondLst>
                                        </p:cTn>
                                        <p:tgtEl>
                                          <p:spTgt spid="88"/>
                                        </p:tgtEl>
                                        <p:attrNameLst>
                                          <p:attrName>style.visibility</p:attrName>
                                        </p:attrNameLst>
                                      </p:cBhvr>
                                      <p:to>
                                        <p:strVal val="visible"/>
                                      </p:to>
                                    </p:set>
                                    <p:anim calcmode="lin" valueType="num">
                                      <p:cBhvr>
                                        <p:cTn id="444" dur="1000">
                                          <p:stCondLst>
                                            <p:cond delay="0"/>
                                          </p:stCondLst>
                                        </p:cTn>
                                        <p:tgtEl>
                                          <p:spTgt spid="88"/>
                                        </p:tgtEl>
                                        <p:attrNameLst>
                                          <p:attrName>ppt_w</p:attrName>
                                        </p:attrNameLst>
                                      </p:cBhvr>
                                      <p:tavLst>
                                        <p:tav tm="0">
                                          <p:val>
                                            <p:strVal val="#ppt_w*0.70"/>
                                          </p:val>
                                        </p:tav>
                                        <p:tav tm="100000">
                                          <p:val>
                                            <p:strVal val="#ppt_w"/>
                                          </p:val>
                                        </p:tav>
                                      </p:tavLst>
                                    </p:anim>
                                    <p:anim calcmode="lin" valueType="num">
                                      <p:cBhvr>
                                        <p:cTn id="445" dur="1000">
                                          <p:stCondLst>
                                            <p:cond delay="0"/>
                                          </p:stCondLst>
                                        </p:cTn>
                                        <p:tgtEl>
                                          <p:spTgt spid="88"/>
                                        </p:tgtEl>
                                        <p:attrNameLst>
                                          <p:attrName>ppt_h</p:attrName>
                                        </p:attrNameLst>
                                      </p:cBhvr>
                                      <p:tavLst>
                                        <p:tav tm="0">
                                          <p:val>
                                            <p:strVal val="#ppt_h"/>
                                          </p:val>
                                        </p:tav>
                                        <p:tav tm="100000">
                                          <p:val>
                                            <p:strVal val="#ppt_h"/>
                                          </p:val>
                                        </p:tav>
                                      </p:tavLst>
                                    </p:anim>
                                    <p:animEffect transition="in" filter="fade">
                                      <p:cBhvr>
                                        <p:cTn id="446" dur="1000"/>
                                        <p:tgtEl>
                                          <p:spTgt spid="88"/>
                                        </p:tgtEl>
                                      </p:cBhvr>
                                    </p:animEffect>
                                  </p:childTnLst>
                                </p:cTn>
                              </p:par>
                              <p:par>
                                <p:cTn id="447" presetID="55" presetClass="entr" presetSubtype="0" fill="hold" grpId="0" nodeType="withEffect">
                                  <p:stCondLst>
                                    <p:cond delay="0"/>
                                  </p:stCondLst>
                                  <p:childTnLst>
                                    <p:set>
                                      <p:cBhvr>
                                        <p:cTn id="448" dur="1000" fill="hold">
                                          <p:stCondLst>
                                            <p:cond delay="0"/>
                                          </p:stCondLst>
                                        </p:cTn>
                                        <p:tgtEl>
                                          <p:spTgt spid="89"/>
                                        </p:tgtEl>
                                        <p:attrNameLst>
                                          <p:attrName>style.visibility</p:attrName>
                                        </p:attrNameLst>
                                      </p:cBhvr>
                                      <p:to>
                                        <p:strVal val="visible"/>
                                      </p:to>
                                    </p:set>
                                    <p:anim calcmode="lin" valueType="num">
                                      <p:cBhvr>
                                        <p:cTn id="449" dur="1000">
                                          <p:stCondLst>
                                            <p:cond delay="0"/>
                                          </p:stCondLst>
                                        </p:cTn>
                                        <p:tgtEl>
                                          <p:spTgt spid="89"/>
                                        </p:tgtEl>
                                        <p:attrNameLst>
                                          <p:attrName>ppt_w</p:attrName>
                                        </p:attrNameLst>
                                      </p:cBhvr>
                                      <p:tavLst>
                                        <p:tav tm="0">
                                          <p:val>
                                            <p:strVal val="#ppt_w*0.70"/>
                                          </p:val>
                                        </p:tav>
                                        <p:tav tm="100000">
                                          <p:val>
                                            <p:strVal val="#ppt_w"/>
                                          </p:val>
                                        </p:tav>
                                      </p:tavLst>
                                    </p:anim>
                                    <p:anim calcmode="lin" valueType="num">
                                      <p:cBhvr>
                                        <p:cTn id="450" dur="1000">
                                          <p:stCondLst>
                                            <p:cond delay="0"/>
                                          </p:stCondLst>
                                        </p:cTn>
                                        <p:tgtEl>
                                          <p:spTgt spid="89"/>
                                        </p:tgtEl>
                                        <p:attrNameLst>
                                          <p:attrName>ppt_h</p:attrName>
                                        </p:attrNameLst>
                                      </p:cBhvr>
                                      <p:tavLst>
                                        <p:tav tm="0">
                                          <p:val>
                                            <p:strVal val="#ppt_h"/>
                                          </p:val>
                                        </p:tav>
                                        <p:tav tm="100000">
                                          <p:val>
                                            <p:strVal val="#ppt_h"/>
                                          </p:val>
                                        </p:tav>
                                      </p:tavLst>
                                    </p:anim>
                                    <p:animEffect transition="in" filter="fade">
                                      <p:cBhvr>
                                        <p:cTn id="451" dur="1000"/>
                                        <p:tgtEl>
                                          <p:spTgt spid="89"/>
                                        </p:tgtEl>
                                      </p:cBhvr>
                                    </p:animEffect>
                                  </p:childTnLst>
                                </p:cTn>
                              </p:par>
                              <p:par>
                                <p:cTn id="452" presetID="55" presetClass="entr" presetSubtype="0" fill="hold" grpId="0" nodeType="withEffect">
                                  <p:stCondLst>
                                    <p:cond delay="0"/>
                                  </p:stCondLst>
                                  <p:childTnLst>
                                    <p:set>
                                      <p:cBhvr>
                                        <p:cTn id="453" dur="1000" fill="hold">
                                          <p:stCondLst>
                                            <p:cond delay="0"/>
                                          </p:stCondLst>
                                        </p:cTn>
                                        <p:tgtEl>
                                          <p:spTgt spid="90"/>
                                        </p:tgtEl>
                                        <p:attrNameLst>
                                          <p:attrName>style.visibility</p:attrName>
                                        </p:attrNameLst>
                                      </p:cBhvr>
                                      <p:to>
                                        <p:strVal val="visible"/>
                                      </p:to>
                                    </p:set>
                                    <p:anim calcmode="lin" valueType="num">
                                      <p:cBhvr>
                                        <p:cTn id="454" dur="1000">
                                          <p:stCondLst>
                                            <p:cond delay="0"/>
                                          </p:stCondLst>
                                        </p:cTn>
                                        <p:tgtEl>
                                          <p:spTgt spid="90"/>
                                        </p:tgtEl>
                                        <p:attrNameLst>
                                          <p:attrName>ppt_w</p:attrName>
                                        </p:attrNameLst>
                                      </p:cBhvr>
                                      <p:tavLst>
                                        <p:tav tm="0">
                                          <p:val>
                                            <p:strVal val="#ppt_w*0.70"/>
                                          </p:val>
                                        </p:tav>
                                        <p:tav tm="100000">
                                          <p:val>
                                            <p:strVal val="#ppt_w"/>
                                          </p:val>
                                        </p:tav>
                                      </p:tavLst>
                                    </p:anim>
                                    <p:anim calcmode="lin" valueType="num">
                                      <p:cBhvr>
                                        <p:cTn id="455" dur="1000">
                                          <p:stCondLst>
                                            <p:cond delay="0"/>
                                          </p:stCondLst>
                                        </p:cTn>
                                        <p:tgtEl>
                                          <p:spTgt spid="90"/>
                                        </p:tgtEl>
                                        <p:attrNameLst>
                                          <p:attrName>ppt_h</p:attrName>
                                        </p:attrNameLst>
                                      </p:cBhvr>
                                      <p:tavLst>
                                        <p:tav tm="0">
                                          <p:val>
                                            <p:strVal val="#ppt_h"/>
                                          </p:val>
                                        </p:tav>
                                        <p:tav tm="100000">
                                          <p:val>
                                            <p:strVal val="#ppt_h"/>
                                          </p:val>
                                        </p:tav>
                                      </p:tavLst>
                                    </p:anim>
                                    <p:animEffect transition="in" filter="fade">
                                      <p:cBhvr>
                                        <p:cTn id="456" dur="1000"/>
                                        <p:tgtEl>
                                          <p:spTgt spid="90"/>
                                        </p:tgtEl>
                                      </p:cBhvr>
                                    </p:animEffect>
                                  </p:childTnLst>
                                </p:cTn>
                              </p:par>
                              <p:par>
                                <p:cTn id="457" presetID="55" presetClass="entr" presetSubtype="0" fill="hold" grpId="0" nodeType="withEffect">
                                  <p:stCondLst>
                                    <p:cond delay="0"/>
                                  </p:stCondLst>
                                  <p:childTnLst>
                                    <p:set>
                                      <p:cBhvr>
                                        <p:cTn id="458" dur="1000" fill="hold">
                                          <p:stCondLst>
                                            <p:cond delay="0"/>
                                          </p:stCondLst>
                                        </p:cTn>
                                        <p:tgtEl>
                                          <p:spTgt spid="91"/>
                                        </p:tgtEl>
                                        <p:attrNameLst>
                                          <p:attrName>style.visibility</p:attrName>
                                        </p:attrNameLst>
                                      </p:cBhvr>
                                      <p:to>
                                        <p:strVal val="visible"/>
                                      </p:to>
                                    </p:set>
                                    <p:anim calcmode="lin" valueType="num">
                                      <p:cBhvr>
                                        <p:cTn id="459" dur="1000">
                                          <p:stCondLst>
                                            <p:cond delay="0"/>
                                          </p:stCondLst>
                                        </p:cTn>
                                        <p:tgtEl>
                                          <p:spTgt spid="91"/>
                                        </p:tgtEl>
                                        <p:attrNameLst>
                                          <p:attrName>ppt_w</p:attrName>
                                        </p:attrNameLst>
                                      </p:cBhvr>
                                      <p:tavLst>
                                        <p:tav tm="0">
                                          <p:val>
                                            <p:strVal val="#ppt_w*0.70"/>
                                          </p:val>
                                        </p:tav>
                                        <p:tav tm="100000">
                                          <p:val>
                                            <p:strVal val="#ppt_w"/>
                                          </p:val>
                                        </p:tav>
                                      </p:tavLst>
                                    </p:anim>
                                    <p:anim calcmode="lin" valueType="num">
                                      <p:cBhvr>
                                        <p:cTn id="460" dur="1000">
                                          <p:stCondLst>
                                            <p:cond delay="0"/>
                                          </p:stCondLst>
                                        </p:cTn>
                                        <p:tgtEl>
                                          <p:spTgt spid="91"/>
                                        </p:tgtEl>
                                        <p:attrNameLst>
                                          <p:attrName>ppt_h</p:attrName>
                                        </p:attrNameLst>
                                      </p:cBhvr>
                                      <p:tavLst>
                                        <p:tav tm="0">
                                          <p:val>
                                            <p:strVal val="#ppt_h"/>
                                          </p:val>
                                        </p:tav>
                                        <p:tav tm="100000">
                                          <p:val>
                                            <p:strVal val="#ppt_h"/>
                                          </p:val>
                                        </p:tav>
                                      </p:tavLst>
                                    </p:anim>
                                    <p:animEffect transition="in" filter="fade">
                                      <p:cBhvr>
                                        <p:cTn id="461" dur="1000"/>
                                        <p:tgtEl>
                                          <p:spTgt spid="91"/>
                                        </p:tgtEl>
                                      </p:cBhvr>
                                    </p:animEffect>
                                  </p:childTnLst>
                                </p:cTn>
                              </p:par>
                              <p:par>
                                <p:cTn id="462" presetID="55" presetClass="entr" presetSubtype="0" fill="hold" grpId="0" nodeType="withEffect">
                                  <p:stCondLst>
                                    <p:cond delay="0"/>
                                  </p:stCondLst>
                                  <p:childTnLst>
                                    <p:set>
                                      <p:cBhvr>
                                        <p:cTn id="463" dur="1000" fill="hold">
                                          <p:stCondLst>
                                            <p:cond delay="0"/>
                                          </p:stCondLst>
                                        </p:cTn>
                                        <p:tgtEl>
                                          <p:spTgt spid="92"/>
                                        </p:tgtEl>
                                        <p:attrNameLst>
                                          <p:attrName>style.visibility</p:attrName>
                                        </p:attrNameLst>
                                      </p:cBhvr>
                                      <p:to>
                                        <p:strVal val="visible"/>
                                      </p:to>
                                    </p:set>
                                    <p:anim calcmode="lin" valueType="num">
                                      <p:cBhvr>
                                        <p:cTn id="464" dur="1000">
                                          <p:stCondLst>
                                            <p:cond delay="0"/>
                                          </p:stCondLst>
                                        </p:cTn>
                                        <p:tgtEl>
                                          <p:spTgt spid="92"/>
                                        </p:tgtEl>
                                        <p:attrNameLst>
                                          <p:attrName>ppt_w</p:attrName>
                                        </p:attrNameLst>
                                      </p:cBhvr>
                                      <p:tavLst>
                                        <p:tav tm="0">
                                          <p:val>
                                            <p:strVal val="#ppt_w*0.70"/>
                                          </p:val>
                                        </p:tav>
                                        <p:tav tm="100000">
                                          <p:val>
                                            <p:strVal val="#ppt_w"/>
                                          </p:val>
                                        </p:tav>
                                      </p:tavLst>
                                    </p:anim>
                                    <p:anim calcmode="lin" valueType="num">
                                      <p:cBhvr>
                                        <p:cTn id="465" dur="1000">
                                          <p:stCondLst>
                                            <p:cond delay="0"/>
                                          </p:stCondLst>
                                        </p:cTn>
                                        <p:tgtEl>
                                          <p:spTgt spid="92"/>
                                        </p:tgtEl>
                                        <p:attrNameLst>
                                          <p:attrName>ppt_h</p:attrName>
                                        </p:attrNameLst>
                                      </p:cBhvr>
                                      <p:tavLst>
                                        <p:tav tm="0">
                                          <p:val>
                                            <p:strVal val="#ppt_h"/>
                                          </p:val>
                                        </p:tav>
                                        <p:tav tm="100000">
                                          <p:val>
                                            <p:strVal val="#ppt_h"/>
                                          </p:val>
                                        </p:tav>
                                      </p:tavLst>
                                    </p:anim>
                                    <p:animEffect transition="in" filter="fade">
                                      <p:cBhvr>
                                        <p:cTn id="466" dur="1000"/>
                                        <p:tgtEl>
                                          <p:spTgt spid="92"/>
                                        </p:tgtEl>
                                      </p:cBhvr>
                                    </p:animEffect>
                                  </p:childTnLst>
                                </p:cTn>
                              </p:par>
                            </p:childTnLst>
                          </p:cTn>
                        </p:par>
                      </p:childTnLst>
                    </p:cTn>
                  </p:par>
                  <p:par>
                    <p:cTn id="467" fill="hold">
                      <p:stCondLst>
                        <p:cond delay="indefinite"/>
                      </p:stCondLst>
                      <p:childTnLst>
                        <p:par>
                          <p:cTn id="468" fill="hold">
                            <p:stCondLst>
                              <p:cond delay="0"/>
                            </p:stCondLst>
                            <p:childTnLst>
                              <p:par>
                                <p:cTn id="469" presetID="55" presetClass="entr" presetSubtype="0" fill="hold" grpId="0" nodeType="clickEffect">
                                  <p:stCondLst>
                                    <p:cond delay="0"/>
                                  </p:stCondLst>
                                  <p:childTnLst>
                                    <p:set>
                                      <p:cBhvr>
                                        <p:cTn id="470" dur="1000" fill="hold">
                                          <p:stCondLst>
                                            <p:cond delay="0"/>
                                          </p:stCondLst>
                                        </p:cTn>
                                        <p:tgtEl>
                                          <p:spTgt spid="93"/>
                                        </p:tgtEl>
                                        <p:attrNameLst>
                                          <p:attrName>style.visibility</p:attrName>
                                        </p:attrNameLst>
                                      </p:cBhvr>
                                      <p:to>
                                        <p:strVal val="visible"/>
                                      </p:to>
                                    </p:set>
                                    <p:anim calcmode="lin" valueType="num">
                                      <p:cBhvr>
                                        <p:cTn id="471" dur="1000">
                                          <p:stCondLst>
                                            <p:cond delay="0"/>
                                          </p:stCondLst>
                                        </p:cTn>
                                        <p:tgtEl>
                                          <p:spTgt spid="93"/>
                                        </p:tgtEl>
                                        <p:attrNameLst>
                                          <p:attrName>ppt_w</p:attrName>
                                        </p:attrNameLst>
                                      </p:cBhvr>
                                      <p:tavLst>
                                        <p:tav tm="0">
                                          <p:val>
                                            <p:strVal val="#ppt_w*0.70"/>
                                          </p:val>
                                        </p:tav>
                                        <p:tav tm="100000">
                                          <p:val>
                                            <p:strVal val="#ppt_w"/>
                                          </p:val>
                                        </p:tav>
                                      </p:tavLst>
                                    </p:anim>
                                    <p:anim calcmode="lin" valueType="num">
                                      <p:cBhvr>
                                        <p:cTn id="472" dur="1000">
                                          <p:stCondLst>
                                            <p:cond delay="0"/>
                                          </p:stCondLst>
                                        </p:cTn>
                                        <p:tgtEl>
                                          <p:spTgt spid="93"/>
                                        </p:tgtEl>
                                        <p:attrNameLst>
                                          <p:attrName>ppt_h</p:attrName>
                                        </p:attrNameLst>
                                      </p:cBhvr>
                                      <p:tavLst>
                                        <p:tav tm="0">
                                          <p:val>
                                            <p:strVal val="#ppt_h"/>
                                          </p:val>
                                        </p:tav>
                                        <p:tav tm="100000">
                                          <p:val>
                                            <p:strVal val="#ppt_h"/>
                                          </p:val>
                                        </p:tav>
                                      </p:tavLst>
                                    </p:anim>
                                    <p:animEffect transition="in" filter="fade">
                                      <p:cBhvr>
                                        <p:cTn id="473" dur="1000"/>
                                        <p:tgtEl>
                                          <p:spTgt spid="93"/>
                                        </p:tgtEl>
                                      </p:cBhvr>
                                    </p:animEffect>
                                  </p:childTnLst>
                                </p:cTn>
                              </p:par>
                              <p:par>
                                <p:cTn id="474" presetID="55" presetClass="entr" presetSubtype="0" fill="hold" grpId="0" nodeType="withEffect">
                                  <p:stCondLst>
                                    <p:cond delay="0"/>
                                  </p:stCondLst>
                                  <p:childTnLst>
                                    <p:set>
                                      <p:cBhvr>
                                        <p:cTn id="475" dur="1000" fill="hold">
                                          <p:stCondLst>
                                            <p:cond delay="0"/>
                                          </p:stCondLst>
                                        </p:cTn>
                                        <p:tgtEl>
                                          <p:spTgt spid="94"/>
                                        </p:tgtEl>
                                        <p:attrNameLst>
                                          <p:attrName>style.visibility</p:attrName>
                                        </p:attrNameLst>
                                      </p:cBhvr>
                                      <p:to>
                                        <p:strVal val="visible"/>
                                      </p:to>
                                    </p:set>
                                    <p:anim calcmode="lin" valueType="num">
                                      <p:cBhvr>
                                        <p:cTn id="476" dur="1000">
                                          <p:stCondLst>
                                            <p:cond delay="0"/>
                                          </p:stCondLst>
                                        </p:cTn>
                                        <p:tgtEl>
                                          <p:spTgt spid="94"/>
                                        </p:tgtEl>
                                        <p:attrNameLst>
                                          <p:attrName>ppt_w</p:attrName>
                                        </p:attrNameLst>
                                      </p:cBhvr>
                                      <p:tavLst>
                                        <p:tav tm="0">
                                          <p:val>
                                            <p:strVal val="#ppt_w*0.70"/>
                                          </p:val>
                                        </p:tav>
                                        <p:tav tm="100000">
                                          <p:val>
                                            <p:strVal val="#ppt_w"/>
                                          </p:val>
                                        </p:tav>
                                      </p:tavLst>
                                    </p:anim>
                                    <p:anim calcmode="lin" valueType="num">
                                      <p:cBhvr>
                                        <p:cTn id="477" dur="1000">
                                          <p:stCondLst>
                                            <p:cond delay="0"/>
                                          </p:stCondLst>
                                        </p:cTn>
                                        <p:tgtEl>
                                          <p:spTgt spid="94"/>
                                        </p:tgtEl>
                                        <p:attrNameLst>
                                          <p:attrName>ppt_h</p:attrName>
                                        </p:attrNameLst>
                                      </p:cBhvr>
                                      <p:tavLst>
                                        <p:tav tm="0">
                                          <p:val>
                                            <p:strVal val="#ppt_h"/>
                                          </p:val>
                                        </p:tav>
                                        <p:tav tm="100000">
                                          <p:val>
                                            <p:strVal val="#ppt_h"/>
                                          </p:val>
                                        </p:tav>
                                      </p:tavLst>
                                    </p:anim>
                                    <p:animEffect transition="in" filter="fade">
                                      <p:cBhvr>
                                        <p:cTn id="478" dur="1000"/>
                                        <p:tgtEl>
                                          <p:spTgt spid="94"/>
                                        </p:tgtEl>
                                      </p:cBhvr>
                                    </p:animEffect>
                                  </p:childTnLst>
                                </p:cTn>
                              </p:par>
                              <p:par>
                                <p:cTn id="479" presetID="55" presetClass="entr" presetSubtype="0" fill="hold" grpId="0" nodeType="withEffect">
                                  <p:stCondLst>
                                    <p:cond delay="0"/>
                                  </p:stCondLst>
                                  <p:childTnLst>
                                    <p:set>
                                      <p:cBhvr>
                                        <p:cTn id="480" dur="1000" fill="hold">
                                          <p:stCondLst>
                                            <p:cond delay="0"/>
                                          </p:stCondLst>
                                        </p:cTn>
                                        <p:tgtEl>
                                          <p:spTgt spid="95"/>
                                        </p:tgtEl>
                                        <p:attrNameLst>
                                          <p:attrName>style.visibility</p:attrName>
                                        </p:attrNameLst>
                                      </p:cBhvr>
                                      <p:to>
                                        <p:strVal val="visible"/>
                                      </p:to>
                                    </p:set>
                                    <p:anim calcmode="lin" valueType="num">
                                      <p:cBhvr>
                                        <p:cTn id="481" dur="1000">
                                          <p:stCondLst>
                                            <p:cond delay="0"/>
                                          </p:stCondLst>
                                        </p:cTn>
                                        <p:tgtEl>
                                          <p:spTgt spid="95"/>
                                        </p:tgtEl>
                                        <p:attrNameLst>
                                          <p:attrName>ppt_w</p:attrName>
                                        </p:attrNameLst>
                                      </p:cBhvr>
                                      <p:tavLst>
                                        <p:tav tm="0">
                                          <p:val>
                                            <p:strVal val="#ppt_w*0.70"/>
                                          </p:val>
                                        </p:tav>
                                        <p:tav tm="100000">
                                          <p:val>
                                            <p:strVal val="#ppt_w"/>
                                          </p:val>
                                        </p:tav>
                                      </p:tavLst>
                                    </p:anim>
                                    <p:anim calcmode="lin" valueType="num">
                                      <p:cBhvr>
                                        <p:cTn id="482" dur="1000">
                                          <p:stCondLst>
                                            <p:cond delay="0"/>
                                          </p:stCondLst>
                                        </p:cTn>
                                        <p:tgtEl>
                                          <p:spTgt spid="95"/>
                                        </p:tgtEl>
                                        <p:attrNameLst>
                                          <p:attrName>ppt_h</p:attrName>
                                        </p:attrNameLst>
                                      </p:cBhvr>
                                      <p:tavLst>
                                        <p:tav tm="0">
                                          <p:val>
                                            <p:strVal val="#ppt_h"/>
                                          </p:val>
                                        </p:tav>
                                        <p:tav tm="100000">
                                          <p:val>
                                            <p:strVal val="#ppt_h"/>
                                          </p:val>
                                        </p:tav>
                                      </p:tavLst>
                                    </p:anim>
                                    <p:animEffect transition="in" filter="fade">
                                      <p:cBhvr>
                                        <p:cTn id="483" dur="1000"/>
                                        <p:tgtEl>
                                          <p:spTgt spid="95"/>
                                        </p:tgtEl>
                                      </p:cBhvr>
                                    </p:animEffect>
                                  </p:childTnLst>
                                </p:cTn>
                              </p:par>
                              <p:par>
                                <p:cTn id="484" presetID="55" presetClass="entr" presetSubtype="0" fill="hold" grpId="0" nodeType="withEffect">
                                  <p:stCondLst>
                                    <p:cond delay="0"/>
                                  </p:stCondLst>
                                  <p:childTnLst>
                                    <p:set>
                                      <p:cBhvr>
                                        <p:cTn id="485" dur="1000" fill="hold">
                                          <p:stCondLst>
                                            <p:cond delay="0"/>
                                          </p:stCondLst>
                                        </p:cTn>
                                        <p:tgtEl>
                                          <p:spTgt spid="96"/>
                                        </p:tgtEl>
                                        <p:attrNameLst>
                                          <p:attrName>style.visibility</p:attrName>
                                        </p:attrNameLst>
                                      </p:cBhvr>
                                      <p:to>
                                        <p:strVal val="visible"/>
                                      </p:to>
                                    </p:set>
                                    <p:anim calcmode="lin" valueType="num">
                                      <p:cBhvr>
                                        <p:cTn id="486" dur="1000">
                                          <p:stCondLst>
                                            <p:cond delay="0"/>
                                          </p:stCondLst>
                                        </p:cTn>
                                        <p:tgtEl>
                                          <p:spTgt spid="96"/>
                                        </p:tgtEl>
                                        <p:attrNameLst>
                                          <p:attrName>ppt_w</p:attrName>
                                        </p:attrNameLst>
                                      </p:cBhvr>
                                      <p:tavLst>
                                        <p:tav tm="0">
                                          <p:val>
                                            <p:strVal val="#ppt_w*0.70"/>
                                          </p:val>
                                        </p:tav>
                                        <p:tav tm="100000">
                                          <p:val>
                                            <p:strVal val="#ppt_w"/>
                                          </p:val>
                                        </p:tav>
                                      </p:tavLst>
                                    </p:anim>
                                    <p:anim calcmode="lin" valueType="num">
                                      <p:cBhvr>
                                        <p:cTn id="487" dur="1000">
                                          <p:stCondLst>
                                            <p:cond delay="0"/>
                                          </p:stCondLst>
                                        </p:cTn>
                                        <p:tgtEl>
                                          <p:spTgt spid="96"/>
                                        </p:tgtEl>
                                        <p:attrNameLst>
                                          <p:attrName>ppt_h</p:attrName>
                                        </p:attrNameLst>
                                      </p:cBhvr>
                                      <p:tavLst>
                                        <p:tav tm="0">
                                          <p:val>
                                            <p:strVal val="#ppt_h"/>
                                          </p:val>
                                        </p:tav>
                                        <p:tav tm="100000">
                                          <p:val>
                                            <p:strVal val="#ppt_h"/>
                                          </p:val>
                                        </p:tav>
                                      </p:tavLst>
                                    </p:anim>
                                    <p:animEffect transition="in" filter="fade">
                                      <p:cBhvr>
                                        <p:cTn id="488" dur="1000"/>
                                        <p:tgtEl>
                                          <p:spTgt spid="96"/>
                                        </p:tgtEl>
                                      </p:cBhvr>
                                    </p:animEffect>
                                  </p:childTnLst>
                                </p:cTn>
                              </p:par>
                              <p:par>
                                <p:cTn id="489" presetID="55" presetClass="entr" presetSubtype="0" fill="hold" grpId="0" nodeType="withEffect">
                                  <p:stCondLst>
                                    <p:cond delay="0"/>
                                  </p:stCondLst>
                                  <p:childTnLst>
                                    <p:set>
                                      <p:cBhvr>
                                        <p:cTn id="490" dur="1000" fill="hold">
                                          <p:stCondLst>
                                            <p:cond delay="0"/>
                                          </p:stCondLst>
                                        </p:cTn>
                                        <p:tgtEl>
                                          <p:spTgt spid="97"/>
                                        </p:tgtEl>
                                        <p:attrNameLst>
                                          <p:attrName>style.visibility</p:attrName>
                                        </p:attrNameLst>
                                      </p:cBhvr>
                                      <p:to>
                                        <p:strVal val="visible"/>
                                      </p:to>
                                    </p:set>
                                    <p:anim calcmode="lin" valueType="num">
                                      <p:cBhvr>
                                        <p:cTn id="491" dur="1000">
                                          <p:stCondLst>
                                            <p:cond delay="0"/>
                                          </p:stCondLst>
                                        </p:cTn>
                                        <p:tgtEl>
                                          <p:spTgt spid="97"/>
                                        </p:tgtEl>
                                        <p:attrNameLst>
                                          <p:attrName>ppt_w</p:attrName>
                                        </p:attrNameLst>
                                      </p:cBhvr>
                                      <p:tavLst>
                                        <p:tav tm="0">
                                          <p:val>
                                            <p:strVal val="#ppt_w*0.70"/>
                                          </p:val>
                                        </p:tav>
                                        <p:tav tm="100000">
                                          <p:val>
                                            <p:strVal val="#ppt_w"/>
                                          </p:val>
                                        </p:tav>
                                      </p:tavLst>
                                    </p:anim>
                                    <p:anim calcmode="lin" valueType="num">
                                      <p:cBhvr>
                                        <p:cTn id="492" dur="1000">
                                          <p:stCondLst>
                                            <p:cond delay="0"/>
                                          </p:stCondLst>
                                        </p:cTn>
                                        <p:tgtEl>
                                          <p:spTgt spid="97"/>
                                        </p:tgtEl>
                                        <p:attrNameLst>
                                          <p:attrName>ppt_h</p:attrName>
                                        </p:attrNameLst>
                                      </p:cBhvr>
                                      <p:tavLst>
                                        <p:tav tm="0">
                                          <p:val>
                                            <p:strVal val="#ppt_h"/>
                                          </p:val>
                                        </p:tav>
                                        <p:tav tm="100000">
                                          <p:val>
                                            <p:strVal val="#ppt_h"/>
                                          </p:val>
                                        </p:tav>
                                      </p:tavLst>
                                    </p:anim>
                                    <p:animEffect transition="in" filter="fade">
                                      <p:cBhvr>
                                        <p:cTn id="493" dur="1000"/>
                                        <p:tgtEl>
                                          <p:spTgt spid="97"/>
                                        </p:tgtEl>
                                      </p:cBhvr>
                                    </p:animEffect>
                                  </p:childTnLst>
                                </p:cTn>
                              </p:par>
                              <p:par>
                                <p:cTn id="494" presetID="55" presetClass="entr" presetSubtype="0" fill="hold" grpId="0" nodeType="withEffect">
                                  <p:stCondLst>
                                    <p:cond delay="0"/>
                                  </p:stCondLst>
                                  <p:childTnLst>
                                    <p:set>
                                      <p:cBhvr>
                                        <p:cTn id="495" dur="1000" fill="hold">
                                          <p:stCondLst>
                                            <p:cond delay="0"/>
                                          </p:stCondLst>
                                        </p:cTn>
                                        <p:tgtEl>
                                          <p:spTgt spid="98"/>
                                        </p:tgtEl>
                                        <p:attrNameLst>
                                          <p:attrName>style.visibility</p:attrName>
                                        </p:attrNameLst>
                                      </p:cBhvr>
                                      <p:to>
                                        <p:strVal val="visible"/>
                                      </p:to>
                                    </p:set>
                                    <p:anim calcmode="lin" valueType="num">
                                      <p:cBhvr>
                                        <p:cTn id="496" dur="1000">
                                          <p:stCondLst>
                                            <p:cond delay="0"/>
                                          </p:stCondLst>
                                        </p:cTn>
                                        <p:tgtEl>
                                          <p:spTgt spid="98"/>
                                        </p:tgtEl>
                                        <p:attrNameLst>
                                          <p:attrName>ppt_w</p:attrName>
                                        </p:attrNameLst>
                                      </p:cBhvr>
                                      <p:tavLst>
                                        <p:tav tm="0">
                                          <p:val>
                                            <p:strVal val="#ppt_w*0.70"/>
                                          </p:val>
                                        </p:tav>
                                        <p:tav tm="100000">
                                          <p:val>
                                            <p:strVal val="#ppt_w"/>
                                          </p:val>
                                        </p:tav>
                                      </p:tavLst>
                                    </p:anim>
                                    <p:anim calcmode="lin" valueType="num">
                                      <p:cBhvr>
                                        <p:cTn id="497" dur="1000">
                                          <p:stCondLst>
                                            <p:cond delay="0"/>
                                          </p:stCondLst>
                                        </p:cTn>
                                        <p:tgtEl>
                                          <p:spTgt spid="98"/>
                                        </p:tgtEl>
                                        <p:attrNameLst>
                                          <p:attrName>ppt_h</p:attrName>
                                        </p:attrNameLst>
                                      </p:cBhvr>
                                      <p:tavLst>
                                        <p:tav tm="0">
                                          <p:val>
                                            <p:strVal val="#ppt_h"/>
                                          </p:val>
                                        </p:tav>
                                        <p:tav tm="100000">
                                          <p:val>
                                            <p:strVal val="#ppt_h"/>
                                          </p:val>
                                        </p:tav>
                                      </p:tavLst>
                                    </p:anim>
                                    <p:animEffect transition="in" filter="fade">
                                      <p:cBhvr>
                                        <p:cTn id="498" dur="1000"/>
                                        <p:tgtEl>
                                          <p:spTgt spid="98"/>
                                        </p:tgtEl>
                                      </p:cBhvr>
                                    </p:animEffect>
                                  </p:childTnLst>
                                </p:cTn>
                              </p:par>
                              <p:par>
                                <p:cTn id="499" presetID="55" presetClass="entr" presetSubtype="0" fill="hold" grpId="0" nodeType="withEffect">
                                  <p:stCondLst>
                                    <p:cond delay="0"/>
                                  </p:stCondLst>
                                  <p:childTnLst>
                                    <p:set>
                                      <p:cBhvr>
                                        <p:cTn id="500" dur="1000" fill="hold">
                                          <p:stCondLst>
                                            <p:cond delay="0"/>
                                          </p:stCondLst>
                                        </p:cTn>
                                        <p:tgtEl>
                                          <p:spTgt spid="99"/>
                                        </p:tgtEl>
                                        <p:attrNameLst>
                                          <p:attrName>style.visibility</p:attrName>
                                        </p:attrNameLst>
                                      </p:cBhvr>
                                      <p:to>
                                        <p:strVal val="visible"/>
                                      </p:to>
                                    </p:set>
                                    <p:anim calcmode="lin" valueType="num">
                                      <p:cBhvr>
                                        <p:cTn id="501" dur="1000">
                                          <p:stCondLst>
                                            <p:cond delay="0"/>
                                          </p:stCondLst>
                                        </p:cTn>
                                        <p:tgtEl>
                                          <p:spTgt spid="99"/>
                                        </p:tgtEl>
                                        <p:attrNameLst>
                                          <p:attrName>ppt_w</p:attrName>
                                        </p:attrNameLst>
                                      </p:cBhvr>
                                      <p:tavLst>
                                        <p:tav tm="0">
                                          <p:val>
                                            <p:strVal val="#ppt_w*0.70"/>
                                          </p:val>
                                        </p:tav>
                                        <p:tav tm="100000">
                                          <p:val>
                                            <p:strVal val="#ppt_w"/>
                                          </p:val>
                                        </p:tav>
                                      </p:tavLst>
                                    </p:anim>
                                    <p:anim calcmode="lin" valueType="num">
                                      <p:cBhvr>
                                        <p:cTn id="502" dur="1000">
                                          <p:stCondLst>
                                            <p:cond delay="0"/>
                                          </p:stCondLst>
                                        </p:cTn>
                                        <p:tgtEl>
                                          <p:spTgt spid="99"/>
                                        </p:tgtEl>
                                        <p:attrNameLst>
                                          <p:attrName>ppt_h</p:attrName>
                                        </p:attrNameLst>
                                      </p:cBhvr>
                                      <p:tavLst>
                                        <p:tav tm="0">
                                          <p:val>
                                            <p:strVal val="#ppt_h"/>
                                          </p:val>
                                        </p:tav>
                                        <p:tav tm="100000">
                                          <p:val>
                                            <p:strVal val="#ppt_h"/>
                                          </p:val>
                                        </p:tav>
                                      </p:tavLst>
                                    </p:anim>
                                    <p:animEffect transition="in" filter="fade">
                                      <p:cBhvr>
                                        <p:cTn id="503" dur="1000"/>
                                        <p:tgtEl>
                                          <p:spTgt spid="99"/>
                                        </p:tgtEl>
                                      </p:cBhvr>
                                    </p:animEffect>
                                  </p:childTnLst>
                                </p:cTn>
                              </p:par>
                              <p:par>
                                <p:cTn id="504" presetID="55" presetClass="entr" presetSubtype="0" fill="hold" grpId="0" nodeType="withEffect">
                                  <p:stCondLst>
                                    <p:cond delay="0"/>
                                  </p:stCondLst>
                                  <p:childTnLst>
                                    <p:set>
                                      <p:cBhvr>
                                        <p:cTn id="505" dur="1000" fill="hold">
                                          <p:stCondLst>
                                            <p:cond delay="0"/>
                                          </p:stCondLst>
                                        </p:cTn>
                                        <p:tgtEl>
                                          <p:spTgt spid="100"/>
                                        </p:tgtEl>
                                        <p:attrNameLst>
                                          <p:attrName>style.visibility</p:attrName>
                                        </p:attrNameLst>
                                      </p:cBhvr>
                                      <p:to>
                                        <p:strVal val="visible"/>
                                      </p:to>
                                    </p:set>
                                    <p:anim calcmode="lin" valueType="num">
                                      <p:cBhvr>
                                        <p:cTn id="506" dur="1000">
                                          <p:stCondLst>
                                            <p:cond delay="0"/>
                                          </p:stCondLst>
                                        </p:cTn>
                                        <p:tgtEl>
                                          <p:spTgt spid="100"/>
                                        </p:tgtEl>
                                        <p:attrNameLst>
                                          <p:attrName>ppt_w</p:attrName>
                                        </p:attrNameLst>
                                      </p:cBhvr>
                                      <p:tavLst>
                                        <p:tav tm="0">
                                          <p:val>
                                            <p:strVal val="#ppt_w*0.70"/>
                                          </p:val>
                                        </p:tav>
                                        <p:tav tm="100000">
                                          <p:val>
                                            <p:strVal val="#ppt_w"/>
                                          </p:val>
                                        </p:tav>
                                      </p:tavLst>
                                    </p:anim>
                                    <p:anim calcmode="lin" valueType="num">
                                      <p:cBhvr>
                                        <p:cTn id="507" dur="1000">
                                          <p:stCondLst>
                                            <p:cond delay="0"/>
                                          </p:stCondLst>
                                        </p:cTn>
                                        <p:tgtEl>
                                          <p:spTgt spid="100"/>
                                        </p:tgtEl>
                                        <p:attrNameLst>
                                          <p:attrName>ppt_h</p:attrName>
                                        </p:attrNameLst>
                                      </p:cBhvr>
                                      <p:tavLst>
                                        <p:tav tm="0">
                                          <p:val>
                                            <p:strVal val="#ppt_h"/>
                                          </p:val>
                                        </p:tav>
                                        <p:tav tm="100000">
                                          <p:val>
                                            <p:strVal val="#ppt_h"/>
                                          </p:val>
                                        </p:tav>
                                      </p:tavLst>
                                    </p:anim>
                                    <p:animEffect transition="in" filter="fade">
                                      <p:cBhvr>
                                        <p:cTn id="508" dur="1000"/>
                                        <p:tgtEl>
                                          <p:spTgt spid="100"/>
                                        </p:tgtEl>
                                      </p:cBhvr>
                                    </p:animEffect>
                                  </p:childTnLst>
                                </p:cTn>
                              </p:par>
                              <p:par>
                                <p:cTn id="509" presetID="55" presetClass="entr" presetSubtype="0" fill="hold" grpId="0" nodeType="withEffect">
                                  <p:stCondLst>
                                    <p:cond delay="0"/>
                                  </p:stCondLst>
                                  <p:childTnLst>
                                    <p:set>
                                      <p:cBhvr>
                                        <p:cTn id="510" dur="1000" fill="hold">
                                          <p:stCondLst>
                                            <p:cond delay="0"/>
                                          </p:stCondLst>
                                        </p:cTn>
                                        <p:tgtEl>
                                          <p:spTgt spid="101"/>
                                        </p:tgtEl>
                                        <p:attrNameLst>
                                          <p:attrName>style.visibility</p:attrName>
                                        </p:attrNameLst>
                                      </p:cBhvr>
                                      <p:to>
                                        <p:strVal val="visible"/>
                                      </p:to>
                                    </p:set>
                                    <p:anim calcmode="lin" valueType="num">
                                      <p:cBhvr>
                                        <p:cTn id="511" dur="1000">
                                          <p:stCondLst>
                                            <p:cond delay="0"/>
                                          </p:stCondLst>
                                        </p:cTn>
                                        <p:tgtEl>
                                          <p:spTgt spid="101"/>
                                        </p:tgtEl>
                                        <p:attrNameLst>
                                          <p:attrName>ppt_w</p:attrName>
                                        </p:attrNameLst>
                                      </p:cBhvr>
                                      <p:tavLst>
                                        <p:tav tm="0">
                                          <p:val>
                                            <p:strVal val="#ppt_w*0.70"/>
                                          </p:val>
                                        </p:tav>
                                        <p:tav tm="100000">
                                          <p:val>
                                            <p:strVal val="#ppt_w"/>
                                          </p:val>
                                        </p:tav>
                                      </p:tavLst>
                                    </p:anim>
                                    <p:anim calcmode="lin" valueType="num">
                                      <p:cBhvr>
                                        <p:cTn id="512" dur="1000">
                                          <p:stCondLst>
                                            <p:cond delay="0"/>
                                          </p:stCondLst>
                                        </p:cTn>
                                        <p:tgtEl>
                                          <p:spTgt spid="101"/>
                                        </p:tgtEl>
                                        <p:attrNameLst>
                                          <p:attrName>ppt_h</p:attrName>
                                        </p:attrNameLst>
                                      </p:cBhvr>
                                      <p:tavLst>
                                        <p:tav tm="0">
                                          <p:val>
                                            <p:strVal val="#ppt_h"/>
                                          </p:val>
                                        </p:tav>
                                        <p:tav tm="100000">
                                          <p:val>
                                            <p:strVal val="#ppt_h"/>
                                          </p:val>
                                        </p:tav>
                                      </p:tavLst>
                                    </p:anim>
                                    <p:animEffect transition="in" filter="fade">
                                      <p:cBhvr>
                                        <p:cTn id="513" dur="1000"/>
                                        <p:tgtEl>
                                          <p:spTgt spid="101"/>
                                        </p:tgtEl>
                                      </p:cBhvr>
                                    </p:animEffect>
                                  </p:childTnLst>
                                </p:cTn>
                              </p:par>
                              <p:par>
                                <p:cTn id="514" presetID="55" presetClass="entr" presetSubtype="0" fill="hold" grpId="0" nodeType="withEffect">
                                  <p:stCondLst>
                                    <p:cond delay="0"/>
                                  </p:stCondLst>
                                  <p:childTnLst>
                                    <p:set>
                                      <p:cBhvr>
                                        <p:cTn id="515" dur="1000" fill="hold">
                                          <p:stCondLst>
                                            <p:cond delay="0"/>
                                          </p:stCondLst>
                                        </p:cTn>
                                        <p:tgtEl>
                                          <p:spTgt spid="102"/>
                                        </p:tgtEl>
                                        <p:attrNameLst>
                                          <p:attrName>style.visibility</p:attrName>
                                        </p:attrNameLst>
                                      </p:cBhvr>
                                      <p:to>
                                        <p:strVal val="visible"/>
                                      </p:to>
                                    </p:set>
                                    <p:anim calcmode="lin" valueType="num">
                                      <p:cBhvr>
                                        <p:cTn id="516" dur="1000">
                                          <p:stCondLst>
                                            <p:cond delay="0"/>
                                          </p:stCondLst>
                                        </p:cTn>
                                        <p:tgtEl>
                                          <p:spTgt spid="102"/>
                                        </p:tgtEl>
                                        <p:attrNameLst>
                                          <p:attrName>ppt_w</p:attrName>
                                        </p:attrNameLst>
                                      </p:cBhvr>
                                      <p:tavLst>
                                        <p:tav tm="0">
                                          <p:val>
                                            <p:strVal val="#ppt_w*0.70"/>
                                          </p:val>
                                        </p:tav>
                                        <p:tav tm="100000">
                                          <p:val>
                                            <p:strVal val="#ppt_w"/>
                                          </p:val>
                                        </p:tav>
                                      </p:tavLst>
                                    </p:anim>
                                    <p:anim calcmode="lin" valueType="num">
                                      <p:cBhvr>
                                        <p:cTn id="517" dur="1000">
                                          <p:stCondLst>
                                            <p:cond delay="0"/>
                                          </p:stCondLst>
                                        </p:cTn>
                                        <p:tgtEl>
                                          <p:spTgt spid="102"/>
                                        </p:tgtEl>
                                        <p:attrNameLst>
                                          <p:attrName>ppt_h</p:attrName>
                                        </p:attrNameLst>
                                      </p:cBhvr>
                                      <p:tavLst>
                                        <p:tav tm="0">
                                          <p:val>
                                            <p:strVal val="#ppt_h"/>
                                          </p:val>
                                        </p:tav>
                                        <p:tav tm="100000">
                                          <p:val>
                                            <p:strVal val="#ppt_h"/>
                                          </p:val>
                                        </p:tav>
                                      </p:tavLst>
                                    </p:anim>
                                    <p:animEffect transition="in" filter="fade">
                                      <p:cBhvr>
                                        <p:cTn id="518" dur="1000"/>
                                        <p:tgtEl>
                                          <p:spTgt spid="102"/>
                                        </p:tgtEl>
                                      </p:cBhvr>
                                    </p:animEffect>
                                  </p:childTnLst>
                                </p:cTn>
                              </p:par>
                              <p:par>
                                <p:cTn id="519" presetID="55" presetClass="entr" presetSubtype="0" fill="hold" grpId="0" nodeType="withEffect">
                                  <p:stCondLst>
                                    <p:cond delay="0"/>
                                  </p:stCondLst>
                                  <p:childTnLst>
                                    <p:set>
                                      <p:cBhvr>
                                        <p:cTn id="520" dur="1000" fill="hold">
                                          <p:stCondLst>
                                            <p:cond delay="0"/>
                                          </p:stCondLst>
                                        </p:cTn>
                                        <p:tgtEl>
                                          <p:spTgt spid="103"/>
                                        </p:tgtEl>
                                        <p:attrNameLst>
                                          <p:attrName>style.visibility</p:attrName>
                                        </p:attrNameLst>
                                      </p:cBhvr>
                                      <p:to>
                                        <p:strVal val="visible"/>
                                      </p:to>
                                    </p:set>
                                    <p:anim calcmode="lin" valueType="num">
                                      <p:cBhvr>
                                        <p:cTn id="521" dur="1000">
                                          <p:stCondLst>
                                            <p:cond delay="0"/>
                                          </p:stCondLst>
                                        </p:cTn>
                                        <p:tgtEl>
                                          <p:spTgt spid="103"/>
                                        </p:tgtEl>
                                        <p:attrNameLst>
                                          <p:attrName>ppt_w</p:attrName>
                                        </p:attrNameLst>
                                      </p:cBhvr>
                                      <p:tavLst>
                                        <p:tav tm="0">
                                          <p:val>
                                            <p:strVal val="#ppt_w*0.70"/>
                                          </p:val>
                                        </p:tav>
                                        <p:tav tm="100000">
                                          <p:val>
                                            <p:strVal val="#ppt_w"/>
                                          </p:val>
                                        </p:tav>
                                      </p:tavLst>
                                    </p:anim>
                                    <p:anim calcmode="lin" valueType="num">
                                      <p:cBhvr>
                                        <p:cTn id="522" dur="1000">
                                          <p:stCondLst>
                                            <p:cond delay="0"/>
                                          </p:stCondLst>
                                        </p:cTn>
                                        <p:tgtEl>
                                          <p:spTgt spid="103"/>
                                        </p:tgtEl>
                                        <p:attrNameLst>
                                          <p:attrName>ppt_h</p:attrName>
                                        </p:attrNameLst>
                                      </p:cBhvr>
                                      <p:tavLst>
                                        <p:tav tm="0">
                                          <p:val>
                                            <p:strVal val="#ppt_h"/>
                                          </p:val>
                                        </p:tav>
                                        <p:tav tm="100000">
                                          <p:val>
                                            <p:strVal val="#ppt_h"/>
                                          </p:val>
                                        </p:tav>
                                      </p:tavLst>
                                    </p:anim>
                                    <p:animEffect transition="in" filter="fade">
                                      <p:cBhvr>
                                        <p:cTn id="523" dur="1000"/>
                                        <p:tgtEl>
                                          <p:spTgt spid="103"/>
                                        </p:tgtEl>
                                      </p:cBhvr>
                                    </p:animEffect>
                                  </p:childTnLst>
                                </p:cTn>
                              </p:par>
                              <p:par>
                                <p:cTn id="524" presetID="55" presetClass="entr" presetSubtype="0" fill="hold" grpId="0" nodeType="withEffect">
                                  <p:stCondLst>
                                    <p:cond delay="0"/>
                                  </p:stCondLst>
                                  <p:childTnLst>
                                    <p:set>
                                      <p:cBhvr>
                                        <p:cTn id="525" dur="1000" fill="hold">
                                          <p:stCondLst>
                                            <p:cond delay="0"/>
                                          </p:stCondLst>
                                        </p:cTn>
                                        <p:tgtEl>
                                          <p:spTgt spid="104"/>
                                        </p:tgtEl>
                                        <p:attrNameLst>
                                          <p:attrName>style.visibility</p:attrName>
                                        </p:attrNameLst>
                                      </p:cBhvr>
                                      <p:to>
                                        <p:strVal val="visible"/>
                                      </p:to>
                                    </p:set>
                                    <p:anim calcmode="lin" valueType="num">
                                      <p:cBhvr>
                                        <p:cTn id="526" dur="1000">
                                          <p:stCondLst>
                                            <p:cond delay="0"/>
                                          </p:stCondLst>
                                        </p:cTn>
                                        <p:tgtEl>
                                          <p:spTgt spid="104"/>
                                        </p:tgtEl>
                                        <p:attrNameLst>
                                          <p:attrName>ppt_w</p:attrName>
                                        </p:attrNameLst>
                                      </p:cBhvr>
                                      <p:tavLst>
                                        <p:tav tm="0">
                                          <p:val>
                                            <p:strVal val="#ppt_w*0.70"/>
                                          </p:val>
                                        </p:tav>
                                        <p:tav tm="100000">
                                          <p:val>
                                            <p:strVal val="#ppt_w"/>
                                          </p:val>
                                        </p:tav>
                                      </p:tavLst>
                                    </p:anim>
                                    <p:anim calcmode="lin" valueType="num">
                                      <p:cBhvr>
                                        <p:cTn id="527" dur="1000">
                                          <p:stCondLst>
                                            <p:cond delay="0"/>
                                          </p:stCondLst>
                                        </p:cTn>
                                        <p:tgtEl>
                                          <p:spTgt spid="104"/>
                                        </p:tgtEl>
                                        <p:attrNameLst>
                                          <p:attrName>ppt_h</p:attrName>
                                        </p:attrNameLst>
                                      </p:cBhvr>
                                      <p:tavLst>
                                        <p:tav tm="0">
                                          <p:val>
                                            <p:strVal val="#ppt_h"/>
                                          </p:val>
                                        </p:tav>
                                        <p:tav tm="100000">
                                          <p:val>
                                            <p:strVal val="#ppt_h"/>
                                          </p:val>
                                        </p:tav>
                                      </p:tavLst>
                                    </p:anim>
                                    <p:animEffect transition="in" filter="fade">
                                      <p:cBhvr>
                                        <p:cTn id="528" dur="1000"/>
                                        <p:tgtEl>
                                          <p:spTgt spid="104"/>
                                        </p:tgtEl>
                                      </p:cBhvr>
                                    </p:animEffect>
                                  </p:childTnLst>
                                </p:cTn>
                              </p:par>
                              <p:par>
                                <p:cTn id="529" presetID="55" presetClass="entr" presetSubtype="0" fill="hold" grpId="0" nodeType="withEffect">
                                  <p:stCondLst>
                                    <p:cond delay="0"/>
                                  </p:stCondLst>
                                  <p:childTnLst>
                                    <p:set>
                                      <p:cBhvr>
                                        <p:cTn id="530" dur="1000" fill="hold">
                                          <p:stCondLst>
                                            <p:cond delay="0"/>
                                          </p:stCondLst>
                                        </p:cTn>
                                        <p:tgtEl>
                                          <p:spTgt spid="105"/>
                                        </p:tgtEl>
                                        <p:attrNameLst>
                                          <p:attrName>style.visibility</p:attrName>
                                        </p:attrNameLst>
                                      </p:cBhvr>
                                      <p:to>
                                        <p:strVal val="visible"/>
                                      </p:to>
                                    </p:set>
                                    <p:anim calcmode="lin" valueType="num">
                                      <p:cBhvr>
                                        <p:cTn id="531" dur="1000">
                                          <p:stCondLst>
                                            <p:cond delay="0"/>
                                          </p:stCondLst>
                                        </p:cTn>
                                        <p:tgtEl>
                                          <p:spTgt spid="105"/>
                                        </p:tgtEl>
                                        <p:attrNameLst>
                                          <p:attrName>ppt_w</p:attrName>
                                        </p:attrNameLst>
                                      </p:cBhvr>
                                      <p:tavLst>
                                        <p:tav tm="0">
                                          <p:val>
                                            <p:strVal val="#ppt_w*0.70"/>
                                          </p:val>
                                        </p:tav>
                                        <p:tav tm="100000">
                                          <p:val>
                                            <p:strVal val="#ppt_w"/>
                                          </p:val>
                                        </p:tav>
                                      </p:tavLst>
                                    </p:anim>
                                    <p:anim calcmode="lin" valueType="num">
                                      <p:cBhvr>
                                        <p:cTn id="532" dur="1000">
                                          <p:stCondLst>
                                            <p:cond delay="0"/>
                                          </p:stCondLst>
                                        </p:cTn>
                                        <p:tgtEl>
                                          <p:spTgt spid="105"/>
                                        </p:tgtEl>
                                        <p:attrNameLst>
                                          <p:attrName>ppt_h</p:attrName>
                                        </p:attrNameLst>
                                      </p:cBhvr>
                                      <p:tavLst>
                                        <p:tav tm="0">
                                          <p:val>
                                            <p:strVal val="#ppt_h"/>
                                          </p:val>
                                        </p:tav>
                                        <p:tav tm="100000">
                                          <p:val>
                                            <p:strVal val="#ppt_h"/>
                                          </p:val>
                                        </p:tav>
                                      </p:tavLst>
                                    </p:anim>
                                    <p:animEffect transition="in" filter="fade">
                                      <p:cBhvr>
                                        <p:cTn id="533" dur="1000"/>
                                        <p:tgtEl>
                                          <p:spTgt spid="105"/>
                                        </p:tgtEl>
                                      </p:cBhvr>
                                    </p:animEffect>
                                  </p:childTnLst>
                                </p:cTn>
                              </p:par>
                            </p:childTnLst>
                          </p:cTn>
                        </p:par>
                      </p:childTnLst>
                    </p:cTn>
                  </p:par>
                  <p:par>
                    <p:cTn id="534" fill="hold">
                      <p:stCondLst>
                        <p:cond delay="indefinite"/>
                      </p:stCondLst>
                      <p:childTnLst>
                        <p:par>
                          <p:cTn id="535" fill="hold">
                            <p:stCondLst>
                              <p:cond delay="0"/>
                            </p:stCondLst>
                            <p:childTnLst>
                              <p:par>
                                <p:cTn id="536" presetID="55" presetClass="entr" presetSubtype="0" fill="hold" grpId="0" nodeType="clickEffect">
                                  <p:stCondLst>
                                    <p:cond delay="0"/>
                                  </p:stCondLst>
                                  <p:childTnLst>
                                    <p:set>
                                      <p:cBhvr>
                                        <p:cTn id="537" dur="1000" fill="hold">
                                          <p:stCondLst>
                                            <p:cond delay="0"/>
                                          </p:stCondLst>
                                        </p:cTn>
                                        <p:tgtEl>
                                          <p:spTgt spid="106"/>
                                        </p:tgtEl>
                                        <p:attrNameLst>
                                          <p:attrName>style.visibility</p:attrName>
                                        </p:attrNameLst>
                                      </p:cBhvr>
                                      <p:to>
                                        <p:strVal val="visible"/>
                                      </p:to>
                                    </p:set>
                                    <p:anim calcmode="lin" valueType="num">
                                      <p:cBhvr>
                                        <p:cTn id="538" dur="1000">
                                          <p:stCondLst>
                                            <p:cond delay="0"/>
                                          </p:stCondLst>
                                        </p:cTn>
                                        <p:tgtEl>
                                          <p:spTgt spid="106"/>
                                        </p:tgtEl>
                                        <p:attrNameLst>
                                          <p:attrName>ppt_w</p:attrName>
                                        </p:attrNameLst>
                                      </p:cBhvr>
                                      <p:tavLst>
                                        <p:tav tm="0">
                                          <p:val>
                                            <p:strVal val="#ppt_w*0.70"/>
                                          </p:val>
                                        </p:tav>
                                        <p:tav tm="100000">
                                          <p:val>
                                            <p:strVal val="#ppt_w"/>
                                          </p:val>
                                        </p:tav>
                                      </p:tavLst>
                                    </p:anim>
                                    <p:anim calcmode="lin" valueType="num">
                                      <p:cBhvr>
                                        <p:cTn id="539" dur="1000">
                                          <p:stCondLst>
                                            <p:cond delay="0"/>
                                          </p:stCondLst>
                                        </p:cTn>
                                        <p:tgtEl>
                                          <p:spTgt spid="106"/>
                                        </p:tgtEl>
                                        <p:attrNameLst>
                                          <p:attrName>ppt_h</p:attrName>
                                        </p:attrNameLst>
                                      </p:cBhvr>
                                      <p:tavLst>
                                        <p:tav tm="0">
                                          <p:val>
                                            <p:strVal val="#ppt_h"/>
                                          </p:val>
                                        </p:tav>
                                        <p:tav tm="100000">
                                          <p:val>
                                            <p:strVal val="#ppt_h"/>
                                          </p:val>
                                        </p:tav>
                                      </p:tavLst>
                                    </p:anim>
                                    <p:animEffect transition="in" filter="fade">
                                      <p:cBhvr>
                                        <p:cTn id="540" dur="1000"/>
                                        <p:tgtEl>
                                          <p:spTgt spid="106"/>
                                        </p:tgtEl>
                                      </p:cBhvr>
                                    </p:animEffect>
                                  </p:childTnLst>
                                </p:cTn>
                              </p:par>
                              <p:par>
                                <p:cTn id="541" presetID="55" presetClass="entr" presetSubtype="0" fill="hold" grpId="0" nodeType="withEffect">
                                  <p:stCondLst>
                                    <p:cond delay="0"/>
                                  </p:stCondLst>
                                  <p:childTnLst>
                                    <p:set>
                                      <p:cBhvr>
                                        <p:cTn id="542" dur="1000" fill="hold">
                                          <p:stCondLst>
                                            <p:cond delay="0"/>
                                          </p:stCondLst>
                                        </p:cTn>
                                        <p:tgtEl>
                                          <p:spTgt spid="107"/>
                                        </p:tgtEl>
                                        <p:attrNameLst>
                                          <p:attrName>style.visibility</p:attrName>
                                        </p:attrNameLst>
                                      </p:cBhvr>
                                      <p:to>
                                        <p:strVal val="visible"/>
                                      </p:to>
                                    </p:set>
                                    <p:anim calcmode="lin" valueType="num">
                                      <p:cBhvr>
                                        <p:cTn id="543" dur="1000">
                                          <p:stCondLst>
                                            <p:cond delay="0"/>
                                          </p:stCondLst>
                                        </p:cTn>
                                        <p:tgtEl>
                                          <p:spTgt spid="107"/>
                                        </p:tgtEl>
                                        <p:attrNameLst>
                                          <p:attrName>ppt_w</p:attrName>
                                        </p:attrNameLst>
                                      </p:cBhvr>
                                      <p:tavLst>
                                        <p:tav tm="0">
                                          <p:val>
                                            <p:strVal val="#ppt_w*0.70"/>
                                          </p:val>
                                        </p:tav>
                                        <p:tav tm="100000">
                                          <p:val>
                                            <p:strVal val="#ppt_w"/>
                                          </p:val>
                                        </p:tav>
                                      </p:tavLst>
                                    </p:anim>
                                    <p:anim calcmode="lin" valueType="num">
                                      <p:cBhvr>
                                        <p:cTn id="544" dur="1000">
                                          <p:stCondLst>
                                            <p:cond delay="0"/>
                                          </p:stCondLst>
                                        </p:cTn>
                                        <p:tgtEl>
                                          <p:spTgt spid="107"/>
                                        </p:tgtEl>
                                        <p:attrNameLst>
                                          <p:attrName>ppt_h</p:attrName>
                                        </p:attrNameLst>
                                      </p:cBhvr>
                                      <p:tavLst>
                                        <p:tav tm="0">
                                          <p:val>
                                            <p:strVal val="#ppt_h"/>
                                          </p:val>
                                        </p:tav>
                                        <p:tav tm="100000">
                                          <p:val>
                                            <p:strVal val="#ppt_h"/>
                                          </p:val>
                                        </p:tav>
                                      </p:tavLst>
                                    </p:anim>
                                    <p:animEffect transition="in" filter="fade">
                                      <p:cBhvr>
                                        <p:cTn id="545" dur="1000"/>
                                        <p:tgtEl>
                                          <p:spTgt spid="107"/>
                                        </p:tgtEl>
                                      </p:cBhvr>
                                    </p:animEffect>
                                  </p:childTnLst>
                                </p:cTn>
                              </p:par>
                              <p:par>
                                <p:cTn id="546" presetID="55" presetClass="entr" presetSubtype="0" fill="hold" grpId="0" nodeType="withEffect">
                                  <p:stCondLst>
                                    <p:cond delay="0"/>
                                  </p:stCondLst>
                                  <p:childTnLst>
                                    <p:set>
                                      <p:cBhvr>
                                        <p:cTn id="547" dur="1000" fill="hold">
                                          <p:stCondLst>
                                            <p:cond delay="0"/>
                                          </p:stCondLst>
                                        </p:cTn>
                                        <p:tgtEl>
                                          <p:spTgt spid="108"/>
                                        </p:tgtEl>
                                        <p:attrNameLst>
                                          <p:attrName>style.visibility</p:attrName>
                                        </p:attrNameLst>
                                      </p:cBhvr>
                                      <p:to>
                                        <p:strVal val="visible"/>
                                      </p:to>
                                    </p:set>
                                    <p:anim calcmode="lin" valueType="num">
                                      <p:cBhvr>
                                        <p:cTn id="548" dur="1000">
                                          <p:stCondLst>
                                            <p:cond delay="0"/>
                                          </p:stCondLst>
                                        </p:cTn>
                                        <p:tgtEl>
                                          <p:spTgt spid="108"/>
                                        </p:tgtEl>
                                        <p:attrNameLst>
                                          <p:attrName>ppt_w</p:attrName>
                                        </p:attrNameLst>
                                      </p:cBhvr>
                                      <p:tavLst>
                                        <p:tav tm="0">
                                          <p:val>
                                            <p:strVal val="#ppt_w*0.70"/>
                                          </p:val>
                                        </p:tav>
                                        <p:tav tm="100000">
                                          <p:val>
                                            <p:strVal val="#ppt_w"/>
                                          </p:val>
                                        </p:tav>
                                      </p:tavLst>
                                    </p:anim>
                                    <p:anim calcmode="lin" valueType="num">
                                      <p:cBhvr>
                                        <p:cTn id="549" dur="1000">
                                          <p:stCondLst>
                                            <p:cond delay="0"/>
                                          </p:stCondLst>
                                        </p:cTn>
                                        <p:tgtEl>
                                          <p:spTgt spid="108"/>
                                        </p:tgtEl>
                                        <p:attrNameLst>
                                          <p:attrName>ppt_h</p:attrName>
                                        </p:attrNameLst>
                                      </p:cBhvr>
                                      <p:tavLst>
                                        <p:tav tm="0">
                                          <p:val>
                                            <p:strVal val="#ppt_h"/>
                                          </p:val>
                                        </p:tav>
                                        <p:tav tm="100000">
                                          <p:val>
                                            <p:strVal val="#ppt_h"/>
                                          </p:val>
                                        </p:tav>
                                      </p:tavLst>
                                    </p:anim>
                                    <p:animEffect transition="in" filter="fade">
                                      <p:cBhvr>
                                        <p:cTn id="550" dur="1000"/>
                                        <p:tgtEl>
                                          <p:spTgt spid="108"/>
                                        </p:tgtEl>
                                      </p:cBhvr>
                                    </p:animEffect>
                                  </p:childTnLst>
                                </p:cTn>
                              </p:par>
                              <p:par>
                                <p:cTn id="551" presetID="55" presetClass="entr" presetSubtype="0" fill="hold" grpId="0" nodeType="withEffect">
                                  <p:stCondLst>
                                    <p:cond delay="0"/>
                                  </p:stCondLst>
                                  <p:childTnLst>
                                    <p:set>
                                      <p:cBhvr>
                                        <p:cTn id="552" dur="1000" fill="hold">
                                          <p:stCondLst>
                                            <p:cond delay="0"/>
                                          </p:stCondLst>
                                        </p:cTn>
                                        <p:tgtEl>
                                          <p:spTgt spid="109"/>
                                        </p:tgtEl>
                                        <p:attrNameLst>
                                          <p:attrName>style.visibility</p:attrName>
                                        </p:attrNameLst>
                                      </p:cBhvr>
                                      <p:to>
                                        <p:strVal val="visible"/>
                                      </p:to>
                                    </p:set>
                                    <p:anim calcmode="lin" valueType="num">
                                      <p:cBhvr>
                                        <p:cTn id="553" dur="1000">
                                          <p:stCondLst>
                                            <p:cond delay="0"/>
                                          </p:stCondLst>
                                        </p:cTn>
                                        <p:tgtEl>
                                          <p:spTgt spid="109"/>
                                        </p:tgtEl>
                                        <p:attrNameLst>
                                          <p:attrName>ppt_w</p:attrName>
                                        </p:attrNameLst>
                                      </p:cBhvr>
                                      <p:tavLst>
                                        <p:tav tm="0">
                                          <p:val>
                                            <p:strVal val="#ppt_w*0.70"/>
                                          </p:val>
                                        </p:tav>
                                        <p:tav tm="100000">
                                          <p:val>
                                            <p:strVal val="#ppt_w"/>
                                          </p:val>
                                        </p:tav>
                                      </p:tavLst>
                                    </p:anim>
                                    <p:anim calcmode="lin" valueType="num">
                                      <p:cBhvr>
                                        <p:cTn id="554" dur="1000">
                                          <p:stCondLst>
                                            <p:cond delay="0"/>
                                          </p:stCondLst>
                                        </p:cTn>
                                        <p:tgtEl>
                                          <p:spTgt spid="109"/>
                                        </p:tgtEl>
                                        <p:attrNameLst>
                                          <p:attrName>ppt_h</p:attrName>
                                        </p:attrNameLst>
                                      </p:cBhvr>
                                      <p:tavLst>
                                        <p:tav tm="0">
                                          <p:val>
                                            <p:strVal val="#ppt_h"/>
                                          </p:val>
                                        </p:tav>
                                        <p:tav tm="100000">
                                          <p:val>
                                            <p:strVal val="#ppt_h"/>
                                          </p:val>
                                        </p:tav>
                                      </p:tavLst>
                                    </p:anim>
                                    <p:animEffect transition="in" filter="fade">
                                      <p:cBhvr>
                                        <p:cTn id="555" dur="1000"/>
                                        <p:tgtEl>
                                          <p:spTgt spid="109"/>
                                        </p:tgtEl>
                                      </p:cBhvr>
                                    </p:animEffect>
                                  </p:childTnLst>
                                </p:cTn>
                              </p:par>
                              <p:par>
                                <p:cTn id="556" presetID="55" presetClass="entr" presetSubtype="0" fill="hold" grpId="0" nodeType="withEffect">
                                  <p:stCondLst>
                                    <p:cond delay="0"/>
                                  </p:stCondLst>
                                  <p:childTnLst>
                                    <p:set>
                                      <p:cBhvr>
                                        <p:cTn id="557" dur="1000" fill="hold">
                                          <p:stCondLst>
                                            <p:cond delay="0"/>
                                          </p:stCondLst>
                                        </p:cTn>
                                        <p:tgtEl>
                                          <p:spTgt spid="110"/>
                                        </p:tgtEl>
                                        <p:attrNameLst>
                                          <p:attrName>style.visibility</p:attrName>
                                        </p:attrNameLst>
                                      </p:cBhvr>
                                      <p:to>
                                        <p:strVal val="visible"/>
                                      </p:to>
                                    </p:set>
                                    <p:anim calcmode="lin" valueType="num">
                                      <p:cBhvr>
                                        <p:cTn id="558" dur="1000">
                                          <p:stCondLst>
                                            <p:cond delay="0"/>
                                          </p:stCondLst>
                                        </p:cTn>
                                        <p:tgtEl>
                                          <p:spTgt spid="110"/>
                                        </p:tgtEl>
                                        <p:attrNameLst>
                                          <p:attrName>ppt_w</p:attrName>
                                        </p:attrNameLst>
                                      </p:cBhvr>
                                      <p:tavLst>
                                        <p:tav tm="0">
                                          <p:val>
                                            <p:strVal val="#ppt_w*0.70"/>
                                          </p:val>
                                        </p:tav>
                                        <p:tav tm="100000">
                                          <p:val>
                                            <p:strVal val="#ppt_w"/>
                                          </p:val>
                                        </p:tav>
                                      </p:tavLst>
                                    </p:anim>
                                    <p:anim calcmode="lin" valueType="num">
                                      <p:cBhvr>
                                        <p:cTn id="559" dur="1000">
                                          <p:stCondLst>
                                            <p:cond delay="0"/>
                                          </p:stCondLst>
                                        </p:cTn>
                                        <p:tgtEl>
                                          <p:spTgt spid="110"/>
                                        </p:tgtEl>
                                        <p:attrNameLst>
                                          <p:attrName>ppt_h</p:attrName>
                                        </p:attrNameLst>
                                      </p:cBhvr>
                                      <p:tavLst>
                                        <p:tav tm="0">
                                          <p:val>
                                            <p:strVal val="#ppt_h"/>
                                          </p:val>
                                        </p:tav>
                                        <p:tav tm="100000">
                                          <p:val>
                                            <p:strVal val="#ppt_h"/>
                                          </p:val>
                                        </p:tav>
                                      </p:tavLst>
                                    </p:anim>
                                    <p:animEffect transition="in" filter="fade">
                                      <p:cBhvr>
                                        <p:cTn id="560" dur="1000"/>
                                        <p:tgtEl>
                                          <p:spTgt spid="110"/>
                                        </p:tgtEl>
                                      </p:cBhvr>
                                    </p:animEffect>
                                  </p:childTnLst>
                                </p:cTn>
                              </p:par>
                              <p:par>
                                <p:cTn id="561" presetID="55" presetClass="entr" presetSubtype="0" fill="hold" grpId="0" nodeType="withEffect">
                                  <p:stCondLst>
                                    <p:cond delay="0"/>
                                  </p:stCondLst>
                                  <p:childTnLst>
                                    <p:set>
                                      <p:cBhvr>
                                        <p:cTn id="562" dur="1000" fill="hold">
                                          <p:stCondLst>
                                            <p:cond delay="0"/>
                                          </p:stCondLst>
                                        </p:cTn>
                                        <p:tgtEl>
                                          <p:spTgt spid="111"/>
                                        </p:tgtEl>
                                        <p:attrNameLst>
                                          <p:attrName>style.visibility</p:attrName>
                                        </p:attrNameLst>
                                      </p:cBhvr>
                                      <p:to>
                                        <p:strVal val="visible"/>
                                      </p:to>
                                    </p:set>
                                    <p:anim calcmode="lin" valueType="num">
                                      <p:cBhvr>
                                        <p:cTn id="563" dur="1000">
                                          <p:stCondLst>
                                            <p:cond delay="0"/>
                                          </p:stCondLst>
                                        </p:cTn>
                                        <p:tgtEl>
                                          <p:spTgt spid="111"/>
                                        </p:tgtEl>
                                        <p:attrNameLst>
                                          <p:attrName>ppt_w</p:attrName>
                                        </p:attrNameLst>
                                      </p:cBhvr>
                                      <p:tavLst>
                                        <p:tav tm="0">
                                          <p:val>
                                            <p:strVal val="#ppt_w*0.70"/>
                                          </p:val>
                                        </p:tav>
                                        <p:tav tm="100000">
                                          <p:val>
                                            <p:strVal val="#ppt_w"/>
                                          </p:val>
                                        </p:tav>
                                      </p:tavLst>
                                    </p:anim>
                                    <p:anim calcmode="lin" valueType="num">
                                      <p:cBhvr>
                                        <p:cTn id="564" dur="1000">
                                          <p:stCondLst>
                                            <p:cond delay="0"/>
                                          </p:stCondLst>
                                        </p:cTn>
                                        <p:tgtEl>
                                          <p:spTgt spid="111"/>
                                        </p:tgtEl>
                                        <p:attrNameLst>
                                          <p:attrName>ppt_h</p:attrName>
                                        </p:attrNameLst>
                                      </p:cBhvr>
                                      <p:tavLst>
                                        <p:tav tm="0">
                                          <p:val>
                                            <p:strVal val="#ppt_h"/>
                                          </p:val>
                                        </p:tav>
                                        <p:tav tm="100000">
                                          <p:val>
                                            <p:strVal val="#ppt_h"/>
                                          </p:val>
                                        </p:tav>
                                      </p:tavLst>
                                    </p:anim>
                                    <p:animEffect transition="in" filter="fade">
                                      <p:cBhvr>
                                        <p:cTn id="565" dur="1000"/>
                                        <p:tgtEl>
                                          <p:spTgt spid="111"/>
                                        </p:tgtEl>
                                      </p:cBhvr>
                                    </p:animEffect>
                                  </p:childTnLst>
                                </p:cTn>
                              </p:par>
                              <p:par>
                                <p:cTn id="566" presetID="55" presetClass="entr" presetSubtype="0" fill="hold" grpId="0" nodeType="withEffect">
                                  <p:stCondLst>
                                    <p:cond delay="0"/>
                                  </p:stCondLst>
                                  <p:childTnLst>
                                    <p:set>
                                      <p:cBhvr>
                                        <p:cTn id="567" dur="1000" fill="hold">
                                          <p:stCondLst>
                                            <p:cond delay="0"/>
                                          </p:stCondLst>
                                        </p:cTn>
                                        <p:tgtEl>
                                          <p:spTgt spid="112"/>
                                        </p:tgtEl>
                                        <p:attrNameLst>
                                          <p:attrName>style.visibility</p:attrName>
                                        </p:attrNameLst>
                                      </p:cBhvr>
                                      <p:to>
                                        <p:strVal val="visible"/>
                                      </p:to>
                                    </p:set>
                                    <p:anim calcmode="lin" valueType="num">
                                      <p:cBhvr>
                                        <p:cTn id="568" dur="1000">
                                          <p:stCondLst>
                                            <p:cond delay="0"/>
                                          </p:stCondLst>
                                        </p:cTn>
                                        <p:tgtEl>
                                          <p:spTgt spid="112"/>
                                        </p:tgtEl>
                                        <p:attrNameLst>
                                          <p:attrName>ppt_w</p:attrName>
                                        </p:attrNameLst>
                                      </p:cBhvr>
                                      <p:tavLst>
                                        <p:tav tm="0">
                                          <p:val>
                                            <p:strVal val="#ppt_w*0.70"/>
                                          </p:val>
                                        </p:tav>
                                        <p:tav tm="100000">
                                          <p:val>
                                            <p:strVal val="#ppt_w"/>
                                          </p:val>
                                        </p:tav>
                                      </p:tavLst>
                                    </p:anim>
                                    <p:anim calcmode="lin" valueType="num">
                                      <p:cBhvr>
                                        <p:cTn id="569" dur="1000">
                                          <p:stCondLst>
                                            <p:cond delay="0"/>
                                          </p:stCondLst>
                                        </p:cTn>
                                        <p:tgtEl>
                                          <p:spTgt spid="112"/>
                                        </p:tgtEl>
                                        <p:attrNameLst>
                                          <p:attrName>ppt_h</p:attrName>
                                        </p:attrNameLst>
                                      </p:cBhvr>
                                      <p:tavLst>
                                        <p:tav tm="0">
                                          <p:val>
                                            <p:strVal val="#ppt_h"/>
                                          </p:val>
                                        </p:tav>
                                        <p:tav tm="100000">
                                          <p:val>
                                            <p:strVal val="#ppt_h"/>
                                          </p:val>
                                        </p:tav>
                                      </p:tavLst>
                                    </p:anim>
                                    <p:animEffect transition="in" filter="fade">
                                      <p:cBhvr>
                                        <p:cTn id="570" dur="1000"/>
                                        <p:tgtEl>
                                          <p:spTgt spid="112"/>
                                        </p:tgtEl>
                                      </p:cBhvr>
                                    </p:animEffect>
                                  </p:childTnLst>
                                </p:cTn>
                              </p:par>
                              <p:par>
                                <p:cTn id="571" presetID="55" presetClass="entr" presetSubtype="0" fill="hold" grpId="0" nodeType="withEffect">
                                  <p:stCondLst>
                                    <p:cond delay="0"/>
                                  </p:stCondLst>
                                  <p:childTnLst>
                                    <p:set>
                                      <p:cBhvr>
                                        <p:cTn id="572" dur="1000" fill="hold">
                                          <p:stCondLst>
                                            <p:cond delay="0"/>
                                          </p:stCondLst>
                                        </p:cTn>
                                        <p:tgtEl>
                                          <p:spTgt spid="113"/>
                                        </p:tgtEl>
                                        <p:attrNameLst>
                                          <p:attrName>style.visibility</p:attrName>
                                        </p:attrNameLst>
                                      </p:cBhvr>
                                      <p:to>
                                        <p:strVal val="visible"/>
                                      </p:to>
                                    </p:set>
                                    <p:anim calcmode="lin" valueType="num">
                                      <p:cBhvr>
                                        <p:cTn id="573" dur="1000">
                                          <p:stCondLst>
                                            <p:cond delay="0"/>
                                          </p:stCondLst>
                                        </p:cTn>
                                        <p:tgtEl>
                                          <p:spTgt spid="113"/>
                                        </p:tgtEl>
                                        <p:attrNameLst>
                                          <p:attrName>ppt_w</p:attrName>
                                        </p:attrNameLst>
                                      </p:cBhvr>
                                      <p:tavLst>
                                        <p:tav tm="0">
                                          <p:val>
                                            <p:strVal val="#ppt_w*0.70"/>
                                          </p:val>
                                        </p:tav>
                                        <p:tav tm="100000">
                                          <p:val>
                                            <p:strVal val="#ppt_w"/>
                                          </p:val>
                                        </p:tav>
                                      </p:tavLst>
                                    </p:anim>
                                    <p:anim calcmode="lin" valueType="num">
                                      <p:cBhvr>
                                        <p:cTn id="574" dur="1000">
                                          <p:stCondLst>
                                            <p:cond delay="0"/>
                                          </p:stCondLst>
                                        </p:cTn>
                                        <p:tgtEl>
                                          <p:spTgt spid="113"/>
                                        </p:tgtEl>
                                        <p:attrNameLst>
                                          <p:attrName>ppt_h</p:attrName>
                                        </p:attrNameLst>
                                      </p:cBhvr>
                                      <p:tavLst>
                                        <p:tav tm="0">
                                          <p:val>
                                            <p:strVal val="#ppt_h"/>
                                          </p:val>
                                        </p:tav>
                                        <p:tav tm="100000">
                                          <p:val>
                                            <p:strVal val="#ppt_h"/>
                                          </p:val>
                                        </p:tav>
                                      </p:tavLst>
                                    </p:anim>
                                    <p:animEffect transition="in" filter="fade">
                                      <p:cBhvr>
                                        <p:cTn id="575" dur="1000"/>
                                        <p:tgtEl>
                                          <p:spTgt spid="113"/>
                                        </p:tgtEl>
                                      </p:cBhvr>
                                    </p:animEffect>
                                  </p:childTnLst>
                                </p:cTn>
                              </p:par>
                              <p:par>
                                <p:cTn id="576" presetID="55" presetClass="entr" presetSubtype="0" fill="hold" grpId="0" nodeType="withEffect">
                                  <p:stCondLst>
                                    <p:cond delay="0"/>
                                  </p:stCondLst>
                                  <p:childTnLst>
                                    <p:set>
                                      <p:cBhvr>
                                        <p:cTn id="577" dur="1000" fill="hold">
                                          <p:stCondLst>
                                            <p:cond delay="0"/>
                                          </p:stCondLst>
                                        </p:cTn>
                                        <p:tgtEl>
                                          <p:spTgt spid="114"/>
                                        </p:tgtEl>
                                        <p:attrNameLst>
                                          <p:attrName>style.visibility</p:attrName>
                                        </p:attrNameLst>
                                      </p:cBhvr>
                                      <p:to>
                                        <p:strVal val="visible"/>
                                      </p:to>
                                    </p:set>
                                    <p:anim calcmode="lin" valueType="num">
                                      <p:cBhvr>
                                        <p:cTn id="578" dur="1000">
                                          <p:stCondLst>
                                            <p:cond delay="0"/>
                                          </p:stCondLst>
                                        </p:cTn>
                                        <p:tgtEl>
                                          <p:spTgt spid="114"/>
                                        </p:tgtEl>
                                        <p:attrNameLst>
                                          <p:attrName>ppt_w</p:attrName>
                                        </p:attrNameLst>
                                      </p:cBhvr>
                                      <p:tavLst>
                                        <p:tav tm="0">
                                          <p:val>
                                            <p:strVal val="#ppt_w*0.70"/>
                                          </p:val>
                                        </p:tav>
                                        <p:tav tm="100000">
                                          <p:val>
                                            <p:strVal val="#ppt_w"/>
                                          </p:val>
                                        </p:tav>
                                      </p:tavLst>
                                    </p:anim>
                                    <p:anim calcmode="lin" valueType="num">
                                      <p:cBhvr>
                                        <p:cTn id="579" dur="1000">
                                          <p:stCondLst>
                                            <p:cond delay="0"/>
                                          </p:stCondLst>
                                        </p:cTn>
                                        <p:tgtEl>
                                          <p:spTgt spid="114"/>
                                        </p:tgtEl>
                                        <p:attrNameLst>
                                          <p:attrName>ppt_h</p:attrName>
                                        </p:attrNameLst>
                                      </p:cBhvr>
                                      <p:tavLst>
                                        <p:tav tm="0">
                                          <p:val>
                                            <p:strVal val="#ppt_h"/>
                                          </p:val>
                                        </p:tav>
                                        <p:tav tm="100000">
                                          <p:val>
                                            <p:strVal val="#ppt_h"/>
                                          </p:val>
                                        </p:tav>
                                      </p:tavLst>
                                    </p:anim>
                                    <p:animEffect transition="in" filter="fade">
                                      <p:cBhvr>
                                        <p:cTn id="580" dur="1000"/>
                                        <p:tgtEl>
                                          <p:spTgt spid="114"/>
                                        </p:tgtEl>
                                      </p:cBhvr>
                                    </p:animEffect>
                                  </p:childTnLst>
                                </p:cTn>
                              </p:par>
                              <p:par>
                                <p:cTn id="581" presetID="55" presetClass="entr" presetSubtype="0" fill="hold" grpId="0" nodeType="withEffect">
                                  <p:stCondLst>
                                    <p:cond delay="0"/>
                                  </p:stCondLst>
                                  <p:childTnLst>
                                    <p:set>
                                      <p:cBhvr>
                                        <p:cTn id="582" dur="1000" fill="hold">
                                          <p:stCondLst>
                                            <p:cond delay="0"/>
                                          </p:stCondLst>
                                        </p:cTn>
                                        <p:tgtEl>
                                          <p:spTgt spid="115"/>
                                        </p:tgtEl>
                                        <p:attrNameLst>
                                          <p:attrName>style.visibility</p:attrName>
                                        </p:attrNameLst>
                                      </p:cBhvr>
                                      <p:to>
                                        <p:strVal val="visible"/>
                                      </p:to>
                                    </p:set>
                                    <p:anim calcmode="lin" valueType="num">
                                      <p:cBhvr>
                                        <p:cTn id="583" dur="1000">
                                          <p:stCondLst>
                                            <p:cond delay="0"/>
                                          </p:stCondLst>
                                        </p:cTn>
                                        <p:tgtEl>
                                          <p:spTgt spid="115"/>
                                        </p:tgtEl>
                                        <p:attrNameLst>
                                          <p:attrName>ppt_w</p:attrName>
                                        </p:attrNameLst>
                                      </p:cBhvr>
                                      <p:tavLst>
                                        <p:tav tm="0">
                                          <p:val>
                                            <p:strVal val="#ppt_w*0.70"/>
                                          </p:val>
                                        </p:tav>
                                        <p:tav tm="100000">
                                          <p:val>
                                            <p:strVal val="#ppt_w"/>
                                          </p:val>
                                        </p:tav>
                                      </p:tavLst>
                                    </p:anim>
                                    <p:anim calcmode="lin" valueType="num">
                                      <p:cBhvr>
                                        <p:cTn id="584" dur="1000">
                                          <p:stCondLst>
                                            <p:cond delay="0"/>
                                          </p:stCondLst>
                                        </p:cTn>
                                        <p:tgtEl>
                                          <p:spTgt spid="115"/>
                                        </p:tgtEl>
                                        <p:attrNameLst>
                                          <p:attrName>ppt_h</p:attrName>
                                        </p:attrNameLst>
                                      </p:cBhvr>
                                      <p:tavLst>
                                        <p:tav tm="0">
                                          <p:val>
                                            <p:strVal val="#ppt_h"/>
                                          </p:val>
                                        </p:tav>
                                        <p:tav tm="100000">
                                          <p:val>
                                            <p:strVal val="#ppt_h"/>
                                          </p:val>
                                        </p:tav>
                                      </p:tavLst>
                                    </p:anim>
                                    <p:animEffect transition="in" filter="fade">
                                      <p:cBhvr>
                                        <p:cTn id="585" dur="1000"/>
                                        <p:tgtEl>
                                          <p:spTgt spid="115"/>
                                        </p:tgtEl>
                                      </p:cBhvr>
                                    </p:animEffect>
                                  </p:childTnLst>
                                </p:cTn>
                              </p:par>
                              <p:par>
                                <p:cTn id="586" presetID="55" presetClass="entr" presetSubtype="0" fill="hold" grpId="0" nodeType="withEffect">
                                  <p:stCondLst>
                                    <p:cond delay="0"/>
                                  </p:stCondLst>
                                  <p:childTnLst>
                                    <p:set>
                                      <p:cBhvr>
                                        <p:cTn id="587" dur="1000" fill="hold">
                                          <p:stCondLst>
                                            <p:cond delay="0"/>
                                          </p:stCondLst>
                                        </p:cTn>
                                        <p:tgtEl>
                                          <p:spTgt spid="116"/>
                                        </p:tgtEl>
                                        <p:attrNameLst>
                                          <p:attrName>style.visibility</p:attrName>
                                        </p:attrNameLst>
                                      </p:cBhvr>
                                      <p:to>
                                        <p:strVal val="visible"/>
                                      </p:to>
                                    </p:set>
                                    <p:anim calcmode="lin" valueType="num">
                                      <p:cBhvr>
                                        <p:cTn id="588" dur="1000">
                                          <p:stCondLst>
                                            <p:cond delay="0"/>
                                          </p:stCondLst>
                                        </p:cTn>
                                        <p:tgtEl>
                                          <p:spTgt spid="116"/>
                                        </p:tgtEl>
                                        <p:attrNameLst>
                                          <p:attrName>ppt_w</p:attrName>
                                        </p:attrNameLst>
                                      </p:cBhvr>
                                      <p:tavLst>
                                        <p:tav tm="0">
                                          <p:val>
                                            <p:strVal val="#ppt_w*0.70"/>
                                          </p:val>
                                        </p:tav>
                                        <p:tav tm="100000">
                                          <p:val>
                                            <p:strVal val="#ppt_w"/>
                                          </p:val>
                                        </p:tav>
                                      </p:tavLst>
                                    </p:anim>
                                    <p:anim calcmode="lin" valueType="num">
                                      <p:cBhvr>
                                        <p:cTn id="589" dur="1000">
                                          <p:stCondLst>
                                            <p:cond delay="0"/>
                                          </p:stCondLst>
                                        </p:cTn>
                                        <p:tgtEl>
                                          <p:spTgt spid="116"/>
                                        </p:tgtEl>
                                        <p:attrNameLst>
                                          <p:attrName>ppt_h</p:attrName>
                                        </p:attrNameLst>
                                      </p:cBhvr>
                                      <p:tavLst>
                                        <p:tav tm="0">
                                          <p:val>
                                            <p:strVal val="#ppt_h"/>
                                          </p:val>
                                        </p:tav>
                                        <p:tav tm="100000">
                                          <p:val>
                                            <p:strVal val="#ppt_h"/>
                                          </p:val>
                                        </p:tav>
                                      </p:tavLst>
                                    </p:anim>
                                    <p:animEffect transition="in" filter="fade">
                                      <p:cBhvr>
                                        <p:cTn id="590" dur="1000"/>
                                        <p:tgtEl>
                                          <p:spTgt spid="116"/>
                                        </p:tgtEl>
                                      </p:cBhvr>
                                    </p:animEffect>
                                  </p:childTnLst>
                                </p:cTn>
                              </p:par>
                              <p:par>
                                <p:cTn id="591" presetID="55" presetClass="entr" presetSubtype="0" fill="hold" grpId="0" nodeType="withEffect">
                                  <p:stCondLst>
                                    <p:cond delay="0"/>
                                  </p:stCondLst>
                                  <p:childTnLst>
                                    <p:set>
                                      <p:cBhvr>
                                        <p:cTn id="592" dur="1000" fill="hold">
                                          <p:stCondLst>
                                            <p:cond delay="0"/>
                                          </p:stCondLst>
                                        </p:cTn>
                                        <p:tgtEl>
                                          <p:spTgt spid="117"/>
                                        </p:tgtEl>
                                        <p:attrNameLst>
                                          <p:attrName>style.visibility</p:attrName>
                                        </p:attrNameLst>
                                      </p:cBhvr>
                                      <p:to>
                                        <p:strVal val="visible"/>
                                      </p:to>
                                    </p:set>
                                    <p:anim calcmode="lin" valueType="num">
                                      <p:cBhvr>
                                        <p:cTn id="593" dur="1000">
                                          <p:stCondLst>
                                            <p:cond delay="0"/>
                                          </p:stCondLst>
                                        </p:cTn>
                                        <p:tgtEl>
                                          <p:spTgt spid="117"/>
                                        </p:tgtEl>
                                        <p:attrNameLst>
                                          <p:attrName>ppt_w</p:attrName>
                                        </p:attrNameLst>
                                      </p:cBhvr>
                                      <p:tavLst>
                                        <p:tav tm="0">
                                          <p:val>
                                            <p:strVal val="#ppt_w*0.70"/>
                                          </p:val>
                                        </p:tav>
                                        <p:tav tm="100000">
                                          <p:val>
                                            <p:strVal val="#ppt_w"/>
                                          </p:val>
                                        </p:tav>
                                      </p:tavLst>
                                    </p:anim>
                                    <p:anim calcmode="lin" valueType="num">
                                      <p:cBhvr>
                                        <p:cTn id="594" dur="1000">
                                          <p:stCondLst>
                                            <p:cond delay="0"/>
                                          </p:stCondLst>
                                        </p:cTn>
                                        <p:tgtEl>
                                          <p:spTgt spid="117"/>
                                        </p:tgtEl>
                                        <p:attrNameLst>
                                          <p:attrName>ppt_h</p:attrName>
                                        </p:attrNameLst>
                                      </p:cBhvr>
                                      <p:tavLst>
                                        <p:tav tm="0">
                                          <p:val>
                                            <p:strVal val="#ppt_h"/>
                                          </p:val>
                                        </p:tav>
                                        <p:tav tm="100000">
                                          <p:val>
                                            <p:strVal val="#ppt_h"/>
                                          </p:val>
                                        </p:tav>
                                      </p:tavLst>
                                    </p:anim>
                                    <p:animEffect transition="in" filter="fade">
                                      <p:cBhvr>
                                        <p:cTn id="595" dur="1000"/>
                                        <p:tgtEl>
                                          <p:spTgt spid="117"/>
                                        </p:tgtEl>
                                      </p:cBhvr>
                                    </p:animEffect>
                                  </p:childTnLst>
                                </p:cTn>
                              </p:par>
                            </p:childTnLst>
                          </p:cTn>
                        </p:par>
                      </p:childTnLst>
                    </p:cTn>
                  </p:par>
                  <p:par>
                    <p:cTn id="596" fill="hold">
                      <p:stCondLst>
                        <p:cond delay="indefinite"/>
                      </p:stCondLst>
                      <p:childTnLst>
                        <p:par>
                          <p:cTn id="597" fill="hold">
                            <p:stCondLst>
                              <p:cond delay="0"/>
                            </p:stCondLst>
                            <p:childTnLst>
                              <p:par>
                                <p:cTn id="598" presetID="55" presetClass="entr" presetSubtype="0" fill="hold" grpId="0" nodeType="clickEffect">
                                  <p:stCondLst>
                                    <p:cond delay="0"/>
                                  </p:stCondLst>
                                  <p:childTnLst>
                                    <p:set>
                                      <p:cBhvr>
                                        <p:cTn id="599" dur="1000" fill="hold">
                                          <p:stCondLst>
                                            <p:cond delay="0"/>
                                          </p:stCondLst>
                                        </p:cTn>
                                        <p:tgtEl>
                                          <p:spTgt spid="118"/>
                                        </p:tgtEl>
                                        <p:attrNameLst>
                                          <p:attrName>style.visibility</p:attrName>
                                        </p:attrNameLst>
                                      </p:cBhvr>
                                      <p:to>
                                        <p:strVal val="visible"/>
                                      </p:to>
                                    </p:set>
                                    <p:anim calcmode="lin" valueType="num">
                                      <p:cBhvr>
                                        <p:cTn id="600" dur="1000">
                                          <p:stCondLst>
                                            <p:cond delay="0"/>
                                          </p:stCondLst>
                                        </p:cTn>
                                        <p:tgtEl>
                                          <p:spTgt spid="118"/>
                                        </p:tgtEl>
                                        <p:attrNameLst>
                                          <p:attrName>ppt_w</p:attrName>
                                        </p:attrNameLst>
                                      </p:cBhvr>
                                      <p:tavLst>
                                        <p:tav tm="0">
                                          <p:val>
                                            <p:strVal val="#ppt_w*0.70"/>
                                          </p:val>
                                        </p:tav>
                                        <p:tav tm="100000">
                                          <p:val>
                                            <p:strVal val="#ppt_w"/>
                                          </p:val>
                                        </p:tav>
                                      </p:tavLst>
                                    </p:anim>
                                    <p:anim calcmode="lin" valueType="num">
                                      <p:cBhvr>
                                        <p:cTn id="601" dur="1000">
                                          <p:stCondLst>
                                            <p:cond delay="0"/>
                                          </p:stCondLst>
                                        </p:cTn>
                                        <p:tgtEl>
                                          <p:spTgt spid="118"/>
                                        </p:tgtEl>
                                        <p:attrNameLst>
                                          <p:attrName>ppt_h</p:attrName>
                                        </p:attrNameLst>
                                      </p:cBhvr>
                                      <p:tavLst>
                                        <p:tav tm="0">
                                          <p:val>
                                            <p:strVal val="#ppt_h"/>
                                          </p:val>
                                        </p:tav>
                                        <p:tav tm="100000">
                                          <p:val>
                                            <p:strVal val="#ppt_h"/>
                                          </p:val>
                                        </p:tav>
                                      </p:tavLst>
                                    </p:anim>
                                    <p:animEffect transition="in" filter="fade">
                                      <p:cBhvr>
                                        <p:cTn id="602" dur="1000"/>
                                        <p:tgtEl>
                                          <p:spTgt spid="118"/>
                                        </p:tgtEl>
                                      </p:cBhvr>
                                    </p:animEffect>
                                  </p:childTnLst>
                                </p:cTn>
                              </p:par>
                              <p:par>
                                <p:cTn id="603" presetID="55" presetClass="entr" presetSubtype="0" fill="hold" grpId="0" nodeType="withEffect">
                                  <p:stCondLst>
                                    <p:cond delay="0"/>
                                  </p:stCondLst>
                                  <p:childTnLst>
                                    <p:set>
                                      <p:cBhvr>
                                        <p:cTn id="604" dur="1000" fill="hold">
                                          <p:stCondLst>
                                            <p:cond delay="0"/>
                                          </p:stCondLst>
                                        </p:cTn>
                                        <p:tgtEl>
                                          <p:spTgt spid="119"/>
                                        </p:tgtEl>
                                        <p:attrNameLst>
                                          <p:attrName>style.visibility</p:attrName>
                                        </p:attrNameLst>
                                      </p:cBhvr>
                                      <p:to>
                                        <p:strVal val="visible"/>
                                      </p:to>
                                    </p:set>
                                    <p:anim calcmode="lin" valueType="num">
                                      <p:cBhvr>
                                        <p:cTn id="605" dur="1000">
                                          <p:stCondLst>
                                            <p:cond delay="0"/>
                                          </p:stCondLst>
                                        </p:cTn>
                                        <p:tgtEl>
                                          <p:spTgt spid="119"/>
                                        </p:tgtEl>
                                        <p:attrNameLst>
                                          <p:attrName>ppt_w</p:attrName>
                                        </p:attrNameLst>
                                      </p:cBhvr>
                                      <p:tavLst>
                                        <p:tav tm="0">
                                          <p:val>
                                            <p:strVal val="#ppt_w*0.70"/>
                                          </p:val>
                                        </p:tav>
                                        <p:tav tm="100000">
                                          <p:val>
                                            <p:strVal val="#ppt_w"/>
                                          </p:val>
                                        </p:tav>
                                      </p:tavLst>
                                    </p:anim>
                                    <p:anim calcmode="lin" valueType="num">
                                      <p:cBhvr>
                                        <p:cTn id="606" dur="1000">
                                          <p:stCondLst>
                                            <p:cond delay="0"/>
                                          </p:stCondLst>
                                        </p:cTn>
                                        <p:tgtEl>
                                          <p:spTgt spid="119"/>
                                        </p:tgtEl>
                                        <p:attrNameLst>
                                          <p:attrName>ppt_h</p:attrName>
                                        </p:attrNameLst>
                                      </p:cBhvr>
                                      <p:tavLst>
                                        <p:tav tm="0">
                                          <p:val>
                                            <p:strVal val="#ppt_h"/>
                                          </p:val>
                                        </p:tav>
                                        <p:tav tm="100000">
                                          <p:val>
                                            <p:strVal val="#ppt_h"/>
                                          </p:val>
                                        </p:tav>
                                      </p:tavLst>
                                    </p:anim>
                                    <p:animEffect transition="in" filter="fade">
                                      <p:cBhvr>
                                        <p:cTn id="607" dur="1000"/>
                                        <p:tgtEl>
                                          <p:spTgt spid="119"/>
                                        </p:tgtEl>
                                      </p:cBhvr>
                                    </p:animEffect>
                                  </p:childTnLst>
                                </p:cTn>
                              </p:par>
                              <p:par>
                                <p:cTn id="608" presetID="55" presetClass="entr" presetSubtype="0" fill="hold" grpId="0" nodeType="withEffect">
                                  <p:stCondLst>
                                    <p:cond delay="0"/>
                                  </p:stCondLst>
                                  <p:childTnLst>
                                    <p:set>
                                      <p:cBhvr>
                                        <p:cTn id="609" dur="1000" fill="hold">
                                          <p:stCondLst>
                                            <p:cond delay="0"/>
                                          </p:stCondLst>
                                        </p:cTn>
                                        <p:tgtEl>
                                          <p:spTgt spid="120"/>
                                        </p:tgtEl>
                                        <p:attrNameLst>
                                          <p:attrName>style.visibility</p:attrName>
                                        </p:attrNameLst>
                                      </p:cBhvr>
                                      <p:to>
                                        <p:strVal val="visible"/>
                                      </p:to>
                                    </p:set>
                                    <p:anim calcmode="lin" valueType="num">
                                      <p:cBhvr>
                                        <p:cTn id="610" dur="1000">
                                          <p:stCondLst>
                                            <p:cond delay="0"/>
                                          </p:stCondLst>
                                        </p:cTn>
                                        <p:tgtEl>
                                          <p:spTgt spid="120"/>
                                        </p:tgtEl>
                                        <p:attrNameLst>
                                          <p:attrName>ppt_w</p:attrName>
                                        </p:attrNameLst>
                                      </p:cBhvr>
                                      <p:tavLst>
                                        <p:tav tm="0">
                                          <p:val>
                                            <p:strVal val="#ppt_w*0.70"/>
                                          </p:val>
                                        </p:tav>
                                        <p:tav tm="100000">
                                          <p:val>
                                            <p:strVal val="#ppt_w"/>
                                          </p:val>
                                        </p:tav>
                                      </p:tavLst>
                                    </p:anim>
                                    <p:anim calcmode="lin" valueType="num">
                                      <p:cBhvr>
                                        <p:cTn id="611" dur="1000">
                                          <p:stCondLst>
                                            <p:cond delay="0"/>
                                          </p:stCondLst>
                                        </p:cTn>
                                        <p:tgtEl>
                                          <p:spTgt spid="120"/>
                                        </p:tgtEl>
                                        <p:attrNameLst>
                                          <p:attrName>ppt_h</p:attrName>
                                        </p:attrNameLst>
                                      </p:cBhvr>
                                      <p:tavLst>
                                        <p:tav tm="0">
                                          <p:val>
                                            <p:strVal val="#ppt_h"/>
                                          </p:val>
                                        </p:tav>
                                        <p:tav tm="100000">
                                          <p:val>
                                            <p:strVal val="#ppt_h"/>
                                          </p:val>
                                        </p:tav>
                                      </p:tavLst>
                                    </p:anim>
                                    <p:animEffect transition="in" filter="fade">
                                      <p:cBhvr>
                                        <p:cTn id="612" dur="1000"/>
                                        <p:tgtEl>
                                          <p:spTgt spid="120"/>
                                        </p:tgtEl>
                                      </p:cBhvr>
                                    </p:animEffect>
                                  </p:childTnLst>
                                </p:cTn>
                              </p:par>
                              <p:par>
                                <p:cTn id="613" presetID="55" presetClass="entr" presetSubtype="0" fill="hold" grpId="0" nodeType="withEffect">
                                  <p:stCondLst>
                                    <p:cond delay="0"/>
                                  </p:stCondLst>
                                  <p:childTnLst>
                                    <p:set>
                                      <p:cBhvr>
                                        <p:cTn id="614" dur="1000" fill="hold">
                                          <p:stCondLst>
                                            <p:cond delay="0"/>
                                          </p:stCondLst>
                                        </p:cTn>
                                        <p:tgtEl>
                                          <p:spTgt spid="121"/>
                                        </p:tgtEl>
                                        <p:attrNameLst>
                                          <p:attrName>style.visibility</p:attrName>
                                        </p:attrNameLst>
                                      </p:cBhvr>
                                      <p:to>
                                        <p:strVal val="visible"/>
                                      </p:to>
                                    </p:set>
                                    <p:anim calcmode="lin" valueType="num">
                                      <p:cBhvr>
                                        <p:cTn id="615" dur="1000">
                                          <p:stCondLst>
                                            <p:cond delay="0"/>
                                          </p:stCondLst>
                                        </p:cTn>
                                        <p:tgtEl>
                                          <p:spTgt spid="121"/>
                                        </p:tgtEl>
                                        <p:attrNameLst>
                                          <p:attrName>ppt_w</p:attrName>
                                        </p:attrNameLst>
                                      </p:cBhvr>
                                      <p:tavLst>
                                        <p:tav tm="0">
                                          <p:val>
                                            <p:strVal val="#ppt_w*0.70"/>
                                          </p:val>
                                        </p:tav>
                                        <p:tav tm="100000">
                                          <p:val>
                                            <p:strVal val="#ppt_w"/>
                                          </p:val>
                                        </p:tav>
                                      </p:tavLst>
                                    </p:anim>
                                    <p:anim calcmode="lin" valueType="num">
                                      <p:cBhvr>
                                        <p:cTn id="616" dur="1000">
                                          <p:stCondLst>
                                            <p:cond delay="0"/>
                                          </p:stCondLst>
                                        </p:cTn>
                                        <p:tgtEl>
                                          <p:spTgt spid="121"/>
                                        </p:tgtEl>
                                        <p:attrNameLst>
                                          <p:attrName>ppt_h</p:attrName>
                                        </p:attrNameLst>
                                      </p:cBhvr>
                                      <p:tavLst>
                                        <p:tav tm="0">
                                          <p:val>
                                            <p:strVal val="#ppt_h"/>
                                          </p:val>
                                        </p:tav>
                                        <p:tav tm="100000">
                                          <p:val>
                                            <p:strVal val="#ppt_h"/>
                                          </p:val>
                                        </p:tav>
                                      </p:tavLst>
                                    </p:anim>
                                    <p:animEffect transition="in" filter="fade">
                                      <p:cBhvr>
                                        <p:cTn id="617" dur="1000"/>
                                        <p:tgtEl>
                                          <p:spTgt spid="121"/>
                                        </p:tgtEl>
                                      </p:cBhvr>
                                    </p:animEffect>
                                  </p:childTnLst>
                                </p:cTn>
                              </p:par>
                              <p:par>
                                <p:cTn id="618" presetID="55" presetClass="entr" presetSubtype="0" fill="hold" grpId="0" nodeType="withEffect">
                                  <p:stCondLst>
                                    <p:cond delay="0"/>
                                  </p:stCondLst>
                                  <p:childTnLst>
                                    <p:set>
                                      <p:cBhvr>
                                        <p:cTn id="619" dur="1000" fill="hold">
                                          <p:stCondLst>
                                            <p:cond delay="0"/>
                                          </p:stCondLst>
                                        </p:cTn>
                                        <p:tgtEl>
                                          <p:spTgt spid="122"/>
                                        </p:tgtEl>
                                        <p:attrNameLst>
                                          <p:attrName>style.visibility</p:attrName>
                                        </p:attrNameLst>
                                      </p:cBhvr>
                                      <p:to>
                                        <p:strVal val="visible"/>
                                      </p:to>
                                    </p:set>
                                    <p:anim calcmode="lin" valueType="num">
                                      <p:cBhvr>
                                        <p:cTn id="620" dur="1000">
                                          <p:stCondLst>
                                            <p:cond delay="0"/>
                                          </p:stCondLst>
                                        </p:cTn>
                                        <p:tgtEl>
                                          <p:spTgt spid="122"/>
                                        </p:tgtEl>
                                        <p:attrNameLst>
                                          <p:attrName>ppt_w</p:attrName>
                                        </p:attrNameLst>
                                      </p:cBhvr>
                                      <p:tavLst>
                                        <p:tav tm="0">
                                          <p:val>
                                            <p:strVal val="#ppt_w*0.70"/>
                                          </p:val>
                                        </p:tav>
                                        <p:tav tm="100000">
                                          <p:val>
                                            <p:strVal val="#ppt_w"/>
                                          </p:val>
                                        </p:tav>
                                      </p:tavLst>
                                    </p:anim>
                                    <p:anim calcmode="lin" valueType="num">
                                      <p:cBhvr>
                                        <p:cTn id="621" dur="1000">
                                          <p:stCondLst>
                                            <p:cond delay="0"/>
                                          </p:stCondLst>
                                        </p:cTn>
                                        <p:tgtEl>
                                          <p:spTgt spid="122"/>
                                        </p:tgtEl>
                                        <p:attrNameLst>
                                          <p:attrName>ppt_h</p:attrName>
                                        </p:attrNameLst>
                                      </p:cBhvr>
                                      <p:tavLst>
                                        <p:tav tm="0">
                                          <p:val>
                                            <p:strVal val="#ppt_h"/>
                                          </p:val>
                                        </p:tav>
                                        <p:tav tm="100000">
                                          <p:val>
                                            <p:strVal val="#ppt_h"/>
                                          </p:val>
                                        </p:tav>
                                      </p:tavLst>
                                    </p:anim>
                                    <p:animEffect transition="in" filter="fade">
                                      <p:cBhvr>
                                        <p:cTn id="622" dur="1000"/>
                                        <p:tgtEl>
                                          <p:spTgt spid="122"/>
                                        </p:tgtEl>
                                      </p:cBhvr>
                                    </p:animEffect>
                                  </p:childTnLst>
                                </p:cTn>
                              </p:par>
                              <p:par>
                                <p:cTn id="623" presetID="55" presetClass="entr" presetSubtype="0" fill="hold" grpId="0" nodeType="withEffect">
                                  <p:stCondLst>
                                    <p:cond delay="0"/>
                                  </p:stCondLst>
                                  <p:childTnLst>
                                    <p:set>
                                      <p:cBhvr>
                                        <p:cTn id="624" dur="1000" fill="hold">
                                          <p:stCondLst>
                                            <p:cond delay="0"/>
                                          </p:stCondLst>
                                        </p:cTn>
                                        <p:tgtEl>
                                          <p:spTgt spid="123"/>
                                        </p:tgtEl>
                                        <p:attrNameLst>
                                          <p:attrName>style.visibility</p:attrName>
                                        </p:attrNameLst>
                                      </p:cBhvr>
                                      <p:to>
                                        <p:strVal val="visible"/>
                                      </p:to>
                                    </p:set>
                                    <p:anim calcmode="lin" valueType="num">
                                      <p:cBhvr>
                                        <p:cTn id="625" dur="1000">
                                          <p:stCondLst>
                                            <p:cond delay="0"/>
                                          </p:stCondLst>
                                        </p:cTn>
                                        <p:tgtEl>
                                          <p:spTgt spid="123"/>
                                        </p:tgtEl>
                                        <p:attrNameLst>
                                          <p:attrName>ppt_w</p:attrName>
                                        </p:attrNameLst>
                                      </p:cBhvr>
                                      <p:tavLst>
                                        <p:tav tm="0">
                                          <p:val>
                                            <p:strVal val="#ppt_w*0.70"/>
                                          </p:val>
                                        </p:tav>
                                        <p:tav tm="100000">
                                          <p:val>
                                            <p:strVal val="#ppt_w"/>
                                          </p:val>
                                        </p:tav>
                                      </p:tavLst>
                                    </p:anim>
                                    <p:anim calcmode="lin" valueType="num">
                                      <p:cBhvr>
                                        <p:cTn id="626" dur="1000">
                                          <p:stCondLst>
                                            <p:cond delay="0"/>
                                          </p:stCondLst>
                                        </p:cTn>
                                        <p:tgtEl>
                                          <p:spTgt spid="123"/>
                                        </p:tgtEl>
                                        <p:attrNameLst>
                                          <p:attrName>ppt_h</p:attrName>
                                        </p:attrNameLst>
                                      </p:cBhvr>
                                      <p:tavLst>
                                        <p:tav tm="0">
                                          <p:val>
                                            <p:strVal val="#ppt_h"/>
                                          </p:val>
                                        </p:tav>
                                        <p:tav tm="100000">
                                          <p:val>
                                            <p:strVal val="#ppt_h"/>
                                          </p:val>
                                        </p:tav>
                                      </p:tavLst>
                                    </p:anim>
                                    <p:animEffect transition="in" filter="fade">
                                      <p:cBhvr>
                                        <p:cTn id="627" dur="1000"/>
                                        <p:tgtEl>
                                          <p:spTgt spid="123"/>
                                        </p:tgtEl>
                                      </p:cBhvr>
                                    </p:animEffect>
                                  </p:childTnLst>
                                </p:cTn>
                              </p:par>
                              <p:par>
                                <p:cTn id="628" presetID="55" presetClass="entr" presetSubtype="0" fill="hold" grpId="0" nodeType="withEffect">
                                  <p:stCondLst>
                                    <p:cond delay="0"/>
                                  </p:stCondLst>
                                  <p:childTnLst>
                                    <p:set>
                                      <p:cBhvr>
                                        <p:cTn id="629" dur="1000" fill="hold">
                                          <p:stCondLst>
                                            <p:cond delay="0"/>
                                          </p:stCondLst>
                                        </p:cTn>
                                        <p:tgtEl>
                                          <p:spTgt spid="124"/>
                                        </p:tgtEl>
                                        <p:attrNameLst>
                                          <p:attrName>style.visibility</p:attrName>
                                        </p:attrNameLst>
                                      </p:cBhvr>
                                      <p:to>
                                        <p:strVal val="visible"/>
                                      </p:to>
                                    </p:set>
                                    <p:anim calcmode="lin" valueType="num">
                                      <p:cBhvr>
                                        <p:cTn id="630" dur="1000">
                                          <p:stCondLst>
                                            <p:cond delay="0"/>
                                          </p:stCondLst>
                                        </p:cTn>
                                        <p:tgtEl>
                                          <p:spTgt spid="124"/>
                                        </p:tgtEl>
                                        <p:attrNameLst>
                                          <p:attrName>ppt_w</p:attrName>
                                        </p:attrNameLst>
                                      </p:cBhvr>
                                      <p:tavLst>
                                        <p:tav tm="0">
                                          <p:val>
                                            <p:strVal val="#ppt_w*0.70"/>
                                          </p:val>
                                        </p:tav>
                                        <p:tav tm="100000">
                                          <p:val>
                                            <p:strVal val="#ppt_w"/>
                                          </p:val>
                                        </p:tav>
                                      </p:tavLst>
                                    </p:anim>
                                    <p:anim calcmode="lin" valueType="num">
                                      <p:cBhvr>
                                        <p:cTn id="631" dur="1000">
                                          <p:stCondLst>
                                            <p:cond delay="0"/>
                                          </p:stCondLst>
                                        </p:cTn>
                                        <p:tgtEl>
                                          <p:spTgt spid="124"/>
                                        </p:tgtEl>
                                        <p:attrNameLst>
                                          <p:attrName>ppt_h</p:attrName>
                                        </p:attrNameLst>
                                      </p:cBhvr>
                                      <p:tavLst>
                                        <p:tav tm="0">
                                          <p:val>
                                            <p:strVal val="#ppt_h"/>
                                          </p:val>
                                        </p:tav>
                                        <p:tav tm="100000">
                                          <p:val>
                                            <p:strVal val="#ppt_h"/>
                                          </p:val>
                                        </p:tav>
                                      </p:tavLst>
                                    </p:anim>
                                    <p:animEffect transition="in" filter="fade">
                                      <p:cBhvr>
                                        <p:cTn id="632" dur="1000"/>
                                        <p:tgtEl>
                                          <p:spTgt spid="124"/>
                                        </p:tgtEl>
                                      </p:cBhvr>
                                    </p:animEffect>
                                  </p:childTnLst>
                                </p:cTn>
                              </p:par>
                              <p:par>
                                <p:cTn id="633" presetID="55" presetClass="entr" presetSubtype="0" fill="hold" grpId="0" nodeType="withEffect">
                                  <p:stCondLst>
                                    <p:cond delay="0"/>
                                  </p:stCondLst>
                                  <p:childTnLst>
                                    <p:set>
                                      <p:cBhvr>
                                        <p:cTn id="634" dur="1000" fill="hold">
                                          <p:stCondLst>
                                            <p:cond delay="0"/>
                                          </p:stCondLst>
                                        </p:cTn>
                                        <p:tgtEl>
                                          <p:spTgt spid="125"/>
                                        </p:tgtEl>
                                        <p:attrNameLst>
                                          <p:attrName>style.visibility</p:attrName>
                                        </p:attrNameLst>
                                      </p:cBhvr>
                                      <p:to>
                                        <p:strVal val="visible"/>
                                      </p:to>
                                    </p:set>
                                    <p:anim calcmode="lin" valueType="num">
                                      <p:cBhvr>
                                        <p:cTn id="635" dur="1000">
                                          <p:stCondLst>
                                            <p:cond delay="0"/>
                                          </p:stCondLst>
                                        </p:cTn>
                                        <p:tgtEl>
                                          <p:spTgt spid="125"/>
                                        </p:tgtEl>
                                        <p:attrNameLst>
                                          <p:attrName>ppt_w</p:attrName>
                                        </p:attrNameLst>
                                      </p:cBhvr>
                                      <p:tavLst>
                                        <p:tav tm="0">
                                          <p:val>
                                            <p:strVal val="#ppt_w*0.70"/>
                                          </p:val>
                                        </p:tav>
                                        <p:tav tm="100000">
                                          <p:val>
                                            <p:strVal val="#ppt_w"/>
                                          </p:val>
                                        </p:tav>
                                      </p:tavLst>
                                    </p:anim>
                                    <p:anim calcmode="lin" valueType="num">
                                      <p:cBhvr>
                                        <p:cTn id="636" dur="1000">
                                          <p:stCondLst>
                                            <p:cond delay="0"/>
                                          </p:stCondLst>
                                        </p:cTn>
                                        <p:tgtEl>
                                          <p:spTgt spid="125"/>
                                        </p:tgtEl>
                                        <p:attrNameLst>
                                          <p:attrName>ppt_h</p:attrName>
                                        </p:attrNameLst>
                                      </p:cBhvr>
                                      <p:tavLst>
                                        <p:tav tm="0">
                                          <p:val>
                                            <p:strVal val="#ppt_h"/>
                                          </p:val>
                                        </p:tav>
                                        <p:tav tm="100000">
                                          <p:val>
                                            <p:strVal val="#ppt_h"/>
                                          </p:val>
                                        </p:tav>
                                      </p:tavLst>
                                    </p:anim>
                                    <p:animEffect transition="in" filter="fade">
                                      <p:cBhvr>
                                        <p:cTn id="637" dur="1000"/>
                                        <p:tgtEl>
                                          <p:spTgt spid="125"/>
                                        </p:tgtEl>
                                      </p:cBhvr>
                                    </p:animEffect>
                                  </p:childTnLst>
                                </p:cTn>
                              </p:par>
                              <p:par>
                                <p:cTn id="638" presetID="55" presetClass="entr" presetSubtype="0" fill="hold" grpId="0" nodeType="withEffect">
                                  <p:stCondLst>
                                    <p:cond delay="0"/>
                                  </p:stCondLst>
                                  <p:childTnLst>
                                    <p:set>
                                      <p:cBhvr>
                                        <p:cTn id="639" dur="1000" fill="hold">
                                          <p:stCondLst>
                                            <p:cond delay="0"/>
                                          </p:stCondLst>
                                        </p:cTn>
                                        <p:tgtEl>
                                          <p:spTgt spid="126"/>
                                        </p:tgtEl>
                                        <p:attrNameLst>
                                          <p:attrName>style.visibility</p:attrName>
                                        </p:attrNameLst>
                                      </p:cBhvr>
                                      <p:to>
                                        <p:strVal val="visible"/>
                                      </p:to>
                                    </p:set>
                                    <p:anim calcmode="lin" valueType="num">
                                      <p:cBhvr>
                                        <p:cTn id="640" dur="1000">
                                          <p:stCondLst>
                                            <p:cond delay="0"/>
                                          </p:stCondLst>
                                        </p:cTn>
                                        <p:tgtEl>
                                          <p:spTgt spid="126"/>
                                        </p:tgtEl>
                                        <p:attrNameLst>
                                          <p:attrName>ppt_w</p:attrName>
                                        </p:attrNameLst>
                                      </p:cBhvr>
                                      <p:tavLst>
                                        <p:tav tm="0">
                                          <p:val>
                                            <p:strVal val="#ppt_w*0.70"/>
                                          </p:val>
                                        </p:tav>
                                        <p:tav tm="100000">
                                          <p:val>
                                            <p:strVal val="#ppt_w"/>
                                          </p:val>
                                        </p:tav>
                                      </p:tavLst>
                                    </p:anim>
                                    <p:anim calcmode="lin" valueType="num">
                                      <p:cBhvr>
                                        <p:cTn id="641" dur="1000">
                                          <p:stCondLst>
                                            <p:cond delay="0"/>
                                          </p:stCondLst>
                                        </p:cTn>
                                        <p:tgtEl>
                                          <p:spTgt spid="126"/>
                                        </p:tgtEl>
                                        <p:attrNameLst>
                                          <p:attrName>ppt_h</p:attrName>
                                        </p:attrNameLst>
                                      </p:cBhvr>
                                      <p:tavLst>
                                        <p:tav tm="0">
                                          <p:val>
                                            <p:strVal val="#ppt_h"/>
                                          </p:val>
                                        </p:tav>
                                        <p:tav tm="100000">
                                          <p:val>
                                            <p:strVal val="#ppt_h"/>
                                          </p:val>
                                        </p:tav>
                                      </p:tavLst>
                                    </p:anim>
                                    <p:animEffect transition="in" filter="fade">
                                      <p:cBhvr>
                                        <p:cTn id="642" dur="1000"/>
                                        <p:tgtEl>
                                          <p:spTgt spid="126"/>
                                        </p:tgtEl>
                                      </p:cBhvr>
                                    </p:animEffect>
                                  </p:childTnLst>
                                </p:cTn>
                              </p:par>
                              <p:par>
                                <p:cTn id="643" presetID="55" presetClass="entr" presetSubtype="0" fill="hold" grpId="0" nodeType="withEffect">
                                  <p:stCondLst>
                                    <p:cond delay="0"/>
                                  </p:stCondLst>
                                  <p:childTnLst>
                                    <p:set>
                                      <p:cBhvr>
                                        <p:cTn id="644" dur="1000" fill="hold">
                                          <p:stCondLst>
                                            <p:cond delay="0"/>
                                          </p:stCondLst>
                                        </p:cTn>
                                        <p:tgtEl>
                                          <p:spTgt spid="127"/>
                                        </p:tgtEl>
                                        <p:attrNameLst>
                                          <p:attrName>style.visibility</p:attrName>
                                        </p:attrNameLst>
                                      </p:cBhvr>
                                      <p:to>
                                        <p:strVal val="visible"/>
                                      </p:to>
                                    </p:set>
                                    <p:anim calcmode="lin" valueType="num">
                                      <p:cBhvr>
                                        <p:cTn id="645" dur="1000">
                                          <p:stCondLst>
                                            <p:cond delay="0"/>
                                          </p:stCondLst>
                                        </p:cTn>
                                        <p:tgtEl>
                                          <p:spTgt spid="127"/>
                                        </p:tgtEl>
                                        <p:attrNameLst>
                                          <p:attrName>ppt_w</p:attrName>
                                        </p:attrNameLst>
                                      </p:cBhvr>
                                      <p:tavLst>
                                        <p:tav tm="0">
                                          <p:val>
                                            <p:strVal val="#ppt_w*0.70"/>
                                          </p:val>
                                        </p:tav>
                                        <p:tav tm="100000">
                                          <p:val>
                                            <p:strVal val="#ppt_w"/>
                                          </p:val>
                                        </p:tav>
                                      </p:tavLst>
                                    </p:anim>
                                    <p:anim calcmode="lin" valueType="num">
                                      <p:cBhvr>
                                        <p:cTn id="646" dur="1000">
                                          <p:stCondLst>
                                            <p:cond delay="0"/>
                                          </p:stCondLst>
                                        </p:cTn>
                                        <p:tgtEl>
                                          <p:spTgt spid="127"/>
                                        </p:tgtEl>
                                        <p:attrNameLst>
                                          <p:attrName>ppt_h</p:attrName>
                                        </p:attrNameLst>
                                      </p:cBhvr>
                                      <p:tavLst>
                                        <p:tav tm="0">
                                          <p:val>
                                            <p:strVal val="#ppt_h"/>
                                          </p:val>
                                        </p:tav>
                                        <p:tav tm="100000">
                                          <p:val>
                                            <p:strVal val="#ppt_h"/>
                                          </p:val>
                                        </p:tav>
                                      </p:tavLst>
                                    </p:anim>
                                    <p:animEffect transition="in" filter="fade">
                                      <p:cBhvr>
                                        <p:cTn id="647" dur="1000"/>
                                        <p:tgtEl>
                                          <p:spTgt spid="127"/>
                                        </p:tgtEl>
                                      </p:cBhvr>
                                    </p:animEffect>
                                  </p:childTnLst>
                                </p:cTn>
                              </p:par>
                              <p:par>
                                <p:cTn id="648" presetID="55" presetClass="entr" presetSubtype="0" fill="hold" grpId="0" nodeType="withEffect">
                                  <p:stCondLst>
                                    <p:cond delay="0"/>
                                  </p:stCondLst>
                                  <p:childTnLst>
                                    <p:set>
                                      <p:cBhvr>
                                        <p:cTn id="649" dur="1000" fill="hold">
                                          <p:stCondLst>
                                            <p:cond delay="0"/>
                                          </p:stCondLst>
                                        </p:cTn>
                                        <p:tgtEl>
                                          <p:spTgt spid="128"/>
                                        </p:tgtEl>
                                        <p:attrNameLst>
                                          <p:attrName>style.visibility</p:attrName>
                                        </p:attrNameLst>
                                      </p:cBhvr>
                                      <p:to>
                                        <p:strVal val="visible"/>
                                      </p:to>
                                    </p:set>
                                    <p:anim calcmode="lin" valueType="num">
                                      <p:cBhvr>
                                        <p:cTn id="650" dur="1000">
                                          <p:stCondLst>
                                            <p:cond delay="0"/>
                                          </p:stCondLst>
                                        </p:cTn>
                                        <p:tgtEl>
                                          <p:spTgt spid="128"/>
                                        </p:tgtEl>
                                        <p:attrNameLst>
                                          <p:attrName>ppt_w</p:attrName>
                                        </p:attrNameLst>
                                      </p:cBhvr>
                                      <p:tavLst>
                                        <p:tav tm="0">
                                          <p:val>
                                            <p:strVal val="#ppt_w*0.70"/>
                                          </p:val>
                                        </p:tav>
                                        <p:tav tm="100000">
                                          <p:val>
                                            <p:strVal val="#ppt_w"/>
                                          </p:val>
                                        </p:tav>
                                      </p:tavLst>
                                    </p:anim>
                                    <p:anim calcmode="lin" valueType="num">
                                      <p:cBhvr>
                                        <p:cTn id="651" dur="1000">
                                          <p:stCondLst>
                                            <p:cond delay="0"/>
                                          </p:stCondLst>
                                        </p:cTn>
                                        <p:tgtEl>
                                          <p:spTgt spid="128"/>
                                        </p:tgtEl>
                                        <p:attrNameLst>
                                          <p:attrName>ppt_h</p:attrName>
                                        </p:attrNameLst>
                                      </p:cBhvr>
                                      <p:tavLst>
                                        <p:tav tm="0">
                                          <p:val>
                                            <p:strVal val="#ppt_h"/>
                                          </p:val>
                                        </p:tav>
                                        <p:tav tm="100000">
                                          <p:val>
                                            <p:strVal val="#ppt_h"/>
                                          </p:val>
                                        </p:tav>
                                      </p:tavLst>
                                    </p:anim>
                                    <p:animEffect transition="in" filter="fade">
                                      <p:cBhvr>
                                        <p:cTn id="652" dur="1000"/>
                                        <p:tgtEl>
                                          <p:spTgt spid="128"/>
                                        </p:tgtEl>
                                      </p:cBhvr>
                                    </p:animEffect>
                                  </p:childTnLst>
                                </p:cTn>
                              </p:par>
                              <p:par>
                                <p:cTn id="653" presetID="55" presetClass="entr" presetSubtype="0" fill="hold" grpId="0" nodeType="withEffect">
                                  <p:stCondLst>
                                    <p:cond delay="0"/>
                                  </p:stCondLst>
                                  <p:childTnLst>
                                    <p:set>
                                      <p:cBhvr>
                                        <p:cTn id="654" dur="1000" fill="hold">
                                          <p:stCondLst>
                                            <p:cond delay="0"/>
                                          </p:stCondLst>
                                        </p:cTn>
                                        <p:tgtEl>
                                          <p:spTgt spid="129"/>
                                        </p:tgtEl>
                                        <p:attrNameLst>
                                          <p:attrName>style.visibility</p:attrName>
                                        </p:attrNameLst>
                                      </p:cBhvr>
                                      <p:to>
                                        <p:strVal val="visible"/>
                                      </p:to>
                                    </p:set>
                                    <p:anim calcmode="lin" valueType="num">
                                      <p:cBhvr>
                                        <p:cTn id="655" dur="1000">
                                          <p:stCondLst>
                                            <p:cond delay="0"/>
                                          </p:stCondLst>
                                        </p:cTn>
                                        <p:tgtEl>
                                          <p:spTgt spid="129"/>
                                        </p:tgtEl>
                                        <p:attrNameLst>
                                          <p:attrName>ppt_w</p:attrName>
                                        </p:attrNameLst>
                                      </p:cBhvr>
                                      <p:tavLst>
                                        <p:tav tm="0">
                                          <p:val>
                                            <p:strVal val="#ppt_w*0.70"/>
                                          </p:val>
                                        </p:tav>
                                        <p:tav tm="100000">
                                          <p:val>
                                            <p:strVal val="#ppt_w"/>
                                          </p:val>
                                        </p:tav>
                                      </p:tavLst>
                                    </p:anim>
                                    <p:anim calcmode="lin" valueType="num">
                                      <p:cBhvr>
                                        <p:cTn id="656" dur="1000">
                                          <p:stCondLst>
                                            <p:cond delay="0"/>
                                          </p:stCondLst>
                                        </p:cTn>
                                        <p:tgtEl>
                                          <p:spTgt spid="129"/>
                                        </p:tgtEl>
                                        <p:attrNameLst>
                                          <p:attrName>ppt_h</p:attrName>
                                        </p:attrNameLst>
                                      </p:cBhvr>
                                      <p:tavLst>
                                        <p:tav tm="0">
                                          <p:val>
                                            <p:strVal val="#ppt_h"/>
                                          </p:val>
                                        </p:tav>
                                        <p:tav tm="100000">
                                          <p:val>
                                            <p:strVal val="#ppt_h"/>
                                          </p:val>
                                        </p:tav>
                                      </p:tavLst>
                                    </p:anim>
                                    <p:animEffect transition="in" filter="fade">
                                      <p:cBhvr>
                                        <p:cTn id="657" dur="1000"/>
                                        <p:tgtEl>
                                          <p:spTgt spid="129"/>
                                        </p:tgtEl>
                                      </p:cBhvr>
                                    </p:animEffect>
                                  </p:childTnLst>
                                </p:cTn>
                              </p:par>
                              <p:par>
                                <p:cTn id="658" presetID="55" presetClass="entr" presetSubtype="0" fill="hold" grpId="0" nodeType="withEffect">
                                  <p:stCondLst>
                                    <p:cond delay="0"/>
                                  </p:stCondLst>
                                  <p:childTnLst>
                                    <p:set>
                                      <p:cBhvr>
                                        <p:cTn id="659" dur="1000" fill="hold">
                                          <p:stCondLst>
                                            <p:cond delay="0"/>
                                          </p:stCondLst>
                                        </p:cTn>
                                        <p:tgtEl>
                                          <p:spTgt spid="130"/>
                                        </p:tgtEl>
                                        <p:attrNameLst>
                                          <p:attrName>style.visibility</p:attrName>
                                        </p:attrNameLst>
                                      </p:cBhvr>
                                      <p:to>
                                        <p:strVal val="visible"/>
                                      </p:to>
                                    </p:set>
                                    <p:anim calcmode="lin" valueType="num">
                                      <p:cBhvr>
                                        <p:cTn id="660" dur="1000">
                                          <p:stCondLst>
                                            <p:cond delay="0"/>
                                          </p:stCondLst>
                                        </p:cTn>
                                        <p:tgtEl>
                                          <p:spTgt spid="130"/>
                                        </p:tgtEl>
                                        <p:attrNameLst>
                                          <p:attrName>ppt_w</p:attrName>
                                        </p:attrNameLst>
                                      </p:cBhvr>
                                      <p:tavLst>
                                        <p:tav tm="0">
                                          <p:val>
                                            <p:strVal val="#ppt_w*0.70"/>
                                          </p:val>
                                        </p:tav>
                                        <p:tav tm="100000">
                                          <p:val>
                                            <p:strVal val="#ppt_w"/>
                                          </p:val>
                                        </p:tav>
                                      </p:tavLst>
                                    </p:anim>
                                    <p:anim calcmode="lin" valueType="num">
                                      <p:cBhvr>
                                        <p:cTn id="661" dur="1000">
                                          <p:stCondLst>
                                            <p:cond delay="0"/>
                                          </p:stCondLst>
                                        </p:cTn>
                                        <p:tgtEl>
                                          <p:spTgt spid="130"/>
                                        </p:tgtEl>
                                        <p:attrNameLst>
                                          <p:attrName>ppt_h</p:attrName>
                                        </p:attrNameLst>
                                      </p:cBhvr>
                                      <p:tavLst>
                                        <p:tav tm="0">
                                          <p:val>
                                            <p:strVal val="#ppt_h"/>
                                          </p:val>
                                        </p:tav>
                                        <p:tav tm="100000">
                                          <p:val>
                                            <p:strVal val="#ppt_h"/>
                                          </p:val>
                                        </p:tav>
                                      </p:tavLst>
                                    </p:anim>
                                    <p:animEffect transition="in" filter="fade">
                                      <p:cBhvr>
                                        <p:cTn id="662" dur="1000"/>
                                        <p:tgtEl>
                                          <p:spTgt spid="130"/>
                                        </p:tgtEl>
                                      </p:cBhvr>
                                    </p:animEffect>
                                  </p:childTnLst>
                                </p:cTn>
                              </p:par>
                            </p:childTnLst>
                          </p:cTn>
                        </p:par>
                      </p:childTnLst>
                    </p:cTn>
                  </p:par>
                  <p:par>
                    <p:cTn id="663" fill="hold">
                      <p:stCondLst>
                        <p:cond delay="indefinite"/>
                      </p:stCondLst>
                      <p:childTnLst>
                        <p:par>
                          <p:cTn id="664" fill="hold">
                            <p:stCondLst>
                              <p:cond delay="0"/>
                            </p:stCondLst>
                            <p:childTnLst>
                              <p:par>
                                <p:cTn id="665" presetID="55" presetClass="entr" presetSubtype="0" fill="hold" grpId="0" nodeType="clickEffect">
                                  <p:stCondLst>
                                    <p:cond delay="0"/>
                                  </p:stCondLst>
                                  <p:childTnLst>
                                    <p:set>
                                      <p:cBhvr>
                                        <p:cTn id="666" dur="1000" fill="hold">
                                          <p:stCondLst>
                                            <p:cond delay="0"/>
                                          </p:stCondLst>
                                        </p:cTn>
                                        <p:tgtEl>
                                          <p:spTgt spid="131"/>
                                        </p:tgtEl>
                                        <p:attrNameLst>
                                          <p:attrName>style.visibility</p:attrName>
                                        </p:attrNameLst>
                                      </p:cBhvr>
                                      <p:to>
                                        <p:strVal val="visible"/>
                                      </p:to>
                                    </p:set>
                                    <p:anim calcmode="lin" valueType="num">
                                      <p:cBhvr>
                                        <p:cTn id="667" dur="1000">
                                          <p:stCondLst>
                                            <p:cond delay="0"/>
                                          </p:stCondLst>
                                        </p:cTn>
                                        <p:tgtEl>
                                          <p:spTgt spid="131"/>
                                        </p:tgtEl>
                                        <p:attrNameLst>
                                          <p:attrName>ppt_w</p:attrName>
                                        </p:attrNameLst>
                                      </p:cBhvr>
                                      <p:tavLst>
                                        <p:tav tm="0">
                                          <p:val>
                                            <p:strVal val="#ppt_w*0.70"/>
                                          </p:val>
                                        </p:tav>
                                        <p:tav tm="100000">
                                          <p:val>
                                            <p:strVal val="#ppt_w"/>
                                          </p:val>
                                        </p:tav>
                                      </p:tavLst>
                                    </p:anim>
                                    <p:anim calcmode="lin" valueType="num">
                                      <p:cBhvr>
                                        <p:cTn id="668" dur="1000">
                                          <p:stCondLst>
                                            <p:cond delay="0"/>
                                          </p:stCondLst>
                                        </p:cTn>
                                        <p:tgtEl>
                                          <p:spTgt spid="131"/>
                                        </p:tgtEl>
                                        <p:attrNameLst>
                                          <p:attrName>ppt_h</p:attrName>
                                        </p:attrNameLst>
                                      </p:cBhvr>
                                      <p:tavLst>
                                        <p:tav tm="0">
                                          <p:val>
                                            <p:strVal val="#ppt_h"/>
                                          </p:val>
                                        </p:tav>
                                        <p:tav tm="100000">
                                          <p:val>
                                            <p:strVal val="#ppt_h"/>
                                          </p:val>
                                        </p:tav>
                                      </p:tavLst>
                                    </p:anim>
                                    <p:animEffect transition="in" filter="fade">
                                      <p:cBhvr>
                                        <p:cTn id="669" dur="1000"/>
                                        <p:tgtEl>
                                          <p:spTgt spid="131"/>
                                        </p:tgtEl>
                                      </p:cBhvr>
                                    </p:animEffect>
                                  </p:childTnLst>
                                </p:cTn>
                              </p:par>
                              <p:par>
                                <p:cTn id="670" presetID="55" presetClass="entr" presetSubtype="0" fill="hold" grpId="0" nodeType="withEffect">
                                  <p:stCondLst>
                                    <p:cond delay="0"/>
                                  </p:stCondLst>
                                  <p:childTnLst>
                                    <p:set>
                                      <p:cBhvr>
                                        <p:cTn id="671" dur="1000" fill="hold">
                                          <p:stCondLst>
                                            <p:cond delay="0"/>
                                          </p:stCondLst>
                                        </p:cTn>
                                        <p:tgtEl>
                                          <p:spTgt spid="132"/>
                                        </p:tgtEl>
                                        <p:attrNameLst>
                                          <p:attrName>style.visibility</p:attrName>
                                        </p:attrNameLst>
                                      </p:cBhvr>
                                      <p:to>
                                        <p:strVal val="visible"/>
                                      </p:to>
                                    </p:set>
                                    <p:anim calcmode="lin" valueType="num">
                                      <p:cBhvr>
                                        <p:cTn id="672" dur="1000">
                                          <p:stCondLst>
                                            <p:cond delay="0"/>
                                          </p:stCondLst>
                                        </p:cTn>
                                        <p:tgtEl>
                                          <p:spTgt spid="132"/>
                                        </p:tgtEl>
                                        <p:attrNameLst>
                                          <p:attrName>ppt_w</p:attrName>
                                        </p:attrNameLst>
                                      </p:cBhvr>
                                      <p:tavLst>
                                        <p:tav tm="0">
                                          <p:val>
                                            <p:strVal val="#ppt_w*0.70"/>
                                          </p:val>
                                        </p:tav>
                                        <p:tav tm="100000">
                                          <p:val>
                                            <p:strVal val="#ppt_w"/>
                                          </p:val>
                                        </p:tav>
                                      </p:tavLst>
                                    </p:anim>
                                    <p:anim calcmode="lin" valueType="num">
                                      <p:cBhvr>
                                        <p:cTn id="673" dur="1000">
                                          <p:stCondLst>
                                            <p:cond delay="0"/>
                                          </p:stCondLst>
                                        </p:cTn>
                                        <p:tgtEl>
                                          <p:spTgt spid="132"/>
                                        </p:tgtEl>
                                        <p:attrNameLst>
                                          <p:attrName>ppt_h</p:attrName>
                                        </p:attrNameLst>
                                      </p:cBhvr>
                                      <p:tavLst>
                                        <p:tav tm="0">
                                          <p:val>
                                            <p:strVal val="#ppt_h"/>
                                          </p:val>
                                        </p:tav>
                                        <p:tav tm="100000">
                                          <p:val>
                                            <p:strVal val="#ppt_h"/>
                                          </p:val>
                                        </p:tav>
                                      </p:tavLst>
                                    </p:anim>
                                    <p:animEffect transition="in" filter="fade">
                                      <p:cBhvr>
                                        <p:cTn id="674" dur="1000"/>
                                        <p:tgtEl>
                                          <p:spTgt spid="132"/>
                                        </p:tgtEl>
                                      </p:cBhvr>
                                    </p:animEffect>
                                  </p:childTnLst>
                                </p:cTn>
                              </p:par>
                              <p:par>
                                <p:cTn id="675" presetID="55" presetClass="entr" presetSubtype="0" fill="hold" grpId="0" nodeType="withEffect">
                                  <p:stCondLst>
                                    <p:cond delay="0"/>
                                  </p:stCondLst>
                                  <p:childTnLst>
                                    <p:set>
                                      <p:cBhvr>
                                        <p:cTn id="676" dur="1000" fill="hold">
                                          <p:stCondLst>
                                            <p:cond delay="0"/>
                                          </p:stCondLst>
                                        </p:cTn>
                                        <p:tgtEl>
                                          <p:spTgt spid="133"/>
                                        </p:tgtEl>
                                        <p:attrNameLst>
                                          <p:attrName>style.visibility</p:attrName>
                                        </p:attrNameLst>
                                      </p:cBhvr>
                                      <p:to>
                                        <p:strVal val="visible"/>
                                      </p:to>
                                    </p:set>
                                    <p:anim calcmode="lin" valueType="num">
                                      <p:cBhvr>
                                        <p:cTn id="677" dur="1000">
                                          <p:stCondLst>
                                            <p:cond delay="0"/>
                                          </p:stCondLst>
                                        </p:cTn>
                                        <p:tgtEl>
                                          <p:spTgt spid="133"/>
                                        </p:tgtEl>
                                        <p:attrNameLst>
                                          <p:attrName>ppt_w</p:attrName>
                                        </p:attrNameLst>
                                      </p:cBhvr>
                                      <p:tavLst>
                                        <p:tav tm="0">
                                          <p:val>
                                            <p:strVal val="#ppt_w*0.70"/>
                                          </p:val>
                                        </p:tav>
                                        <p:tav tm="100000">
                                          <p:val>
                                            <p:strVal val="#ppt_w"/>
                                          </p:val>
                                        </p:tav>
                                      </p:tavLst>
                                    </p:anim>
                                    <p:anim calcmode="lin" valueType="num">
                                      <p:cBhvr>
                                        <p:cTn id="678" dur="1000">
                                          <p:stCondLst>
                                            <p:cond delay="0"/>
                                          </p:stCondLst>
                                        </p:cTn>
                                        <p:tgtEl>
                                          <p:spTgt spid="133"/>
                                        </p:tgtEl>
                                        <p:attrNameLst>
                                          <p:attrName>ppt_h</p:attrName>
                                        </p:attrNameLst>
                                      </p:cBhvr>
                                      <p:tavLst>
                                        <p:tav tm="0">
                                          <p:val>
                                            <p:strVal val="#ppt_h"/>
                                          </p:val>
                                        </p:tav>
                                        <p:tav tm="100000">
                                          <p:val>
                                            <p:strVal val="#ppt_h"/>
                                          </p:val>
                                        </p:tav>
                                      </p:tavLst>
                                    </p:anim>
                                    <p:animEffect transition="in" filter="fade">
                                      <p:cBhvr>
                                        <p:cTn id="679" dur="1000"/>
                                        <p:tgtEl>
                                          <p:spTgt spid="133"/>
                                        </p:tgtEl>
                                      </p:cBhvr>
                                    </p:animEffect>
                                  </p:childTnLst>
                                </p:cTn>
                              </p:par>
                              <p:par>
                                <p:cTn id="680" presetID="55" presetClass="entr" presetSubtype="0" fill="hold" grpId="0" nodeType="withEffect">
                                  <p:stCondLst>
                                    <p:cond delay="0"/>
                                  </p:stCondLst>
                                  <p:childTnLst>
                                    <p:set>
                                      <p:cBhvr>
                                        <p:cTn id="681" dur="1000" fill="hold">
                                          <p:stCondLst>
                                            <p:cond delay="0"/>
                                          </p:stCondLst>
                                        </p:cTn>
                                        <p:tgtEl>
                                          <p:spTgt spid="134"/>
                                        </p:tgtEl>
                                        <p:attrNameLst>
                                          <p:attrName>style.visibility</p:attrName>
                                        </p:attrNameLst>
                                      </p:cBhvr>
                                      <p:to>
                                        <p:strVal val="visible"/>
                                      </p:to>
                                    </p:set>
                                    <p:anim calcmode="lin" valueType="num">
                                      <p:cBhvr>
                                        <p:cTn id="682" dur="1000">
                                          <p:stCondLst>
                                            <p:cond delay="0"/>
                                          </p:stCondLst>
                                        </p:cTn>
                                        <p:tgtEl>
                                          <p:spTgt spid="134"/>
                                        </p:tgtEl>
                                        <p:attrNameLst>
                                          <p:attrName>ppt_w</p:attrName>
                                        </p:attrNameLst>
                                      </p:cBhvr>
                                      <p:tavLst>
                                        <p:tav tm="0">
                                          <p:val>
                                            <p:strVal val="#ppt_w*0.70"/>
                                          </p:val>
                                        </p:tav>
                                        <p:tav tm="100000">
                                          <p:val>
                                            <p:strVal val="#ppt_w"/>
                                          </p:val>
                                        </p:tav>
                                      </p:tavLst>
                                    </p:anim>
                                    <p:anim calcmode="lin" valueType="num">
                                      <p:cBhvr>
                                        <p:cTn id="683" dur="1000">
                                          <p:stCondLst>
                                            <p:cond delay="0"/>
                                          </p:stCondLst>
                                        </p:cTn>
                                        <p:tgtEl>
                                          <p:spTgt spid="134"/>
                                        </p:tgtEl>
                                        <p:attrNameLst>
                                          <p:attrName>ppt_h</p:attrName>
                                        </p:attrNameLst>
                                      </p:cBhvr>
                                      <p:tavLst>
                                        <p:tav tm="0">
                                          <p:val>
                                            <p:strVal val="#ppt_h"/>
                                          </p:val>
                                        </p:tav>
                                        <p:tav tm="100000">
                                          <p:val>
                                            <p:strVal val="#ppt_h"/>
                                          </p:val>
                                        </p:tav>
                                      </p:tavLst>
                                    </p:anim>
                                    <p:animEffect transition="in" filter="fade">
                                      <p:cBhvr>
                                        <p:cTn id="684" dur="1000"/>
                                        <p:tgtEl>
                                          <p:spTgt spid="134"/>
                                        </p:tgtEl>
                                      </p:cBhvr>
                                    </p:animEffect>
                                  </p:childTnLst>
                                </p:cTn>
                              </p:par>
                              <p:par>
                                <p:cTn id="685" presetID="55" presetClass="entr" presetSubtype="0" fill="hold" grpId="0" nodeType="withEffect">
                                  <p:stCondLst>
                                    <p:cond delay="0"/>
                                  </p:stCondLst>
                                  <p:childTnLst>
                                    <p:set>
                                      <p:cBhvr>
                                        <p:cTn id="686" dur="1000" fill="hold">
                                          <p:stCondLst>
                                            <p:cond delay="0"/>
                                          </p:stCondLst>
                                        </p:cTn>
                                        <p:tgtEl>
                                          <p:spTgt spid="135"/>
                                        </p:tgtEl>
                                        <p:attrNameLst>
                                          <p:attrName>style.visibility</p:attrName>
                                        </p:attrNameLst>
                                      </p:cBhvr>
                                      <p:to>
                                        <p:strVal val="visible"/>
                                      </p:to>
                                    </p:set>
                                    <p:anim calcmode="lin" valueType="num">
                                      <p:cBhvr>
                                        <p:cTn id="687" dur="1000">
                                          <p:stCondLst>
                                            <p:cond delay="0"/>
                                          </p:stCondLst>
                                        </p:cTn>
                                        <p:tgtEl>
                                          <p:spTgt spid="135"/>
                                        </p:tgtEl>
                                        <p:attrNameLst>
                                          <p:attrName>ppt_w</p:attrName>
                                        </p:attrNameLst>
                                      </p:cBhvr>
                                      <p:tavLst>
                                        <p:tav tm="0">
                                          <p:val>
                                            <p:strVal val="#ppt_w*0.70"/>
                                          </p:val>
                                        </p:tav>
                                        <p:tav tm="100000">
                                          <p:val>
                                            <p:strVal val="#ppt_w"/>
                                          </p:val>
                                        </p:tav>
                                      </p:tavLst>
                                    </p:anim>
                                    <p:anim calcmode="lin" valueType="num">
                                      <p:cBhvr>
                                        <p:cTn id="688" dur="1000">
                                          <p:stCondLst>
                                            <p:cond delay="0"/>
                                          </p:stCondLst>
                                        </p:cTn>
                                        <p:tgtEl>
                                          <p:spTgt spid="135"/>
                                        </p:tgtEl>
                                        <p:attrNameLst>
                                          <p:attrName>ppt_h</p:attrName>
                                        </p:attrNameLst>
                                      </p:cBhvr>
                                      <p:tavLst>
                                        <p:tav tm="0">
                                          <p:val>
                                            <p:strVal val="#ppt_h"/>
                                          </p:val>
                                        </p:tav>
                                        <p:tav tm="100000">
                                          <p:val>
                                            <p:strVal val="#ppt_h"/>
                                          </p:val>
                                        </p:tav>
                                      </p:tavLst>
                                    </p:anim>
                                    <p:animEffect transition="in" filter="fade">
                                      <p:cBhvr>
                                        <p:cTn id="689" dur="1000"/>
                                        <p:tgtEl>
                                          <p:spTgt spid="135"/>
                                        </p:tgtEl>
                                      </p:cBhvr>
                                    </p:animEffect>
                                  </p:childTnLst>
                                </p:cTn>
                              </p:par>
                              <p:par>
                                <p:cTn id="690" presetID="55" presetClass="entr" presetSubtype="0" fill="hold" grpId="0" nodeType="withEffect">
                                  <p:stCondLst>
                                    <p:cond delay="0"/>
                                  </p:stCondLst>
                                  <p:childTnLst>
                                    <p:set>
                                      <p:cBhvr>
                                        <p:cTn id="691" dur="1000" fill="hold">
                                          <p:stCondLst>
                                            <p:cond delay="0"/>
                                          </p:stCondLst>
                                        </p:cTn>
                                        <p:tgtEl>
                                          <p:spTgt spid="136"/>
                                        </p:tgtEl>
                                        <p:attrNameLst>
                                          <p:attrName>style.visibility</p:attrName>
                                        </p:attrNameLst>
                                      </p:cBhvr>
                                      <p:to>
                                        <p:strVal val="visible"/>
                                      </p:to>
                                    </p:set>
                                    <p:anim calcmode="lin" valueType="num">
                                      <p:cBhvr>
                                        <p:cTn id="692" dur="1000">
                                          <p:stCondLst>
                                            <p:cond delay="0"/>
                                          </p:stCondLst>
                                        </p:cTn>
                                        <p:tgtEl>
                                          <p:spTgt spid="136"/>
                                        </p:tgtEl>
                                        <p:attrNameLst>
                                          <p:attrName>ppt_w</p:attrName>
                                        </p:attrNameLst>
                                      </p:cBhvr>
                                      <p:tavLst>
                                        <p:tav tm="0">
                                          <p:val>
                                            <p:strVal val="#ppt_w*0.70"/>
                                          </p:val>
                                        </p:tav>
                                        <p:tav tm="100000">
                                          <p:val>
                                            <p:strVal val="#ppt_w"/>
                                          </p:val>
                                        </p:tav>
                                      </p:tavLst>
                                    </p:anim>
                                    <p:anim calcmode="lin" valueType="num">
                                      <p:cBhvr>
                                        <p:cTn id="693" dur="1000">
                                          <p:stCondLst>
                                            <p:cond delay="0"/>
                                          </p:stCondLst>
                                        </p:cTn>
                                        <p:tgtEl>
                                          <p:spTgt spid="136"/>
                                        </p:tgtEl>
                                        <p:attrNameLst>
                                          <p:attrName>ppt_h</p:attrName>
                                        </p:attrNameLst>
                                      </p:cBhvr>
                                      <p:tavLst>
                                        <p:tav tm="0">
                                          <p:val>
                                            <p:strVal val="#ppt_h"/>
                                          </p:val>
                                        </p:tav>
                                        <p:tav tm="100000">
                                          <p:val>
                                            <p:strVal val="#ppt_h"/>
                                          </p:val>
                                        </p:tav>
                                      </p:tavLst>
                                    </p:anim>
                                    <p:animEffect transition="in" filter="fade">
                                      <p:cBhvr>
                                        <p:cTn id="694" dur="1000"/>
                                        <p:tgtEl>
                                          <p:spTgt spid="136"/>
                                        </p:tgtEl>
                                      </p:cBhvr>
                                    </p:animEffect>
                                  </p:childTnLst>
                                </p:cTn>
                              </p:par>
                              <p:par>
                                <p:cTn id="695" presetID="55" presetClass="entr" presetSubtype="0" fill="hold" grpId="0" nodeType="withEffect">
                                  <p:stCondLst>
                                    <p:cond delay="0"/>
                                  </p:stCondLst>
                                  <p:childTnLst>
                                    <p:set>
                                      <p:cBhvr>
                                        <p:cTn id="696" dur="1000" fill="hold">
                                          <p:stCondLst>
                                            <p:cond delay="0"/>
                                          </p:stCondLst>
                                        </p:cTn>
                                        <p:tgtEl>
                                          <p:spTgt spid="137"/>
                                        </p:tgtEl>
                                        <p:attrNameLst>
                                          <p:attrName>style.visibility</p:attrName>
                                        </p:attrNameLst>
                                      </p:cBhvr>
                                      <p:to>
                                        <p:strVal val="visible"/>
                                      </p:to>
                                    </p:set>
                                    <p:anim calcmode="lin" valueType="num">
                                      <p:cBhvr>
                                        <p:cTn id="697" dur="1000">
                                          <p:stCondLst>
                                            <p:cond delay="0"/>
                                          </p:stCondLst>
                                        </p:cTn>
                                        <p:tgtEl>
                                          <p:spTgt spid="137"/>
                                        </p:tgtEl>
                                        <p:attrNameLst>
                                          <p:attrName>ppt_w</p:attrName>
                                        </p:attrNameLst>
                                      </p:cBhvr>
                                      <p:tavLst>
                                        <p:tav tm="0">
                                          <p:val>
                                            <p:strVal val="#ppt_w*0.70"/>
                                          </p:val>
                                        </p:tav>
                                        <p:tav tm="100000">
                                          <p:val>
                                            <p:strVal val="#ppt_w"/>
                                          </p:val>
                                        </p:tav>
                                      </p:tavLst>
                                    </p:anim>
                                    <p:anim calcmode="lin" valueType="num">
                                      <p:cBhvr>
                                        <p:cTn id="698" dur="1000">
                                          <p:stCondLst>
                                            <p:cond delay="0"/>
                                          </p:stCondLst>
                                        </p:cTn>
                                        <p:tgtEl>
                                          <p:spTgt spid="137"/>
                                        </p:tgtEl>
                                        <p:attrNameLst>
                                          <p:attrName>ppt_h</p:attrName>
                                        </p:attrNameLst>
                                      </p:cBhvr>
                                      <p:tavLst>
                                        <p:tav tm="0">
                                          <p:val>
                                            <p:strVal val="#ppt_h"/>
                                          </p:val>
                                        </p:tav>
                                        <p:tav tm="100000">
                                          <p:val>
                                            <p:strVal val="#ppt_h"/>
                                          </p:val>
                                        </p:tav>
                                      </p:tavLst>
                                    </p:anim>
                                    <p:animEffect transition="in" filter="fade">
                                      <p:cBhvr>
                                        <p:cTn id="699" dur="1000"/>
                                        <p:tgtEl>
                                          <p:spTgt spid="137"/>
                                        </p:tgtEl>
                                      </p:cBhvr>
                                    </p:animEffect>
                                  </p:childTnLst>
                                </p:cTn>
                              </p:par>
                              <p:par>
                                <p:cTn id="700" presetID="55" presetClass="entr" presetSubtype="0" fill="hold" grpId="0" nodeType="withEffect">
                                  <p:stCondLst>
                                    <p:cond delay="0"/>
                                  </p:stCondLst>
                                  <p:childTnLst>
                                    <p:set>
                                      <p:cBhvr>
                                        <p:cTn id="701" dur="1000" fill="hold">
                                          <p:stCondLst>
                                            <p:cond delay="0"/>
                                          </p:stCondLst>
                                        </p:cTn>
                                        <p:tgtEl>
                                          <p:spTgt spid="138"/>
                                        </p:tgtEl>
                                        <p:attrNameLst>
                                          <p:attrName>style.visibility</p:attrName>
                                        </p:attrNameLst>
                                      </p:cBhvr>
                                      <p:to>
                                        <p:strVal val="visible"/>
                                      </p:to>
                                    </p:set>
                                    <p:anim calcmode="lin" valueType="num">
                                      <p:cBhvr>
                                        <p:cTn id="702" dur="1000">
                                          <p:stCondLst>
                                            <p:cond delay="0"/>
                                          </p:stCondLst>
                                        </p:cTn>
                                        <p:tgtEl>
                                          <p:spTgt spid="138"/>
                                        </p:tgtEl>
                                        <p:attrNameLst>
                                          <p:attrName>ppt_w</p:attrName>
                                        </p:attrNameLst>
                                      </p:cBhvr>
                                      <p:tavLst>
                                        <p:tav tm="0">
                                          <p:val>
                                            <p:strVal val="#ppt_w*0.70"/>
                                          </p:val>
                                        </p:tav>
                                        <p:tav tm="100000">
                                          <p:val>
                                            <p:strVal val="#ppt_w"/>
                                          </p:val>
                                        </p:tav>
                                      </p:tavLst>
                                    </p:anim>
                                    <p:anim calcmode="lin" valueType="num">
                                      <p:cBhvr>
                                        <p:cTn id="703" dur="1000">
                                          <p:stCondLst>
                                            <p:cond delay="0"/>
                                          </p:stCondLst>
                                        </p:cTn>
                                        <p:tgtEl>
                                          <p:spTgt spid="138"/>
                                        </p:tgtEl>
                                        <p:attrNameLst>
                                          <p:attrName>ppt_h</p:attrName>
                                        </p:attrNameLst>
                                      </p:cBhvr>
                                      <p:tavLst>
                                        <p:tav tm="0">
                                          <p:val>
                                            <p:strVal val="#ppt_h"/>
                                          </p:val>
                                        </p:tav>
                                        <p:tav tm="100000">
                                          <p:val>
                                            <p:strVal val="#ppt_h"/>
                                          </p:val>
                                        </p:tav>
                                      </p:tavLst>
                                    </p:anim>
                                    <p:animEffect transition="in" filter="fade">
                                      <p:cBhvr>
                                        <p:cTn id="704" dur="1000"/>
                                        <p:tgtEl>
                                          <p:spTgt spid="138"/>
                                        </p:tgtEl>
                                      </p:cBhvr>
                                    </p:animEffect>
                                  </p:childTnLst>
                                </p:cTn>
                              </p:par>
                              <p:par>
                                <p:cTn id="705" presetID="55" presetClass="entr" presetSubtype="0" fill="hold" grpId="0" nodeType="withEffect">
                                  <p:stCondLst>
                                    <p:cond delay="0"/>
                                  </p:stCondLst>
                                  <p:childTnLst>
                                    <p:set>
                                      <p:cBhvr>
                                        <p:cTn id="706" dur="1000" fill="hold">
                                          <p:stCondLst>
                                            <p:cond delay="0"/>
                                          </p:stCondLst>
                                        </p:cTn>
                                        <p:tgtEl>
                                          <p:spTgt spid="139"/>
                                        </p:tgtEl>
                                        <p:attrNameLst>
                                          <p:attrName>style.visibility</p:attrName>
                                        </p:attrNameLst>
                                      </p:cBhvr>
                                      <p:to>
                                        <p:strVal val="visible"/>
                                      </p:to>
                                    </p:set>
                                    <p:anim calcmode="lin" valueType="num">
                                      <p:cBhvr>
                                        <p:cTn id="707" dur="1000">
                                          <p:stCondLst>
                                            <p:cond delay="0"/>
                                          </p:stCondLst>
                                        </p:cTn>
                                        <p:tgtEl>
                                          <p:spTgt spid="139"/>
                                        </p:tgtEl>
                                        <p:attrNameLst>
                                          <p:attrName>ppt_w</p:attrName>
                                        </p:attrNameLst>
                                      </p:cBhvr>
                                      <p:tavLst>
                                        <p:tav tm="0">
                                          <p:val>
                                            <p:strVal val="#ppt_w*0.70"/>
                                          </p:val>
                                        </p:tav>
                                        <p:tav tm="100000">
                                          <p:val>
                                            <p:strVal val="#ppt_w"/>
                                          </p:val>
                                        </p:tav>
                                      </p:tavLst>
                                    </p:anim>
                                    <p:anim calcmode="lin" valueType="num">
                                      <p:cBhvr>
                                        <p:cTn id="708" dur="1000">
                                          <p:stCondLst>
                                            <p:cond delay="0"/>
                                          </p:stCondLst>
                                        </p:cTn>
                                        <p:tgtEl>
                                          <p:spTgt spid="139"/>
                                        </p:tgtEl>
                                        <p:attrNameLst>
                                          <p:attrName>ppt_h</p:attrName>
                                        </p:attrNameLst>
                                      </p:cBhvr>
                                      <p:tavLst>
                                        <p:tav tm="0">
                                          <p:val>
                                            <p:strVal val="#ppt_h"/>
                                          </p:val>
                                        </p:tav>
                                        <p:tav tm="100000">
                                          <p:val>
                                            <p:strVal val="#ppt_h"/>
                                          </p:val>
                                        </p:tav>
                                      </p:tavLst>
                                    </p:anim>
                                    <p:animEffect transition="in" filter="fade">
                                      <p:cBhvr>
                                        <p:cTn id="709" dur="1000"/>
                                        <p:tgtEl>
                                          <p:spTgt spid="139"/>
                                        </p:tgtEl>
                                      </p:cBhvr>
                                    </p:animEffect>
                                  </p:childTnLst>
                                </p:cTn>
                              </p:par>
                              <p:par>
                                <p:cTn id="710" presetID="55" presetClass="entr" presetSubtype="0" fill="hold" grpId="0" nodeType="withEffect">
                                  <p:stCondLst>
                                    <p:cond delay="0"/>
                                  </p:stCondLst>
                                  <p:childTnLst>
                                    <p:set>
                                      <p:cBhvr>
                                        <p:cTn id="711" dur="1000" fill="hold">
                                          <p:stCondLst>
                                            <p:cond delay="0"/>
                                          </p:stCondLst>
                                        </p:cTn>
                                        <p:tgtEl>
                                          <p:spTgt spid="140"/>
                                        </p:tgtEl>
                                        <p:attrNameLst>
                                          <p:attrName>style.visibility</p:attrName>
                                        </p:attrNameLst>
                                      </p:cBhvr>
                                      <p:to>
                                        <p:strVal val="visible"/>
                                      </p:to>
                                    </p:set>
                                    <p:anim calcmode="lin" valueType="num">
                                      <p:cBhvr>
                                        <p:cTn id="712" dur="1000">
                                          <p:stCondLst>
                                            <p:cond delay="0"/>
                                          </p:stCondLst>
                                        </p:cTn>
                                        <p:tgtEl>
                                          <p:spTgt spid="140"/>
                                        </p:tgtEl>
                                        <p:attrNameLst>
                                          <p:attrName>ppt_w</p:attrName>
                                        </p:attrNameLst>
                                      </p:cBhvr>
                                      <p:tavLst>
                                        <p:tav tm="0">
                                          <p:val>
                                            <p:strVal val="#ppt_w*0.70"/>
                                          </p:val>
                                        </p:tav>
                                        <p:tav tm="100000">
                                          <p:val>
                                            <p:strVal val="#ppt_w"/>
                                          </p:val>
                                        </p:tav>
                                      </p:tavLst>
                                    </p:anim>
                                    <p:anim calcmode="lin" valueType="num">
                                      <p:cBhvr>
                                        <p:cTn id="713" dur="1000">
                                          <p:stCondLst>
                                            <p:cond delay="0"/>
                                          </p:stCondLst>
                                        </p:cTn>
                                        <p:tgtEl>
                                          <p:spTgt spid="140"/>
                                        </p:tgtEl>
                                        <p:attrNameLst>
                                          <p:attrName>ppt_h</p:attrName>
                                        </p:attrNameLst>
                                      </p:cBhvr>
                                      <p:tavLst>
                                        <p:tav tm="0">
                                          <p:val>
                                            <p:strVal val="#ppt_h"/>
                                          </p:val>
                                        </p:tav>
                                        <p:tav tm="100000">
                                          <p:val>
                                            <p:strVal val="#ppt_h"/>
                                          </p:val>
                                        </p:tav>
                                      </p:tavLst>
                                    </p:anim>
                                    <p:animEffect transition="in" filter="fade">
                                      <p:cBhvr>
                                        <p:cTn id="714" dur="1000"/>
                                        <p:tgtEl>
                                          <p:spTgt spid="140"/>
                                        </p:tgtEl>
                                      </p:cBhvr>
                                    </p:animEffect>
                                  </p:childTnLst>
                                </p:cTn>
                              </p:par>
                              <p:par>
                                <p:cTn id="715" presetID="55" presetClass="entr" presetSubtype="0" fill="hold" grpId="0" nodeType="withEffect">
                                  <p:stCondLst>
                                    <p:cond delay="0"/>
                                  </p:stCondLst>
                                  <p:childTnLst>
                                    <p:set>
                                      <p:cBhvr>
                                        <p:cTn id="716" dur="1000" fill="hold">
                                          <p:stCondLst>
                                            <p:cond delay="0"/>
                                          </p:stCondLst>
                                        </p:cTn>
                                        <p:tgtEl>
                                          <p:spTgt spid="141"/>
                                        </p:tgtEl>
                                        <p:attrNameLst>
                                          <p:attrName>style.visibility</p:attrName>
                                        </p:attrNameLst>
                                      </p:cBhvr>
                                      <p:to>
                                        <p:strVal val="visible"/>
                                      </p:to>
                                    </p:set>
                                    <p:anim calcmode="lin" valueType="num">
                                      <p:cBhvr>
                                        <p:cTn id="717" dur="1000">
                                          <p:stCondLst>
                                            <p:cond delay="0"/>
                                          </p:stCondLst>
                                        </p:cTn>
                                        <p:tgtEl>
                                          <p:spTgt spid="141"/>
                                        </p:tgtEl>
                                        <p:attrNameLst>
                                          <p:attrName>ppt_w</p:attrName>
                                        </p:attrNameLst>
                                      </p:cBhvr>
                                      <p:tavLst>
                                        <p:tav tm="0">
                                          <p:val>
                                            <p:strVal val="#ppt_w*0.70"/>
                                          </p:val>
                                        </p:tav>
                                        <p:tav tm="100000">
                                          <p:val>
                                            <p:strVal val="#ppt_w"/>
                                          </p:val>
                                        </p:tav>
                                      </p:tavLst>
                                    </p:anim>
                                    <p:anim calcmode="lin" valueType="num">
                                      <p:cBhvr>
                                        <p:cTn id="718" dur="1000">
                                          <p:stCondLst>
                                            <p:cond delay="0"/>
                                          </p:stCondLst>
                                        </p:cTn>
                                        <p:tgtEl>
                                          <p:spTgt spid="141"/>
                                        </p:tgtEl>
                                        <p:attrNameLst>
                                          <p:attrName>ppt_h</p:attrName>
                                        </p:attrNameLst>
                                      </p:cBhvr>
                                      <p:tavLst>
                                        <p:tav tm="0">
                                          <p:val>
                                            <p:strVal val="#ppt_h"/>
                                          </p:val>
                                        </p:tav>
                                        <p:tav tm="100000">
                                          <p:val>
                                            <p:strVal val="#ppt_h"/>
                                          </p:val>
                                        </p:tav>
                                      </p:tavLst>
                                    </p:anim>
                                    <p:animEffect transition="in" filter="fade">
                                      <p:cBhvr>
                                        <p:cTn id="719" dur="1000"/>
                                        <p:tgtEl>
                                          <p:spTgt spid="141"/>
                                        </p:tgtEl>
                                      </p:cBhvr>
                                    </p:animEffect>
                                  </p:childTnLst>
                                </p:cTn>
                              </p:par>
                              <p:par>
                                <p:cTn id="720" presetID="55" presetClass="entr" presetSubtype="0" fill="hold" grpId="0" nodeType="withEffect">
                                  <p:stCondLst>
                                    <p:cond delay="0"/>
                                  </p:stCondLst>
                                  <p:childTnLst>
                                    <p:set>
                                      <p:cBhvr>
                                        <p:cTn id="721" dur="1000" fill="hold">
                                          <p:stCondLst>
                                            <p:cond delay="0"/>
                                          </p:stCondLst>
                                        </p:cTn>
                                        <p:tgtEl>
                                          <p:spTgt spid="142"/>
                                        </p:tgtEl>
                                        <p:attrNameLst>
                                          <p:attrName>style.visibility</p:attrName>
                                        </p:attrNameLst>
                                      </p:cBhvr>
                                      <p:to>
                                        <p:strVal val="visible"/>
                                      </p:to>
                                    </p:set>
                                    <p:anim calcmode="lin" valueType="num">
                                      <p:cBhvr>
                                        <p:cTn id="722" dur="1000">
                                          <p:stCondLst>
                                            <p:cond delay="0"/>
                                          </p:stCondLst>
                                        </p:cTn>
                                        <p:tgtEl>
                                          <p:spTgt spid="142"/>
                                        </p:tgtEl>
                                        <p:attrNameLst>
                                          <p:attrName>ppt_w</p:attrName>
                                        </p:attrNameLst>
                                      </p:cBhvr>
                                      <p:tavLst>
                                        <p:tav tm="0">
                                          <p:val>
                                            <p:strVal val="#ppt_w*0.70"/>
                                          </p:val>
                                        </p:tav>
                                        <p:tav tm="100000">
                                          <p:val>
                                            <p:strVal val="#ppt_w"/>
                                          </p:val>
                                        </p:tav>
                                      </p:tavLst>
                                    </p:anim>
                                    <p:anim calcmode="lin" valueType="num">
                                      <p:cBhvr>
                                        <p:cTn id="723" dur="1000">
                                          <p:stCondLst>
                                            <p:cond delay="0"/>
                                          </p:stCondLst>
                                        </p:cTn>
                                        <p:tgtEl>
                                          <p:spTgt spid="142"/>
                                        </p:tgtEl>
                                        <p:attrNameLst>
                                          <p:attrName>ppt_h</p:attrName>
                                        </p:attrNameLst>
                                      </p:cBhvr>
                                      <p:tavLst>
                                        <p:tav tm="0">
                                          <p:val>
                                            <p:strVal val="#ppt_h"/>
                                          </p:val>
                                        </p:tav>
                                        <p:tav tm="100000">
                                          <p:val>
                                            <p:strVal val="#ppt_h"/>
                                          </p:val>
                                        </p:tav>
                                      </p:tavLst>
                                    </p:anim>
                                    <p:animEffect transition="in" filter="fade">
                                      <p:cBhvr>
                                        <p:cTn id="724" dur="1000"/>
                                        <p:tgtEl>
                                          <p:spTgt spid="142"/>
                                        </p:tgtEl>
                                      </p:cBhvr>
                                    </p:animEffect>
                                  </p:childTnLst>
                                </p:cTn>
                              </p:par>
                              <p:par>
                                <p:cTn id="725" presetID="55" presetClass="entr" presetSubtype="0" fill="hold" grpId="0" nodeType="withEffect">
                                  <p:stCondLst>
                                    <p:cond delay="0"/>
                                  </p:stCondLst>
                                  <p:childTnLst>
                                    <p:set>
                                      <p:cBhvr>
                                        <p:cTn id="726" dur="1000" fill="hold">
                                          <p:stCondLst>
                                            <p:cond delay="0"/>
                                          </p:stCondLst>
                                        </p:cTn>
                                        <p:tgtEl>
                                          <p:spTgt spid="143"/>
                                        </p:tgtEl>
                                        <p:attrNameLst>
                                          <p:attrName>style.visibility</p:attrName>
                                        </p:attrNameLst>
                                      </p:cBhvr>
                                      <p:to>
                                        <p:strVal val="visible"/>
                                      </p:to>
                                    </p:set>
                                    <p:anim calcmode="lin" valueType="num">
                                      <p:cBhvr>
                                        <p:cTn id="727" dur="1000">
                                          <p:stCondLst>
                                            <p:cond delay="0"/>
                                          </p:stCondLst>
                                        </p:cTn>
                                        <p:tgtEl>
                                          <p:spTgt spid="143"/>
                                        </p:tgtEl>
                                        <p:attrNameLst>
                                          <p:attrName>ppt_w</p:attrName>
                                        </p:attrNameLst>
                                      </p:cBhvr>
                                      <p:tavLst>
                                        <p:tav tm="0">
                                          <p:val>
                                            <p:strVal val="#ppt_w*0.70"/>
                                          </p:val>
                                        </p:tav>
                                        <p:tav tm="100000">
                                          <p:val>
                                            <p:strVal val="#ppt_w"/>
                                          </p:val>
                                        </p:tav>
                                      </p:tavLst>
                                    </p:anim>
                                    <p:anim calcmode="lin" valueType="num">
                                      <p:cBhvr>
                                        <p:cTn id="728" dur="1000">
                                          <p:stCondLst>
                                            <p:cond delay="0"/>
                                          </p:stCondLst>
                                        </p:cTn>
                                        <p:tgtEl>
                                          <p:spTgt spid="143"/>
                                        </p:tgtEl>
                                        <p:attrNameLst>
                                          <p:attrName>ppt_h</p:attrName>
                                        </p:attrNameLst>
                                      </p:cBhvr>
                                      <p:tavLst>
                                        <p:tav tm="0">
                                          <p:val>
                                            <p:strVal val="#ppt_h"/>
                                          </p:val>
                                        </p:tav>
                                        <p:tav tm="100000">
                                          <p:val>
                                            <p:strVal val="#ppt_h"/>
                                          </p:val>
                                        </p:tav>
                                      </p:tavLst>
                                    </p:anim>
                                    <p:animEffect transition="in" filter="fade">
                                      <p:cBhvr>
                                        <p:cTn id="729" dur="1000"/>
                                        <p:tgtEl>
                                          <p:spTgt spid="143"/>
                                        </p:tgtEl>
                                      </p:cBhvr>
                                    </p:animEffect>
                                  </p:childTnLst>
                                </p:cTn>
                              </p:par>
                            </p:childTnLst>
                          </p:cTn>
                        </p:par>
                      </p:childTnLst>
                    </p:cTn>
                  </p:par>
                  <p:par>
                    <p:cTn id="730" fill="hold">
                      <p:stCondLst>
                        <p:cond delay="indefinite"/>
                      </p:stCondLst>
                      <p:childTnLst>
                        <p:par>
                          <p:cTn id="731" fill="hold">
                            <p:stCondLst>
                              <p:cond delay="0"/>
                            </p:stCondLst>
                            <p:childTnLst>
                              <p:par>
                                <p:cTn id="732" presetID="55" presetClass="entr" presetSubtype="0" fill="hold" grpId="0" nodeType="clickEffect">
                                  <p:stCondLst>
                                    <p:cond delay="0"/>
                                  </p:stCondLst>
                                  <p:childTnLst>
                                    <p:set>
                                      <p:cBhvr>
                                        <p:cTn id="733" dur="1000" fill="hold">
                                          <p:stCondLst>
                                            <p:cond delay="0"/>
                                          </p:stCondLst>
                                        </p:cTn>
                                        <p:tgtEl>
                                          <p:spTgt spid="144"/>
                                        </p:tgtEl>
                                        <p:attrNameLst>
                                          <p:attrName>style.visibility</p:attrName>
                                        </p:attrNameLst>
                                      </p:cBhvr>
                                      <p:to>
                                        <p:strVal val="visible"/>
                                      </p:to>
                                    </p:set>
                                    <p:anim calcmode="lin" valueType="num">
                                      <p:cBhvr>
                                        <p:cTn id="734" dur="1000">
                                          <p:stCondLst>
                                            <p:cond delay="0"/>
                                          </p:stCondLst>
                                        </p:cTn>
                                        <p:tgtEl>
                                          <p:spTgt spid="144"/>
                                        </p:tgtEl>
                                        <p:attrNameLst>
                                          <p:attrName>ppt_w</p:attrName>
                                        </p:attrNameLst>
                                      </p:cBhvr>
                                      <p:tavLst>
                                        <p:tav tm="0">
                                          <p:val>
                                            <p:strVal val="#ppt_w*0.70"/>
                                          </p:val>
                                        </p:tav>
                                        <p:tav tm="100000">
                                          <p:val>
                                            <p:strVal val="#ppt_w"/>
                                          </p:val>
                                        </p:tav>
                                      </p:tavLst>
                                    </p:anim>
                                    <p:anim calcmode="lin" valueType="num">
                                      <p:cBhvr>
                                        <p:cTn id="735" dur="1000">
                                          <p:stCondLst>
                                            <p:cond delay="0"/>
                                          </p:stCondLst>
                                        </p:cTn>
                                        <p:tgtEl>
                                          <p:spTgt spid="144"/>
                                        </p:tgtEl>
                                        <p:attrNameLst>
                                          <p:attrName>ppt_h</p:attrName>
                                        </p:attrNameLst>
                                      </p:cBhvr>
                                      <p:tavLst>
                                        <p:tav tm="0">
                                          <p:val>
                                            <p:strVal val="#ppt_h"/>
                                          </p:val>
                                        </p:tav>
                                        <p:tav tm="100000">
                                          <p:val>
                                            <p:strVal val="#ppt_h"/>
                                          </p:val>
                                        </p:tav>
                                      </p:tavLst>
                                    </p:anim>
                                    <p:animEffect transition="in" filter="fade">
                                      <p:cBhvr>
                                        <p:cTn id="736" dur="1000"/>
                                        <p:tgtEl>
                                          <p:spTgt spid="144"/>
                                        </p:tgtEl>
                                      </p:cBhvr>
                                    </p:animEffect>
                                  </p:childTnLst>
                                </p:cTn>
                              </p:par>
                              <p:par>
                                <p:cTn id="737" presetID="55" presetClass="entr" presetSubtype="0" fill="hold" grpId="0" nodeType="withEffect">
                                  <p:stCondLst>
                                    <p:cond delay="0"/>
                                  </p:stCondLst>
                                  <p:childTnLst>
                                    <p:set>
                                      <p:cBhvr>
                                        <p:cTn id="738" dur="1000" fill="hold">
                                          <p:stCondLst>
                                            <p:cond delay="0"/>
                                          </p:stCondLst>
                                        </p:cTn>
                                        <p:tgtEl>
                                          <p:spTgt spid="145"/>
                                        </p:tgtEl>
                                        <p:attrNameLst>
                                          <p:attrName>style.visibility</p:attrName>
                                        </p:attrNameLst>
                                      </p:cBhvr>
                                      <p:to>
                                        <p:strVal val="visible"/>
                                      </p:to>
                                    </p:set>
                                    <p:anim calcmode="lin" valueType="num">
                                      <p:cBhvr>
                                        <p:cTn id="739" dur="1000">
                                          <p:stCondLst>
                                            <p:cond delay="0"/>
                                          </p:stCondLst>
                                        </p:cTn>
                                        <p:tgtEl>
                                          <p:spTgt spid="145"/>
                                        </p:tgtEl>
                                        <p:attrNameLst>
                                          <p:attrName>ppt_w</p:attrName>
                                        </p:attrNameLst>
                                      </p:cBhvr>
                                      <p:tavLst>
                                        <p:tav tm="0">
                                          <p:val>
                                            <p:strVal val="#ppt_w*0.70"/>
                                          </p:val>
                                        </p:tav>
                                        <p:tav tm="100000">
                                          <p:val>
                                            <p:strVal val="#ppt_w"/>
                                          </p:val>
                                        </p:tav>
                                      </p:tavLst>
                                    </p:anim>
                                    <p:anim calcmode="lin" valueType="num">
                                      <p:cBhvr>
                                        <p:cTn id="740" dur="1000">
                                          <p:stCondLst>
                                            <p:cond delay="0"/>
                                          </p:stCondLst>
                                        </p:cTn>
                                        <p:tgtEl>
                                          <p:spTgt spid="145"/>
                                        </p:tgtEl>
                                        <p:attrNameLst>
                                          <p:attrName>ppt_h</p:attrName>
                                        </p:attrNameLst>
                                      </p:cBhvr>
                                      <p:tavLst>
                                        <p:tav tm="0">
                                          <p:val>
                                            <p:strVal val="#ppt_h"/>
                                          </p:val>
                                        </p:tav>
                                        <p:tav tm="100000">
                                          <p:val>
                                            <p:strVal val="#ppt_h"/>
                                          </p:val>
                                        </p:tav>
                                      </p:tavLst>
                                    </p:anim>
                                    <p:animEffect transition="in" filter="fade">
                                      <p:cBhvr>
                                        <p:cTn id="741" dur="1000"/>
                                        <p:tgtEl>
                                          <p:spTgt spid="145"/>
                                        </p:tgtEl>
                                      </p:cBhvr>
                                    </p:animEffect>
                                  </p:childTnLst>
                                </p:cTn>
                              </p:par>
                              <p:par>
                                <p:cTn id="742" presetID="55" presetClass="entr" presetSubtype="0" fill="hold" grpId="0" nodeType="withEffect">
                                  <p:stCondLst>
                                    <p:cond delay="0"/>
                                  </p:stCondLst>
                                  <p:childTnLst>
                                    <p:set>
                                      <p:cBhvr>
                                        <p:cTn id="743" dur="1000" fill="hold">
                                          <p:stCondLst>
                                            <p:cond delay="0"/>
                                          </p:stCondLst>
                                        </p:cTn>
                                        <p:tgtEl>
                                          <p:spTgt spid="146"/>
                                        </p:tgtEl>
                                        <p:attrNameLst>
                                          <p:attrName>style.visibility</p:attrName>
                                        </p:attrNameLst>
                                      </p:cBhvr>
                                      <p:to>
                                        <p:strVal val="visible"/>
                                      </p:to>
                                    </p:set>
                                    <p:anim calcmode="lin" valueType="num">
                                      <p:cBhvr>
                                        <p:cTn id="744" dur="1000">
                                          <p:stCondLst>
                                            <p:cond delay="0"/>
                                          </p:stCondLst>
                                        </p:cTn>
                                        <p:tgtEl>
                                          <p:spTgt spid="146"/>
                                        </p:tgtEl>
                                        <p:attrNameLst>
                                          <p:attrName>ppt_w</p:attrName>
                                        </p:attrNameLst>
                                      </p:cBhvr>
                                      <p:tavLst>
                                        <p:tav tm="0">
                                          <p:val>
                                            <p:strVal val="#ppt_w*0.70"/>
                                          </p:val>
                                        </p:tav>
                                        <p:tav tm="100000">
                                          <p:val>
                                            <p:strVal val="#ppt_w"/>
                                          </p:val>
                                        </p:tav>
                                      </p:tavLst>
                                    </p:anim>
                                    <p:anim calcmode="lin" valueType="num">
                                      <p:cBhvr>
                                        <p:cTn id="745" dur="1000">
                                          <p:stCondLst>
                                            <p:cond delay="0"/>
                                          </p:stCondLst>
                                        </p:cTn>
                                        <p:tgtEl>
                                          <p:spTgt spid="146"/>
                                        </p:tgtEl>
                                        <p:attrNameLst>
                                          <p:attrName>ppt_h</p:attrName>
                                        </p:attrNameLst>
                                      </p:cBhvr>
                                      <p:tavLst>
                                        <p:tav tm="0">
                                          <p:val>
                                            <p:strVal val="#ppt_h"/>
                                          </p:val>
                                        </p:tav>
                                        <p:tav tm="100000">
                                          <p:val>
                                            <p:strVal val="#ppt_h"/>
                                          </p:val>
                                        </p:tav>
                                      </p:tavLst>
                                    </p:anim>
                                    <p:animEffect transition="in" filter="fade">
                                      <p:cBhvr>
                                        <p:cTn id="746" dur="1000"/>
                                        <p:tgtEl>
                                          <p:spTgt spid="146"/>
                                        </p:tgtEl>
                                      </p:cBhvr>
                                    </p:animEffect>
                                  </p:childTnLst>
                                </p:cTn>
                              </p:par>
                              <p:par>
                                <p:cTn id="747" presetID="55" presetClass="entr" presetSubtype="0" fill="hold" grpId="0" nodeType="withEffect">
                                  <p:stCondLst>
                                    <p:cond delay="0"/>
                                  </p:stCondLst>
                                  <p:childTnLst>
                                    <p:set>
                                      <p:cBhvr>
                                        <p:cTn id="748" dur="1000" fill="hold">
                                          <p:stCondLst>
                                            <p:cond delay="0"/>
                                          </p:stCondLst>
                                        </p:cTn>
                                        <p:tgtEl>
                                          <p:spTgt spid="147"/>
                                        </p:tgtEl>
                                        <p:attrNameLst>
                                          <p:attrName>style.visibility</p:attrName>
                                        </p:attrNameLst>
                                      </p:cBhvr>
                                      <p:to>
                                        <p:strVal val="visible"/>
                                      </p:to>
                                    </p:set>
                                    <p:anim calcmode="lin" valueType="num">
                                      <p:cBhvr>
                                        <p:cTn id="749" dur="1000">
                                          <p:stCondLst>
                                            <p:cond delay="0"/>
                                          </p:stCondLst>
                                        </p:cTn>
                                        <p:tgtEl>
                                          <p:spTgt spid="147"/>
                                        </p:tgtEl>
                                        <p:attrNameLst>
                                          <p:attrName>ppt_w</p:attrName>
                                        </p:attrNameLst>
                                      </p:cBhvr>
                                      <p:tavLst>
                                        <p:tav tm="0">
                                          <p:val>
                                            <p:strVal val="#ppt_w*0.70"/>
                                          </p:val>
                                        </p:tav>
                                        <p:tav tm="100000">
                                          <p:val>
                                            <p:strVal val="#ppt_w"/>
                                          </p:val>
                                        </p:tav>
                                      </p:tavLst>
                                    </p:anim>
                                    <p:anim calcmode="lin" valueType="num">
                                      <p:cBhvr>
                                        <p:cTn id="750" dur="1000">
                                          <p:stCondLst>
                                            <p:cond delay="0"/>
                                          </p:stCondLst>
                                        </p:cTn>
                                        <p:tgtEl>
                                          <p:spTgt spid="147"/>
                                        </p:tgtEl>
                                        <p:attrNameLst>
                                          <p:attrName>ppt_h</p:attrName>
                                        </p:attrNameLst>
                                      </p:cBhvr>
                                      <p:tavLst>
                                        <p:tav tm="0">
                                          <p:val>
                                            <p:strVal val="#ppt_h"/>
                                          </p:val>
                                        </p:tav>
                                        <p:tav tm="100000">
                                          <p:val>
                                            <p:strVal val="#ppt_h"/>
                                          </p:val>
                                        </p:tav>
                                      </p:tavLst>
                                    </p:anim>
                                    <p:animEffect transition="in" filter="fade">
                                      <p:cBhvr>
                                        <p:cTn id="751" dur="1000"/>
                                        <p:tgtEl>
                                          <p:spTgt spid="147"/>
                                        </p:tgtEl>
                                      </p:cBhvr>
                                    </p:animEffect>
                                  </p:childTnLst>
                                </p:cTn>
                              </p:par>
                              <p:par>
                                <p:cTn id="752" presetID="55" presetClass="entr" presetSubtype="0" fill="hold" grpId="0" nodeType="withEffect">
                                  <p:stCondLst>
                                    <p:cond delay="0"/>
                                  </p:stCondLst>
                                  <p:childTnLst>
                                    <p:set>
                                      <p:cBhvr>
                                        <p:cTn id="753" dur="1000" fill="hold">
                                          <p:stCondLst>
                                            <p:cond delay="0"/>
                                          </p:stCondLst>
                                        </p:cTn>
                                        <p:tgtEl>
                                          <p:spTgt spid="148"/>
                                        </p:tgtEl>
                                        <p:attrNameLst>
                                          <p:attrName>style.visibility</p:attrName>
                                        </p:attrNameLst>
                                      </p:cBhvr>
                                      <p:to>
                                        <p:strVal val="visible"/>
                                      </p:to>
                                    </p:set>
                                    <p:anim calcmode="lin" valueType="num">
                                      <p:cBhvr>
                                        <p:cTn id="754" dur="1000">
                                          <p:stCondLst>
                                            <p:cond delay="0"/>
                                          </p:stCondLst>
                                        </p:cTn>
                                        <p:tgtEl>
                                          <p:spTgt spid="148"/>
                                        </p:tgtEl>
                                        <p:attrNameLst>
                                          <p:attrName>ppt_w</p:attrName>
                                        </p:attrNameLst>
                                      </p:cBhvr>
                                      <p:tavLst>
                                        <p:tav tm="0">
                                          <p:val>
                                            <p:strVal val="#ppt_w*0.70"/>
                                          </p:val>
                                        </p:tav>
                                        <p:tav tm="100000">
                                          <p:val>
                                            <p:strVal val="#ppt_w"/>
                                          </p:val>
                                        </p:tav>
                                      </p:tavLst>
                                    </p:anim>
                                    <p:anim calcmode="lin" valueType="num">
                                      <p:cBhvr>
                                        <p:cTn id="755" dur="1000">
                                          <p:stCondLst>
                                            <p:cond delay="0"/>
                                          </p:stCondLst>
                                        </p:cTn>
                                        <p:tgtEl>
                                          <p:spTgt spid="148"/>
                                        </p:tgtEl>
                                        <p:attrNameLst>
                                          <p:attrName>ppt_h</p:attrName>
                                        </p:attrNameLst>
                                      </p:cBhvr>
                                      <p:tavLst>
                                        <p:tav tm="0">
                                          <p:val>
                                            <p:strVal val="#ppt_h"/>
                                          </p:val>
                                        </p:tav>
                                        <p:tav tm="100000">
                                          <p:val>
                                            <p:strVal val="#ppt_h"/>
                                          </p:val>
                                        </p:tav>
                                      </p:tavLst>
                                    </p:anim>
                                    <p:animEffect transition="in" filter="fade">
                                      <p:cBhvr>
                                        <p:cTn id="756" dur="1000"/>
                                        <p:tgtEl>
                                          <p:spTgt spid="148"/>
                                        </p:tgtEl>
                                      </p:cBhvr>
                                    </p:animEffect>
                                  </p:childTnLst>
                                </p:cTn>
                              </p:par>
                              <p:par>
                                <p:cTn id="757" presetID="55" presetClass="entr" presetSubtype="0" fill="hold" grpId="0" nodeType="withEffect">
                                  <p:stCondLst>
                                    <p:cond delay="0"/>
                                  </p:stCondLst>
                                  <p:childTnLst>
                                    <p:set>
                                      <p:cBhvr>
                                        <p:cTn id="758" dur="1000" fill="hold">
                                          <p:stCondLst>
                                            <p:cond delay="0"/>
                                          </p:stCondLst>
                                        </p:cTn>
                                        <p:tgtEl>
                                          <p:spTgt spid="149"/>
                                        </p:tgtEl>
                                        <p:attrNameLst>
                                          <p:attrName>style.visibility</p:attrName>
                                        </p:attrNameLst>
                                      </p:cBhvr>
                                      <p:to>
                                        <p:strVal val="visible"/>
                                      </p:to>
                                    </p:set>
                                    <p:anim calcmode="lin" valueType="num">
                                      <p:cBhvr>
                                        <p:cTn id="759" dur="1000">
                                          <p:stCondLst>
                                            <p:cond delay="0"/>
                                          </p:stCondLst>
                                        </p:cTn>
                                        <p:tgtEl>
                                          <p:spTgt spid="149"/>
                                        </p:tgtEl>
                                        <p:attrNameLst>
                                          <p:attrName>ppt_w</p:attrName>
                                        </p:attrNameLst>
                                      </p:cBhvr>
                                      <p:tavLst>
                                        <p:tav tm="0">
                                          <p:val>
                                            <p:strVal val="#ppt_w*0.70"/>
                                          </p:val>
                                        </p:tav>
                                        <p:tav tm="100000">
                                          <p:val>
                                            <p:strVal val="#ppt_w"/>
                                          </p:val>
                                        </p:tav>
                                      </p:tavLst>
                                    </p:anim>
                                    <p:anim calcmode="lin" valueType="num">
                                      <p:cBhvr>
                                        <p:cTn id="760" dur="1000">
                                          <p:stCondLst>
                                            <p:cond delay="0"/>
                                          </p:stCondLst>
                                        </p:cTn>
                                        <p:tgtEl>
                                          <p:spTgt spid="149"/>
                                        </p:tgtEl>
                                        <p:attrNameLst>
                                          <p:attrName>ppt_h</p:attrName>
                                        </p:attrNameLst>
                                      </p:cBhvr>
                                      <p:tavLst>
                                        <p:tav tm="0">
                                          <p:val>
                                            <p:strVal val="#ppt_h"/>
                                          </p:val>
                                        </p:tav>
                                        <p:tav tm="100000">
                                          <p:val>
                                            <p:strVal val="#ppt_h"/>
                                          </p:val>
                                        </p:tav>
                                      </p:tavLst>
                                    </p:anim>
                                    <p:animEffect transition="in" filter="fade">
                                      <p:cBhvr>
                                        <p:cTn id="761" dur="1000"/>
                                        <p:tgtEl>
                                          <p:spTgt spid="149"/>
                                        </p:tgtEl>
                                      </p:cBhvr>
                                    </p:animEffect>
                                  </p:childTnLst>
                                </p:cTn>
                              </p:par>
                              <p:par>
                                <p:cTn id="762" presetID="55" presetClass="entr" presetSubtype="0" fill="hold" grpId="0" nodeType="withEffect">
                                  <p:stCondLst>
                                    <p:cond delay="0"/>
                                  </p:stCondLst>
                                  <p:childTnLst>
                                    <p:set>
                                      <p:cBhvr>
                                        <p:cTn id="763" dur="1000" fill="hold">
                                          <p:stCondLst>
                                            <p:cond delay="0"/>
                                          </p:stCondLst>
                                        </p:cTn>
                                        <p:tgtEl>
                                          <p:spTgt spid="150"/>
                                        </p:tgtEl>
                                        <p:attrNameLst>
                                          <p:attrName>style.visibility</p:attrName>
                                        </p:attrNameLst>
                                      </p:cBhvr>
                                      <p:to>
                                        <p:strVal val="visible"/>
                                      </p:to>
                                    </p:set>
                                    <p:anim calcmode="lin" valueType="num">
                                      <p:cBhvr>
                                        <p:cTn id="764" dur="1000">
                                          <p:stCondLst>
                                            <p:cond delay="0"/>
                                          </p:stCondLst>
                                        </p:cTn>
                                        <p:tgtEl>
                                          <p:spTgt spid="150"/>
                                        </p:tgtEl>
                                        <p:attrNameLst>
                                          <p:attrName>ppt_w</p:attrName>
                                        </p:attrNameLst>
                                      </p:cBhvr>
                                      <p:tavLst>
                                        <p:tav tm="0">
                                          <p:val>
                                            <p:strVal val="#ppt_w*0.70"/>
                                          </p:val>
                                        </p:tav>
                                        <p:tav tm="100000">
                                          <p:val>
                                            <p:strVal val="#ppt_w"/>
                                          </p:val>
                                        </p:tav>
                                      </p:tavLst>
                                    </p:anim>
                                    <p:anim calcmode="lin" valueType="num">
                                      <p:cBhvr>
                                        <p:cTn id="765" dur="1000">
                                          <p:stCondLst>
                                            <p:cond delay="0"/>
                                          </p:stCondLst>
                                        </p:cTn>
                                        <p:tgtEl>
                                          <p:spTgt spid="150"/>
                                        </p:tgtEl>
                                        <p:attrNameLst>
                                          <p:attrName>ppt_h</p:attrName>
                                        </p:attrNameLst>
                                      </p:cBhvr>
                                      <p:tavLst>
                                        <p:tav tm="0">
                                          <p:val>
                                            <p:strVal val="#ppt_h"/>
                                          </p:val>
                                        </p:tav>
                                        <p:tav tm="100000">
                                          <p:val>
                                            <p:strVal val="#ppt_h"/>
                                          </p:val>
                                        </p:tav>
                                      </p:tavLst>
                                    </p:anim>
                                    <p:animEffect transition="in" filter="fade">
                                      <p:cBhvr>
                                        <p:cTn id="766" dur="1000"/>
                                        <p:tgtEl>
                                          <p:spTgt spid="150"/>
                                        </p:tgtEl>
                                      </p:cBhvr>
                                    </p:animEffect>
                                  </p:childTnLst>
                                </p:cTn>
                              </p:par>
                              <p:par>
                                <p:cTn id="767" presetID="55" presetClass="entr" presetSubtype="0" fill="hold" grpId="0" nodeType="withEffect">
                                  <p:stCondLst>
                                    <p:cond delay="0"/>
                                  </p:stCondLst>
                                  <p:childTnLst>
                                    <p:set>
                                      <p:cBhvr>
                                        <p:cTn id="768" dur="1000" fill="hold">
                                          <p:stCondLst>
                                            <p:cond delay="0"/>
                                          </p:stCondLst>
                                        </p:cTn>
                                        <p:tgtEl>
                                          <p:spTgt spid="151"/>
                                        </p:tgtEl>
                                        <p:attrNameLst>
                                          <p:attrName>style.visibility</p:attrName>
                                        </p:attrNameLst>
                                      </p:cBhvr>
                                      <p:to>
                                        <p:strVal val="visible"/>
                                      </p:to>
                                    </p:set>
                                    <p:anim calcmode="lin" valueType="num">
                                      <p:cBhvr>
                                        <p:cTn id="769" dur="1000">
                                          <p:stCondLst>
                                            <p:cond delay="0"/>
                                          </p:stCondLst>
                                        </p:cTn>
                                        <p:tgtEl>
                                          <p:spTgt spid="151"/>
                                        </p:tgtEl>
                                        <p:attrNameLst>
                                          <p:attrName>ppt_w</p:attrName>
                                        </p:attrNameLst>
                                      </p:cBhvr>
                                      <p:tavLst>
                                        <p:tav tm="0">
                                          <p:val>
                                            <p:strVal val="#ppt_w*0.70"/>
                                          </p:val>
                                        </p:tav>
                                        <p:tav tm="100000">
                                          <p:val>
                                            <p:strVal val="#ppt_w"/>
                                          </p:val>
                                        </p:tav>
                                      </p:tavLst>
                                    </p:anim>
                                    <p:anim calcmode="lin" valueType="num">
                                      <p:cBhvr>
                                        <p:cTn id="770" dur="1000">
                                          <p:stCondLst>
                                            <p:cond delay="0"/>
                                          </p:stCondLst>
                                        </p:cTn>
                                        <p:tgtEl>
                                          <p:spTgt spid="151"/>
                                        </p:tgtEl>
                                        <p:attrNameLst>
                                          <p:attrName>ppt_h</p:attrName>
                                        </p:attrNameLst>
                                      </p:cBhvr>
                                      <p:tavLst>
                                        <p:tav tm="0">
                                          <p:val>
                                            <p:strVal val="#ppt_h"/>
                                          </p:val>
                                        </p:tav>
                                        <p:tav tm="100000">
                                          <p:val>
                                            <p:strVal val="#ppt_h"/>
                                          </p:val>
                                        </p:tav>
                                      </p:tavLst>
                                    </p:anim>
                                    <p:animEffect transition="in" filter="fade">
                                      <p:cBhvr>
                                        <p:cTn id="771" dur="1000"/>
                                        <p:tgtEl>
                                          <p:spTgt spid="151"/>
                                        </p:tgtEl>
                                      </p:cBhvr>
                                    </p:animEffect>
                                  </p:childTnLst>
                                </p:cTn>
                              </p:par>
                              <p:par>
                                <p:cTn id="772" presetID="55" presetClass="entr" presetSubtype="0" fill="hold" grpId="0" nodeType="withEffect">
                                  <p:stCondLst>
                                    <p:cond delay="0"/>
                                  </p:stCondLst>
                                  <p:childTnLst>
                                    <p:set>
                                      <p:cBhvr>
                                        <p:cTn id="773" dur="1000" fill="hold">
                                          <p:stCondLst>
                                            <p:cond delay="0"/>
                                          </p:stCondLst>
                                        </p:cTn>
                                        <p:tgtEl>
                                          <p:spTgt spid="152"/>
                                        </p:tgtEl>
                                        <p:attrNameLst>
                                          <p:attrName>style.visibility</p:attrName>
                                        </p:attrNameLst>
                                      </p:cBhvr>
                                      <p:to>
                                        <p:strVal val="visible"/>
                                      </p:to>
                                    </p:set>
                                    <p:anim calcmode="lin" valueType="num">
                                      <p:cBhvr>
                                        <p:cTn id="774" dur="1000">
                                          <p:stCondLst>
                                            <p:cond delay="0"/>
                                          </p:stCondLst>
                                        </p:cTn>
                                        <p:tgtEl>
                                          <p:spTgt spid="152"/>
                                        </p:tgtEl>
                                        <p:attrNameLst>
                                          <p:attrName>ppt_w</p:attrName>
                                        </p:attrNameLst>
                                      </p:cBhvr>
                                      <p:tavLst>
                                        <p:tav tm="0">
                                          <p:val>
                                            <p:strVal val="#ppt_w*0.70"/>
                                          </p:val>
                                        </p:tav>
                                        <p:tav tm="100000">
                                          <p:val>
                                            <p:strVal val="#ppt_w"/>
                                          </p:val>
                                        </p:tav>
                                      </p:tavLst>
                                    </p:anim>
                                    <p:anim calcmode="lin" valueType="num">
                                      <p:cBhvr>
                                        <p:cTn id="775" dur="1000">
                                          <p:stCondLst>
                                            <p:cond delay="0"/>
                                          </p:stCondLst>
                                        </p:cTn>
                                        <p:tgtEl>
                                          <p:spTgt spid="152"/>
                                        </p:tgtEl>
                                        <p:attrNameLst>
                                          <p:attrName>ppt_h</p:attrName>
                                        </p:attrNameLst>
                                      </p:cBhvr>
                                      <p:tavLst>
                                        <p:tav tm="0">
                                          <p:val>
                                            <p:strVal val="#ppt_h"/>
                                          </p:val>
                                        </p:tav>
                                        <p:tav tm="100000">
                                          <p:val>
                                            <p:strVal val="#ppt_h"/>
                                          </p:val>
                                        </p:tav>
                                      </p:tavLst>
                                    </p:anim>
                                    <p:animEffect transition="in" filter="fade">
                                      <p:cBhvr>
                                        <p:cTn id="776" dur="1000"/>
                                        <p:tgtEl>
                                          <p:spTgt spid="152"/>
                                        </p:tgtEl>
                                      </p:cBhvr>
                                    </p:animEffect>
                                  </p:childTnLst>
                                </p:cTn>
                              </p:par>
                              <p:par>
                                <p:cTn id="777" presetID="55" presetClass="entr" presetSubtype="0" fill="hold" grpId="0" nodeType="withEffect">
                                  <p:stCondLst>
                                    <p:cond delay="0"/>
                                  </p:stCondLst>
                                  <p:childTnLst>
                                    <p:set>
                                      <p:cBhvr>
                                        <p:cTn id="778" dur="1000" fill="hold">
                                          <p:stCondLst>
                                            <p:cond delay="0"/>
                                          </p:stCondLst>
                                        </p:cTn>
                                        <p:tgtEl>
                                          <p:spTgt spid="153"/>
                                        </p:tgtEl>
                                        <p:attrNameLst>
                                          <p:attrName>style.visibility</p:attrName>
                                        </p:attrNameLst>
                                      </p:cBhvr>
                                      <p:to>
                                        <p:strVal val="visible"/>
                                      </p:to>
                                    </p:set>
                                    <p:anim calcmode="lin" valueType="num">
                                      <p:cBhvr>
                                        <p:cTn id="779" dur="1000">
                                          <p:stCondLst>
                                            <p:cond delay="0"/>
                                          </p:stCondLst>
                                        </p:cTn>
                                        <p:tgtEl>
                                          <p:spTgt spid="153"/>
                                        </p:tgtEl>
                                        <p:attrNameLst>
                                          <p:attrName>ppt_w</p:attrName>
                                        </p:attrNameLst>
                                      </p:cBhvr>
                                      <p:tavLst>
                                        <p:tav tm="0">
                                          <p:val>
                                            <p:strVal val="#ppt_w*0.70"/>
                                          </p:val>
                                        </p:tav>
                                        <p:tav tm="100000">
                                          <p:val>
                                            <p:strVal val="#ppt_w"/>
                                          </p:val>
                                        </p:tav>
                                      </p:tavLst>
                                    </p:anim>
                                    <p:anim calcmode="lin" valueType="num">
                                      <p:cBhvr>
                                        <p:cTn id="780" dur="1000">
                                          <p:stCondLst>
                                            <p:cond delay="0"/>
                                          </p:stCondLst>
                                        </p:cTn>
                                        <p:tgtEl>
                                          <p:spTgt spid="153"/>
                                        </p:tgtEl>
                                        <p:attrNameLst>
                                          <p:attrName>ppt_h</p:attrName>
                                        </p:attrNameLst>
                                      </p:cBhvr>
                                      <p:tavLst>
                                        <p:tav tm="0">
                                          <p:val>
                                            <p:strVal val="#ppt_h"/>
                                          </p:val>
                                        </p:tav>
                                        <p:tav tm="100000">
                                          <p:val>
                                            <p:strVal val="#ppt_h"/>
                                          </p:val>
                                        </p:tav>
                                      </p:tavLst>
                                    </p:anim>
                                    <p:animEffect transition="in" filter="fade">
                                      <p:cBhvr>
                                        <p:cTn id="781" dur="1000"/>
                                        <p:tgtEl>
                                          <p:spTgt spid="153"/>
                                        </p:tgtEl>
                                      </p:cBhvr>
                                    </p:animEffect>
                                  </p:childTnLst>
                                </p:cTn>
                              </p:par>
                              <p:par>
                                <p:cTn id="782" presetID="55" presetClass="entr" presetSubtype="0" fill="hold" grpId="0" nodeType="withEffect">
                                  <p:stCondLst>
                                    <p:cond delay="0"/>
                                  </p:stCondLst>
                                  <p:childTnLst>
                                    <p:set>
                                      <p:cBhvr>
                                        <p:cTn id="783" dur="1000" fill="hold">
                                          <p:stCondLst>
                                            <p:cond delay="0"/>
                                          </p:stCondLst>
                                        </p:cTn>
                                        <p:tgtEl>
                                          <p:spTgt spid="154"/>
                                        </p:tgtEl>
                                        <p:attrNameLst>
                                          <p:attrName>style.visibility</p:attrName>
                                        </p:attrNameLst>
                                      </p:cBhvr>
                                      <p:to>
                                        <p:strVal val="visible"/>
                                      </p:to>
                                    </p:set>
                                    <p:anim calcmode="lin" valueType="num">
                                      <p:cBhvr>
                                        <p:cTn id="784" dur="1000">
                                          <p:stCondLst>
                                            <p:cond delay="0"/>
                                          </p:stCondLst>
                                        </p:cTn>
                                        <p:tgtEl>
                                          <p:spTgt spid="154"/>
                                        </p:tgtEl>
                                        <p:attrNameLst>
                                          <p:attrName>ppt_w</p:attrName>
                                        </p:attrNameLst>
                                      </p:cBhvr>
                                      <p:tavLst>
                                        <p:tav tm="0">
                                          <p:val>
                                            <p:strVal val="#ppt_w*0.70"/>
                                          </p:val>
                                        </p:tav>
                                        <p:tav tm="100000">
                                          <p:val>
                                            <p:strVal val="#ppt_w"/>
                                          </p:val>
                                        </p:tav>
                                      </p:tavLst>
                                    </p:anim>
                                    <p:anim calcmode="lin" valueType="num">
                                      <p:cBhvr>
                                        <p:cTn id="785" dur="1000">
                                          <p:stCondLst>
                                            <p:cond delay="0"/>
                                          </p:stCondLst>
                                        </p:cTn>
                                        <p:tgtEl>
                                          <p:spTgt spid="154"/>
                                        </p:tgtEl>
                                        <p:attrNameLst>
                                          <p:attrName>ppt_h</p:attrName>
                                        </p:attrNameLst>
                                      </p:cBhvr>
                                      <p:tavLst>
                                        <p:tav tm="0">
                                          <p:val>
                                            <p:strVal val="#ppt_h"/>
                                          </p:val>
                                        </p:tav>
                                        <p:tav tm="100000">
                                          <p:val>
                                            <p:strVal val="#ppt_h"/>
                                          </p:val>
                                        </p:tav>
                                      </p:tavLst>
                                    </p:anim>
                                    <p:animEffect transition="in" filter="fade">
                                      <p:cBhvr>
                                        <p:cTn id="786" dur="1000"/>
                                        <p:tgtEl>
                                          <p:spTgt spid="154"/>
                                        </p:tgtEl>
                                      </p:cBhvr>
                                    </p:animEffect>
                                  </p:childTnLst>
                                </p:cTn>
                              </p:par>
                              <p:par>
                                <p:cTn id="787" presetID="55" presetClass="entr" presetSubtype="0" fill="hold" grpId="0" nodeType="withEffect">
                                  <p:stCondLst>
                                    <p:cond delay="0"/>
                                  </p:stCondLst>
                                  <p:childTnLst>
                                    <p:set>
                                      <p:cBhvr>
                                        <p:cTn id="788" dur="1000" fill="hold">
                                          <p:stCondLst>
                                            <p:cond delay="0"/>
                                          </p:stCondLst>
                                        </p:cTn>
                                        <p:tgtEl>
                                          <p:spTgt spid="155"/>
                                        </p:tgtEl>
                                        <p:attrNameLst>
                                          <p:attrName>style.visibility</p:attrName>
                                        </p:attrNameLst>
                                      </p:cBhvr>
                                      <p:to>
                                        <p:strVal val="visible"/>
                                      </p:to>
                                    </p:set>
                                    <p:anim calcmode="lin" valueType="num">
                                      <p:cBhvr>
                                        <p:cTn id="789" dur="1000">
                                          <p:stCondLst>
                                            <p:cond delay="0"/>
                                          </p:stCondLst>
                                        </p:cTn>
                                        <p:tgtEl>
                                          <p:spTgt spid="155"/>
                                        </p:tgtEl>
                                        <p:attrNameLst>
                                          <p:attrName>ppt_w</p:attrName>
                                        </p:attrNameLst>
                                      </p:cBhvr>
                                      <p:tavLst>
                                        <p:tav tm="0">
                                          <p:val>
                                            <p:strVal val="#ppt_w*0.70"/>
                                          </p:val>
                                        </p:tav>
                                        <p:tav tm="100000">
                                          <p:val>
                                            <p:strVal val="#ppt_w"/>
                                          </p:val>
                                        </p:tav>
                                      </p:tavLst>
                                    </p:anim>
                                    <p:anim calcmode="lin" valueType="num">
                                      <p:cBhvr>
                                        <p:cTn id="790" dur="1000">
                                          <p:stCondLst>
                                            <p:cond delay="0"/>
                                          </p:stCondLst>
                                        </p:cTn>
                                        <p:tgtEl>
                                          <p:spTgt spid="155"/>
                                        </p:tgtEl>
                                        <p:attrNameLst>
                                          <p:attrName>ppt_h</p:attrName>
                                        </p:attrNameLst>
                                      </p:cBhvr>
                                      <p:tavLst>
                                        <p:tav tm="0">
                                          <p:val>
                                            <p:strVal val="#ppt_h"/>
                                          </p:val>
                                        </p:tav>
                                        <p:tav tm="100000">
                                          <p:val>
                                            <p:strVal val="#ppt_h"/>
                                          </p:val>
                                        </p:tav>
                                      </p:tavLst>
                                    </p:anim>
                                    <p:animEffect transition="in" filter="fade">
                                      <p:cBhvr>
                                        <p:cTn id="791" dur="1000"/>
                                        <p:tgtEl>
                                          <p:spTgt spid="155"/>
                                        </p:tgtEl>
                                      </p:cBhvr>
                                    </p:animEffect>
                                  </p:childTnLst>
                                </p:cTn>
                              </p:par>
                            </p:childTnLst>
                          </p:cTn>
                        </p:par>
                      </p:childTnLst>
                    </p:cTn>
                  </p:par>
                  <p:par>
                    <p:cTn id="792" fill="hold">
                      <p:stCondLst>
                        <p:cond delay="indefinite"/>
                      </p:stCondLst>
                      <p:childTnLst>
                        <p:par>
                          <p:cTn id="793" fill="hold">
                            <p:stCondLst>
                              <p:cond delay="0"/>
                            </p:stCondLst>
                            <p:childTnLst>
                              <p:par>
                                <p:cTn id="794" presetID="55" presetClass="entr" presetSubtype="0" fill="hold" grpId="0" nodeType="clickEffect">
                                  <p:stCondLst>
                                    <p:cond delay="0"/>
                                  </p:stCondLst>
                                  <p:childTnLst>
                                    <p:set>
                                      <p:cBhvr>
                                        <p:cTn id="795" dur="1000" fill="hold">
                                          <p:stCondLst>
                                            <p:cond delay="0"/>
                                          </p:stCondLst>
                                        </p:cTn>
                                        <p:tgtEl>
                                          <p:spTgt spid="156"/>
                                        </p:tgtEl>
                                        <p:attrNameLst>
                                          <p:attrName>style.visibility</p:attrName>
                                        </p:attrNameLst>
                                      </p:cBhvr>
                                      <p:to>
                                        <p:strVal val="visible"/>
                                      </p:to>
                                    </p:set>
                                    <p:anim calcmode="lin" valueType="num">
                                      <p:cBhvr>
                                        <p:cTn id="796" dur="1000">
                                          <p:stCondLst>
                                            <p:cond delay="0"/>
                                          </p:stCondLst>
                                        </p:cTn>
                                        <p:tgtEl>
                                          <p:spTgt spid="156"/>
                                        </p:tgtEl>
                                        <p:attrNameLst>
                                          <p:attrName>ppt_w</p:attrName>
                                        </p:attrNameLst>
                                      </p:cBhvr>
                                      <p:tavLst>
                                        <p:tav tm="0">
                                          <p:val>
                                            <p:strVal val="#ppt_w*0.70"/>
                                          </p:val>
                                        </p:tav>
                                        <p:tav tm="100000">
                                          <p:val>
                                            <p:strVal val="#ppt_w"/>
                                          </p:val>
                                        </p:tav>
                                      </p:tavLst>
                                    </p:anim>
                                    <p:anim calcmode="lin" valueType="num">
                                      <p:cBhvr>
                                        <p:cTn id="797" dur="1000">
                                          <p:stCondLst>
                                            <p:cond delay="0"/>
                                          </p:stCondLst>
                                        </p:cTn>
                                        <p:tgtEl>
                                          <p:spTgt spid="156"/>
                                        </p:tgtEl>
                                        <p:attrNameLst>
                                          <p:attrName>ppt_h</p:attrName>
                                        </p:attrNameLst>
                                      </p:cBhvr>
                                      <p:tavLst>
                                        <p:tav tm="0">
                                          <p:val>
                                            <p:strVal val="#ppt_h"/>
                                          </p:val>
                                        </p:tav>
                                        <p:tav tm="100000">
                                          <p:val>
                                            <p:strVal val="#ppt_h"/>
                                          </p:val>
                                        </p:tav>
                                      </p:tavLst>
                                    </p:anim>
                                    <p:animEffect transition="in" filter="fade">
                                      <p:cBhvr>
                                        <p:cTn id="798" dur="1000"/>
                                        <p:tgtEl>
                                          <p:spTgt spid="156"/>
                                        </p:tgtEl>
                                      </p:cBhvr>
                                    </p:animEffect>
                                  </p:childTnLst>
                                </p:cTn>
                              </p:par>
                              <p:par>
                                <p:cTn id="799" presetID="55" presetClass="entr" presetSubtype="0" fill="hold" grpId="0" nodeType="withEffect">
                                  <p:stCondLst>
                                    <p:cond delay="0"/>
                                  </p:stCondLst>
                                  <p:childTnLst>
                                    <p:set>
                                      <p:cBhvr>
                                        <p:cTn id="800" dur="1000" fill="hold">
                                          <p:stCondLst>
                                            <p:cond delay="0"/>
                                          </p:stCondLst>
                                        </p:cTn>
                                        <p:tgtEl>
                                          <p:spTgt spid="157"/>
                                        </p:tgtEl>
                                        <p:attrNameLst>
                                          <p:attrName>style.visibility</p:attrName>
                                        </p:attrNameLst>
                                      </p:cBhvr>
                                      <p:to>
                                        <p:strVal val="visible"/>
                                      </p:to>
                                    </p:set>
                                    <p:anim calcmode="lin" valueType="num">
                                      <p:cBhvr>
                                        <p:cTn id="801" dur="1000">
                                          <p:stCondLst>
                                            <p:cond delay="0"/>
                                          </p:stCondLst>
                                        </p:cTn>
                                        <p:tgtEl>
                                          <p:spTgt spid="157"/>
                                        </p:tgtEl>
                                        <p:attrNameLst>
                                          <p:attrName>ppt_w</p:attrName>
                                        </p:attrNameLst>
                                      </p:cBhvr>
                                      <p:tavLst>
                                        <p:tav tm="0">
                                          <p:val>
                                            <p:strVal val="#ppt_w*0.70"/>
                                          </p:val>
                                        </p:tav>
                                        <p:tav tm="100000">
                                          <p:val>
                                            <p:strVal val="#ppt_w"/>
                                          </p:val>
                                        </p:tav>
                                      </p:tavLst>
                                    </p:anim>
                                    <p:anim calcmode="lin" valueType="num">
                                      <p:cBhvr>
                                        <p:cTn id="802" dur="1000">
                                          <p:stCondLst>
                                            <p:cond delay="0"/>
                                          </p:stCondLst>
                                        </p:cTn>
                                        <p:tgtEl>
                                          <p:spTgt spid="157"/>
                                        </p:tgtEl>
                                        <p:attrNameLst>
                                          <p:attrName>ppt_h</p:attrName>
                                        </p:attrNameLst>
                                      </p:cBhvr>
                                      <p:tavLst>
                                        <p:tav tm="0">
                                          <p:val>
                                            <p:strVal val="#ppt_h"/>
                                          </p:val>
                                        </p:tav>
                                        <p:tav tm="100000">
                                          <p:val>
                                            <p:strVal val="#ppt_h"/>
                                          </p:val>
                                        </p:tav>
                                      </p:tavLst>
                                    </p:anim>
                                    <p:animEffect transition="in" filter="fade">
                                      <p:cBhvr>
                                        <p:cTn id="803" dur="1000"/>
                                        <p:tgtEl>
                                          <p:spTgt spid="157"/>
                                        </p:tgtEl>
                                      </p:cBhvr>
                                    </p:animEffect>
                                  </p:childTnLst>
                                </p:cTn>
                              </p:par>
                              <p:par>
                                <p:cTn id="804" presetID="55" presetClass="entr" presetSubtype="0" fill="hold" grpId="0" nodeType="withEffect">
                                  <p:stCondLst>
                                    <p:cond delay="0"/>
                                  </p:stCondLst>
                                  <p:childTnLst>
                                    <p:set>
                                      <p:cBhvr>
                                        <p:cTn id="805" dur="1000" fill="hold">
                                          <p:stCondLst>
                                            <p:cond delay="0"/>
                                          </p:stCondLst>
                                        </p:cTn>
                                        <p:tgtEl>
                                          <p:spTgt spid="158"/>
                                        </p:tgtEl>
                                        <p:attrNameLst>
                                          <p:attrName>style.visibility</p:attrName>
                                        </p:attrNameLst>
                                      </p:cBhvr>
                                      <p:to>
                                        <p:strVal val="visible"/>
                                      </p:to>
                                    </p:set>
                                    <p:anim calcmode="lin" valueType="num">
                                      <p:cBhvr>
                                        <p:cTn id="806" dur="1000">
                                          <p:stCondLst>
                                            <p:cond delay="0"/>
                                          </p:stCondLst>
                                        </p:cTn>
                                        <p:tgtEl>
                                          <p:spTgt spid="158"/>
                                        </p:tgtEl>
                                        <p:attrNameLst>
                                          <p:attrName>ppt_w</p:attrName>
                                        </p:attrNameLst>
                                      </p:cBhvr>
                                      <p:tavLst>
                                        <p:tav tm="0">
                                          <p:val>
                                            <p:strVal val="#ppt_w*0.70"/>
                                          </p:val>
                                        </p:tav>
                                        <p:tav tm="100000">
                                          <p:val>
                                            <p:strVal val="#ppt_w"/>
                                          </p:val>
                                        </p:tav>
                                      </p:tavLst>
                                    </p:anim>
                                    <p:anim calcmode="lin" valueType="num">
                                      <p:cBhvr>
                                        <p:cTn id="807" dur="1000">
                                          <p:stCondLst>
                                            <p:cond delay="0"/>
                                          </p:stCondLst>
                                        </p:cTn>
                                        <p:tgtEl>
                                          <p:spTgt spid="158"/>
                                        </p:tgtEl>
                                        <p:attrNameLst>
                                          <p:attrName>ppt_h</p:attrName>
                                        </p:attrNameLst>
                                      </p:cBhvr>
                                      <p:tavLst>
                                        <p:tav tm="0">
                                          <p:val>
                                            <p:strVal val="#ppt_h"/>
                                          </p:val>
                                        </p:tav>
                                        <p:tav tm="100000">
                                          <p:val>
                                            <p:strVal val="#ppt_h"/>
                                          </p:val>
                                        </p:tav>
                                      </p:tavLst>
                                    </p:anim>
                                    <p:animEffect transition="in" filter="fade">
                                      <p:cBhvr>
                                        <p:cTn id="808" dur="1000"/>
                                        <p:tgtEl>
                                          <p:spTgt spid="158"/>
                                        </p:tgtEl>
                                      </p:cBhvr>
                                    </p:animEffect>
                                  </p:childTnLst>
                                </p:cTn>
                              </p:par>
                              <p:par>
                                <p:cTn id="809" presetID="55" presetClass="entr" presetSubtype="0" fill="hold" grpId="0" nodeType="withEffect">
                                  <p:stCondLst>
                                    <p:cond delay="0"/>
                                  </p:stCondLst>
                                  <p:childTnLst>
                                    <p:set>
                                      <p:cBhvr>
                                        <p:cTn id="810" dur="1000" fill="hold">
                                          <p:stCondLst>
                                            <p:cond delay="0"/>
                                          </p:stCondLst>
                                        </p:cTn>
                                        <p:tgtEl>
                                          <p:spTgt spid="159"/>
                                        </p:tgtEl>
                                        <p:attrNameLst>
                                          <p:attrName>style.visibility</p:attrName>
                                        </p:attrNameLst>
                                      </p:cBhvr>
                                      <p:to>
                                        <p:strVal val="visible"/>
                                      </p:to>
                                    </p:set>
                                    <p:anim calcmode="lin" valueType="num">
                                      <p:cBhvr>
                                        <p:cTn id="811" dur="1000">
                                          <p:stCondLst>
                                            <p:cond delay="0"/>
                                          </p:stCondLst>
                                        </p:cTn>
                                        <p:tgtEl>
                                          <p:spTgt spid="159"/>
                                        </p:tgtEl>
                                        <p:attrNameLst>
                                          <p:attrName>ppt_w</p:attrName>
                                        </p:attrNameLst>
                                      </p:cBhvr>
                                      <p:tavLst>
                                        <p:tav tm="0">
                                          <p:val>
                                            <p:strVal val="#ppt_w*0.70"/>
                                          </p:val>
                                        </p:tav>
                                        <p:tav tm="100000">
                                          <p:val>
                                            <p:strVal val="#ppt_w"/>
                                          </p:val>
                                        </p:tav>
                                      </p:tavLst>
                                    </p:anim>
                                    <p:anim calcmode="lin" valueType="num">
                                      <p:cBhvr>
                                        <p:cTn id="812" dur="1000">
                                          <p:stCondLst>
                                            <p:cond delay="0"/>
                                          </p:stCondLst>
                                        </p:cTn>
                                        <p:tgtEl>
                                          <p:spTgt spid="159"/>
                                        </p:tgtEl>
                                        <p:attrNameLst>
                                          <p:attrName>ppt_h</p:attrName>
                                        </p:attrNameLst>
                                      </p:cBhvr>
                                      <p:tavLst>
                                        <p:tav tm="0">
                                          <p:val>
                                            <p:strVal val="#ppt_h"/>
                                          </p:val>
                                        </p:tav>
                                        <p:tav tm="100000">
                                          <p:val>
                                            <p:strVal val="#ppt_h"/>
                                          </p:val>
                                        </p:tav>
                                      </p:tavLst>
                                    </p:anim>
                                    <p:animEffect transition="in" filter="fade">
                                      <p:cBhvr>
                                        <p:cTn id="813" dur="1000"/>
                                        <p:tgtEl>
                                          <p:spTgt spid="159"/>
                                        </p:tgtEl>
                                      </p:cBhvr>
                                    </p:animEffect>
                                  </p:childTnLst>
                                </p:cTn>
                              </p:par>
                              <p:par>
                                <p:cTn id="814" presetID="55" presetClass="entr" presetSubtype="0" fill="hold" grpId="0" nodeType="withEffect">
                                  <p:stCondLst>
                                    <p:cond delay="0"/>
                                  </p:stCondLst>
                                  <p:childTnLst>
                                    <p:set>
                                      <p:cBhvr>
                                        <p:cTn id="815" dur="1000" fill="hold">
                                          <p:stCondLst>
                                            <p:cond delay="0"/>
                                          </p:stCondLst>
                                        </p:cTn>
                                        <p:tgtEl>
                                          <p:spTgt spid="160"/>
                                        </p:tgtEl>
                                        <p:attrNameLst>
                                          <p:attrName>style.visibility</p:attrName>
                                        </p:attrNameLst>
                                      </p:cBhvr>
                                      <p:to>
                                        <p:strVal val="visible"/>
                                      </p:to>
                                    </p:set>
                                    <p:anim calcmode="lin" valueType="num">
                                      <p:cBhvr>
                                        <p:cTn id="816" dur="1000">
                                          <p:stCondLst>
                                            <p:cond delay="0"/>
                                          </p:stCondLst>
                                        </p:cTn>
                                        <p:tgtEl>
                                          <p:spTgt spid="160"/>
                                        </p:tgtEl>
                                        <p:attrNameLst>
                                          <p:attrName>ppt_w</p:attrName>
                                        </p:attrNameLst>
                                      </p:cBhvr>
                                      <p:tavLst>
                                        <p:tav tm="0">
                                          <p:val>
                                            <p:strVal val="#ppt_w*0.70"/>
                                          </p:val>
                                        </p:tav>
                                        <p:tav tm="100000">
                                          <p:val>
                                            <p:strVal val="#ppt_w"/>
                                          </p:val>
                                        </p:tav>
                                      </p:tavLst>
                                    </p:anim>
                                    <p:anim calcmode="lin" valueType="num">
                                      <p:cBhvr>
                                        <p:cTn id="817" dur="1000">
                                          <p:stCondLst>
                                            <p:cond delay="0"/>
                                          </p:stCondLst>
                                        </p:cTn>
                                        <p:tgtEl>
                                          <p:spTgt spid="160"/>
                                        </p:tgtEl>
                                        <p:attrNameLst>
                                          <p:attrName>ppt_h</p:attrName>
                                        </p:attrNameLst>
                                      </p:cBhvr>
                                      <p:tavLst>
                                        <p:tav tm="0">
                                          <p:val>
                                            <p:strVal val="#ppt_h"/>
                                          </p:val>
                                        </p:tav>
                                        <p:tav tm="100000">
                                          <p:val>
                                            <p:strVal val="#ppt_h"/>
                                          </p:val>
                                        </p:tav>
                                      </p:tavLst>
                                    </p:anim>
                                    <p:animEffect transition="in" filter="fade">
                                      <p:cBhvr>
                                        <p:cTn id="818" dur="1000"/>
                                        <p:tgtEl>
                                          <p:spTgt spid="160"/>
                                        </p:tgtEl>
                                      </p:cBhvr>
                                    </p:animEffect>
                                  </p:childTnLst>
                                </p:cTn>
                              </p:par>
                              <p:par>
                                <p:cTn id="819" presetID="55" presetClass="entr" presetSubtype="0" fill="hold" grpId="0" nodeType="withEffect">
                                  <p:stCondLst>
                                    <p:cond delay="0"/>
                                  </p:stCondLst>
                                  <p:childTnLst>
                                    <p:set>
                                      <p:cBhvr>
                                        <p:cTn id="820" dur="1000" fill="hold">
                                          <p:stCondLst>
                                            <p:cond delay="0"/>
                                          </p:stCondLst>
                                        </p:cTn>
                                        <p:tgtEl>
                                          <p:spTgt spid="161"/>
                                        </p:tgtEl>
                                        <p:attrNameLst>
                                          <p:attrName>style.visibility</p:attrName>
                                        </p:attrNameLst>
                                      </p:cBhvr>
                                      <p:to>
                                        <p:strVal val="visible"/>
                                      </p:to>
                                    </p:set>
                                    <p:anim calcmode="lin" valueType="num">
                                      <p:cBhvr>
                                        <p:cTn id="821" dur="1000">
                                          <p:stCondLst>
                                            <p:cond delay="0"/>
                                          </p:stCondLst>
                                        </p:cTn>
                                        <p:tgtEl>
                                          <p:spTgt spid="161"/>
                                        </p:tgtEl>
                                        <p:attrNameLst>
                                          <p:attrName>ppt_w</p:attrName>
                                        </p:attrNameLst>
                                      </p:cBhvr>
                                      <p:tavLst>
                                        <p:tav tm="0">
                                          <p:val>
                                            <p:strVal val="#ppt_w*0.70"/>
                                          </p:val>
                                        </p:tav>
                                        <p:tav tm="100000">
                                          <p:val>
                                            <p:strVal val="#ppt_w"/>
                                          </p:val>
                                        </p:tav>
                                      </p:tavLst>
                                    </p:anim>
                                    <p:anim calcmode="lin" valueType="num">
                                      <p:cBhvr>
                                        <p:cTn id="822" dur="1000">
                                          <p:stCondLst>
                                            <p:cond delay="0"/>
                                          </p:stCondLst>
                                        </p:cTn>
                                        <p:tgtEl>
                                          <p:spTgt spid="161"/>
                                        </p:tgtEl>
                                        <p:attrNameLst>
                                          <p:attrName>ppt_h</p:attrName>
                                        </p:attrNameLst>
                                      </p:cBhvr>
                                      <p:tavLst>
                                        <p:tav tm="0">
                                          <p:val>
                                            <p:strVal val="#ppt_h"/>
                                          </p:val>
                                        </p:tav>
                                        <p:tav tm="100000">
                                          <p:val>
                                            <p:strVal val="#ppt_h"/>
                                          </p:val>
                                        </p:tav>
                                      </p:tavLst>
                                    </p:anim>
                                    <p:animEffect transition="in" filter="fade">
                                      <p:cBhvr>
                                        <p:cTn id="823" dur="1000"/>
                                        <p:tgtEl>
                                          <p:spTgt spid="161"/>
                                        </p:tgtEl>
                                      </p:cBhvr>
                                    </p:animEffect>
                                  </p:childTnLst>
                                </p:cTn>
                              </p:par>
                              <p:par>
                                <p:cTn id="824" presetID="55" presetClass="entr" presetSubtype="0" fill="hold" grpId="0" nodeType="withEffect">
                                  <p:stCondLst>
                                    <p:cond delay="0"/>
                                  </p:stCondLst>
                                  <p:childTnLst>
                                    <p:set>
                                      <p:cBhvr>
                                        <p:cTn id="825" dur="1000" fill="hold">
                                          <p:stCondLst>
                                            <p:cond delay="0"/>
                                          </p:stCondLst>
                                        </p:cTn>
                                        <p:tgtEl>
                                          <p:spTgt spid="162"/>
                                        </p:tgtEl>
                                        <p:attrNameLst>
                                          <p:attrName>style.visibility</p:attrName>
                                        </p:attrNameLst>
                                      </p:cBhvr>
                                      <p:to>
                                        <p:strVal val="visible"/>
                                      </p:to>
                                    </p:set>
                                    <p:anim calcmode="lin" valueType="num">
                                      <p:cBhvr>
                                        <p:cTn id="826" dur="1000">
                                          <p:stCondLst>
                                            <p:cond delay="0"/>
                                          </p:stCondLst>
                                        </p:cTn>
                                        <p:tgtEl>
                                          <p:spTgt spid="162"/>
                                        </p:tgtEl>
                                        <p:attrNameLst>
                                          <p:attrName>ppt_w</p:attrName>
                                        </p:attrNameLst>
                                      </p:cBhvr>
                                      <p:tavLst>
                                        <p:tav tm="0">
                                          <p:val>
                                            <p:strVal val="#ppt_w*0.70"/>
                                          </p:val>
                                        </p:tav>
                                        <p:tav tm="100000">
                                          <p:val>
                                            <p:strVal val="#ppt_w"/>
                                          </p:val>
                                        </p:tav>
                                      </p:tavLst>
                                    </p:anim>
                                    <p:anim calcmode="lin" valueType="num">
                                      <p:cBhvr>
                                        <p:cTn id="827" dur="1000">
                                          <p:stCondLst>
                                            <p:cond delay="0"/>
                                          </p:stCondLst>
                                        </p:cTn>
                                        <p:tgtEl>
                                          <p:spTgt spid="162"/>
                                        </p:tgtEl>
                                        <p:attrNameLst>
                                          <p:attrName>ppt_h</p:attrName>
                                        </p:attrNameLst>
                                      </p:cBhvr>
                                      <p:tavLst>
                                        <p:tav tm="0">
                                          <p:val>
                                            <p:strVal val="#ppt_h"/>
                                          </p:val>
                                        </p:tav>
                                        <p:tav tm="100000">
                                          <p:val>
                                            <p:strVal val="#ppt_h"/>
                                          </p:val>
                                        </p:tav>
                                      </p:tavLst>
                                    </p:anim>
                                    <p:animEffect transition="in" filter="fade">
                                      <p:cBhvr>
                                        <p:cTn id="828" dur="1000"/>
                                        <p:tgtEl>
                                          <p:spTgt spid="162"/>
                                        </p:tgtEl>
                                      </p:cBhvr>
                                    </p:animEffect>
                                  </p:childTnLst>
                                </p:cTn>
                              </p:par>
                              <p:par>
                                <p:cTn id="829" presetID="55" presetClass="entr" presetSubtype="0" fill="hold" grpId="0" nodeType="withEffect">
                                  <p:stCondLst>
                                    <p:cond delay="0"/>
                                  </p:stCondLst>
                                  <p:childTnLst>
                                    <p:set>
                                      <p:cBhvr>
                                        <p:cTn id="830" dur="1000" fill="hold">
                                          <p:stCondLst>
                                            <p:cond delay="0"/>
                                          </p:stCondLst>
                                        </p:cTn>
                                        <p:tgtEl>
                                          <p:spTgt spid="163"/>
                                        </p:tgtEl>
                                        <p:attrNameLst>
                                          <p:attrName>style.visibility</p:attrName>
                                        </p:attrNameLst>
                                      </p:cBhvr>
                                      <p:to>
                                        <p:strVal val="visible"/>
                                      </p:to>
                                    </p:set>
                                    <p:anim calcmode="lin" valueType="num">
                                      <p:cBhvr>
                                        <p:cTn id="831" dur="1000">
                                          <p:stCondLst>
                                            <p:cond delay="0"/>
                                          </p:stCondLst>
                                        </p:cTn>
                                        <p:tgtEl>
                                          <p:spTgt spid="163"/>
                                        </p:tgtEl>
                                        <p:attrNameLst>
                                          <p:attrName>ppt_w</p:attrName>
                                        </p:attrNameLst>
                                      </p:cBhvr>
                                      <p:tavLst>
                                        <p:tav tm="0">
                                          <p:val>
                                            <p:strVal val="#ppt_w*0.70"/>
                                          </p:val>
                                        </p:tav>
                                        <p:tav tm="100000">
                                          <p:val>
                                            <p:strVal val="#ppt_w"/>
                                          </p:val>
                                        </p:tav>
                                      </p:tavLst>
                                    </p:anim>
                                    <p:anim calcmode="lin" valueType="num">
                                      <p:cBhvr>
                                        <p:cTn id="832" dur="1000">
                                          <p:stCondLst>
                                            <p:cond delay="0"/>
                                          </p:stCondLst>
                                        </p:cTn>
                                        <p:tgtEl>
                                          <p:spTgt spid="163"/>
                                        </p:tgtEl>
                                        <p:attrNameLst>
                                          <p:attrName>ppt_h</p:attrName>
                                        </p:attrNameLst>
                                      </p:cBhvr>
                                      <p:tavLst>
                                        <p:tav tm="0">
                                          <p:val>
                                            <p:strVal val="#ppt_h"/>
                                          </p:val>
                                        </p:tav>
                                        <p:tav tm="100000">
                                          <p:val>
                                            <p:strVal val="#ppt_h"/>
                                          </p:val>
                                        </p:tav>
                                      </p:tavLst>
                                    </p:anim>
                                    <p:animEffect transition="in" filter="fade">
                                      <p:cBhvr>
                                        <p:cTn id="833" dur="1000"/>
                                        <p:tgtEl>
                                          <p:spTgt spid="163"/>
                                        </p:tgtEl>
                                      </p:cBhvr>
                                    </p:animEffect>
                                  </p:childTnLst>
                                </p:cTn>
                              </p:par>
                              <p:par>
                                <p:cTn id="834" presetID="55" presetClass="entr" presetSubtype="0" fill="hold" grpId="0" nodeType="withEffect">
                                  <p:stCondLst>
                                    <p:cond delay="0"/>
                                  </p:stCondLst>
                                  <p:childTnLst>
                                    <p:set>
                                      <p:cBhvr>
                                        <p:cTn id="835" dur="1000" fill="hold">
                                          <p:stCondLst>
                                            <p:cond delay="0"/>
                                          </p:stCondLst>
                                        </p:cTn>
                                        <p:tgtEl>
                                          <p:spTgt spid="164"/>
                                        </p:tgtEl>
                                        <p:attrNameLst>
                                          <p:attrName>style.visibility</p:attrName>
                                        </p:attrNameLst>
                                      </p:cBhvr>
                                      <p:to>
                                        <p:strVal val="visible"/>
                                      </p:to>
                                    </p:set>
                                    <p:anim calcmode="lin" valueType="num">
                                      <p:cBhvr>
                                        <p:cTn id="836" dur="1000">
                                          <p:stCondLst>
                                            <p:cond delay="0"/>
                                          </p:stCondLst>
                                        </p:cTn>
                                        <p:tgtEl>
                                          <p:spTgt spid="164"/>
                                        </p:tgtEl>
                                        <p:attrNameLst>
                                          <p:attrName>ppt_w</p:attrName>
                                        </p:attrNameLst>
                                      </p:cBhvr>
                                      <p:tavLst>
                                        <p:tav tm="0">
                                          <p:val>
                                            <p:strVal val="#ppt_w*0.70"/>
                                          </p:val>
                                        </p:tav>
                                        <p:tav tm="100000">
                                          <p:val>
                                            <p:strVal val="#ppt_w"/>
                                          </p:val>
                                        </p:tav>
                                      </p:tavLst>
                                    </p:anim>
                                    <p:anim calcmode="lin" valueType="num">
                                      <p:cBhvr>
                                        <p:cTn id="837" dur="1000">
                                          <p:stCondLst>
                                            <p:cond delay="0"/>
                                          </p:stCondLst>
                                        </p:cTn>
                                        <p:tgtEl>
                                          <p:spTgt spid="164"/>
                                        </p:tgtEl>
                                        <p:attrNameLst>
                                          <p:attrName>ppt_h</p:attrName>
                                        </p:attrNameLst>
                                      </p:cBhvr>
                                      <p:tavLst>
                                        <p:tav tm="0">
                                          <p:val>
                                            <p:strVal val="#ppt_h"/>
                                          </p:val>
                                        </p:tav>
                                        <p:tav tm="100000">
                                          <p:val>
                                            <p:strVal val="#ppt_h"/>
                                          </p:val>
                                        </p:tav>
                                      </p:tavLst>
                                    </p:anim>
                                    <p:animEffect transition="in" filter="fade">
                                      <p:cBhvr>
                                        <p:cTn id="838" dur="1000"/>
                                        <p:tgtEl>
                                          <p:spTgt spid="164"/>
                                        </p:tgtEl>
                                      </p:cBhvr>
                                    </p:animEffect>
                                  </p:childTnLst>
                                </p:cTn>
                              </p:par>
                              <p:par>
                                <p:cTn id="839" presetID="55" presetClass="entr" presetSubtype="0" fill="hold" grpId="0" nodeType="withEffect">
                                  <p:stCondLst>
                                    <p:cond delay="0"/>
                                  </p:stCondLst>
                                  <p:childTnLst>
                                    <p:set>
                                      <p:cBhvr>
                                        <p:cTn id="840" dur="1000" fill="hold">
                                          <p:stCondLst>
                                            <p:cond delay="0"/>
                                          </p:stCondLst>
                                        </p:cTn>
                                        <p:tgtEl>
                                          <p:spTgt spid="165"/>
                                        </p:tgtEl>
                                        <p:attrNameLst>
                                          <p:attrName>style.visibility</p:attrName>
                                        </p:attrNameLst>
                                      </p:cBhvr>
                                      <p:to>
                                        <p:strVal val="visible"/>
                                      </p:to>
                                    </p:set>
                                    <p:anim calcmode="lin" valueType="num">
                                      <p:cBhvr>
                                        <p:cTn id="841" dur="1000">
                                          <p:stCondLst>
                                            <p:cond delay="0"/>
                                          </p:stCondLst>
                                        </p:cTn>
                                        <p:tgtEl>
                                          <p:spTgt spid="165"/>
                                        </p:tgtEl>
                                        <p:attrNameLst>
                                          <p:attrName>ppt_w</p:attrName>
                                        </p:attrNameLst>
                                      </p:cBhvr>
                                      <p:tavLst>
                                        <p:tav tm="0">
                                          <p:val>
                                            <p:strVal val="#ppt_w*0.70"/>
                                          </p:val>
                                        </p:tav>
                                        <p:tav tm="100000">
                                          <p:val>
                                            <p:strVal val="#ppt_w"/>
                                          </p:val>
                                        </p:tav>
                                      </p:tavLst>
                                    </p:anim>
                                    <p:anim calcmode="lin" valueType="num">
                                      <p:cBhvr>
                                        <p:cTn id="842" dur="1000">
                                          <p:stCondLst>
                                            <p:cond delay="0"/>
                                          </p:stCondLst>
                                        </p:cTn>
                                        <p:tgtEl>
                                          <p:spTgt spid="165"/>
                                        </p:tgtEl>
                                        <p:attrNameLst>
                                          <p:attrName>ppt_h</p:attrName>
                                        </p:attrNameLst>
                                      </p:cBhvr>
                                      <p:tavLst>
                                        <p:tav tm="0">
                                          <p:val>
                                            <p:strVal val="#ppt_h"/>
                                          </p:val>
                                        </p:tav>
                                        <p:tav tm="100000">
                                          <p:val>
                                            <p:strVal val="#ppt_h"/>
                                          </p:val>
                                        </p:tav>
                                      </p:tavLst>
                                    </p:anim>
                                    <p:animEffect transition="in" filter="fade">
                                      <p:cBhvr>
                                        <p:cTn id="843" dur="1000"/>
                                        <p:tgtEl>
                                          <p:spTgt spid="165"/>
                                        </p:tgtEl>
                                      </p:cBhvr>
                                    </p:animEffect>
                                  </p:childTnLst>
                                </p:cTn>
                              </p:par>
                              <p:par>
                                <p:cTn id="844" presetID="55" presetClass="entr" presetSubtype="0" fill="hold" grpId="0" nodeType="withEffect">
                                  <p:stCondLst>
                                    <p:cond delay="0"/>
                                  </p:stCondLst>
                                  <p:childTnLst>
                                    <p:set>
                                      <p:cBhvr>
                                        <p:cTn id="845" dur="1000" fill="hold">
                                          <p:stCondLst>
                                            <p:cond delay="0"/>
                                          </p:stCondLst>
                                        </p:cTn>
                                        <p:tgtEl>
                                          <p:spTgt spid="166"/>
                                        </p:tgtEl>
                                        <p:attrNameLst>
                                          <p:attrName>style.visibility</p:attrName>
                                        </p:attrNameLst>
                                      </p:cBhvr>
                                      <p:to>
                                        <p:strVal val="visible"/>
                                      </p:to>
                                    </p:set>
                                    <p:anim calcmode="lin" valueType="num">
                                      <p:cBhvr>
                                        <p:cTn id="846" dur="1000">
                                          <p:stCondLst>
                                            <p:cond delay="0"/>
                                          </p:stCondLst>
                                        </p:cTn>
                                        <p:tgtEl>
                                          <p:spTgt spid="166"/>
                                        </p:tgtEl>
                                        <p:attrNameLst>
                                          <p:attrName>ppt_w</p:attrName>
                                        </p:attrNameLst>
                                      </p:cBhvr>
                                      <p:tavLst>
                                        <p:tav tm="0">
                                          <p:val>
                                            <p:strVal val="#ppt_w*0.70"/>
                                          </p:val>
                                        </p:tav>
                                        <p:tav tm="100000">
                                          <p:val>
                                            <p:strVal val="#ppt_w"/>
                                          </p:val>
                                        </p:tav>
                                      </p:tavLst>
                                    </p:anim>
                                    <p:anim calcmode="lin" valueType="num">
                                      <p:cBhvr>
                                        <p:cTn id="847" dur="1000">
                                          <p:stCondLst>
                                            <p:cond delay="0"/>
                                          </p:stCondLst>
                                        </p:cTn>
                                        <p:tgtEl>
                                          <p:spTgt spid="166"/>
                                        </p:tgtEl>
                                        <p:attrNameLst>
                                          <p:attrName>ppt_h</p:attrName>
                                        </p:attrNameLst>
                                      </p:cBhvr>
                                      <p:tavLst>
                                        <p:tav tm="0">
                                          <p:val>
                                            <p:strVal val="#ppt_h"/>
                                          </p:val>
                                        </p:tav>
                                        <p:tav tm="100000">
                                          <p:val>
                                            <p:strVal val="#ppt_h"/>
                                          </p:val>
                                        </p:tav>
                                      </p:tavLst>
                                    </p:anim>
                                    <p:animEffect transition="in" filter="fade">
                                      <p:cBhvr>
                                        <p:cTn id="848" dur="1000"/>
                                        <p:tgtEl>
                                          <p:spTgt spid="166"/>
                                        </p:tgtEl>
                                      </p:cBhvr>
                                    </p:animEffect>
                                  </p:childTnLst>
                                </p:cTn>
                              </p:par>
                              <p:par>
                                <p:cTn id="849" presetID="55" presetClass="entr" presetSubtype="0" fill="hold" grpId="0" nodeType="withEffect">
                                  <p:stCondLst>
                                    <p:cond delay="0"/>
                                  </p:stCondLst>
                                  <p:childTnLst>
                                    <p:set>
                                      <p:cBhvr>
                                        <p:cTn id="850" dur="1000" fill="hold">
                                          <p:stCondLst>
                                            <p:cond delay="0"/>
                                          </p:stCondLst>
                                        </p:cTn>
                                        <p:tgtEl>
                                          <p:spTgt spid="167"/>
                                        </p:tgtEl>
                                        <p:attrNameLst>
                                          <p:attrName>style.visibility</p:attrName>
                                        </p:attrNameLst>
                                      </p:cBhvr>
                                      <p:to>
                                        <p:strVal val="visible"/>
                                      </p:to>
                                    </p:set>
                                    <p:anim calcmode="lin" valueType="num">
                                      <p:cBhvr>
                                        <p:cTn id="851" dur="1000">
                                          <p:stCondLst>
                                            <p:cond delay="0"/>
                                          </p:stCondLst>
                                        </p:cTn>
                                        <p:tgtEl>
                                          <p:spTgt spid="167"/>
                                        </p:tgtEl>
                                        <p:attrNameLst>
                                          <p:attrName>ppt_w</p:attrName>
                                        </p:attrNameLst>
                                      </p:cBhvr>
                                      <p:tavLst>
                                        <p:tav tm="0">
                                          <p:val>
                                            <p:strVal val="#ppt_w*0.70"/>
                                          </p:val>
                                        </p:tav>
                                        <p:tav tm="100000">
                                          <p:val>
                                            <p:strVal val="#ppt_w"/>
                                          </p:val>
                                        </p:tav>
                                      </p:tavLst>
                                    </p:anim>
                                    <p:anim calcmode="lin" valueType="num">
                                      <p:cBhvr>
                                        <p:cTn id="852" dur="1000">
                                          <p:stCondLst>
                                            <p:cond delay="0"/>
                                          </p:stCondLst>
                                        </p:cTn>
                                        <p:tgtEl>
                                          <p:spTgt spid="167"/>
                                        </p:tgtEl>
                                        <p:attrNameLst>
                                          <p:attrName>ppt_h</p:attrName>
                                        </p:attrNameLst>
                                      </p:cBhvr>
                                      <p:tavLst>
                                        <p:tav tm="0">
                                          <p:val>
                                            <p:strVal val="#ppt_h"/>
                                          </p:val>
                                        </p:tav>
                                        <p:tav tm="100000">
                                          <p:val>
                                            <p:strVal val="#ppt_h"/>
                                          </p:val>
                                        </p:tav>
                                      </p:tavLst>
                                    </p:anim>
                                    <p:animEffect transition="in" filter="fade">
                                      <p:cBhvr>
                                        <p:cTn id="853" dur="1000"/>
                                        <p:tgtEl>
                                          <p:spTgt spid="167"/>
                                        </p:tgtEl>
                                      </p:cBhvr>
                                    </p:animEffect>
                                  </p:childTnLst>
                                </p:cTn>
                              </p:par>
                              <p:par>
                                <p:cTn id="854" presetID="55" presetClass="entr" presetSubtype="0" fill="hold" grpId="0" nodeType="withEffect">
                                  <p:stCondLst>
                                    <p:cond delay="0"/>
                                  </p:stCondLst>
                                  <p:childTnLst>
                                    <p:set>
                                      <p:cBhvr>
                                        <p:cTn id="855" dur="1000" fill="hold">
                                          <p:stCondLst>
                                            <p:cond delay="0"/>
                                          </p:stCondLst>
                                        </p:cTn>
                                        <p:tgtEl>
                                          <p:spTgt spid="168"/>
                                        </p:tgtEl>
                                        <p:attrNameLst>
                                          <p:attrName>style.visibility</p:attrName>
                                        </p:attrNameLst>
                                      </p:cBhvr>
                                      <p:to>
                                        <p:strVal val="visible"/>
                                      </p:to>
                                    </p:set>
                                    <p:anim calcmode="lin" valueType="num">
                                      <p:cBhvr>
                                        <p:cTn id="856" dur="1000">
                                          <p:stCondLst>
                                            <p:cond delay="0"/>
                                          </p:stCondLst>
                                        </p:cTn>
                                        <p:tgtEl>
                                          <p:spTgt spid="168"/>
                                        </p:tgtEl>
                                        <p:attrNameLst>
                                          <p:attrName>ppt_w</p:attrName>
                                        </p:attrNameLst>
                                      </p:cBhvr>
                                      <p:tavLst>
                                        <p:tav tm="0">
                                          <p:val>
                                            <p:strVal val="#ppt_w*0.70"/>
                                          </p:val>
                                        </p:tav>
                                        <p:tav tm="100000">
                                          <p:val>
                                            <p:strVal val="#ppt_w"/>
                                          </p:val>
                                        </p:tav>
                                      </p:tavLst>
                                    </p:anim>
                                    <p:anim calcmode="lin" valueType="num">
                                      <p:cBhvr>
                                        <p:cTn id="857" dur="1000">
                                          <p:stCondLst>
                                            <p:cond delay="0"/>
                                          </p:stCondLst>
                                        </p:cTn>
                                        <p:tgtEl>
                                          <p:spTgt spid="168"/>
                                        </p:tgtEl>
                                        <p:attrNameLst>
                                          <p:attrName>ppt_h</p:attrName>
                                        </p:attrNameLst>
                                      </p:cBhvr>
                                      <p:tavLst>
                                        <p:tav tm="0">
                                          <p:val>
                                            <p:strVal val="#ppt_h"/>
                                          </p:val>
                                        </p:tav>
                                        <p:tav tm="100000">
                                          <p:val>
                                            <p:strVal val="#ppt_h"/>
                                          </p:val>
                                        </p:tav>
                                      </p:tavLst>
                                    </p:anim>
                                    <p:animEffect transition="in" filter="fade">
                                      <p:cBhvr>
                                        <p:cTn id="858" dur="1000"/>
                                        <p:tgtEl>
                                          <p:spTgt spid="168"/>
                                        </p:tgtEl>
                                      </p:cBhvr>
                                    </p:animEffect>
                                  </p:childTnLst>
                                </p:cTn>
                              </p:par>
                            </p:childTnLst>
                          </p:cTn>
                        </p:par>
                      </p:childTnLst>
                    </p:cTn>
                  </p:par>
                  <p:par>
                    <p:cTn id="859" fill="hold">
                      <p:stCondLst>
                        <p:cond delay="indefinite"/>
                      </p:stCondLst>
                      <p:childTnLst>
                        <p:par>
                          <p:cTn id="860" fill="hold">
                            <p:stCondLst>
                              <p:cond delay="0"/>
                            </p:stCondLst>
                            <p:childTnLst>
                              <p:par>
                                <p:cTn id="861" presetID="55" presetClass="entr" presetSubtype="0" fill="hold" grpId="0" nodeType="clickEffect">
                                  <p:stCondLst>
                                    <p:cond delay="0"/>
                                  </p:stCondLst>
                                  <p:childTnLst>
                                    <p:set>
                                      <p:cBhvr>
                                        <p:cTn id="862" dur="1000" fill="hold">
                                          <p:stCondLst>
                                            <p:cond delay="0"/>
                                          </p:stCondLst>
                                        </p:cTn>
                                        <p:tgtEl>
                                          <p:spTgt spid="169"/>
                                        </p:tgtEl>
                                        <p:attrNameLst>
                                          <p:attrName>style.visibility</p:attrName>
                                        </p:attrNameLst>
                                      </p:cBhvr>
                                      <p:to>
                                        <p:strVal val="visible"/>
                                      </p:to>
                                    </p:set>
                                    <p:anim calcmode="lin" valueType="num">
                                      <p:cBhvr>
                                        <p:cTn id="863" dur="1000">
                                          <p:stCondLst>
                                            <p:cond delay="0"/>
                                          </p:stCondLst>
                                        </p:cTn>
                                        <p:tgtEl>
                                          <p:spTgt spid="169"/>
                                        </p:tgtEl>
                                        <p:attrNameLst>
                                          <p:attrName>ppt_w</p:attrName>
                                        </p:attrNameLst>
                                      </p:cBhvr>
                                      <p:tavLst>
                                        <p:tav tm="0">
                                          <p:val>
                                            <p:strVal val="#ppt_w*0.70"/>
                                          </p:val>
                                        </p:tav>
                                        <p:tav tm="100000">
                                          <p:val>
                                            <p:strVal val="#ppt_w"/>
                                          </p:val>
                                        </p:tav>
                                      </p:tavLst>
                                    </p:anim>
                                    <p:anim calcmode="lin" valueType="num">
                                      <p:cBhvr>
                                        <p:cTn id="864" dur="1000">
                                          <p:stCondLst>
                                            <p:cond delay="0"/>
                                          </p:stCondLst>
                                        </p:cTn>
                                        <p:tgtEl>
                                          <p:spTgt spid="169"/>
                                        </p:tgtEl>
                                        <p:attrNameLst>
                                          <p:attrName>ppt_h</p:attrName>
                                        </p:attrNameLst>
                                      </p:cBhvr>
                                      <p:tavLst>
                                        <p:tav tm="0">
                                          <p:val>
                                            <p:strVal val="#ppt_h"/>
                                          </p:val>
                                        </p:tav>
                                        <p:tav tm="100000">
                                          <p:val>
                                            <p:strVal val="#ppt_h"/>
                                          </p:val>
                                        </p:tav>
                                      </p:tavLst>
                                    </p:anim>
                                    <p:animEffect transition="in" filter="fade">
                                      <p:cBhvr>
                                        <p:cTn id="865" dur="1000"/>
                                        <p:tgtEl>
                                          <p:spTgt spid="169"/>
                                        </p:tgtEl>
                                      </p:cBhvr>
                                    </p:animEffect>
                                  </p:childTnLst>
                                </p:cTn>
                              </p:par>
                              <p:par>
                                <p:cTn id="866" presetID="55" presetClass="entr" presetSubtype="0" fill="hold" grpId="0" nodeType="withEffect">
                                  <p:stCondLst>
                                    <p:cond delay="0"/>
                                  </p:stCondLst>
                                  <p:childTnLst>
                                    <p:set>
                                      <p:cBhvr>
                                        <p:cTn id="867" dur="1000" fill="hold">
                                          <p:stCondLst>
                                            <p:cond delay="0"/>
                                          </p:stCondLst>
                                        </p:cTn>
                                        <p:tgtEl>
                                          <p:spTgt spid="170"/>
                                        </p:tgtEl>
                                        <p:attrNameLst>
                                          <p:attrName>style.visibility</p:attrName>
                                        </p:attrNameLst>
                                      </p:cBhvr>
                                      <p:to>
                                        <p:strVal val="visible"/>
                                      </p:to>
                                    </p:set>
                                    <p:anim calcmode="lin" valueType="num">
                                      <p:cBhvr>
                                        <p:cTn id="868" dur="1000">
                                          <p:stCondLst>
                                            <p:cond delay="0"/>
                                          </p:stCondLst>
                                        </p:cTn>
                                        <p:tgtEl>
                                          <p:spTgt spid="170"/>
                                        </p:tgtEl>
                                        <p:attrNameLst>
                                          <p:attrName>ppt_w</p:attrName>
                                        </p:attrNameLst>
                                      </p:cBhvr>
                                      <p:tavLst>
                                        <p:tav tm="0">
                                          <p:val>
                                            <p:strVal val="#ppt_w*0.70"/>
                                          </p:val>
                                        </p:tav>
                                        <p:tav tm="100000">
                                          <p:val>
                                            <p:strVal val="#ppt_w"/>
                                          </p:val>
                                        </p:tav>
                                      </p:tavLst>
                                    </p:anim>
                                    <p:anim calcmode="lin" valueType="num">
                                      <p:cBhvr>
                                        <p:cTn id="869" dur="1000">
                                          <p:stCondLst>
                                            <p:cond delay="0"/>
                                          </p:stCondLst>
                                        </p:cTn>
                                        <p:tgtEl>
                                          <p:spTgt spid="170"/>
                                        </p:tgtEl>
                                        <p:attrNameLst>
                                          <p:attrName>ppt_h</p:attrName>
                                        </p:attrNameLst>
                                      </p:cBhvr>
                                      <p:tavLst>
                                        <p:tav tm="0">
                                          <p:val>
                                            <p:strVal val="#ppt_h"/>
                                          </p:val>
                                        </p:tav>
                                        <p:tav tm="100000">
                                          <p:val>
                                            <p:strVal val="#ppt_h"/>
                                          </p:val>
                                        </p:tav>
                                      </p:tavLst>
                                    </p:anim>
                                    <p:animEffect transition="in" filter="fade">
                                      <p:cBhvr>
                                        <p:cTn id="870" dur="1000"/>
                                        <p:tgtEl>
                                          <p:spTgt spid="170"/>
                                        </p:tgtEl>
                                      </p:cBhvr>
                                    </p:animEffect>
                                  </p:childTnLst>
                                </p:cTn>
                              </p:par>
                              <p:par>
                                <p:cTn id="871" presetID="55" presetClass="entr" presetSubtype="0" fill="hold" grpId="0" nodeType="withEffect">
                                  <p:stCondLst>
                                    <p:cond delay="0"/>
                                  </p:stCondLst>
                                  <p:childTnLst>
                                    <p:set>
                                      <p:cBhvr>
                                        <p:cTn id="872" dur="1000" fill="hold">
                                          <p:stCondLst>
                                            <p:cond delay="0"/>
                                          </p:stCondLst>
                                        </p:cTn>
                                        <p:tgtEl>
                                          <p:spTgt spid="171"/>
                                        </p:tgtEl>
                                        <p:attrNameLst>
                                          <p:attrName>style.visibility</p:attrName>
                                        </p:attrNameLst>
                                      </p:cBhvr>
                                      <p:to>
                                        <p:strVal val="visible"/>
                                      </p:to>
                                    </p:set>
                                    <p:anim calcmode="lin" valueType="num">
                                      <p:cBhvr>
                                        <p:cTn id="873" dur="1000">
                                          <p:stCondLst>
                                            <p:cond delay="0"/>
                                          </p:stCondLst>
                                        </p:cTn>
                                        <p:tgtEl>
                                          <p:spTgt spid="171"/>
                                        </p:tgtEl>
                                        <p:attrNameLst>
                                          <p:attrName>ppt_w</p:attrName>
                                        </p:attrNameLst>
                                      </p:cBhvr>
                                      <p:tavLst>
                                        <p:tav tm="0">
                                          <p:val>
                                            <p:strVal val="#ppt_w*0.70"/>
                                          </p:val>
                                        </p:tav>
                                        <p:tav tm="100000">
                                          <p:val>
                                            <p:strVal val="#ppt_w"/>
                                          </p:val>
                                        </p:tav>
                                      </p:tavLst>
                                    </p:anim>
                                    <p:anim calcmode="lin" valueType="num">
                                      <p:cBhvr>
                                        <p:cTn id="874" dur="1000">
                                          <p:stCondLst>
                                            <p:cond delay="0"/>
                                          </p:stCondLst>
                                        </p:cTn>
                                        <p:tgtEl>
                                          <p:spTgt spid="171"/>
                                        </p:tgtEl>
                                        <p:attrNameLst>
                                          <p:attrName>ppt_h</p:attrName>
                                        </p:attrNameLst>
                                      </p:cBhvr>
                                      <p:tavLst>
                                        <p:tav tm="0">
                                          <p:val>
                                            <p:strVal val="#ppt_h"/>
                                          </p:val>
                                        </p:tav>
                                        <p:tav tm="100000">
                                          <p:val>
                                            <p:strVal val="#ppt_h"/>
                                          </p:val>
                                        </p:tav>
                                      </p:tavLst>
                                    </p:anim>
                                    <p:animEffect transition="in" filter="fade">
                                      <p:cBhvr>
                                        <p:cTn id="875" dur="1000"/>
                                        <p:tgtEl>
                                          <p:spTgt spid="171"/>
                                        </p:tgtEl>
                                      </p:cBhvr>
                                    </p:animEffect>
                                  </p:childTnLst>
                                </p:cTn>
                              </p:par>
                              <p:par>
                                <p:cTn id="876" presetID="55" presetClass="entr" presetSubtype="0" fill="hold" grpId="0" nodeType="withEffect">
                                  <p:stCondLst>
                                    <p:cond delay="0"/>
                                  </p:stCondLst>
                                  <p:childTnLst>
                                    <p:set>
                                      <p:cBhvr>
                                        <p:cTn id="877" dur="1000" fill="hold">
                                          <p:stCondLst>
                                            <p:cond delay="0"/>
                                          </p:stCondLst>
                                        </p:cTn>
                                        <p:tgtEl>
                                          <p:spTgt spid="172"/>
                                        </p:tgtEl>
                                        <p:attrNameLst>
                                          <p:attrName>style.visibility</p:attrName>
                                        </p:attrNameLst>
                                      </p:cBhvr>
                                      <p:to>
                                        <p:strVal val="visible"/>
                                      </p:to>
                                    </p:set>
                                    <p:anim calcmode="lin" valueType="num">
                                      <p:cBhvr>
                                        <p:cTn id="878" dur="1000">
                                          <p:stCondLst>
                                            <p:cond delay="0"/>
                                          </p:stCondLst>
                                        </p:cTn>
                                        <p:tgtEl>
                                          <p:spTgt spid="172"/>
                                        </p:tgtEl>
                                        <p:attrNameLst>
                                          <p:attrName>ppt_w</p:attrName>
                                        </p:attrNameLst>
                                      </p:cBhvr>
                                      <p:tavLst>
                                        <p:tav tm="0">
                                          <p:val>
                                            <p:strVal val="#ppt_w*0.70"/>
                                          </p:val>
                                        </p:tav>
                                        <p:tav tm="100000">
                                          <p:val>
                                            <p:strVal val="#ppt_w"/>
                                          </p:val>
                                        </p:tav>
                                      </p:tavLst>
                                    </p:anim>
                                    <p:anim calcmode="lin" valueType="num">
                                      <p:cBhvr>
                                        <p:cTn id="879" dur="1000">
                                          <p:stCondLst>
                                            <p:cond delay="0"/>
                                          </p:stCondLst>
                                        </p:cTn>
                                        <p:tgtEl>
                                          <p:spTgt spid="172"/>
                                        </p:tgtEl>
                                        <p:attrNameLst>
                                          <p:attrName>ppt_h</p:attrName>
                                        </p:attrNameLst>
                                      </p:cBhvr>
                                      <p:tavLst>
                                        <p:tav tm="0">
                                          <p:val>
                                            <p:strVal val="#ppt_h"/>
                                          </p:val>
                                        </p:tav>
                                        <p:tav tm="100000">
                                          <p:val>
                                            <p:strVal val="#ppt_h"/>
                                          </p:val>
                                        </p:tav>
                                      </p:tavLst>
                                    </p:anim>
                                    <p:animEffect transition="in" filter="fade">
                                      <p:cBhvr>
                                        <p:cTn id="880" dur="1000"/>
                                        <p:tgtEl>
                                          <p:spTgt spid="172"/>
                                        </p:tgtEl>
                                      </p:cBhvr>
                                    </p:animEffect>
                                  </p:childTnLst>
                                </p:cTn>
                              </p:par>
                              <p:par>
                                <p:cTn id="881" presetID="55" presetClass="entr" presetSubtype="0" fill="hold" grpId="0" nodeType="withEffect">
                                  <p:stCondLst>
                                    <p:cond delay="0"/>
                                  </p:stCondLst>
                                  <p:childTnLst>
                                    <p:set>
                                      <p:cBhvr>
                                        <p:cTn id="882" dur="1000" fill="hold">
                                          <p:stCondLst>
                                            <p:cond delay="0"/>
                                          </p:stCondLst>
                                        </p:cTn>
                                        <p:tgtEl>
                                          <p:spTgt spid="173"/>
                                        </p:tgtEl>
                                        <p:attrNameLst>
                                          <p:attrName>style.visibility</p:attrName>
                                        </p:attrNameLst>
                                      </p:cBhvr>
                                      <p:to>
                                        <p:strVal val="visible"/>
                                      </p:to>
                                    </p:set>
                                    <p:anim calcmode="lin" valueType="num">
                                      <p:cBhvr>
                                        <p:cTn id="883" dur="1000">
                                          <p:stCondLst>
                                            <p:cond delay="0"/>
                                          </p:stCondLst>
                                        </p:cTn>
                                        <p:tgtEl>
                                          <p:spTgt spid="173"/>
                                        </p:tgtEl>
                                        <p:attrNameLst>
                                          <p:attrName>ppt_w</p:attrName>
                                        </p:attrNameLst>
                                      </p:cBhvr>
                                      <p:tavLst>
                                        <p:tav tm="0">
                                          <p:val>
                                            <p:strVal val="#ppt_w*0.70"/>
                                          </p:val>
                                        </p:tav>
                                        <p:tav tm="100000">
                                          <p:val>
                                            <p:strVal val="#ppt_w"/>
                                          </p:val>
                                        </p:tav>
                                      </p:tavLst>
                                    </p:anim>
                                    <p:anim calcmode="lin" valueType="num">
                                      <p:cBhvr>
                                        <p:cTn id="884" dur="1000">
                                          <p:stCondLst>
                                            <p:cond delay="0"/>
                                          </p:stCondLst>
                                        </p:cTn>
                                        <p:tgtEl>
                                          <p:spTgt spid="173"/>
                                        </p:tgtEl>
                                        <p:attrNameLst>
                                          <p:attrName>ppt_h</p:attrName>
                                        </p:attrNameLst>
                                      </p:cBhvr>
                                      <p:tavLst>
                                        <p:tav tm="0">
                                          <p:val>
                                            <p:strVal val="#ppt_h"/>
                                          </p:val>
                                        </p:tav>
                                        <p:tav tm="100000">
                                          <p:val>
                                            <p:strVal val="#ppt_h"/>
                                          </p:val>
                                        </p:tav>
                                      </p:tavLst>
                                    </p:anim>
                                    <p:animEffect transition="in" filter="fade">
                                      <p:cBhvr>
                                        <p:cTn id="885" dur="1000"/>
                                        <p:tgtEl>
                                          <p:spTgt spid="173"/>
                                        </p:tgtEl>
                                      </p:cBhvr>
                                    </p:animEffect>
                                  </p:childTnLst>
                                </p:cTn>
                              </p:par>
                              <p:par>
                                <p:cTn id="886" presetID="55" presetClass="entr" presetSubtype="0" fill="hold" grpId="0" nodeType="withEffect">
                                  <p:stCondLst>
                                    <p:cond delay="0"/>
                                  </p:stCondLst>
                                  <p:childTnLst>
                                    <p:set>
                                      <p:cBhvr>
                                        <p:cTn id="887" dur="1000" fill="hold">
                                          <p:stCondLst>
                                            <p:cond delay="0"/>
                                          </p:stCondLst>
                                        </p:cTn>
                                        <p:tgtEl>
                                          <p:spTgt spid="174"/>
                                        </p:tgtEl>
                                        <p:attrNameLst>
                                          <p:attrName>style.visibility</p:attrName>
                                        </p:attrNameLst>
                                      </p:cBhvr>
                                      <p:to>
                                        <p:strVal val="visible"/>
                                      </p:to>
                                    </p:set>
                                    <p:anim calcmode="lin" valueType="num">
                                      <p:cBhvr>
                                        <p:cTn id="888" dur="1000">
                                          <p:stCondLst>
                                            <p:cond delay="0"/>
                                          </p:stCondLst>
                                        </p:cTn>
                                        <p:tgtEl>
                                          <p:spTgt spid="174"/>
                                        </p:tgtEl>
                                        <p:attrNameLst>
                                          <p:attrName>ppt_w</p:attrName>
                                        </p:attrNameLst>
                                      </p:cBhvr>
                                      <p:tavLst>
                                        <p:tav tm="0">
                                          <p:val>
                                            <p:strVal val="#ppt_w*0.70"/>
                                          </p:val>
                                        </p:tav>
                                        <p:tav tm="100000">
                                          <p:val>
                                            <p:strVal val="#ppt_w"/>
                                          </p:val>
                                        </p:tav>
                                      </p:tavLst>
                                    </p:anim>
                                    <p:anim calcmode="lin" valueType="num">
                                      <p:cBhvr>
                                        <p:cTn id="889" dur="1000">
                                          <p:stCondLst>
                                            <p:cond delay="0"/>
                                          </p:stCondLst>
                                        </p:cTn>
                                        <p:tgtEl>
                                          <p:spTgt spid="174"/>
                                        </p:tgtEl>
                                        <p:attrNameLst>
                                          <p:attrName>ppt_h</p:attrName>
                                        </p:attrNameLst>
                                      </p:cBhvr>
                                      <p:tavLst>
                                        <p:tav tm="0">
                                          <p:val>
                                            <p:strVal val="#ppt_h"/>
                                          </p:val>
                                        </p:tav>
                                        <p:tav tm="100000">
                                          <p:val>
                                            <p:strVal val="#ppt_h"/>
                                          </p:val>
                                        </p:tav>
                                      </p:tavLst>
                                    </p:anim>
                                    <p:animEffect transition="in" filter="fade">
                                      <p:cBhvr>
                                        <p:cTn id="890" dur="1000"/>
                                        <p:tgtEl>
                                          <p:spTgt spid="174"/>
                                        </p:tgtEl>
                                      </p:cBhvr>
                                    </p:animEffect>
                                  </p:childTnLst>
                                </p:cTn>
                              </p:par>
                              <p:par>
                                <p:cTn id="891" presetID="55" presetClass="entr" presetSubtype="0" fill="hold" grpId="0" nodeType="withEffect">
                                  <p:stCondLst>
                                    <p:cond delay="0"/>
                                  </p:stCondLst>
                                  <p:childTnLst>
                                    <p:set>
                                      <p:cBhvr>
                                        <p:cTn id="892" dur="1000" fill="hold">
                                          <p:stCondLst>
                                            <p:cond delay="0"/>
                                          </p:stCondLst>
                                        </p:cTn>
                                        <p:tgtEl>
                                          <p:spTgt spid="175"/>
                                        </p:tgtEl>
                                        <p:attrNameLst>
                                          <p:attrName>style.visibility</p:attrName>
                                        </p:attrNameLst>
                                      </p:cBhvr>
                                      <p:to>
                                        <p:strVal val="visible"/>
                                      </p:to>
                                    </p:set>
                                    <p:anim calcmode="lin" valueType="num">
                                      <p:cBhvr>
                                        <p:cTn id="893" dur="1000">
                                          <p:stCondLst>
                                            <p:cond delay="0"/>
                                          </p:stCondLst>
                                        </p:cTn>
                                        <p:tgtEl>
                                          <p:spTgt spid="175"/>
                                        </p:tgtEl>
                                        <p:attrNameLst>
                                          <p:attrName>ppt_w</p:attrName>
                                        </p:attrNameLst>
                                      </p:cBhvr>
                                      <p:tavLst>
                                        <p:tav tm="0">
                                          <p:val>
                                            <p:strVal val="#ppt_w*0.70"/>
                                          </p:val>
                                        </p:tav>
                                        <p:tav tm="100000">
                                          <p:val>
                                            <p:strVal val="#ppt_w"/>
                                          </p:val>
                                        </p:tav>
                                      </p:tavLst>
                                    </p:anim>
                                    <p:anim calcmode="lin" valueType="num">
                                      <p:cBhvr>
                                        <p:cTn id="894" dur="1000">
                                          <p:stCondLst>
                                            <p:cond delay="0"/>
                                          </p:stCondLst>
                                        </p:cTn>
                                        <p:tgtEl>
                                          <p:spTgt spid="175"/>
                                        </p:tgtEl>
                                        <p:attrNameLst>
                                          <p:attrName>ppt_h</p:attrName>
                                        </p:attrNameLst>
                                      </p:cBhvr>
                                      <p:tavLst>
                                        <p:tav tm="0">
                                          <p:val>
                                            <p:strVal val="#ppt_h"/>
                                          </p:val>
                                        </p:tav>
                                        <p:tav tm="100000">
                                          <p:val>
                                            <p:strVal val="#ppt_h"/>
                                          </p:val>
                                        </p:tav>
                                      </p:tavLst>
                                    </p:anim>
                                    <p:animEffect transition="in" filter="fade">
                                      <p:cBhvr>
                                        <p:cTn id="895" dur="1000"/>
                                        <p:tgtEl>
                                          <p:spTgt spid="175"/>
                                        </p:tgtEl>
                                      </p:cBhvr>
                                    </p:animEffect>
                                  </p:childTnLst>
                                </p:cTn>
                              </p:par>
                              <p:par>
                                <p:cTn id="896" presetID="55" presetClass="entr" presetSubtype="0" fill="hold" grpId="0" nodeType="withEffect">
                                  <p:stCondLst>
                                    <p:cond delay="0"/>
                                  </p:stCondLst>
                                  <p:childTnLst>
                                    <p:set>
                                      <p:cBhvr>
                                        <p:cTn id="897" dur="1000" fill="hold">
                                          <p:stCondLst>
                                            <p:cond delay="0"/>
                                          </p:stCondLst>
                                        </p:cTn>
                                        <p:tgtEl>
                                          <p:spTgt spid="176"/>
                                        </p:tgtEl>
                                        <p:attrNameLst>
                                          <p:attrName>style.visibility</p:attrName>
                                        </p:attrNameLst>
                                      </p:cBhvr>
                                      <p:to>
                                        <p:strVal val="visible"/>
                                      </p:to>
                                    </p:set>
                                    <p:anim calcmode="lin" valueType="num">
                                      <p:cBhvr>
                                        <p:cTn id="898" dur="1000">
                                          <p:stCondLst>
                                            <p:cond delay="0"/>
                                          </p:stCondLst>
                                        </p:cTn>
                                        <p:tgtEl>
                                          <p:spTgt spid="176"/>
                                        </p:tgtEl>
                                        <p:attrNameLst>
                                          <p:attrName>ppt_w</p:attrName>
                                        </p:attrNameLst>
                                      </p:cBhvr>
                                      <p:tavLst>
                                        <p:tav tm="0">
                                          <p:val>
                                            <p:strVal val="#ppt_w*0.70"/>
                                          </p:val>
                                        </p:tav>
                                        <p:tav tm="100000">
                                          <p:val>
                                            <p:strVal val="#ppt_w"/>
                                          </p:val>
                                        </p:tav>
                                      </p:tavLst>
                                    </p:anim>
                                    <p:anim calcmode="lin" valueType="num">
                                      <p:cBhvr>
                                        <p:cTn id="899" dur="1000">
                                          <p:stCondLst>
                                            <p:cond delay="0"/>
                                          </p:stCondLst>
                                        </p:cTn>
                                        <p:tgtEl>
                                          <p:spTgt spid="176"/>
                                        </p:tgtEl>
                                        <p:attrNameLst>
                                          <p:attrName>ppt_h</p:attrName>
                                        </p:attrNameLst>
                                      </p:cBhvr>
                                      <p:tavLst>
                                        <p:tav tm="0">
                                          <p:val>
                                            <p:strVal val="#ppt_h"/>
                                          </p:val>
                                        </p:tav>
                                        <p:tav tm="100000">
                                          <p:val>
                                            <p:strVal val="#ppt_h"/>
                                          </p:val>
                                        </p:tav>
                                      </p:tavLst>
                                    </p:anim>
                                    <p:animEffect transition="in" filter="fade">
                                      <p:cBhvr>
                                        <p:cTn id="900" dur="1000"/>
                                        <p:tgtEl>
                                          <p:spTgt spid="176"/>
                                        </p:tgtEl>
                                      </p:cBhvr>
                                    </p:animEffect>
                                  </p:childTnLst>
                                </p:cTn>
                              </p:par>
                              <p:par>
                                <p:cTn id="901" presetID="55" presetClass="entr" presetSubtype="0" fill="hold" grpId="0" nodeType="withEffect">
                                  <p:stCondLst>
                                    <p:cond delay="0"/>
                                  </p:stCondLst>
                                  <p:childTnLst>
                                    <p:set>
                                      <p:cBhvr>
                                        <p:cTn id="902" dur="1000" fill="hold">
                                          <p:stCondLst>
                                            <p:cond delay="0"/>
                                          </p:stCondLst>
                                        </p:cTn>
                                        <p:tgtEl>
                                          <p:spTgt spid="177"/>
                                        </p:tgtEl>
                                        <p:attrNameLst>
                                          <p:attrName>style.visibility</p:attrName>
                                        </p:attrNameLst>
                                      </p:cBhvr>
                                      <p:to>
                                        <p:strVal val="visible"/>
                                      </p:to>
                                    </p:set>
                                    <p:anim calcmode="lin" valueType="num">
                                      <p:cBhvr>
                                        <p:cTn id="903" dur="1000">
                                          <p:stCondLst>
                                            <p:cond delay="0"/>
                                          </p:stCondLst>
                                        </p:cTn>
                                        <p:tgtEl>
                                          <p:spTgt spid="177"/>
                                        </p:tgtEl>
                                        <p:attrNameLst>
                                          <p:attrName>ppt_w</p:attrName>
                                        </p:attrNameLst>
                                      </p:cBhvr>
                                      <p:tavLst>
                                        <p:tav tm="0">
                                          <p:val>
                                            <p:strVal val="#ppt_w*0.70"/>
                                          </p:val>
                                        </p:tav>
                                        <p:tav tm="100000">
                                          <p:val>
                                            <p:strVal val="#ppt_w"/>
                                          </p:val>
                                        </p:tav>
                                      </p:tavLst>
                                    </p:anim>
                                    <p:anim calcmode="lin" valueType="num">
                                      <p:cBhvr>
                                        <p:cTn id="904" dur="1000">
                                          <p:stCondLst>
                                            <p:cond delay="0"/>
                                          </p:stCondLst>
                                        </p:cTn>
                                        <p:tgtEl>
                                          <p:spTgt spid="177"/>
                                        </p:tgtEl>
                                        <p:attrNameLst>
                                          <p:attrName>ppt_h</p:attrName>
                                        </p:attrNameLst>
                                      </p:cBhvr>
                                      <p:tavLst>
                                        <p:tav tm="0">
                                          <p:val>
                                            <p:strVal val="#ppt_h"/>
                                          </p:val>
                                        </p:tav>
                                        <p:tav tm="100000">
                                          <p:val>
                                            <p:strVal val="#ppt_h"/>
                                          </p:val>
                                        </p:tav>
                                      </p:tavLst>
                                    </p:anim>
                                    <p:animEffect transition="in" filter="fade">
                                      <p:cBhvr>
                                        <p:cTn id="905" dur="1000"/>
                                        <p:tgtEl>
                                          <p:spTgt spid="177"/>
                                        </p:tgtEl>
                                      </p:cBhvr>
                                    </p:animEffect>
                                  </p:childTnLst>
                                </p:cTn>
                              </p:par>
                              <p:par>
                                <p:cTn id="906" presetID="55" presetClass="entr" presetSubtype="0" fill="hold" grpId="0" nodeType="withEffect">
                                  <p:stCondLst>
                                    <p:cond delay="0"/>
                                  </p:stCondLst>
                                  <p:childTnLst>
                                    <p:set>
                                      <p:cBhvr>
                                        <p:cTn id="907" dur="1000" fill="hold">
                                          <p:stCondLst>
                                            <p:cond delay="0"/>
                                          </p:stCondLst>
                                        </p:cTn>
                                        <p:tgtEl>
                                          <p:spTgt spid="178"/>
                                        </p:tgtEl>
                                        <p:attrNameLst>
                                          <p:attrName>style.visibility</p:attrName>
                                        </p:attrNameLst>
                                      </p:cBhvr>
                                      <p:to>
                                        <p:strVal val="visible"/>
                                      </p:to>
                                    </p:set>
                                    <p:anim calcmode="lin" valueType="num">
                                      <p:cBhvr>
                                        <p:cTn id="908" dur="1000">
                                          <p:stCondLst>
                                            <p:cond delay="0"/>
                                          </p:stCondLst>
                                        </p:cTn>
                                        <p:tgtEl>
                                          <p:spTgt spid="178"/>
                                        </p:tgtEl>
                                        <p:attrNameLst>
                                          <p:attrName>ppt_w</p:attrName>
                                        </p:attrNameLst>
                                      </p:cBhvr>
                                      <p:tavLst>
                                        <p:tav tm="0">
                                          <p:val>
                                            <p:strVal val="#ppt_w*0.70"/>
                                          </p:val>
                                        </p:tav>
                                        <p:tav tm="100000">
                                          <p:val>
                                            <p:strVal val="#ppt_w"/>
                                          </p:val>
                                        </p:tav>
                                      </p:tavLst>
                                    </p:anim>
                                    <p:anim calcmode="lin" valueType="num">
                                      <p:cBhvr>
                                        <p:cTn id="909" dur="1000">
                                          <p:stCondLst>
                                            <p:cond delay="0"/>
                                          </p:stCondLst>
                                        </p:cTn>
                                        <p:tgtEl>
                                          <p:spTgt spid="178"/>
                                        </p:tgtEl>
                                        <p:attrNameLst>
                                          <p:attrName>ppt_h</p:attrName>
                                        </p:attrNameLst>
                                      </p:cBhvr>
                                      <p:tavLst>
                                        <p:tav tm="0">
                                          <p:val>
                                            <p:strVal val="#ppt_h"/>
                                          </p:val>
                                        </p:tav>
                                        <p:tav tm="100000">
                                          <p:val>
                                            <p:strVal val="#ppt_h"/>
                                          </p:val>
                                        </p:tav>
                                      </p:tavLst>
                                    </p:anim>
                                    <p:animEffect transition="in" filter="fade">
                                      <p:cBhvr>
                                        <p:cTn id="910" dur="1000"/>
                                        <p:tgtEl>
                                          <p:spTgt spid="178"/>
                                        </p:tgtEl>
                                      </p:cBhvr>
                                    </p:animEffect>
                                  </p:childTnLst>
                                </p:cTn>
                              </p:par>
                              <p:par>
                                <p:cTn id="911" presetID="55" presetClass="entr" presetSubtype="0" fill="hold" grpId="0" nodeType="withEffect">
                                  <p:stCondLst>
                                    <p:cond delay="0"/>
                                  </p:stCondLst>
                                  <p:childTnLst>
                                    <p:set>
                                      <p:cBhvr>
                                        <p:cTn id="912" dur="1000" fill="hold">
                                          <p:stCondLst>
                                            <p:cond delay="0"/>
                                          </p:stCondLst>
                                        </p:cTn>
                                        <p:tgtEl>
                                          <p:spTgt spid="179"/>
                                        </p:tgtEl>
                                        <p:attrNameLst>
                                          <p:attrName>style.visibility</p:attrName>
                                        </p:attrNameLst>
                                      </p:cBhvr>
                                      <p:to>
                                        <p:strVal val="visible"/>
                                      </p:to>
                                    </p:set>
                                    <p:anim calcmode="lin" valueType="num">
                                      <p:cBhvr>
                                        <p:cTn id="913" dur="1000">
                                          <p:stCondLst>
                                            <p:cond delay="0"/>
                                          </p:stCondLst>
                                        </p:cTn>
                                        <p:tgtEl>
                                          <p:spTgt spid="179"/>
                                        </p:tgtEl>
                                        <p:attrNameLst>
                                          <p:attrName>ppt_w</p:attrName>
                                        </p:attrNameLst>
                                      </p:cBhvr>
                                      <p:tavLst>
                                        <p:tav tm="0">
                                          <p:val>
                                            <p:strVal val="#ppt_w*0.70"/>
                                          </p:val>
                                        </p:tav>
                                        <p:tav tm="100000">
                                          <p:val>
                                            <p:strVal val="#ppt_w"/>
                                          </p:val>
                                        </p:tav>
                                      </p:tavLst>
                                    </p:anim>
                                    <p:anim calcmode="lin" valueType="num">
                                      <p:cBhvr>
                                        <p:cTn id="914" dur="1000">
                                          <p:stCondLst>
                                            <p:cond delay="0"/>
                                          </p:stCondLst>
                                        </p:cTn>
                                        <p:tgtEl>
                                          <p:spTgt spid="179"/>
                                        </p:tgtEl>
                                        <p:attrNameLst>
                                          <p:attrName>ppt_h</p:attrName>
                                        </p:attrNameLst>
                                      </p:cBhvr>
                                      <p:tavLst>
                                        <p:tav tm="0">
                                          <p:val>
                                            <p:strVal val="#ppt_h"/>
                                          </p:val>
                                        </p:tav>
                                        <p:tav tm="100000">
                                          <p:val>
                                            <p:strVal val="#ppt_h"/>
                                          </p:val>
                                        </p:tav>
                                      </p:tavLst>
                                    </p:anim>
                                    <p:animEffect transition="in" filter="fade">
                                      <p:cBhvr>
                                        <p:cTn id="915" dur="1000"/>
                                        <p:tgtEl>
                                          <p:spTgt spid="179"/>
                                        </p:tgtEl>
                                      </p:cBhvr>
                                    </p:animEffect>
                                  </p:childTnLst>
                                </p:cTn>
                              </p:par>
                            </p:childTnLst>
                          </p:cTn>
                        </p:par>
                      </p:childTnLst>
                    </p:cTn>
                  </p:par>
                  <p:par>
                    <p:cTn id="916" fill="hold">
                      <p:stCondLst>
                        <p:cond delay="indefinite"/>
                      </p:stCondLst>
                      <p:childTnLst>
                        <p:par>
                          <p:cTn id="917" fill="hold">
                            <p:stCondLst>
                              <p:cond delay="0"/>
                            </p:stCondLst>
                            <p:childTnLst>
                              <p:par>
                                <p:cTn id="918" presetID="2" presetClass="entr" presetSubtype="8" fill="hold" grpId="0" nodeType="clickEffect">
                                  <p:stCondLst>
                                    <p:cond delay="0"/>
                                  </p:stCondLst>
                                  <p:childTnLst>
                                    <p:set>
                                      <p:cBhvr>
                                        <p:cTn id="919" dur="1" fill="hold">
                                          <p:stCondLst>
                                            <p:cond delay="0"/>
                                          </p:stCondLst>
                                        </p:cTn>
                                        <p:tgtEl>
                                          <p:spTgt spid="180"/>
                                        </p:tgtEl>
                                        <p:attrNameLst>
                                          <p:attrName>style.visibility</p:attrName>
                                        </p:attrNameLst>
                                      </p:cBhvr>
                                      <p:to>
                                        <p:strVal val="visible"/>
                                      </p:to>
                                    </p:set>
                                    <p:anim calcmode="lin" valueType="num">
                                      <p:cBhvr additive="base">
                                        <p:cTn id="920" dur="1500">
                                          <p:stCondLst>
                                            <p:cond delay="0"/>
                                          </p:stCondLst>
                                        </p:cTn>
                                        <p:tgtEl>
                                          <p:spTgt spid="180"/>
                                        </p:tgtEl>
                                        <p:attrNameLst>
                                          <p:attrName>ppt_x</p:attrName>
                                        </p:attrNameLst>
                                      </p:cBhvr>
                                      <p:tavLst>
                                        <p:tav tm="0">
                                          <p:val>
                                            <p:strVal val="0-#ppt_w/2"/>
                                          </p:val>
                                        </p:tav>
                                        <p:tav tm="100000">
                                          <p:val>
                                            <p:strVal val="#ppt_x"/>
                                          </p:val>
                                        </p:tav>
                                      </p:tavLst>
                                    </p:anim>
                                    <p:anim calcmode="lin" valueType="num">
                                      <p:cBhvr additive="base">
                                        <p:cTn id="921" dur="1500">
                                          <p:stCondLst>
                                            <p:cond delay="0"/>
                                          </p:stCondLst>
                                        </p:cTn>
                                        <p:tgtEl>
                                          <p:spTgt spid="180"/>
                                        </p:tgtEl>
                                        <p:attrNameLst>
                                          <p:attrName>ppt_y</p:attrName>
                                        </p:attrNameLst>
                                      </p:cBhvr>
                                      <p:tavLst>
                                        <p:tav tm="0">
                                          <p:val>
                                            <p:strVal val="#ppt_y"/>
                                          </p:val>
                                        </p:tav>
                                        <p:tav tm="100000">
                                          <p:val>
                                            <p:strVal val="#ppt_y"/>
                                          </p:val>
                                        </p:tav>
                                      </p:tavLst>
                                    </p:anim>
                                  </p:childTnLst>
                                </p:cTn>
                              </p:par>
                              <p:par>
                                <p:cTn id="922" presetID="55" presetClass="entr" presetSubtype="0" fill="hold" grpId="0" nodeType="withEffect">
                                  <p:stCondLst>
                                    <p:cond delay="0"/>
                                  </p:stCondLst>
                                  <p:childTnLst>
                                    <p:set>
                                      <p:cBhvr>
                                        <p:cTn id="923" dur="1000" fill="hold">
                                          <p:stCondLst>
                                            <p:cond delay="0"/>
                                          </p:stCondLst>
                                        </p:cTn>
                                        <p:tgtEl>
                                          <p:spTgt spid="181"/>
                                        </p:tgtEl>
                                        <p:attrNameLst>
                                          <p:attrName>style.visibility</p:attrName>
                                        </p:attrNameLst>
                                      </p:cBhvr>
                                      <p:to>
                                        <p:strVal val="visible"/>
                                      </p:to>
                                    </p:set>
                                    <p:anim calcmode="lin" valueType="num">
                                      <p:cBhvr>
                                        <p:cTn id="924" dur="1000">
                                          <p:stCondLst>
                                            <p:cond delay="0"/>
                                          </p:stCondLst>
                                        </p:cTn>
                                        <p:tgtEl>
                                          <p:spTgt spid="181"/>
                                        </p:tgtEl>
                                        <p:attrNameLst>
                                          <p:attrName>ppt_w</p:attrName>
                                        </p:attrNameLst>
                                      </p:cBhvr>
                                      <p:tavLst>
                                        <p:tav tm="0">
                                          <p:val>
                                            <p:strVal val="#ppt_w*0.70"/>
                                          </p:val>
                                        </p:tav>
                                        <p:tav tm="100000">
                                          <p:val>
                                            <p:strVal val="#ppt_w"/>
                                          </p:val>
                                        </p:tav>
                                      </p:tavLst>
                                    </p:anim>
                                    <p:anim calcmode="lin" valueType="num">
                                      <p:cBhvr>
                                        <p:cTn id="925" dur="1000">
                                          <p:stCondLst>
                                            <p:cond delay="0"/>
                                          </p:stCondLst>
                                        </p:cTn>
                                        <p:tgtEl>
                                          <p:spTgt spid="181"/>
                                        </p:tgtEl>
                                        <p:attrNameLst>
                                          <p:attrName>ppt_h</p:attrName>
                                        </p:attrNameLst>
                                      </p:cBhvr>
                                      <p:tavLst>
                                        <p:tav tm="0">
                                          <p:val>
                                            <p:strVal val="#ppt_h"/>
                                          </p:val>
                                        </p:tav>
                                        <p:tav tm="100000">
                                          <p:val>
                                            <p:strVal val="#ppt_h"/>
                                          </p:val>
                                        </p:tav>
                                      </p:tavLst>
                                    </p:anim>
                                    <p:animEffect transition="in" filter="fade">
                                      <p:cBhvr>
                                        <p:cTn id="926" dur="1000"/>
                                        <p:tgtEl>
                                          <p:spTgt spid="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P spid="16" grpId="0" animBg="1"/>
      <p:bldP spid="17" grpId="0" animBg="1"/>
      <p:bldP spid="18" grpId="0" animBg="1"/>
      <p:bldP spid="19" grpId="0" animBg="1"/>
      <p:bldP spid="20" grpId="0" animBg="1"/>
      <p:bldP spid="21" grpId="0" autoUpdateAnimBg="0"/>
      <p:bldP spid="22" grpId="0" autoUpdateAnimBg="0"/>
      <p:bldP spid="23" grpId="0" autoUpdateAnimBg="0"/>
      <p:bldP spid="24" grpId="0" autoUpdateAnimBg="0"/>
      <p:bldP spid="25" grpId="0" autoUpdateAnimBg="0"/>
      <p:bldP spid="26" grpId="0" autoUpdateAnimBg="0"/>
      <p:bldP spid="27" grpId="0" autoUpdateAnimBg="0"/>
      <p:bldP spid="28" grpId="0" autoUpdateAnimBg="0"/>
      <p:bldP spid="29" grpId="0" animBg="1"/>
      <p:bldP spid="30" grpId="0" animBg="1"/>
      <p:bldP spid="31" grpId="0" animBg="1"/>
      <p:bldP spid="32" grpId="0" animBg="1"/>
      <p:bldP spid="33" grpId="0" animBg="1"/>
      <p:bldP spid="34" grpId="0" autoUpdateAnimBg="0"/>
      <p:bldP spid="35" grpId="0" autoUpdateAnimBg="0"/>
      <p:bldP spid="36" grpId="0" autoUpdateAnimBg="0"/>
      <p:bldP spid="37" grpId="0" autoUpdateAnimBg="0"/>
      <p:bldP spid="38" grpId="0" autoUpdateAnimBg="0"/>
      <p:bldP spid="39" grpId="0" autoUpdateAnimBg="0"/>
      <p:bldP spid="40" grpId="0" autoUpdateAnimBg="0"/>
      <p:bldP spid="41" grpId="0" autoUpdateAnimBg="0"/>
      <p:bldP spid="42" grpId="0" animBg="1"/>
      <p:bldP spid="43" grpId="0" animBg="1"/>
      <p:bldP spid="44" grpId="0" animBg="1"/>
      <p:bldP spid="45" grpId="0" animBg="1"/>
      <p:bldP spid="46" grpId="0" animBg="1"/>
      <p:bldP spid="47" grpId="0" autoUpdateAnimBg="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nimBg="1"/>
      <p:bldP spid="56" grpId="0" animBg="1"/>
      <p:bldP spid="57" grpId="0" animBg="1"/>
      <p:bldP spid="58" grpId="0" animBg="1"/>
      <p:bldP spid="59" grpId="0" animBg="1"/>
      <p:bldP spid="60" grpId="0" autoUpdateAnimBg="0"/>
      <p:bldP spid="61" grpId="0" autoUpdateAnimBg="0"/>
      <p:bldP spid="62" grpId="0" autoUpdateAnimBg="0"/>
      <p:bldP spid="63" grpId="0" autoUpdateAnimBg="0"/>
      <p:bldP spid="64" grpId="0" autoUpdateAnimBg="0"/>
      <p:bldP spid="65" grpId="0" autoUpdateAnimBg="0"/>
      <p:bldP spid="66" grpId="0" autoUpdateAnimBg="0"/>
      <p:bldP spid="67" grpId="0" animBg="1"/>
      <p:bldP spid="68" grpId="0" animBg="1"/>
      <p:bldP spid="69" grpId="0" animBg="1"/>
      <p:bldP spid="70" grpId="0" animBg="1"/>
      <p:bldP spid="71" grpId="0" animBg="1"/>
      <p:bldP spid="72" grpId="0" autoUpdateAnimBg="0"/>
      <p:bldP spid="73" grpId="0" autoUpdateAnimBg="0"/>
      <p:bldP spid="74" grpId="0" autoUpdateAnimBg="0"/>
      <p:bldP spid="75" grpId="0" autoUpdateAnimBg="0"/>
      <p:bldP spid="76" grpId="0" autoUpdateAnimBg="0"/>
      <p:bldP spid="77" grpId="0" autoUpdateAnimBg="0"/>
      <p:bldP spid="78" grpId="0" autoUpdateAnimBg="0"/>
      <p:bldP spid="79" grpId="0" autoUpdateAnimBg="0"/>
      <p:bldP spid="80" grpId="0" animBg="1"/>
      <p:bldP spid="81" grpId="0" animBg="1"/>
      <p:bldP spid="82" grpId="0" animBg="1"/>
      <p:bldP spid="83" grpId="0" animBg="1"/>
      <p:bldP spid="84" grpId="0" animBg="1"/>
      <p:bldP spid="85" grpId="0" autoUpdateAnimBg="0"/>
      <p:bldP spid="86" grpId="0" autoUpdateAnimBg="0"/>
      <p:bldP spid="87" grpId="0" autoUpdateAnimBg="0"/>
      <p:bldP spid="88" grpId="0" autoUpdateAnimBg="0"/>
      <p:bldP spid="89" grpId="0" autoUpdateAnimBg="0"/>
      <p:bldP spid="90" grpId="0" autoUpdateAnimBg="0"/>
      <p:bldP spid="91" grpId="0" autoUpdateAnimBg="0"/>
      <p:bldP spid="92" grpId="0" autoUpdateAnimBg="0"/>
      <p:bldP spid="93" grpId="0" animBg="1"/>
      <p:bldP spid="94" grpId="0" animBg="1"/>
      <p:bldP spid="95" grpId="0" animBg="1"/>
      <p:bldP spid="96" grpId="0" animBg="1"/>
      <p:bldP spid="97" grpId="0" animBg="1"/>
      <p:bldP spid="98" grpId="0" autoUpdateAnimBg="0"/>
      <p:bldP spid="99" grpId="0" autoUpdateAnimBg="0"/>
      <p:bldP spid="100" grpId="0" autoUpdateAnimBg="0"/>
      <p:bldP spid="101" grpId="0" autoUpdateAnimBg="0"/>
      <p:bldP spid="102" grpId="0" autoUpdateAnimBg="0"/>
      <p:bldP spid="103" grpId="0" autoUpdateAnimBg="0"/>
      <p:bldP spid="104" grpId="0" autoUpdateAnimBg="0"/>
      <p:bldP spid="105" grpId="0" autoUpdateAnimBg="0"/>
      <p:bldP spid="106" grpId="0" animBg="1"/>
      <p:bldP spid="107" grpId="0" animBg="1"/>
      <p:bldP spid="108" grpId="0" animBg="1"/>
      <p:bldP spid="109" grpId="0" animBg="1"/>
      <p:bldP spid="110" grpId="0" animBg="1"/>
      <p:bldP spid="111" grpId="0" autoUpdateAnimBg="0"/>
      <p:bldP spid="112" grpId="0" autoUpdateAnimBg="0"/>
      <p:bldP spid="113" grpId="0" autoUpdateAnimBg="0"/>
      <p:bldP spid="114" grpId="0" autoUpdateAnimBg="0"/>
      <p:bldP spid="115" grpId="0" autoUpdateAnimBg="0"/>
      <p:bldP spid="116" grpId="0" autoUpdateAnimBg="0"/>
      <p:bldP spid="117" grpId="0" autoUpdateAnimBg="0"/>
      <p:bldP spid="118" grpId="0" animBg="1"/>
      <p:bldP spid="119" grpId="0" animBg="1"/>
      <p:bldP spid="120" grpId="0" animBg="1"/>
      <p:bldP spid="121" grpId="0" animBg="1"/>
      <p:bldP spid="122" grpId="0" animBg="1"/>
      <p:bldP spid="123" grpId="0" autoUpdateAnimBg="0"/>
      <p:bldP spid="124" grpId="0" autoUpdateAnimBg="0"/>
      <p:bldP spid="125" grpId="0" autoUpdateAnimBg="0"/>
      <p:bldP spid="126" grpId="0" autoUpdateAnimBg="0"/>
      <p:bldP spid="127" grpId="0" autoUpdateAnimBg="0"/>
      <p:bldP spid="128" grpId="0" autoUpdateAnimBg="0"/>
      <p:bldP spid="129" grpId="0" autoUpdateAnimBg="0"/>
      <p:bldP spid="130" grpId="0" autoUpdateAnimBg="0"/>
      <p:bldP spid="131" grpId="0" animBg="1"/>
      <p:bldP spid="132" grpId="0" animBg="1"/>
      <p:bldP spid="133" grpId="0" animBg="1"/>
      <p:bldP spid="134" grpId="0" animBg="1"/>
      <p:bldP spid="135" grpId="0" animBg="1"/>
      <p:bldP spid="136" grpId="0" autoUpdateAnimBg="0"/>
      <p:bldP spid="137" grpId="0" autoUpdateAnimBg="0"/>
      <p:bldP spid="138" grpId="0" autoUpdateAnimBg="0"/>
      <p:bldP spid="139" grpId="0" autoUpdateAnimBg="0"/>
      <p:bldP spid="140" grpId="0" autoUpdateAnimBg="0"/>
      <p:bldP spid="141" grpId="0" autoUpdateAnimBg="0"/>
      <p:bldP spid="142" grpId="0" autoUpdateAnimBg="0"/>
      <p:bldP spid="143" grpId="0" autoUpdateAnimBg="0"/>
      <p:bldP spid="144" grpId="0" animBg="1"/>
      <p:bldP spid="145" grpId="0" animBg="1"/>
      <p:bldP spid="146" grpId="0" animBg="1"/>
      <p:bldP spid="147" grpId="0" animBg="1"/>
      <p:bldP spid="148" grpId="0" animBg="1"/>
      <p:bldP spid="149" grpId="0" autoUpdateAnimBg="0"/>
      <p:bldP spid="150" grpId="0" autoUpdateAnimBg="0"/>
      <p:bldP spid="151" grpId="0" autoUpdateAnimBg="0"/>
      <p:bldP spid="152" grpId="0" autoUpdateAnimBg="0"/>
      <p:bldP spid="153" grpId="0" autoUpdateAnimBg="0"/>
      <p:bldP spid="154" grpId="0" autoUpdateAnimBg="0"/>
      <p:bldP spid="155" grpId="0" autoUpdateAnimBg="0"/>
      <p:bldP spid="156" grpId="0" animBg="1"/>
      <p:bldP spid="157" grpId="0" animBg="1"/>
      <p:bldP spid="158" grpId="0" animBg="1"/>
      <p:bldP spid="159" grpId="0" animBg="1"/>
      <p:bldP spid="160" grpId="0" animBg="1"/>
      <p:bldP spid="161" grpId="0" autoUpdateAnimBg="0"/>
      <p:bldP spid="162" grpId="0" autoUpdateAnimBg="0"/>
      <p:bldP spid="163" grpId="0" autoUpdateAnimBg="0"/>
      <p:bldP spid="164" grpId="0" autoUpdateAnimBg="0"/>
      <p:bldP spid="165" grpId="0" autoUpdateAnimBg="0"/>
      <p:bldP spid="166" grpId="0" autoUpdateAnimBg="0"/>
      <p:bldP spid="167" grpId="0" autoUpdateAnimBg="0"/>
      <p:bldP spid="168" grpId="0" autoUpdateAnimBg="0"/>
      <p:bldP spid="169" grpId="0" animBg="1"/>
      <p:bldP spid="170" grpId="0" animBg="1"/>
      <p:bldP spid="171" grpId="0" animBg="1"/>
      <p:bldP spid="172" grpId="0" animBg="1"/>
      <p:bldP spid="173" grpId="0" animBg="1"/>
      <p:bldP spid="174" grpId="0" autoUpdateAnimBg="0"/>
      <p:bldP spid="175" grpId="0" autoUpdateAnimBg="0"/>
      <p:bldP spid="176" grpId="0" autoUpdateAnimBg="0"/>
      <p:bldP spid="177" grpId="0" autoUpdateAnimBg="0"/>
      <p:bldP spid="178" grpId="0" autoUpdateAnimBg="0"/>
      <p:bldP spid="179" grpId="0" autoUpdateAnimBg="0"/>
      <p:bldP spid="180" grpId="0" autoUpdateAnimBg="0"/>
      <p:bldP spid="181" grpId="0" autoUpdateAnimBg="0"/>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7E5C9EDD-DC9A-44F9-A282-DCCE697A339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3BD2CDF-C838-4B8B-85F7-E9832786878C}"/>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6AB5CB92-1021-4692-B368-7FFC4AD5E47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69496AF-008F-4AB2-9D5C-BABB068E4EA6}"/>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D2C8C86D-2746-470B-977D-C671CF88411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608054A-83BE-46D9-B84C-0C58E263D0DF}"/>
              </a:ext>
            </a:extLst>
          </p:cNvPr>
          <p:cNvSpPr txBox="1"/>
          <p:nvPr/>
        </p:nvSpPr>
        <p:spPr>
          <a:xfrm>
            <a:off x="2595994" y="519570"/>
            <a:ext cx="5422505" cy="6486969"/>
          </a:xfrm>
          <a:prstGeom prst="rect">
            <a:avLst/>
          </a:prstGeom>
        </p:spPr>
        <p:txBody>
          <a:bodyPr vert="horz" lIns="127000" tIns="63500" rIns="127000" bIns="63500" rtlCol="0" anchor="t">
            <a:spAutoFit/>
          </a:bodyPr>
          <a:lstStyle/>
          <a:p>
            <a:pPr>
              <a:defRPr lang="en-US" sz="1400" dirty="0"/>
            </a:pPr>
            <a:r>
              <a:rPr lang="en-US" sz="1333" dirty="0">
                <a:latin typeface="Lato"/>
              </a:rPr>
              <a:t>#include&lt;stdio.h&gt;</a:t>
            </a:r>
            <a:br>
              <a:rPr lang="en-US" sz="1333" dirty="0">
                <a:latin typeface="Lato"/>
              </a:rPr>
            </a:br>
            <a:r>
              <a:rPr lang="en-US" sz="1333" dirty="0">
                <a:latin typeface="Lato"/>
              </a:rPr>
              <a:t>void main()</a:t>
            </a:r>
            <a:br>
              <a:rPr lang="en-US" sz="1333" dirty="0">
                <a:latin typeface="Lato"/>
              </a:rPr>
            </a:br>
            <a:r>
              <a:rPr lang="en-US" sz="1333" dirty="0">
                <a:latin typeface="Lato"/>
              </a:rPr>
              <a:t>{</a:t>
            </a:r>
            <a:br>
              <a:rPr lang="en-US" sz="1333" dirty="0">
                <a:latin typeface="Lato"/>
              </a:rPr>
            </a:br>
            <a:r>
              <a:rPr lang="en-US" sz="1333" dirty="0">
                <a:latin typeface="Lato"/>
              </a:rPr>
              <a:t>    int n, i, j, temp, a[10];</a:t>
            </a:r>
            <a:br>
              <a:rPr lang="en-US" sz="1333" dirty="0">
                <a:latin typeface="Lato"/>
              </a:rPr>
            </a:br>
            <a:r>
              <a:rPr lang="en-US" sz="1333" dirty="0">
                <a:latin typeface="Lato"/>
              </a:rPr>
              <a:t>    </a:t>
            </a:r>
            <a:r>
              <a:rPr lang="en-US" sz="1333" dirty="0" err="1">
                <a:latin typeface="Lato"/>
              </a:rPr>
              <a:t>printf</a:t>
            </a:r>
            <a:r>
              <a:rPr lang="en-US" sz="1333" dirty="0">
                <a:latin typeface="Lato"/>
              </a:rPr>
              <a:t>("enter the array size:\n");</a:t>
            </a:r>
            <a:br>
              <a:rPr lang="en-US" sz="1333" dirty="0">
                <a:latin typeface="Lato"/>
              </a:rPr>
            </a:br>
            <a:r>
              <a:rPr lang="en-US" sz="1333" dirty="0">
                <a:latin typeface="Lato"/>
              </a:rPr>
              <a:t>    </a:t>
            </a:r>
            <a:r>
              <a:rPr lang="en-US" sz="1333" dirty="0" err="1">
                <a:latin typeface="Lato"/>
              </a:rPr>
              <a:t>scanf</a:t>
            </a:r>
            <a:r>
              <a:rPr lang="en-US" sz="1333" dirty="0">
                <a:latin typeface="Lato"/>
              </a:rPr>
              <a:t>("%d", &amp;n);</a:t>
            </a:r>
            <a:br>
              <a:rPr lang="en-US" sz="1333" dirty="0">
                <a:latin typeface="Lato"/>
              </a:rPr>
            </a:br>
            <a:r>
              <a:rPr lang="en-US" sz="1333" dirty="0">
                <a:latin typeface="Lato"/>
              </a:rPr>
              <a:t>    </a:t>
            </a:r>
            <a:br>
              <a:rPr lang="en-US" sz="1333" dirty="0">
                <a:latin typeface="Lato"/>
              </a:rPr>
            </a:br>
            <a:r>
              <a:rPr lang="en-US" sz="1333" dirty="0">
                <a:latin typeface="Lato"/>
              </a:rPr>
              <a:t>    </a:t>
            </a:r>
            <a:r>
              <a:rPr lang="en-US" sz="1333" dirty="0" err="1">
                <a:latin typeface="Lato"/>
              </a:rPr>
              <a:t>printf</a:t>
            </a:r>
            <a:r>
              <a:rPr lang="en-US" sz="1333" dirty="0">
                <a:latin typeface="Lato"/>
              </a:rPr>
              <a:t>("enter array elements:\n");</a:t>
            </a:r>
            <a:br>
              <a:rPr lang="en-US" sz="1333" dirty="0">
                <a:latin typeface="Lato"/>
              </a:rPr>
            </a:br>
            <a:r>
              <a:rPr lang="en-US" sz="1333" dirty="0">
                <a:latin typeface="Lato"/>
              </a:rPr>
              <a:t>    for(i=0; i&lt;n; i++)</a:t>
            </a:r>
            <a:br>
              <a:rPr lang="en-US" sz="1333" dirty="0">
                <a:latin typeface="Lato"/>
              </a:rPr>
            </a:br>
            <a:r>
              <a:rPr lang="en-US" sz="1333" dirty="0">
                <a:latin typeface="Lato"/>
              </a:rPr>
              <a:t>    {</a:t>
            </a:r>
            <a:br>
              <a:rPr lang="en-US" sz="1333" dirty="0">
                <a:latin typeface="Lato"/>
              </a:rPr>
            </a:br>
            <a:r>
              <a:rPr lang="en-US" sz="1333" dirty="0">
                <a:latin typeface="Lato"/>
              </a:rPr>
              <a:t>        </a:t>
            </a:r>
            <a:r>
              <a:rPr lang="en-US" sz="1333" dirty="0" err="1">
                <a:latin typeface="Lato"/>
              </a:rPr>
              <a:t>scanf</a:t>
            </a:r>
            <a:r>
              <a:rPr lang="en-US" sz="1333" dirty="0">
                <a:latin typeface="Lato"/>
              </a:rPr>
              <a:t>("%d", &amp;a[i]);</a:t>
            </a:r>
            <a:br>
              <a:rPr lang="en-US" sz="1333" dirty="0">
                <a:latin typeface="Lato"/>
              </a:rPr>
            </a:br>
            <a:r>
              <a:rPr lang="en-US" sz="1333" dirty="0">
                <a:latin typeface="Lato"/>
              </a:rPr>
              <a:t>    }</a:t>
            </a:r>
            <a:br>
              <a:rPr lang="en-US" sz="1333" dirty="0">
                <a:latin typeface="Lato"/>
              </a:rPr>
            </a:br>
            <a:r>
              <a:rPr lang="en-US" sz="1333" dirty="0">
                <a:latin typeface="Lato"/>
              </a:rPr>
              <a:t>    </a:t>
            </a:r>
            <a:r>
              <a:rPr lang="en-US" sz="1333" dirty="0">
                <a:solidFill>
                  <a:srgbClr val="00B050"/>
                </a:solidFill>
                <a:latin typeface="Lato"/>
              </a:rPr>
              <a:t>for(i=0; i&lt;n-1; i++)</a:t>
            </a:r>
            <a:br>
              <a:rPr lang="en-US" sz="1333" dirty="0">
                <a:solidFill>
                  <a:srgbClr val="00B050"/>
                </a:solidFill>
                <a:latin typeface="Lato"/>
              </a:rPr>
            </a:br>
            <a:r>
              <a:rPr lang="en-US" sz="1333" dirty="0">
                <a:solidFill>
                  <a:srgbClr val="00B050"/>
                </a:solidFill>
                <a:latin typeface="Lato"/>
              </a:rPr>
              <a:t>    {</a:t>
            </a:r>
            <a:br>
              <a:rPr lang="en-US" sz="1333" dirty="0">
                <a:solidFill>
                  <a:srgbClr val="00B050"/>
                </a:solidFill>
                <a:latin typeface="Lato"/>
              </a:rPr>
            </a:br>
            <a:r>
              <a:rPr lang="en-US" sz="1333" dirty="0">
                <a:solidFill>
                  <a:srgbClr val="00B050"/>
                </a:solidFill>
                <a:latin typeface="Lato"/>
              </a:rPr>
              <a:t>        for(j=i+1; j&lt;n; j++)</a:t>
            </a:r>
            <a:br>
              <a:rPr lang="en-US" sz="1333" dirty="0">
                <a:solidFill>
                  <a:srgbClr val="00B050"/>
                </a:solidFill>
                <a:latin typeface="Lato"/>
              </a:rPr>
            </a:br>
            <a:r>
              <a:rPr lang="en-US" sz="1333" dirty="0">
                <a:solidFill>
                  <a:srgbClr val="00B050"/>
                </a:solidFill>
                <a:latin typeface="Lato"/>
              </a:rPr>
              <a:t>        {</a:t>
            </a:r>
            <a:br>
              <a:rPr lang="en-US" sz="1333" dirty="0">
                <a:solidFill>
                  <a:srgbClr val="00B050"/>
                </a:solidFill>
                <a:latin typeface="Lato"/>
              </a:rPr>
            </a:br>
            <a:r>
              <a:rPr lang="en-US" sz="1333" dirty="0">
                <a:solidFill>
                  <a:srgbClr val="00B050"/>
                </a:solidFill>
                <a:latin typeface="Lato"/>
              </a:rPr>
              <a:t>            if(a[i] &gt; a[j])</a:t>
            </a:r>
            <a:br>
              <a:rPr lang="en-US" sz="1333" dirty="0">
                <a:solidFill>
                  <a:srgbClr val="00B050"/>
                </a:solidFill>
                <a:latin typeface="Lato"/>
              </a:rPr>
            </a:br>
            <a:r>
              <a:rPr lang="en-US" sz="1333" dirty="0">
                <a:solidFill>
                  <a:srgbClr val="00B050"/>
                </a:solidFill>
                <a:latin typeface="Lato"/>
              </a:rPr>
              <a:t>            {</a:t>
            </a:r>
            <a:br>
              <a:rPr lang="en-US" sz="1333" dirty="0">
                <a:solidFill>
                  <a:srgbClr val="00B050"/>
                </a:solidFill>
                <a:latin typeface="Lato"/>
              </a:rPr>
            </a:br>
            <a:r>
              <a:rPr lang="en-US" sz="1333" dirty="0">
                <a:solidFill>
                  <a:srgbClr val="00B050"/>
                </a:solidFill>
                <a:latin typeface="Lato"/>
              </a:rPr>
              <a:t>                temp = a[i];</a:t>
            </a:r>
            <a:br>
              <a:rPr lang="en-US" sz="1333" dirty="0">
                <a:solidFill>
                  <a:srgbClr val="00B050"/>
                </a:solidFill>
                <a:latin typeface="Lato"/>
              </a:rPr>
            </a:br>
            <a:r>
              <a:rPr lang="en-US" sz="1333" dirty="0">
                <a:solidFill>
                  <a:srgbClr val="00B050"/>
                </a:solidFill>
                <a:latin typeface="Lato"/>
              </a:rPr>
              <a:t>                a[i] = a[j];</a:t>
            </a:r>
            <a:br>
              <a:rPr lang="en-US" sz="1333" dirty="0">
                <a:solidFill>
                  <a:srgbClr val="00B050"/>
                </a:solidFill>
                <a:latin typeface="Lato"/>
              </a:rPr>
            </a:br>
            <a:r>
              <a:rPr lang="en-US" sz="1333" dirty="0">
                <a:solidFill>
                  <a:srgbClr val="00B050"/>
                </a:solidFill>
                <a:latin typeface="Lato"/>
              </a:rPr>
              <a:t>                a[j] = temp;</a:t>
            </a:r>
            <a:br>
              <a:rPr lang="en-US" sz="1333" dirty="0">
                <a:solidFill>
                  <a:srgbClr val="00B050"/>
                </a:solidFill>
                <a:latin typeface="Lato"/>
              </a:rPr>
            </a:br>
            <a:r>
              <a:rPr lang="en-US" sz="1333" dirty="0">
                <a:solidFill>
                  <a:srgbClr val="00B050"/>
                </a:solidFill>
                <a:latin typeface="Lato"/>
              </a:rPr>
              <a:t>            }</a:t>
            </a:r>
            <a:br>
              <a:rPr lang="en-US" sz="1333" dirty="0">
                <a:solidFill>
                  <a:srgbClr val="00B050"/>
                </a:solidFill>
                <a:latin typeface="Lato"/>
              </a:rPr>
            </a:br>
            <a:r>
              <a:rPr lang="en-US" sz="1333" dirty="0">
                <a:solidFill>
                  <a:srgbClr val="00B050"/>
                </a:solidFill>
                <a:latin typeface="Lato"/>
              </a:rPr>
              <a:t>        }</a:t>
            </a:r>
            <a:br>
              <a:rPr lang="en-US" sz="1333" dirty="0">
                <a:solidFill>
                  <a:srgbClr val="00B050"/>
                </a:solidFill>
                <a:latin typeface="Lato"/>
              </a:rPr>
            </a:br>
            <a:r>
              <a:rPr lang="en-US" sz="1333" dirty="0">
                <a:solidFill>
                  <a:srgbClr val="00B050"/>
                </a:solidFill>
                <a:latin typeface="Lato"/>
              </a:rPr>
              <a:t>    }</a:t>
            </a:r>
            <a:r>
              <a:rPr lang="en-US" sz="1333" dirty="0">
                <a:latin typeface="Lato"/>
              </a:rPr>
              <a:t/>
            </a:r>
            <a:br>
              <a:rPr lang="en-US" sz="1333" dirty="0">
                <a:latin typeface="Lato"/>
              </a:rPr>
            </a:br>
            <a:r>
              <a:rPr lang="en-US" sz="1333" dirty="0">
                <a:latin typeface="Lato"/>
              </a:rPr>
              <a:t>    </a:t>
            </a:r>
            <a:r>
              <a:rPr lang="en-US" sz="1333" dirty="0" err="1">
                <a:latin typeface="Lato"/>
              </a:rPr>
              <a:t>printf</a:t>
            </a:r>
            <a:r>
              <a:rPr lang="en-US" sz="1333" dirty="0">
                <a:latin typeface="Lato"/>
              </a:rPr>
              <a:t>("sorted array elements are:\n");</a:t>
            </a:r>
            <a:br>
              <a:rPr lang="en-US" sz="1333" dirty="0">
                <a:latin typeface="Lato"/>
              </a:rPr>
            </a:br>
            <a:r>
              <a:rPr lang="en-US" sz="1333" dirty="0">
                <a:latin typeface="Lato"/>
              </a:rPr>
              <a:t>    for(i=0; i&lt;n; i++)</a:t>
            </a:r>
            <a:br>
              <a:rPr lang="en-US" sz="1333" dirty="0">
                <a:latin typeface="Lato"/>
              </a:rPr>
            </a:br>
            <a:r>
              <a:rPr lang="en-US" sz="1333" dirty="0">
                <a:latin typeface="Lato"/>
              </a:rPr>
              <a:t>    {</a:t>
            </a:r>
            <a:br>
              <a:rPr lang="en-US" sz="1333" dirty="0">
                <a:latin typeface="Lato"/>
              </a:rPr>
            </a:br>
            <a:r>
              <a:rPr lang="en-US" sz="1333" dirty="0">
                <a:latin typeface="Lato"/>
              </a:rPr>
              <a:t>        </a:t>
            </a:r>
            <a:r>
              <a:rPr lang="en-US" sz="1333" dirty="0" err="1">
                <a:latin typeface="Lato"/>
              </a:rPr>
              <a:t>printf</a:t>
            </a:r>
            <a:r>
              <a:rPr lang="en-US" sz="1333" dirty="0">
                <a:latin typeface="Lato"/>
              </a:rPr>
              <a:t>("%d ", a[i]);</a:t>
            </a:r>
            <a:br>
              <a:rPr lang="en-US" sz="1333" dirty="0">
                <a:latin typeface="Lato"/>
              </a:rPr>
            </a:br>
            <a:r>
              <a:rPr lang="en-US" sz="1333" dirty="0">
                <a:latin typeface="Lato"/>
              </a:rPr>
              <a:t>    }</a:t>
            </a:r>
            <a:br>
              <a:rPr lang="en-US" sz="1333" dirty="0">
                <a:latin typeface="Lato"/>
              </a:rPr>
            </a:br>
            <a:r>
              <a:rPr lang="en-US" sz="1333" dirty="0">
                <a:latin typeface="Lato"/>
              </a:rPr>
              <a:t>}</a:t>
            </a:r>
          </a:p>
          <a:p>
            <a:pPr>
              <a:defRPr lang="en-US" sz="1400" dirty="0"/>
            </a:pPr>
            <a:r>
              <a:rPr lang="en-US" sz="1333" dirty="0">
                <a:latin typeface="Lato"/>
              </a:rPr>
              <a:t> </a:t>
            </a:r>
          </a:p>
        </p:txBody>
      </p:sp>
    </p:spTree>
    <p:extLst>
      <p:ext uri="{80673276-AFFF-496D-8912-12745F07BDB6}">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63"/>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4072210-55C2-465E-937C-219A900D3FD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6E52DE7-C258-471A-8ADD-5A6512A5EE01}"/>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53F7AC04-323D-4C98-9195-DD04F9423C0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B13946A-A341-4F0B-89FA-AB3D57FC0111}"/>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pic>
        <p:nvPicPr>
          <p:cNvPr id="4" name="Picture 3">
            <a:extLst>
              <a:ext uri="{05C4D4CC-9EB8-4703-87F4-B04886702DA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ECEF532-E55B-48B5-B191-02BD7D34A213}"/>
              </a:ext>
            </a:extLst>
          </p:cNvPr>
          <p:cNvPicPr>
            <a:picLocks noChangeAspect="1"/>
          </p:cNvPicPr>
          <p:nvPr/>
        </p:nvPicPr>
        <p:blipFill>
          <a:blip r:embed="rId4"/>
          <a:stretch>
            <a:fillRect/>
          </a:stretch>
        </p:blipFill>
        <p:spPr>
          <a:xfrm>
            <a:off x="7315201" y="921081"/>
            <a:ext cx="4340313" cy="2375916"/>
          </a:xfrm>
          <a:prstGeom prst="rect">
            <a:avLst/>
          </a:prstGeom>
          <a:noFill/>
        </p:spPr>
      </p:pic>
      <p:pic>
        <p:nvPicPr>
          <p:cNvPr id="5" name="Picture 4">
            <a:extLst>
              <a:ext uri="{A697B695-AD21-4FCD-BD71-1F3D8837FAD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BF979DE-CB9B-491A-9F64-539994828F3D}"/>
              </a:ext>
            </a:extLst>
          </p:cNvPr>
          <p:cNvPicPr>
            <a:picLocks noChangeAspect="1"/>
          </p:cNvPicPr>
          <p:nvPr/>
        </p:nvPicPr>
        <p:blipFill>
          <a:blip r:embed="rId4"/>
          <a:stretch>
            <a:fillRect/>
          </a:stretch>
        </p:blipFill>
        <p:spPr>
          <a:xfrm>
            <a:off x="7315201" y="3359481"/>
            <a:ext cx="4340313" cy="2375916"/>
          </a:xfrm>
          <a:prstGeom prst="rect">
            <a:avLst/>
          </a:prstGeom>
          <a:noFill/>
        </p:spPr>
      </p:pic>
      <p:pic>
        <p:nvPicPr>
          <p:cNvPr id="6" name="Picture 5">
            <a:extLst>
              <a:ext uri="{81EEE985-24FA-4403-B3E8-3406B883B34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F103598-9255-4605-AEF1-A9580880C9F0}"/>
              </a:ext>
            </a:extLst>
          </p:cNvPr>
          <p:cNvPicPr>
            <a:picLocks noChangeAspect="1"/>
          </p:cNvPicPr>
          <p:nvPr/>
        </p:nvPicPr>
        <p:blipFill>
          <a:blip r:embed="rId4"/>
          <a:srcRect l="-1490" b="50690"/>
          <a:stretch>
            <a:fillRect/>
          </a:stretch>
        </p:blipFill>
        <p:spPr>
          <a:xfrm>
            <a:off x="2121052" y="2680958"/>
            <a:ext cx="4416968" cy="1174833"/>
          </a:xfrm>
          <a:prstGeom prst="rect">
            <a:avLst/>
          </a:prstGeom>
          <a:noFill/>
        </p:spPr>
      </p:pic>
      <p:pic>
        <p:nvPicPr>
          <p:cNvPr id="7" name="Picture 6">
            <a:extLst>
              <a:ext uri="{42ECA4E6-AE56-461B-8580-1524FA6CE8D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083CBA3-0F6A-4F96-8D79-0C3C06B2DDAF}"/>
              </a:ext>
            </a:extLst>
          </p:cNvPr>
          <p:cNvPicPr>
            <a:picLocks noChangeAspect="1"/>
          </p:cNvPicPr>
          <p:nvPr/>
        </p:nvPicPr>
        <p:blipFill>
          <a:blip r:embed="rId4"/>
          <a:srcRect l="-1490" r="80910" b="50690"/>
          <a:stretch>
            <a:fillRect/>
          </a:stretch>
        </p:blipFill>
        <p:spPr>
          <a:xfrm>
            <a:off x="129527" y="2680958"/>
            <a:ext cx="895575" cy="1174833"/>
          </a:xfrm>
          <a:prstGeom prst="rect">
            <a:avLst/>
          </a:prstGeom>
          <a:noFill/>
        </p:spPr>
      </p:pic>
      <p:sp>
        <p:nvSpPr>
          <p:cNvPr id="8" name="TextBox 7">
            <a:extLst>
              <a:ext uri="{F3027C91-E87F-49B6-A700-EE429805037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DAAEF2D-48E4-49C5-B26B-6C572B6413E2}"/>
              </a:ext>
            </a:extLst>
          </p:cNvPr>
          <p:cNvSpPr txBox="1"/>
          <p:nvPr/>
        </p:nvSpPr>
        <p:spPr>
          <a:xfrm>
            <a:off x="0" y="3855797"/>
            <a:ext cx="1610016" cy="415563"/>
          </a:xfrm>
          <a:prstGeom prst="rect">
            <a:avLst/>
          </a:prstGeom>
        </p:spPr>
        <p:txBody>
          <a:bodyPr vert="horz" lIns="127000" tIns="63500" rIns="127000" bIns="63500" rtlCol="0" anchor="t">
            <a:spAutoFit/>
          </a:bodyPr>
          <a:lstStyle/>
          <a:p>
            <a:pPr>
              <a:defRPr lang="en-US" sz="1400" dirty="0"/>
            </a:pPr>
            <a:r>
              <a:rPr lang="en-US" sz="1867" b="1" dirty="0">
                <a:latin typeface="+mj-lt"/>
              </a:rPr>
              <a:t>Student</a:t>
            </a:r>
          </a:p>
        </p:txBody>
      </p:sp>
      <p:sp>
        <p:nvSpPr>
          <p:cNvPr id="9" name="TextBox 8">
            <a:extLst>
              <a:ext uri="{3C48F425-4BA4-4972-A4E1-0E9C89B6E3D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5E356C8-7942-4762-996C-74C8B30D7B76}"/>
              </a:ext>
            </a:extLst>
          </p:cNvPr>
          <p:cNvSpPr txBox="1"/>
          <p:nvPr/>
        </p:nvSpPr>
        <p:spPr>
          <a:xfrm>
            <a:off x="2692401" y="3855797"/>
            <a:ext cx="2909772" cy="415563"/>
          </a:xfrm>
          <a:prstGeom prst="rect">
            <a:avLst/>
          </a:prstGeom>
        </p:spPr>
        <p:txBody>
          <a:bodyPr vert="horz" lIns="127000" tIns="63500" rIns="127000" bIns="63500" rtlCol="0" anchor="t">
            <a:spAutoFit/>
          </a:bodyPr>
          <a:lstStyle/>
          <a:p>
            <a:pPr>
              <a:defRPr lang="en-US" sz="1400" dirty="0"/>
            </a:pPr>
            <a:r>
              <a:rPr lang="en-US" sz="1867" b="1" dirty="0">
                <a:latin typeface="+mj-lt"/>
              </a:rPr>
              <a:t>1-D array of Students</a:t>
            </a:r>
          </a:p>
        </p:txBody>
      </p:sp>
      <p:sp>
        <p:nvSpPr>
          <p:cNvPr id="10" name="TextBox 9">
            <a:extLst>
              <a:ext uri="{A455DA36-6A46-4CEF-83FC-294B77DC990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3D4115F-1A1A-4766-A839-674C6DDFE0E3}"/>
              </a:ext>
            </a:extLst>
          </p:cNvPr>
          <p:cNvSpPr txBox="1"/>
          <p:nvPr/>
        </p:nvSpPr>
        <p:spPr>
          <a:xfrm>
            <a:off x="8414513" y="5803901"/>
            <a:ext cx="2869081" cy="415563"/>
          </a:xfrm>
          <a:prstGeom prst="rect">
            <a:avLst/>
          </a:prstGeom>
        </p:spPr>
        <p:txBody>
          <a:bodyPr vert="horz" lIns="127000" tIns="63500" rIns="127000" bIns="63500" rtlCol="0" anchor="t">
            <a:spAutoFit/>
          </a:bodyPr>
          <a:lstStyle/>
          <a:p>
            <a:pPr>
              <a:defRPr lang="en-US" sz="1400" dirty="0"/>
            </a:pPr>
            <a:r>
              <a:rPr lang="en-US" sz="1867" b="1" dirty="0">
                <a:latin typeface="+mj-lt"/>
              </a:rPr>
              <a:t>2-D array of Student</a:t>
            </a:r>
          </a:p>
        </p:txBody>
      </p:sp>
      <p:sp>
        <p:nvSpPr>
          <p:cNvPr id="11" name="TextBox 10">
            <a:extLst>
              <a:ext uri="{A625311A-FFF7-49ED-ADBD-5B398B31C2B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24FF3EB-09F1-4D88-9A58-3695946D9DEB}"/>
              </a:ext>
            </a:extLst>
          </p:cNvPr>
          <p:cNvSpPr txBox="1"/>
          <p:nvPr>
            <p:custDataLst>
              <p:tags r:id="rId1"/>
            </p:custDataLst>
          </p:nvPr>
        </p:nvSpPr>
        <p:spPr>
          <a:xfrm>
            <a:off x="3337623" y="994143"/>
            <a:ext cx="3200400" cy="473893"/>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Two Dimensional Array</a:t>
            </a:r>
          </a:p>
        </p:txBody>
      </p:sp>
    </p:spTree>
    <p:extLst>
      <p:ext uri="{8FD2F1C2-6F2F-4D2F-9C59-D83529DE9180}">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65"/>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7C8DC4B2-2F3E-4024-A060-A75B780B617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7AC097D-8D26-4B16-A548-F620CA17E63E}"/>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1CF58994-FD79-46FA-8E83-0837FB2924E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DBBDB2C-BD3C-4041-B8EA-70E715CF4DBB}"/>
              </a:ext>
            </a:extLst>
          </p:cNvPr>
          <p:cNvSpPr txBox="1"/>
          <p:nvPr/>
        </p:nvSpPr>
        <p:spPr>
          <a:xfrm>
            <a:off x="8579053" y="2563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pic>
        <p:nvPicPr>
          <p:cNvPr id="4" name="Picture 3">
            <a:extLst>
              <a:ext uri="{3B9DBDB5-0BEC-4132-AE27-7C7C1E45171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62DE422-B639-48C2-A1D4-FB35AF6CC388}"/>
              </a:ext>
            </a:extLst>
          </p:cNvPr>
          <p:cNvPicPr>
            <a:picLocks noChangeAspect="1"/>
          </p:cNvPicPr>
          <p:nvPr/>
        </p:nvPicPr>
        <p:blipFill>
          <a:blip r:embed="rId3"/>
          <a:stretch>
            <a:fillRect/>
          </a:stretch>
        </p:blipFill>
        <p:spPr>
          <a:xfrm>
            <a:off x="5052251" y="5045443"/>
            <a:ext cx="5422900" cy="1587500"/>
          </a:xfrm>
          <a:prstGeom prst="rect">
            <a:avLst/>
          </a:prstGeom>
          <a:noFill/>
        </p:spPr>
      </p:pic>
      <p:sp>
        <p:nvSpPr>
          <p:cNvPr id="5" name="TextBox 4">
            <a:extLst>
              <a:ext uri="{C09F7337-FE67-4296-957F-8939542003D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1EC2174-639A-42DD-94E1-989C6CCA3ADD}"/>
              </a:ext>
            </a:extLst>
          </p:cNvPr>
          <p:cNvSpPr txBox="1"/>
          <p:nvPr/>
        </p:nvSpPr>
        <p:spPr>
          <a:xfrm>
            <a:off x="1219200" y="2563940"/>
            <a:ext cx="1112341" cy="415563"/>
          </a:xfrm>
          <a:prstGeom prst="rect">
            <a:avLst/>
          </a:prstGeom>
        </p:spPr>
        <p:txBody>
          <a:bodyPr vert="horz" lIns="127000" tIns="63500" rIns="127000" bIns="63500" rtlCol="0" anchor="t">
            <a:spAutoFit/>
          </a:bodyPr>
          <a:lstStyle/>
          <a:p>
            <a:pPr>
              <a:defRPr lang="en-US" sz="1400" dirty="0"/>
            </a:pPr>
            <a:r>
              <a:rPr lang="en-US" sz="1867" dirty="0"/>
              <a:t>Int a;</a:t>
            </a:r>
          </a:p>
        </p:txBody>
      </p:sp>
      <p:sp>
        <p:nvSpPr>
          <p:cNvPr id="6" name="TextBox 5">
            <a:extLst>
              <a:ext uri="{EA699B3E-8686-44DB-8BB0-12C715839D9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E46B377-669C-45E1-9F59-6801A5409A23}"/>
              </a:ext>
            </a:extLst>
          </p:cNvPr>
          <p:cNvSpPr txBox="1"/>
          <p:nvPr/>
        </p:nvSpPr>
        <p:spPr>
          <a:xfrm>
            <a:off x="1219201" y="3783140"/>
            <a:ext cx="2099449" cy="415563"/>
          </a:xfrm>
          <a:prstGeom prst="rect">
            <a:avLst/>
          </a:prstGeom>
        </p:spPr>
        <p:txBody>
          <a:bodyPr vert="horz" lIns="127000" tIns="63500" rIns="127000" bIns="63500" rtlCol="0" anchor="t">
            <a:spAutoFit/>
          </a:bodyPr>
          <a:lstStyle/>
          <a:p>
            <a:pPr>
              <a:defRPr lang="en-US" sz="1400" dirty="0"/>
            </a:pPr>
            <a:r>
              <a:rPr lang="en-US" sz="1867" dirty="0"/>
              <a:t>Int a[50];</a:t>
            </a:r>
          </a:p>
        </p:txBody>
      </p:sp>
      <p:sp>
        <p:nvSpPr>
          <p:cNvPr id="7" name="TextBox 6">
            <a:extLst>
              <a:ext uri="{0D3B03C8-0594-41C8-A53E-E9D173E26A6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24AE031-DCCE-4373-A449-F85E9A2F087A}"/>
              </a:ext>
            </a:extLst>
          </p:cNvPr>
          <p:cNvSpPr txBox="1"/>
          <p:nvPr/>
        </p:nvSpPr>
        <p:spPr>
          <a:xfrm>
            <a:off x="1116990" y="5413744"/>
            <a:ext cx="1667903" cy="415563"/>
          </a:xfrm>
          <a:prstGeom prst="rect">
            <a:avLst/>
          </a:prstGeom>
        </p:spPr>
        <p:txBody>
          <a:bodyPr vert="horz" lIns="127000" tIns="63500" rIns="127000" bIns="63500" rtlCol="0" anchor="t">
            <a:spAutoFit/>
          </a:bodyPr>
          <a:lstStyle/>
          <a:p>
            <a:pPr>
              <a:defRPr lang="en-US" sz="1400" dirty="0"/>
            </a:pPr>
            <a:r>
              <a:rPr lang="en-US" sz="1867" dirty="0"/>
              <a:t>Int a[3][4];</a:t>
            </a:r>
          </a:p>
        </p:txBody>
      </p:sp>
      <p:sp>
        <p:nvSpPr>
          <p:cNvPr id="8" name="Rectangle 7">
            <a:extLst>
              <a:ext uri="{65962F83-A6B8-4AA7-9C5F-96EF0CEDB3A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60673CA-0548-4D41-8401-1AFF2940900B}"/>
              </a:ext>
            </a:extLst>
          </p:cNvPr>
          <p:cNvSpPr/>
          <p:nvPr/>
        </p:nvSpPr>
        <p:spPr>
          <a:xfrm>
            <a:off x="5247831" y="3669830"/>
            <a:ext cx="5376215" cy="51936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9" name="Straight Connector 8">
            <a:extLst>
              <a:ext uri="{3C33060A-FD66-4951-8221-B7F2FBD757B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0B48D08-2326-4EA8-9516-87A0D7096527}"/>
              </a:ext>
            </a:extLst>
          </p:cNvPr>
          <p:cNvCxnSpPr/>
          <p:nvPr/>
        </p:nvCxnSpPr>
        <p:spPr>
          <a:xfrm rot="10800000" flipH="1" flipV="1">
            <a:off x="6374129" y="3687268"/>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0" name="Straight Connector 9">
            <a:extLst>
              <a:ext uri="{92F8D57D-20B2-489B-8E58-EE06170202A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1ABBCDF-A795-451A-8CB4-8208B71A6EF5}"/>
              </a:ext>
            </a:extLst>
          </p:cNvPr>
          <p:cNvCxnSpPr/>
          <p:nvPr/>
        </p:nvCxnSpPr>
        <p:spPr>
          <a:xfrm rot="10800000" flipH="1" flipV="1">
            <a:off x="7440929" y="3687268"/>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1" name="Straight Connector 10">
            <a:extLst>
              <a:ext uri="{3B36EB21-2A7C-4AA9-900A-702F3F3DFDD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A3124C9-D531-4F40-B2A0-4B97BD64C99A}"/>
              </a:ext>
            </a:extLst>
          </p:cNvPr>
          <p:cNvCxnSpPr/>
          <p:nvPr/>
        </p:nvCxnSpPr>
        <p:spPr>
          <a:xfrm rot="10800000" flipH="1" flipV="1">
            <a:off x="8507731" y="3687268"/>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2" name="Straight Connector 11">
            <a:extLst>
              <a:ext uri="{0F41F143-22EC-4072-AAAC-72700247F9B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E99BB68-5747-436A-9A00-688166798A61}"/>
              </a:ext>
            </a:extLst>
          </p:cNvPr>
          <p:cNvCxnSpPr/>
          <p:nvPr/>
        </p:nvCxnSpPr>
        <p:spPr>
          <a:xfrm rot="10800000" flipH="1" flipV="1">
            <a:off x="9574531" y="3687268"/>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13" name="Picture 12">
            <a:extLst>
              <a:ext uri="{DF107683-2AE3-4A83-AB6A-35A42BDE800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D473E49-B5AC-4810-88F6-B81092FDCBC6}"/>
              </a:ext>
            </a:extLst>
          </p:cNvPr>
          <p:cNvPicPr>
            <a:picLocks noChangeAspect="1"/>
          </p:cNvPicPr>
          <p:nvPr/>
        </p:nvPicPr>
        <p:blipFill>
          <a:blip r:embed="rId4" cstate="print"/>
          <a:srcRect l="45690" r="47950"/>
          <a:stretch>
            <a:fillRect/>
          </a:stretch>
        </p:blipFill>
        <p:spPr>
          <a:xfrm>
            <a:off x="5832601" y="3675875"/>
            <a:ext cx="34048" cy="535559"/>
          </a:xfrm>
          <a:prstGeom prst="rect">
            <a:avLst/>
          </a:prstGeom>
          <a:noFill/>
        </p:spPr>
      </p:pic>
      <p:cxnSp>
        <p:nvCxnSpPr>
          <p:cNvPr id="14" name="Straight Connector 13">
            <a:extLst>
              <a:ext uri="{A9B2DC25-4B8F-4C89-B35D-A2EAE358681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42E5A70-D979-4C2D-9593-6D332B02AD06}"/>
              </a:ext>
            </a:extLst>
          </p:cNvPr>
          <p:cNvCxnSpPr/>
          <p:nvPr/>
        </p:nvCxnSpPr>
        <p:spPr>
          <a:xfrm rot="10800000" flipH="1" flipV="1">
            <a:off x="10624045" y="3675876"/>
            <a:ext cx="0" cy="5019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15" name="Picture 14">
            <a:extLst>
              <a:ext uri="{45758BD0-6BB7-4666-97DC-B92E8986F98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218CBEB-A982-4B9C-B9CB-8FB92BF6752C}"/>
              </a:ext>
            </a:extLst>
          </p:cNvPr>
          <p:cNvPicPr>
            <a:picLocks noChangeAspect="1"/>
          </p:cNvPicPr>
          <p:nvPr/>
        </p:nvPicPr>
        <p:blipFill>
          <a:blip r:embed="rId4" cstate="print"/>
          <a:srcRect l="45690" r="47950"/>
          <a:stretch>
            <a:fillRect/>
          </a:stretch>
        </p:blipFill>
        <p:spPr>
          <a:xfrm>
            <a:off x="10065765" y="3675875"/>
            <a:ext cx="34048" cy="535559"/>
          </a:xfrm>
          <a:prstGeom prst="rect">
            <a:avLst/>
          </a:prstGeom>
          <a:noFill/>
        </p:spPr>
      </p:pic>
      <p:pic>
        <p:nvPicPr>
          <p:cNvPr id="16" name="Picture 15">
            <a:extLst>
              <a:ext uri="{B323E294-F398-413D-9E6F-BF13196615D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0028CD0-8E63-4D11-9427-7860EEF43C98}"/>
              </a:ext>
            </a:extLst>
          </p:cNvPr>
          <p:cNvPicPr>
            <a:picLocks noChangeAspect="1"/>
          </p:cNvPicPr>
          <p:nvPr/>
        </p:nvPicPr>
        <p:blipFill>
          <a:blip r:embed="rId4" cstate="print"/>
          <a:srcRect l="45690" r="47950"/>
          <a:stretch>
            <a:fillRect/>
          </a:stretch>
        </p:blipFill>
        <p:spPr>
          <a:xfrm>
            <a:off x="6865365" y="3669830"/>
            <a:ext cx="34048" cy="535559"/>
          </a:xfrm>
          <a:prstGeom prst="rect">
            <a:avLst/>
          </a:prstGeom>
          <a:noFill/>
        </p:spPr>
      </p:pic>
      <p:pic>
        <p:nvPicPr>
          <p:cNvPr id="17" name="Picture 16">
            <a:extLst>
              <a:ext uri="{B9CD706F-2A0E-40C3-9799-F74C87497E8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385518A-2ECC-4E34-9B64-42A8963C562E}"/>
              </a:ext>
            </a:extLst>
          </p:cNvPr>
          <p:cNvPicPr>
            <a:picLocks noChangeAspect="1"/>
          </p:cNvPicPr>
          <p:nvPr/>
        </p:nvPicPr>
        <p:blipFill>
          <a:blip r:embed="rId4" cstate="print"/>
          <a:srcRect l="45690" r="47950"/>
          <a:stretch>
            <a:fillRect/>
          </a:stretch>
        </p:blipFill>
        <p:spPr>
          <a:xfrm>
            <a:off x="7966773" y="3669830"/>
            <a:ext cx="34048" cy="535559"/>
          </a:xfrm>
          <a:prstGeom prst="rect">
            <a:avLst/>
          </a:prstGeom>
          <a:noFill/>
        </p:spPr>
      </p:pic>
      <p:pic>
        <p:nvPicPr>
          <p:cNvPr id="18" name="Picture 17">
            <a:extLst>
              <a:ext uri="{20F229E1-3B77-4574-B66F-D6493FB2D7A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74D5903-4B48-4F7B-A5EC-D99C25D325E7}"/>
              </a:ext>
            </a:extLst>
          </p:cNvPr>
          <p:cNvPicPr>
            <a:picLocks noChangeAspect="1"/>
          </p:cNvPicPr>
          <p:nvPr/>
        </p:nvPicPr>
        <p:blipFill>
          <a:blip r:embed="rId4" cstate="print"/>
          <a:srcRect l="45690" r="47950"/>
          <a:stretch>
            <a:fillRect/>
          </a:stretch>
        </p:blipFill>
        <p:spPr>
          <a:xfrm>
            <a:off x="9033573" y="3669830"/>
            <a:ext cx="34048" cy="535559"/>
          </a:xfrm>
          <a:prstGeom prst="rect">
            <a:avLst/>
          </a:prstGeom>
          <a:noFill/>
        </p:spPr>
      </p:pic>
      <p:sp>
        <p:nvSpPr>
          <p:cNvPr id="19" name="TextBox 18">
            <a:extLst>
              <a:ext uri="{FB669042-9BD9-422A-B969-2A6B97ACB7F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E48EA9E-42AB-4951-89C0-B2506AC0E3D5}"/>
              </a:ext>
            </a:extLst>
          </p:cNvPr>
          <p:cNvSpPr txBox="1"/>
          <p:nvPr/>
        </p:nvSpPr>
        <p:spPr>
          <a:xfrm>
            <a:off x="6510286" y="4209276"/>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a[1]</a:t>
            </a:r>
          </a:p>
        </p:txBody>
      </p:sp>
      <p:sp>
        <p:nvSpPr>
          <p:cNvPr id="20" name="TextBox 19">
            <a:extLst>
              <a:ext uri="{D65C6260-00C3-4353-B69F-28D41AD3AFC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30A751E-ED52-471A-B9A9-3DB7721C8252}"/>
              </a:ext>
            </a:extLst>
          </p:cNvPr>
          <p:cNvSpPr txBox="1"/>
          <p:nvPr/>
        </p:nvSpPr>
        <p:spPr>
          <a:xfrm>
            <a:off x="7662025" y="4209276"/>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a[2]</a:t>
            </a:r>
          </a:p>
        </p:txBody>
      </p:sp>
      <p:sp>
        <p:nvSpPr>
          <p:cNvPr id="21" name="TextBox 20">
            <a:extLst>
              <a:ext uri="{F248193A-038C-490F-9AFB-2EA4F70198F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3DA4A0A-5395-494D-9371-A85659332BF2}"/>
              </a:ext>
            </a:extLst>
          </p:cNvPr>
          <p:cNvSpPr txBox="1"/>
          <p:nvPr/>
        </p:nvSpPr>
        <p:spPr>
          <a:xfrm>
            <a:off x="9710686" y="4196576"/>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a[4]</a:t>
            </a:r>
          </a:p>
        </p:txBody>
      </p:sp>
      <p:sp>
        <p:nvSpPr>
          <p:cNvPr id="22" name="TextBox 21">
            <a:extLst>
              <a:ext uri="{711F7C2B-BA34-477D-A389-25CAC274D8D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5A64057-8140-4016-9375-E8997547321D}"/>
              </a:ext>
            </a:extLst>
          </p:cNvPr>
          <p:cNvSpPr txBox="1"/>
          <p:nvPr/>
        </p:nvSpPr>
        <p:spPr>
          <a:xfrm>
            <a:off x="8711489" y="4209276"/>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a[3]</a:t>
            </a:r>
          </a:p>
        </p:txBody>
      </p:sp>
      <p:sp>
        <p:nvSpPr>
          <p:cNvPr id="23" name="TextBox 22">
            <a:extLst>
              <a:ext uri="{AA06545E-2B97-44F0-9ABD-DDA7E635894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AA4243F-545F-4D61-A9B6-5CAA19C1E2C3}"/>
              </a:ext>
            </a:extLst>
          </p:cNvPr>
          <p:cNvSpPr txBox="1"/>
          <p:nvPr/>
        </p:nvSpPr>
        <p:spPr>
          <a:xfrm>
            <a:off x="5511750" y="4196576"/>
            <a:ext cx="760780" cy="415563"/>
          </a:xfrm>
          <a:prstGeom prst="rect">
            <a:avLst/>
          </a:prstGeom>
        </p:spPr>
        <p:txBody>
          <a:bodyPr vert="horz" lIns="127000" tIns="63500" rIns="127000" bIns="63500" rtlCol="0" anchor="t">
            <a:spAutoFit/>
          </a:bodyPr>
          <a:lstStyle/>
          <a:p>
            <a:pPr>
              <a:defRPr lang="en-US" sz="1400" dirty="0"/>
            </a:pPr>
            <a:r>
              <a:rPr lang="en-US" sz="1867" dirty="0">
                <a:latin typeface="Open Sans"/>
              </a:rPr>
              <a:t>a[0]</a:t>
            </a:r>
          </a:p>
        </p:txBody>
      </p:sp>
      <p:sp>
        <p:nvSpPr>
          <p:cNvPr id="24" name="Rectangle 23">
            <a:extLst>
              <a:ext uri="{B4C391CA-3721-4CBB-B374-15B2CD1F7DE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9BE0B4B-2F9D-496F-8A2B-41F97FFA1E2E}"/>
              </a:ext>
            </a:extLst>
          </p:cNvPr>
          <p:cNvSpPr/>
          <p:nvPr/>
        </p:nvSpPr>
        <p:spPr>
          <a:xfrm>
            <a:off x="5204651" y="2451100"/>
            <a:ext cx="1043749" cy="52424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pic>
        <p:nvPicPr>
          <p:cNvPr id="25" name="Picture 24">
            <a:extLst>
              <a:ext uri="{148B6EE3-16E8-4A34-ACB8-AAA874D2488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4300F32-9621-42F9-B3E7-BD88D6BC014C}"/>
              </a:ext>
            </a:extLst>
          </p:cNvPr>
          <p:cNvPicPr>
            <a:picLocks noChangeAspect="1"/>
          </p:cNvPicPr>
          <p:nvPr/>
        </p:nvPicPr>
        <p:blipFill>
          <a:blip r:embed="rId4" cstate="print"/>
          <a:srcRect l="45690" r="47950"/>
          <a:stretch>
            <a:fillRect/>
          </a:stretch>
        </p:blipFill>
        <p:spPr>
          <a:xfrm>
            <a:off x="5731001" y="2456675"/>
            <a:ext cx="34048" cy="535559"/>
          </a:xfrm>
          <a:prstGeom prst="rect">
            <a:avLst/>
          </a:prstGeom>
          <a:noFill/>
        </p:spPr>
      </p:pic>
      <p:sp>
        <p:nvSpPr>
          <p:cNvPr id="26" name="TextBox 25">
            <a:extLst>
              <a:ext uri="{57244BE6-260C-458C-A04A-6B28330390A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AEA4C21-6688-4C39-B761-DEF57A6BE0E1}"/>
              </a:ext>
            </a:extLst>
          </p:cNvPr>
          <p:cNvSpPr txBox="1"/>
          <p:nvPr/>
        </p:nvSpPr>
        <p:spPr>
          <a:xfrm>
            <a:off x="915200" y="933336"/>
            <a:ext cx="3961600" cy="415563"/>
          </a:xfrm>
          <a:prstGeom prst="rect">
            <a:avLst/>
          </a:prstGeom>
        </p:spPr>
        <p:txBody>
          <a:bodyPr vert="horz" lIns="127000" tIns="63500" rIns="127000" bIns="63500" rtlCol="0" anchor="t">
            <a:spAutoFit/>
          </a:bodyPr>
          <a:lstStyle/>
          <a:p>
            <a:pPr>
              <a:defRPr lang="en-US" sz="1400" dirty="0"/>
            </a:pPr>
            <a:r>
              <a:rPr lang="en-US" sz="1867" dirty="0">
                <a:solidFill>
                  <a:srgbClr val="F2494B"/>
                </a:solidFill>
              </a:rPr>
              <a:t>Why we need 2-D array?</a:t>
            </a:r>
          </a:p>
        </p:txBody>
      </p:sp>
      <p:sp>
        <p:nvSpPr>
          <p:cNvPr id="27" name="TextBox 26">
            <a:extLst>
              <a:ext uri="{2F7E4D74-A028-4957-8445-34947185490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E87941A-5621-4903-AD74-7729468E19EF}"/>
              </a:ext>
            </a:extLst>
          </p:cNvPr>
          <p:cNvSpPr txBox="1"/>
          <p:nvPr/>
        </p:nvSpPr>
        <p:spPr>
          <a:xfrm>
            <a:off x="1626006" y="1447801"/>
            <a:ext cx="9346793" cy="415563"/>
          </a:xfrm>
          <a:prstGeom prst="rect">
            <a:avLst/>
          </a:prstGeom>
        </p:spPr>
        <p:txBody>
          <a:bodyPr vert="horz" lIns="127000" tIns="63500" rIns="127000" bIns="63500" rtlCol="0" anchor="t">
            <a:spAutoFit/>
          </a:bodyPr>
          <a:lstStyle/>
          <a:p>
            <a:pPr>
              <a:defRPr lang="en-US" sz="1400" dirty="0"/>
            </a:pPr>
            <a:r>
              <a:rPr lang="en-US" sz="1867" dirty="0"/>
              <a:t>To store matrices in the memory of a computer. </a:t>
            </a:r>
          </a:p>
        </p:txBody>
      </p:sp>
    </p:spTree>
    <p:extLst>
      <p:ext uri="{43E1265A-6898-4C0F-9D74-FA461E825798}">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68"/>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DD1A0BBF-42EA-4B73-BB67-2D388DBA8EC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EEC8C17-C772-4BEB-8E66-CF08B2837E76}"/>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D93418E5-1556-4ADE-80B6-0012BC07D6D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AB75199-C82C-410C-8DFE-B74284764042}"/>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1F418E04-6567-4B80-8DA5-9C0F040B5D3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F44B39B-159B-4D89-A191-9931E7D47A7D}"/>
              </a:ext>
            </a:extLst>
          </p:cNvPr>
          <p:cNvSpPr txBox="1"/>
          <p:nvPr>
            <p:custDataLst>
              <p:tags r:id="rId1"/>
            </p:custDataLst>
          </p:nvPr>
        </p:nvSpPr>
        <p:spPr>
          <a:xfrm>
            <a:off x="1219201" y="994143"/>
            <a:ext cx="5023052" cy="472779"/>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Declaration of 2-D array</a:t>
            </a:r>
          </a:p>
        </p:txBody>
      </p:sp>
      <p:sp>
        <p:nvSpPr>
          <p:cNvPr id="5" name="TextBox 4">
            <a:extLst>
              <a:ext uri="{CB9203EB-166E-42C0-9CF9-2C9FB035363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28AE091-B80C-4AB4-87F5-EF63ADDDA5E0}"/>
              </a:ext>
            </a:extLst>
          </p:cNvPr>
          <p:cNvSpPr txBox="1"/>
          <p:nvPr/>
        </p:nvSpPr>
        <p:spPr>
          <a:xfrm>
            <a:off x="575805" y="2213343"/>
            <a:ext cx="7422667" cy="2974789"/>
          </a:xfrm>
          <a:prstGeom prst="rect">
            <a:avLst/>
          </a:prstGeom>
        </p:spPr>
        <p:txBody>
          <a:bodyPr vert="horz" lIns="127000" tIns="63500" rIns="127000" bIns="63500" rtlCol="0" anchor="t">
            <a:spAutoFit/>
          </a:bodyPr>
          <a:lstStyle/>
          <a:p>
            <a:pPr>
              <a:lnSpc>
                <a:spcPct val="125000"/>
              </a:lnSpc>
              <a:defRPr lang="en-US" sz="1400" dirty="0"/>
            </a:pPr>
            <a:r>
              <a:rPr lang="en-US" sz="1867" dirty="0">
                <a:solidFill>
                  <a:schemeClr val="accent6"/>
                </a:solidFill>
              </a:rPr>
              <a:t>General Syntax: </a:t>
            </a:r>
          </a:p>
          <a:p>
            <a:pPr>
              <a:lnSpc>
                <a:spcPct val="125000"/>
              </a:lnSpc>
              <a:defRPr lang="en-US" sz="1400" dirty="0"/>
            </a:pPr>
            <a:r>
              <a:rPr lang="en-US" sz="1867" b="1" dirty="0">
                <a:solidFill>
                  <a:srgbClr val="C00000"/>
                </a:solidFill>
                <a:latin typeface="+mj-lt"/>
              </a:rPr>
              <a:t>datatype array name[no.of rows][no.of columns];</a:t>
            </a:r>
          </a:p>
          <a:p>
            <a:pPr>
              <a:lnSpc>
                <a:spcPct val="125000"/>
              </a:lnSpc>
              <a:defRPr lang="en-US" sz="1400" dirty="0"/>
            </a:pPr>
            <a:endParaRPr lang="en-US" sz="1867" b="1" dirty="0">
              <a:solidFill>
                <a:srgbClr val="C00000"/>
              </a:solidFill>
              <a:latin typeface="+mj-lt"/>
            </a:endParaRPr>
          </a:p>
          <a:p>
            <a:pPr>
              <a:lnSpc>
                <a:spcPct val="125000"/>
              </a:lnSpc>
              <a:defRPr lang="en-US" sz="1400" dirty="0"/>
            </a:pPr>
            <a:r>
              <a:rPr lang="en-US" sz="1867" dirty="0">
                <a:solidFill>
                  <a:schemeClr val="accent6"/>
                </a:solidFill>
              </a:rPr>
              <a:t>Declaration statement tell the compiler that</a:t>
            </a:r>
          </a:p>
          <a:p>
            <a:pPr>
              <a:lnSpc>
                <a:spcPct val="125000"/>
              </a:lnSpc>
              <a:defRPr lang="en-US" sz="1400" dirty="0"/>
            </a:pPr>
            <a:r>
              <a:rPr lang="en-US" sz="1867" dirty="0">
                <a:solidFill>
                  <a:schemeClr val="accent6"/>
                </a:solidFill>
              </a:rPr>
              <a:t>-&gt;the datatype of the array</a:t>
            </a:r>
          </a:p>
          <a:p>
            <a:pPr>
              <a:lnSpc>
                <a:spcPct val="125000"/>
              </a:lnSpc>
              <a:defRPr lang="en-US" sz="1400" dirty="0"/>
            </a:pPr>
            <a:r>
              <a:rPr lang="en-US" sz="1867" dirty="0">
                <a:solidFill>
                  <a:schemeClr val="accent6"/>
                </a:solidFill>
              </a:rPr>
              <a:t>-&gt;the name of the array</a:t>
            </a:r>
          </a:p>
          <a:p>
            <a:pPr>
              <a:lnSpc>
                <a:spcPct val="125000"/>
              </a:lnSpc>
              <a:defRPr lang="en-US" sz="1400" dirty="0"/>
            </a:pPr>
            <a:r>
              <a:rPr lang="en-US" sz="1867" dirty="0">
                <a:solidFill>
                  <a:schemeClr val="accent6"/>
                </a:solidFill>
              </a:rPr>
              <a:t>-&gt;the number of rows in the array</a:t>
            </a:r>
          </a:p>
          <a:p>
            <a:pPr>
              <a:lnSpc>
                <a:spcPct val="125000"/>
              </a:lnSpc>
              <a:defRPr lang="en-US" sz="1400" dirty="0"/>
            </a:pPr>
            <a:r>
              <a:rPr lang="en-US" sz="1867" dirty="0">
                <a:solidFill>
                  <a:schemeClr val="accent6"/>
                </a:solidFill>
              </a:rPr>
              <a:t>-&gt;the number of columns in the array</a:t>
            </a:r>
          </a:p>
        </p:txBody>
      </p:sp>
      <p:sp>
        <p:nvSpPr>
          <p:cNvPr id="6" name="TextBox 5">
            <a:extLst>
              <a:ext uri="{0A70A914-5C0D-468C-8406-B779F90FDDC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4A6CB11-AA7C-487D-873F-55FEC9244291}"/>
              </a:ext>
            </a:extLst>
          </p:cNvPr>
          <p:cNvSpPr txBox="1"/>
          <p:nvPr/>
        </p:nvSpPr>
        <p:spPr>
          <a:xfrm>
            <a:off x="8534400" y="1787221"/>
            <a:ext cx="2540000" cy="702885"/>
          </a:xfrm>
          <a:prstGeom prst="rect">
            <a:avLst/>
          </a:prstGeom>
        </p:spPr>
        <p:txBody>
          <a:bodyPr vert="horz" lIns="127000" tIns="63500" rIns="127000" bIns="63500" rtlCol="0" anchor="t">
            <a:spAutoFit/>
          </a:bodyPr>
          <a:lstStyle/>
          <a:p>
            <a:pPr>
              <a:defRPr lang="en-US" sz="1400" dirty="0"/>
            </a:pPr>
            <a:r>
              <a:rPr lang="en-US" sz="1867" dirty="0"/>
              <a:t>Ex: </a:t>
            </a:r>
          </a:p>
          <a:p>
            <a:pPr>
              <a:defRPr lang="en-US" sz="1400" dirty="0"/>
            </a:pPr>
            <a:r>
              <a:rPr lang="en-US" sz="1867" dirty="0"/>
              <a:t>int a[4][3];</a:t>
            </a:r>
          </a:p>
        </p:txBody>
      </p:sp>
      <p:graphicFrame>
        <p:nvGraphicFramePr>
          <p:cNvPr id="7" name="Table 6">
            <a:extLst>
              <a:ext uri="{2B5681D0-3E19-49A8-A581-794F262F580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D8F5FCC-A4F4-44EA-AE81-17F687DC86FE}"/>
              </a:ext>
            </a:extLst>
          </p:cNvPr>
          <p:cNvGraphicFramePr/>
          <p:nvPr/>
        </p:nvGraphicFramePr>
        <p:xfrm>
          <a:off x="7771689" y="3435045"/>
          <a:ext cx="3517201" cy="1718512"/>
        </p:xfrm>
        <a:graphic>
          <a:graphicData uri="http://schemas.openxmlformats.org/drawingml/2006/table">
            <a:tbl>
              <a:tblPr firstRow="1"/>
              <a:tblGrid>
                <a:gridCol w="1172400">
                  <a:extLst>
                    <a:ext uri="{9D8B030D-6E8A-4147-A177-3AD203B41FA5}">
                      <a16:colId xmlns="" xmlns:a16="http://schemas.microsoft.com/office/drawing/2014/main" val="20000"/>
                    </a:ext>
                  </a:extLst>
                </a:gridCol>
                <a:gridCol w="1172400">
                  <a:extLst>
                    <a:ext uri="{9D8B030D-6E8A-4147-A177-3AD203B41FA5}">
                      <a16:colId xmlns="" xmlns:a16="http://schemas.microsoft.com/office/drawing/2014/main" val="20001"/>
                    </a:ext>
                  </a:extLst>
                </a:gridCol>
                <a:gridCol w="1172400">
                  <a:extLst>
                    <a:ext uri="{9D8B030D-6E8A-4147-A177-3AD203B41FA5}">
                      <a16:colId xmlns="" xmlns:a16="http://schemas.microsoft.com/office/drawing/2014/main" val="20002"/>
                    </a:ext>
                  </a:extLst>
                </a:gridCol>
              </a:tblGrid>
              <a:tr h="487680">
                <a:tc>
                  <a:txBody>
                    <a:bodyPr/>
                    <a:lstStyle/>
                    <a:p>
                      <a:endParaRPr lang="en-US" sz="2400" dirty="0"/>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extLst>
                  <a:ext uri="{0D108BD9-81ED-4DB2-BD59-A6C34878D82A}">
                    <a16:rowId xmlns="" xmlns:a16="http://schemas.microsoft.com/office/drawing/2014/main" val="10000"/>
                  </a:ext>
                </a:extLst>
              </a:tr>
              <a:tr h="487680">
                <a:tc>
                  <a:txBody>
                    <a:bodyPr/>
                    <a:lstStyle/>
                    <a:p>
                      <a:endParaRPr lang="en-US" sz="2400" dirty="0"/>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extLst>
                  <a:ext uri="{0D108BD9-81ED-4DB2-BD59-A6C34878D82A}">
                    <a16:rowId xmlns="" xmlns:a16="http://schemas.microsoft.com/office/drawing/2014/main" val="10001"/>
                  </a:ext>
                </a:extLst>
              </a:tr>
              <a:tr h="487680">
                <a:tc>
                  <a:txBody>
                    <a:bodyPr/>
                    <a:lstStyle/>
                    <a:p>
                      <a:endParaRPr lang="en-US" sz="2400" dirty="0"/>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extLst>
                  <a:ext uri="{0D108BD9-81ED-4DB2-BD59-A6C34878D82A}">
                    <a16:rowId xmlns="" xmlns:a16="http://schemas.microsoft.com/office/drawing/2014/main" val="10002"/>
                  </a:ext>
                </a:extLst>
              </a:tr>
              <a:tr h="487680">
                <a:tc>
                  <a:txBody>
                    <a:bodyPr/>
                    <a:lstStyle/>
                    <a:p>
                      <a:endParaRPr lang="en-US" sz="2400" dirty="0"/>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extLst>
                  <a:ext uri="{0D108BD9-81ED-4DB2-BD59-A6C34878D82A}">
                    <a16:rowId xmlns="" xmlns:a16="http://schemas.microsoft.com/office/drawing/2014/main" val="10003"/>
                  </a:ext>
                </a:extLst>
              </a:tr>
            </a:tbl>
          </a:graphicData>
        </a:graphic>
      </p:graphicFrame>
      <p:sp>
        <p:nvSpPr>
          <p:cNvPr id="8" name="TextBox 7">
            <a:extLst>
              <a:ext uri="{A5D123EE-F5CE-490A-B88B-37B6C5E12C3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FF3F656-3966-4E1D-86F0-F8A1BB8E68F8}"/>
              </a:ext>
            </a:extLst>
          </p:cNvPr>
          <p:cNvSpPr txBox="1"/>
          <p:nvPr/>
        </p:nvSpPr>
        <p:spPr>
          <a:xfrm>
            <a:off x="7924089" y="3023642"/>
            <a:ext cx="1149044" cy="415563"/>
          </a:xfrm>
          <a:prstGeom prst="rect">
            <a:avLst/>
          </a:prstGeom>
        </p:spPr>
        <p:txBody>
          <a:bodyPr vert="horz" lIns="127000" tIns="63500" rIns="127000" bIns="63500" rtlCol="0" anchor="t">
            <a:spAutoFit/>
          </a:bodyPr>
          <a:lstStyle/>
          <a:p>
            <a:pPr>
              <a:defRPr lang="en-US" sz="1400" dirty="0"/>
            </a:pPr>
            <a:r>
              <a:rPr lang="en-US" sz="1867" dirty="0"/>
              <a:t>Col 0</a:t>
            </a:r>
          </a:p>
        </p:txBody>
      </p:sp>
      <p:sp>
        <p:nvSpPr>
          <p:cNvPr id="9" name="TextBox 8">
            <a:extLst>
              <a:ext uri="{E2A71B50-9196-4DB8-AED4-50A2E4DC812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49BBB87-C30C-45F1-BD03-61385BD552F4}"/>
              </a:ext>
            </a:extLst>
          </p:cNvPr>
          <p:cNvSpPr txBox="1"/>
          <p:nvPr/>
        </p:nvSpPr>
        <p:spPr>
          <a:xfrm>
            <a:off x="9092489" y="3023642"/>
            <a:ext cx="1149044" cy="415563"/>
          </a:xfrm>
          <a:prstGeom prst="rect">
            <a:avLst/>
          </a:prstGeom>
        </p:spPr>
        <p:txBody>
          <a:bodyPr vert="horz" lIns="127000" tIns="63500" rIns="127000" bIns="63500" rtlCol="0" anchor="t">
            <a:spAutoFit/>
          </a:bodyPr>
          <a:lstStyle/>
          <a:p>
            <a:pPr>
              <a:defRPr lang="en-US" sz="1400" dirty="0"/>
            </a:pPr>
            <a:r>
              <a:rPr lang="en-US" sz="1867" dirty="0"/>
              <a:t>Col 1</a:t>
            </a:r>
          </a:p>
        </p:txBody>
      </p:sp>
      <p:sp>
        <p:nvSpPr>
          <p:cNvPr id="10" name="TextBox 9">
            <a:extLst>
              <a:ext uri="{F1D098E4-1991-4BFF-BBCF-23DE37504C0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FC5C369-1A19-4070-B1E6-F343AE119F38}"/>
              </a:ext>
            </a:extLst>
          </p:cNvPr>
          <p:cNvSpPr txBox="1"/>
          <p:nvPr/>
        </p:nvSpPr>
        <p:spPr>
          <a:xfrm>
            <a:off x="10311689" y="3023642"/>
            <a:ext cx="1149044" cy="415563"/>
          </a:xfrm>
          <a:prstGeom prst="rect">
            <a:avLst/>
          </a:prstGeom>
        </p:spPr>
        <p:txBody>
          <a:bodyPr vert="horz" lIns="127000" tIns="63500" rIns="127000" bIns="63500" rtlCol="0" anchor="t">
            <a:spAutoFit/>
          </a:bodyPr>
          <a:lstStyle/>
          <a:p>
            <a:pPr>
              <a:defRPr lang="en-US" sz="1400" dirty="0"/>
            </a:pPr>
            <a:r>
              <a:rPr lang="en-US" sz="1867" dirty="0"/>
              <a:t>Col 2</a:t>
            </a:r>
          </a:p>
        </p:txBody>
      </p:sp>
      <p:sp>
        <p:nvSpPr>
          <p:cNvPr id="11" name="TextBox 10">
            <a:extLst>
              <a:ext uri="{58C52CFE-9B08-469E-B5FB-D340E73F773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980CE08-92A9-4B45-A3F2-793DD334FD60}"/>
              </a:ext>
            </a:extLst>
          </p:cNvPr>
          <p:cNvSpPr txBox="1"/>
          <p:nvPr/>
        </p:nvSpPr>
        <p:spPr>
          <a:xfrm>
            <a:off x="6857378" y="3467101"/>
            <a:ext cx="914311" cy="415563"/>
          </a:xfrm>
          <a:prstGeom prst="rect">
            <a:avLst/>
          </a:prstGeom>
        </p:spPr>
        <p:txBody>
          <a:bodyPr vert="horz" lIns="127000" tIns="63500" rIns="127000" bIns="63500" rtlCol="0" anchor="t">
            <a:spAutoFit/>
          </a:bodyPr>
          <a:lstStyle/>
          <a:p>
            <a:pPr>
              <a:defRPr lang="en-US" sz="1400" dirty="0"/>
            </a:pPr>
            <a:r>
              <a:rPr lang="en-US" sz="1867" dirty="0"/>
              <a:t>row 0</a:t>
            </a:r>
          </a:p>
        </p:txBody>
      </p:sp>
      <p:sp>
        <p:nvSpPr>
          <p:cNvPr id="12" name="TextBox 11">
            <a:extLst>
              <a:ext uri="{CAE62A06-1AC1-4CC1-9EFF-E5A79C36A93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4136A9A-1270-439A-B205-B9C236B29B1C}"/>
              </a:ext>
            </a:extLst>
          </p:cNvPr>
          <p:cNvSpPr txBox="1"/>
          <p:nvPr/>
        </p:nvSpPr>
        <p:spPr>
          <a:xfrm>
            <a:off x="6857378" y="3978529"/>
            <a:ext cx="914311" cy="415563"/>
          </a:xfrm>
          <a:prstGeom prst="rect">
            <a:avLst/>
          </a:prstGeom>
        </p:spPr>
        <p:txBody>
          <a:bodyPr vert="horz" lIns="127000" tIns="63500" rIns="127000" bIns="63500" rtlCol="0" anchor="t">
            <a:spAutoFit/>
          </a:bodyPr>
          <a:lstStyle/>
          <a:p>
            <a:pPr>
              <a:defRPr lang="en-US" sz="1400" dirty="0"/>
            </a:pPr>
            <a:r>
              <a:rPr lang="en-US" sz="1867" dirty="0"/>
              <a:t>row 1</a:t>
            </a:r>
          </a:p>
        </p:txBody>
      </p:sp>
      <p:sp>
        <p:nvSpPr>
          <p:cNvPr id="13" name="TextBox 12">
            <a:extLst>
              <a:ext uri="{6433BB8D-16FC-4C7D-8846-9CECDF3392F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6F9DDEF-D710-496B-892A-CCA2212FF562}"/>
              </a:ext>
            </a:extLst>
          </p:cNvPr>
          <p:cNvSpPr txBox="1"/>
          <p:nvPr/>
        </p:nvSpPr>
        <p:spPr>
          <a:xfrm>
            <a:off x="6857378" y="4953001"/>
            <a:ext cx="914311" cy="415563"/>
          </a:xfrm>
          <a:prstGeom prst="rect">
            <a:avLst/>
          </a:prstGeom>
        </p:spPr>
        <p:txBody>
          <a:bodyPr vert="horz" lIns="127000" tIns="63500" rIns="127000" bIns="63500" rtlCol="0" anchor="t">
            <a:spAutoFit/>
          </a:bodyPr>
          <a:lstStyle/>
          <a:p>
            <a:pPr>
              <a:defRPr lang="en-US" sz="1400" dirty="0"/>
            </a:pPr>
            <a:r>
              <a:rPr lang="en-US" sz="1867" dirty="0"/>
              <a:t>row 3</a:t>
            </a:r>
          </a:p>
        </p:txBody>
      </p:sp>
      <p:sp>
        <p:nvSpPr>
          <p:cNvPr id="14" name="TextBox 13">
            <a:extLst>
              <a:ext uri="{DB7AE39A-11E1-4130-A064-8E8743E9848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5FF128D-B2BA-47AB-ABCF-13701786AB2E}"/>
              </a:ext>
            </a:extLst>
          </p:cNvPr>
          <p:cNvSpPr txBox="1"/>
          <p:nvPr/>
        </p:nvSpPr>
        <p:spPr>
          <a:xfrm>
            <a:off x="6857378" y="4470401"/>
            <a:ext cx="914311" cy="415563"/>
          </a:xfrm>
          <a:prstGeom prst="rect">
            <a:avLst/>
          </a:prstGeom>
        </p:spPr>
        <p:txBody>
          <a:bodyPr vert="horz" lIns="127000" tIns="63500" rIns="127000" bIns="63500" rtlCol="0" anchor="t">
            <a:spAutoFit/>
          </a:bodyPr>
          <a:lstStyle/>
          <a:p>
            <a:pPr>
              <a:defRPr lang="en-US" sz="1400" dirty="0"/>
            </a:pPr>
            <a:r>
              <a:rPr lang="en-US" sz="1867" dirty="0"/>
              <a:t>row 2</a:t>
            </a:r>
          </a:p>
        </p:txBody>
      </p:sp>
    </p:spTree>
    <p:extLst>
      <p:ext uri="{BC8EDAE8-1B08-41AA-830B-0815E439E985}">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70"/>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95134B17-318B-4E64-BE92-4FB88070D63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954C8C5-96F8-4700-B385-7A3B8F7ADD69}"/>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4F25C613-98D7-4FC3-8790-6D99148A92E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CB4CC6F-06E1-4211-B91E-878A0992FC39}"/>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B3F17B23-1D5D-4672-9BEB-B64A4A03592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0A38F85-EE9D-483F-A69B-0C93AEE45DC6}"/>
              </a:ext>
            </a:extLst>
          </p:cNvPr>
          <p:cNvSpPr txBox="1"/>
          <p:nvPr>
            <p:custDataLst>
              <p:tags r:id="rId1"/>
            </p:custDataLst>
          </p:nvPr>
        </p:nvSpPr>
        <p:spPr>
          <a:xfrm>
            <a:off x="1219201" y="1090905"/>
            <a:ext cx="4538129" cy="472783"/>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Initialization of 2-D array</a:t>
            </a:r>
          </a:p>
        </p:txBody>
      </p:sp>
      <p:sp>
        <p:nvSpPr>
          <p:cNvPr id="5" name="TextBox 4">
            <a:extLst>
              <a:ext uri="{C904F74B-A737-4DD7-9EE0-7DF03EBC8AE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5E51316-A8F2-4F67-86DB-D2862922EC04}"/>
              </a:ext>
            </a:extLst>
          </p:cNvPr>
          <p:cNvSpPr txBox="1"/>
          <p:nvPr/>
        </p:nvSpPr>
        <p:spPr>
          <a:xfrm>
            <a:off x="6621742" y="970661"/>
            <a:ext cx="3312477" cy="702885"/>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-&gt; Direct Initialization</a:t>
            </a:r>
          </a:p>
          <a:p>
            <a:pPr>
              <a:defRPr lang="en-US" sz="1400" dirty="0"/>
            </a:pPr>
            <a:r>
              <a:rPr lang="en-US" sz="1867" dirty="0">
                <a:solidFill>
                  <a:schemeClr val="accent6"/>
                </a:solidFill>
              </a:rPr>
              <a:t>-&gt; Using for-loops</a:t>
            </a:r>
          </a:p>
        </p:txBody>
      </p:sp>
      <p:sp>
        <p:nvSpPr>
          <p:cNvPr id="6" name="TextBox 5">
            <a:extLst>
              <a:ext uri="{990EEBF4-3614-4C9A-AD8A-64F586BBE7D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456694-8E91-47F5-87DF-694E119E7865}"/>
              </a:ext>
            </a:extLst>
          </p:cNvPr>
          <p:cNvSpPr txBox="1"/>
          <p:nvPr/>
        </p:nvSpPr>
        <p:spPr>
          <a:xfrm>
            <a:off x="1117600" y="2215845"/>
            <a:ext cx="2833509" cy="415563"/>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Open Sans"/>
              </a:rPr>
              <a:t>1.Direct Initialization:</a:t>
            </a:r>
          </a:p>
        </p:txBody>
      </p:sp>
      <p:sp>
        <p:nvSpPr>
          <p:cNvPr id="7" name="TextBox 6">
            <a:extLst>
              <a:ext uri="{1C1F1909-3948-4851-B2F8-3A9CD981459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E7F9B6B-DA98-44F0-9FE5-7C3BA1B7526E}"/>
              </a:ext>
            </a:extLst>
          </p:cNvPr>
          <p:cNvSpPr txBox="1"/>
          <p:nvPr/>
        </p:nvSpPr>
        <p:spPr>
          <a:xfrm>
            <a:off x="1219200" y="2781301"/>
            <a:ext cx="7315200" cy="415563"/>
          </a:xfrm>
          <a:prstGeom prst="rect">
            <a:avLst/>
          </a:prstGeom>
        </p:spPr>
        <p:txBody>
          <a:bodyPr vert="horz" lIns="127000" tIns="63500" rIns="127000" bIns="63500" rtlCol="0" anchor="t">
            <a:spAutoFit/>
          </a:bodyPr>
          <a:lstStyle/>
          <a:p>
            <a:pPr>
              <a:defRPr lang="en-US" sz="1400" dirty="0"/>
            </a:pPr>
            <a:r>
              <a:rPr lang="en-US" sz="1867" dirty="0">
                <a:latin typeface="Open Sans"/>
              </a:rPr>
              <a:t>int a[4][3] = {{10,80,60},{30,5,19},{20,3,16},{18,15,100}};</a:t>
            </a:r>
          </a:p>
        </p:txBody>
      </p:sp>
      <p:graphicFrame>
        <p:nvGraphicFramePr>
          <p:cNvPr id="8" name="Table 7">
            <a:extLst>
              <a:ext uri="{D24E03CC-A66A-46A5-A0DE-38A1D08302E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34F01AC-17BD-4AC1-8CDE-59DA74288605}"/>
              </a:ext>
            </a:extLst>
          </p:cNvPr>
          <p:cNvGraphicFramePr/>
          <p:nvPr/>
        </p:nvGraphicFramePr>
        <p:xfrm>
          <a:off x="6096001" y="3902760"/>
          <a:ext cx="3536556" cy="2028088"/>
        </p:xfrm>
        <a:graphic>
          <a:graphicData uri="http://schemas.openxmlformats.org/drawingml/2006/table">
            <a:tbl>
              <a:tblPr firstRow="1"/>
              <a:tblGrid>
                <a:gridCol w="1178852">
                  <a:extLst>
                    <a:ext uri="{9D8B030D-6E8A-4147-A177-3AD203B41FA5}">
                      <a16:colId xmlns="" xmlns:a16="http://schemas.microsoft.com/office/drawing/2014/main" val="20000"/>
                    </a:ext>
                  </a:extLst>
                </a:gridCol>
                <a:gridCol w="1178852">
                  <a:extLst>
                    <a:ext uri="{9D8B030D-6E8A-4147-A177-3AD203B41FA5}">
                      <a16:colId xmlns="" xmlns:a16="http://schemas.microsoft.com/office/drawing/2014/main" val="20001"/>
                    </a:ext>
                  </a:extLst>
                </a:gridCol>
                <a:gridCol w="1178852">
                  <a:extLst>
                    <a:ext uri="{9D8B030D-6E8A-4147-A177-3AD203B41FA5}">
                      <a16:colId xmlns="" xmlns:a16="http://schemas.microsoft.com/office/drawing/2014/main" val="20002"/>
                    </a:ext>
                  </a:extLst>
                </a:gridCol>
              </a:tblGrid>
              <a:tr h="507023">
                <a:tc>
                  <a:txBody>
                    <a:bodyPr/>
                    <a:lstStyle/>
                    <a:p>
                      <a:pPr algn="ctr"/>
                      <a:r>
                        <a:rPr lang="en-US" sz="2400" b="0" dirty="0">
                          <a:latin typeface="+mn-lt"/>
                        </a:rPr>
                        <a:t>10</a:t>
                      </a:r>
                    </a:p>
                  </a:txBody>
                  <a:tcPr marL="121920" marR="121920" marT="60960" marB="60960"/>
                </a:tc>
                <a:tc>
                  <a:txBody>
                    <a:bodyPr/>
                    <a:lstStyle/>
                    <a:p>
                      <a:pPr algn="ctr"/>
                      <a:r>
                        <a:rPr lang="en-US" sz="2400" b="0" dirty="0">
                          <a:latin typeface="+mn-lt"/>
                        </a:rPr>
                        <a:t>80</a:t>
                      </a:r>
                    </a:p>
                  </a:txBody>
                  <a:tcPr marL="121920" marR="121920" marT="60960" marB="60960"/>
                </a:tc>
                <a:tc>
                  <a:txBody>
                    <a:bodyPr/>
                    <a:lstStyle/>
                    <a:p>
                      <a:pPr algn="ctr"/>
                      <a:r>
                        <a:rPr lang="en-US" sz="2400" b="0" dirty="0">
                          <a:latin typeface="+mn-lt"/>
                        </a:rPr>
                        <a:t>60</a:t>
                      </a:r>
                    </a:p>
                  </a:txBody>
                  <a:tcPr marL="121920" marR="121920" marT="60960" marB="60960"/>
                </a:tc>
                <a:extLst>
                  <a:ext uri="{0D108BD9-81ED-4DB2-BD59-A6C34878D82A}">
                    <a16:rowId xmlns="" xmlns:a16="http://schemas.microsoft.com/office/drawing/2014/main" val="10000"/>
                  </a:ext>
                </a:extLst>
              </a:tr>
              <a:tr h="507023">
                <a:tc>
                  <a:txBody>
                    <a:bodyPr/>
                    <a:lstStyle/>
                    <a:p>
                      <a:pPr algn="ctr"/>
                      <a:r>
                        <a:rPr lang="en-US" sz="2400" dirty="0"/>
                        <a:t>30</a:t>
                      </a:r>
                    </a:p>
                  </a:txBody>
                  <a:tcPr marL="121920" marR="121920" marT="60960" marB="60960"/>
                </a:tc>
                <a:tc>
                  <a:txBody>
                    <a:bodyPr/>
                    <a:lstStyle/>
                    <a:p>
                      <a:pPr algn="ctr"/>
                      <a:r>
                        <a:rPr lang="en-US" sz="2400" dirty="0"/>
                        <a:t>5</a:t>
                      </a:r>
                    </a:p>
                  </a:txBody>
                  <a:tcPr marL="121920" marR="121920" marT="60960" marB="60960"/>
                </a:tc>
                <a:tc>
                  <a:txBody>
                    <a:bodyPr/>
                    <a:lstStyle/>
                    <a:p>
                      <a:pPr algn="ctr"/>
                      <a:r>
                        <a:rPr lang="en-US" sz="2400" dirty="0"/>
                        <a:t>19</a:t>
                      </a:r>
                    </a:p>
                  </a:txBody>
                  <a:tcPr marL="121920" marR="121920" marT="60960" marB="60960"/>
                </a:tc>
                <a:extLst>
                  <a:ext uri="{0D108BD9-81ED-4DB2-BD59-A6C34878D82A}">
                    <a16:rowId xmlns="" xmlns:a16="http://schemas.microsoft.com/office/drawing/2014/main" val="10001"/>
                  </a:ext>
                </a:extLst>
              </a:tr>
              <a:tr h="507023">
                <a:tc>
                  <a:txBody>
                    <a:bodyPr/>
                    <a:lstStyle/>
                    <a:p>
                      <a:pPr algn="ctr"/>
                      <a:r>
                        <a:rPr lang="en-US" sz="2400" dirty="0"/>
                        <a:t>20</a:t>
                      </a:r>
                    </a:p>
                  </a:txBody>
                  <a:tcPr marL="121920" marR="121920" marT="60960" marB="60960"/>
                </a:tc>
                <a:tc>
                  <a:txBody>
                    <a:bodyPr/>
                    <a:lstStyle/>
                    <a:p>
                      <a:pPr algn="ctr"/>
                      <a:r>
                        <a:rPr lang="en-US" sz="2400" dirty="0"/>
                        <a:t>3</a:t>
                      </a:r>
                    </a:p>
                  </a:txBody>
                  <a:tcPr marL="121920" marR="121920" marT="60960" marB="60960"/>
                </a:tc>
                <a:tc>
                  <a:txBody>
                    <a:bodyPr/>
                    <a:lstStyle/>
                    <a:p>
                      <a:pPr algn="ctr"/>
                      <a:r>
                        <a:rPr lang="en-US" sz="2400" dirty="0"/>
                        <a:t>16</a:t>
                      </a:r>
                    </a:p>
                  </a:txBody>
                  <a:tcPr marL="121920" marR="121920" marT="60960" marB="60960"/>
                </a:tc>
                <a:extLst>
                  <a:ext uri="{0D108BD9-81ED-4DB2-BD59-A6C34878D82A}">
                    <a16:rowId xmlns="" xmlns:a16="http://schemas.microsoft.com/office/drawing/2014/main" val="10002"/>
                  </a:ext>
                </a:extLst>
              </a:tr>
              <a:tr h="507023">
                <a:tc>
                  <a:txBody>
                    <a:bodyPr/>
                    <a:lstStyle/>
                    <a:p>
                      <a:pPr algn="ctr"/>
                      <a:r>
                        <a:rPr lang="en-US" sz="2400" dirty="0"/>
                        <a:t>18</a:t>
                      </a:r>
                    </a:p>
                  </a:txBody>
                  <a:tcPr marL="121920" marR="121920" marT="60960" marB="60960"/>
                </a:tc>
                <a:tc>
                  <a:txBody>
                    <a:bodyPr/>
                    <a:lstStyle/>
                    <a:p>
                      <a:pPr algn="ctr"/>
                      <a:r>
                        <a:rPr lang="en-US" sz="2400" dirty="0"/>
                        <a:t>15</a:t>
                      </a:r>
                    </a:p>
                  </a:txBody>
                  <a:tcPr marL="121920" marR="121920" marT="60960" marB="60960"/>
                </a:tc>
                <a:tc>
                  <a:txBody>
                    <a:bodyPr/>
                    <a:lstStyle/>
                    <a:p>
                      <a:pPr algn="ctr"/>
                      <a:r>
                        <a:rPr lang="en-US" sz="2400" dirty="0"/>
                        <a:t>100</a:t>
                      </a:r>
                    </a:p>
                  </a:txBody>
                  <a:tcPr marL="121920" marR="121920" marT="60960" marB="60960"/>
                </a:tc>
                <a:extLst>
                  <a:ext uri="{0D108BD9-81ED-4DB2-BD59-A6C34878D82A}">
                    <a16:rowId xmlns="" xmlns:a16="http://schemas.microsoft.com/office/drawing/2014/main" val="10003"/>
                  </a:ext>
                </a:extLst>
              </a:tr>
            </a:tbl>
          </a:graphicData>
        </a:graphic>
      </p:graphicFrame>
      <p:graphicFrame>
        <p:nvGraphicFramePr>
          <p:cNvPr id="9" name="Table 8">
            <a:extLst>
              <a:ext uri="{F3C7F251-7877-4B8C-B95A-7B28F51B613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2DB77AD-9415-4787-8AC5-6E741872B682}"/>
              </a:ext>
            </a:extLst>
          </p:cNvPr>
          <p:cNvGraphicFramePr/>
          <p:nvPr/>
        </p:nvGraphicFramePr>
        <p:xfrm>
          <a:off x="1359598" y="3969359"/>
          <a:ext cx="3517201" cy="1718512"/>
        </p:xfrm>
        <a:graphic>
          <a:graphicData uri="http://schemas.openxmlformats.org/drawingml/2006/table">
            <a:tbl>
              <a:tblPr firstRow="1"/>
              <a:tblGrid>
                <a:gridCol w="1172400">
                  <a:extLst>
                    <a:ext uri="{9D8B030D-6E8A-4147-A177-3AD203B41FA5}">
                      <a16:colId xmlns="" xmlns:a16="http://schemas.microsoft.com/office/drawing/2014/main" val="20000"/>
                    </a:ext>
                  </a:extLst>
                </a:gridCol>
                <a:gridCol w="1172400">
                  <a:extLst>
                    <a:ext uri="{9D8B030D-6E8A-4147-A177-3AD203B41FA5}">
                      <a16:colId xmlns="" xmlns:a16="http://schemas.microsoft.com/office/drawing/2014/main" val="20001"/>
                    </a:ext>
                  </a:extLst>
                </a:gridCol>
                <a:gridCol w="1172400">
                  <a:extLst>
                    <a:ext uri="{9D8B030D-6E8A-4147-A177-3AD203B41FA5}">
                      <a16:colId xmlns="" xmlns:a16="http://schemas.microsoft.com/office/drawing/2014/main" val="20002"/>
                    </a:ext>
                  </a:extLst>
                </a:gridCol>
              </a:tblGrid>
              <a:tr h="487680">
                <a:tc>
                  <a:txBody>
                    <a:bodyPr/>
                    <a:lstStyle/>
                    <a:p>
                      <a:endParaRPr lang="en-US" sz="2400" dirty="0"/>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extLst>
                  <a:ext uri="{0D108BD9-81ED-4DB2-BD59-A6C34878D82A}">
                    <a16:rowId xmlns="" xmlns:a16="http://schemas.microsoft.com/office/drawing/2014/main" val="10000"/>
                  </a:ext>
                </a:extLst>
              </a:tr>
              <a:tr h="487680">
                <a:tc>
                  <a:txBody>
                    <a:bodyPr/>
                    <a:lstStyle/>
                    <a:p>
                      <a:endParaRPr lang="en-US" sz="2400" dirty="0"/>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extLst>
                  <a:ext uri="{0D108BD9-81ED-4DB2-BD59-A6C34878D82A}">
                    <a16:rowId xmlns="" xmlns:a16="http://schemas.microsoft.com/office/drawing/2014/main" val="10001"/>
                  </a:ext>
                </a:extLst>
              </a:tr>
              <a:tr h="487680">
                <a:tc>
                  <a:txBody>
                    <a:bodyPr/>
                    <a:lstStyle/>
                    <a:p>
                      <a:endParaRPr lang="en-US" sz="2400" dirty="0"/>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extLst>
                  <a:ext uri="{0D108BD9-81ED-4DB2-BD59-A6C34878D82A}">
                    <a16:rowId xmlns="" xmlns:a16="http://schemas.microsoft.com/office/drawing/2014/main" val="10002"/>
                  </a:ext>
                </a:extLst>
              </a:tr>
              <a:tr h="487680">
                <a:tc>
                  <a:txBody>
                    <a:bodyPr/>
                    <a:lstStyle/>
                    <a:p>
                      <a:endParaRPr lang="en-US" sz="2400" dirty="0"/>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extLst>
                  <a:ext uri="{0D108BD9-81ED-4DB2-BD59-A6C34878D82A}">
                    <a16:rowId xmlns="" xmlns:a16="http://schemas.microsoft.com/office/drawing/2014/main" val="10003"/>
                  </a:ext>
                </a:extLst>
              </a:tr>
            </a:tbl>
          </a:graphicData>
        </a:graphic>
      </p:graphicFrame>
      <p:sp>
        <p:nvSpPr>
          <p:cNvPr id="10" name="TextBox 9">
            <a:extLst>
              <a:ext uri="{965AF37C-5D9B-4B50-A569-5E2F755E0AC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0545200-9128-43DC-95FA-81174D206AA4}"/>
              </a:ext>
            </a:extLst>
          </p:cNvPr>
          <p:cNvSpPr txBox="1"/>
          <p:nvPr/>
        </p:nvSpPr>
        <p:spPr>
          <a:xfrm>
            <a:off x="1574089" y="3531642"/>
            <a:ext cx="1149044" cy="415563"/>
          </a:xfrm>
          <a:prstGeom prst="rect">
            <a:avLst/>
          </a:prstGeom>
        </p:spPr>
        <p:txBody>
          <a:bodyPr vert="horz" lIns="127000" tIns="63500" rIns="127000" bIns="63500" rtlCol="0" anchor="t">
            <a:spAutoFit/>
          </a:bodyPr>
          <a:lstStyle/>
          <a:p>
            <a:pPr>
              <a:defRPr lang="en-US" sz="1400" dirty="0"/>
            </a:pPr>
            <a:r>
              <a:rPr lang="en-US" sz="1867" dirty="0"/>
              <a:t>Col 0</a:t>
            </a:r>
          </a:p>
        </p:txBody>
      </p:sp>
      <p:sp>
        <p:nvSpPr>
          <p:cNvPr id="11" name="TextBox 10">
            <a:extLst>
              <a:ext uri="{5A0C944A-0C3A-4E56-A826-2BE97A8542C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8BC0149-3313-455B-BA25-A8AC2B343185}"/>
              </a:ext>
            </a:extLst>
          </p:cNvPr>
          <p:cNvSpPr txBox="1"/>
          <p:nvPr/>
        </p:nvSpPr>
        <p:spPr>
          <a:xfrm>
            <a:off x="2742489" y="3531642"/>
            <a:ext cx="1149044" cy="415563"/>
          </a:xfrm>
          <a:prstGeom prst="rect">
            <a:avLst/>
          </a:prstGeom>
        </p:spPr>
        <p:txBody>
          <a:bodyPr vert="horz" lIns="127000" tIns="63500" rIns="127000" bIns="63500" rtlCol="0" anchor="t">
            <a:spAutoFit/>
          </a:bodyPr>
          <a:lstStyle/>
          <a:p>
            <a:pPr>
              <a:defRPr lang="en-US" sz="1400" dirty="0"/>
            </a:pPr>
            <a:r>
              <a:rPr lang="en-US" sz="1867" dirty="0"/>
              <a:t>Col 1</a:t>
            </a:r>
          </a:p>
        </p:txBody>
      </p:sp>
      <p:sp>
        <p:nvSpPr>
          <p:cNvPr id="12" name="TextBox 11">
            <a:extLst>
              <a:ext uri="{12ABEA0A-83F7-44E2-8383-D136BE3FB30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59E8625-A195-4E1D-AECE-2110BD0F4014}"/>
              </a:ext>
            </a:extLst>
          </p:cNvPr>
          <p:cNvSpPr txBox="1"/>
          <p:nvPr/>
        </p:nvSpPr>
        <p:spPr>
          <a:xfrm>
            <a:off x="3961689" y="3531642"/>
            <a:ext cx="1149044" cy="415563"/>
          </a:xfrm>
          <a:prstGeom prst="rect">
            <a:avLst/>
          </a:prstGeom>
        </p:spPr>
        <p:txBody>
          <a:bodyPr vert="horz" lIns="127000" tIns="63500" rIns="127000" bIns="63500" rtlCol="0" anchor="t">
            <a:spAutoFit/>
          </a:bodyPr>
          <a:lstStyle/>
          <a:p>
            <a:pPr>
              <a:defRPr lang="en-US" sz="1400" dirty="0"/>
            </a:pPr>
            <a:r>
              <a:rPr lang="en-US" sz="1867" dirty="0"/>
              <a:t>Col 2</a:t>
            </a:r>
          </a:p>
        </p:txBody>
      </p:sp>
      <p:sp>
        <p:nvSpPr>
          <p:cNvPr id="13" name="TextBox 12">
            <a:extLst>
              <a:ext uri="{7C53FBC3-EB93-430E-A9D7-EE2F54C6E02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552B891-FCB9-4B03-B9C9-87E104B962C5}"/>
              </a:ext>
            </a:extLst>
          </p:cNvPr>
          <p:cNvSpPr txBox="1"/>
          <p:nvPr/>
        </p:nvSpPr>
        <p:spPr>
          <a:xfrm>
            <a:off x="507378" y="3975101"/>
            <a:ext cx="914311" cy="415563"/>
          </a:xfrm>
          <a:prstGeom prst="rect">
            <a:avLst/>
          </a:prstGeom>
        </p:spPr>
        <p:txBody>
          <a:bodyPr vert="horz" lIns="127000" tIns="63500" rIns="127000" bIns="63500" rtlCol="0" anchor="t">
            <a:spAutoFit/>
          </a:bodyPr>
          <a:lstStyle/>
          <a:p>
            <a:pPr>
              <a:defRPr lang="en-US" sz="1400" dirty="0"/>
            </a:pPr>
            <a:r>
              <a:rPr lang="en-US" sz="1867" dirty="0"/>
              <a:t>row 0</a:t>
            </a:r>
          </a:p>
        </p:txBody>
      </p:sp>
      <p:sp>
        <p:nvSpPr>
          <p:cNvPr id="14" name="TextBox 13">
            <a:extLst>
              <a:ext uri="{1E453AE1-1E55-4D82-85FA-6C2E05F30C0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F305741-8518-4173-95CB-42E14A8FBB12}"/>
              </a:ext>
            </a:extLst>
          </p:cNvPr>
          <p:cNvSpPr txBox="1"/>
          <p:nvPr/>
        </p:nvSpPr>
        <p:spPr>
          <a:xfrm>
            <a:off x="507378" y="4486529"/>
            <a:ext cx="914311" cy="415563"/>
          </a:xfrm>
          <a:prstGeom prst="rect">
            <a:avLst/>
          </a:prstGeom>
        </p:spPr>
        <p:txBody>
          <a:bodyPr vert="horz" lIns="127000" tIns="63500" rIns="127000" bIns="63500" rtlCol="0" anchor="t">
            <a:spAutoFit/>
          </a:bodyPr>
          <a:lstStyle/>
          <a:p>
            <a:pPr>
              <a:defRPr lang="en-US" sz="1400" dirty="0"/>
            </a:pPr>
            <a:r>
              <a:rPr lang="en-US" sz="1867" dirty="0"/>
              <a:t>row 1</a:t>
            </a:r>
          </a:p>
        </p:txBody>
      </p:sp>
      <p:sp>
        <p:nvSpPr>
          <p:cNvPr id="15" name="TextBox 14">
            <a:extLst>
              <a:ext uri="{27E12D60-2DDC-4363-91A2-0A0ABD84ADE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736499E-ED73-4117-A11B-7BD2CC428A92}"/>
              </a:ext>
            </a:extLst>
          </p:cNvPr>
          <p:cNvSpPr txBox="1"/>
          <p:nvPr/>
        </p:nvSpPr>
        <p:spPr>
          <a:xfrm>
            <a:off x="507378" y="5461001"/>
            <a:ext cx="914311" cy="415563"/>
          </a:xfrm>
          <a:prstGeom prst="rect">
            <a:avLst/>
          </a:prstGeom>
        </p:spPr>
        <p:txBody>
          <a:bodyPr vert="horz" lIns="127000" tIns="63500" rIns="127000" bIns="63500" rtlCol="0" anchor="t">
            <a:spAutoFit/>
          </a:bodyPr>
          <a:lstStyle/>
          <a:p>
            <a:pPr>
              <a:defRPr lang="en-US" sz="1400" dirty="0"/>
            </a:pPr>
            <a:r>
              <a:rPr lang="en-US" sz="1867" dirty="0"/>
              <a:t>row 3</a:t>
            </a:r>
          </a:p>
        </p:txBody>
      </p:sp>
      <p:sp>
        <p:nvSpPr>
          <p:cNvPr id="16" name="TextBox 15">
            <a:extLst>
              <a:ext uri="{9CC8113A-D843-4BDA-AE74-CF57D4755BA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861E45D-24D8-435D-A5F7-62F4932157C6}"/>
              </a:ext>
            </a:extLst>
          </p:cNvPr>
          <p:cNvSpPr txBox="1"/>
          <p:nvPr/>
        </p:nvSpPr>
        <p:spPr>
          <a:xfrm>
            <a:off x="507378" y="4978401"/>
            <a:ext cx="914311" cy="415563"/>
          </a:xfrm>
          <a:prstGeom prst="rect">
            <a:avLst/>
          </a:prstGeom>
        </p:spPr>
        <p:txBody>
          <a:bodyPr vert="horz" lIns="127000" tIns="63500" rIns="127000" bIns="63500" rtlCol="0" anchor="t">
            <a:spAutoFit/>
          </a:bodyPr>
          <a:lstStyle/>
          <a:p>
            <a:pPr>
              <a:defRPr lang="en-US" sz="1400" dirty="0"/>
            </a:pPr>
            <a:r>
              <a:rPr lang="en-US" sz="1867" dirty="0"/>
              <a:t>row 2</a:t>
            </a:r>
          </a:p>
        </p:txBody>
      </p:sp>
      <p:sp>
        <p:nvSpPr>
          <p:cNvPr id="17" name="Arrow: Right 16">
            <a:extLst>
              <a:ext uri="{8E4EE730-3061-4E18-B9AB-87AB67A3155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18F1669-BBBC-4267-B7B3-B696109A71EF}"/>
              </a:ext>
            </a:extLst>
          </p:cNvPr>
          <p:cNvSpPr/>
          <p:nvPr/>
        </p:nvSpPr>
        <p:spPr>
          <a:xfrm>
            <a:off x="5016296" y="4705045"/>
            <a:ext cx="842632" cy="407200"/>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Tree>
    <p:extLst>
      <p:ext uri="{F6612C29-6FC1-44F1-92A8-862D2D2030BE}">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74"/>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EF83D018-65A2-4AEA-81F5-BA8E77549F1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8024E97-40C5-46B3-BCD1-A73B8B7532BE}"/>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9F6A04C2-08EE-4397-AE60-70788607041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1A7671F-729A-48A0-A913-C0A0AF87F013}"/>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01D22502-DBC4-428E-8826-77360104362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C8ABDB5-B79B-43C7-B7D3-FF2EB3D67541}"/>
              </a:ext>
            </a:extLst>
          </p:cNvPr>
          <p:cNvSpPr txBox="1"/>
          <p:nvPr/>
        </p:nvSpPr>
        <p:spPr>
          <a:xfrm>
            <a:off x="1380464" y="1528840"/>
            <a:ext cx="5638800" cy="415563"/>
          </a:xfrm>
          <a:prstGeom prst="rect">
            <a:avLst/>
          </a:prstGeom>
        </p:spPr>
        <p:txBody>
          <a:bodyPr vert="horz" lIns="127000" tIns="63500" rIns="127000" bIns="63500" rtlCol="0" anchor="t">
            <a:spAutoFit/>
          </a:bodyPr>
          <a:lstStyle/>
          <a:p>
            <a:pPr>
              <a:defRPr lang="en-US" sz="1400" dirty="0"/>
            </a:pPr>
            <a:r>
              <a:rPr lang="en-US" sz="1867" dirty="0">
                <a:solidFill>
                  <a:srgbClr val="00B050"/>
                </a:solidFill>
              </a:rPr>
              <a:t>int a[4][3] = {10,80,60,30,5,19,20,3,16,18,15,100};</a:t>
            </a:r>
          </a:p>
        </p:txBody>
      </p:sp>
      <p:graphicFrame>
        <p:nvGraphicFramePr>
          <p:cNvPr id="5" name="Table 4">
            <a:extLst>
              <a:ext uri="{1C611D19-F0F4-4336-8B8D-D030612F003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862505E-C22F-4C29-8601-6C451457D858}"/>
              </a:ext>
            </a:extLst>
          </p:cNvPr>
          <p:cNvGraphicFramePr/>
          <p:nvPr/>
        </p:nvGraphicFramePr>
        <p:xfrm>
          <a:off x="8534401" y="996644"/>
          <a:ext cx="3536556" cy="2028088"/>
        </p:xfrm>
        <a:graphic>
          <a:graphicData uri="http://schemas.openxmlformats.org/drawingml/2006/table">
            <a:tbl>
              <a:tblPr firstRow="1"/>
              <a:tblGrid>
                <a:gridCol w="1178852">
                  <a:extLst>
                    <a:ext uri="{9D8B030D-6E8A-4147-A177-3AD203B41FA5}">
                      <a16:colId xmlns="" xmlns:a16="http://schemas.microsoft.com/office/drawing/2014/main" val="20000"/>
                    </a:ext>
                  </a:extLst>
                </a:gridCol>
                <a:gridCol w="1178852">
                  <a:extLst>
                    <a:ext uri="{9D8B030D-6E8A-4147-A177-3AD203B41FA5}">
                      <a16:colId xmlns="" xmlns:a16="http://schemas.microsoft.com/office/drawing/2014/main" val="20001"/>
                    </a:ext>
                  </a:extLst>
                </a:gridCol>
                <a:gridCol w="1178852">
                  <a:extLst>
                    <a:ext uri="{9D8B030D-6E8A-4147-A177-3AD203B41FA5}">
                      <a16:colId xmlns="" xmlns:a16="http://schemas.microsoft.com/office/drawing/2014/main" val="20002"/>
                    </a:ext>
                  </a:extLst>
                </a:gridCol>
              </a:tblGrid>
              <a:tr h="507023">
                <a:tc>
                  <a:txBody>
                    <a:bodyPr/>
                    <a:lstStyle/>
                    <a:p>
                      <a:pPr algn="ctr"/>
                      <a:r>
                        <a:rPr lang="en-US" sz="2400" b="0" dirty="0">
                          <a:latin typeface="+mn-lt"/>
                        </a:rPr>
                        <a:t>10</a:t>
                      </a:r>
                    </a:p>
                  </a:txBody>
                  <a:tcPr marL="121920" marR="121920" marT="60960" marB="60960"/>
                </a:tc>
                <a:tc>
                  <a:txBody>
                    <a:bodyPr/>
                    <a:lstStyle/>
                    <a:p>
                      <a:pPr algn="ctr"/>
                      <a:r>
                        <a:rPr lang="en-US" sz="2400" b="0" dirty="0">
                          <a:latin typeface="+mn-lt"/>
                        </a:rPr>
                        <a:t>80</a:t>
                      </a:r>
                    </a:p>
                  </a:txBody>
                  <a:tcPr marL="121920" marR="121920" marT="60960" marB="60960"/>
                </a:tc>
                <a:tc>
                  <a:txBody>
                    <a:bodyPr/>
                    <a:lstStyle/>
                    <a:p>
                      <a:pPr algn="ctr"/>
                      <a:r>
                        <a:rPr lang="en-US" sz="2400" b="0" dirty="0">
                          <a:latin typeface="+mn-lt"/>
                        </a:rPr>
                        <a:t>60</a:t>
                      </a:r>
                    </a:p>
                  </a:txBody>
                  <a:tcPr marL="121920" marR="121920" marT="60960" marB="60960"/>
                </a:tc>
                <a:extLst>
                  <a:ext uri="{0D108BD9-81ED-4DB2-BD59-A6C34878D82A}">
                    <a16:rowId xmlns="" xmlns:a16="http://schemas.microsoft.com/office/drawing/2014/main" val="10000"/>
                  </a:ext>
                </a:extLst>
              </a:tr>
              <a:tr h="507023">
                <a:tc>
                  <a:txBody>
                    <a:bodyPr/>
                    <a:lstStyle/>
                    <a:p>
                      <a:pPr algn="ctr"/>
                      <a:r>
                        <a:rPr lang="en-US" sz="2400" dirty="0"/>
                        <a:t>30</a:t>
                      </a:r>
                    </a:p>
                  </a:txBody>
                  <a:tcPr marL="121920" marR="121920" marT="60960" marB="60960"/>
                </a:tc>
                <a:tc>
                  <a:txBody>
                    <a:bodyPr/>
                    <a:lstStyle/>
                    <a:p>
                      <a:pPr algn="ctr"/>
                      <a:r>
                        <a:rPr lang="en-US" sz="2400" dirty="0"/>
                        <a:t>5</a:t>
                      </a:r>
                    </a:p>
                  </a:txBody>
                  <a:tcPr marL="121920" marR="121920" marT="60960" marB="60960"/>
                </a:tc>
                <a:tc>
                  <a:txBody>
                    <a:bodyPr/>
                    <a:lstStyle/>
                    <a:p>
                      <a:pPr algn="ctr"/>
                      <a:r>
                        <a:rPr lang="en-US" sz="2400" dirty="0"/>
                        <a:t>19</a:t>
                      </a:r>
                    </a:p>
                  </a:txBody>
                  <a:tcPr marL="121920" marR="121920" marT="60960" marB="60960"/>
                </a:tc>
                <a:extLst>
                  <a:ext uri="{0D108BD9-81ED-4DB2-BD59-A6C34878D82A}">
                    <a16:rowId xmlns="" xmlns:a16="http://schemas.microsoft.com/office/drawing/2014/main" val="10001"/>
                  </a:ext>
                </a:extLst>
              </a:tr>
              <a:tr h="507023">
                <a:tc>
                  <a:txBody>
                    <a:bodyPr/>
                    <a:lstStyle/>
                    <a:p>
                      <a:pPr algn="ctr"/>
                      <a:r>
                        <a:rPr lang="en-US" sz="2400" dirty="0"/>
                        <a:t>20</a:t>
                      </a:r>
                    </a:p>
                  </a:txBody>
                  <a:tcPr marL="121920" marR="121920" marT="60960" marB="60960"/>
                </a:tc>
                <a:tc>
                  <a:txBody>
                    <a:bodyPr/>
                    <a:lstStyle/>
                    <a:p>
                      <a:pPr algn="ctr"/>
                      <a:r>
                        <a:rPr lang="en-US" sz="2400" dirty="0"/>
                        <a:t>3</a:t>
                      </a:r>
                    </a:p>
                  </a:txBody>
                  <a:tcPr marL="121920" marR="121920" marT="60960" marB="60960"/>
                </a:tc>
                <a:tc>
                  <a:txBody>
                    <a:bodyPr/>
                    <a:lstStyle/>
                    <a:p>
                      <a:pPr algn="ctr"/>
                      <a:r>
                        <a:rPr lang="en-US" sz="2400" dirty="0"/>
                        <a:t>16</a:t>
                      </a:r>
                    </a:p>
                  </a:txBody>
                  <a:tcPr marL="121920" marR="121920" marT="60960" marB="60960"/>
                </a:tc>
                <a:extLst>
                  <a:ext uri="{0D108BD9-81ED-4DB2-BD59-A6C34878D82A}">
                    <a16:rowId xmlns="" xmlns:a16="http://schemas.microsoft.com/office/drawing/2014/main" val="10002"/>
                  </a:ext>
                </a:extLst>
              </a:tr>
              <a:tr h="507023">
                <a:tc>
                  <a:txBody>
                    <a:bodyPr/>
                    <a:lstStyle/>
                    <a:p>
                      <a:pPr algn="ctr"/>
                      <a:r>
                        <a:rPr lang="en-US" sz="2400" dirty="0"/>
                        <a:t>18</a:t>
                      </a:r>
                    </a:p>
                  </a:txBody>
                  <a:tcPr marL="121920" marR="121920" marT="60960" marB="60960"/>
                </a:tc>
                <a:tc>
                  <a:txBody>
                    <a:bodyPr/>
                    <a:lstStyle/>
                    <a:p>
                      <a:pPr algn="ctr"/>
                      <a:r>
                        <a:rPr lang="en-US" sz="2400" dirty="0"/>
                        <a:t>15</a:t>
                      </a:r>
                    </a:p>
                  </a:txBody>
                  <a:tcPr marL="121920" marR="121920" marT="60960" marB="60960"/>
                </a:tc>
                <a:tc>
                  <a:txBody>
                    <a:bodyPr/>
                    <a:lstStyle/>
                    <a:p>
                      <a:pPr algn="ctr"/>
                      <a:r>
                        <a:rPr lang="en-US" sz="2400" dirty="0"/>
                        <a:t>100</a:t>
                      </a:r>
                    </a:p>
                  </a:txBody>
                  <a:tcPr marL="121920" marR="121920" marT="60960" marB="60960"/>
                </a:tc>
                <a:extLst>
                  <a:ext uri="{0D108BD9-81ED-4DB2-BD59-A6C34878D82A}">
                    <a16:rowId xmlns="" xmlns:a16="http://schemas.microsoft.com/office/drawing/2014/main" val="10003"/>
                  </a:ext>
                </a:extLst>
              </a:tr>
            </a:tbl>
          </a:graphicData>
        </a:graphic>
      </p:graphicFrame>
      <p:sp>
        <p:nvSpPr>
          <p:cNvPr id="6" name="TextBox 5">
            <a:extLst>
              <a:ext uri="{C1374367-7FCB-418F-92C9-34829A878EE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76EAA4B-B781-4FDF-8384-B58FC64A2AE7}"/>
              </a:ext>
            </a:extLst>
          </p:cNvPr>
          <p:cNvSpPr txBox="1"/>
          <p:nvPr/>
        </p:nvSpPr>
        <p:spPr>
          <a:xfrm>
            <a:off x="1380464" y="1986040"/>
            <a:ext cx="5638800" cy="415563"/>
          </a:xfrm>
          <a:prstGeom prst="rect">
            <a:avLst/>
          </a:prstGeom>
        </p:spPr>
        <p:txBody>
          <a:bodyPr vert="horz" lIns="127000" tIns="63500" rIns="127000" bIns="63500" rtlCol="0" anchor="t">
            <a:spAutoFit/>
          </a:bodyPr>
          <a:lstStyle/>
          <a:p>
            <a:pPr>
              <a:defRPr lang="en-US" sz="1400" dirty="0"/>
            </a:pPr>
            <a:r>
              <a:rPr lang="en-US" sz="1867" dirty="0">
                <a:solidFill>
                  <a:srgbClr val="00B050"/>
                </a:solidFill>
              </a:rPr>
              <a:t>int a[ ][3] = {10,80,60,30,5,19,20,3,16,18,15,100};</a:t>
            </a:r>
          </a:p>
        </p:txBody>
      </p:sp>
      <p:sp>
        <p:nvSpPr>
          <p:cNvPr id="7" name="TextBox 6">
            <a:extLst>
              <a:ext uri="{6629CA60-654D-4ACB-A486-51258778BDD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21DA4A2-77E4-4C9E-A4CA-CC26EC9CFF8A}"/>
              </a:ext>
            </a:extLst>
          </p:cNvPr>
          <p:cNvSpPr txBox="1"/>
          <p:nvPr/>
        </p:nvSpPr>
        <p:spPr>
          <a:xfrm>
            <a:off x="0" y="2673045"/>
            <a:ext cx="8534400" cy="415563"/>
          </a:xfrm>
          <a:prstGeom prst="rect">
            <a:avLst/>
          </a:prstGeom>
        </p:spPr>
        <p:txBody>
          <a:bodyPr vert="horz" lIns="127000" tIns="63500" rIns="127000" bIns="63500" rtlCol="0" anchor="t">
            <a:spAutoFit/>
          </a:bodyPr>
          <a:lstStyle/>
          <a:p>
            <a:pPr>
              <a:defRPr lang="en-US" sz="1400" dirty="0"/>
            </a:pPr>
            <a:r>
              <a:rPr lang="en-US" sz="1867" dirty="0">
                <a:solidFill>
                  <a:srgbClr val="FF0000"/>
                </a:solidFill>
              </a:rPr>
              <a:t>Mentioning the column dimension is important </a:t>
            </a:r>
            <a:r>
              <a:rPr lang="en-US" sz="1867" dirty="0" err="1">
                <a:solidFill>
                  <a:srgbClr val="FF0000"/>
                </a:solidFill>
              </a:rPr>
              <a:t>wheras</a:t>
            </a:r>
            <a:r>
              <a:rPr lang="en-US" sz="1867" dirty="0">
                <a:solidFill>
                  <a:srgbClr val="FF0000"/>
                </a:solidFill>
              </a:rPr>
              <a:t> row is optional</a:t>
            </a:r>
          </a:p>
        </p:txBody>
      </p:sp>
      <p:sp>
        <p:nvSpPr>
          <p:cNvPr id="8" name="TextBox 7">
            <a:extLst>
              <a:ext uri="{7E27226C-52E2-4E69-83FE-15D472D8ABB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CADF60F-A975-4B16-9D8B-520E3F328EC6}"/>
              </a:ext>
            </a:extLst>
          </p:cNvPr>
          <p:cNvSpPr txBox="1"/>
          <p:nvPr/>
        </p:nvSpPr>
        <p:spPr>
          <a:xfrm>
            <a:off x="1219200" y="4707268"/>
            <a:ext cx="5638800" cy="415563"/>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int a[4][ ] = {10,80,60,30,5,19,20,3,16,18,15,100};</a:t>
            </a:r>
          </a:p>
        </p:txBody>
      </p:sp>
      <p:sp>
        <p:nvSpPr>
          <p:cNvPr id="9" name="TextBox 8">
            <a:extLst>
              <a:ext uri="{865BF8DA-437B-445A-BFD7-79D04D3CC4D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08E19F2-226E-4977-80A7-90BF6CAC92DD}"/>
              </a:ext>
            </a:extLst>
          </p:cNvPr>
          <p:cNvSpPr txBox="1"/>
          <p:nvPr/>
        </p:nvSpPr>
        <p:spPr>
          <a:xfrm>
            <a:off x="1219200" y="5164468"/>
            <a:ext cx="5638800" cy="415563"/>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int a[ ][ ] = {10,80,60,30,5,19,20,3,16,18,15,100};</a:t>
            </a:r>
          </a:p>
        </p:txBody>
      </p:sp>
      <p:sp>
        <p:nvSpPr>
          <p:cNvPr id="10" name="TextBox 9">
            <a:extLst>
              <a:ext uri="{C618E4D8-7FC4-4FF6-B20E-111AEC01846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4F4B7CE-1362-4416-B58A-1351446190AF}"/>
              </a:ext>
            </a:extLst>
          </p:cNvPr>
          <p:cNvSpPr txBox="1"/>
          <p:nvPr/>
        </p:nvSpPr>
        <p:spPr>
          <a:xfrm>
            <a:off x="1219200" y="4025901"/>
            <a:ext cx="2540000" cy="415563"/>
          </a:xfrm>
          <a:prstGeom prst="rect">
            <a:avLst/>
          </a:prstGeom>
        </p:spPr>
        <p:txBody>
          <a:bodyPr vert="horz" lIns="127000" tIns="63500" rIns="127000" bIns="63500" rtlCol="0" anchor="t">
            <a:spAutoFit/>
          </a:bodyPr>
          <a:lstStyle/>
          <a:p>
            <a:pPr>
              <a:defRPr lang="en-US" sz="1400" dirty="0"/>
            </a:pPr>
            <a:r>
              <a:rPr lang="en-US" sz="1867" dirty="0"/>
              <a:t>Illegal:</a:t>
            </a:r>
          </a:p>
        </p:txBody>
      </p:sp>
    </p:spTree>
    <p:extLst>
      <p:ext uri="{29590D82-2D10-46B3-B4BD-81D421E7D196}">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78"/>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A0DD066A-60B3-4A34-8917-9466966B31C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CE1D462-F88A-41B0-A277-B44E671BD5C1}"/>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29364D9B-8DE3-4D8A-9930-3054A3B37FA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7524365-0C1B-47F2-A3B8-497DC9386ABE}"/>
              </a:ext>
            </a:extLst>
          </p:cNvPr>
          <p:cNvSpPr txBox="1"/>
          <p:nvPr/>
        </p:nvSpPr>
        <p:spPr>
          <a:xfrm>
            <a:off x="8579053" y="8367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A9ACDDFD-A890-4B50-88ED-BD07C837B48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B9C09B-A722-4F26-A29B-6C6FFB485AA5}"/>
              </a:ext>
            </a:extLst>
          </p:cNvPr>
          <p:cNvSpPr txBox="1"/>
          <p:nvPr/>
        </p:nvSpPr>
        <p:spPr>
          <a:xfrm>
            <a:off x="447522" y="996645"/>
            <a:ext cx="6067780" cy="415563"/>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mj-lt"/>
              </a:rPr>
              <a:t>2. Using a for loop to initialize the array blocks</a:t>
            </a:r>
          </a:p>
        </p:txBody>
      </p:sp>
      <p:sp>
        <p:nvSpPr>
          <p:cNvPr id="5" name="TextBox 4">
            <a:extLst>
              <a:ext uri="{F88C016D-4589-4956-8671-523881D3880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C733DA1-D64B-4934-9B3B-F9EB1C54B803}"/>
              </a:ext>
            </a:extLst>
          </p:cNvPr>
          <p:cNvSpPr txBox="1"/>
          <p:nvPr/>
        </p:nvSpPr>
        <p:spPr>
          <a:xfrm>
            <a:off x="1206500" y="2005419"/>
            <a:ext cx="4826000" cy="2974789"/>
          </a:xfrm>
          <a:prstGeom prst="rect">
            <a:avLst/>
          </a:prstGeom>
        </p:spPr>
        <p:txBody>
          <a:bodyPr vert="horz" lIns="127000" tIns="63500" rIns="127000" bIns="63500" rtlCol="0" anchor="t">
            <a:spAutoFit/>
          </a:bodyPr>
          <a:lstStyle/>
          <a:p>
            <a:pPr>
              <a:lnSpc>
                <a:spcPct val="125000"/>
              </a:lnSpc>
              <a:defRPr lang="en-US" sz="1400" dirty="0"/>
            </a:pPr>
            <a:r>
              <a:rPr lang="en-US" sz="1867" dirty="0"/>
              <a:t>int a[4][3];</a:t>
            </a:r>
          </a:p>
          <a:p>
            <a:pPr>
              <a:lnSpc>
                <a:spcPct val="125000"/>
              </a:lnSpc>
              <a:defRPr lang="en-US" sz="1400" dirty="0"/>
            </a:pPr>
            <a:r>
              <a:rPr lang="en-US" sz="1867" dirty="0"/>
              <a:t>for(i=0;i&lt;4;i++)</a:t>
            </a:r>
          </a:p>
          <a:p>
            <a:pPr>
              <a:lnSpc>
                <a:spcPct val="125000"/>
              </a:lnSpc>
              <a:defRPr lang="en-US" sz="1400" dirty="0"/>
            </a:pPr>
            <a:r>
              <a:rPr lang="en-US" sz="1867" dirty="0"/>
              <a:t>{  </a:t>
            </a:r>
          </a:p>
          <a:p>
            <a:pPr>
              <a:lnSpc>
                <a:spcPct val="125000"/>
              </a:lnSpc>
              <a:defRPr lang="en-US" sz="1400" dirty="0"/>
            </a:pPr>
            <a:r>
              <a:rPr lang="en-US" sz="1867" dirty="0"/>
              <a:t>      for(j=0;j&lt;3;j++)</a:t>
            </a:r>
          </a:p>
          <a:p>
            <a:pPr>
              <a:lnSpc>
                <a:spcPct val="125000"/>
              </a:lnSpc>
              <a:defRPr lang="en-US" sz="1400" dirty="0"/>
            </a:pPr>
            <a:r>
              <a:rPr lang="en-US" sz="1867" dirty="0"/>
              <a:t>      { </a:t>
            </a:r>
          </a:p>
          <a:p>
            <a:pPr>
              <a:lnSpc>
                <a:spcPct val="125000"/>
              </a:lnSpc>
              <a:defRPr lang="en-US" sz="1400" dirty="0"/>
            </a:pPr>
            <a:r>
              <a:rPr lang="en-US" sz="1867" dirty="0"/>
              <a:t>             </a:t>
            </a:r>
            <a:r>
              <a:rPr lang="en-US" sz="1867" dirty="0" err="1"/>
              <a:t>scanf</a:t>
            </a:r>
            <a:r>
              <a:rPr lang="en-US" sz="1867" dirty="0"/>
              <a:t>("%d", &amp;a[i][j]);</a:t>
            </a:r>
          </a:p>
          <a:p>
            <a:pPr>
              <a:lnSpc>
                <a:spcPct val="125000"/>
              </a:lnSpc>
              <a:defRPr lang="en-US" sz="1400" dirty="0"/>
            </a:pPr>
            <a:r>
              <a:rPr lang="en-US" sz="1867" dirty="0"/>
              <a:t>      }</a:t>
            </a:r>
          </a:p>
          <a:p>
            <a:pPr>
              <a:lnSpc>
                <a:spcPct val="125000"/>
              </a:lnSpc>
              <a:defRPr lang="en-US" sz="1400" dirty="0"/>
            </a:pPr>
            <a:r>
              <a:rPr lang="en-US" sz="1867" dirty="0"/>
              <a:t>}</a:t>
            </a:r>
          </a:p>
        </p:txBody>
      </p:sp>
      <p:graphicFrame>
        <p:nvGraphicFramePr>
          <p:cNvPr id="6" name="Table 5">
            <a:extLst>
              <a:ext uri="{E2E7572C-77D5-4AE2-A75D-172A7856AC5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C9DAA8A-89DB-4141-9850-C34001B3AF15}"/>
              </a:ext>
            </a:extLst>
          </p:cNvPr>
          <p:cNvGraphicFramePr/>
          <p:nvPr/>
        </p:nvGraphicFramePr>
        <p:xfrm>
          <a:off x="7584517" y="2298929"/>
          <a:ext cx="4042943" cy="2366060"/>
        </p:xfrm>
        <a:graphic>
          <a:graphicData uri="http://schemas.openxmlformats.org/drawingml/2006/table">
            <a:tbl>
              <a:tblPr firstRow="1"/>
              <a:tblGrid>
                <a:gridCol w="1347648">
                  <a:extLst>
                    <a:ext uri="{9D8B030D-6E8A-4147-A177-3AD203B41FA5}">
                      <a16:colId xmlns="" xmlns:a16="http://schemas.microsoft.com/office/drawing/2014/main" val="20000"/>
                    </a:ext>
                  </a:extLst>
                </a:gridCol>
                <a:gridCol w="1347648">
                  <a:extLst>
                    <a:ext uri="{9D8B030D-6E8A-4147-A177-3AD203B41FA5}">
                      <a16:colId xmlns="" xmlns:a16="http://schemas.microsoft.com/office/drawing/2014/main" val="20001"/>
                    </a:ext>
                  </a:extLst>
                </a:gridCol>
                <a:gridCol w="1347648">
                  <a:extLst>
                    <a:ext uri="{9D8B030D-6E8A-4147-A177-3AD203B41FA5}">
                      <a16:colId xmlns="" xmlns:a16="http://schemas.microsoft.com/office/drawing/2014/main" val="20002"/>
                    </a:ext>
                  </a:extLst>
                </a:gridCol>
              </a:tblGrid>
              <a:tr h="591515">
                <a:tc>
                  <a:txBody>
                    <a:bodyPr/>
                    <a:lstStyle/>
                    <a:p>
                      <a:pPr algn="ctr"/>
                      <a:r>
                        <a:rPr lang="en-US" sz="2400" b="0" dirty="0">
                          <a:latin typeface="+mn-lt"/>
                        </a:rPr>
                        <a:t>[0][0]</a:t>
                      </a:r>
                    </a:p>
                  </a:txBody>
                  <a:tcPr marL="121920" marR="121920" marT="60960" marB="60960"/>
                </a:tc>
                <a:tc>
                  <a:txBody>
                    <a:bodyPr/>
                    <a:lstStyle/>
                    <a:p>
                      <a:pPr algn="ctr"/>
                      <a:r>
                        <a:rPr lang="en-US" sz="2400" b="0" dirty="0">
                          <a:latin typeface="+mn-lt"/>
                        </a:rPr>
                        <a:t>[0][1]</a:t>
                      </a:r>
                    </a:p>
                  </a:txBody>
                  <a:tcPr marL="121920" marR="121920" marT="60960" marB="60960"/>
                </a:tc>
                <a:tc>
                  <a:txBody>
                    <a:bodyPr/>
                    <a:lstStyle/>
                    <a:p>
                      <a:pPr algn="ctr"/>
                      <a:r>
                        <a:rPr lang="en-US" sz="2400" b="0" dirty="0">
                          <a:latin typeface="+mn-lt"/>
                        </a:rPr>
                        <a:t>[0][2]</a:t>
                      </a:r>
                    </a:p>
                  </a:txBody>
                  <a:tcPr marL="121920" marR="121920" marT="60960" marB="60960"/>
                </a:tc>
                <a:extLst>
                  <a:ext uri="{0D108BD9-81ED-4DB2-BD59-A6C34878D82A}">
                    <a16:rowId xmlns="" xmlns:a16="http://schemas.microsoft.com/office/drawing/2014/main" val="10000"/>
                  </a:ext>
                </a:extLst>
              </a:tr>
              <a:tr h="591515">
                <a:tc>
                  <a:txBody>
                    <a:bodyPr/>
                    <a:lstStyle/>
                    <a:p>
                      <a:pPr algn="ctr"/>
                      <a:r>
                        <a:rPr lang="en-US" sz="2400" b="0" dirty="0">
                          <a:latin typeface="+mn-lt"/>
                        </a:rPr>
                        <a:t>[1][0]</a:t>
                      </a:r>
                    </a:p>
                  </a:txBody>
                  <a:tcPr marL="121920" marR="121920" marT="60960" marB="60960"/>
                </a:tc>
                <a:tc>
                  <a:txBody>
                    <a:bodyPr/>
                    <a:lstStyle/>
                    <a:p>
                      <a:pPr algn="ctr"/>
                      <a:r>
                        <a:rPr lang="en-US" sz="2400" b="0" dirty="0">
                          <a:latin typeface="+mn-lt"/>
                        </a:rPr>
                        <a:t>[1][1]</a:t>
                      </a:r>
                    </a:p>
                  </a:txBody>
                  <a:tcPr marL="121920" marR="121920" marT="60960" marB="60960"/>
                </a:tc>
                <a:tc>
                  <a:txBody>
                    <a:bodyPr/>
                    <a:lstStyle/>
                    <a:p>
                      <a:pPr algn="ctr"/>
                      <a:r>
                        <a:rPr lang="en-US" sz="2400" b="0" dirty="0">
                          <a:latin typeface="+mn-lt"/>
                        </a:rPr>
                        <a:t>[1][2]</a:t>
                      </a:r>
                    </a:p>
                  </a:txBody>
                  <a:tcPr marL="121920" marR="121920" marT="60960" marB="60960"/>
                </a:tc>
                <a:extLst>
                  <a:ext uri="{0D108BD9-81ED-4DB2-BD59-A6C34878D82A}">
                    <a16:rowId xmlns="" xmlns:a16="http://schemas.microsoft.com/office/drawing/2014/main" val="10001"/>
                  </a:ext>
                </a:extLst>
              </a:tr>
              <a:tr h="591515">
                <a:tc>
                  <a:txBody>
                    <a:bodyPr/>
                    <a:lstStyle/>
                    <a:p>
                      <a:pPr algn="ctr"/>
                      <a:r>
                        <a:rPr lang="en-US" sz="2400" b="0" dirty="0">
                          <a:latin typeface="+mn-lt"/>
                        </a:rPr>
                        <a:t>[2][0]</a:t>
                      </a:r>
                    </a:p>
                  </a:txBody>
                  <a:tcPr marL="121920" marR="121920" marT="60960" marB="60960"/>
                </a:tc>
                <a:tc>
                  <a:txBody>
                    <a:bodyPr/>
                    <a:lstStyle/>
                    <a:p>
                      <a:pPr algn="ctr"/>
                      <a:r>
                        <a:rPr lang="en-US" sz="2400" b="0" dirty="0">
                          <a:latin typeface="+mn-lt"/>
                        </a:rPr>
                        <a:t>[2][1]</a:t>
                      </a:r>
                    </a:p>
                  </a:txBody>
                  <a:tcPr marL="121920" marR="121920" marT="60960" marB="60960"/>
                </a:tc>
                <a:tc>
                  <a:txBody>
                    <a:bodyPr/>
                    <a:lstStyle/>
                    <a:p>
                      <a:pPr algn="ctr"/>
                      <a:r>
                        <a:rPr lang="en-US" sz="2400" b="0" dirty="0">
                          <a:latin typeface="+mn-lt"/>
                        </a:rPr>
                        <a:t>[2][2]</a:t>
                      </a:r>
                    </a:p>
                  </a:txBody>
                  <a:tcPr marL="121920" marR="121920" marT="60960" marB="60960"/>
                </a:tc>
                <a:extLst>
                  <a:ext uri="{0D108BD9-81ED-4DB2-BD59-A6C34878D82A}">
                    <a16:rowId xmlns="" xmlns:a16="http://schemas.microsoft.com/office/drawing/2014/main" val="10002"/>
                  </a:ext>
                </a:extLst>
              </a:tr>
              <a:tr h="575388">
                <a:tc>
                  <a:txBody>
                    <a:bodyPr/>
                    <a:lstStyle/>
                    <a:p>
                      <a:pPr algn="ctr"/>
                      <a:r>
                        <a:rPr lang="en-US" sz="2400" b="0" dirty="0">
                          <a:latin typeface="+mn-lt"/>
                        </a:rPr>
                        <a:t>[3][0]</a:t>
                      </a:r>
                    </a:p>
                  </a:txBody>
                  <a:tcPr marL="121920" marR="121920" marT="60960" marB="60960"/>
                </a:tc>
                <a:tc>
                  <a:txBody>
                    <a:bodyPr/>
                    <a:lstStyle/>
                    <a:p>
                      <a:pPr algn="ctr"/>
                      <a:r>
                        <a:rPr lang="en-US" sz="2400" b="0" dirty="0">
                          <a:latin typeface="+mn-lt"/>
                        </a:rPr>
                        <a:t>[3][1]</a:t>
                      </a:r>
                    </a:p>
                  </a:txBody>
                  <a:tcPr marL="121920" marR="121920" marT="60960" marB="60960"/>
                </a:tc>
                <a:tc>
                  <a:txBody>
                    <a:bodyPr/>
                    <a:lstStyle/>
                    <a:p>
                      <a:pPr algn="ctr"/>
                      <a:r>
                        <a:rPr lang="en-US" sz="2400" b="0" dirty="0">
                          <a:latin typeface="+mn-lt"/>
                        </a:rPr>
                        <a:t>[3][2]</a:t>
                      </a:r>
                    </a:p>
                  </a:txBody>
                  <a:tcPr marL="121920" marR="121920" marT="60960" marB="60960"/>
                </a:tc>
                <a:extLst>
                  <a:ext uri="{0D108BD9-81ED-4DB2-BD59-A6C34878D82A}">
                    <a16:rowId xmlns="" xmlns:a16="http://schemas.microsoft.com/office/drawing/2014/main" val="10003"/>
                  </a:ext>
                </a:extLst>
              </a:tr>
            </a:tbl>
          </a:graphicData>
        </a:graphic>
      </p:graphicFrame>
      <p:sp>
        <p:nvSpPr>
          <p:cNvPr id="7" name="TextBox 6">
            <a:extLst>
              <a:ext uri="{83711E90-D800-40BD-9A04-B93731521A7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D38003E-B060-42DC-A907-535589E08C84}"/>
              </a:ext>
            </a:extLst>
          </p:cNvPr>
          <p:cNvSpPr txBox="1"/>
          <p:nvPr/>
        </p:nvSpPr>
        <p:spPr>
          <a:xfrm>
            <a:off x="7771689" y="1956842"/>
            <a:ext cx="1149044" cy="415563"/>
          </a:xfrm>
          <a:prstGeom prst="rect">
            <a:avLst/>
          </a:prstGeom>
        </p:spPr>
        <p:txBody>
          <a:bodyPr vert="horz" lIns="127000" tIns="63500" rIns="127000" bIns="63500" rtlCol="0" anchor="t">
            <a:spAutoFit/>
          </a:bodyPr>
          <a:lstStyle/>
          <a:p>
            <a:pPr>
              <a:defRPr lang="en-US" sz="1400" dirty="0"/>
            </a:pPr>
            <a:r>
              <a:rPr lang="en-US" sz="1867" dirty="0"/>
              <a:t>Col 0</a:t>
            </a:r>
          </a:p>
        </p:txBody>
      </p:sp>
      <p:sp>
        <p:nvSpPr>
          <p:cNvPr id="8" name="TextBox 7">
            <a:extLst>
              <a:ext uri="{8D182FCD-AD71-4EC7-900A-2BA0855FC0E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CFEA21C-CB79-4533-9D26-D6E2892D54EB}"/>
              </a:ext>
            </a:extLst>
          </p:cNvPr>
          <p:cNvSpPr txBox="1"/>
          <p:nvPr/>
        </p:nvSpPr>
        <p:spPr>
          <a:xfrm>
            <a:off x="9143289" y="1956842"/>
            <a:ext cx="1149044" cy="415563"/>
          </a:xfrm>
          <a:prstGeom prst="rect">
            <a:avLst/>
          </a:prstGeom>
        </p:spPr>
        <p:txBody>
          <a:bodyPr vert="horz" lIns="127000" tIns="63500" rIns="127000" bIns="63500" rtlCol="0" anchor="t">
            <a:spAutoFit/>
          </a:bodyPr>
          <a:lstStyle/>
          <a:p>
            <a:pPr>
              <a:defRPr lang="en-US" sz="1400" dirty="0"/>
            </a:pPr>
            <a:r>
              <a:rPr lang="en-US" sz="1867" dirty="0"/>
              <a:t>Col 1</a:t>
            </a:r>
          </a:p>
        </p:txBody>
      </p:sp>
      <p:sp>
        <p:nvSpPr>
          <p:cNvPr id="9" name="TextBox 8">
            <a:extLst>
              <a:ext uri="{951C46FD-AD6C-4A37-8E99-CEC1A61E274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C7BEBBB-E366-4CC8-BBF1-DD579A2BDC6A}"/>
              </a:ext>
            </a:extLst>
          </p:cNvPr>
          <p:cNvSpPr txBox="1"/>
          <p:nvPr/>
        </p:nvSpPr>
        <p:spPr>
          <a:xfrm>
            <a:off x="10362489" y="1956842"/>
            <a:ext cx="1149044" cy="415563"/>
          </a:xfrm>
          <a:prstGeom prst="rect">
            <a:avLst/>
          </a:prstGeom>
        </p:spPr>
        <p:txBody>
          <a:bodyPr vert="horz" lIns="127000" tIns="63500" rIns="127000" bIns="63500" rtlCol="0" anchor="t">
            <a:spAutoFit/>
          </a:bodyPr>
          <a:lstStyle/>
          <a:p>
            <a:pPr>
              <a:defRPr lang="en-US" sz="1400" dirty="0"/>
            </a:pPr>
            <a:r>
              <a:rPr lang="en-US" sz="1867" dirty="0"/>
              <a:t>Col 2</a:t>
            </a:r>
          </a:p>
        </p:txBody>
      </p:sp>
      <p:sp>
        <p:nvSpPr>
          <p:cNvPr id="10" name="TextBox 9">
            <a:extLst>
              <a:ext uri="{AA1638FF-8AC9-4006-A33F-A8E9DD57DB6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52B115D-7AA3-48AD-B574-701168AA72CC}"/>
              </a:ext>
            </a:extLst>
          </p:cNvPr>
          <p:cNvSpPr txBox="1"/>
          <p:nvPr/>
        </p:nvSpPr>
        <p:spPr>
          <a:xfrm>
            <a:off x="6704978" y="2501901"/>
            <a:ext cx="914311" cy="415563"/>
          </a:xfrm>
          <a:prstGeom prst="rect">
            <a:avLst/>
          </a:prstGeom>
        </p:spPr>
        <p:txBody>
          <a:bodyPr vert="horz" lIns="127000" tIns="63500" rIns="127000" bIns="63500" rtlCol="0" anchor="t">
            <a:spAutoFit/>
          </a:bodyPr>
          <a:lstStyle/>
          <a:p>
            <a:pPr>
              <a:defRPr lang="en-US" sz="1400" dirty="0"/>
            </a:pPr>
            <a:r>
              <a:rPr lang="en-US" sz="1867" dirty="0"/>
              <a:t>row 0</a:t>
            </a:r>
          </a:p>
        </p:txBody>
      </p:sp>
      <p:sp>
        <p:nvSpPr>
          <p:cNvPr id="11" name="TextBox 10">
            <a:extLst>
              <a:ext uri="{E2D618BB-E54C-424E-82D3-59328508117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4C94EDC-D4B4-4C6A-998C-9DEB776EB9B2}"/>
              </a:ext>
            </a:extLst>
          </p:cNvPr>
          <p:cNvSpPr txBox="1"/>
          <p:nvPr/>
        </p:nvSpPr>
        <p:spPr>
          <a:xfrm>
            <a:off x="6704978" y="3064129"/>
            <a:ext cx="914311" cy="415563"/>
          </a:xfrm>
          <a:prstGeom prst="rect">
            <a:avLst/>
          </a:prstGeom>
        </p:spPr>
        <p:txBody>
          <a:bodyPr vert="horz" lIns="127000" tIns="63500" rIns="127000" bIns="63500" rtlCol="0" anchor="t">
            <a:spAutoFit/>
          </a:bodyPr>
          <a:lstStyle/>
          <a:p>
            <a:pPr>
              <a:defRPr lang="en-US" sz="1400" dirty="0"/>
            </a:pPr>
            <a:r>
              <a:rPr lang="en-US" sz="1867" dirty="0"/>
              <a:t>row 1</a:t>
            </a:r>
          </a:p>
        </p:txBody>
      </p:sp>
      <p:sp>
        <p:nvSpPr>
          <p:cNvPr id="12" name="TextBox 11">
            <a:extLst>
              <a:ext uri="{E7FD2F5E-2A76-4DE4-99EE-3784F98415C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582596D-22CC-47C8-AAE9-6EDF8EF5670D}"/>
              </a:ext>
            </a:extLst>
          </p:cNvPr>
          <p:cNvSpPr txBox="1"/>
          <p:nvPr/>
        </p:nvSpPr>
        <p:spPr>
          <a:xfrm>
            <a:off x="6704978" y="4191001"/>
            <a:ext cx="914311" cy="415563"/>
          </a:xfrm>
          <a:prstGeom prst="rect">
            <a:avLst/>
          </a:prstGeom>
        </p:spPr>
        <p:txBody>
          <a:bodyPr vert="horz" lIns="127000" tIns="63500" rIns="127000" bIns="63500" rtlCol="0" anchor="t">
            <a:spAutoFit/>
          </a:bodyPr>
          <a:lstStyle/>
          <a:p>
            <a:pPr>
              <a:defRPr lang="en-US" sz="1400" dirty="0"/>
            </a:pPr>
            <a:r>
              <a:rPr lang="en-US" sz="1867" dirty="0"/>
              <a:t>row 3</a:t>
            </a:r>
          </a:p>
        </p:txBody>
      </p:sp>
      <p:sp>
        <p:nvSpPr>
          <p:cNvPr id="13" name="TextBox 12">
            <a:extLst>
              <a:ext uri="{BAFC141F-45AB-46F7-BF93-A6B88BD5D45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AF4E46C-CBB0-4342-B14E-B3669E88B43C}"/>
              </a:ext>
            </a:extLst>
          </p:cNvPr>
          <p:cNvSpPr txBox="1"/>
          <p:nvPr/>
        </p:nvSpPr>
        <p:spPr>
          <a:xfrm>
            <a:off x="6704978" y="3606801"/>
            <a:ext cx="914311" cy="415563"/>
          </a:xfrm>
          <a:prstGeom prst="rect">
            <a:avLst/>
          </a:prstGeom>
        </p:spPr>
        <p:txBody>
          <a:bodyPr vert="horz" lIns="127000" tIns="63500" rIns="127000" bIns="63500" rtlCol="0" anchor="t">
            <a:spAutoFit/>
          </a:bodyPr>
          <a:lstStyle/>
          <a:p>
            <a:pPr>
              <a:defRPr lang="en-US" sz="1400" dirty="0"/>
            </a:pPr>
            <a:r>
              <a:rPr lang="en-US" sz="1867" dirty="0"/>
              <a:t>row 2</a:t>
            </a:r>
          </a:p>
        </p:txBody>
      </p:sp>
      <p:sp>
        <p:nvSpPr>
          <p:cNvPr id="14" name="TextBox 13">
            <a:extLst>
              <a:ext uri="{C65A179A-023D-4D4D-9653-AAB8D4FBD9A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B53DF26-26CD-4D6B-ABA3-32A8B25F4EE5}"/>
              </a:ext>
            </a:extLst>
          </p:cNvPr>
          <p:cNvSpPr txBox="1"/>
          <p:nvPr/>
        </p:nvSpPr>
        <p:spPr>
          <a:xfrm>
            <a:off x="6931063" y="2116062"/>
            <a:ext cx="362851"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i</a:t>
            </a:r>
          </a:p>
        </p:txBody>
      </p:sp>
      <p:sp>
        <p:nvSpPr>
          <p:cNvPr id="15" name="TextBox 14">
            <a:extLst>
              <a:ext uri="{29F794C4-702B-485A-B8BB-A9F24118679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9FB2B8D-7784-4994-938B-701312DBA8EC}"/>
              </a:ext>
            </a:extLst>
          </p:cNvPr>
          <p:cNvSpPr txBox="1"/>
          <p:nvPr/>
        </p:nvSpPr>
        <p:spPr>
          <a:xfrm>
            <a:off x="7286663" y="1912862"/>
            <a:ext cx="362851"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j</a:t>
            </a:r>
          </a:p>
        </p:txBody>
      </p:sp>
    </p:spTree>
    <p:extLst>
      <p:ext uri="{D88CF04B-EEE4-4494-A520-6240AD85BCA7}">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81"/>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EC653B17-D8D7-4E35-94D6-FC978C81255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08B0278-62B0-4147-9D94-A419B1C3B394}"/>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11460F0C-66EE-4BEC-A95F-1CEA6D880E6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80D4FE4-D9B1-4A2E-A51A-632BA3B82CEC}"/>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AE1A9554-1B74-4D46-A5DB-C792BF342FB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18713FC-6AAF-40E7-8E2C-15FF0C86EA63}"/>
              </a:ext>
            </a:extLst>
          </p:cNvPr>
          <p:cNvSpPr txBox="1"/>
          <p:nvPr/>
        </p:nvSpPr>
        <p:spPr>
          <a:xfrm>
            <a:off x="203201" y="1587500"/>
            <a:ext cx="6950735" cy="4025526"/>
          </a:xfrm>
          <a:prstGeom prst="rect">
            <a:avLst/>
          </a:prstGeom>
        </p:spPr>
        <p:txBody>
          <a:bodyPr vert="horz" lIns="127000" tIns="63500" rIns="127000" bIns="63500" rtlCol="0" anchor="t">
            <a:spAutoFit/>
          </a:bodyPr>
          <a:lstStyle/>
          <a:p>
            <a:pPr>
              <a:defRPr lang="en-US" sz="1400" dirty="0"/>
            </a:pPr>
            <a:r>
              <a:rPr lang="en-US" sz="1333" dirty="0"/>
              <a:t>//direct initialization of 2-D array and printing array values</a:t>
            </a:r>
          </a:p>
          <a:p>
            <a:pPr>
              <a:defRPr lang="en-US" sz="1400" dirty="0"/>
            </a:pPr>
            <a:r>
              <a:rPr lang="en-US" sz="1333" dirty="0"/>
              <a:t>#include&lt;stdio.h&gt;</a:t>
            </a:r>
            <a:br>
              <a:rPr lang="en-US" sz="1333" dirty="0"/>
            </a:br>
            <a:r>
              <a:rPr lang="en-US" sz="1333" dirty="0"/>
              <a:t>void main()</a:t>
            </a:r>
            <a:br>
              <a:rPr lang="en-US" sz="1333" dirty="0"/>
            </a:br>
            <a:r>
              <a:rPr lang="en-US" sz="1333" dirty="0"/>
              <a:t>{</a:t>
            </a:r>
            <a:br>
              <a:rPr lang="en-US" sz="1333" dirty="0"/>
            </a:br>
            <a:r>
              <a:rPr lang="en-US" sz="1333" dirty="0"/>
              <a:t>    int i,j;</a:t>
            </a:r>
            <a:br>
              <a:rPr lang="en-US" sz="1333" dirty="0"/>
            </a:br>
            <a:r>
              <a:rPr lang="en-US" sz="1333" dirty="0"/>
              <a:t>    int a[4][3]={10,80,60,30,5,19,20,3,16,18,15,100};</a:t>
            </a:r>
          </a:p>
          <a:p>
            <a:pPr>
              <a:defRPr lang="en-US" sz="1400" dirty="0"/>
            </a:pPr>
            <a:r>
              <a:rPr lang="en-US" sz="1333" dirty="0"/>
              <a:t>//int a[4][3]={{10,80,60},{30,5,19},{20,3,16},{18,15,100}};</a:t>
            </a:r>
          </a:p>
          <a:p>
            <a:pPr>
              <a:defRPr lang="en-US" sz="1400" dirty="0"/>
            </a:pPr>
            <a:r>
              <a:rPr lang="en-US" sz="1333" dirty="0"/>
              <a:t>//int a[ ][3]={{10,80,60},{30,5,19},{20,3,16},{18,15,100}};</a:t>
            </a:r>
            <a:br>
              <a:rPr lang="en-US" sz="1333" dirty="0"/>
            </a:br>
            <a:r>
              <a:rPr lang="en-US" sz="1333" dirty="0"/>
              <a:t>    </a:t>
            </a:r>
            <a:br>
              <a:rPr lang="en-US" sz="1333" dirty="0"/>
            </a:br>
            <a:r>
              <a:rPr lang="en-US" sz="1333" dirty="0"/>
              <a:t>    </a:t>
            </a:r>
            <a:r>
              <a:rPr lang="en-US" sz="1333" dirty="0" err="1"/>
              <a:t>printf</a:t>
            </a:r>
            <a:r>
              <a:rPr lang="en-US" sz="1333" dirty="0"/>
              <a:t>("2D array elements are:\n");</a:t>
            </a:r>
            <a:br>
              <a:rPr lang="en-US" sz="1333" dirty="0"/>
            </a:br>
            <a:r>
              <a:rPr lang="en-US" sz="1333" dirty="0"/>
              <a:t>    for(i=0;i&lt;4;i++)</a:t>
            </a:r>
            <a:br>
              <a:rPr lang="en-US" sz="1333" dirty="0"/>
            </a:br>
            <a:r>
              <a:rPr lang="en-US" sz="1333" dirty="0"/>
              <a:t>    {</a:t>
            </a:r>
            <a:br>
              <a:rPr lang="en-US" sz="1333" dirty="0"/>
            </a:br>
            <a:r>
              <a:rPr lang="en-US" sz="1333" dirty="0"/>
              <a:t>        for(j=0;j&lt;3;j++)</a:t>
            </a:r>
            <a:br>
              <a:rPr lang="en-US" sz="1333" dirty="0"/>
            </a:br>
            <a:r>
              <a:rPr lang="en-US" sz="1333" dirty="0"/>
              <a:t>        {</a:t>
            </a:r>
            <a:br>
              <a:rPr lang="en-US" sz="1333" dirty="0"/>
            </a:br>
            <a:r>
              <a:rPr lang="en-US" sz="1333" dirty="0"/>
              <a:t>            </a:t>
            </a:r>
            <a:r>
              <a:rPr lang="en-US" sz="1333" dirty="0" err="1"/>
              <a:t>printf</a:t>
            </a:r>
            <a:r>
              <a:rPr lang="en-US" sz="1333" dirty="0"/>
              <a:t>("%d\t",a[i][j]);</a:t>
            </a:r>
            <a:br>
              <a:rPr lang="en-US" sz="1333" dirty="0"/>
            </a:br>
            <a:r>
              <a:rPr lang="en-US" sz="1333" dirty="0"/>
              <a:t>        }</a:t>
            </a:r>
            <a:br>
              <a:rPr lang="en-US" sz="1333" dirty="0"/>
            </a:br>
            <a:r>
              <a:rPr lang="en-US" sz="1333" dirty="0"/>
              <a:t>        </a:t>
            </a:r>
            <a:r>
              <a:rPr lang="en-US" sz="1333" dirty="0" err="1"/>
              <a:t>printf</a:t>
            </a:r>
            <a:r>
              <a:rPr lang="en-US" sz="1333" dirty="0"/>
              <a:t>("\n");</a:t>
            </a:r>
            <a:br>
              <a:rPr lang="en-US" sz="1333" dirty="0"/>
            </a:br>
            <a:r>
              <a:rPr lang="en-US" sz="1333" dirty="0"/>
              <a:t>    }</a:t>
            </a:r>
            <a:br>
              <a:rPr lang="en-US" sz="1333" dirty="0"/>
            </a:br>
            <a:r>
              <a:rPr lang="en-US" sz="1333" dirty="0"/>
              <a:t>}</a:t>
            </a:r>
          </a:p>
        </p:txBody>
      </p:sp>
      <p:sp>
        <p:nvSpPr>
          <p:cNvPr id="5" name="TextBox 4">
            <a:extLst>
              <a:ext uri="{78766E8F-0A8C-4AFE-974F-92A4D46A392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64C1759-F6E9-472E-B459-4EF2530AF7DF}"/>
              </a:ext>
            </a:extLst>
          </p:cNvPr>
          <p:cNvSpPr txBox="1"/>
          <p:nvPr/>
        </p:nvSpPr>
        <p:spPr>
          <a:xfrm>
            <a:off x="364465" y="1008165"/>
            <a:ext cx="4100284" cy="415563"/>
          </a:xfrm>
          <a:prstGeom prst="rect">
            <a:avLst/>
          </a:prstGeom>
        </p:spPr>
        <p:txBody>
          <a:bodyPr vert="horz" lIns="127000" tIns="63500" rIns="127000" bIns="63500" rtlCol="0" anchor="t">
            <a:spAutoFit/>
          </a:bodyPr>
          <a:lstStyle/>
          <a:p>
            <a:pPr>
              <a:defRPr lang="en-US" sz="1400" dirty="0"/>
            </a:pPr>
            <a:r>
              <a:rPr lang="en-US" sz="1867" dirty="0">
                <a:solidFill>
                  <a:srgbClr val="F2494B"/>
                </a:solidFill>
              </a:rPr>
              <a:t>Example - direct initialization</a:t>
            </a:r>
          </a:p>
        </p:txBody>
      </p:sp>
      <p:sp>
        <p:nvSpPr>
          <p:cNvPr id="6" name="TextBox 5">
            <a:extLst>
              <a:ext uri="{C871172C-7EE0-4CA6-8A04-3ED5E952CBA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88DCC69-4698-44A3-B56B-601F237A3771}"/>
              </a:ext>
            </a:extLst>
          </p:cNvPr>
          <p:cNvSpPr txBox="1"/>
          <p:nvPr/>
        </p:nvSpPr>
        <p:spPr>
          <a:xfrm>
            <a:off x="6096000" y="1587501"/>
            <a:ext cx="5922632" cy="5256247"/>
          </a:xfrm>
          <a:prstGeom prst="rect">
            <a:avLst/>
          </a:prstGeom>
        </p:spPr>
        <p:txBody>
          <a:bodyPr vert="horz" lIns="127000" tIns="63500" rIns="127000" bIns="63500" rtlCol="0" anchor="t">
            <a:spAutoFit/>
          </a:bodyPr>
          <a:lstStyle/>
          <a:p>
            <a:pPr>
              <a:defRPr lang="en-US" sz="1400" dirty="0"/>
            </a:pPr>
            <a:r>
              <a:rPr lang="en-US" sz="1333" dirty="0"/>
              <a:t>//for loop initialization of 2-D array and printing array values</a:t>
            </a:r>
          </a:p>
          <a:p>
            <a:pPr>
              <a:defRPr lang="en-US" sz="1400" dirty="0"/>
            </a:pPr>
            <a:r>
              <a:rPr lang="en-US" sz="1333" dirty="0"/>
              <a:t>#include&lt;stdio.h&gt;</a:t>
            </a:r>
            <a:br>
              <a:rPr lang="en-US" sz="1333" dirty="0"/>
            </a:br>
            <a:r>
              <a:rPr lang="en-US" sz="1333" dirty="0"/>
              <a:t>void main()</a:t>
            </a:r>
            <a:br>
              <a:rPr lang="en-US" sz="1333" dirty="0"/>
            </a:br>
            <a:r>
              <a:rPr lang="en-US" sz="1333" dirty="0"/>
              <a:t>{</a:t>
            </a:r>
            <a:br>
              <a:rPr lang="en-US" sz="1333" dirty="0"/>
            </a:br>
            <a:r>
              <a:rPr lang="en-US" sz="1333" dirty="0"/>
              <a:t>    int i,j,a[4][3];</a:t>
            </a:r>
            <a:br>
              <a:rPr lang="en-US" sz="1333" dirty="0"/>
            </a:br>
            <a:r>
              <a:rPr lang="en-US" sz="1333" dirty="0"/>
              <a:t>   </a:t>
            </a:r>
            <a:br>
              <a:rPr lang="en-US" sz="1333" dirty="0"/>
            </a:br>
            <a:r>
              <a:rPr lang="en-US" sz="1333" dirty="0"/>
              <a:t>    </a:t>
            </a:r>
            <a:r>
              <a:rPr lang="en-US" sz="1333" dirty="0" err="1"/>
              <a:t>printf</a:t>
            </a:r>
            <a:r>
              <a:rPr lang="en-US" sz="1333" dirty="0"/>
              <a:t>("enter the elements for 2D array:\n");</a:t>
            </a:r>
            <a:br>
              <a:rPr lang="en-US" sz="1333" dirty="0"/>
            </a:br>
            <a:r>
              <a:rPr lang="en-US" sz="1333" dirty="0"/>
              <a:t>    for(i=0;i&lt;4;i++)</a:t>
            </a:r>
            <a:br>
              <a:rPr lang="en-US" sz="1333" dirty="0"/>
            </a:br>
            <a:r>
              <a:rPr lang="en-US" sz="1333" dirty="0"/>
              <a:t>    {</a:t>
            </a:r>
            <a:br>
              <a:rPr lang="en-US" sz="1333" dirty="0"/>
            </a:br>
            <a:r>
              <a:rPr lang="en-US" sz="1333" dirty="0"/>
              <a:t>        for(j=0;j&lt;3;j++)</a:t>
            </a:r>
            <a:br>
              <a:rPr lang="en-US" sz="1333" dirty="0"/>
            </a:br>
            <a:r>
              <a:rPr lang="en-US" sz="1333" dirty="0"/>
              <a:t>        {</a:t>
            </a:r>
            <a:br>
              <a:rPr lang="en-US" sz="1333" dirty="0"/>
            </a:br>
            <a:r>
              <a:rPr lang="en-US" sz="1333" dirty="0"/>
              <a:t>           </a:t>
            </a:r>
            <a:r>
              <a:rPr lang="en-US" sz="1333" dirty="0" err="1"/>
              <a:t>scanf</a:t>
            </a:r>
            <a:r>
              <a:rPr lang="en-US" sz="1333" dirty="0"/>
              <a:t>("%d",&amp;a[i][j]);</a:t>
            </a:r>
            <a:br>
              <a:rPr lang="en-US" sz="1333" dirty="0"/>
            </a:br>
            <a:r>
              <a:rPr lang="en-US" sz="1333" dirty="0"/>
              <a:t>        }</a:t>
            </a:r>
            <a:br>
              <a:rPr lang="en-US" sz="1333" dirty="0"/>
            </a:br>
            <a:r>
              <a:rPr lang="en-US" sz="1333" dirty="0"/>
              <a:t>    }</a:t>
            </a:r>
            <a:br>
              <a:rPr lang="en-US" sz="1333" dirty="0"/>
            </a:br>
            <a:r>
              <a:rPr lang="en-US" sz="1333" dirty="0"/>
              <a:t/>
            </a:r>
            <a:br>
              <a:rPr lang="en-US" sz="1333" dirty="0"/>
            </a:br>
            <a:r>
              <a:rPr lang="en-US" sz="1333" dirty="0"/>
              <a:t>    </a:t>
            </a:r>
            <a:r>
              <a:rPr lang="en-US" sz="1333" dirty="0" err="1"/>
              <a:t>printf</a:t>
            </a:r>
            <a:r>
              <a:rPr lang="en-US" sz="1333" dirty="0"/>
              <a:t>("2D array elements are:\n");</a:t>
            </a:r>
            <a:br>
              <a:rPr lang="en-US" sz="1333" dirty="0"/>
            </a:br>
            <a:r>
              <a:rPr lang="en-US" sz="1333" dirty="0"/>
              <a:t>    for(i=0;i&lt;4;i++)</a:t>
            </a:r>
            <a:br>
              <a:rPr lang="en-US" sz="1333" dirty="0"/>
            </a:br>
            <a:r>
              <a:rPr lang="en-US" sz="1333" dirty="0"/>
              <a:t>    {</a:t>
            </a:r>
            <a:br>
              <a:rPr lang="en-US" sz="1333" dirty="0"/>
            </a:br>
            <a:r>
              <a:rPr lang="en-US" sz="1333" dirty="0"/>
              <a:t>        for(j=0;j&lt;3;j++)</a:t>
            </a:r>
            <a:br>
              <a:rPr lang="en-US" sz="1333" dirty="0"/>
            </a:br>
            <a:r>
              <a:rPr lang="en-US" sz="1333" dirty="0"/>
              <a:t>        {</a:t>
            </a:r>
            <a:br>
              <a:rPr lang="en-US" sz="1333" dirty="0"/>
            </a:br>
            <a:r>
              <a:rPr lang="en-US" sz="1333" dirty="0"/>
              <a:t>            </a:t>
            </a:r>
            <a:r>
              <a:rPr lang="en-US" sz="1333" dirty="0" err="1"/>
              <a:t>printf</a:t>
            </a:r>
            <a:r>
              <a:rPr lang="en-US" sz="1333" dirty="0"/>
              <a:t>("%d\t",a[i][j]);</a:t>
            </a:r>
            <a:br>
              <a:rPr lang="en-US" sz="1333" dirty="0"/>
            </a:br>
            <a:r>
              <a:rPr lang="en-US" sz="1333" dirty="0"/>
              <a:t>        }</a:t>
            </a:r>
            <a:br>
              <a:rPr lang="en-US" sz="1333" dirty="0"/>
            </a:br>
            <a:r>
              <a:rPr lang="en-US" sz="1333" dirty="0"/>
              <a:t>        </a:t>
            </a:r>
            <a:r>
              <a:rPr lang="en-US" sz="1333" dirty="0" err="1"/>
              <a:t>printf</a:t>
            </a:r>
            <a:r>
              <a:rPr lang="en-US" sz="1333" dirty="0"/>
              <a:t>("\n");</a:t>
            </a:r>
            <a:br>
              <a:rPr lang="en-US" sz="1333" dirty="0"/>
            </a:br>
            <a:r>
              <a:rPr lang="en-US" sz="1333" dirty="0"/>
              <a:t>    }</a:t>
            </a:r>
            <a:br>
              <a:rPr lang="en-US" sz="1333" dirty="0"/>
            </a:br>
            <a:r>
              <a:rPr lang="en-US" sz="1333" dirty="0"/>
              <a:t>}</a:t>
            </a:r>
          </a:p>
        </p:txBody>
      </p:sp>
      <p:sp>
        <p:nvSpPr>
          <p:cNvPr id="7" name="TextBox 6">
            <a:extLst>
              <a:ext uri="{41FB8C8A-DA54-4029-82E0-45E981246C8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47FF388-9C4B-4E21-B986-73E8A99F4B77}"/>
              </a:ext>
            </a:extLst>
          </p:cNvPr>
          <p:cNvSpPr txBox="1"/>
          <p:nvPr/>
        </p:nvSpPr>
        <p:spPr>
          <a:xfrm>
            <a:off x="5901665" y="1008165"/>
            <a:ext cx="4100284" cy="415563"/>
          </a:xfrm>
          <a:prstGeom prst="rect">
            <a:avLst/>
          </a:prstGeom>
        </p:spPr>
        <p:txBody>
          <a:bodyPr vert="horz" lIns="127000" tIns="63500" rIns="127000" bIns="63500" rtlCol="0" anchor="t">
            <a:spAutoFit/>
          </a:bodyPr>
          <a:lstStyle/>
          <a:p>
            <a:pPr>
              <a:defRPr lang="en-US" sz="1400" dirty="0"/>
            </a:pPr>
            <a:r>
              <a:rPr lang="en-US" sz="1867" dirty="0">
                <a:solidFill>
                  <a:srgbClr val="F2494B"/>
                </a:solidFill>
              </a:rPr>
              <a:t>Example - for loop initialization</a:t>
            </a:r>
          </a:p>
        </p:txBody>
      </p:sp>
    </p:spTree>
    <p:extLst>
      <p:ext uri="{8380AEE2-107B-450F-A56E-2FC766656805}">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84"/>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71094B93-4413-4072-95A7-4F491156FDB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193A4D2-0F76-438C-B677-27E4C3F35023}"/>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713BD543-94DB-42ED-B900-AB3601FE265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C1DE35B-49F0-4B1C-B7CB-7F7D0E30DFE3}"/>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908C9675-9BC5-4003-924D-10786B22E45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8488AD3-AB46-4742-B20F-09FB764EAF4A}"/>
              </a:ext>
            </a:extLst>
          </p:cNvPr>
          <p:cNvSpPr txBox="1"/>
          <p:nvPr/>
        </p:nvSpPr>
        <p:spPr>
          <a:xfrm>
            <a:off x="322542" y="1308101"/>
            <a:ext cx="11192129" cy="702885"/>
          </a:xfrm>
          <a:prstGeom prst="rect">
            <a:avLst/>
          </a:prstGeom>
        </p:spPr>
        <p:txBody>
          <a:bodyPr vert="horz" lIns="127000" tIns="63500" rIns="127000" bIns="63500" rtlCol="0" anchor="t">
            <a:spAutoFit/>
          </a:bodyPr>
          <a:lstStyle/>
          <a:p>
            <a:pPr>
              <a:defRPr lang="en-US" sz="1400" dirty="0"/>
            </a:pPr>
            <a:r>
              <a:rPr lang="en-US" sz="1867" dirty="0">
                <a:solidFill>
                  <a:srgbClr val="F2494B"/>
                </a:solidFill>
              </a:rPr>
              <a:t>C program to read 2 matrices A (</a:t>
            </a:r>
            <a:r>
              <a:rPr lang="en-US" sz="1867" dirty="0" err="1">
                <a:solidFill>
                  <a:srgbClr val="F2494B"/>
                </a:solidFill>
              </a:rPr>
              <a:t>mxn</a:t>
            </a:r>
            <a:r>
              <a:rPr lang="en-US" sz="1867" dirty="0">
                <a:solidFill>
                  <a:srgbClr val="F2494B"/>
                </a:solidFill>
              </a:rPr>
              <a:t>) and B (</a:t>
            </a:r>
            <a:r>
              <a:rPr lang="en-US" sz="1867" dirty="0" err="1">
                <a:solidFill>
                  <a:srgbClr val="F2494B"/>
                </a:solidFill>
              </a:rPr>
              <a:t>mxn</a:t>
            </a:r>
            <a:r>
              <a:rPr lang="en-US" sz="1867" dirty="0">
                <a:solidFill>
                  <a:srgbClr val="F2494B"/>
                </a:solidFill>
              </a:rPr>
              <a:t>) and perform addition or subtraction and print the matrices A,B and output matrix</a:t>
            </a:r>
          </a:p>
        </p:txBody>
      </p:sp>
      <p:graphicFrame>
        <p:nvGraphicFramePr>
          <p:cNvPr id="5" name="Table 4">
            <a:extLst>
              <a:ext uri="{ADC15514-4CCF-447B-8A3C-951B801F981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8D79B71-DEE9-4085-B7D0-CBF33DAC1277}"/>
              </a:ext>
            </a:extLst>
          </p:cNvPr>
          <p:cNvGraphicFramePr/>
          <p:nvPr/>
        </p:nvGraphicFramePr>
        <p:xfrm>
          <a:off x="1111250" y="2686049"/>
          <a:ext cx="2501188" cy="1486968"/>
        </p:xfrm>
        <a:graphic>
          <a:graphicData uri="http://schemas.openxmlformats.org/drawingml/2006/table">
            <a:tbl>
              <a:tblPr firstRow="1"/>
              <a:tblGrid>
                <a:gridCol w="833729">
                  <a:extLst>
                    <a:ext uri="{9D8B030D-6E8A-4147-A177-3AD203B41FA5}">
                      <a16:colId xmlns="" xmlns:a16="http://schemas.microsoft.com/office/drawing/2014/main" val="20000"/>
                    </a:ext>
                  </a:extLst>
                </a:gridCol>
                <a:gridCol w="833729">
                  <a:extLst>
                    <a:ext uri="{9D8B030D-6E8A-4147-A177-3AD203B41FA5}">
                      <a16:colId xmlns="" xmlns:a16="http://schemas.microsoft.com/office/drawing/2014/main" val="20001"/>
                    </a:ext>
                  </a:extLst>
                </a:gridCol>
                <a:gridCol w="833729">
                  <a:extLst>
                    <a:ext uri="{9D8B030D-6E8A-4147-A177-3AD203B41FA5}">
                      <a16:colId xmlns="" xmlns:a16="http://schemas.microsoft.com/office/drawing/2014/main" val="20002"/>
                    </a:ext>
                  </a:extLst>
                </a:gridCol>
              </a:tblGrid>
              <a:tr h="495656">
                <a:tc>
                  <a:txBody>
                    <a:bodyPr/>
                    <a:lstStyle/>
                    <a:p>
                      <a:r>
                        <a:rPr lang="en-US" sz="2400" b="0" dirty="0">
                          <a:latin typeface="+mn-lt"/>
                        </a:rPr>
                        <a:t>5</a:t>
                      </a:r>
                    </a:p>
                  </a:txBody>
                  <a:tcPr marL="121920" marR="121920" marT="60960" marB="60960"/>
                </a:tc>
                <a:tc>
                  <a:txBody>
                    <a:bodyPr/>
                    <a:lstStyle/>
                    <a:p>
                      <a:r>
                        <a:rPr lang="en-US" sz="2400" b="0" dirty="0">
                          <a:latin typeface="+mn-lt"/>
                        </a:rPr>
                        <a:t>10</a:t>
                      </a:r>
                    </a:p>
                  </a:txBody>
                  <a:tcPr marL="121920" marR="121920" marT="60960" marB="60960"/>
                </a:tc>
                <a:tc>
                  <a:txBody>
                    <a:bodyPr/>
                    <a:lstStyle/>
                    <a:p>
                      <a:r>
                        <a:rPr lang="en-US" sz="2400" b="0" dirty="0">
                          <a:latin typeface="+mn-lt"/>
                        </a:rPr>
                        <a:t>15</a:t>
                      </a:r>
                    </a:p>
                  </a:txBody>
                  <a:tcPr marL="121920" marR="121920" marT="60960" marB="60960"/>
                </a:tc>
                <a:extLst>
                  <a:ext uri="{0D108BD9-81ED-4DB2-BD59-A6C34878D82A}">
                    <a16:rowId xmlns="" xmlns:a16="http://schemas.microsoft.com/office/drawing/2014/main" val="10000"/>
                  </a:ext>
                </a:extLst>
              </a:tr>
              <a:tr h="495656">
                <a:tc>
                  <a:txBody>
                    <a:bodyPr/>
                    <a:lstStyle/>
                    <a:p>
                      <a:r>
                        <a:rPr lang="en-US" sz="2400" b="0" dirty="0">
                          <a:latin typeface="+mn-lt"/>
                        </a:rPr>
                        <a:t>1</a:t>
                      </a:r>
                    </a:p>
                  </a:txBody>
                  <a:tcPr marL="121920" marR="121920" marT="60960" marB="60960"/>
                </a:tc>
                <a:tc>
                  <a:txBody>
                    <a:bodyPr/>
                    <a:lstStyle/>
                    <a:p>
                      <a:r>
                        <a:rPr lang="en-US" sz="2400" b="0" dirty="0">
                          <a:latin typeface="+mn-lt"/>
                        </a:rPr>
                        <a:t>3</a:t>
                      </a:r>
                    </a:p>
                  </a:txBody>
                  <a:tcPr marL="121920" marR="121920" marT="60960" marB="60960"/>
                </a:tc>
                <a:tc>
                  <a:txBody>
                    <a:bodyPr/>
                    <a:lstStyle/>
                    <a:p>
                      <a:r>
                        <a:rPr lang="en-US" sz="2400" b="0" dirty="0">
                          <a:latin typeface="+mn-lt"/>
                        </a:rPr>
                        <a:t>9</a:t>
                      </a:r>
                    </a:p>
                  </a:txBody>
                  <a:tcPr marL="121920" marR="121920" marT="60960" marB="60960"/>
                </a:tc>
                <a:extLst>
                  <a:ext uri="{0D108BD9-81ED-4DB2-BD59-A6C34878D82A}">
                    <a16:rowId xmlns="" xmlns:a16="http://schemas.microsoft.com/office/drawing/2014/main" val="10001"/>
                  </a:ext>
                </a:extLst>
              </a:tr>
              <a:tr h="495656">
                <a:tc>
                  <a:txBody>
                    <a:bodyPr/>
                    <a:lstStyle/>
                    <a:p>
                      <a:r>
                        <a:rPr lang="en-US" sz="2400" b="0" dirty="0">
                          <a:latin typeface="+mn-lt"/>
                        </a:rPr>
                        <a:t>6</a:t>
                      </a:r>
                    </a:p>
                  </a:txBody>
                  <a:tcPr marL="121920" marR="121920" marT="60960" marB="60960"/>
                </a:tc>
                <a:tc>
                  <a:txBody>
                    <a:bodyPr/>
                    <a:lstStyle/>
                    <a:p>
                      <a:r>
                        <a:rPr lang="en-US" sz="2400" b="0" dirty="0">
                          <a:latin typeface="+mn-lt"/>
                        </a:rPr>
                        <a:t>2</a:t>
                      </a:r>
                    </a:p>
                  </a:txBody>
                  <a:tcPr marL="121920" marR="121920" marT="60960" marB="60960"/>
                </a:tc>
                <a:tc>
                  <a:txBody>
                    <a:bodyPr/>
                    <a:lstStyle/>
                    <a:p>
                      <a:r>
                        <a:rPr lang="en-US" sz="2400" b="0" dirty="0">
                          <a:latin typeface="+mn-lt"/>
                        </a:rPr>
                        <a:t>8</a:t>
                      </a:r>
                    </a:p>
                  </a:txBody>
                  <a:tcPr marL="121920" marR="121920" marT="60960" marB="60960"/>
                </a:tc>
                <a:extLst>
                  <a:ext uri="{0D108BD9-81ED-4DB2-BD59-A6C34878D82A}">
                    <a16:rowId xmlns="" xmlns:a16="http://schemas.microsoft.com/office/drawing/2014/main" val="10002"/>
                  </a:ext>
                </a:extLst>
              </a:tr>
            </a:tbl>
          </a:graphicData>
        </a:graphic>
      </p:graphicFrame>
      <p:graphicFrame>
        <p:nvGraphicFramePr>
          <p:cNvPr id="6" name="Table 5">
            <a:extLst>
              <a:ext uri="{D8882F62-9967-4F87-90C2-4B65E75171C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1B23D4C-0107-4F19-BA39-9BA31E4DE70F}"/>
              </a:ext>
            </a:extLst>
          </p:cNvPr>
          <p:cNvGraphicFramePr/>
          <p:nvPr/>
        </p:nvGraphicFramePr>
        <p:xfrm>
          <a:off x="4845405" y="2691561"/>
          <a:ext cx="2485059" cy="1486968"/>
        </p:xfrm>
        <a:graphic>
          <a:graphicData uri="http://schemas.openxmlformats.org/drawingml/2006/table">
            <a:tbl>
              <a:tblPr firstRow="1"/>
              <a:tblGrid>
                <a:gridCol w="833729">
                  <a:extLst>
                    <a:ext uri="{9D8B030D-6E8A-4147-A177-3AD203B41FA5}">
                      <a16:colId xmlns="" xmlns:a16="http://schemas.microsoft.com/office/drawing/2014/main" val="20000"/>
                    </a:ext>
                  </a:extLst>
                </a:gridCol>
                <a:gridCol w="833729">
                  <a:extLst>
                    <a:ext uri="{9D8B030D-6E8A-4147-A177-3AD203B41FA5}">
                      <a16:colId xmlns="" xmlns:a16="http://schemas.microsoft.com/office/drawing/2014/main" val="20001"/>
                    </a:ext>
                  </a:extLst>
                </a:gridCol>
                <a:gridCol w="817600">
                  <a:extLst>
                    <a:ext uri="{9D8B030D-6E8A-4147-A177-3AD203B41FA5}">
                      <a16:colId xmlns="" xmlns:a16="http://schemas.microsoft.com/office/drawing/2014/main" val="20002"/>
                    </a:ext>
                  </a:extLst>
                </a:gridCol>
              </a:tblGrid>
              <a:tr h="495656">
                <a:tc>
                  <a:txBody>
                    <a:bodyPr/>
                    <a:lstStyle/>
                    <a:p>
                      <a:r>
                        <a:rPr lang="en-US" sz="2400" b="0" dirty="0">
                          <a:latin typeface="+mn-lt"/>
                        </a:rPr>
                        <a:t>3</a:t>
                      </a:r>
                    </a:p>
                  </a:txBody>
                  <a:tcPr marL="121920" marR="121920" marT="60960" marB="60960"/>
                </a:tc>
                <a:tc>
                  <a:txBody>
                    <a:bodyPr/>
                    <a:lstStyle/>
                    <a:p>
                      <a:r>
                        <a:rPr lang="en-US" sz="2400" b="0" dirty="0">
                          <a:latin typeface="+mn-lt"/>
                        </a:rPr>
                        <a:t>5</a:t>
                      </a:r>
                    </a:p>
                  </a:txBody>
                  <a:tcPr marL="121920" marR="121920" marT="60960" marB="60960"/>
                </a:tc>
                <a:tc>
                  <a:txBody>
                    <a:bodyPr/>
                    <a:lstStyle/>
                    <a:p>
                      <a:r>
                        <a:rPr lang="en-US" sz="2400" b="0" dirty="0">
                          <a:latin typeface="+mn-lt"/>
                        </a:rPr>
                        <a:t>1</a:t>
                      </a:r>
                    </a:p>
                  </a:txBody>
                  <a:tcPr marL="121920" marR="121920" marT="60960" marB="60960"/>
                </a:tc>
                <a:extLst>
                  <a:ext uri="{0D108BD9-81ED-4DB2-BD59-A6C34878D82A}">
                    <a16:rowId xmlns="" xmlns:a16="http://schemas.microsoft.com/office/drawing/2014/main" val="10000"/>
                  </a:ext>
                </a:extLst>
              </a:tr>
              <a:tr h="495656">
                <a:tc>
                  <a:txBody>
                    <a:bodyPr/>
                    <a:lstStyle/>
                    <a:p>
                      <a:r>
                        <a:rPr lang="en-US" sz="2400" b="0" dirty="0">
                          <a:latin typeface="+mn-lt"/>
                        </a:rPr>
                        <a:t>7</a:t>
                      </a:r>
                    </a:p>
                  </a:txBody>
                  <a:tcPr marL="121920" marR="121920" marT="60960" marB="60960"/>
                </a:tc>
                <a:tc>
                  <a:txBody>
                    <a:bodyPr/>
                    <a:lstStyle/>
                    <a:p>
                      <a:r>
                        <a:rPr lang="en-US" sz="2400" b="0" dirty="0">
                          <a:latin typeface="+mn-lt"/>
                        </a:rPr>
                        <a:t>2</a:t>
                      </a:r>
                    </a:p>
                  </a:txBody>
                  <a:tcPr marL="121920" marR="121920" marT="60960" marB="60960"/>
                </a:tc>
                <a:tc>
                  <a:txBody>
                    <a:bodyPr/>
                    <a:lstStyle/>
                    <a:p>
                      <a:r>
                        <a:rPr lang="en-US" sz="2400" b="0" dirty="0">
                          <a:latin typeface="+mn-lt"/>
                        </a:rPr>
                        <a:t>9</a:t>
                      </a:r>
                    </a:p>
                  </a:txBody>
                  <a:tcPr marL="121920" marR="121920" marT="60960" marB="60960"/>
                </a:tc>
                <a:extLst>
                  <a:ext uri="{0D108BD9-81ED-4DB2-BD59-A6C34878D82A}">
                    <a16:rowId xmlns="" xmlns:a16="http://schemas.microsoft.com/office/drawing/2014/main" val="10001"/>
                  </a:ext>
                </a:extLst>
              </a:tr>
              <a:tr h="495656">
                <a:tc>
                  <a:txBody>
                    <a:bodyPr/>
                    <a:lstStyle/>
                    <a:p>
                      <a:r>
                        <a:rPr lang="en-US" sz="2400" b="0" dirty="0">
                          <a:latin typeface="+mn-lt"/>
                        </a:rPr>
                        <a:t>5</a:t>
                      </a:r>
                    </a:p>
                  </a:txBody>
                  <a:tcPr marL="121920" marR="121920" marT="60960" marB="60960"/>
                </a:tc>
                <a:tc>
                  <a:txBody>
                    <a:bodyPr/>
                    <a:lstStyle/>
                    <a:p>
                      <a:r>
                        <a:rPr lang="en-US" sz="2400" b="0" dirty="0">
                          <a:latin typeface="+mn-lt"/>
                        </a:rPr>
                        <a:t>3</a:t>
                      </a:r>
                    </a:p>
                  </a:txBody>
                  <a:tcPr marL="121920" marR="121920" marT="60960" marB="60960"/>
                </a:tc>
                <a:tc>
                  <a:txBody>
                    <a:bodyPr/>
                    <a:lstStyle/>
                    <a:p>
                      <a:r>
                        <a:rPr lang="en-US" sz="2400" b="0" dirty="0">
                          <a:latin typeface="+mn-lt"/>
                        </a:rPr>
                        <a:t>5</a:t>
                      </a:r>
                    </a:p>
                  </a:txBody>
                  <a:tcPr marL="121920" marR="121920" marT="60960" marB="60960"/>
                </a:tc>
                <a:extLst>
                  <a:ext uri="{0D108BD9-81ED-4DB2-BD59-A6C34878D82A}">
                    <a16:rowId xmlns="" xmlns:a16="http://schemas.microsoft.com/office/drawing/2014/main" val="10002"/>
                  </a:ext>
                </a:extLst>
              </a:tr>
            </a:tbl>
          </a:graphicData>
        </a:graphic>
      </p:graphicFrame>
      <p:graphicFrame>
        <p:nvGraphicFramePr>
          <p:cNvPr id="7" name="Table 6">
            <a:extLst>
              <a:ext uri="{6404262C-579F-4FEA-A8F7-8EE1B74EB3D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39F8E54-4C30-40F0-B69D-49456D221A8B}"/>
              </a:ext>
            </a:extLst>
          </p:cNvPr>
          <p:cNvGraphicFramePr/>
          <p:nvPr/>
        </p:nvGraphicFramePr>
        <p:xfrm>
          <a:off x="8759483" y="2691561"/>
          <a:ext cx="2501188" cy="1486968"/>
        </p:xfrm>
        <a:graphic>
          <a:graphicData uri="http://schemas.openxmlformats.org/drawingml/2006/table">
            <a:tbl>
              <a:tblPr firstRow="1"/>
              <a:tblGrid>
                <a:gridCol w="833729">
                  <a:extLst>
                    <a:ext uri="{9D8B030D-6E8A-4147-A177-3AD203B41FA5}">
                      <a16:colId xmlns="" xmlns:a16="http://schemas.microsoft.com/office/drawing/2014/main" val="20000"/>
                    </a:ext>
                  </a:extLst>
                </a:gridCol>
                <a:gridCol w="833729">
                  <a:extLst>
                    <a:ext uri="{9D8B030D-6E8A-4147-A177-3AD203B41FA5}">
                      <a16:colId xmlns="" xmlns:a16="http://schemas.microsoft.com/office/drawing/2014/main" val="20001"/>
                    </a:ext>
                  </a:extLst>
                </a:gridCol>
                <a:gridCol w="833729">
                  <a:extLst>
                    <a:ext uri="{9D8B030D-6E8A-4147-A177-3AD203B41FA5}">
                      <a16:colId xmlns="" xmlns:a16="http://schemas.microsoft.com/office/drawing/2014/main" val="20002"/>
                    </a:ext>
                  </a:extLst>
                </a:gridCol>
              </a:tblGrid>
              <a:tr h="495656">
                <a:tc>
                  <a:txBody>
                    <a:bodyPr/>
                    <a:lstStyle/>
                    <a:p>
                      <a:r>
                        <a:rPr lang="en-US" sz="2400" b="0" dirty="0">
                          <a:latin typeface="+mn-lt"/>
                        </a:rPr>
                        <a:t>8</a:t>
                      </a:r>
                    </a:p>
                  </a:txBody>
                  <a:tcPr marL="121920" marR="121920" marT="60960" marB="60960"/>
                </a:tc>
                <a:tc>
                  <a:txBody>
                    <a:bodyPr/>
                    <a:lstStyle/>
                    <a:p>
                      <a:r>
                        <a:rPr lang="en-US" sz="2400" b="0" dirty="0">
                          <a:latin typeface="+mn-lt"/>
                        </a:rPr>
                        <a:t>15</a:t>
                      </a:r>
                    </a:p>
                  </a:txBody>
                  <a:tcPr marL="121920" marR="121920" marT="60960" marB="60960"/>
                </a:tc>
                <a:tc>
                  <a:txBody>
                    <a:bodyPr/>
                    <a:lstStyle/>
                    <a:p>
                      <a:r>
                        <a:rPr lang="en-US" sz="2400" b="0" dirty="0">
                          <a:latin typeface="+mn-lt"/>
                        </a:rPr>
                        <a:t>16</a:t>
                      </a:r>
                    </a:p>
                  </a:txBody>
                  <a:tcPr marL="121920" marR="121920" marT="60960" marB="60960"/>
                </a:tc>
                <a:extLst>
                  <a:ext uri="{0D108BD9-81ED-4DB2-BD59-A6C34878D82A}">
                    <a16:rowId xmlns="" xmlns:a16="http://schemas.microsoft.com/office/drawing/2014/main" val="10000"/>
                  </a:ext>
                </a:extLst>
              </a:tr>
              <a:tr h="495656">
                <a:tc>
                  <a:txBody>
                    <a:bodyPr/>
                    <a:lstStyle/>
                    <a:p>
                      <a:r>
                        <a:rPr lang="en-US" sz="2400" b="0" dirty="0">
                          <a:latin typeface="+mn-lt"/>
                        </a:rPr>
                        <a:t>8</a:t>
                      </a:r>
                    </a:p>
                  </a:txBody>
                  <a:tcPr marL="121920" marR="121920" marT="60960" marB="60960"/>
                </a:tc>
                <a:tc>
                  <a:txBody>
                    <a:bodyPr/>
                    <a:lstStyle/>
                    <a:p>
                      <a:r>
                        <a:rPr lang="en-US" sz="2400" b="0" dirty="0">
                          <a:latin typeface="+mn-lt"/>
                        </a:rPr>
                        <a:t>5</a:t>
                      </a:r>
                    </a:p>
                  </a:txBody>
                  <a:tcPr marL="121920" marR="121920" marT="60960" marB="60960"/>
                </a:tc>
                <a:tc>
                  <a:txBody>
                    <a:bodyPr/>
                    <a:lstStyle/>
                    <a:p>
                      <a:r>
                        <a:rPr lang="en-US" sz="2400" b="0" dirty="0">
                          <a:latin typeface="+mn-lt"/>
                        </a:rPr>
                        <a:t>18</a:t>
                      </a:r>
                    </a:p>
                  </a:txBody>
                  <a:tcPr marL="121920" marR="121920" marT="60960" marB="60960"/>
                </a:tc>
                <a:extLst>
                  <a:ext uri="{0D108BD9-81ED-4DB2-BD59-A6C34878D82A}">
                    <a16:rowId xmlns="" xmlns:a16="http://schemas.microsoft.com/office/drawing/2014/main" val="10001"/>
                  </a:ext>
                </a:extLst>
              </a:tr>
              <a:tr h="495656">
                <a:tc>
                  <a:txBody>
                    <a:bodyPr/>
                    <a:lstStyle/>
                    <a:p>
                      <a:r>
                        <a:rPr lang="en-US" sz="2400" b="0" dirty="0">
                          <a:latin typeface="+mn-lt"/>
                        </a:rPr>
                        <a:t>11</a:t>
                      </a:r>
                    </a:p>
                  </a:txBody>
                  <a:tcPr marL="121920" marR="121920" marT="60960" marB="60960"/>
                </a:tc>
                <a:tc>
                  <a:txBody>
                    <a:bodyPr/>
                    <a:lstStyle/>
                    <a:p>
                      <a:r>
                        <a:rPr lang="en-US" sz="2400" b="0" dirty="0">
                          <a:latin typeface="+mn-lt"/>
                        </a:rPr>
                        <a:t>5</a:t>
                      </a:r>
                    </a:p>
                  </a:txBody>
                  <a:tcPr marL="121920" marR="121920" marT="60960" marB="60960"/>
                </a:tc>
                <a:tc>
                  <a:txBody>
                    <a:bodyPr/>
                    <a:lstStyle/>
                    <a:p>
                      <a:r>
                        <a:rPr lang="en-US" sz="2400" b="0" dirty="0">
                          <a:latin typeface="+mn-lt"/>
                        </a:rPr>
                        <a:t>13</a:t>
                      </a:r>
                    </a:p>
                  </a:txBody>
                  <a:tcPr marL="121920" marR="121920" marT="60960" marB="60960"/>
                </a:tc>
                <a:extLst>
                  <a:ext uri="{0D108BD9-81ED-4DB2-BD59-A6C34878D82A}">
                    <a16:rowId xmlns="" xmlns:a16="http://schemas.microsoft.com/office/drawing/2014/main" val="10002"/>
                  </a:ext>
                </a:extLst>
              </a:tr>
            </a:tbl>
          </a:graphicData>
        </a:graphic>
      </p:graphicFrame>
      <p:sp>
        <p:nvSpPr>
          <p:cNvPr id="8" name="TextBox 7">
            <a:extLst>
              <a:ext uri="{A4922621-58C1-48C0-957F-B232DC19C20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C95E3B7-6B54-4D6F-8D5F-6438D8637565}"/>
              </a:ext>
            </a:extLst>
          </p:cNvPr>
          <p:cNvSpPr txBox="1"/>
          <p:nvPr/>
        </p:nvSpPr>
        <p:spPr>
          <a:xfrm>
            <a:off x="4043972" y="3188716"/>
            <a:ext cx="345707" cy="497572"/>
          </a:xfrm>
          <a:prstGeom prst="rect">
            <a:avLst/>
          </a:prstGeom>
        </p:spPr>
        <p:txBody>
          <a:bodyPr vert="horz" lIns="127000" tIns="63500" rIns="127000" bIns="63500" rtlCol="0" anchor="t">
            <a:spAutoFit/>
          </a:bodyPr>
          <a:lstStyle/>
          <a:p>
            <a:pPr>
              <a:defRPr lang="en-US" sz="1400" dirty="0"/>
            </a:pPr>
            <a:r>
              <a:rPr lang="en-US" sz="2400" b="1" dirty="0">
                <a:solidFill>
                  <a:srgbClr val="F2494B"/>
                </a:solidFill>
                <a:latin typeface="+mj-lt"/>
              </a:rPr>
              <a:t>+</a:t>
            </a:r>
          </a:p>
        </p:txBody>
      </p:sp>
      <p:sp>
        <p:nvSpPr>
          <p:cNvPr id="9" name="TextBox 8">
            <a:extLst>
              <a:ext uri="{53D46140-FCC3-4F67-BCBE-45F92B02AE1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9A186C5-A441-4E47-893A-CABCA28E10B3}"/>
              </a:ext>
            </a:extLst>
          </p:cNvPr>
          <p:cNvSpPr txBox="1"/>
          <p:nvPr/>
        </p:nvSpPr>
        <p:spPr>
          <a:xfrm>
            <a:off x="7770787" y="3188716"/>
            <a:ext cx="345707" cy="497572"/>
          </a:xfrm>
          <a:prstGeom prst="rect">
            <a:avLst/>
          </a:prstGeom>
        </p:spPr>
        <p:txBody>
          <a:bodyPr vert="horz" lIns="127000" tIns="63500" rIns="127000" bIns="63500" rtlCol="0" anchor="t">
            <a:spAutoFit/>
          </a:bodyPr>
          <a:lstStyle/>
          <a:p>
            <a:pPr>
              <a:defRPr lang="en-US" sz="1400" dirty="0"/>
            </a:pPr>
            <a:r>
              <a:rPr lang="en-US" sz="2400" b="1" dirty="0">
                <a:solidFill>
                  <a:srgbClr val="F2494B"/>
                </a:solidFill>
                <a:latin typeface="+mj-lt"/>
              </a:rPr>
              <a:t>=</a:t>
            </a:r>
          </a:p>
        </p:txBody>
      </p:sp>
      <p:sp>
        <p:nvSpPr>
          <p:cNvPr id="10" name="TextBox 9">
            <a:extLst>
              <a:ext uri="{B88AA642-ED1A-4C5E-8404-12F15A019F6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260E5F7-305C-4EA3-9290-8E8D7FEBDA16}"/>
              </a:ext>
            </a:extLst>
          </p:cNvPr>
          <p:cNvSpPr txBox="1"/>
          <p:nvPr/>
        </p:nvSpPr>
        <p:spPr>
          <a:xfrm>
            <a:off x="4011587" y="5220716"/>
            <a:ext cx="345707" cy="497572"/>
          </a:xfrm>
          <a:prstGeom prst="rect">
            <a:avLst/>
          </a:prstGeom>
        </p:spPr>
        <p:txBody>
          <a:bodyPr vert="horz" lIns="127000" tIns="63500" rIns="127000" bIns="63500" rtlCol="0" anchor="t">
            <a:spAutoFit/>
          </a:bodyPr>
          <a:lstStyle/>
          <a:p>
            <a:pPr>
              <a:defRPr lang="en-US" sz="1400" dirty="0"/>
            </a:pPr>
            <a:r>
              <a:rPr lang="en-US" sz="2400" b="1" dirty="0">
                <a:solidFill>
                  <a:srgbClr val="F2494B"/>
                </a:solidFill>
                <a:latin typeface="+mj-lt"/>
              </a:rPr>
              <a:t>-</a:t>
            </a:r>
          </a:p>
        </p:txBody>
      </p:sp>
      <p:sp>
        <p:nvSpPr>
          <p:cNvPr id="11" name="TextBox 10">
            <a:extLst>
              <a:ext uri="{F7CBABD6-01F7-4838-8A86-AF0FCD57E83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3C2AF65-A494-4F52-A3B5-9A18FB084FE8}"/>
              </a:ext>
            </a:extLst>
          </p:cNvPr>
          <p:cNvSpPr txBox="1"/>
          <p:nvPr/>
        </p:nvSpPr>
        <p:spPr>
          <a:xfrm>
            <a:off x="7770787" y="5220716"/>
            <a:ext cx="345707" cy="497572"/>
          </a:xfrm>
          <a:prstGeom prst="rect">
            <a:avLst/>
          </a:prstGeom>
        </p:spPr>
        <p:txBody>
          <a:bodyPr vert="horz" lIns="127000" tIns="63500" rIns="127000" bIns="63500" rtlCol="0" anchor="t">
            <a:spAutoFit/>
          </a:bodyPr>
          <a:lstStyle/>
          <a:p>
            <a:pPr>
              <a:defRPr lang="en-US" sz="1400" dirty="0"/>
            </a:pPr>
            <a:r>
              <a:rPr lang="en-US" sz="2400" b="1" dirty="0">
                <a:solidFill>
                  <a:srgbClr val="F2494B"/>
                </a:solidFill>
                <a:latin typeface="+mj-lt"/>
              </a:rPr>
              <a:t>=</a:t>
            </a:r>
          </a:p>
        </p:txBody>
      </p:sp>
      <p:graphicFrame>
        <p:nvGraphicFramePr>
          <p:cNvPr id="12" name="Table 11">
            <a:extLst>
              <a:ext uri="{A92A9601-9218-4A60-9708-E7072F23776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EB4636E-74A7-430D-A61F-B46E4A2E6C89}"/>
              </a:ext>
            </a:extLst>
          </p:cNvPr>
          <p:cNvGraphicFramePr/>
          <p:nvPr/>
        </p:nvGraphicFramePr>
        <p:xfrm>
          <a:off x="1111250" y="4819649"/>
          <a:ext cx="2501188" cy="1486968"/>
        </p:xfrm>
        <a:graphic>
          <a:graphicData uri="http://schemas.openxmlformats.org/drawingml/2006/table">
            <a:tbl>
              <a:tblPr firstRow="1"/>
              <a:tblGrid>
                <a:gridCol w="833729">
                  <a:extLst>
                    <a:ext uri="{9D8B030D-6E8A-4147-A177-3AD203B41FA5}">
                      <a16:colId xmlns="" xmlns:a16="http://schemas.microsoft.com/office/drawing/2014/main" val="20000"/>
                    </a:ext>
                  </a:extLst>
                </a:gridCol>
                <a:gridCol w="833729">
                  <a:extLst>
                    <a:ext uri="{9D8B030D-6E8A-4147-A177-3AD203B41FA5}">
                      <a16:colId xmlns="" xmlns:a16="http://schemas.microsoft.com/office/drawing/2014/main" val="20001"/>
                    </a:ext>
                  </a:extLst>
                </a:gridCol>
                <a:gridCol w="833729">
                  <a:extLst>
                    <a:ext uri="{9D8B030D-6E8A-4147-A177-3AD203B41FA5}">
                      <a16:colId xmlns="" xmlns:a16="http://schemas.microsoft.com/office/drawing/2014/main" val="20002"/>
                    </a:ext>
                  </a:extLst>
                </a:gridCol>
              </a:tblGrid>
              <a:tr h="495656">
                <a:tc>
                  <a:txBody>
                    <a:bodyPr/>
                    <a:lstStyle/>
                    <a:p>
                      <a:r>
                        <a:rPr lang="en-US" sz="2400" b="0" dirty="0">
                          <a:latin typeface="+mn-lt"/>
                        </a:rPr>
                        <a:t>5</a:t>
                      </a:r>
                    </a:p>
                  </a:txBody>
                  <a:tcPr marL="121920" marR="121920" marT="60960" marB="60960"/>
                </a:tc>
                <a:tc>
                  <a:txBody>
                    <a:bodyPr/>
                    <a:lstStyle/>
                    <a:p>
                      <a:r>
                        <a:rPr lang="en-US" sz="2400" b="0" dirty="0">
                          <a:latin typeface="+mn-lt"/>
                        </a:rPr>
                        <a:t>10</a:t>
                      </a:r>
                    </a:p>
                  </a:txBody>
                  <a:tcPr marL="121920" marR="121920" marT="60960" marB="60960"/>
                </a:tc>
                <a:tc>
                  <a:txBody>
                    <a:bodyPr/>
                    <a:lstStyle/>
                    <a:p>
                      <a:r>
                        <a:rPr lang="en-US" sz="2400" b="0" dirty="0">
                          <a:latin typeface="+mn-lt"/>
                        </a:rPr>
                        <a:t>15</a:t>
                      </a:r>
                    </a:p>
                  </a:txBody>
                  <a:tcPr marL="121920" marR="121920" marT="60960" marB="60960"/>
                </a:tc>
                <a:extLst>
                  <a:ext uri="{0D108BD9-81ED-4DB2-BD59-A6C34878D82A}">
                    <a16:rowId xmlns="" xmlns:a16="http://schemas.microsoft.com/office/drawing/2014/main" val="10000"/>
                  </a:ext>
                </a:extLst>
              </a:tr>
              <a:tr h="495656">
                <a:tc>
                  <a:txBody>
                    <a:bodyPr/>
                    <a:lstStyle/>
                    <a:p>
                      <a:r>
                        <a:rPr lang="en-US" sz="2400" b="0" dirty="0">
                          <a:latin typeface="+mn-lt"/>
                        </a:rPr>
                        <a:t>1</a:t>
                      </a:r>
                    </a:p>
                  </a:txBody>
                  <a:tcPr marL="121920" marR="121920" marT="60960" marB="60960"/>
                </a:tc>
                <a:tc>
                  <a:txBody>
                    <a:bodyPr/>
                    <a:lstStyle/>
                    <a:p>
                      <a:r>
                        <a:rPr lang="en-US" sz="2400" b="0" dirty="0">
                          <a:latin typeface="+mn-lt"/>
                        </a:rPr>
                        <a:t>3</a:t>
                      </a:r>
                    </a:p>
                  </a:txBody>
                  <a:tcPr marL="121920" marR="121920" marT="60960" marB="60960"/>
                </a:tc>
                <a:tc>
                  <a:txBody>
                    <a:bodyPr/>
                    <a:lstStyle/>
                    <a:p>
                      <a:r>
                        <a:rPr lang="en-US" sz="2400" b="0" dirty="0">
                          <a:latin typeface="+mn-lt"/>
                        </a:rPr>
                        <a:t>9</a:t>
                      </a:r>
                    </a:p>
                  </a:txBody>
                  <a:tcPr marL="121920" marR="121920" marT="60960" marB="60960"/>
                </a:tc>
                <a:extLst>
                  <a:ext uri="{0D108BD9-81ED-4DB2-BD59-A6C34878D82A}">
                    <a16:rowId xmlns="" xmlns:a16="http://schemas.microsoft.com/office/drawing/2014/main" val="10001"/>
                  </a:ext>
                </a:extLst>
              </a:tr>
              <a:tr h="495656">
                <a:tc>
                  <a:txBody>
                    <a:bodyPr/>
                    <a:lstStyle/>
                    <a:p>
                      <a:r>
                        <a:rPr lang="en-US" sz="2400" b="0" dirty="0">
                          <a:latin typeface="+mn-lt"/>
                        </a:rPr>
                        <a:t>6</a:t>
                      </a:r>
                    </a:p>
                  </a:txBody>
                  <a:tcPr marL="121920" marR="121920" marT="60960" marB="60960"/>
                </a:tc>
                <a:tc>
                  <a:txBody>
                    <a:bodyPr/>
                    <a:lstStyle/>
                    <a:p>
                      <a:r>
                        <a:rPr lang="en-US" sz="2400" b="0" dirty="0">
                          <a:latin typeface="+mn-lt"/>
                        </a:rPr>
                        <a:t>2</a:t>
                      </a:r>
                    </a:p>
                  </a:txBody>
                  <a:tcPr marL="121920" marR="121920" marT="60960" marB="60960"/>
                </a:tc>
                <a:tc>
                  <a:txBody>
                    <a:bodyPr/>
                    <a:lstStyle/>
                    <a:p>
                      <a:r>
                        <a:rPr lang="en-US" sz="2400" b="0" dirty="0">
                          <a:latin typeface="+mn-lt"/>
                        </a:rPr>
                        <a:t>8</a:t>
                      </a:r>
                    </a:p>
                  </a:txBody>
                  <a:tcPr marL="121920" marR="121920" marT="60960" marB="60960"/>
                </a:tc>
                <a:extLst>
                  <a:ext uri="{0D108BD9-81ED-4DB2-BD59-A6C34878D82A}">
                    <a16:rowId xmlns="" xmlns:a16="http://schemas.microsoft.com/office/drawing/2014/main" val="10002"/>
                  </a:ext>
                </a:extLst>
              </a:tr>
            </a:tbl>
          </a:graphicData>
        </a:graphic>
      </p:graphicFrame>
      <p:graphicFrame>
        <p:nvGraphicFramePr>
          <p:cNvPr id="13" name="Table 12">
            <a:extLst>
              <a:ext uri="{0C45F7D3-609A-4F57-8E69-82319510EA4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7066F45-7DDB-4813-81C9-2C6EF35DA408}"/>
              </a:ext>
            </a:extLst>
          </p:cNvPr>
          <p:cNvGraphicFramePr/>
          <p:nvPr/>
        </p:nvGraphicFramePr>
        <p:xfrm>
          <a:off x="4845405" y="4825161"/>
          <a:ext cx="2485059" cy="1486968"/>
        </p:xfrm>
        <a:graphic>
          <a:graphicData uri="http://schemas.openxmlformats.org/drawingml/2006/table">
            <a:tbl>
              <a:tblPr firstRow="1"/>
              <a:tblGrid>
                <a:gridCol w="833729">
                  <a:extLst>
                    <a:ext uri="{9D8B030D-6E8A-4147-A177-3AD203B41FA5}">
                      <a16:colId xmlns="" xmlns:a16="http://schemas.microsoft.com/office/drawing/2014/main" val="20000"/>
                    </a:ext>
                  </a:extLst>
                </a:gridCol>
                <a:gridCol w="833729">
                  <a:extLst>
                    <a:ext uri="{9D8B030D-6E8A-4147-A177-3AD203B41FA5}">
                      <a16:colId xmlns="" xmlns:a16="http://schemas.microsoft.com/office/drawing/2014/main" val="20001"/>
                    </a:ext>
                  </a:extLst>
                </a:gridCol>
                <a:gridCol w="817600">
                  <a:extLst>
                    <a:ext uri="{9D8B030D-6E8A-4147-A177-3AD203B41FA5}">
                      <a16:colId xmlns="" xmlns:a16="http://schemas.microsoft.com/office/drawing/2014/main" val="20002"/>
                    </a:ext>
                  </a:extLst>
                </a:gridCol>
              </a:tblGrid>
              <a:tr h="495656">
                <a:tc>
                  <a:txBody>
                    <a:bodyPr/>
                    <a:lstStyle/>
                    <a:p>
                      <a:r>
                        <a:rPr lang="en-US" sz="2400" b="0" dirty="0">
                          <a:latin typeface="+mn-lt"/>
                        </a:rPr>
                        <a:t>3</a:t>
                      </a:r>
                    </a:p>
                  </a:txBody>
                  <a:tcPr marL="121920" marR="121920" marT="60960" marB="60960"/>
                </a:tc>
                <a:tc>
                  <a:txBody>
                    <a:bodyPr/>
                    <a:lstStyle/>
                    <a:p>
                      <a:r>
                        <a:rPr lang="en-US" sz="2400" b="0" dirty="0">
                          <a:latin typeface="+mn-lt"/>
                        </a:rPr>
                        <a:t>5</a:t>
                      </a:r>
                    </a:p>
                  </a:txBody>
                  <a:tcPr marL="121920" marR="121920" marT="60960" marB="60960"/>
                </a:tc>
                <a:tc>
                  <a:txBody>
                    <a:bodyPr/>
                    <a:lstStyle/>
                    <a:p>
                      <a:r>
                        <a:rPr lang="en-US" sz="2400" b="0" dirty="0">
                          <a:latin typeface="+mn-lt"/>
                        </a:rPr>
                        <a:t>1</a:t>
                      </a:r>
                    </a:p>
                  </a:txBody>
                  <a:tcPr marL="121920" marR="121920" marT="60960" marB="60960"/>
                </a:tc>
                <a:extLst>
                  <a:ext uri="{0D108BD9-81ED-4DB2-BD59-A6C34878D82A}">
                    <a16:rowId xmlns="" xmlns:a16="http://schemas.microsoft.com/office/drawing/2014/main" val="10000"/>
                  </a:ext>
                </a:extLst>
              </a:tr>
              <a:tr h="495656">
                <a:tc>
                  <a:txBody>
                    <a:bodyPr/>
                    <a:lstStyle/>
                    <a:p>
                      <a:r>
                        <a:rPr lang="en-US" sz="2400" b="0" dirty="0">
                          <a:latin typeface="+mn-lt"/>
                        </a:rPr>
                        <a:t>7</a:t>
                      </a:r>
                    </a:p>
                  </a:txBody>
                  <a:tcPr marL="121920" marR="121920" marT="60960" marB="60960"/>
                </a:tc>
                <a:tc>
                  <a:txBody>
                    <a:bodyPr/>
                    <a:lstStyle/>
                    <a:p>
                      <a:r>
                        <a:rPr lang="en-US" sz="2400" b="0" dirty="0">
                          <a:latin typeface="+mn-lt"/>
                        </a:rPr>
                        <a:t>2</a:t>
                      </a:r>
                    </a:p>
                  </a:txBody>
                  <a:tcPr marL="121920" marR="121920" marT="60960" marB="60960"/>
                </a:tc>
                <a:tc>
                  <a:txBody>
                    <a:bodyPr/>
                    <a:lstStyle/>
                    <a:p>
                      <a:r>
                        <a:rPr lang="en-US" sz="2400" b="0" dirty="0">
                          <a:latin typeface="+mn-lt"/>
                        </a:rPr>
                        <a:t>9</a:t>
                      </a:r>
                    </a:p>
                  </a:txBody>
                  <a:tcPr marL="121920" marR="121920" marT="60960" marB="60960"/>
                </a:tc>
                <a:extLst>
                  <a:ext uri="{0D108BD9-81ED-4DB2-BD59-A6C34878D82A}">
                    <a16:rowId xmlns="" xmlns:a16="http://schemas.microsoft.com/office/drawing/2014/main" val="10001"/>
                  </a:ext>
                </a:extLst>
              </a:tr>
              <a:tr h="495656">
                <a:tc>
                  <a:txBody>
                    <a:bodyPr/>
                    <a:lstStyle/>
                    <a:p>
                      <a:r>
                        <a:rPr lang="en-US" sz="2400" b="0" dirty="0">
                          <a:latin typeface="+mn-lt"/>
                        </a:rPr>
                        <a:t>5</a:t>
                      </a:r>
                    </a:p>
                  </a:txBody>
                  <a:tcPr marL="121920" marR="121920" marT="60960" marB="60960"/>
                </a:tc>
                <a:tc>
                  <a:txBody>
                    <a:bodyPr/>
                    <a:lstStyle/>
                    <a:p>
                      <a:r>
                        <a:rPr lang="en-US" sz="2400" b="0" dirty="0">
                          <a:latin typeface="+mn-lt"/>
                        </a:rPr>
                        <a:t>3</a:t>
                      </a:r>
                    </a:p>
                  </a:txBody>
                  <a:tcPr marL="121920" marR="121920" marT="60960" marB="60960"/>
                </a:tc>
                <a:tc>
                  <a:txBody>
                    <a:bodyPr/>
                    <a:lstStyle/>
                    <a:p>
                      <a:r>
                        <a:rPr lang="en-US" sz="2400" b="0" dirty="0">
                          <a:latin typeface="+mn-lt"/>
                        </a:rPr>
                        <a:t>5</a:t>
                      </a:r>
                    </a:p>
                  </a:txBody>
                  <a:tcPr marL="121920" marR="121920" marT="60960" marB="60960"/>
                </a:tc>
                <a:extLst>
                  <a:ext uri="{0D108BD9-81ED-4DB2-BD59-A6C34878D82A}">
                    <a16:rowId xmlns="" xmlns:a16="http://schemas.microsoft.com/office/drawing/2014/main" val="10002"/>
                  </a:ext>
                </a:extLst>
              </a:tr>
            </a:tbl>
          </a:graphicData>
        </a:graphic>
      </p:graphicFrame>
      <p:graphicFrame>
        <p:nvGraphicFramePr>
          <p:cNvPr id="14" name="Table 13">
            <a:extLst>
              <a:ext uri="{144504A4-9D21-4F7F-9BC3-EB172B2B4A0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ED48663-C3D1-443C-BFAC-4E1867E3EA38}"/>
              </a:ext>
            </a:extLst>
          </p:cNvPr>
          <p:cNvGraphicFramePr/>
          <p:nvPr/>
        </p:nvGraphicFramePr>
        <p:xfrm>
          <a:off x="8810283" y="4774361"/>
          <a:ext cx="2501188" cy="1486968"/>
        </p:xfrm>
        <a:graphic>
          <a:graphicData uri="http://schemas.openxmlformats.org/drawingml/2006/table">
            <a:tbl>
              <a:tblPr firstRow="1"/>
              <a:tblGrid>
                <a:gridCol w="833729">
                  <a:extLst>
                    <a:ext uri="{9D8B030D-6E8A-4147-A177-3AD203B41FA5}">
                      <a16:colId xmlns="" xmlns:a16="http://schemas.microsoft.com/office/drawing/2014/main" val="20000"/>
                    </a:ext>
                  </a:extLst>
                </a:gridCol>
                <a:gridCol w="833729">
                  <a:extLst>
                    <a:ext uri="{9D8B030D-6E8A-4147-A177-3AD203B41FA5}">
                      <a16:colId xmlns="" xmlns:a16="http://schemas.microsoft.com/office/drawing/2014/main" val="20001"/>
                    </a:ext>
                  </a:extLst>
                </a:gridCol>
                <a:gridCol w="833729">
                  <a:extLst>
                    <a:ext uri="{9D8B030D-6E8A-4147-A177-3AD203B41FA5}">
                      <a16:colId xmlns="" xmlns:a16="http://schemas.microsoft.com/office/drawing/2014/main" val="20002"/>
                    </a:ext>
                  </a:extLst>
                </a:gridCol>
              </a:tblGrid>
              <a:tr h="495656">
                <a:tc>
                  <a:txBody>
                    <a:bodyPr/>
                    <a:lstStyle/>
                    <a:p>
                      <a:r>
                        <a:rPr lang="en-US" sz="2400" b="0" dirty="0">
                          <a:solidFill>
                            <a:schemeClr val="tx1"/>
                          </a:solidFill>
                          <a:latin typeface="Open Sans"/>
                        </a:rPr>
                        <a:t>2</a:t>
                      </a:r>
                    </a:p>
                  </a:txBody>
                  <a:tcPr marL="121920" marR="121920" marT="60960" marB="60960"/>
                </a:tc>
                <a:tc>
                  <a:txBody>
                    <a:bodyPr/>
                    <a:lstStyle/>
                    <a:p>
                      <a:r>
                        <a:rPr lang="en-US" sz="2400" b="0" dirty="0">
                          <a:latin typeface="+mn-lt"/>
                        </a:rPr>
                        <a:t>5</a:t>
                      </a:r>
                    </a:p>
                  </a:txBody>
                  <a:tcPr marL="121920" marR="121920" marT="60960" marB="60960"/>
                </a:tc>
                <a:tc>
                  <a:txBody>
                    <a:bodyPr/>
                    <a:lstStyle/>
                    <a:p>
                      <a:r>
                        <a:rPr lang="en-US" sz="2400" b="0" dirty="0">
                          <a:latin typeface="+mn-lt"/>
                        </a:rPr>
                        <a:t>14</a:t>
                      </a:r>
                    </a:p>
                  </a:txBody>
                  <a:tcPr marL="121920" marR="121920" marT="60960" marB="60960"/>
                </a:tc>
                <a:extLst>
                  <a:ext uri="{0D108BD9-81ED-4DB2-BD59-A6C34878D82A}">
                    <a16:rowId xmlns="" xmlns:a16="http://schemas.microsoft.com/office/drawing/2014/main" val="10000"/>
                  </a:ext>
                </a:extLst>
              </a:tr>
              <a:tr h="495656">
                <a:tc>
                  <a:txBody>
                    <a:bodyPr/>
                    <a:lstStyle/>
                    <a:p>
                      <a:r>
                        <a:rPr lang="en-US" sz="2400" b="0" dirty="0">
                          <a:latin typeface="+mn-lt"/>
                        </a:rPr>
                        <a:t>-6</a:t>
                      </a:r>
                    </a:p>
                  </a:txBody>
                  <a:tcPr marL="121920" marR="121920" marT="60960" marB="60960"/>
                </a:tc>
                <a:tc>
                  <a:txBody>
                    <a:bodyPr/>
                    <a:lstStyle/>
                    <a:p>
                      <a:r>
                        <a:rPr lang="en-US" sz="2400" b="0" dirty="0">
                          <a:latin typeface="+mn-lt"/>
                        </a:rPr>
                        <a:t>1</a:t>
                      </a:r>
                    </a:p>
                  </a:txBody>
                  <a:tcPr marL="121920" marR="121920" marT="60960" marB="60960"/>
                </a:tc>
                <a:tc>
                  <a:txBody>
                    <a:bodyPr/>
                    <a:lstStyle/>
                    <a:p>
                      <a:r>
                        <a:rPr lang="en-US" sz="2400" b="0" dirty="0">
                          <a:latin typeface="+mn-lt"/>
                        </a:rPr>
                        <a:t>0</a:t>
                      </a:r>
                    </a:p>
                  </a:txBody>
                  <a:tcPr marL="121920" marR="121920" marT="60960" marB="60960"/>
                </a:tc>
                <a:extLst>
                  <a:ext uri="{0D108BD9-81ED-4DB2-BD59-A6C34878D82A}">
                    <a16:rowId xmlns="" xmlns:a16="http://schemas.microsoft.com/office/drawing/2014/main" val="10001"/>
                  </a:ext>
                </a:extLst>
              </a:tr>
              <a:tr h="495656">
                <a:tc>
                  <a:txBody>
                    <a:bodyPr/>
                    <a:lstStyle/>
                    <a:p>
                      <a:r>
                        <a:rPr lang="en-US" sz="2400" b="0" dirty="0">
                          <a:latin typeface="+mn-lt"/>
                        </a:rPr>
                        <a:t>1</a:t>
                      </a:r>
                    </a:p>
                  </a:txBody>
                  <a:tcPr marL="121920" marR="121920" marT="60960" marB="60960"/>
                </a:tc>
                <a:tc>
                  <a:txBody>
                    <a:bodyPr/>
                    <a:lstStyle/>
                    <a:p>
                      <a:r>
                        <a:rPr lang="en-US" sz="2400" b="0" dirty="0">
                          <a:latin typeface="+mn-lt"/>
                        </a:rPr>
                        <a:t>-1</a:t>
                      </a:r>
                    </a:p>
                  </a:txBody>
                  <a:tcPr marL="121920" marR="121920" marT="60960" marB="60960"/>
                </a:tc>
                <a:tc>
                  <a:txBody>
                    <a:bodyPr/>
                    <a:lstStyle/>
                    <a:p>
                      <a:r>
                        <a:rPr lang="en-US" sz="2400" b="0" dirty="0">
                          <a:latin typeface="+mn-lt"/>
                        </a:rPr>
                        <a:t>3</a:t>
                      </a:r>
                    </a:p>
                  </a:txBody>
                  <a:tcPr marL="121920" marR="121920" marT="60960" marB="60960"/>
                </a:tc>
                <a:extLst>
                  <a:ext uri="{0D108BD9-81ED-4DB2-BD59-A6C34878D82A}">
                    <a16:rowId xmlns="" xmlns:a16="http://schemas.microsoft.com/office/drawing/2014/main" val="10002"/>
                  </a:ext>
                </a:extLst>
              </a:tr>
            </a:tbl>
          </a:graphicData>
        </a:graphic>
      </p:graphicFrame>
    </p:spTree>
    <p:extLst>
      <p:ext uri="{5CB7C806-100E-4E4B-A5AC-D8054AB90229}">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88"/>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37E17F92-BBEA-4836-A20C-C0F5EDF2778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5D0DD8C-16BE-498E-BFA6-CC66E1F16577}"/>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C58EDD7A-DD63-4A87-8C31-02EF7C1CFC9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E141174-DF83-4120-84BF-A00D24FAEC24}"/>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B592571D-E07E-4E9F-A108-BDE4C535DC6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439446F-08BE-4E0C-B874-1C9DB4A9480C}"/>
              </a:ext>
            </a:extLst>
          </p:cNvPr>
          <p:cNvSpPr txBox="1"/>
          <p:nvPr/>
        </p:nvSpPr>
        <p:spPr>
          <a:xfrm>
            <a:off x="122541" y="996644"/>
            <a:ext cx="4862296" cy="5545108"/>
          </a:xfrm>
          <a:prstGeom prst="rect">
            <a:avLst/>
          </a:prstGeom>
        </p:spPr>
        <p:txBody>
          <a:bodyPr vert="horz" lIns="127000" tIns="63500" rIns="127000" bIns="63500" rtlCol="0" anchor="t">
            <a:spAutoFit/>
          </a:bodyPr>
          <a:lstStyle/>
          <a:p>
            <a:pPr>
              <a:defRPr lang="en-US" sz="1400" dirty="0"/>
            </a:pPr>
            <a:r>
              <a:rPr lang="en-US" sz="1600" dirty="0"/>
              <a:t>#include&lt;stdio.h&gt;</a:t>
            </a:r>
            <a:br>
              <a:rPr lang="en-US" sz="1600" dirty="0"/>
            </a:br>
            <a:r>
              <a:rPr lang="en-US" sz="1600" dirty="0"/>
              <a:t>void main()</a:t>
            </a:r>
            <a:br>
              <a:rPr lang="en-US" sz="1600" dirty="0"/>
            </a:br>
            <a:r>
              <a:rPr lang="en-US" sz="1600" dirty="0"/>
              <a:t>{</a:t>
            </a:r>
            <a:br>
              <a:rPr lang="en-US" sz="1600" dirty="0"/>
            </a:br>
            <a:r>
              <a:rPr lang="en-US" sz="1600" dirty="0"/>
              <a:t>    int i,j,a[3][3],b[3][3],c[3][3];</a:t>
            </a:r>
            <a:br>
              <a:rPr lang="en-US" sz="1600" dirty="0"/>
            </a:br>
            <a:r>
              <a:rPr lang="en-US" sz="1600" dirty="0"/>
              <a:t>   </a:t>
            </a:r>
            <a:br>
              <a:rPr lang="en-US" sz="1600" dirty="0"/>
            </a:br>
            <a:r>
              <a:rPr lang="en-US" sz="1600" dirty="0"/>
              <a:t>    </a:t>
            </a:r>
            <a:r>
              <a:rPr lang="en-US" sz="1600" dirty="0" err="1"/>
              <a:t>printf</a:t>
            </a:r>
            <a:r>
              <a:rPr lang="en-US" sz="1600" dirty="0"/>
              <a:t>("enter the elements for array A:\n");</a:t>
            </a:r>
            <a:br>
              <a:rPr lang="en-US" sz="1600" dirty="0"/>
            </a:br>
            <a:r>
              <a:rPr lang="en-US" sz="1600" dirty="0"/>
              <a:t>    for(i=0;i&lt;3;i++)</a:t>
            </a:r>
            <a:br>
              <a:rPr lang="en-US" sz="1600" dirty="0"/>
            </a:br>
            <a:r>
              <a:rPr lang="en-US" sz="1600" dirty="0"/>
              <a:t>    {</a:t>
            </a:r>
            <a:br>
              <a:rPr lang="en-US" sz="1600" dirty="0"/>
            </a:br>
            <a:r>
              <a:rPr lang="en-US" sz="1600" dirty="0"/>
              <a:t>        for(j=0;j&lt;3;j++)</a:t>
            </a:r>
            <a:br>
              <a:rPr lang="en-US" sz="1600" dirty="0"/>
            </a:br>
            <a:r>
              <a:rPr lang="en-US" sz="1600" dirty="0"/>
              <a:t>        {</a:t>
            </a:r>
            <a:br>
              <a:rPr lang="en-US" sz="1600" dirty="0"/>
            </a:br>
            <a:r>
              <a:rPr lang="en-US" sz="1600" dirty="0"/>
              <a:t>           </a:t>
            </a:r>
            <a:r>
              <a:rPr lang="en-US" sz="1600" dirty="0" err="1"/>
              <a:t>scanf</a:t>
            </a:r>
            <a:r>
              <a:rPr lang="en-US" sz="1600" dirty="0"/>
              <a:t>("%d",&amp;a[i][j]);</a:t>
            </a:r>
            <a:br>
              <a:rPr lang="en-US" sz="1600" dirty="0"/>
            </a:br>
            <a:r>
              <a:rPr lang="en-US" sz="1600" dirty="0"/>
              <a:t>        }</a:t>
            </a:r>
            <a:br>
              <a:rPr lang="en-US" sz="1600" dirty="0"/>
            </a:br>
            <a:r>
              <a:rPr lang="en-US" sz="1600" dirty="0"/>
              <a:t>    }</a:t>
            </a:r>
            <a:br>
              <a:rPr lang="en-US" sz="1600" dirty="0"/>
            </a:br>
            <a:r>
              <a:rPr lang="en-US" sz="1600" dirty="0"/>
              <a:t>    </a:t>
            </a:r>
            <a:r>
              <a:rPr lang="en-US" sz="1600" dirty="0" err="1"/>
              <a:t>printf</a:t>
            </a:r>
            <a:r>
              <a:rPr lang="en-US" sz="1600" dirty="0"/>
              <a:t>("enter the elements for array B:\n");</a:t>
            </a:r>
            <a:br>
              <a:rPr lang="en-US" sz="1600" dirty="0"/>
            </a:br>
            <a:r>
              <a:rPr lang="en-US" sz="1600" dirty="0"/>
              <a:t>    for(i=0;i&lt;3;i++)</a:t>
            </a:r>
            <a:br>
              <a:rPr lang="en-US" sz="1600" dirty="0"/>
            </a:br>
            <a:r>
              <a:rPr lang="en-US" sz="1600" dirty="0"/>
              <a:t>    {</a:t>
            </a:r>
            <a:br>
              <a:rPr lang="en-US" sz="1600" dirty="0"/>
            </a:br>
            <a:r>
              <a:rPr lang="en-US" sz="1600" dirty="0"/>
              <a:t>        for(j=0;j&lt;3;j++)</a:t>
            </a:r>
            <a:br>
              <a:rPr lang="en-US" sz="1600" dirty="0"/>
            </a:br>
            <a:r>
              <a:rPr lang="en-US" sz="1600" dirty="0"/>
              <a:t>        {</a:t>
            </a:r>
            <a:br>
              <a:rPr lang="en-US" sz="1600" dirty="0"/>
            </a:br>
            <a:r>
              <a:rPr lang="en-US" sz="1600" dirty="0"/>
              <a:t>           </a:t>
            </a:r>
            <a:r>
              <a:rPr lang="en-US" sz="1600" dirty="0" err="1"/>
              <a:t>scanf</a:t>
            </a:r>
            <a:r>
              <a:rPr lang="en-US" sz="1600" dirty="0"/>
              <a:t>("%d",&amp;b[i][j]);</a:t>
            </a:r>
            <a:br>
              <a:rPr lang="en-US" sz="1600" dirty="0"/>
            </a:br>
            <a:r>
              <a:rPr lang="en-US" sz="1600" dirty="0"/>
              <a:t>        }</a:t>
            </a:r>
            <a:br>
              <a:rPr lang="en-US" sz="1600" dirty="0"/>
            </a:br>
            <a:r>
              <a:rPr lang="en-US" sz="1600" dirty="0"/>
              <a:t>    }</a:t>
            </a:r>
          </a:p>
          <a:p>
            <a:pPr>
              <a:defRPr lang="en-US" sz="1400" dirty="0"/>
            </a:pPr>
            <a:r>
              <a:rPr lang="en-US" sz="1600" dirty="0"/>
              <a:t>    </a:t>
            </a:r>
          </a:p>
        </p:txBody>
      </p:sp>
      <p:sp>
        <p:nvSpPr>
          <p:cNvPr id="5" name="TextBox 4">
            <a:extLst>
              <a:ext uri="{4E226D50-AB9A-4FBD-9252-6FFD596BBB1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70CA2D5-0E5A-4BC2-A26E-C5CB3885C926}"/>
              </a:ext>
            </a:extLst>
          </p:cNvPr>
          <p:cNvSpPr txBox="1"/>
          <p:nvPr/>
        </p:nvSpPr>
        <p:spPr>
          <a:xfrm>
            <a:off x="8302981" y="996644"/>
            <a:ext cx="3437471" cy="5052665"/>
          </a:xfrm>
          <a:prstGeom prst="rect">
            <a:avLst/>
          </a:prstGeom>
        </p:spPr>
        <p:txBody>
          <a:bodyPr vert="horz" lIns="127000" tIns="63500" rIns="127000" bIns="63500" rtlCol="0" anchor="t">
            <a:spAutoFit/>
          </a:bodyPr>
          <a:lstStyle/>
          <a:p>
            <a:pPr>
              <a:defRPr lang="en-US" sz="1400" dirty="0"/>
            </a:pPr>
            <a:r>
              <a:rPr lang="en-US" sz="1600" dirty="0"/>
              <a:t>//adding 2 matrices</a:t>
            </a:r>
            <a:br>
              <a:rPr lang="en-US" sz="1600" dirty="0"/>
            </a:br>
            <a:r>
              <a:rPr lang="en-US" sz="1600" dirty="0"/>
              <a:t>    for(i=0;i&lt;3;i++)</a:t>
            </a:r>
            <a:br>
              <a:rPr lang="en-US" sz="1600" dirty="0"/>
            </a:br>
            <a:r>
              <a:rPr lang="en-US" sz="1600" dirty="0"/>
              <a:t>    {</a:t>
            </a:r>
            <a:br>
              <a:rPr lang="en-US" sz="1600" dirty="0"/>
            </a:br>
            <a:r>
              <a:rPr lang="en-US" sz="1600" dirty="0"/>
              <a:t>        for(j=0;j&lt;3;j++)</a:t>
            </a:r>
            <a:br>
              <a:rPr lang="en-US" sz="1600" dirty="0"/>
            </a:br>
            <a:r>
              <a:rPr lang="en-US" sz="1600" dirty="0"/>
              <a:t>        {</a:t>
            </a:r>
            <a:br>
              <a:rPr lang="en-US" sz="1600" dirty="0"/>
            </a:br>
            <a:r>
              <a:rPr lang="en-US" sz="1600" dirty="0"/>
              <a:t>            c[i][j]=a[i][j]+b[i][j];</a:t>
            </a:r>
            <a:br>
              <a:rPr lang="en-US" sz="1600" dirty="0"/>
            </a:br>
            <a:r>
              <a:rPr lang="en-US" sz="1600" dirty="0"/>
              <a:t>        }</a:t>
            </a:r>
            <a:br>
              <a:rPr lang="en-US" sz="1600" dirty="0"/>
            </a:br>
            <a:r>
              <a:rPr lang="en-US" sz="1600" dirty="0"/>
              <a:t>    }</a:t>
            </a:r>
            <a:br>
              <a:rPr lang="en-US" sz="1600" dirty="0"/>
            </a:br>
            <a:r>
              <a:rPr lang="en-US" sz="1600" dirty="0"/>
              <a:t>    </a:t>
            </a:r>
          </a:p>
          <a:p>
            <a:pPr>
              <a:defRPr lang="en-US" sz="1400" dirty="0"/>
            </a:pPr>
            <a:r>
              <a:rPr lang="en-US" sz="1600" dirty="0"/>
              <a:t>//printing resultant matrix</a:t>
            </a:r>
            <a:br>
              <a:rPr lang="en-US" sz="1600" dirty="0"/>
            </a:br>
            <a:r>
              <a:rPr lang="en-US" sz="1600" dirty="0"/>
              <a:t>    </a:t>
            </a:r>
            <a:r>
              <a:rPr lang="en-US" sz="1600" dirty="0" err="1"/>
              <a:t>printf</a:t>
            </a:r>
            <a:r>
              <a:rPr lang="en-US" sz="1600" dirty="0"/>
              <a:t>("array after addition :\n");</a:t>
            </a:r>
            <a:br>
              <a:rPr lang="en-US" sz="1600" dirty="0"/>
            </a:br>
            <a:r>
              <a:rPr lang="en-US" sz="1600" dirty="0"/>
              <a:t>    for(i=0;i&lt;3;i++)</a:t>
            </a:r>
            <a:br>
              <a:rPr lang="en-US" sz="1600" dirty="0"/>
            </a:br>
            <a:r>
              <a:rPr lang="en-US" sz="1600" dirty="0"/>
              <a:t>    {</a:t>
            </a:r>
            <a:br>
              <a:rPr lang="en-US" sz="1600" dirty="0"/>
            </a:br>
            <a:r>
              <a:rPr lang="en-US" sz="1600" dirty="0"/>
              <a:t>        for(j=0;j&lt;3;j++)</a:t>
            </a:r>
            <a:br>
              <a:rPr lang="en-US" sz="1600" dirty="0"/>
            </a:br>
            <a:r>
              <a:rPr lang="en-US" sz="1600" dirty="0"/>
              <a:t>        {</a:t>
            </a:r>
            <a:br>
              <a:rPr lang="en-US" sz="1600" dirty="0"/>
            </a:br>
            <a:r>
              <a:rPr lang="en-US" sz="1600" dirty="0"/>
              <a:t>            </a:t>
            </a:r>
            <a:r>
              <a:rPr lang="en-US" sz="1600" dirty="0" err="1"/>
              <a:t>printf</a:t>
            </a:r>
            <a:r>
              <a:rPr lang="en-US" sz="1600" dirty="0"/>
              <a:t>("%d\t",c[i][j]);</a:t>
            </a:r>
            <a:br>
              <a:rPr lang="en-US" sz="1600" dirty="0"/>
            </a:br>
            <a:r>
              <a:rPr lang="en-US" sz="1600" dirty="0"/>
              <a:t>        }</a:t>
            </a:r>
            <a:br>
              <a:rPr lang="en-US" sz="1600" dirty="0"/>
            </a:br>
            <a:r>
              <a:rPr lang="en-US" sz="1600" dirty="0"/>
              <a:t>        </a:t>
            </a:r>
            <a:r>
              <a:rPr lang="en-US" sz="1600" dirty="0" err="1"/>
              <a:t>printf</a:t>
            </a:r>
            <a:r>
              <a:rPr lang="en-US" sz="1600" dirty="0"/>
              <a:t>("\n");</a:t>
            </a:r>
            <a:br>
              <a:rPr lang="en-US" sz="1600" dirty="0"/>
            </a:br>
            <a:r>
              <a:rPr lang="en-US" sz="1600" dirty="0"/>
              <a:t>    }</a:t>
            </a:r>
            <a:br>
              <a:rPr lang="en-US" sz="1600" dirty="0"/>
            </a:br>
            <a:r>
              <a:rPr lang="en-US" sz="1600" dirty="0"/>
              <a:t>}</a:t>
            </a:r>
          </a:p>
        </p:txBody>
      </p:sp>
      <p:sp>
        <p:nvSpPr>
          <p:cNvPr id="6" name="TextBox 5">
            <a:extLst>
              <a:ext uri="{8867AF64-E104-436D-ADB3-E8568916E38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B6204F6-C3DE-4DBD-A417-BEB08815F6F0}"/>
              </a:ext>
            </a:extLst>
          </p:cNvPr>
          <p:cNvSpPr txBox="1"/>
          <p:nvPr/>
        </p:nvSpPr>
        <p:spPr>
          <a:xfrm>
            <a:off x="4826000" y="990600"/>
            <a:ext cx="2540000" cy="5052665"/>
          </a:xfrm>
          <a:prstGeom prst="rect">
            <a:avLst/>
          </a:prstGeom>
        </p:spPr>
        <p:txBody>
          <a:bodyPr vert="horz" lIns="127000" tIns="63500" rIns="127000" bIns="63500" rtlCol="0" anchor="t">
            <a:spAutoFit/>
          </a:bodyPr>
          <a:lstStyle/>
          <a:p>
            <a:pPr>
              <a:defRPr lang="en-US" sz="1400" dirty="0"/>
            </a:pPr>
            <a:r>
              <a:rPr lang="en-US" sz="1600" dirty="0"/>
              <a:t>//printing matrix A    </a:t>
            </a:r>
          </a:p>
          <a:p>
            <a:pPr>
              <a:defRPr lang="en-US" sz="1400" dirty="0"/>
            </a:pPr>
            <a:r>
              <a:rPr lang="en-US" sz="1600" dirty="0"/>
              <a:t>    </a:t>
            </a:r>
            <a:r>
              <a:rPr lang="en-US" sz="1600" dirty="0" err="1"/>
              <a:t>printf</a:t>
            </a:r>
            <a:r>
              <a:rPr lang="en-US" sz="1600" dirty="0"/>
              <a:t>("array A is :\n");</a:t>
            </a:r>
            <a:br>
              <a:rPr lang="en-US" sz="1600" dirty="0"/>
            </a:br>
            <a:r>
              <a:rPr lang="en-US" sz="1600" dirty="0"/>
              <a:t>    for(i=0;i&lt;3;i++)</a:t>
            </a:r>
            <a:br>
              <a:rPr lang="en-US" sz="1600" dirty="0"/>
            </a:br>
            <a:r>
              <a:rPr lang="en-US" sz="1600" dirty="0"/>
              <a:t>    {</a:t>
            </a:r>
            <a:br>
              <a:rPr lang="en-US" sz="1600" dirty="0"/>
            </a:br>
            <a:r>
              <a:rPr lang="en-US" sz="1600" dirty="0"/>
              <a:t>        for(j=0;j&lt;3;j++)</a:t>
            </a:r>
            <a:br>
              <a:rPr lang="en-US" sz="1600" dirty="0"/>
            </a:br>
            <a:r>
              <a:rPr lang="en-US" sz="1600" dirty="0"/>
              <a:t>        {</a:t>
            </a:r>
            <a:br>
              <a:rPr lang="en-US" sz="1600" dirty="0"/>
            </a:br>
            <a:r>
              <a:rPr lang="en-US" sz="1600" dirty="0"/>
              <a:t>            </a:t>
            </a:r>
            <a:r>
              <a:rPr lang="en-US" sz="1600" dirty="0" err="1"/>
              <a:t>printf</a:t>
            </a:r>
            <a:r>
              <a:rPr lang="en-US" sz="1600" dirty="0"/>
              <a:t>("%d\t",a[i][j]);</a:t>
            </a:r>
            <a:br>
              <a:rPr lang="en-US" sz="1600" dirty="0"/>
            </a:br>
            <a:r>
              <a:rPr lang="en-US" sz="1600" dirty="0"/>
              <a:t>        }</a:t>
            </a:r>
            <a:br>
              <a:rPr lang="en-US" sz="1600" dirty="0"/>
            </a:br>
            <a:r>
              <a:rPr lang="en-US" sz="1600" dirty="0"/>
              <a:t>        </a:t>
            </a:r>
            <a:r>
              <a:rPr lang="en-US" sz="1600" dirty="0" err="1"/>
              <a:t>printf</a:t>
            </a:r>
            <a:r>
              <a:rPr lang="en-US" sz="1600" dirty="0"/>
              <a:t>("\n");</a:t>
            </a:r>
            <a:br>
              <a:rPr lang="en-US" sz="1600" dirty="0"/>
            </a:br>
            <a:r>
              <a:rPr lang="en-US" sz="1600" dirty="0"/>
              <a:t>    }</a:t>
            </a:r>
          </a:p>
          <a:p>
            <a:pPr>
              <a:defRPr lang="en-US" sz="1400" dirty="0"/>
            </a:pPr>
            <a:r>
              <a:rPr lang="en-US" sz="1600" dirty="0"/>
              <a:t>//printing matrix B</a:t>
            </a:r>
            <a:br>
              <a:rPr lang="en-US" sz="1600" dirty="0"/>
            </a:br>
            <a:r>
              <a:rPr lang="en-US" sz="1600" dirty="0"/>
              <a:t>    </a:t>
            </a:r>
            <a:r>
              <a:rPr lang="en-US" sz="1600" dirty="0" err="1"/>
              <a:t>printf</a:t>
            </a:r>
            <a:r>
              <a:rPr lang="en-US" sz="1600" dirty="0"/>
              <a:t>("array B is :\n");</a:t>
            </a:r>
            <a:br>
              <a:rPr lang="en-US" sz="1600" dirty="0"/>
            </a:br>
            <a:r>
              <a:rPr lang="en-US" sz="1600" dirty="0"/>
              <a:t>    for(i=0;i&lt;3;i++)</a:t>
            </a:r>
            <a:br>
              <a:rPr lang="en-US" sz="1600" dirty="0"/>
            </a:br>
            <a:r>
              <a:rPr lang="en-US" sz="1600" dirty="0"/>
              <a:t>    {</a:t>
            </a:r>
            <a:br>
              <a:rPr lang="en-US" sz="1600" dirty="0"/>
            </a:br>
            <a:r>
              <a:rPr lang="en-US" sz="1600" dirty="0"/>
              <a:t>        for(j=0;j&lt;3;j++)</a:t>
            </a:r>
            <a:br>
              <a:rPr lang="en-US" sz="1600" dirty="0"/>
            </a:br>
            <a:r>
              <a:rPr lang="en-US" sz="1600" dirty="0"/>
              <a:t>        {</a:t>
            </a:r>
            <a:br>
              <a:rPr lang="en-US" sz="1600" dirty="0"/>
            </a:br>
            <a:r>
              <a:rPr lang="en-US" sz="1600" dirty="0"/>
              <a:t>            </a:t>
            </a:r>
            <a:r>
              <a:rPr lang="en-US" sz="1600" dirty="0" err="1"/>
              <a:t>printf</a:t>
            </a:r>
            <a:r>
              <a:rPr lang="en-US" sz="1600" dirty="0"/>
              <a:t>("%d\t",b[i][j]);</a:t>
            </a:r>
            <a:br>
              <a:rPr lang="en-US" sz="1600" dirty="0"/>
            </a:br>
            <a:r>
              <a:rPr lang="en-US" sz="1600" dirty="0"/>
              <a:t>        }</a:t>
            </a:r>
            <a:br>
              <a:rPr lang="en-US" sz="1600" dirty="0"/>
            </a:br>
            <a:r>
              <a:rPr lang="en-US" sz="1600" dirty="0"/>
              <a:t>        </a:t>
            </a:r>
            <a:r>
              <a:rPr lang="en-US" sz="1600" dirty="0" err="1"/>
              <a:t>printf</a:t>
            </a:r>
            <a:r>
              <a:rPr lang="en-US" sz="1600" dirty="0"/>
              <a:t>("\n");</a:t>
            </a:r>
            <a:br>
              <a:rPr lang="en-US" sz="1600" dirty="0"/>
            </a:br>
            <a:r>
              <a:rPr lang="en-US" sz="1600" dirty="0"/>
              <a:t>    }</a:t>
            </a:r>
          </a:p>
        </p:txBody>
      </p:sp>
    </p:spTree>
    <p:extLst>
      <p:ext uri="{A7A6D6E3-1A79-4EB4-AB07-6543784EFFD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90"/>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A2591467-B3A9-4048-826D-401E458216F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24D14DF-8A36-4F03-9CFC-5746030F5C8C}"/>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F99FDF06-E736-43A2-95BD-864C1D1EF39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04425CB-5807-45B9-AC0F-430F5AF1EB17}"/>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EEAB4CCD-35D8-47C8-86E9-14EA3C1FFED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97ACB07-5EBC-4AD9-A1D2-6CD1A0547A98}"/>
              </a:ext>
            </a:extLst>
          </p:cNvPr>
          <p:cNvSpPr txBox="1"/>
          <p:nvPr/>
        </p:nvSpPr>
        <p:spPr>
          <a:xfrm>
            <a:off x="338671" y="980453"/>
            <a:ext cx="11514659" cy="702885"/>
          </a:xfrm>
          <a:prstGeom prst="rect">
            <a:avLst/>
          </a:prstGeom>
        </p:spPr>
        <p:txBody>
          <a:bodyPr vert="horz" lIns="127000" tIns="63500" rIns="127000" bIns="63500" rtlCol="0" anchor="t">
            <a:spAutoFit/>
          </a:bodyPr>
          <a:lstStyle/>
          <a:p>
            <a:pPr>
              <a:defRPr lang="en-US" sz="1400" dirty="0"/>
            </a:pPr>
            <a:r>
              <a:rPr lang="en-US" sz="1867" dirty="0">
                <a:solidFill>
                  <a:srgbClr val="F2494B"/>
                </a:solidFill>
              </a:rPr>
              <a:t>Write a C program to read a matrix A. Find the transpose of the given matrix and print both input and output(transposed) matrix </a:t>
            </a:r>
          </a:p>
        </p:txBody>
      </p:sp>
      <p:graphicFrame>
        <p:nvGraphicFramePr>
          <p:cNvPr id="5" name="Table 4">
            <a:extLst>
              <a:ext uri="{8669C8F1-8F9E-475A-9623-86ECEC5B946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A1E8D59-7EA3-45AF-B661-4861F5713ADE}"/>
              </a:ext>
            </a:extLst>
          </p:cNvPr>
          <p:cNvGraphicFramePr/>
          <p:nvPr/>
        </p:nvGraphicFramePr>
        <p:xfrm>
          <a:off x="1937753" y="2686190"/>
          <a:ext cx="2597963" cy="1497711"/>
        </p:xfrm>
        <a:graphic>
          <a:graphicData uri="http://schemas.openxmlformats.org/drawingml/2006/table">
            <a:tbl>
              <a:tblPr firstRow="1"/>
              <a:tblGrid>
                <a:gridCol w="649491">
                  <a:extLst>
                    <a:ext uri="{9D8B030D-6E8A-4147-A177-3AD203B41FA5}">
                      <a16:colId xmlns="" xmlns:a16="http://schemas.microsoft.com/office/drawing/2014/main" val="20000"/>
                    </a:ext>
                  </a:extLst>
                </a:gridCol>
                <a:gridCol w="649491">
                  <a:extLst>
                    <a:ext uri="{9D8B030D-6E8A-4147-A177-3AD203B41FA5}">
                      <a16:colId xmlns="" xmlns:a16="http://schemas.microsoft.com/office/drawing/2014/main" val="20001"/>
                    </a:ext>
                  </a:extLst>
                </a:gridCol>
                <a:gridCol w="649491">
                  <a:extLst>
                    <a:ext uri="{9D8B030D-6E8A-4147-A177-3AD203B41FA5}">
                      <a16:colId xmlns="" xmlns:a16="http://schemas.microsoft.com/office/drawing/2014/main" val="20002"/>
                    </a:ext>
                  </a:extLst>
                </a:gridCol>
                <a:gridCol w="649491">
                  <a:extLst>
                    <a:ext uri="{9D8B030D-6E8A-4147-A177-3AD203B41FA5}">
                      <a16:colId xmlns="" xmlns:a16="http://schemas.microsoft.com/office/drawing/2014/main" val="20003"/>
                    </a:ext>
                  </a:extLst>
                </a:gridCol>
              </a:tblGrid>
              <a:tr h="499237">
                <a:tc>
                  <a:txBody>
                    <a:bodyPr/>
                    <a:lstStyle/>
                    <a:p>
                      <a:pPr algn="ctr"/>
                      <a:r>
                        <a:rPr lang="en-US" sz="2400" b="0" dirty="0">
                          <a:latin typeface="+mn-lt"/>
                        </a:rPr>
                        <a:t>4</a:t>
                      </a:r>
                    </a:p>
                  </a:txBody>
                  <a:tcPr marL="121920" marR="121920" marT="60960" marB="60960"/>
                </a:tc>
                <a:tc>
                  <a:txBody>
                    <a:bodyPr/>
                    <a:lstStyle/>
                    <a:p>
                      <a:pPr algn="ctr"/>
                      <a:r>
                        <a:rPr lang="en-US" sz="2400" b="0" dirty="0">
                          <a:latin typeface="+mn-lt"/>
                        </a:rPr>
                        <a:t>1</a:t>
                      </a:r>
                    </a:p>
                  </a:txBody>
                  <a:tcPr marL="121920" marR="121920" marT="60960" marB="60960"/>
                </a:tc>
                <a:tc>
                  <a:txBody>
                    <a:bodyPr/>
                    <a:lstStyle/>
                    <a:p>
                      <a:pPr algn="ctr"/>
                      <a:r>
                        <a:rPr lang="en-US" sz="2400" b="0" dirty="0">
                          <a:latin typeface="+mn-lt"/>
                        </a:rPr>
                        <a:t>3</a:t>
                      </a:r>
                    </a:p>
                  </a:txBody>
                  <a:tcPr marL="121920" marR="121920" marT="60960" marB="60960"/>
                </a:tc>
                <a:tc>
                  <a:txBody>
                    <a:bodyPr/>
                    <a:lstStyle/>
                    <a:p>
                      <a:pPr algn="ctr"/>
                      <a:r>
                        <a:rPr lang="en-US" sz="2400" b="0" dirty="0">
                          <a:latin typeface="+mn-lt"/>
                        </a:rPr>
                        <a:t>7</a:t>
                      </a:r>
                    </a:p>
                  </a:txBody>
                  <a:tcPr marL="121920" marR="121920" marT="60960" marB="60960"/>
                </a:tc>
                <a:extLst>
                  <a:ext uri="{0D108BD9-81ED-4DB2-BD59-A6C34878D82A}">
                    <a16:rowId xmlns="" xmlns:a16="http://schemas.microsoft.com/office/drawing/2014/main" val="10000"/>
                  </a:ext>
                </a:extLst>
              </a:tr>
              <a:tr h="499237">
                <a:tc>
                  <a:txBody>
                    <a:bodyPr/>
                    <a:lstStyle/>
                    <a:p>
                      <a:pPr algn="ctr"/>
                      <a:r>
                        <a:rPr lang="en-US" sz="2400" b="0" dirty="0">
                          <a:latin typeface="+mn-lt"/>
                        </a:rPr>
                        <a:t>6</a:t>
                      </a:r>
                    </a:p>
                  </a:txBody>
                  <a:tcPr marL="121920" marR="121920" marT="60960" marB="60960"/>
                </a:tc>
                <a:tc>
                  <a:txBody>
                    <a:bodyPr/>
                    <a:lstStyle/>
                    <a:p>
                      <a:pPr algn="ctr"/>
                      <a:r>
                        <a:rPr lang="en-US" sz="2400" b="0" dirty="0">
                          <a:latin typeface="+mn-lt"/>
                        </a:rPr>
                        <a:t>2</a:t>
                      </a:r>
                    </a:p>
                  </a:txBody>
                  <a:tcPr marL="121920" marR="121920" marT="60960" marB="60960"/>
                </a:tc>
                <a:tc>
                  <a:txBody>
                    <a:bodyPr/>
                    <a:lstStyle/>
                    <a:p>
                      <a:pPr algn="ctr"/>
                      <a:r>
                        <a:rPr lang="en-US" sz="2400" b="0" dirty="0">
                          <a:latin typeface="+mn-lt"/>
                        </a:rPr>
                        <a:t>8</a:t>
                      </a:r>
                    </a:p>
                  </a:txBody>
                  <a:tcPr marL="121920" marR="121920" marT="60960" marB="60960"/>
                </a:tc>
                <a:tc>
                  <a:txBody>
                    <a:bodyPr/>
                    <a:lstStyle/>
                    <a:p>
                      <a:pPr algn="ctr"/>
                      <a:r>
                        <a:rPr lang="en-US" sz="2400" b="0" dirty="0">
                          <a:latin typeface="+mn-lt"/>
                        </a:rPr>
                        <a:t>1</a:t>
                      </a:r>
                    </a:p>
                  </a:txBody>
                  <a:tcPr marL="121920" marR="121920" marT="60960" marB="60960"/>
                </a:tc>
                <a:extLst>
                  <a:ext uri="{0D108BD9-81ED-4DB2-BD59-A6C34878D82A}">
                    <a16:rowId xmlns="" xmlns:a16="http://schemas.microsoft.com/office/drawing/2014/main" val="10001"/>
                  </a:ext>
                </a:extLst>
              </a:tr>
              <a:tr h="499237">
                <a:tc>
                  <a:txBody>
                    <a:bodyPr/>
                    <a:lstStyle/>
                    <a:p>
                      <a:pPr algn="ctr"/>
                      <a:r>
                        <a:rPr lang="en-US" sz="2400" b="0" dirty="0">
                          <a:latin typeface="+mn-lt"/>
                        </a:rPr>
                        <a:t>17</a:t>
                      </a:r>
                    </a:p>
                  </a:txBody>
                  <a:tcPr marL="121920" marR="121920" marT="60960" marB="60960"/>
                </a:tc>
                <a:tc>
                  <a:txBody>
                    <a:bodyPr/>
                    <a:lstStyle/>
                    <a:p>
                      <a:pPr algn="ctr"/>
                      <a:r>
                        <a:rPr lang="en-US" sz="2400" b="0" dirty="0">
                          <a:latin typeface="+mn-lt"/>
                        </a:rPr>
                        <a:t>5</a:t>
                      </a:r>
                    </a:p>
                  </a:txBody>
                  <a:tcPr marL="121920" marR="121920" marT="60960" marB="60960"/>
                </a:tc>
                <a:tc>
                  <a:txBody>
                    <a:bodyPr/>
                    <a:lstStyle/>
                    <a:p>
                      <a:pPr algn="ctr"/>
                      <a:r>
                        <a:rPr lang="en-US" sz="2400" b="0" dirty="0">
                          <a:latin typeface="+mn-lt"/>
                        </a:rPr>
                        <a:t>9</a:t>
                      </a:r>
                    </a:p>
                  </a:txBody>
                  <a:tcPr marL="121920" marR="121920" marT="60960" marB="60960"/>
                </a:tc>
                <a:tc>
                  <a:txBody>
                    <a:bodyPr/>
                    <a:lstStyle/>
                    <a:p>
                      <a:pPr algn="ctr"/>
                      <a:r>
                        <a:rPr lang="en-US" sz="2400" b="0" dirty="0">
                          <a:latin typeface="+mn-lt"/>
                        </a:rPr>
                        <a:t>3</a:t>
                      </a:r>
                    </a:p>
                  </a:txBody>
                  <a:tcPr marL="121920" marR="121920" marT="60960" marB="60960"/>
                </a:tc>
                <a:extLst>
                  <a:ext uri="{0D108BD9-81ED-4DB2-BD59-A6C34878D82A}">
                    <a16:rowId xmlns="" xmlns:a16="http://schemas.microsoft.com/office/drawing/2014/main" val="10002"/>
                  </a:ext>
                </a:extLst>
              </a:tr>
            </a:tbl>
          </a:graphicData>
        </a:graphic>
      </p:graphicFrame>
      <p:sp>
        <p:nvSpPr>
          <p:cNvPr id="6" name="TextBox 5">
            <a:extLst>
              <a:ext uri="{4D9A29D4-78D3-44C2-806B-798845ECBFD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F733FE3-88AC-49FA-94F2-718DC6AA5D6D}"/>
              </a:ext>
            </a:extLst>
          </p:cNvPr>
          <p:cNvSpPr txBox="1"/>
          <p:nvPr/>
        </p:nvSpPr>
        <p:spPr>
          <a:xfrm>
            <a:off x="1100671" y="3229344"/>
            <a:ext cx="772579" cy="415563"/>
          </a:xfrm>
          <a:prstGeom prst="rect">
            <a:avLst/>
          </a:prstGeom>
        </p:spPr>
        <p:txBody>
          <a:bodyPr vert="horz" lIns="127000" tIns="63500" rIns="127000" bIns="63500" rtlCol="0" anchor="t">
            <a:spAutoFit/>
          </a:bodyPr>
          <a:lstStyle/>
          <a:p>
            <a:pPr>
              <a:defRPr lang="en-US" sz="1400" dirty="0"/>
            </a:pPr>
            <a:r>
              <a:rPr lang="en-US" sz="1867" dirty="0"/>
              <a:t>A   =</a:t>
            </a:r>
          </a:p>
        </p:txBody>
      </p:sp>
      <p:sp>
        <p:nvSpPr>
          <p:cNvPr id="7" name="TextBox 6">
            <a:extLst>
              <a:ext uri="{6970DB70-096A-4DA4-89F6-14E2EEDF203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A6D0A4E-847D-43C2-B536-F7FD805E3FF8}"/>
              </a:ext>
            </a:extLst>
          </p:cNvPr>
          <p:cNvSpPr txBox="1"/>
          <p:nvPr/>
        </p:nvSpPr>
        <p:spPr>
          <a:xfrm>
            <a:off x="5979084" y="3229344"/>
            <a:ext cx="810373" cy="415563"/>
          </a:xfrm>
          <a:prstGeom prst="rect">
            <a:avLst/>
          </a:prstGeom>
        </p:spPr>
        <p:txBody>
          <a:bodyPr vert="horz" lIns="127000" tIns="63500" rIns="127000" bIns="63500" rtlCol="0" anchor="t">
            <a:spAutoFit/>
          </a:bodyPr>
          <a:lstStyle/>
          <a:p>
            <a:pPr>
              <a:defRPr lang="en-US" sz="1400" dirty="0"/>
            </a:pPr>
            <a:r>
              <a:rPr lang="en-US" sz="1867" dirty="0"/>
              <a:t>A</a:t>
            </a:r>
            <a:r>
              <a:rPr lang="en-US" sz="1867" baseline="30000" dirty="0"/>
              <a:t>1</a:t>
            </a:r>
            <a:r>
              <a:rPr lang="en-US" sz="1867" dirty="0"/>
              <a:t>   =</a:t>
            </a:r>
          </a:p>
        </p:txBody>
      </p:sp>
      <p:graphicFrame>
        <p:nvGraphicFramePr>
          <p:cNvPr id="8" name="Table 7">
            <a:extLst>
              <a:ext uri="{BB9B05A2-6CB0-4034-B3B9-12CB8CFC4CF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61F5AAF-B8B9-4147-BE81-73A83E5012D9}"/>
              </a:ext>
            </a:extLst>
          </p:cNvPr>
          <p:cNvGraphicFramePr/>
          <p:nvPr/>
        </p:nvGraphicFramePr>
        <p:xfrm>
          <a:off x="6955562" y="2640597"/>
          <a:ext cx="1840001" cy="2057145"/>
        </p:xfrm>
        <a:graphic>
          <a:graphicData uri="http://schemas.openxmlformats.org/drawingml/2006/table">
            <a:tbl>
              <a:tblPr firstRow="1"/>
              <a:tblGrid>
                <a:gridCol w="613333">
                  <a:extLst>
                    <a:ext uri="{9D8B030D-6E8A-4147-A177-3AD203B41FA5}">
                      <a16:colId xmlns="" xmlns:a16="http://schemas.microsoft.com/office/drawing/2014/main" val="20000"/>
                    </a:ext>
                  </a:extLst>
                </a:gridCol>
                <a:gridCol w="613333">
                  <a:extLst>
                    <a:ext uri="{9D8B030D-6E8A-4147-A177-3AD203B41FA5}">
                      <a16:colId xmlns="" xmlns:a16="http://schemas.microsoft.com/office/drawing/2014/main" val="20001"/>
                    </a:ext>
                  </a:extLst>
                </a:gridCol>
                <a:gridCol w="613333">
                  <a:extLst>
                    <a:ext uri="{9D8B030D-6E8A-4147-A177-3AD203B41FA5}">
                      <a16:colId xmlns="" xmlns:a16="http://schemas.microsoft.com/office/drawing/2014/main" val="20002"/>
                    </a:ext>
                  </a:extLst>
                </a:gridCol>
              </a:tblGrid>
              <a:tr h="514287">
                <a:tc>
                  <a:txBody>
                    <a:bodyPr/>
                    <a:lstStyle/>
                    <a:p>
                      <a:pPr algn="ctr"/>
                      <a:r>
                        <a:rPr lang="en-US" sz="2400" b="0" dirty="0">
                          <a:latin typeface="+mn-lt"/>
                        </a:rPr>
                        <a:t>4</a:t>
                      </a:r>
                    </a:p>
                  </a:txBody>
                  <a:tcPr marL="121920" marR="121920" marT="60960" marB="60960"/>
                </a:tc>
                <a:tc>
                  <a:txBody>
                    <a:bodyPr/>
                    <a:lstStyle/>
                    <a:p>
                      <a:pPr algn="ctr"/>
                      <a:r>
                        <a:rPr lang="en-US" sz="2400" b="0" dirty="0">
                          <a:latin typeface="+mn-lt"/>
                        </a:rPr>
                        <a:t>6</a:t>
                      </a:r>
                    </a:p>
                  </a:txBody>
                  <a:tcPr marL="121920" marR="121920" marT="60960" marB="60960"/>
                </a:tc>
                <a:tc>
                  <a:txBody>
                    <a:bodyPr/>
                    <a:lstStyle/>
                    <a:p>
                      <a:pPr algn="ctr"/>
                      <a:r>
                        <a:rPr lang="en-US" sz="2400" b="0" dirty="0">
                          <a:latin typeface="+mn-lt"/>
                        </a:rPr>
                        <a:t>17</a:t>
                      </a:r>
                    </a:p>
                  </a:txBody>
                  <a:tcPr marL="121920" marR="121920" marT="60960" marB="60960"/>
                </a:tc>
                <a:extLst>
                  <a:ext uri="{0D108BD9-81ED-4DB2-BD59-A6C34878D82A}">
                    <a16:rowId xmlns="" xmlns:a16="http://schemas.microsoft.com/office/drawing/2014/main" val="10000"/>
                  </a:ext>
                </a:extLst>
              </a:tr>
              <a:tr h="514287">
                <a:tc>
                  <a:txBody>
                    <a:bodyPr/>
                    <a:lstStyle/>
                    <a:p>
                      <a:pPr algn="ctr"/>
                      <a:r>
                        <a:rPr lang="en-US" sz="2400" b="0" dirty="0">
                          <a:latin typeface="+mn-lt"/>
                        </a:rPr>
                        <a:t>1</a:t>
                      </a:r>
                    </a:p>
                  </a:txBody>
                  <a:tcPr marL="121920" marR="121920" marT="60960" marB="60960"/>
                </a:tc>
                <a:tc>
                  <a:txBody>
                    <a:bodyPr/>
                    <a:lstStyle/>
                    <a:p>
                      <a:pPr algn="ctr"/>
                      <a:r>
                        <a:rPr lang="en-US" sz="2400" b="0" dirty="0">
                          <a:latin typeface="+mn-lt"/>
                        </a:rPr>
                        <a:t>2</a:t>
                      </a:r>
                    </a:p>
                  </a:txBody>
                  <a:tcPr marL="121920" marR="121920" marT="60960" marB="60960"/>
                </a:tc>
                <a:tc>
                  <a:txBody>
                    <a:bodyPr/>
                    <a:lstStyle/>
                    <a:p>
                      <a:pPr algn="ctr"/>
                      <a:r>
                        <a:rPr lang="en-US" sz="2400" b="0" dirty="0">
                          <a:latin typeface="+mn-lt"/>
                        </a:rPr>
                        <a:t>5</a:t>
                      </a:r>
                    </a:p>
                  </a:txBody>
                  <a:tcPr marL="121920" marR="121920" marT="60960" marB="60960"/>
                </a:tc>
                <a:extLst>
                  <a:ext uri="{0D108BD9-81ED-4DB2-BD59-A6C34878D82A}">
                    <a16:rowId xmlns="" xmlns:a16="http://schemas.microsoft.com/office/drawing/2014/main" val="10001"/>
                  </a:ext>
                </a:extLst>
              </a:tr>
              <a:tr h="514287">
                <a:tc>
                  <a:txBody>
                    <a:bodyPr/>
                    <a:lstStyle/>
                    <a:p>
                      <a:pPr algn="ctr"/>
                      <a:r>
                        <a:rPr lang="en-US" sz="2400" b="0" dirty="0">
                          <a:latin typeface="+mn-lt"/>
                        </a:rPr>
                        <a:t>3</a:t>
                      </a:r>
                    </a:p>
                  </a:txBody>
                  <a:tcPr marL="121920" marR="121920" marT="60960" marB="60960"/>
                </a:tc>
                <a:tc>
                  <a:txBody>
                    <a:bodyPr/>
                    <a:lstStyle/>
                    <a:p>
                      <a:pPr algn="ctr"/>
                      <a:r>
                        <a:rPr lang="en-US" sz="2400" b="0" dirty="0">
                          <a:latin typeface="+mn-lt"/>
                        </a:rPr>
                        <a:t>8</a:t>
                      </a:r>
                    </a:p>
                  </a:txBody>
                  <a:tcPr marL="121920" marR="121920" marT="60960" marB="60960"/>
                </a:tc>
                <a:tc>
                  <a:txBody>
                    <a:bodyPr/>
                    <a:lstStyle/>
                    <a:p>
                      <a:pPr algn="ctr"/>
                      <a:r>
                        <a:rPr lang="en-US" sz="2400" b="0" dirty="0">
                          <a:latin typeface="+mn-lt"/>
                        </a:rPr>
                        <a:t>9</a:t>
                      </a:r>
                    </a:p>
                  </a:txBody>
                  <a:tcPr marL="121920" marR="121920" marT="60960" marB="60960"/>
                </a:tc>
                <a:extLst>
                  <a:ext uri="{0D108BD9-81ED-4DB2-BD59-A6C34878D82A}">
                    <a16:rowId xmlns="" xmlns:a16="http://schemas.microsoft.com/office/drawing/2014/main" val="10002"/>
                  </a:ext>
                </a:extLst>
              </a:tr>
              <a:tr h="514287">
                <a:tc>
                  <a:txBody>
                    <a:bodyPr/>
                    <a:lstStyle/>
                    <a:p>
                      <a:pPr algn="ctr"/>
                      <a:r>
                        <a:rPr lang="en-US" sz="2400" b="0" dirty="0">
                          <a:latin typeface="+mn-lt"/>
                        </a:rPr>
                        <a:t>7</a:t>
                      </a:r>
                    </a:p>
                  </a:txBody>
                  <a:tcPr marL="121920" marR="121920" marT="60960" marB="60960"/>
                </a:tc>
                <a:tc>
                  <a:txBody>
                    <a:bodyPr/>
                    <a:lstStyle/>
                    <a:p>
                      <a:pPr algn="ctr"/>
                      <a:r>
                        <a:rPr lang="en-US" sz="2400" b="0" dirty="0">
                          <a:latin typeface="+mn-lt"/>
                        </a:rPr>
                        <a:t>1</a:t>
                      </a:r>
                    </a:p>
                  </a:txBody>
                  <a:tcPr marL="121920" marR="121920" marT="60960" marB="60960"/>
                </a:tc>
                <a:tc>
                  <a:txBody>
                    <a:bodyPr/>
                    <a:lstStyle/>
                    <a:p>
                      <a:pPr algn="ctr"/>
                      <a:r>
                        <a:rPr lang="en-US" sz="2400" b="0" dirty="0">
                          <a:latin typeface="+mn-lt"/>
                        </a:rPr>
                        <a:t>3</a:t>
                      </a:r>
                    </a:p>
                  </a:txBody>
                  <a:tcPr marL="121920" marR="121920" marT="60960" marB="60960"/>
                </a:tc>
                <a:extLst>
                  <a:ext uri="{0D108BD9-81ED-4DB2-BD59-A6C34878D82A}">
                    <a16:rowId xmlns="" xmlns:a16="http://schemas.microsoft.com/office/drawing/2014/main" val="10003"/>
                  </a:ext>
                </a:extLst>
              </a:tr>
            </a:tbl>
          </a:graphicData>
        </a:graphic>
      </p:graphicFrame>
    </p:spTree>
    <p:extLst>
      <p:ext uri="{D432923E-6EC5-4A21-AFA3-F7B2CD59F8A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93"/>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D98A9024-760C-410B-BD2E-037E8885DB8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96767B5-C16C-4255-A58C-29BBFA008974}"/>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9D2E67ED-64AF-4BE0-8391-2FDB2F092D6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A4DE7F7-19AA-45E7-BF49-84251EE02310}"/>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1FBC228D-251A-498F-A288-BC148FAE6B6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1464039-7151-486A-A837-D82952F04E92}"/>
              </a:ext>
            </a:extLst>
          </p:cNvPr>
          <p:cNvSpPr txBox="1"/>
          <p:nvPr/>
        </p:nvSpPr>
        <p:spPr>
          <a:xfrm>
            <a:off x="499935" y="996644"/>
            <a:ext cx="5729109" cy="5298886"/>
          </a:xfrm>
          <a:prstGeom prst="rect">
            <a:avLst/>
          </a:prstGeom>
        </p:spPr>
        <p:txBody>
          <a:bodyPr vert="horz" lIns="127000" tIns="63500" rIns="127000" bIns="63500" rtlCol="0" anchor="t">
            <a:spAutoFit/>
          </a:bodyPr>
          <a:lstStyle/>
          <a:p>
            <a:pPr>
              <a:defRPr lang="en-US" sz="1400" dirty="0"/>
            </a:pPr>
            <a:r>
              <a:rPr lang="en-US" sz="1600" dirty="0"/>
              <a:t>#include&lt;stdio.h&gt;</a:t>
            </a:r>
            <a:br>
              <a:rPr lang="en-US" sz="1600" dirty="0"/>
            </a:br>
            <a:r>
              <a:rPr lang="en-US" sz="1600" dirty="0"/>
              <a:t>void main()</a:t>
            </a:r>
            <a:br>
              <a:rPr lang="en-US" sz="1600" dirty="0"/>
            </a:br>
            <a:r>
              <a:rPr lang="en-US" sz="1600" dirty="0"/>
              <a:t>{</a:t>
            </a:r>
            <a:br>
              <a:rPr lang="en-US" sz="1600" dirty="0"/>
            </a:br>
            <a:r>
              <a:rPr lang="en-US" sz="1600" dirty="0"/>
              <a:t>    int i,j,a[3][3],b[3][3];</a:t>
            </a:r>
            <a:br>
              <a:rPr lang="en-US" sz="1600" dirty="0"/>
            </a:br>
            <a:r>
              <a:rPr lang="en-US" sz="1600" dirty="0"/>
              <a:t>    </a:t>
            </a:r>
            <a:r>
              <a:rPr lang="en-US" sz="1600" dirty="0" err="1"/>
              <a:t>printf</a:t>
            </a:r>
            <a:r>
              <a:rPr lang="en-US" sz="1600" dirty="0"/>
              <a:t>("enter the elements for array A:\n");</a:t>
            </a:r>
            <a:br>
              <a:rPr lang="en-US" sz="1600" dirty="0"/>
            </a:br>
            <a:r>
              <a:rPr lang="en-US" sz="1600" dirty="0"/>
              <a:t>    for(i=0;i&lt;3;i++)</a:t>
            </a:r>
            <a:br>
              <a:rPr lang="en-US" sz="1600" dirty="0"/>
            </a:br>
            <a:r>
              <a:rPr lang="en-US" sz="1600" dirty="0"/>
              <a:t>    {</a:t>
            </a:r>
            <a:br>
              <a:rPr lang="en-US" sz="1600" dirty="0"/>
            </a:br>
            <a:r>
              <a:rPr lang="en-US" sz="1600" dirty="0"/>
              <a:t>        for(j=0;j&lt;3;j++)</a:t>
            </a:r>
            <a:br>
              <a:rPr lang="en-US" sz="1600" dirty="0"/>
            </a:br>
            <a:r>
              <a:rPr lang="en-US" sz="1600" dirty="0"/>
              <a:t>        {</a:t>
            </a:r>
            <a:br>
              <a:rPr lang="en-US" sz="1600" dirty="0"/>
            </a:br>
            <a:r>
              <a:rPr lang="en-US" sz="1600" dirty="0"/>
              <a:t>           </a:t>
            </a:r>
            <a:r>
              <a:rPr lang="en-US" sz="1600" dirty="0" err="1"/>
              <a:t>scanf</a:t>
            </a:r>
            <a:r>
              <a:rPr lang="en-US" sz="1600" dirty="0"/>
              <a:t>("%d",&amp;a[i][j]);</a:t>
            </a:r>
            <a:br>
              <a:rPr lang="en-US" sz="1600" dirty="0"/>
            </a:br>
            <a:r>
              <a:rPr lang="en-US" sz="1600" dirty="0"/>
              <a:t>        }</a:t>
            </a:r>
            <a:br>
              <a:rPr lang="en-US" sz="1600" dirty="0"/>
            </a:br>
            <a:r>
              <a:rPr lang="en-US" sz="1600" dirty="0"/>
              <a:t>    }</a:t>
            </a:r>
            <a:br>
              <a:rPr lang="en-US" sz="1600" dirty="0"/>
            </a:br>
            <a:r>
              <a:rPr lang="en-US" sz="1600" dirty="0"/>
              <a:t>    </a:t>
            </a:r>
            <a:r>
              <a:rPr lang="en-US" sz="1600" dirty="0" err="1"/>
              <a:t>printf</a:t>
            </a:r>
            <a:r>
              <a:rPr lang="en-US" sz="1600" dirty="0"/>
              <a:t>("array A is :\n");</a:t>
            </a:r>
            <a:br>
              <a:rPr lang="en-US" sz="1600" dirty="0"/>
            </a:br>
            <a:r>
              <a:rPr lang="en-US" sz="1600" dirty="0"/>
              <a:t>    for(i=0;i&lt;3;i++)</a:t>
            </a:r>
            <a:br>
              <a:rPr lang="en-US" sz="1600" dirty="0"/>
            </a:br>
            <a:r>
              <a:rPr lang="en-US" sz="1600" dirty="0"/>
              <a:t>    {</a:t>
            </a:r>
            <a:br>
              <a:rPr lang="en-US" sz="1600" dirty="0"/>
            </a:br>
            <a:r>
              <a:rPr lang="en-US" sz="1600" dirty="0"/>
              <a:t>        for(j=0;j&lt;3;j++)</a:t>
            </a:r>
            <a:br>
              <a:rPr lang="en-US" sz="1600" dirty="0"/>
            </a:br>
            <a:r>
              <a:rPr lang="en-US" sz="1600" dirty="0"/>
              <a:t>        {</a:t>
            </a:r>
            <a:br>
              <a:rPr lang="en-US" sz="1600" dirty="0"/>
            </a:br>
            <a:r>
              <a:rPr lang="en-US" sz="1600" dirty="0"/>
              <a:t>            </a:t>
            </a:r>
            <a:r>
              <a:rPr lang="en-US" sz="1600" dirty="0" err="1"/>
              <a:t>printf</a:t>
            </a:r>
            <a:r>
              <a:rPr lang="en-US" sz="1600" dirty="0"/>
              <a:t>("%d\t",a[i][j]);</a:t>
            </a:r>
            <a:br>
              <a:rPr lang="en-US" sz="1600" dirty="0"/>
            </a:br>
            <a:r>
              <a:rPr lang="en-US" sz="1600" dirty="0"/>
              <a:t>        }</a:t>
            </a:r>
            <a:br>
              <a:rPr lang="en-US" sz="1600" dirty="0"/>
            </a:br>
            <a:r>
              <a:rPr lang="en-US" sz="1600" dirty="0"/>
              <a:t>        </a:t>
            </a:r>
            <a:r>
              <a:rPr lang="en-US" sz="1600" dirty="0" err="1"/>
              <a:t>printf</a:t>
            </a:r>
            <a:r>
              <a:rPr lang="en-US" sz="1600" dirty="0"/>
              <a:t>("\n");</a:t>
            </a:r>
            <a:br>
              <a:rPr lang="en-US" sz="1600" dirty="0"/>
            </a:br>
            <a:r>
              <a:rPr lang="en-US" sz="1600" dirty="0"/>
              <a:t>    }</a:t>
            </a:r>
          </a:p>
        </p:txBody>
      </p:sp>
      <p:sp>
        <p:nvSpPr>
          <p:cNvPr id="5" name="TextBox 4">
            <a:extLst>
              <a:ext uri="{959EE07A-D8FF-4B06-88D0-81648B5AB1A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F173290-5D8C-428C-B9CF-1EB899525593}"/>
              </a:ext>
            </a:extLst>
          </p:cNvPr>
          <p:cNvSpPr txBox="1"/>
          <p:nvPr/>
        </p:nvSpPr>
        <p:spPr>
          <a:xfrm>
            <a:off x="6595936" y="1177354"/>
            <a:ext cx="4757457" cy="4560223"/>
          </a:xfrm>
          <a:prstGeom prst="rect">
            <a:avLst/>
          </a:prstGeom>
        </p:spPr>
        <p:txBody>
          <a:bodyPr vert="horz" lIns="127000" tIns="63500" rIns="127000" bIns="63500" rtlCol="0" anchor="t">
            <a:spAutoFit/>
          </a:bodyPr>
          <a:lstStyle/>
          <a:p>
            <a:pPr>
              <a:defRPr lang="en-US" sz="1400" dirty="0"/>
            </a:pPr>
            <a:r>
              <a:rPr lang="en-US" sz="1600" dirty="0"/>
              <a:t>//transpose of matrix A</a:t>
            </a:r>
            <a:br>
              <a:rPr lang="en-US" sz="1600" dirty="0"/>
            </a:br>
            <a:r>
              <a:rPr lang="en-US" sz="1600" dirty="0"/>
              <a:t>    for(i=0;i&lt;3;i++)</a:t>
            </a:r>
            <a:br>
              <a:rPr lang="en-US" sz="1600" dirty="0"/>
            </a:br>
            <a:r>
              <a:rPr lang="en-US" sz="1600" dirty="0"/>
              <a:t>    {</a:t>
            </a:r>
            <a:br>
              <a:rPr lang="en-US" sz="1600" dirty="0"/>
            </a:br>
            <a:r>
              <a:rPr lang="en-US" sz="1600" dirty="0"/>
              <a:t>        for(j=0;j&lt;3;j++)</a:t>
            </a:r>
            <a:br>
              <a:rPr lang="en-US" sz="1600" dirty="0"/>
            </a:br>
            <a:r>
              <a:rPr lang="en-US" sz="1600" dirty="0"/>
              <a:t>        {</a:t>
            </a:r>
            <a:br>
              <a:rPr lang="en-US" sz="1600" dirty="0"/>
            </a:br>
            <a:r>
              <a:rPr lang="en-US" sz="1600" dirty="0"/>
              <a:t>            b[j][i]=a[i][j];</a:t>
            </a:r>
            <a:br>
              <a:rPr lang="en-US" sz="1600" dirty="0"/>
            </a:br>
            <a:r>
              <a:rPr lang="en-US" sz="1600" dirty="0"/>
              <a:t>        }</a:t>
            </a:r>
            <a:br>
              <a:rPr lang="en-US" sz="1600" dirty="0"/>
            </a:br>
            <a:r>
              <a:rPr lang="en-US" sz="1600" dirty="0"/>
              <a:t>    }</a:t>
            </a:r>
            <a:br>
              <a:rPr lang="en-US" sz="1600" dirty="0"/>
            </a:br>
            <a:r>
              <a:rPr lang="en-US" sz="1600" dirty="0"/>
              <a:t>    </a:t>
            </a:r>
            <a:r>
              <a:rPr lang="en-US" sz="1600" dirty="0" err="1"/>
              <a:t>printf</a:t>
            </a:r>
            <a:r>
              <a:rPr lang="en-US" sz="1600" dirty="0"/>
              <a:t>("</a:t>
            </a:r>
            <a:r>
              <a:rPr lang="en-US" sz="1600" dirty="0" err="1"/>
              <a:t>tranposed</a:t>
            </a:r>
            <a:r>
              <a:rPr lang="en-US" sz="1600" dirty="0"/>
              <a:t> matrix is :\n");</a:t>
            </a:r>
            <a:br>
              <a:rPr lang="en-US" sz="1600" dirty="0"/>
            </a:br>
            <a:r>
              <a:rPr lang="en-US" sz="1600" dirty="0"/>
              <a:t>    for(i=0;i&lt;3;i++)</a:t>
            </a:r>
            <a:br>
              <a:rPr lang="en-US" sz="1600" dirty="0"/>
            </a:br>
            <a:r>
              <a:rPr lang="en-US" sz="1600" dirty="0"/>
              <a:t>    {</a:t>
            </a:r>
            <a:br>
              <a:rPr lang="en-US" sz="1600" dirty="0"/>
            </a:br>
            <a:r>
              <a:rPr lang="en-US" sz="1600" dirty="0"/>
              <a:t>        for(j=0;j&lt;3;j++)</a:t>
            </a:r>
            <a:br>
              <a:rPr lang="en-US" sz="1600" dirty="0"/>
            </a:br>
            <a:r>
              <a:rPr lang="en-US" sz="1600" dirty="0"/>
              <a:t>        {</a:t>
            </a:r>
            <a:br>
              <a:rPr lang="en-US" sz="1600" dirty="0"/>
            </a:br>
            <a:r>
              <a:rPr lang="en-US" sz="1600" dirty="0"/>
              <a:t>            </a:t>
            </a:r>
            <a:r>
              <a:rPr lang="en-US" sz="1600" dirty="0" err="1"/>
              <a:t>printf</a:t>
            </a:r>
            <a:r>
              <a:rPr lang="en-US" sz="1600" dirty="0"/>
              <a:t>("%d\t",b[i][j]);</a:t>
            </a:r>
            <a:br>
              <a:rPr lang="en-US" sz="1600" dirty="0"/>
            </a:br>
            <a:r>
              <a:rPr lang="en-US" sz="1600" dirty="0"/>
              <a:t>        }</a:t>
            </a:r>
            <a:br>
              <a:rPr lang="en-US" sz="1600" dirty="0"/>
            </a:br>
            <a:r>
              <a:rPr lang="en-US" sz="1600" dirty="0"/>
              <a:t>        </a:t>
            </a:r>
            <a:r>
              <a:rPr lang="en-US" sz="1600" dirty="0" err="1"/>
              <a:t>printf</a:t>
            </a:r>
            <a:r>
              <a:rPr lang="en-US" sz="1600" dirty="0"/>
              <a:t>("\n");</a:t>
            </a:r>
            <a:br>
              <a:rPr lang="en-US" sz="1600" dirty="0"/>
            </a:br>
            <a:r>
              <a:rPr lang="en-US" sz="1600" dirty="0"/>
              <a:t>    }</a:t>
            </a:r>
            <a:br>
              <a:rPr lang="en-US" sz="1600" dirty="0"/>
            </a:br>
            <a:r>
              <a:rPr lang="en-US" sz="1600" dirty="0"/>
              <a:t>}</a:t>
            </a:r>
          </a:p>
        </p:txBody>
      </p:sp>
    </p:spTree>
    <p:extLst>
      <p:ext uri="{D10617BD-E714-408A-AA90-C71FDF1D1195}">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95"/>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DB4DA495-C6DE-4CD3-81AE-2542FEBD326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48D4C35-4E0A-4681-97D7-62A65402CAF4}"/>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7DA2D0E2-6CDA-473E-B963-BEF72E3E661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421C803-9C37-49D5-B02F-8B73C17EC212}"/>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84E01ECB-17C3-450F-B7BE-C87966A7638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3F1E970-A083-415B-9FD5-8A37982997E8}"/>
              </a:ext>
            </a:extLst>
          </p:cNvPr>
          <p:cNvSpPr txBox="1"/>
          <p:nvPr/>
        </p:nvSpPr>
        <p:spPr>
          <a:xfrm>
            <a:off x="641045" y="1136777"/>
            <a:ext cx="5277561" cy="5791329"/>
          </a:xfrm>
          <a:prstGeom prst="rect">
            <a:avLst/>
          </a:prstGeom>
        </p:spPr>
        <p:txBody>
          <a:bodyPr vert="horz" lIns="127000" tIns="63500" rIns="127000" bIns="63500" rtlCol="0" anchor="t">
            <a:spAutoFit/>
          </a:bodyPr>
          <a:lstStyle/>
          <a:p>
            <a:pPr>
              <a:defRPr lang="en-US" sz="1400" dirty="0"/>
            </a:pPr>
            <a:r>
              <a:rPr lang="en-US" sz="1600" dirty="0"/>
              <a:t>#include&lt;stdio.h&gt;</a:t>
            </a:r>
            <a:br>
              <a:rPr lang="en-US" sz="1600" dirty="0"/>
            </a:br>
            <a:r>
              <a:rPr lang="en-US" sz="1600" dirty="0"/>
              <a:t>void main()</a:t>
            </a:r>
            <a:br>
              <a:rPr lang="en-US" sz="1600" dirty="0"/>
            </a:br>
            <a:r>
              <a:rPr lang="en-US" sz="1600" dirty="0"/>
              <a:t>{</a:t>
            </a:r>
            <a:br>
              <a:rPr lang="en-US" sz="1600" dirty="0"/>
            </a:br>
            <a:r>
              <a:rPr lang="en-US" sz="1600" dirty="0"/>
              <a:t>    int i,j,a[5][5],b[5][5],m,n;</a:t>
            </a:r>
            <a:br>
              <a:rPr lang="en-US" sz="1600" dirty="0"/>
            </a:br>
            <a:r>
              <a:rPr lang="en-US" sz="1600" dirty="0"/>
              <a:t>    </a:t>
            </a:r>
            <a:r>
              <a:rPr lang="en-US" sz="1600" dirty="0" err="1"/>
              <a:t>printf</a:t>
            </a:r>
            <a:r>
              <a:rPr lang="en-US" sz="1600" dirty="0"/>
              <a:t>("enter the order of </a:t>
            </a:r>
            <a:r>
              <a:rPr lang="en-US" sz="1600" dirty="0" err="1"/>
              <a:t>matrxi</a:t>
            </a:r>
            <a:r>
              <a:rPr lang="en-US" sz="1600" dirty="0"/>
              <a:t>:\n");</a:t>
            </a:r>
            <a:br>
              <a:rPr lang="en-US" sz="1600" dirty="0"/>
            </a:br>
            <a:r>
              <a:rPr lang="en-US" sz="1600" dirty="0"/>
              <a:t>    </a:t>
            </a:r>
            <a:r>
              <a:rPr lang="en-US" sz="1600" dirty="0" err="1"/>
              <a:t>scanf</a:t>
            </a:r>
            <a:r>
              <a:rPr lang="en-US" sz="1600" dirty="0"/>
              <a:t>("%d%d",&amp;m,&amp;n);</a:t>
            </a:r>
            <a:br>
              <a:rPr lang="en-US" sz="1600" dirty="0"/>
            </a:br>
            <a:r>
              <a:rPr lang="en-US" sz="1600" dirty="0"/>
              <a:t>    </a:t>
            </a:r>
            <a:r>
              <a:rPr lang="en-US" sz="1600" dirty="0" err="1"/>
              <a:t>printf</a:t>
            </a:r>
            <a:r>
              <a:rPr lang="en-US" sz="1600" dirty="0"/>
              <a:t>("enter the elements for array A:\n");</a:t>
            </a:r>
            <a:br>
              <a:rPr lang="en-US" sz="1600" dirty="0"/>
            </a:br>
            <a:r>
              <a:rPr lang="en-US" sz="1600" dirty="0"/>
              <a:t>    for(i=0;i&lt;m;i++)</a:t>
            </a:r>
            <a:br>
              <a:rPr lang="en-US" sz="1600" dirty="0"/>
            </a:br>
            <a:r>
              <a:rPr lang="en-US" sz="1600" dirty="0"/>
              <a:t>    {</a:t>
            </a:r>
            <a:br>
              <a:rPr lang="en-US" sz="1600" dirty="0"/>
            </a:br>
            <a:r>
              <a:rPr lang="en-US" sz="1600" dirty="0"/>
              <a:t>        for(j=0;j&lt;n;j++)</a:t>
            </a:r>
            <a:br>
              <a:rPr lang="en-US" sz="1600" dirty="0"/>
            </a:br>
            <a:r>
              <a:rPr lang="en-US" sz="1600" dirty="0"/>
              <a:t>        {</a:t>
            </a:r>
            <a:br>
              <a:rPr lang="en-US" sz="1600" dirty="0"/>
            </a:br>
            <a:r>
              <a:rPr lang="en-US" sz="1600" dirty="0"/>
              <a:t>           </a:t>
            </a:r>
            <a:r>
              <a:rPr lang="en-US" sz="1600" dirty="0" err="1"/>
              <a:t>scanf</a:t>
            </a:r>
            <a:r>
              <a:rPr lang="en-US" sz="1600" dirty="0"/>
              <a:t>("%d",&amp;a[i][j]);</a:t>
            </a:r>
            <a:br>
              <a:rPr lang="en-US" sz="1600" dirty="0"/>
            </a:br>
            <a:r>
              <a:rPr lang="en-US" sz="1600" dirty="0"/>
              <a:t>        }</a:t>
            </a:r>
            <a:br>
              <a:rPr lang="en-US" sz="1600" dirty="0"/>
            </a:br>
            <a:r>
              <a:rPr lang="en-US" sz="1600" dirty="0"/>
              <a:t>    }</a:t>
            </a:r>
            <a:br>
              <a:rPr lang="en-US" sz="1600" dirty="0"/>
            </a:br>
            <a:r>
              <a:rPr lang="en-US" sz="1600" dirty="0"/>
              <a:t>    </a:t>
            </a:r>
            <a:r>
              <a:rPr lang="en-US" sz="1600" dirty="0" err="1"/>
              <a:t>printf</a:t>
            </a:r>
            <a:r>
              <a:rPr lang="en-US" sz="1600" dirty="0"/>
              <a:t>("array A is :\n");</a:t>
            </a:r>
            <a:br>
              <a:rPr lang="en-US" sz="1600" dirty="0"/>
            </a:br>
            <a:r>
              <a:rPr lang="en-US" sz="1600" dirty="0"/>
              <a:t>    for(i=0;i&lt;m;i++)</a:t>
            </a:r>
            <a:br>
              <a:rPr lang="en-US" sz="1600" dirty="0"/>
            </a:br>
            <a:r>
              <a:rPr lang="en-US" sz="1600" dirty="0"/>
              <a:t>    {</a:t>
            </a:r>
            <a:br>
              <a:rPr lang="en-US" sz="1600" dirty="0"/>
            </a:br>
            <a:r>
              <a:rPr lang="en-US" sz="1600" dirty="0"/>
              <a:t>        for(j=0;j&lt;n;j++)</a:t>
            </a:r>
            <a:br>
              <a:rPr lang="en-US" sz="1600" dirty="0"/>
            </a:br>
            <a:r>
              <a:rPr lang="en-US" sz="1600" dirty="0"/>
              <a:t>        {</a:t>
            </a:r>
            <a:br>
              <a:rPr lang="en-US" sz="1600" dirty="0"/>
            </a:br>
            <a:r>
              <a:rPr lang="en-US" sz="1600" dirty="0"/>
              <a:t>            </a:t>
            </a:r>
            <a:r>
              <a:rPr lang="en-US" sz="1600" dirty="0" err="1"/>
              <a:t>printf</a:t>
            </a:r>
            <a:r>
              <a:rPr lang="en-US" sz="1600" dirty="0"/>
              <a:t>("%d\t",a[i][j]);</a:t>
            </a:r>
            <a:br>
              <a:rPr lang="en-US" sz="1600" dirty="0"/>
            </a:br>
            <a:r>
              <a:rPr lang="en-US" sz="1600" dirty="0"/>
              <a:t>        }</a:t>
            </a:r>
            <a:br>
              <a:rPr lang="en-US" sz="1600" dirty="0"/>
            </a:br>
            <a:r>
              <a:rPr lang="en-US" sz="1600" dirty="0"/>
              <a:t>        </a:t>
            </a:r>
            <a:r>
              <a:rPr lang="en-US" sz="1600" dirty="0" err="1"/>
              <a:t>printf</a:t>
            </a:r>
            <a:r>
              <a:rPr lang="en-US" sz="1600" dirty="0"/>
              <a:t>("\n");</a:t>
            </a:r>
            <a:br>
              <a:rPr lang="en-US" sz="1600" dirty="0"/>
            </a:br>
            <a:r>
              <a:rPr lang="en-US" sz="1600" dirty="0"/>
              <a:t>    }</a:t>
            </a:r>
          </a:p>
        </p:txBody>
      </p:sp>
      <p:sp>
        <p:nvSpPr>
          <p:cNvPr id="5" name="TextBox 4">
            <a:extLst>
              <a:ext uri="{4F5F37FC-A1FA-4A33-9813-C550BC01877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05F6FB0-B6F4-4D58-AA72-F7F80CA9751D}"/>
              </a:ext>
            </a:extLst>
          </p:cNvPr>
          <p:cNvSpPr txBox="1"/>
          <p:nvPr/>
        </p:nvSpPr>
        <p:spPr>
          <a:xfrm>
            <a:off x="7315200" y="1564399"/>
            <a:ext cx="4640541" cy="4560223"/>
          </a:xfrm>
          <a:prstGeom prst="rect">
            <a:avLst/>
          </a:prstGeom>
        </p:spPr>
        <p:txBody>
          <a:bodyPr vert="horz" lIns="127000" tIns="63500" rIns="127000" bIns="63500" rtlCol="0" anchor="t">
            <a:spAutoFit/>
          </a:bodyPr>
          <a:lstStyle/>
          <a:p>
            <a:pPr>
              <a:defRPr lang="en-US" sz="1400" dirty="0"/>
            </a:pPr>
            <a:r>
              <a:rPr lang="en-US" sz="1600" dirty="0"/>
              <a:t>//transpose of matrix A</a:t>
            </a:r>
            <a:br>
              <a:rPr lang="en-US" sz="1600" dirty="0"/>
            </a:br>
            <a:r>
              <a:rPr lang="en-US" sz="1600" dirty="0"/>
              <a:t>    for(i=0;i&lt;m;i++)</a:t>
            </a:r>
            <a:br>
              <a:rPr lang="en-US" sz="1600" dirty="0"/>
            </a:br>
            <a:r>
              <a:rPr lang="en-US" sz="1600" dirty="0"/>
              <a:t>    {</a:t>
            </a:r>
            <a:br>
              <a:rPr lang="en-US" sz="1600" dirty="0"/>
            </a:br>
            <a:r>
              <a:rPr lang="en-US" sz="1600" dirty="0"/>
              <a:t>        for(j=0;j&lt;n;j++)</a:t>
            </a:r>
            <a:br>
              <a:rPr lang="en-US" sz="1600" dirty="0"/>
            </a:br>
            <a:r>
              <a:rPr lang="en-US" sz="1600" dirty="0"/>
              <a:t>        {</a:t>
            </a:r>
            <a:br>
              <a:rPr lang="en-US" sz="1600" dirty="0"/>
            </a:br>
            <a:r>
              <a:rPr lang="en-US" sz="1600" dirty="0"/>
              <a:t>            b[j][i]=a[i][j];</a:t>
            </a:r>
            <a:br>
              <a:rPr lang="en-US" sz="1600" dirty="0"/>
            </a:br>
            <a:r>
              <a:rPr lang="en-US" sz="1600" dirty="0"/>
              <a:t>        }</a:t>
            </a:r>
            <a:br>
              <a:rPr lang="en-US" sz="1600" dirty="0"/>
            </a:br>
            <a:r>
              <a:rPr lang="en-US" sz="1600" dirty="0"/>
              <a:t>    }</a:t>
            </a:r>
            <a:br>
              <a:rPr lang="en-US" sz="1600" dirty="0"/>
            </a:br>
            <a:r>
              <a:rPr lang="en-US" sz="1600" dirty="0"/>
              <a:t>    </a:t>
            </a:r>
            <a:r>
              <a:rPr lang="en-US" sz="1600" dirty="0" err="1"/>
              <a:t>printf</a:t>
            </a:r>
            <a:r>
              <a:rPr lang="en-US" sz="1600" dirty="0"/>
              <a:t>("</a:t>
            </a:r>
            <a:r>
              <a:rPr lang="en-US" sz="1600" dirty="0" err="1"/>
              <a:t>tranposed</a:t>
            </a:r>
            <a:r>
              <a:rPr lang="en-US" sz="1600" dirty="0"/>
              <a:t> matrix is :\n");</a:t>
            </a:r>
            <a:br>
              <a:rPr lang="en-US" sz="1600" dirty="0"/>
            </a:br>
            <a:r>
              <a:rPr lang="en-US" sz="1600" dirty="0"/>
              <a:t>    for(i=0;i&lt;m;i++)</a:t>
            </a:r>
            <a:br>
              <a:rPr lang="en-US" sz="1600" dirty="0"/>
            </a:br>
            <a:r>
              <a:rPr lang="en-US" sz="1600" dirty="0"/>
              <a:t>    {</a:t>
            </a:r>
            <a:br>
              <a:rPr lang="en-US" sz="1600" dirty="0"/>
            </a:br>
            <a:r>
              <a:rPr lang="en-US" sz="1600" dirty="0"/>
              <a:t>        for(j=0;j&lt;n;j++)</a:t>
            </a:r>
            <a:br>
              <a:rPr lang="en-US" sz="1600" dirty="0"/>
            </a:br>
            <a:r>
              <a:rPr lang="en-US" sz="1600" dirty="0"/>
              <a:t>        {</a:t>
            </a:r>
            <a:br>
              <a:rPr lang="en-US" sz="1600" dirty="0"/>
            </a:br>
            <a:r>
              <a:rPr lang="en-US" sz="1600" dirty="0"/>
              <a:t>            </a:t>
            </a:r>
            <a:r>
              <a:rPr lang="en-US" sz="1600" dirty="0" err="1"/>
              <a:t>printf</a:t>
            </a:r>
            <a:r>
              <a:rPr lang="en-US" sz="1600" dirty="0"/>
              <a:t>("%d\t",b[i][j]);</a:t>
            </a:r>
            <a:br>
              <a:rPr lang="en-US" sz="1600" dirty="0"/>
            </a:br>
            <a:r>
              <a:rPr lang="en-US" sz="1600" dirty="0"/>
              <a:t>        }</a:t>
            </a:r>
            <a:br>
              <a:rPr lang="en-US" sz="1600" dirty="0"/>
            </a:br>
            <a:r>
              <a:rPr lang="en-US" sz="1600" dirty="0"/>
              <a:t>        </a:t>
            </a:r>
            <a:r>
              <a:rPr lang="en-US" sz="1600" dirty="0" err="1"/>
              <a:t>printf</a:t>
            </a:r>
            <a:r>
              <a:rPr lang="en-US" sz="1600" dirty="0"/>
              <a:t>("\n");</a:t>
            </a:r>
            <a:br>
              <a:rPr lang="en-US" sz="1600" dirty="0"/>
            </a:br>
            <a:r>
              <a:rPr lang="en-US" sz="1600" dirty="0"/>
              <a:t>    }</a:t>
            </a:r>
            <a:br>
              <a:rPr lang="en-US" sz="1600" dirty="0"/>
            </a:br>
            <a:r>
              <a:rPr lang="en-US" sz="1600" dirty="0"/>
              <a:t>}</a:t>
            </a:r>
          </a:p>
        </p:txBody>
      </p:sp>
      <p:sp>
        <p:nvSpPr>
          <p:cNvPr id="6" name="TextBox 5">
            <a:extLst>
              <a:ext uri="{AE1B86E1-89FC-4500-9CD0-BC3B46D7B39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E7EE268-D39C-487D-A8D1-BC3229EA3ECB}"/>
              </a:ext>
            </a:extLst>
          </p:cNvPr>
          <p:cNvSpPr txBox="1"/>
          <p:nvPr/>
        </p:nvSpPr>
        <p:spPr>
          <a:xfrm>
            <a:off x="2900223" y="835204"/>
            <a:ext cx="6341935" cy="415563"/>
          </a:xfrm>
          <a:prstGeom prst="rect">
            <a:avLst/>
          </a:prstGeom>
        </p:spPr>
        <p:txBody>
          <a:bodyPr vert="horz" lIns="127000" tIns="63500" rIns="127000" bIns="63500" rtlCol="0" anchor="t">
            <a:spAutoFit/>
          </a:bodyPr>
          <a:lstStyle/>
          <a:p>
            <a:pPr>
              <a:defRPr lang="en-US" sz="1400" dirty="0"/>
            </a:pPr>
            <a:r>
              <a:rPr lang="en-US" sz="1867" dirty="0">
                <a:solidFill>
                  <a:srgbClr val="F2494B"/>
                </a:solidFill>
              </a:rPr>
              <a:t>Transpose of a matrix by reading order of a matrix</a:t>
            </a:r>
          </a:p>
        </p:txBody>
      </p:sp>
    </p:spTree>
    <p:extLst>
      <p:ext uri="{F8547243-558F-454B-BA33-5DF533F5D370}">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97"/>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2474F5EC-284D-4451-A0F4-DC3DC4853E0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CC5FB59-A5FE-46A8-9E69-28B88F1847E3}"/>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25A4E464-8D8C-41C0-B7C9-C7907E72929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98FAFA2-EDFF-4EA1-B3D8-71EF77FCA309}"/>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193E9E7D-B5BA-41B2-BEF4-AB6CA16D3A6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031D3A2-31F1-455D-8A1F-461EF5DC387D}"/>
              </a:ext>
            </a:extLst>
          </p:cNvPr>
          <p:cNvSpPr txBox="1"/>
          <p:nvPr/>
        </p:nvSpPr>
        <p:spPr>
          <a:xfrm>
            <a:off x="1532064" y="996645"/>
            <a:ext cx="10160000" cy="415563"/>
          </a:xfrm>
          <a:prstGeom prst="rect">
            <a:avLst/>
          </a:prstGeom>
        </p:spPr>
        <p:txBody>
          <a:bodyPr vert="horz" lIns="127000" tIns="63500" rIns="127000" bIns="63500" rtlCol="0" anchor="t">
            <a:spAutoFit/>
          </a:bodyPr>
          <a:lstStyle/>
          <a:p>
            <a:pPr>
              <a:defRPr lang="en-US" sz="1400" dirty="0"/>
            </a:pPr>
            <a:r>
              <a:rPr lang="en-US" sz="1867" dirty="0">
                <a:solidFill>
                  <a:srgbClr val="F2494B"/>
                </a:solidFill>
              </a:rPr>
              <a:t>Write a C program to read a square matrix A and find the trace of the matrix</a:t>
            </a:r>
          </a:p>
        </p:txBody>
      </p:sp>
      <p:graphicFrame>
        <p:nvGraphicFramePr>
          <p:cNvPr id="5" name="Table 4">
            <a:extLst>
              <a:ext uri="{4DFCB81D-3A5B-4E71-A408-EA44B10C59F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7098DF1-5E2E-41FF-942E-FE382CA78C8D}"/>
              </a:ext>
            </a:extLst>
          </p:cNvPr>
          <p:cNvGraphicFramePr/>
          <p:nvPr/>
        </p:nvGraphicFramePr>
        <p:xfrm>
          <a:off x="3418929" y="2215845"/>
          <a:ext cx="2307679" cy="1374076"/>
        </p:xfrm>
        <a:graphic>
          <a:graphicData uri="http://schemas.openxmlformats.org/drawingml/2006/table">
            <a:tbl>
              <a:tblPr firstRow="1"/>
              <a:tblGrid>
                <a:gridCol w="769227">
                  <a:extLst>
                    <a:ext uri="{9D8B030D-6E8A-4147-A177-3AD203B41FA5}">
                      <a16:colId xmlns="" xmlns:a16="http://schemas.microsoft.com/office/drawing/2014/main" val="20000"/>
                    </a:ext>
                  </a:extLst>
                </a:gridCol>
                <a:gridCol w="769227">
                  <a:extLst>
                    <a:ext uri="{9D8B030D-6E8A-4147-A177-3AD203B41FA5}">
                      <a16:colId xmlns="" xmlns:a16="http://schemas.microsoft.com/office/drawing/2014/main" val="20001"/>
                    </a:ext>
                  </a:extLst>
                </a:gridCol>
                <a:gridCol w="769227">
                  <a:extLst>
                    <a:ext uri="{9D8B030D-6E8A-4147-A177-3AD203B41FA5}">
                      <a16:colId xmlns="" xmlns:a16="http://schemas.microsoft.com/office/drawing/2014/main" val="20002"/>
                    </a:ext>
                  </a:extLst>
                </a:gridCol>
              </a:tblGrid>
              <a:tr h="487680">
                <a:tc>
                  <a:txBody>
                    <a:bodyPr/>
                    <a:lstStyle/>
                    <a:p>
                      <a:pPr algn="ctr"/>
                      <a:r>
                        <a:rPr lang="en-US" sz="2400" b="0" dirty="0">
                          <a:latin typeface="+mn-lt"/>
                        </a:rPr>
                        <a:t>3</a:t>
                      </a:r>
                    </a:p>
                  </a:txBody>
                  <a:tcPr marL="121920" marR="121920" marT="60960" marB="60960"/>
                </a:tc>
                <a:tc>
                  <a:txBody>
                    <a:bodyPr/>
                    <a:lstStyle/>
                    <a:p>
                      <a:pPr algn="ctr"/>
                      <a:r>
                        <a:rPr lang="en-US" sz="2400" b="0" dirty="0">
                          <a:latin typeface="+mn-lt"/>
                        </a:rPr>
                        <a:t>1</a:t>
                      </a:r>
                    </a:p>
                  </a:txBody>
                  <a:tcPr marL="121920" marR="121920" marT="60960" marB="60960"/>
                </a:tc>
                <a:tc>
                  <a:txBody>
                    <a:bodyPr/>
                    <a:lstStyle/>
                    <a:p>
                      <a:pPr algn="ctr"/>
                      <a:r>
                        <a:rPr lang="en-US" sz="2400" b="0" dirty="0">
                          <a:latin typeface="+mn-lt"/>
                        </a:rPr>
                        <a:t>7</a:t>
                      </a:r>
                    </a:p>
                  </a:txBody>
                  <a:tcPr marL="121920" marR="121920" marT="60960" marB="60960"/>
                </a:tc>
                <a:extLst>
                  <a:ext uri="{0D108BD9-81ED-4DB2-BD59-A6C34878D82A}">
                    <a16:rowId xmlns="" xmlns:a16="http://schemas.microsoft.com/office/drawing/2014/main" val="10000"/>
                  </a:ext>
                </a:extLst>
              </a:tr>
              <a:tr h="487680">
                <a:tc>
                  <a:txBody>
                    <a:bodyPr/>
                    <a:lstStyle/>
                    <a:p>
                      <a:pPr algn="ctr"/>
                      <a:r>
                        <a:rPr lang="en-US" sz="2400" b="0" dirty="0">
                          <a:latin typeface="+mn-lt"/>
                        </a:rPr>
                        <a:t>2</a:t>
                      </a:r>
                    </a:p>
                  </a:txBody>
                  <a:tcPr marL="121920" marR="121920" marT="60960" marB="60960"/>
                </a:tc>
                <a:tc>
                  <a:txBody>
                    <a:bodyPr/>
                    <a:lstStyle/>
                    <a:p>
                      <a:pPr algn="ctr"/>
                      <a:r>
                        <a:rPr lang="en-US" sz="2400" b="0" dirty="0">
                          <a:latin typeface="+mn-lt"/>
                        </a:rPr>
                        <a:t>8</a:t>
                      </a:r>
                    </a:p>
                  </a:txBody>
                  <a:tcPr marL="121920" marR="121920" marT="60960" marB="60960"/>
                </a:tc>
                <a:tc>
                  <a:txBody>
                    <a:bodyPr/>
                    <a:lstStyle/>
                    <a:p>
                      <a:pPr algn="ctr"/>
                      <a:r>
                        <a:rPr lang="en-US" sz="2400" b="0" dirty="0">
                          <a:latin typeface="+mn-lt"/>
                        </a:rPr>
                        <a:t>1</a:t>
                      </a:r>
                    </a:p>
                  </a:txBody>
                  <a:tcPr marL="121920" marR="121920" marT="60960" marB="60960"/>
                </a:tc>
                <a:extLst>
                  <a:ext uri="{0D108BD9-81ED-4DB2-BD59-A6C34878D82A}">
                    <a16:rowId xmlns="" xmlns:a16="http://schemas.microsoft.com/office/drawing/2014/main" val="10001"/>
                  </a:ext>
                </a:extLst>
              </a:tr>
              <a:tr h="487680">
                <a:tc>
                  <a:txBody>
                    <a:bodyPr/>
                    <a:lstStyle/>
                    <a:p>
                      <a:pPr algn="ctr"/>
                      <a:r>
                        <a:rPr lang="en-US" sz="2400" b="0" dirty="0">
                          <a:latin typeface="+mn-lt"/>
                        </a:rPr>
                        <a:t>7</a:t>
                      </a:r>
                    </a:p>
                  </a:txBody>
                  <a:tcPr marL="121920" marR="121920" marT="60960" marB="60960"/>
                </a:tc>
                <a:tc>
                  <a:txBody>
                    <a:bodyPr/>
                    <a:lstStyle/>
                    <a:p>
                      <a:pPr algn="ctr"/>
                      <a:r>
                        <a:rPr lang="en-US" sz="2400" b="0" dirty="0">
                          <a:latin typeface="+mn-lt"/>
                        </a:rPr>
                        <a:t>9</a:t>
                      </a:r>
                    </a:p>
                  </a:txBody>
                  <a:tcPr marL="121920" marR="121920" marT="60960" marB="60960"/>
                </a:tc>
                <a:tc>
                  <a:txBody>
                    <a:bodyPr/>
                    <a:lstStyle/>
                    <a:p>
                      <a:pPr algn="ctr"/>
                      <a:r>
                        <a:rPr lang="en-US" sz="2400" b="0" dirty="0">
                          <a:latin typeface="+mn-lt"/>
                        </a:rPr>
                        <a:t>5</a:t>
                      </a:r>
                    </a:p>
                  </a:txBody>
                  <a:tcPr marL="121920" marR="121920" marT="60960" marB="60960"/>
                </a:tc>
                <a:extLst>
                  <a:ext uri="{0D108BD9-81ED-4DB2-BD59-A6C34878D82A}">
                    <a16:rowId xmlns="" xmlns:a16="http://schemas.microsoft.com/office/drawing/2014/main" val="10002"/>
                  </a:ext>
                </a:extLst>
              </a:tr>
            </a:tbl>
          </a:graphicData>
        </a:graphic>
      </p:graphicFrame>
      <p:sp>
        <p:nvSpPr>
          <p:cNvPr id="6" name="TextBox 5">
            <a:extLst>
              <a:ext uri="{2291E939-F42F-4C37-9DB3-0996E6472B9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82DC4D7-5B73-4610-A4B1-9ED5238B406F}"/>
              </a:ext>
            </a:extLst>
          </p:cNvPr>
          <p:cNvSpPr txBox="1"/>
          <p:nvPr/>
        </p:nvSpPr>
        <p:spPr>
          <a:xfrm>
            <a:off x="2438400" y="2697188"/>
            <a:ext cx="762000" cy="415563"/>
          </a:xfrm>
          <a:prstGeom prst="rect">
            <a:avLst/>
          </a:prstGeom>
        </p:spPr>
        <p:txBody>
          <a:bodyPr vert="horz" lIns="127000" tIns="63500" rIns="127000" bIns="63500" rtlCol="0" anchor="t">
            <a:spAutoFit/>
          </a:bodyPr>
          <a:lstStyle/>
          <a:p>
            <a:pPr>
              <a:defRPr lang="en-US" sz="1400" dirty="0"/>
            </a:pPr>
            <a:r>
              <a:rPr lang="en-US" sz="1867" dirty="0"/>
              <a:t>A = </a:t>
            </a:r>
          </a:p>
        </p:txBody>
      </p:sp>
      <p:sp>
        <p:nvSpPr>
          <p:cNvPr id="7" name="TextBox 6">
            <a:extLst>
              <a:ext uri="{F1A4BA91-6DFC-4437-A57A-B54F73891D2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CC6E985-BEBD-4118-8CBE-BC15B3B4E959}"/>
              </a:ext>
            </a:extLst>
          </p:cNvPr>
          <p:cNvSpPr txBox="1"/>
          <p:nvPr/>
        </p:nvSpPr>
        <p:spPr>
          <a:xfrm>
            <a:off x="601535" y="1425422"/>
            <a:ext cx="4435728" cy="415563"/>
          </a:xfrm>
          <a:prstGeom prst="rect">
            <a:avLst/>
          </a:prstGeom>
        </p:spPr>
        <p:txBody>
          <a:bodyPr vert="horz" lIns="127000" tIns="63500" rIns="127000" bIns="63500" rtlCol="0" anchor="t">
            <a:spAutoFit/>
          </a:bodyPr>
          <a:lstStyle/>
          <a:p>
            <a:pPr>
              <a:defRPr lang="en-US" sz="1400" dirty="0"/>
            </a:pPr>
            <a:r>
              <a:rPr lang="en-US" sz="1867" dirty="0"/>
              <a:t>Assume A is the given square matrix</a:t>
            </a:r>
          </a:p>
        </p:txBody>
      </p:sp>
      <p:sp>
        <p:nvSpPr>
          <p:cNvPr id="8" name="TextBox 7">
            <a:extLst>
              <a:ext uri="{AAE578C2-FC4E-4E09-BBDF-7EB4D470CA9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0159DA8-38EA-4507-BAA9-8544C96D15D7}"/>
              </a:ext>
            </a:extLst>
          </p:cNvPr>
          <p:cNvSpPr txBox="1"/>
          <p:nvPr/>
        </p:nvSpPr>
        <p:spPr>
          <a:xfrm>
            <a:off x="260819" y="4025900"/>
            <a:ext cx="6318987" cy="2426818"/>
          </a:xfrm>
          <a:prstGeom prst="rect">
            <a:avLst/>
          </a:prstGeom>
        </p:spPr>
        <p:txBody>
          <a:bodyPr vert="horz" lIns="127000" tIns="63500" rIns="127000" bIns="63500" rtlCol="0" anchor="t">
            <a:spAutoFit/>
          </a:bodyPr>
          <a:lstStyle/>
          <a:p>
            <a:pPr>
              <a:defRPr lang="en-US" sz="1400" dirty="0"/>
            </a:pPr>
            <a:r>
              <a:rPr lang="en-US" sz="1867" dirty="0"/>
              <a:t>Trace of matrix A is the sum of all the elements along its principle diagonal </a:t>
            </a:r>
          </a:p>
          <a:p>
            <a:pPr>
              <a:defRPr lang="en-US" sz="1400" dirty="0"/>
            </a:pPr>
            <a:endParaRPr lang="en-US" sz="1867" dirty="0"/>
          </a:p>
          <a:p>
            <a:pPr>
              <a:defRPr lang="en-US" sz="1400" dirty="0"/>
            </a:pPr>
            <a:r>
              <a:rPr lang="en-US" sz="1867" dirty="0"/>
              <a:t>Trace=3+8+5=16</a:t>
            </a:r>
          </a:p>
          <a:p>
            <a:pPr>
              <a:defRPr lang="en-US" sz="1400" dirty="0"/>
            </a:pPr>
            <a:endParaRPr lang="en-US" sz="1867" dirty="0"/>
          </a:p>
          <a:p>
            <a:pPr>
              <a:defRPr lang="en-US" sz="1400" dirty="0"/>
            </a:pPr>
            <a:r>
              <a:rPr lang="en-US" sz="1867" dirty="0"/>
              <a:t>3 has the index (0,0)</a:t>
            </a:r>
          </a:p>
          <a:p>
            <a:pPr>
              <a:defRPr lang="en-US" sz="1400" dirty="0"/>
            </a:pPr>
            <a:r>
              <a:rPr lang="en-US" sz="1867" dirty="0"/>
              <a:t>8 has the index (1,1)</a:t>
            </a:r>
          </a:p>
          <a:p>
            <a:pPr>
              <a:defRPr lang="en-US" sz="1400" dirty="0"/>
            </a:pPr>
            <a:r>
              <a:rPr lang="en-US" sz="1867" dirty="0"/>
              <a:t>5 has the index (2,2)</a:t>
            </a:r>
          </a:p>
        </p:txBody>
      </p:sp>
      <p:sp>
        <p:nvSpPr>
          <p:cNvPr id="9" name="TextBox 8">
            <a:extLst>
              <a:ext uri="{72F1611A-9818-4372-AE2F-36A2E84CC2A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EAFADF6-955E-4BC8-8A33-4A2C3223C174}"/>
              </a:ext>
            </a:extLst>
          </p:cNvPr>
          <p:cNvSpPr txBox="1"/>
          <p:nvPr/>
        </p:nvSpPr>
        <p:spPr>
          <a:xfrm>
            <a:off x="3042514" y="2235201"/>
            <a:ext cx="392607" cy="1376787"/>
          </a:xfrm>
          <a:prstGeom prst="rect">
            <a:avLst/>
          </a:prstGeom>
        </p:spPr>
        <p:txBody>
          <a:bodyPr vert="horz" lIns="127000" tIns="63500" rIns="127000" bIns="63500" rtlCol="0" anchor="t">
            <a:spAutoFit/>
          </a:bodyPr>
          <a:lstStyle/>
          <a:p>
            <a:pPr>
              <a:lnSpc>
                <a:spcPct val="150000"/>
              </a:lnSpc>
              <a:defRPr lang="en-US" sz="1400" dirty="0"/>
            </a:pPr>
            <a:r>
              <a:rPr lang="en-US" sz="1867" dirty="0"/>
              <a:t>0</a:t>
            </a:r>
          </a:p>
          <a:p>
            <a:pPr>
              <a:lnSpc>
                <a:spcPct val="150000"/>
              </a:lnSpc>
              <a:defRPr lang="en-US" sz="1400" dirty="0"/>
            </a:pPr>
            <a:r>
              <a:rPr lang="en-US" sz="1867" dirty="0"/>
              <a:t>1</a:t>
            </a:r>
          </a:p>
          <a:p>
            <a:pPr>
              <a:lnSpc>
                <a:spcPct val="150000"/>
              </a:lnSpc>
              <a:defRPr lang="en-US" sz="1400" dirty="0"/>
            </a:pPr>
            <a:r>
              <a:rPr lang="en-US" sz="1867" dirty="0"/>
              <a:t>2</a:t>
            </a:r>
          </a:p>
        </p:txBody>
      </p:sp>
      <p:sp>
        <p:nvSpPr>
          <p:cNvPr id="10" name="TextBox 9">
            <a:extLst>
              <a:ext uri="{777440D3-31F1-449F-818B-14D161D5908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CE3938D-414F-40C1-8F2A-FDF723028019}"/>
              </a:ext>
            </a:extLst>
          </p:cNvPr>
          <p:cNvSpPr txBox="1"/>
          <p:nvPr/>
        </p:nvSpPr>
        <p:spPr>
          <a:xfrm>
            <a:off x="3675342" y="1854201"/>
            <a:ext cx="2775457" cy="415563"/>
          </a:xfrm>
          <a:prstGeom prst="rect">
            <a:avLst/>
          </a:prstGeom>
        </p:spPr>
        <p:txBody>
          <a:bodyPr vert="horz" lIns="127000" tIns="63500" rIns="127000" bIns="63500" rtlCol="0" anchor="t">
            <a:spAutoFit/>
          </a:bodyPr>
          <a:lstStyle/>
          <a:p>
            <a:pPr>
              <a:defRPr lang="en-US" sz="1400" dirty="0"/>
            </a:pPr>
            <a:r>
              <a:rPr lang="en-US" sz="1867" dirty="0"/>
              <a:t>0        1           2</a:t>
            </a:r>
          </a:p>
        </p:txBody>
      </p:sp>
      <p:sp>
        <p:nvSpPr>
          <p:cNvPr id="11" name="TextBox 10">
            <a:extLst>
              <a:ext uri="{1067A47F-8F9D-4A13-980F-17C11D76FB1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28AA080-3012-4F17-9953-6E1CD8745F02}"/>
              </a:ext>
            </a:extLst>
          </p:cNvPr>
          <p:cNvSpPr txBox="1"/>
          <p:nvPr/>
        </p:nvSpPr>
        <p:spPr>
          <a:xfrm>
            <a:off x="8534400" y="3435046"/>
            <a:ext cx="3328605" cy="3288785"/>
          </a:xfrm>
          <a:prstGeom prst="rect">
            <a:avLst/>
          </a:prstGeom>
        </p:spPr>
        <p:txBody>
          <a:bodyPr vert="horz" lIns="127000" tIns="63500" rIns="127000" bIns="63500" rtlCol="0" anchor="t">
            <a:spAutoFit/>
          </a:bodyPr>
          <a:lstStyle/>
          <a:p>
            <a:pPr>
              <a:defRPr lang="en-US" sz="1400" dirty="0"/>
            </a:pPr>
            <a:r>
              <a:rPr lang="en-US" sz="1867" dirty="0"/>
              <a:t>trace=0;</a:t>
            </a:r>
          </a:p>
          <a:p>
            <a:pPr>
              <a:defRPr lang="en-US" sz="1400" dirty="0"/>
            </a:pPr>
            <a:r>
              <a:rPr lang="en-US" sz="1867" dirty="0"/>
              <a:t>For(i=0;i&lt;m;i++)</a:t>
            </a:r>
          </a:p>
          <a:p>
            <a:pPr>
              <a:defRPr lang="en-US" sz="1400" dirty="0"/>
            </a:pPr>
            <a:r>
              <a:rPr lang="en-US" sz="1867" dirty="0"/>
              <a:t>{ </a:t>
            </a:r>
          </a:p>
          <a:p>
            <a:pPr>
              <a:defRPr lang="en-US" sz="1400" dirty="0"/>
            </a:pPr>
            <a:r>
              <a:rPr lang="en-US" sz="1867" dirty="0"/>
              <a:t>    For(j=0;j&lt;n;j++)</a:t>
            </a:r>
          </a:p>
          <a:p>
            <a:pPr>
              <a:defRPr lang="en-US" sz="1400" dirty="0"/>
            </a:pPr>
            <a:r>
              <a:rPr lang="en-US" sz="1867" dirty="0"/>
              <a:t>    {</a:t>
            </a:r>
          </a:p>
          <a:p>
            <a:pPr>
              <a:defRPr lang="en-US" sz="1400" dirty="0"/>
            </a:pPr>
            <a:r>
              <a:rPr lang="en-US" sz="1867" dirty="0"/>
              <a:t>         If(i==j)</a:t>
            </a:r>
          </a:p>
          <a:p>
            <a:pPr>
              <a:defRPr lang="en-US" sz="1400" dirty="0"/>
            </a:pPr>
            <a:r>
              <a:rPr lang="en-US" sz="1867" dirty="0"/>
              <a:t>         {</a:t>
            </a:r>
          </a:p>
          <a:p>
            <a:pPr>
              <a:defRPr lang="en-US" sz="1400" dirty="0"/>
            </a:pPr>
            <a:r>
              <a:rPr lang="en-US" sz="1867" dirty="0"/>
              <a:t>               Trace=trace+a[i][j];</a:t>
            </a:r>
          </a:p>
          <a:p>
            <a:pPr>
              <a:defRPr lang="en-US" sz="1400" dirty="0"/>
            </a:pPr>
            <a:r>
              <a:rPr lang="en-US" sz="1867" dirty="0"/>
              <a:t>         }</a:t>
            </a:r>
          </a:p>
          <a:p>
            <a:pPr>
              <a:defRPr lang="en-US" sz="1400" dirty="0"/>
            </a:pPr>
            <a:r>
              <a:rPr lang="en-US" sz="1867" dirty="0"/>
              <a:t>    }</a:t>
            </a:r>
          </a:p>
          <a:p>
            <a:pPr>
              <a:defRPr lang="en-US" sz="1400" dirty="0"/>
            </a:pPr>
            <a:r>
              <a:rPr lang="en-US" sz="1867" dirty="0"/>
              <a:t>}</a:t>
            </a:r>
          </a:p>
        </p:txBody>
      </p:sp>
    </p:spTree>
    <p:extLst>
      <p:ext uri="{149832C5-790E-48D7-9809-9B8CB298CAC9}">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399"/>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D277811F-6BED-4551-B372-06D6A17C970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F9FE000-9474-4F8D-BD19-05FEFFAB3FD9}"/>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7A2D5B57-5751-4618-9EC4-C0180B99EDC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311AB07-C4A0-4B88-B3B7-8ACDA72FBEFD}"/>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3F2DC096-CB75-47D6-BF77-A3547098163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2DAEA29-1C72-47FC-92B8-6F27B844818B}"/>
              </a:ext>
            </a:extLst>
          </p:cNvPr>
          <p:cNvSpPr txBox="1"/>
          <p:nvPr/>
        </p:nvSpPr>
        <p:spPr>
          <a:xfrm>
            <a:off x="568478" y="835204"/>
            <a:ext cx="5737173" cy="5791329"/>
          </a:xfrm>
          <a:prstGeom prst="rect">
            <a:avLst/>
          </a:prstGeom>
        </p:spPr>
        <p:txBody>
          <a:bodyPr vert="horz" lIns="127000" tIns="63500" rIns="127000" bIns="63500" rtlCol="0" anchor="t">
            <a:spAutoFit/>
          </a:bodyPr>
          <a:lstStyle/>
          <a:p>
            <a:pPr>
              <a:defRPr lang="en-US" sz="1400" dirty="0"/>
            </a:pPr>
            <a:r>
              <a:rPr lang="en-US" sz="1600" dirty="0"/>
              <a:t>#include&lt;stdio.h&gt;</a:t>
            </a:r>
            <a:br>
              <a:rPr lang="en-US" sz="1600" dirty="0"/>
            </a:br>
            <a:r>
              <a:rPr lang="en-US" sz="1600" dirty="0"/>
              <a:t>void main()</a:t>
            </a:r>
            <a:br>
              <a:rPr lang="en-US" sz="1600" dirty="0"/>
            </a:br>
            <a:r>
              <a:rPr lang="en-US" sz="1600" dirty="0"/>
              <a:t>{</a:t>
            </a:r>
            <a:br>
              <a:rPr lang="en-US" sz="1600" dirty="0"/>
            </a:br>
            <a:r>
              <a:rPr lang="en-US" sz="1600" dirty="0"/>
              <a:t>    int i,j,a[5][5],m,n,trace;</a:t>
            </a:r>
            <a:br>
              <a:rPr lang="en-US" sz="1600" dirty="0"/>
            </a:br>
            <a:r>
              <a:rPr lang="en-US" sz="1600" dirty="0"/>
              <a:t>    </a:t>
            </a:r>
            <a:r>
              <a:rPr lang="en-US" sz="1600" dirty="0" err="1"/>
              <a:t>printf</a:t>
            </a:r>
            <a:r>
              <a:rPr lang="en-US" sz="1600" dirty="0"/>
              <a:t>("enter the order of </a:t>
            </a:r>
            <a:r>
              <a:rPr lang="en-US" sz="1600" dirty="0" err="1"/>
              <a:t>matrxi</a:t>
            </a:r>
            <a:r>
              <a:rPr lang="en-US" sz="1600" dirty="0"/>
              <a:t>:\n");</a:t>
            </a:r>
            <a:br>
              <a:rPr lang="en-US" sz="1600" dirty="0"/>
            </a:br>
            <a:r>
              <a:rPr lang="en-US" sz="1600" dirty="0"/>
              <a:t>    </a:t>
            </a:r>
            <a:r>
              <a:rPr lang="en-US" sz="1600" dirty="0" err="1"/>
              <a:t>scanf</a:t>
            </a:r>
            <a:r>
              <a:rPr lang="en-US" sz="1600" dirty="0"/>
              <a:t>("%d%d",&amp;m,&amp;n);</a:t>
            </a:r>
            <a:br>
              <a:rPr lang="en-US" sz="1600" dirty="0"/>
            </a:br>
            <a:r>
              <a:rPr lang="en-US" sz="1600" dirty="0"/>
              <a:t>    </a:t>
            </a:r>
            <a:r>
              <a:rPr lang="en-US" sz="1600" dirty="0" err="1"/>
              <a:t>printf</a:t>
            </a:r>
            <a:r>
              <a:rPr lang="en-US" sz="1600" dirty="0"/>
              <a:t>("enter the elements for array A:\n");</a:t>
            </a:r>
            <a:br>
              <a:rPr lang="en-US" sz="1600" dirty="0"/>
            </a:br>
            <a:r>
              <a:rPr lang="en-US" sz="1600" dirty="0"/>
              <a:t>    for(i=0;i&lt;m;i++)</a:t>
            </a:r>
            <a:br>
              <a:rPr lang="en-US" sz="1600" dirty="0"/>
            </a:br>
            <a:r>
              <a:rPr lang="en-US" sz="1600" dirty="0"/>
              <a:t>    {</a:t>
            </a:r>
            <a:br>
              <a:rPr lang="en-US" sz="1600" dirty="0"/>
            </a:br>
            <a:r>
              <a:rPr lang="en-US" sz="1600" dirty="0"/>
              <a:t>        for(j=0;j&lt;n;j++)</a:t>
            </a:r>
            <a:br>
              <a:rPr lang="en-US" sz="1600" dirty="0"/>
            </a:br>
            <a:r>
              <a:rPr lang="en-US" sz="1600" dirty="0"/>
              <a:t>        {</a:t>
            </a:r>
            <a:br>
              <a:rPr lang="en-US" sz="1600" dirty="0"/>
            </a:br>
            <a:r>
              <a:rPr lang="en-US" sz="1600" dirty="0"/>
              <a:t>           </a:t>
            </a:r>
            <a:r>
              <a:rPr lang="en-US" sz="1600" dirty="0" err="1"/>
              <a:t>scanf</a:t>
            </a:r>
            <a:r>
              <a:rPr lang="en-US" sz="1600" dirty="0"/>
              <a:t>(`"%d",&amp;a[i][j]);</a:t>
            </a:r>
            <a:br>
              <a:rPr lang="en-US" sz="1600" dirty="0"/>
            </a:br>
            <a:r>
              <a:rPr lang="en-US" sz="1600" dirty="0"/>
              <a:t>        }</a:t>
            </a:r>
            <a:br>
              <a:rPr lang="en-US" sz="1600" dirty="0"/>
            </a:br>
            <a:r>
              <a:rPr lang="en-US" sz="1600" dirty="0"/>
              <a:t>    }</a:t>
            </a:r>
            <a:br>
              <a:rPr lang="en-US" sz="1600" dirty="0"/>
            </a:br>
            <a:r>
              <a:rPr lang="en-US" sz="1600" dirty="0"/>
              <a:t>    </a:t>
            </a:r>
            <a:r>
              <a:rPr lang="en-US" sz="1600" dirty="0" err="1"/>
              <a:t>printf</a:t>
            </a:r>
            <a:r>
              <a:rPr lang="en-US" sz="1600" dirty="0"/>
              <a:t>("array A is :\n");</a:t>
            </a:r>
            <a:br>
              <a:rPr lang="en-US" sz="1600" dirty="0"/>
            </a:br>
            <a:r>
              <a:rPr lang="en-US" sz="1600" dirty="0"/>
              <a:t>    for(i=0;i&lt;m;i++)</a:t>
            </a:r>
            <a:br>
              <a:rPr lang="en-US" sz="1600" dirty="0"/>
            </a:br>
            <a:r>
              <a:rPr lang="en-US" sz="1600" dirty="0"/>
              <a:t>    {</a:t>
            </a:r>
            <a:br>
              <a:rPr lang="en-US" sz="1600" dirty="0"/>
            </a:br>
            <a:r>
              <a:rPr lang="en-US" sz="1600" dirty="0"/>
              <a:t>        for(j=0;j&lt;n;j++)</a:t>
            </a:r>
            <a:br>
              <a:rPr lang="en-US" sz="1600" dirty="0"/>
            </a:br>
            <a:r>
              <a:rPr lang="en-US" sz="1600" dirty="0"/>
              <a:t>        {</a:t>
            </a:r>
            <a:br>
              <a:rPr lang="en-US" sz="1600" dirty="0"/>
            </a:br>
            <a:r>
              <a:rPr lang="en-US" sz="1600" dirty="0"/>
              <a:t>            </a:t>
            </a:r>
            <a:r>
              <a:rPr lang="en-US" sz="1600" dirty="0" err="1"/>
              <a:t>printf</a:t>
            </a:r>
            <a:r>
              <a:rPr lang="en-US" sz="1600" dirty="0"/>
              <a:t>("%d\t",a[i][j]);</a:t>
            </a:r>
            <a:br>
              <a:rPr lang="en-US" sz="1600" dirty="0"/>
            </a:br>
            <a:r>
              <a:rPr lang="en-US" sz="1600" dirty="0"/>
              <a:t>        }</a:t>
            </a:r>
            <a:br>
              <a:rPr lang="en-US" sz="1600" dirty="0"/>
            </a:br>
            <a:r>
              <a:rPr lang="en-US" sz="1600" dirty="0"/>
              <a:t>        </a:t>
            </a:r>
            <a:r>
              <a:rPr lang="en-US" sz="1600" dirty="0" err="1"/>
              <a:t>printf</a:t>
            </a:r>
            <a:r>
              <a:rPr lang="en-US" sz="1600" dirty="0"/>
              <a:t>("\n");</a:t>
            </a:r>
            <a:br>
              <a:rPr lang="en-US" sz="1600" dirty="0"/>
            </a:br>
            <a:r>
              <a:rPr lang="en-US" sz="1600" dirty="0"/>
              <a:t>    }</a:t>
            </a:r>
          </a:p>
        </p:txBody>
      </p:sp>
      <p:sp>
        <p:nvSpPr>
          <p:cNvPr id="5" name="TextBox 4">
            <a:extLst>
              <a:ext uri="{213D82B1-B3B2-4177-BB18-B6CE529CA43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58C6A63-CCBF-4B00-BBB4-A1DA53F7BFBC}"/>
              </a:ext>
            </a:extLst>
          </p:cNvPr>
          <p:cNvSpPr txBox="1"/>
          <p:nvPr/>
        </p:nvSpPr>
        <p:spPr>
          <a:xfrm>
            <a:off x="6096000" y="1370876"/>
            <a:ext cx="6096000" cy="3329116"/>
          </a:xfrm>
          <a:prstGeom prst="rect">
            <a:avLst/>
          </a:prstGeom>
        </p:spPr>
        <p:txBody>
          <a:bodyPr vert="horz" lIns="127000" tIns="63500" rIns="127000" bIns="63500" rtlCol="0" anchor="t">
            <a:spAutoFit/>
          </a:bodyPr>
          <a:lstStyle/>
          <a:p>
            <a:pPr>
              <a:defRPr lang="en-US" sz="1400" dirty="0"/>
            </a:pPr>
            <a:r>
              <a:rPr lang="en-US" sz="1600" dirty="0"/>
              <a:t>trace=0;</a:t>
            </a:r>
            <a:br>
              <a:rPr lang="en-US" sz="1600" dirty="0"/>
            </a:br>
            <a:r>
              <a:rPr lang="en-US" sz="1600" dirty="0"/>
              <a:t>    for(i=0;i&lt;m;i++)</a:t>
            </a:r>
            <a:br>
              <a:rPr lang="en-US" sz="1600" dirty="0"/>
            </a:br>
            <a:r>
              <a:rPr lang="en-US" sz="1600" dirty="0"/>
              <a:t>    {</a:t>
            </a:r>
            <a:br>
              <a:rPr lang="en-US" sz="1600" dirty="0"/>
            </a:br>
            <a:r>
              <a:rPr lang="en-US" sz="1600" dirty="0"/>
              <a:t>        for(j=0;j&lt;n;j++)</a:t>
            </a:r>
            <a:br>
              <a:rPr lang="en-US" sz="1600" dirty="0"/>
            </a:br>
            <a:r>
              <a:rPr lang="en-US" sz="1600" dirty="0"/>
              <a:t>        {</a:t>
            </a:r>
            <a:br>
              <a:rPr lang="en-US" sz="1600" dirty="0"/>
            </a:br>
            <a:r>
              <a:rPr lang="en-US" sz="1600" dirty="0"/>
              <a:t>            if(i==j)</a:t>
            </a:r>
            <a:br>
              <a:rPr lang="en-US" sz="1600" dirty="0"/>
            </a:br>
            <a:r>
              <a:rPr lang="en-US" sz="1600" dirty="0"/>
              <a:t>            {</a:t>
            </a:r>
            <a:br>
              <a:rPr lang="en-US" sz="1600" dirty="0"/>
            </a:br>
            <a:r>
              <a:rPr lang="en-US" sz="1600" dirty="0"/>
              <a:t>                trace=trace+a[i][j];</a:t>
            </a:r>
            <a:br>
              <a:rPr lang="en-US" sz="1600" dirty="0"/>
            </a:br>
            <a:r>
              <a:rPr lang="en-US" sz="1600" dirty="0"/>
              <a:t>            }</a:t>
            </a:r>
            <a:br>
              <a:rPr lang="en-US" sz="1600" dirty="0"/>
            </a:br>
            <a:r>
              <a:rPr lang="en-US" sz="1600" dirty="0"/>
              <a:t>        }</a:t>
            </a:r>
            <a:br>
              <a:rPr lang="en-US" sz="1600" dirty="0"/>
            </a:br>
            <a:r>
              <a:rPr lang="en-US" sz="1600" dirty="0"/>
              <a:t>    }</a:t>
            </a:r>
            <a:br>
              <a:rPr lang="en-US" sz="1600" dirty="0"/>
            </a:br>
            <a:r>
              <a:rPr lang="en-US" sz="1600" dirty="0"/>
              <a:t>    </a:t>
            </a:r>
            <a:r>
              <a:rPr lang="en-US" sz="1600" dirty="0" err="1"/>
              <a:t>printf</a:t>
            </a:r>
            <a:r>
              <a:rPr lang="en-US" sz="1600" dirty="0"/>
              <a:t>("the trace of the matrix A is %d",trace); </a:t>
            </a:r>
            <a:br>
              <a:rPr lang="en-US" sz="1600" dirty="0"/>
            </a:br>
            <a:r>
              <a:rPr lang="en-US" sz="1600" dirty="0"/>
              <a:t>}</a:t>
            </a:r>
          </a:p>
        </p:txBody>
      </p:sp>
    </p:spTree>
    <p:extLst>
      <p:ext uri="{9AC89058-5EAD-4D52-980A-74F6CF8A23E6}">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01"/>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9DA7A429-2062-4A60-8E17-24E2DFE21F4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20A3D11-F941-4274-B10B-886488D5BCFD}"/>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3B0DD63B-F399-4983-AF7B-064251A2DBC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5BE8FE6-0E0A-41FA-9659-00DDAAEDF25D}"/>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CA1A211E-D8A1-4B77-B903-B4811173B22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996116E-E605-44D6-BE63-C583CE4A8AF2}"/>
              </a:ext>
            </a:extLst>
          </p:cNvPr>
          <p:cNvSpPr txBox="1"/>
          <p:nvPr>
            <p:custDataLst>
              <p:tags r:id="rId1"/>
            </p:custDataLst>
          </p:nvPr>
        </p:nvSpPr>
        <p:spPr>
          <a:xfrm>
            <a:off x="3886200" y="996644"/>
            <a:ext cx="4419600" cy="473893"/>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Matrix multiplication Program</a:t>
            </a:r>
          </a:p>
        </p:txBody>
      </p:sp>
      <p:sp>
        <p:nvSpPr>
          <p:cNvPr id="5" name="TextBox 4">
            <a:extLst>
              <a:ext uri="{2D2FE44A-BC73-4B0F-8028-4F5B0F653B9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256B3A1-7A67-4260-A2FC-0EC5BA0F83EC}"/>
              </a:ext>
            </a:extLst>
          </p:cNvPr>
          <p:cNvSpPr txBox="1"/>
          <p:nvPr/>
        </p:nvSpPr>
        <p:spPr>
          <a:xfrm>
            <a:off x="145135" y="1803401"/>
            <a:ext cx="11901716" cy="702885"/>
          </a:xfrm>
          <a:prstGeom prst="rect">
            <a:avLst/>
          </a:prstGeom>
        </p:spPr>
        <p:txBody>
          <a:bodyPr vert="horz" lIns="127000" tIns="63500" rIns="127000" bIns="63500" rtlCol="0" anchor="t">
            <a:spAutoFit/>
          </a:bodyPr>
          <a:lstStyle/>
          <a:p>
            <a:pPr>
              <a:defRPr lang="en-US" sz="1400" dirty="0"/>
            </a:pPr>
            <a:r>
              <a:rPr lang="en-US" sz="1867" dirty="0">
                <a:solidFill>
                  <a:srgbClr val="F2494B"/>
                </a:solidFill>
              </a:rPr>
              <a:t>Develop a program to introduce 2-D array manipulation and implement matrix multiplication and ensure the rules of the multiplication are checked</a:t>
            </a:r>
          </a:p>
        </p:txBody>
      </p:sp>
    </p:spTree>
    <p:extLst>
      <p:ext uri="{954EED74-6C9D-494D-A51E-18F8C2411204}">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03"/>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7171FD5E-669A-4C48-98DD-3A38C036F52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E395C99-C2ED-446C-8FAC-5B3B9CE5BA2C}"/>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64848826-8F39-4317-B923-EB79E5FA7DA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6F24C26-B1F3-4C26-94C3-A5F04F8C92FD}"/>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0F4E6D8B-1D8E-41BA-B3B2-718C44D4B1D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9466ED5-0E54-4541-B404-E31A8C1241BB}"/>
              </a:ext>
            </a:extLst>
          </p:cNvPr>
          <p:cNvSpPr txBox="1"/>
          <p:nvPr/>
        </p:nvSpPr>
        <p:spPr>
          <a:xfrm>
            <a:off x="321919" y="996644"/>
            <a:ext cx="11498541" cy="5686941"/>
          </a:xfrm>
          <a:prstGeom prst="rect">
            <a:avLst/>
          </a:prstGeom>
        </p:spPr>
        <p:txBody>
          <a:bodyPr vert="horz" lIns="127000" tIns="63500" rIns="127000" bIns="63500" rtlCol="0" anchor="t">
            <a:spAutoFit/>
          </a:bodyPr>
          <a:lstStyle/>
          <a:p>
            <a:pPr>
              <a:lnSpc>
                <a:spcPct val="150000"/>
              </a:lnSpc>
              <a:defRPr lang="en-US" sz="1400" dirty="0"/>
            </a:pPr>
            <a:r>
              <a:rPr lang="en-US" sz="1867" b="1" dirty="0">
                <a:solidFill>
                  <a:schemeClr val="accent5"/>
                </a:solidFill>
                <a:latin typeface="+mj-lt"/>
              </a:rPr>
              <a:t>Advantages of Arrays:</a:t>
            </a:r>
          </a:p>
          <a:p>
            <a:pPr>
              <a:lnSpc>
                <a:spcPct val="150000"/>
              </a:lnSpc>
              <a:defRPr lang="en-US" sz="1400" dirty="0"/>
            </a:pPr>
            <a:r>
              <a:rPr lang="en-US" sz="1867" dirty="0">
                <a:solidFill>
                  <a:srgbClr val="00B050"/>
                </a:solidFill>
              </a:rPr>
              <a:t>1. Arrays can be used to store numerous values of the same data type (</a:t>
            </a:r>
            <a:r>
              <a:rPr lang="en-US" sz="1867" dirty="0" err="1">
                <a:solidFill>
                  <a:srgbClr val="00B050"/>
                </a:solidFill>
              </a:rPr>
              <a:t>homogeneous</a:t>
            </a:r>
            <a:r>
              <a:rPr lang="en-US" sz="1867" dirty="0">
                <a:solidFill>
                  <a:srgbClr val="00B050"/>
                </a:solidFill>
              </a:rPr>
              <a:t> data).</a:t>
            </a:r>
          </a:p>
          <a:p>
            <a:pPr>
              <a:lnSpc>
                <a:spcPct val="150000"/>
              </a:lnSpc>
              <a:defRPr lang="en-US" sz="1400" dirty="0"/>
            </a:pPr>
            <a:r>
              <a:rPr lang="en-US" sz="1867" dirty="0">
                <a:solidFill>
                  <a:srgbClr val="00B050"/>
                </a:solidFill>
              </a:rPr>
              <a:t>2.Programmer is freed from creating many variables (He just has to create a single array of the required size).</a:t>
            </a:r>
          </a:p>
          <a:p>
            <a:pPr>
              <a:lnSpc>
                <a:spcPct val="150000"/>
              </a:lnSpc>
              <a:defRPr lang="en-US" sz="1400" dirty="0"/>
            </a:pPr>
            <a:r>
              <a:rPr lang="en-US" sz="1867" dirty="0">
                <a:solidFill>
                  <a:srgbClr val="00B050"/>
                </a:solidFill>
              </a:rPr>
              <a:t>3. Reading and writing from and to the array is simple (loops can be used for this purpose).</a:t>
            </a:r>
          </a:p>
          <a:p>
            <a:pPr>
              <a:lnSpc>
                <a:spcPct val="150000"/>
              </a:lnSpc>
              <a:defRPr lang="en-US" sz="1400" dirty="0"/>
            </a:pPr>
            <a:endParaRPr lang="en-US" sz="1867" dirty="0">
              <a:solidFill>
                <a:srgbClr val="00B050"/>
              </a:solidFill>
            </a:endParaRPr>
          </a:p>
          <a:p>
            <a:pPr>
              <a:lnSpc>
                <a:spcPct val="150000"/>
              </a:lnSpc>
              <a:defRPr lang="en-US" sz="1400" dirty="0"/>
            </a:pPr>
            <a:r>
              <a:rPr lang="en-US" sz="1867" b="1" dirty="0">
                <a:solidFill>
                  <a:srgbClr val="775E9E"/>
                </a:solidFill>
                <a:latin typeface="+mj-lt"/>
              </a:rPr>
              <a:t>Disadvantages:</a:t>
            </a:r>
          </a:p>
          <a:p>
            <a:pPr>
              <a:lnSpc>
                <a:spcPct val="150000"/>
              </a:lnSpc>
              <a:defRPr lang="en-US" sz="1400" dirty="0"/>
            </a:pPr>
            <a:r>
              <a:rPr lang="en-US" sz="1867" dirty="0">
                <a:solidFill>
                  <a:schemeClr val="accent6"/>
                </a:solidFill>
              </a:rPr>
              <a:t>1. Single array can't store heterogeneous data (data of different types).</a:t>
            </a:r>
          </a:p>
          <a:p>
            <a:pPr>
              <a:lnSpc>
                <a:spcPct val="150000"/>
              </a:lnSpc>
              <a:defRPr lang="en-US" sz="1400" dirty="0"/>
            </a:pPr>
            <a:r>
              <a:rPr lang="en-US" sz="1867" dirty="0">
                <a:solidFill>
                  <a:schemeClr val="accent6"/>
                </a:solidFill>
              </a:rPr>
              <a:t>2. Arrays demands </a:t>
            </a:r>
            <a:r>
              <a:rPr lang="en-US" sz="1867" dirty="0" err="1">
                <a:solidFill>
                  <a:schemeClr val="accent6"/>
                </a:solidFill>
              </a:rPr>
              <a:t>contiguous</a:t>
            </a:r>
            <a:r>
              <a:rPr lang="en-US" sz="1867" dirty="0">
                <a:solidFill>
                  <a:schemeClr val="accent6"/>
                </a:solidFill>
              </a:rPr>
              <a:t> memory locations to store data.</a:t>
            </a:r>
          </a:p>
          <a:p>
            <a:pPr>
              <a:lnSpc>
                <a:spcPct val="150000"/>
              </a:lnSpc>
              <a:defRPr lang="en-US" sz="1400" dirty="0"/>
            </a:pPr>
            <a:r>
              <a:rPr lang="en-US" sz="1867" dirty="0">
                <a:solidFill>
                  <a:schemeClr val="accent6"/>
                </a:solidFill>
              </a:rPr>
              <a:t>3. Size of the array has to be mentioned at the beginning of the program itself. This may lead to inefficient memory utilization since all the reserved space may not be utilized.</a:t>
            </a:r>
          </a:p>
          <a:p>
            <a:pPr>
              <a:lnSpc>
                <a:spcPct val="150000"/>
              </a:lnSpc>
              <a:defRPr lang="en-US" sz="1400" dirty="0"/>
            </a:pPr>
            <a:r>
              <a:rPr lang="en-US" sz="1867" dirty="0">
                <a:solidFill>
                  <a:schemeClr val="accent6"/>
                </a:solidFill>
              </a:rPr>
              <a:t>4. Addition or deletion of element at the middle of an array is a problem.</a:t>
            </a:r>
          </a:p>
          <a:p>
            <a:pPr>
              <a:lnSpc>
                <a:spcPct val="150000"/>
              </a:lnSpc>
              <a:defRPr lang="en-US" sz="1400" dirty="0"/>
            </a:pPr>
            <a:endParaRPr lang="en-US" sz="1867" dirty="0">
              <a:solidFill>
                <a:schemeClr val="accent6"/>
              </a:solidFill>
            </a:endParaRPr>
          </a:p>
          <a:p>
            <a:pPr>
              <a:lnSpc>
                <a:spcPct val="150000"/>
              </a:lnSpc>
              <a:defRPr lang="en-US" sz="1400" dirty="0"/>
            </a:pPr>
            <a:endParaRPr lang="en-US" sz="1867" dirty="0"/>
          </a:p>
        </p:txBody>
      </p:sp>
    </p:spTree>
    <p:extLst>
      <p:ext uri="{F2801767-6460-4A30-8136-A7603BA19C0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05"/>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8AA3AA1B-2A05-4DCC-971D-CA2329C2E26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3CBBF2B-5789-4AAD-9A23-E7589FA76CE9}"/>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D78010DD-91F3-4EA5-A64E-EEE021DCA33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8B2CB04-1BC0-43EB-9CE4-AC0A5B5609DE}"/>
              </a:ext>
            </a:extLst>
          </p:cNvPr>
          <p:cNvSpPr txBox="1"/>
          <p:nvPr>
            <p:custDataLst>
              <p:tags r:id="rId1"/>
            </p:custDataLst>
          </p:nvPr>
        </p:nvSpPr>
        <p:spPr>
          <a:xfrm>
            <a:off x="3657601" y="947820"/>
            <a:ext cx="4379735" cy="566539"/>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2400" b="1" dirty="0">
                <a:latin typeface="+mj-lt"/>
              </a:rPr>
              <a:t>Character array - Strings</a:t>
            </a:r>
          </a:p>
        </p:txBody>
      </p:sp>
      <p:sp>
        <p:nvSpPr>
          <p:cNvPr id="4" name="TextBox 3">
            <a:extLst>
              <a:ext uri="{E533F903-92ED-4A59-BDA0-557623B8C5F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30EA980-9F06-4EBB-90E1-38CDE49026E4}"/>
              </a:ext>
            </a:extLst>
          </p:cNvPr>
          <p:cNvSpPr txBox="1"/>
          <p:nvPr/>
        </p:nvSpPr>
        <p:spPr>
          <a:xfrm>
            <a:off x="1219200" y="2213344"/>
            <a:ext cx="6177965" cy="415563"/>
          </a:xfrm>
          <a:prstGeom prst="rect">
            <a:avLst/>
          </a:prstGeom>
        </p:spPr>
        <p:txBody>
          <a:bodyPr vert="horz" lIns="127000" tIns="63500" rIns="127000" bIns="63500" rtlCol="0" anchor="t">
            <a:spAutoFit/>
          </a:bodyPr>
          <a:lstStyle/>
          <a:p>
            <a:pPr>
              <a:defRPr lang="en-US" sz="1400" dirty="0"/>
            </a:pPr>
            <a:r>
              <a:rPr lang="en-US" sz="1867" dirty="0">
                <a:solidFill>
                  <a:srgbClr val="C1408A"/>
                </a:solidFill>
              </a:rPr>
              <a:t>Array which has character in it is called as</a:t>
            </a:r>
            <a:r>
              <a:rPr lang="en-US" sz="1867" b="1" dirty="0">
                <a:solidFill>
                  <a:srgbClr val="C1408A"/>
                </a:solidFill>
                <a:latin typeface="+mj-lt"/>
              </a:rPr>
              <a:t> String</a:t>
            </a:r>
          </a:p>
        </p:txBody>
      </p:sp>
      <p:sp>
        <p:nvSpPr>
          <p:cNvPr id="5" name="TextBox 4">
            <a:extLst>
              <a:ext uri="{01B715DA-2906-47DC-B38C-AF88CA89D0A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E361105-48B9-4ACA-B78B-BEF0B2305BD5}"/>
              </a:ext>
            </a:extLst>
          </p:cNvPr>
          <p:cNvSpPr txBox="1"/>
          <p:nvPr/>
        </p:nvSpPr>
        <p:spPr>
          <a:xfrm>
            <a:off x="429475" y="2970339"/>
            <a:ext cx="6929843" cy="3863430"/>
          </a:xfrm>
          <a:prstGeom prst="rect">
            <a:avLst/>
          </a:prstGeom>
        </p:spPr>
        <p:txBody>
          <a:bodyPr vert="horz" lIns="127000" tIns="63500" rIns="127000" bIns="63500" rtlCol="0" anchor="t">
            <a:spAutoFit/>
          </a:bodyPr>
          <a:lstStyle/>
          <a:p>
            <a:pPr>
              <a:defRPr lang="en-US" sz="1400" dirty="0"/>
            </a:pPr>
            <a:r>
              <a:rPr lang="en-US" sz="1867" dirty="0"/>
              <a:t>Strings end with special character called null character(\0).</a:t>
            </a:r>
          </a:p>
          <a:p>
            <a:pPr>
              <a:defRPr lang="en-US" sz="1400" dirty="0"/>
            </a:pPr>
            <a:endParaRPr lang="en-US" sz="1867" dirty="0"/>
          </a:p>
          <a:p>
            <a:pPr>
              <a:defRPr lang="en-US" sz="1400" dirty="0"/>
            </a:pPr>
            <a:r>
              <a:rPr lang="en-US" sz="1867" b="1" dirty="0">
                <a:solidFill>
                  <a:schemeClr val="accent6"/>
                </a:solidFill>
                <a:latin typeface="+mj-lt"/>
              </a:rPr>
              <a:t>Declaration:</a:t>
            </a:r>
          </a:p>
          <a:p>
            <a:pPr>
              <a:defRPr lang="en-US" sz="1400" dirty="0"/>
            </a:pPr>
            <a:r>
              <a:rPr lang="en-US" sz="1867" b="1" dirty="0">
                <a:solidFill>
                  <a:srgbClr val="775E9E"/>
                </a:solidFill>
                <a:latin typeface="+mj-lt"/>
              </a:rPr>
              <a:t>char a[8];</a:t>
            </a:r>
          </a:p>
          <a:p>
            <a:pPr>
              <a:defRPr lang="en-US" sz="1400" dirty="0"/>
            </a:pPr>
            <a:endParaRPr lang="en-US" sz="1867" b="1" dirty="0">
              <a:solidFill>
                <a:srgbClr val="775E9E"/>
              </a:solidFill>
              <a:latin typeface="+mj-lt"/>
            </a:endParaRPr>
          </a:p>
          <a:p>
            <a:pPr>
              <a:defRPr lang="en-US" sz="1400" dirty="0"/>
            </a:pPr>
            <a:endParaRPr lang="en-US" sz="1867" b="1" dirty="0">
              <a:solidFill>
                <a:srgbClr val="775E9E"/>
              </a:solidFill>
              <a:latin typeface="+mj-lt"/>
            </a:endParaRPr>
          </a:p>
          <a:p>
            <a:pPr>
              <a:defRPr lang="en-US" sz="1400" dirty="0"/>
            </a:pPr>
            <a:r>
              <a:rPr lang="en-US" sz="1867" b="1" dirty="0">
                <a:solidFill>
                  <a:srgbClr val="C1408A"/>
                </a:solidFill>
                <a:latin typeface="+mj-lt"/>
              </a:rPr>
              <a:t>Initialization:</a:t>
            </a:r>
          </a:p>
          <a:p>
            <a:pPr>
              <a:defRPr lang="en-US" sz="1400" dirty="0"/>
            </a:pPr>
            <a:r>
              <a:rPr lang="en-US" sz="1867" b="1" dirty="0">
                <a:solidFill>
                  <a:schemeClr val="accent5"/>
                </a:solidFill>
                <a:latin typeface="+mj-lt"/>
              </a:rPr>
              <a:t>char a[8] = {'H','e','l','l','o','\0'};</a:t>
            </a:r>
          </a:p>
          <a:p>
            <a:pPr>
              <a:defRPr lang="en-US" sz="1400" dirty="0"/>
            </a:pPr>
            <a:endParaRPr lang="en-US" sz="1867" b="1" dirty="0">
              <a:solidFill>
                <a:schemeClr val="accent5"/>
              </a:solidFill>
              <a:latin typeface="+mj-lt"/>
            </a:endParaRPr>
          </a:p>
          <a:p>
            <a:pPr>
              <a:defRPr lang="en-US" sz="1400" dirty="0"/>
            </a:pPr>
            <a:r>
              <a:rPr lang="en-US" sz="1867" b="1" dirty="0">
                <a:solidFill>
                  <a:srgbClr val="C1408A"/>
                </a:solidFill>
                <a:latin typeface="+mj-lt"/>
              </a:rPr>
              <a:t>Or</a:t>
            </a:r>
          </a:p>
          <a:p>
            <a:pPr>
              <a:defRPr lang="en-US" sz="1400" dirty="0"/>
            </a:pPr>
            <a:endParaRPr lang="en-US" sz="1867" b="1" dirty="0">
              <a:solidFill>
                <a:srgbClr val="C1408A"/>
              </a:solidFill>
              <a:latin typeface="+mj-lt"/>
            </a:endParaRPr>
          </a:p>
          <a:p>
            <a:pPr>
              <a:defRPr lang="en-US" sz="1400" dirty="0"/>
            </a:pPr>
            <a:r>
              <a:rPr lang="en-US" sz="1867" b="1" dirty="0">
                <a:solidFill>
                  <a:srgbClr val="775E9E"/>
                </a:solidFill>
                <a:latin typeface="+mj-lt"/>
              </a:rPr>
              <a:t>char a[]="</a:t>
            </a:r>
            <a:r>
              <a:rPr lang="en-US" sz="1867" b="1" dirty="0" err="1">
                <a:solidFill>
                  <a:srgbClr val="775E9E"/>
                </a:solidFill>
                <a:latin typeface="+mj-lt"/>
              </a:rPr>
              <a:t>HelloHi</a:t>
            </a:r>
            <a:r>
              <a:rPr lang="en-US" sz="1867" b="1" dirty="0">
                <a:solidFill>
                  <a:srgbClr val="775E9E"/>
                </a:solidFill>
                <a:latin typeface="+mj-lt"/>
              </a:rPr>
              <a:t>";</a:t>
            </a:r>
          </a:p>
          <a:p>
            <a:pPr>
              <a:defRPr lang="en-US" sz="1400" dirty="0"/>
            </a:pPr>
            <a:endParaRPr lang="en-US" sz="1867" b="1" dirty="0">
              <a:solidFill>
                <a:srgbClr val="C1408A"/>
              </a:solidFill>
              <a:latin typeface="+mj-lt"/>
            </a:endParaRPr>
          </a:p>
        </p:txBody>
      </p:sp>
      <p:graphicFrame>
        <p:nvGraphicFramePr>
          <p:cNvPr id="6" name="Table 5">
            <a:extLst>
              <a:ext uri="{EAA3C986-2A94-43B4-9CE8-C2C5E479246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02E0F19-1983-4ED1-BA39-C168B19F3F73}"/>
              </a:ext>
            </a:extLst>
          </p:cNvPr>
          <p:cNvGraphicFramePr/>
          <p:nvPr/>
        </p:nvGraphicFramePr>
        <p:xfrm>
          <a:off x="6096001" y="3861384"/>
          <a:ext cx="5316625" cy="303973"/>
        </p:xfrm>
        <a:graphic>
          <a:graphicData uri="http://schemas.openxmlformats.org/drawingml/2006/table">
            <a:tbl>
              <a:tblPr firstRow="1"/>
              <a:tblGrid>
                <a:gridCol w="664579">
                  <a:extLst>
                    <a:ext uri="{9D8B030D-6E8A-4147-A177-3AD203B41FA5}">
                      <a16:colId xmlns="" xmlns:a16="http://schemas.microsoft.com/office/drawing/2014/main" val="20000"/>
                    </a:ext>
                  </a:extLst>
                </a:gridCol>
                <a:gridCol w="664579">
                  <a:extLst>
                    <a:ext uri="{9D8B030D-6E8A-4147-A177-3AD203B41FA5}">
                      <a16:colId xmlns="" xmlns:a16="http://schemas.microsoft.com/office/drawing/2014/main" val="20001"/>
                    </a:ext>
                  </a:extLst>
                </a:gridCol>
                <a:gridCol w="664579">
                  <a:extLst>
                    <a:ext uri="{9D8B030D-6E8A-4147-A177-3AD203B41FA5}">
                      <a16:colId xmlns="" xmlns:a16="http://schemas.microsoft.com/office/drawing/2014/main" val="20002"/>
                    </a:ext>
                  </a:extLst>
                </a:gridCol>
                <a:gridCol w="664579">
                  <a:extLst>
                    <a:ext uri="{9D8B030D-6E8A-4147-A177-3AD203B41FA5}">
                      <a16:colId xmlns="" xmlns:a16="http://schemas.microsoft.com/office/drawing/2014/main" val="20003"/>
                    </a:ext>
                  </a:extLst>
                </a:gridCol>
                <a:gridCol w="664579">
                  <a:extLst>
                    <a:ext uri="{9D8B030D-6E8A-4147-A177-3AD203B41FA5}">
                      <a16:colId xmlns="" xmlns:a16="http://schemas.microsoft.com/office/drawing/2014/main" val="20004"/>
                    </a:ext>
                  </a:extLst>
                </a:gridCol>
                <a:gridCol w="664579">
                  <a:extLst>
                    <a:ext uri="{9D8B030D-6E8A-4147-A177-3AD203B41FA5}">
                      <a16:colId xmlns="" xmlns:a16="http://schemas.microsoft.com/office/drawing/2014/main" val="20005"/>
                    </a:ext>
                  </a:extLst>
                </a:gridCol>
                <a:gridCol w="664579">
                  <a:extLst>
                    <a:ext uri="{9D8B030D-6E8A-4147-A177-3AD203B41FA5}">
                      <a16:colId xmlns="" xmlns:a16="http://schemas.microsoft.com/office/drawing/2014/main" val="20006"/>
                    </a:ext>
                  </a:extLst>
                </a:gridCol>
                <a:gridCol w="664579">
                  <a:extLst>
                    <a:ext uri="{9D8B030D-6E8A-4147-A177-3AD203B41FA5}">
                      <a16:colId xmlns="" xmlns:a16="http://schemas.microsoft.com/office/drawing/2014/main" val="20007"/>
                    </a:ext>
                  </a:extLst>
                </a:gridCol>
              </a:tblGrid>
              <a:tr h="487680">
                <a:tc>
                  <a:txBody>
                    <a:bodyPr/>
                    <a:lstStyle/>
                    <a:p>
                      <a:endParaRPr lang="en-US" sz="2400" dirty="0"/>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extLst>
                  <a:ext uri="{0D108BD9-81ED-4DB2-BD59-A6C34878D82A}">
                    <a16:rowId xmlns="" xmlns:a16="http://schemas.microsoft.com/office/drawing/2014/main" val="10000"/>
                  </a:ext>
                </a:extLst>
              </a:tr>
            </a:tbl>
          </a:graphicData>
        </a:graphic>
      </p:graphicFrame>
      <p:sp>
        <p:nvSpPr>
          <p:cNvPr id="7" name="TextBox 6">
            <a:extLst>
              <a:ext uri="{97746325-B571-470A-8B19-727F9B1B5E0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2188732-AA21-4B40-92A6-8490D7C19725}"/>
              </a:ext>
            </a:extLst>
          </p:cNvPr>
          <p:cNvSpPr txBox="1"/>
          <p:nvPr/>
        </p:nvSpPr>
        <p:spPr>
          <a:xfrm>
            <a:off x="6113374" y="3416301"/>
            <a:ext cx="5299252" cy="415563"/>
          </a:xfrm>
          <a:prstGeom prst="rect">
            <a:avLst/>
          </a:prstGeom>
        </p:spPr>
        <p:txBody>
          <a:bodyPr vert="horz" lIns="127000" tIns="63500" rIns="127000" bIns="63500" rtlCol="0" anchor="t">
            <a:spAutoFit/>
          </a:bodyPr>
          <a:lstStyle/>
          <a:p>
            <a:pPr>
              <a:defRPr lang="en-US" sz="1400" dirty="0"/>
            </a:pPr>
            <a:r>
              <a:rPr lang="en-US" sz="1867" dirty="0"/>
              <a:t>0          1         2        3         4         5        6       7  </a:t>
            </a:r>
          </a:p>
        </p:txBody>
      </p:sp>
      <p:sp>
        <p:nvSpPr>
          <p:cNvPr id="8" name="TextBox 7">
            <a:extLst>
              <a:ext uri="{B89D500A-9FE8-456D-8B2C-FFC28D26143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CC3EFA4-FE25-4481-960B-3D9069E3AAA1}"/>
              </a:ext>
            </a:extLst>
          </p:cNvPr>
          <p:cNvSpPr txBox="1"/>
          <p:nvPr/>
        </p:nvSpPr>
        <p:spPr>
          <a:xfrm>
            <a:off x="5617350" y="3848101"/>
            <a:ext cx="478649" cy="415563"/>
          </a:xfrm>
          <a:prstGeom prst="rect">
            <a:avLst/>
          </a:prstGeom>
        </p:spPr>
        <p:txBody>
          <a:bodyPr vert="horz" lIns="127000" tIns="63500" rIns="127000" bIns="63500" rtlCol="0" anchor="t">
            <a:spAutoFit/>
          </a:bodyPr>
          <a:lstStyle/>
          <a:p>
            <a:pPr>
              <a:defRPr lang="en-US" sz="1400" dirty="0"/>
            </a:pPr>
            <a:r>
              <a:rPr lang="en-US" sz="1867" dirty="0"/>
              <a:t>a</a:t>
            </a:r>
          </a:p>
        </p:txBody>
      </p:sp>
      <p:graphicFrame>
        <p:nvGraphicFramePr>
          <p:cNvPr id="9" name="Table 8">
            <a:extLst>
              <a:ext uri="{661F9FBD-63D2-4607-A345-CB2EFB6CFFA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1EA09AE-FA17-4647-B61F-E0911477F602}"/>
              </a:ext>
            </a:extLst>
          </p:cNvPr>
          <p:cNvGraphicFramePr/>
          <p:nvPr/>
        </p:nvGraphicFramePr>
        <p:xfrm>
          <a:off x="6096001" y="4951044"/>
          <a:ext cx="5316625" cy="303973"/>
        </p:xfrm>
        <a:graphic>
          <a:graphicData uri="http://schemas.openxmlformats.org/drawingml/2006/table">
            <a:tbl>
              <a:tblPr firstRow="1"/>
              <a:tblGrid>
                <a:gridCol w="664579">
                  <a:extLst>
                    <a:ext uri="{9D8B030D-6E8A-4147-A177-3AD203B41FA5}">
                      <a16:colId xmlns="" xmlns:a16="http://schemas.microsoft.com/office/drawing/2014/main" val="20000"/>
                    </a:ext>
                  </a:extLst>
                </a:gridCol>
                <a:gridCol w="664579">
                  <a:extLst>
                    <a:ext uri="{9D8B030D-6E8A-4147-A177-3AD203B41FA5}">
                      <a16:colId xmlns="" xmlns:a16="http://schemas.microsoft.com/office/drawing/2014/main" val="20001"/>
                    </a:ext>
                  </a:extLst>
                </a:gridCol>
                <a:gridCol w="664579">
                  <a:extLst>
                    <a:ext uri="{9D8B030D-6E8A-4147-A177-3AD203B41FA5}">
                      <a16:colId xmlns="" xmlns:a16="http://schemas.microsoft.com/office/drawing/2014/main" val="20002"/>
                    </a:ext>
                  </a:extLst>
                </a:gridCol>
                <a:gridCol w="664579">
                  <a:extLst>
                    <a:ext uri="{9D8B030D-6E8A-4147-A177-3AD203B41FA5}">
                      <a16:colId xmlns="" xmlns:a16="http://schemas.microsoft.com/office/drawing/2014/main" val="20003"/>
                    </a:ext>
                  </a:extLst>
                </a:gridCol>
                <a:gridCol w="664579">
                  <a:extLst>
                    <a:ext uri="{9D8B030D-6E8A-4147-A177-3AD203B41FA5}">
                      <a16:colId xmlns="" xmlns:a16="http://schemas.microsoft.com/office/drawing/2014/main" val="20004"/>
                    </a:ext>
                  </a:extLst>
                </a:gridCol>
                <a:gridCol w="664579">
                  <a:extLst>
                    <a:ext uri="{9D8B030D-6E8A-4147-A177-3AD203B41FA5}">
                      <a16:colId xmlns="" xmlns:a16="http://schemas.microsoft.com/office/drawing/2014/main" val="20005"/>
                    </a:ext>
                  </a:extLst>
                </a:gridCol>
                <a:gridCol w="664579">
                  <a:extLst>
                    <a:ext uri="{9D8B030D-6E8A-4147-A177-3AD203B41FA5}">
                      <a16:colId xmlns="" xmlns:a16="http://schemas.microsoft.com/office/drawing/2014/main" val="20006"/>
                    </a:ext>
                  </a:extLst>
                </a:gridCol>
                <a:gridCol w="664579">
                  <a:extLst>
                    <a:ext uri="{9D8B030D-6E8A-4147-A177-3AD203B41FA5}">
                      <a16:colId xmlns="" xmlns:a16="http://schemas.microsoft.com/office/drawing/2014/main" val="20007"/>
                    </a:ext>
                  </a:extLst>
                </a:gridCol>
              </a:tblGrid>
              <a:tr h="487680">
                <a:tc>
                  <a:txBody>
                    <a:bodyPr/>
                    <a:lstStyle/>
                    <a:p>
                      <a:r>
                        <a:rPr lang="en-US" sz="2400" dirty="0"/>
                        <a:t>H</a:t>
                      </a:r>
                    </a:p>
                  </a:txBody>
                  <a:tcPr marL="121920" marR="121920" marT="60960" marB="60960"/>
                </a:tc>
                <a:tc>
                  <a:txBody>
                    <a:bodyPr/>
                    <a:lstStyle/>
                    <a:p>
                      <a:r>
                        <a:rPr lang="en-US" sz="2400" dirty="0"/>
                        <a:t>e</a:t>
                      </a:r>
                    </a:p>
                  </a:txBody>
                  <a:tcPr marL="121920" marR="121920" marT="60960" marB="60960"/>
                </a:tc>
                <a:tc>
                  <a:txBody>
                    <a:bodyPr/>
                    <a:lstStyle/>
                    <a:p>
                      <a:r>
                        <a:rPr lang="en-US" sz="2400" dirty="0"/>
                        <a:t>l</a:t>
                      </a:r>
                    </a:p>
                  </a:txBody>
                  <a:tcPr marL="121920" marR="121920" marT="60960" marB="60960"/>
                </a:tc>
                <a:tc>
                  <a:txBody>
                    <a:bodyPr/>
                    <a:lstStyle/>
                    <a:p>
                      <a:r>
                        <a:rPr lang="en-US" sz="2400" dirty="0"/>
                        <a:t>l</a:t>
                      </a:r>
                    </a:p>
                  </a:txBody>
                  <a:tcPr marL="121920" marR="121920" marT="60960" marB="60960"/>
                </a:tc>
                <a:tc>
                  <a:txBody>
                    <a:bodyPr/>
                    <a:lstStyle/>
                    <a:p>
                      <a:r>
                        <a:rPr lang="en-US" sz="2400" dirty="0"/>
                        <a:t>o</a:t>
                      </a:r>
                    </a:p>
                  </a:txBody>
                  <a:tcPr marL="121920" marR="121920" marT="60960" marB="60960"/>
                </a:tc>
                <a:tc>
                  <a:txBody>
                    <a:bodyPr/>
                    <a:lstStyle/>
                    <a:p>
                      <a:r>
                        <a:rPr lang="en-US" sz="2400" dirty="0"/>
                        <a:t>\0</a:t>
                      </a:r>
                    </a:p>
                  </a:txBody>
                  <a:tcPr marL="121920" marR="121920" marT="60960" marB="60960"/>
                </a:tc>
                <a:tc>
                  <a:txBody>
                    <a:bodyPr/>
                    <a:lstStyle/>
                    <a:p>
                      <a:endParaRPr lang="en-US" sz="2400" dirty="0"/>
                    </a:p>
                  </a:txBody>
                  <a:tcPr marL="121920" marR="121920" marT="60960" marB="60960"/>
                </a:tc>
                <a:tc>
                  <a:txBody>
                    <a:bodyPr/>
                    <a:lstStyle/>
                    <a:p>
                      <a:endParaRPr lang="en-US" sz="2400" dirty="0"/>
                    </a:p>
                  </a:txBody>
                  <a:tcPr marL="121920" marR="121920" marT="60960" marB="60960"/>
                </a:tc>
                <a:extLst>
                  <a:ext uri="{0D108BD9-81ED-4DB2-BD59-A6C34878D82A}">
                    <a16:rowId xmlns="" xmlns:a16="http://schemas.microsoft.com/office/drawing/2014/main" val="10000"/>
                  </a:ext>
                </a:extLst>
              </a:tr>
            </a:tbl>
          </a:graphicData>
        </a:graphic>
      </p:graphicFrame>
      <p:graphicFrame>
        <p:nvGraphicFramePr>
          <p:cNvPr id="10" name="Table 9">
            <a:extLst>
              <a:ext uri="{25E8C1F8-7694-4337-A662-8F32D2A5531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5C8519D-D1E8-4818-9EC3-06D0A97FEAB0}"/>
              </a:ext>
            </a:extLst>
          </p:cNvPr>
          <p:cNvGraphicFramePr/>
          <p:nvPr/>
        </p:nvGraphicFramePr>
        <p:xfrm>
          <a:off x="6096001" y="5994400"/>
          <a:ext cx="5316625" cy="303973"/>
        </p:xfrm>
        <a:graphic>
          <a:graphicData uri="http://schemas.openxmlformats.org/drawingml/2006/table">
            <a:tbl>
              <a:tblPr firstRow="1"/>
              <a:tblGrid>
                <a:gridCol w="664579">
                  <a:extLst>
                    <a:ext uri="{9D8B030D-6E8A-4147-A177-3AD203B41FA5}">
                      <a16:colId xmlns="" xmlns:a16="http://schemas.microsoft.com/office/drawing/2014/main" val="20000"/>
                    </a:ext>
                  </a:extLst>
                </a:gridCol>
                <a:gridCol w="664579">
                  <a:extLst>
                    <a:ext uri="{9D8B030D-6E8A-4147-A177-3AD203B41FA5}">
                      <a16:colId xmlns="" xmlns:a16="http://schemas.microsoft.com/office/drawing/2014/main" val="20001"/>
                    </a:ext>
                  </a:extLst>
                </a:gridCol>
                <a:gridCol w="664579">
                  <a:extLst>
                    <a:ext uri="{9D8B030D-6E8A-4147-A177-3AD203B41FA5}">
                      <a16:colId xmlns="" xmlns:a16="http://schemas.microsoft.com/office/drawing/2014/main" val="20002"/>
                    </a:ext>
                  </a:extLst>
                </a:gridCol>
                <a:gridCol w="664579">
                  <a:extLst>
                    <a:ext uri="{9D8B030D-6E8A-4147-A177-3AD203B41FA5}">
                      <a16:colId xmlns="" xmlns:a16="http://schemas.microsoft.com/office/drawing/2014/main" val="20003"/>
                    </a:ext>
                  </a:extLst>
                </a:gridCol>
                <a:gridCol w="664579">
                  <a:extLst>
                    <a:ext uri="{9D8B030D-6E8A-4147-A177-3AD203B41FA5}">
                      <a16:colId xmlns="" xmlns:a16="http://schemas.microsoft.com/office/drawing/2014/main" val="20004"/>
                    </a:ext>
                  </a:extLst>
                </a:gridCol>
                <a:gridCol w="664579">
                  <a:extLst>
                    <a:ext uri="{9D8B030D-6E8A-4147-A177-3AD203B41FA5}">
                      <a16:colId xmlns="" xmlns:a16="http://schemas.microsoft.com/office/drawing/2014/main" val="20005"/>
                    </a:ext>
                  </a:extLst>
                </a:gridCol>
                <a:gridCol w="664579">
                  <a:extLst>
                    <a:ext uri="{9D8B030D-6E8A-4147-A177-3AD203B41FA5}">
                      <a16:colId xmlns="" xmlns:a16="http://schemas.microsoft.com/office/drawing/2014/main" val="20006"/>
                    </a:ext>
                  </a:extLst>
                </a:gridCol>
                <a:gridCol w="664579">
                  <a:extLst>
                    <a:ext uri="{9D8B030D-6E8A-4147-A177-3AD203B41FA5}">
                      <a16:colId xmlns="" xmlns:a16="http://schemas.microsoft.com/office/drawing/2014/main" val="20007"/>
                    </a:ext>
                  </a:extLst>
                </a:gridCol>
              </a:tblGrid>
              <a:tr h="487680">
                <a:tc>
                  <a:txBody>
                    <a:bodyPr/>
                    <a:lstStyle/>
                    <a:p>
                      <a:r>
                        <a:rPr lang="en-US" sz="2400" dirty="0"/>
                        <a:t>H</a:t>
                      </a:r>
                    </a:p>
                  </a:txBody>
                  <a:tcPr marL="121920" marR="121920" marT="60960" marB="60960"/>
                </a:tc>
                <a:tc>
                  <a:txBody>
                    <a:bodyPr/>
                    <a:lstStyle/>
                    <a:p>
                      <a:r>
                        <a:rPr lang="en-US" sz="2400" dirty="0"/>
                        <a:t>e</a:t>
                      </a:r>
                    </a:p>
                  </a:txBody>
                  <a:tcPr marL="121920" marR="121920" marT="60960" marB="60960"/>
                </a:tc>
                <a:tc>
                  <a:txBody>
                    <a:bodyPr/>
                    <a:lstStyle/>
                    <a:p>
                      <a:r>
                        <a:rPr lang="en-US" sz="2400" dirty="0"/>
                        <a:t>l</a:t>
                      </a:r>
                    </a:p>
                  </a:txBody>
                  <a:tcPr marL="121920" marR="121920" marT="60960" marB="60960"/>
                </a:tc>
                <a:tc>
                  <a:txBody>
                    <a:bodyPr/>
                    <a:lstStyle/>
                    <a:p>
                      <a:r>
                        <a:rPr lang="en-US" sz="2400" dirty="0"/>
                        <a:t>l</a:t>
                      </a:r>
                    </a:p>
                  </a:txBody>
                  <a:tcPr marL="121920" marR="121920" marT="60960" marB="60960"/>
                </a:tc>
                <a:tc>
                  <a:txBody>
                    <a:bodyPr/>
                    <a:lstStyle/>
                    <a:p>
                      <a:r>
                        <a:rPr lang="en-US" sz="2400" dirty="0"/>
                        <a:t>o</a:t>
                      </a:r>
                    </a:p>
                  </a:txBody>
                  <a:tcPr marL="121920" marR="121920" marT="60960" marB="60960"/>
                </a:tc>
                <a:tc>
                  <a:txBody>
                    <a:bodyPr/>
                    <a:lstStyle/>
                    <a:p>
                      <a:r>
                        <a:rPr lang="en-US" sz="2400" dirty="0"/>
                        <a:t>H</a:t>
                      </a:r>
                    </a:p>
                  </a:txBody>
                  <a:tcPr marL="121920" marR="121920" marT="60960" marB="60960"/>
                </a:tc>
                <a:tc>
                  <a:txBody>
                    <a:bodyPr/>
                    <a:lstStyle/>
                    <a:p>
                      <a:r>
                        <a:rPr lang="en-US" sz="2400" dirty="0"/>
                        <a:t>i</a:t>
                      </a:r>
                    </a:p>
                  </a:txBody>
                  <a:tcPr marL="121920" marR="121920" marT="60960" marB="60960"/>
                </a:tc>
                <a:tc>
                  <a:txBody>
                    <a:bodyPr/>
                    <a:lstStyle/>
                    <a:p>
                      <a:r>
                        <a:rPr lang="en-US" sz="2400" dirty="0"/>
                        <a:t>\0</a:t>
                      </a:r>
                    </a:p>
                  </a:txBody>
                  <a:tcPr marL="121920" marR="121920" marT="60960" marB="60960"/>
                </a:tc>
                <a:extLst>
                  <a:ext uri="{0D108BD9-81ED-4DB2-BD59-A6C34878D82A}">
                    <a16:rowId xmlns="" xmlns:a16="http://schemas.microsoft.com/office/drawing/2014/main" val="10000"/>
                  </a:ext>
                </a:extLst>
              </a:tr>
            </a:tbl>
          </a:graphicData>
        </a:graphic>
      </p:graphicFrame>
      <p:sp>
        <p:nvSpPr>
          <p:cNvPr id="11" name="TextBox 10">
            <a:extLst>
              <a:ext uri="{ECCC3F6B-B1E4-4626-BBC0-CDF2394CCAD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A36CD4A-BD89-49E6-8BAB-71A2BA1DE55F}"/>
              </a:ext>
            </a:extLst>
          </p:cNvPr>
          <p:cNvSpPr txBox="1"/>
          <p:nvPr/>
        </p:nvSpPr>
        <p:spPr>
          <a:xfrm>
            <a:off x="5617350" y="5994401"/>
            <a:ext cx="478649"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12" name="TextBox 11">
            <a:extLst>
              <a:ext uri="{7EF7DD1F-78C3-4EF4-9FC3-EFE9A112AB2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23596E5-75C2-4D66-992C-AA25B156CB17}"/>
              </a:ext>
            </a:extLst>
          </p:cNvPr>
          <p:cNvSpPr txBox="1"/>
          <p:nvPr/>
        </p:nvSpPr>
        <p:spPr>
          <a:xfrm>
            <a:off x="5617350" y="4921250"/>
            <a:ext cx="478649"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13" name="TextBox 12">
            <a:extLst>
              <a:ext uri="{9C56541E-0FE3-4581-BFC1-89A32161697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A8E7734-3076-46E7-AAA3-CAB9AF0AEDA0}"/>
              </a:ext>
            </a:extLst>
          </p:cNvPr>
          <p:cNvSpPr txBox="1"/>
          <p:nvPr/>
        </p:nvSpPr>
        <p:spPr>
          <a:xfrm>
            <a:off x="6104687" y="4529366"/>
            <a:ext cx="5299252" cy="415563"/>
          </a:xfrm>
          <a:prstGeom prst="rect">
            <a:avLst/>
          </a:prstGeom>
        </p:spPr>
        <p:txBody>
          <a:bodyPr vert="horz" lIns="127000" tIns="63500" rIns="127000" bIns="63500" rtlCol="0" anchor="t">
            <a:spAutoFit/>
          </a:bodyPr>
          <a:lstStyle/>
          <a:p>
            <a:pPr>
              <a:defRPr lang="en-US" sz="1400" dirty="0"/>
            </a:pPr>
            <a:r>
              <a:rPr lang="en-US" sz="1867" dirty="0"/>
              <a:t>0          1         2        3         4         5        6       7  </a:t>
            </a:r>
          </a:p>
        </p:txBody>
      </p:sp>
      <p:sp>
        <p:nvSpPr>
          <p:cNvPr id="14" name="TextBox 13">
            <a:extLst>
              <a:ext uri="{3D989272-F0A4-4F70-AA4B-661CBB91DCD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6C8F7DA-EC77-4A04-9827-4309961DC088}"/>
              </a:ext>
            </a:extLst>
          </p:cNvPr>
          <p:cNvSpPr txBox="1"/>
          <p:nvPr/>
        </p:nvSpPr>
        <p:spPr>
          <a:xfrm>
            <a:off x="6104687" y="5562601"/>
            <a:ext cx="5299252" cy="415563"/>
          </a:xfrm>
          <a:prstGeom prst="rect">
            <a:avLst/>
          </a:prstGeom>
        </p:spPr>
        <p:txBody>
          <a:bodyPr vert="horz" lIns="127000" tIns="63500" rIns="127000" bIns="63500" rtlCol="0" anchor="t">
            <a:spAutoFit/>
          </a:bodyPr>
          <a:lstStyle/>
          <a:p>
            <a:pPr>
              <a:defRPr lang="en-US" sz="1400" dirty="0"/>
            </a:pPr>
            <a:r>
              <a:rPr lang="en-US" sz="1867" dirty="0"/>
              <a:t>0          1         2        3         4         5        6       7  </a:t>
            </a:r>
          </a:p>
        </p:txBody>
      </p:sp>
    </p:spTree>
    <p:extLst>
      <p:ext uri="{0DD90C38-93C5-409C-A60F-97976B0676E8}">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07"/>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EF46FB49-62AC-424E-B9C9-AF47C9E4E9A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F8395B7-71E9-40B1-8230-69C8B9BB263F}"/>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CF042D9C-3D56-450B-A339-FAB4443EB40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48B1926-B4CC-4C09-A9B1-E3EC98D414D4}"/>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1035F818-2F26-4522-A3F7-7F7942987BE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4AA29EF-D457-4412-A826-6F873D794DE7}"/>
              </a:ext>
            </a:extLst>
          </p:cNvPr>
          <p:cNvSpPr txBox="1"/>
          <p:nvPr/>
        </p:nvSpPr>
        <p:spPr>
          <a:xfrm>
            <a:off x="1219200" y="1349895"/>
            <a:ext cx="6127368" cy="456472"/>
          </a:xfrm>
          <a:prstGeom prst="rect">
            <a:avLst/>
          </a:prstGeom>
        </p:spPr>
        <p:txBody>
          <a:bodyPr vert="horz" lIns="127000" tIns="63500" rIns="127000" bIns="63500" rtlCol="0" anchor="t">
            <a:spAutoFit/>
          </a:bodyPr>
          <a:lstStyle/>
          <a:p>
            <a:pPr>
              <a:defRPr lang="en-US" sz="1400" dirty="0"/>
            </a:pPr>
            <a:r>
              <a:rPr lang="en-US" sz="2133" b="1" dirty="0">
                <a:solidFill>
                  <a:schemeClr val="accent3"/>
                </a:solidFill>
                <a:latin typeface="+mj-lt"/>
              </a:rPr>
              <a:t>Printing and Reading Strings</a:t>
            </a:r>
          </a:p>
        </p:txBody>
      </p:sp>
      <p:sp>
        <p:nvSpPr>
          <p:cNvPr id="5" name="TextBox 4">
            <a:extLst>
              <a:ext uri="{BE293FBD-CCA5-4C64-A384-2280A82726C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2B57022-B8F7-420F-8960-9C18DE46FD89}"/>
              </a:ext>
            </a:extLst>
          </p:cNvPr>
          <p:cNvSpPr txBox="1"/>
          <p:nvPr/>
        </p:nvSpPr>
        <p:spPr>
          <a:xfrm>
            <a:off x="1219201" y="2109076"/>
            <a:ext cx="4123905" cy="1277529"/>
          </a:xfrm>
          <a:prstGeom prst="rect">
            <a:avLst/>
          </a:prstGeom>
        </p:spPr>
        <p:txBody>
          <a:bodyPr vert="horz" lIns="127000" tIns="63500" rIns="127000" bIns="63500" rtlCol="0" anchor="t">
            <a:spAutoFit/>
          </a:bodyPr>
          <a:lstStyle/>
          <a:p>
            <a:pPr>
              <a:defRPr lang="en-US" sz="1400" dirty="0"/>
            </a:pPr>
            <a:endParaRPr sz="1867"/>
          </a:p>
          <a:p>
            <a:pPr>
              <a:defRPr lang="en-US" sz="1400" dirty="0"/>
            </a:pPr>
            <a:r>
              <a:rPr lang="en-US" sz="1867" b="1" dirty="0">
                <a:solidFill>
                  <a:schemeClr val="accent5"/>
                </a:solidFill>
                <a:latin typeface="+mj-lt"/>
              </a:rPr>
              <a:t>Formatted - </a:t>
            </a:r>
            <a:r>
              <a:rPr lang="en-US" sz="1867" b="1" dirty="0" err="1">
                <a:solidFill>
                  <a:schemeClr val="accent5"/>
                </a:solidFill>
                <a:latin typeface="+mj-lt"/>
              </a:rPr>
              <a:t>printf</a:t>
            </a:r>
            <a:r>
              <a:rPr lang="en-US" sz="1867" b="1" dirty="0">
                <a:solidFill>
                  <a:schemeClr val="accent5"/>
                </a:solidFill>
                <a:latin typeface="+mj-lt"/>
              </a:rPr>
              <a:t> (for output)</a:t>
            </a:r>
          </a:p>
          <a:p>
            <a:pPr>
              <a:defRPr lang="en-US" sz="1400" dirty="0"/>
            </a:pPr>
            <a:r>
              <a:rPr lang="en-US" sz="1867" b="1" dirty="0">
                <a:solidFill>
                  <a:schemeClr val="accent5"/>
                </a:solidFill>
                <a:latin typeface="+mj-lt"/>
              </a:rPr>
              <a:t>                     - </a:t>
            </a:r>
            <a:r>
              <a:rPr lang="en-US" sz="1867" b="1" dirty="0" err="1">
                <a:solidFill>
                  <a:schemeClr val="accent5"/>
                </a:solidFill>
                <a:latin typeface="+mj-lt"/>
              </a:rPr>
              <a:t>scanf</a:t>
            </a:r>
            <a:r>
              <a:rPr lang="en-US" sz="1867" b="1" dirty="0">
                <a:solidFill>
                  <a:schemeClr val="accent5"/>
                </a:solidFill>
                <a:latin typeface="+mj-lt"/>
              </a:rPr>
              <a:t> (for input)</a:t>
            </a:r>
          </a:p>
          <a:p>
            <a:pPr>
              <a:defRPr lang="en-US" sz="1400" dirty="0"/>
            </a:pPr>
            <a:endParaRPr lang="en-US" sz="1867" b="1" dirty="0">
              <a:solidFill>
                <a:schemeClr val="accent5"/>
              </a:solidFill>
              <a:latin typeface="+mj-lt"/>
            </a:endParaRPr>
          </a:p>
        </p:txBody>
      </p:sp>
      <p:sp>
        <p:nvSpPr>
          <p:cNvPr id="6" name="TextBox 5">
            <a:extLst>
              <a:ext uri="{C6F4D9E0-27A5-416D-A000-7E11E9C122E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6AB82EF-8FC4-427E-830A-ACA74970781F}"/>
              </a:ext>
            </a:extLst>
          </p:cNvPr>
          <p:cNvSpPr txBox="1"/>
          <p:nvPr/>
        </p:nvSpPr>
        <p:spPr>
          <a:xfrm>
            <a:off x="335166" y="4161447"/>
            <a:ext cx="3322433" cy="1538242"/>
          </a:xfrm>
          <a:prstGeom prst="rect">
            <a:avLst/>
          </a:prstGeom>
        </p:spPr>
        <p:txBody>
          <a:bodyPr vert="horz" lIns="127000" tIns="63500" rIns="127000" bIns="63500" rtlCol="0" anchor="t">
            <a:spAutoFit/>
          </a:bodyPr>
          <a:lstStyle/>
          <a:p>
            <a:pPr>
              <a:lnSpc>
                <a:spcPct val="125000"/>
              </a:lnSpc>
              <a:defRPr lang="en-US" sz="1400" dirty="0"/>
            </a:pPr>
            <a:r>
              <a:rPr lang="en-US" sz="1867" dirty="0">
                <a:solidFill>
                  <a:schemeClr val="accent6"/>
                </a:solidFill>
              </a:rPr>
              <a:t>Ex. for reading string using formatted input function:</a:t>
            </a:r>
          </a:p>
          <a:p>
            <a:pPr>
              <a:lnSpc>
                <a:spcPct val="125000"/>
              </a:lnSpc>
              <a:defRPr lang="en-US" sz="1400" dirty="0"/>
            </a:pPr>
            <a:r>
              <a:rPr lang="en-US" sz="1867" dirty="0"/>
              <a:t>char c[20];</a:t>
            </a:r>
          </a:p>
          <a:p>
            <a:pPr>
              <a:lnSpc>
                <a:spcPct val="125000"/>
              </a:lnSpc>
              <a:defRPr lang="en-US" sz="1400" dirty="0"/>
            </a:pPr>
            <a:r>
              <a:rPr lang="en-US" sz="1867" dirty="0" err="1"/>
              <a:t>scanf</a:t>
            </a:r>
            <a:r>
              <a:rPr lang="en-US" sz="1867" dirty="0"/>
              <a:t>("%s", c);</a:t>
            </a:r>
          </a:p>
        </p:txBody>
      </p:sp>
      <p:sp>
        <p:nvSpPr>
          <p:cNvPr id="7" name="TextBox 6">
            <a:extLst>
              <a:ext uri="{FC667463-0EF2-4E95-8EF5-4E5012ADD10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292C0E0-2BF9-4E0E-B009-447F180BBCB7}"/>
              </a:ext>
            </a:extLst>
          </p:cNvPr>
          <p:cNvSpPr txBox="1"/>
          <p:nvPr/>
        </p:nvSpPr>
        <p:spPr>
          <a:xfrm>
            <a:off x="6267018" y="2393481"/>
            <a:ext cx="5163997" cy="702885"/>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867" b="1" dirty="0">
                <a:solidFill>
                  <a:srgbClr val="775E9E"/>
                </a:solidFill>
                <a:latin typeface="Open Sans"/>
              </a:rPr>
              <a:t>Un formatted - puts (for output)</a:t>
            </a:r>
          </a:p>
          <a:p>
            <a:pPr>
              <a:defRPr lang="en-US" sz="1400" dirty="0">
                <a:solidFill>
                  <a:schemeClr val="tx1"/>
                </a:solidFill>
                <a:latin typeface="Open Sans"/>
              </a:defRPr>
            </a:pPr>
            <a:r>
              <a:rPr lang="en-US" sz="1867" b="1" dirty="0">
                <a:solidFill>
                  <a:srgbClr val="775E9E"/>
                </a:solidFill>
                <a:latin typeface="Open Sans"/>
              </a:rPr>
              <a:t>                           - gets (for input)</a:t>
            </a:r>
          </a:p>
        </p:txBody>
      </p:sp>
      <p:sp>
        <p:nvSpPr>
          <p:cNvPr id="8" name="TextBox 7">
            <a:extLst>
              <a:ext uri="{BA1179AA-0FBD-4AE8-BDFA-AD06B106BF8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5F55EEF-0B55-4C83-A8F6-4B68FB2BEF04}"/>
              </a:ext>
            </a:extLst>
          </p:cNvPr>
          <p:cNvSpPr txBox="1"/>
          <p:nvPr/>
        </p:nvSpPr>
        <p:spPr>
          <a:xfrm>
            <a:off x="3662959" y="3886200"/>
            <a:ext cx="4281576" cy="2974789"/>
          </a:xfrm>
          <a:prstGeom prst="rect">
            <a:avLst/>
          </a:prstGeom>
        </p:spPr>
        <p:txBody>
          <a:bodyPr vert="horz" lIns="127000" tIns="63500" rIns="127000" bIns="63500" rtlCol="0" anchor="t">
            <a:spAutoFit/>
          </a:bodyPr>
          <a:lstStyle/>
          <a:p>
            <a:pPr>
              <a:lnSpc>
                <a:spcPct val="125000"/>
              </a:lnSpc>
              <a:defRPr lang="en-US" sz="1400" dirty="0"/>
            </a:pPr>
            <a:r>
              <a:rPr lang="en-US" sz="1867" dirty="0"/>
              <a:t>#include&lt;stdio.h&gt;</a:t>
            </a:r>
          </a:p>
          <a:p>
            <a:pPr>
              <a:lnSpc>
                <a:spcPct val="125000"/>
              </a:lnSpc>
              <a:defRPr lang="en-US" sz="1400" dirty="0"/>
            </a:pPr>
            <a:r>
              <a:rPr lang="en-US" sz="1867" dirty="0"/>
              <a:t>Void main()</a:t>
            </a:r>
          </a:p>
          <a:p>
            <a:pPr>
              <a:lnSpc>
                <a:spcPct val="125000"/>
              </a:lnSpc>
              <a:defRPr lang="en-US" sz="1400" dirty="0"/>
            </a:pPr>
            <a:r>
              <a:rPr lang="en-US" sz="1867" dirty="0"/>
              <a:t>{</a:t>
            </a:r>
          </a:p>
          <a:p>
            <a:pPr>
              <a:lnSpc>
                <a:spcPct val="125000"/>
              </a:lnSpc>
              <a:defRPr lang="en-US" sz="1400" dirty="0"/>
            </a:pPr>
            <a:r>
              <a:rPr lang="en-US" sz="1867" dirty="0"/>
              <a:t>    char name[20];</a:t>
            </a:r>
          </a:p>
          <a:p>
            <a:pPr>
              <a:lnSpc>
                <a:spcPct val="125000"/>
              </a:lnSpc>
              <a:defRPr lang="en-US" sz="1400" dirty="0"/>
            </a:pPr>
            <a:r>
              <a:rPr lang="en-US" sz="1867" dirty="0"/>
              <a:t>    </a:t>
            </a:r>
            <a:r>
              <a:rPr lang="en-US" sz="1867" dirty="0" err="1"/>
              <a:t>Printf</a:t>
            </a:r>
            <a:r>
              <a:rPr lang="en-US" sz="1867" dirty="0"/>
              <a:t>("enter your name:");</a:t>
            </a:r>
          </a:p>
          <a:p>
            <a:pPr>
              <a:lnSpc>
                <a:spcPct val="125000"/>
              </a:lnSpc>
              <a:defRPr lang="en-US" sz="1400" dirty="0"/>
            </a:pPr>
            <a:r>
              <a:rPr lang="en-US" sz="1867" dirty="0"/>
              <a:t>    </a:t>
            </a:r>
            <a:r>
              <a:rPr lang="en-US" sz="1867" dirty="0" err="1"/>
              <a:t>Scanf</a:t>
            </a:r>
            <a:r>
              <a:rPr lang="en-US" sz="1867" dirty="0"/>
              <a:t>("%s", name);</a:t>
            </a:r>
          </a:p>
          <a:p>
            <a:pPr>
              <a:lnSpc>
                <a:spcPct val="125000"/>
              </a:lnSpc>
              <a:defRPr lang="en-US" sz="1400" dirty="0"/>
            </a:pPr>
            <a:r>
              <a:rPr lang="en-US" sz="1867" dirty="0"/>
              <a:t>    </a:t>
            </a:r>
            <a:r>
              <a:rPr lang="en-US" sz="1867" dirty="0" err="1"/>
              <a:t>Printf</a:t>
            </a:r>
            <a:r>
              <a:rPr lang="en-US" sz="1867" dirty="0"/>
              <a:t>("your name is %s:", name);</a:t>
            </a:r>
          </a:p>
          <a:p>
            <a:pPr>
              <a:lnSpc>
                <a:spcPct val="125000"/>
              </a:lnSpc>
              <a:defRPr lang="en-US" sz="1400" dirty="0"/>
            </a:pPr>
            <a:r>
              <a:rPr lang="en-US" sz="1867" dirty="0"/>
              <a:t>}</a:t>
            </a:r>
          </a:p>
        </p:txBody>
      </p:sp>
      <p:sp>
        <p:nvSpPr>
          <p:cNvPr id="9" name="TextBox 8">
            <a:extLst>
              <a:ext uri="{6FCDAD12-9BFB-4F1D-9C99-3A76A9B3830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F992CAC-2C8F-479C-AC4B-F5E8CF4A89B4}"/>
              </a:ext>
            </a:extLst>
          </p:cNvPr>
          <p:cNvSpPr txBox="1"/>
          <p:nvPr/>
        </p:nvSpPr>
        <p:spPr>
          <a:xfrm>
            <a:off x="7949895" y="5034458"/>
            <a:ext cx="4242104" cy="990207"/>
          </a:xfrm>
          <a:prstGeom prst="rect">
            <a:avLst/>
          </a:prstGeom>
        </p:spPr>
        <p:txBody>
          <a:bodyPr vert="horz" lIns="127000" tIns="63500" rIns="127000" bIns="63500" rtlCol="0" anchor="t">
            <a:spAutoFit/>
          </a:bodyPr>
          <a:lstStyle/>
          <a:p>
            <a:pPr>
              <a:defRPr lang="en-US" sz="1400" dirty="0"/>
            </a:pPr>
            <a:r>
              <a:rPr lang="en-US" sz="1867" dirty="0"/>
              <a:t>O/p: </a:t>
            </a:r>
          </a:p>
          <a:p>
            <a:pPr>
              <a:defRPr lang="en-US" sz="1400" dirty="0"/>
            </a:pPr>
            <a:r>
              <a:rPr lang="en-US" sz="1867" dirty="0">
                <a:solidFill>
                  <a:srgbClr val="C1408A"/>
                </a:solidFill>
              </a:rPr>
              <a:t>enter your name: </a:t>
            </a:r>
            <a:r>
              <a:rPr lang="en-US" sz="1867" dirty="0" err="1"/>
              <a:t>Sachin</a:t>
            </a:r>
            <a:r>
              <a:rPr lang="en-US" sz="1867" dirty="0"/>
              <a:t> </a:t>
            </a:r>
            <a:r>
              <a:rPr lang="en-US" sz="1867" dirty="0" err="1"/>
              <a:t>Tendulkar</a:t>
            </a:r>
          </a:p>
          <a:p>
            <a:pPr>
              <a:defRPr lang="en-US" sz="1400" dirty="0"/>
            </a:pPr>
            <a:r>
              <a:rPr lang="en-US" sz="1867" dirty="0">
                <a:solidFill>
                  <a:srgbClr val="C1408A"/>
                </a:solidFill>
              </a:rPr>
              <a:t>your name is: </a:t>
            </a:r>
            <a:r>
              <a:rPr lang="en-US" sz="1867" dirty="0" err="1"/>
              <a:t>Sachin</a:t>
            </a:r>
          </a:p>
        </p:txBody>
      </p:sp>
    </p:spTree>
    <p:extLst>
      <p:ext uri="{732E1FD7-76F0-4736-A2EE-2580F61B9232}">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10"/>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9D75A506-4954-47B0-9F68-7317CE322EA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DB218D6-93BD-42D9-B1C4-460FFF4D863B}"/>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042CD447-D07F-4F86-B116-E7EA153BE07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4F33A7E-A832-491A-9170-7EE065A0D4AE}"/>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E58FD679-8AE2-4504-A9AA-901E2B0531A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07E6110-8E4C-4AC8-8AF4-77221F6DA9B7}"/>
              </a:ext>
            </a:extLst>
          </p:cNvPr>
          <p:cNvSpPr txBox="1"/>
          <p:nvPr/>
        </p:nvSpPr>
        <p:spPr>
          <a:xfrm>
            <a:off x="1219200" y="1769236"/>
            <a:ext cx="4281576" cy="3333926"/>
          </a:xfrm>
          <a:prstGeom prst="rect">
            <a:avLst/>
          </a:prstGeom>
        </p:spPr>
        <p:txBody>
          <a:bodyPr vert="horz" lIns="127000" tIns="63500" rIns="127000" bIns="63500" rtlCol="0" anchor="t">
            <a:spAutoFit/>
          </a:bodyPr>
          <a:lstStyle/>
          <a:p>
            <a:pPr>
              <a:lnSpc>
                <a:spcPct val="125000"/>
              </a:lnSpc>
              <a:defRPr lang="en-US" sz="1400" dirty="0"/>
            </a:pPr>
            <a:r>
              <a:rPr lang="en-US" sz="1867" dirty="0"/>
              <a:t>#include&lt;stdio.h&gt;</a:t>
            </a:r>
          </a:p>
          <a:p>
            <a:pPr>
              <a:lnSpc>
                <a:spcPct val="125000"/>
              </a:lnSpc>
              <a:defRPr lang="en-US" sz="1400" dirty="0"/>
            </a:pPr>
            <a:r>
              <a:rPr lang="en-US" sz="1867" dirty="0"/>
              <a:t>Void main()</a:t>
            </a:r>
          </a:p>
          <a:p>
            <a:pPr>
              <a:lnSpc>
                <a:spcPct val="125000"/>
              </a:lnSpc>
              <a:defRPr lang="en-US" sz="1400" dirty="0"/>
            </a:pPr>
            <a:r>
              <a:rPr lang="en-US" sz="1867" dirty="0"/>
              <a:t>{</a:t>
            </a:r>
          </a:p>
          <a:p>
            <a:pPr>
              <a:lnSpc>
                <a:spcPct val="125000"/>
              </a:lnSpc>
              <a:defRPr lang="en-US" sz="1400" dirty="0"/>
            </a:pPr>
            <a:r>
              <a:rPr lang="en-US" sz="1867" dirty="0"/>
              <a:t>    char name[20];</a:t>
            </a:r>
          </a:p>
          <a:p>
            <a:pPr>
              <a:lnSpc>
                <a:spcPct val="125000"/>
              </a:lnSpc>
              <a:defRPr lang="en-US" sz="1400" dirty="0"/>
            </a:pPr>
            <a:r>
              <a:rPr lang="en-US" sz="1867" dirty="0"/>
              <a:t>    </a:t>
            </a:r>
            <a:r>
              <a:rPr lang="en-US" sz="1867" dirty="0" err="1"/>
              <a:t>printf</a:t>
            </a:r>
            <a:r>
              <a:rPr lang="en-US" sz="1867" dirty="0"/>
              <a:t>("enter your name:");</a:t>
            </a:r>
          </a:p>
          <a:p>
            <a:pPr>
              <a:lnSpc>
                <a:spcPct val="125000"/>
              </a:lnSpc>
              <a:defRPr lang="en-US" sz="1400" dirty="0"/>
            </a:pPr>
            <a:r>
              <a:rPr lang="en-US" sz="1867" dirty="0"/>
              <a:t>    gets(name);</a:t>
            </a:r>
          </a:p>
          <a:p>
            <a:pPr>
              <a:lnSpc>
                <a:spcPct val="125000"/>
              </a:lnSpc>
              <a:defRPr lang="en-US" sz="1400" dirty="0"/>
            </a:pPr>
            <a:r>
              <a:rPr lang="en-US" sz="1867" dirty="0"/>
              <a:t>    </a:t>
            </a:r>
            <a:r>
              <a:rPr lang="en-US" sz="1867" dirty="0" err="1"/>
              <a:t>printf</a:t>
            </a:r>
            <a:r>
              <a:rPr lang="en-US" sz="1867" dirty="0"/>
              <a:t>("your name is:");</a:t>
            </a:r>
          </a:p>
          <a:p>
            <a:pPr>
              <a:lnSpc>
                <a:spcPct val="125000"/>
              </a:lnSpc>
              <a:defRPr lang="en-US" sz="1400" dirty="0"/>
            </a:pPr>
            <a:r>
              <a:rPr lang="en-US" sz="1867" dirty="0"/>
              <a:t>    puts(name);</a:t>
            </a:r>
          </a:p>
          <a:p>
            <a:pPr>
              <a:lnSpc>
                <a:spcPct val="125000"/>
              </a:lnSpc>
              <a:defRPr lang="en-US" sz="1400" dirty="0"/>
            </a:pPr>
            <a:r>
              <a:rPr lang="en-US" sz="1867" dirty="0"/>
              <a:t>}</a:t>
            </a:r>
          </a:p>
        </p:txBody>
      </p:sp>
      <p:sp>
        <p:nvSpPr>
          <p:cNvPr id="5" name="TextBox 4">
            <a:extLst>
              <a:ext uri="{5FC2EF76-6F2B-4D4E-9978-5F209883EE8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7E87205-6690-4997-8A45-F9F10E2474BC}"/>
              </a:ext>
            </a:extLst>
          </p:cNvPr>
          <p:cNvSpPr txBox="1"/>
          <p:nvPr/>
        </p:nvSpPr>
        <p:spPr>
          <a:xfrm>
            <a:off x="6096000" y="2645345"/>
            <a:ext cx="4242104" cy="990207"/>
          </a:xfrm>
          <a:prstGeom prst="rect">
            <a:avLst/>
          </a:prstGeom>
        </p:spPr>
        <p:txBody>
          <a:bodyPr vert="horz" lIns="127000" tIns="63500" rIns="127000" bIns="63500" rtlCol="0" anchor="t">
            <a:spAutoFit/>
          </a:bodyPr>
          <a:lstStyle/>
          <a:p>
            <a:pPr>
              <a:defRPr lang="en-US" sz="1400" dirty="0"/>
            </a:pPr>
            <a:r>
              <a:rPr lang="en-US" sz="1867" dirty="0"/>
              <a:t>O/p: </a:t>
            </a:r>
          </a:p>
          <a:p>
            <a:pPr>
              <a:defRPr lang="en-US" sz="1400" dirty="0"/>
            </a:pPr>
            <a:r>
              <a:rPr lang="en-US" sz="1867" dirty="0">
                <a:solidFill>
                  <a:srgbClr val="C1408A"/>
                </a:solidFill>
              </a:rPr>
              <a:t>enter your name: </a:t>
            </a:r>
            <a:r>
              <a:rPr lang="en-US" sz="1867" dirty="0" err="1"/>
              <a:t>Sachin</a:t>
            </a:r>
            <a:r>
              <a:rPr lang="en-US" sz="1867" dirty="0"/>
              <a:t> </a:t>
            </a:r>
            <a:r>
              <a:rPr lang="en-US" sz="1867" dirty="0" err="1"/>
              <a:t>Tendulkar</a:t>
            </a:r>
          </a:p>
          <a:p>
            <a:pPr>
              <a:defRPr lang="en-US" sz="1400" dirty="0"/>
            </a:pPr>
            <a:r>
              <a:rPr lang="en-US" sz="1867" dirty="0">
                <a:solidFill>
                  <a:srgbClr val="C1408A"/>
                </a:solidFill>
              </a:rPr>
              <a:t>your name is: </a:t>
            </a:r>
            <a:r>
              <a:rPr lang="en-US" sz="1867" dirty="0" err="1"/>
              <a:t>Sachin</a:t>
            </a:r>
            <a:r>
              <a:rPr lang="en-US" sz="1867" dirty="0"/>
              <a:t> </a:t>
            </a:r>
            <a:r>
              <a:rPr lang="en-US" sz="1867" dirty="0" err="1"/>
              <a:t>Tendulakar</a:t>
            </a:r>
          </a:p>
        </p:txBody>
      </p:sp>
    </p:spTree>
    <p:extLst>
      <p:ext uri="{7E7EFC55-F1AA-4239-B8B5-62932569DCE5}">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13"/>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A0D4C2B3-C2C4-4AE3-B720-5CC0C15D397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F6BDDA0-332D-4402-B9BC-EF951C8F9D8E}"/>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6F9021B6-2457-4749-8D2E-141D2DF1B52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745AEB5-468F-4FD6-9C57-41BF180BFDF1}"/>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D2812027-C7BC-4DED-B06E-D8E1FCB4A31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FBFE4F2-5ED3-415C-AFD4-8E25901087B3}"/>
              </a:ext>
            </a:extLst>
          </p:cNvPr>
          <p:cNvSpPr txBox="1"/>
          <p:nvPr/>
        </p:nvSpPr>
        <p:spPr>
          <a:xfrm>
            <a:off x="2741180" y="582740"/>
            <a:ext cx="5657824" cy="702885"/>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String Manipulation Functions - include &lt;string.h&gt; header file</a:t>
            </a:r>
          </a:p>
        </p:txBody>
      </p:sp>
      <p:sp>
        <p:nvSpPr>
          <p:cNvPr id="5" name="TextBox 4">
            <a:extLst>
              <a:ext uri="{AAA4DCE0-2091-4398-9829-B3403762A73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DCB96F6-49F9-4E46-9780-4EB41715DE77}"/>
              </a:ext>
            </a:extLst>
          </p:cNvPr>
          <p:cNvSpPr txBox="1"/>
          <p:nvPr/>
        </p:nvSpPr>
        <p:spPr>
          <a:xfrm>
            <a:off x="1219200" y="1801940"/>
            <a:ext cx="2540000" cy="415563"/>
          </a:xfrm>
          <a:prstGeom prst="rect">
            <a:avLst/>
          </a:prstGeom>
        </p:spPr>
        <p:txBody>
          <a:bodyPr vert="horz" lIns="127000" tIns="63500" rIns="127000" bIns="63500" rtlCol="0" anchor="t">
            <a:spAutoFit/>
          </a:bodyPr>
          <a:lstStyle/>
          <a:p>
            <a:pPr>
              <a:defRPr lang="en-US" sz="1400" dirty="0"/>
            </a:pPr>
            <a:r>
              <a:rPr lang="en-US" sz="1867" dirty="0"/>
              <a:t>Text</a:t>
            </a:r>
          </a:p>
        </p:txBody>
      </p:sp>
      <p:graphicFrame>
        <p:nvGraphicFramePr>
          <p:cNvPr id="6" name="Table 5">
            <a:extLst>
              <a:ext uri="{7AA59E87-2A56-4214-B20A-7EC59FEFA1C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D596BF2-F728-4A28-8BE4-45D7C6866A11}"/>
              </a:ext>
            </a:extLst>
          </p:cNvPr>
          <p:cNvGraphicFramePr/>
          <p:nvPr/>
        </p:nvGraphicFramePr>
        <p:xfrm>
          <a:off x="443256" y="1193800"/>
          <a:ext cx="11603025" cy="5459704"/>
        </p:xfrm>
        <a:graphic>
          <a:graphicData uri="http://schemas.openxmlformats.org/drawingml/2006/table">
            <a:tbl>
              <a:tblPr firstRow="1"/>
              <a:tblGrid>
                <a:gridCol w="3838232">
                  <a:extLst>
                    <a:ext uri="{9D8B030D-6E8A-4147-A177-3AD203B41FA5}">
                      <a16:colId xmlns="" xmlns:a16="http://schemas.microsoft.com/office/drawing/2014/main" val="20000"/>
                    </a:ext>
                  </a:extLst>
                </a:gridCol>
                <a:gridCol w="7764793">
                  <a:extLst>
                    <a:ext uri="{9D8B030D-6E8A-4147-A177-3AD203B41FA5}">
                      <a16:colId xmlns="" xmlns:a16="http://schemas.microsoft.com/office/drawing/2014/main" val="20001"/>
                    </a:ext>
                  </a:extLst>
                </a:gridCol>
              </a:tblGrid>
              <a:tr h="389979">
                <a:tc>
                  <a:txBody>
                    <a:bodyPr/>
                    <a:lstStyle/>
                    <a:p>
                      <a:r>
                        <a:rPr lang="en-US" sz="1600" b="1" dirty="0">
                          <a:latin typeface="+mn-lt"/>
                        </a:rPr>
                        <a:t>String Functions</a:t>
                      </a:r>
                    </a:p>
                  </a:txBody>
                  <a:tcPr marL="121920" marR="121920" marT="60960" marB="60960"/>
                </a:tc>
                <a:tc>
                  <a:txBody>
                    <a:bodyPr/>
                    <a:lstStyle/>
                    <a:p>
                      <a:r>
                        <a:rPr lang="en-US" sz="1600" b="1" dirty="0">
                          <a:latin typeface="+mn-lt"/>
                        </a:rPr>
                        <a:t>Description</a:t>
                      </a:r>
                    </a:p>
                  </a:txBody>
                  <a:tcPr marL="121920" marR="121920" marT="60960" marB="60960"/>
                </a:tc>
                <a:extLst>
                  <a:ext uri="{0D108BD9-81ED-4DB2-BD59-A6C34878D82A}">
                    <a16:rowId xmlns="" xmlns:a16="http://schemas.microsoft.com/office/drawing/2014/main" val="10000"/>
                  </a:ext>
                </a:extLst>
              </a:tr>
              <a:tr h="389979">
                <a:tc>
                  <a:txBody>
                    <a:bodyPr/>
                    <a:lstStyle/>
                    <a:p>
                      <a:r>
                        <a:rPr lang="en-US" sz="1300" dirty="0" err="1"/>
                        <a:t>strlen</a:t>
                      </a:r>
                      <a:r>
                        <a:rPr lang="en-US" sz="1300" dirty="0"/>
                        <a:t>(</a:t>
                      </a:r>
                      <a:r>
                        <a:rPr lang="en-US" sz="1300" dirty="0" err="1"/>
                        <a:t>str</a:t>
                      </a:r>
                      <a:r>
                        <a:rPr lang="en-US" sz="1300" dirty="0"/>
                        <a:t>);</a:t>
                      </a:r>
                    </a:p>
                  </a:txBody>
                  <a:tcPr marL="121920" marR="121920" marT="60960" marB="60960"/>
                </a:tc>
                <a:tc>
                  <a:txBody>
                    <a:bodyPr/>
                    <a:lstStyle/>
                    <a:p>
                      <a:r>
                        <a:rPr lang="en-US" sz="1300" dirty="0"/>
                        <a:t>Returns the length of the string</a:t>
                      </a:r>
                    </a:p>
                  </a:txBody>
                  <a:tcPr marL="121920" marR="121920" marT="60960" marB="60960"/>
                </a:tc>
                <a:extLst>
                  <a:ext uri="{0D108BD9-81ED-4DB2-BD59-A6C34878D82A}">
                    <a16:rowId xmlns="" xmlns:a16="http://schemas.microsoft.com/office/drawing/2014/main" val="10001"/>
                  </a:ext>
                </a:extLst>
              </a:tr>
              <a:tr h="389979">
                <a:tc>
                  <a:txBody>
                    <a:bodyPr/>
                    <a:lstStyle/>
                    <a:p>
                      <a:r>
                        <a:rPr lang="en-US" sz="1300" dirty="0" err="1"/>
                        <a:t>strcpy</a:t>
                      </a:r>
                      <a:r>
                        <a:rPr lang="en-US" sz="1300" dirty="0"/>
                        <a:t>(destination_variable,</a:t>
                      </a:r>
                      <a:r>
                        <a:rPr lang="en-US" sz="1300" dirty="0">
                          <a:solidFill>
                            <a:schemeClr val="tx1"/>
                          </a:solidFill>
                          <a:latin typeface="Open Sans"/>
                        </a:rPr>
                        <a:t>source_variable</a:t>
                      </a:r>
                      <a:r>
                        <a:rPr lang="en-US" sz="1300" dirty="0"/>
                        <a:t>);</a:t>
                      </a:r>
                    </a:p>
                  </a:txBody>
                  <a:tcPr marL="121920" marR="121920" marT="60960" marB="60960"/>
                </a:tc>
                <a:tc>
                  <a:txBody>
                    <a:bodyPr/>
                    <a:lstStyle/>
                    <a:p>
                      <a:r>
                        <a:rPr lang="en-US" sz="1300" dirty="0"/>
                        <a:t>Copy the string from one variable to another variable</a:t>
                      </a:r>
                    </a:p>
                  </a:txBody>
                  <a:tcPr marL="121920" marR="121920" marT="60960" marB="60960"/>
                </a:tc>
                <a:extLst>
                  <a:ext uri="{0D108BD9-81ED-4DB2-BD59-A6C34878D82A}">
                    <a16:rowId xmlns="" xmlns:a16="http://schemas.microsoft.com/office/drawing/2014/main" val="10002"/>
                  </a:ext>
                </a:extLst>
              </a:tr>
              <a:tr h="389979">
                <a:tc>
                  <a:txBody>
                    <a:bodyPr/>
                    <a:lstStyle/>
                    <a:p>
                      <a:r>
                        <a:rPr lang="en-US" sz="1300" dirty="0" err="1"/>
                        <a:t>strncpy</a:t>
                      </a:r>
                      <a:r>
                        <a:rPr lang="en-US" sz="1300" dirty="0"/>
                        <a:t>(destination, source, length);</a:t>
                      </a:r>
                    </a:p>
                  </a:txBody>
                  <a:tcPr marL="121920" marR="121920" marT="60960" marB="60960"/>
                </a:tc>
                <a:tc>
                  <a:txBody>
                    <a:bodyPr/>
                    <a:lstStyle/>
                    <a:p>
                      <a:r>
                        <a:rPr lang="en-US" sz="1300" dirty="0">
                          <a:solidFill>
                            <a:schemeClr val="tx1"/>
                          </a:solidFill>
                          <a:latin typeface="Open Sans"/>
                        </a:rPr>
                        <a:t>Copy the string from one variable to another variable,but only </a:t>
                      </a:r>
                      <a:r>
                        <a:rPr lang="en-US" sz="1300" dirty="0" err="1">
                          <a:solidFill>
                            <a:schemeClr val="tx1"/>
                          </a:solidFill>
                          <a:latin typeface="Open Sans"/>
                        </a:rPr>
                        <a:t>upto</a:t>
                      </a:r>
                      <a:r>
                        <a:rPr lang="en-US" sz="1300" dirty="0">
                          <a:solidFill>
                            <a:schemeClr val="tx1"/>
                          </a:solidFill>
                          <a:latin typeface="Open Sans"/>
                        </a:rPr>
                        <a:t> specified length</a:t>
                      </a:r>
                    </a:p>
                  </a:txBody>
                  <a:tcPr marL="121920" marR="121920" marT="60960" marB="60960"/>
                </a:tc>
                <a:extLst>
                  <a:ext uri="{0D108BD9-81ED-4DB2-BD59-A6C34878D82A}">
                    <a16:rowId xmlns="" xmlns:a16="http://schemas.microsoft.com/office/drawing/2014/main" val="10003"/>
                  </a:ext>
                </a:extLst>
              </a:tr>
              <a:tr h="389979">
                <a:tc>
                  <a:txBody>
                    <a:bodyPr/>
                    <a:lstStyle/>
                    <a:p>
                      <a:r>
                        <a:rPr lang="en-US" sz="1300" dirty="0" err="1"/>
                        <a:t>strcmp</a:t>
                      </a:r>
                      <a:r>
                        <a:rPr lang="en-US" sz="1300" dirty="0"/>
                        <a:t>(string 1, string 2);</a:t>
                      </a:r>
                    </a:p>
                  </a:txBody>
                  <a:tcPr marL="121920" marR="121920" marT="60960" marB="60960"/>
                </a:tc>
                <a:tc>
                  <a:txBody>
                    <a:bodyPr/>
                    <a:lstStyle/>
                    <a:p>
                      <a:r>
                        <a:rPr lang="en-US" sz="1300" dirty="0"/>
                        <a:t>Compare 2 strings they are case sensitive</a:t>
                      </a:r>
                    </a:p>
                  </a:txBody>
                  <a:tcPr marL="121920" marR="121920" marT="60960" marB="60960"/>
                </a:tc>
                <a:extLst>
                  <a:ext uri="{0D108BD9-81ED-4DB2-BD59-A6C34878D82A}">
                    <a16:rowId xmlns="" xmlns:a16="http://schemas.microsoft.com/office/drawing/2014/main" val="10004"/>
                  </a:ext>
                </a:extLst>
              </a:tr>
              <a:tr h="389979">
                <a:tc>
                  <a:txBody>
                    <a:bodyPr/>
                    <a:lstStyle/>
                    <a:p>
                      <a:r>
                        <a:rPr lang="en-US" sz="1300" dirty="0" err="1">
                          <a:solidFill>
                            <a:schemeClr val="tx1"/>
                          </a:solidFill>
                          <a:latin typeface="Open Sans"/>
                        </a:rPr>
                        <a:t>stricmp</a:t>
                      </a:r>
                      <a:r>
                        <a:rPr lang="en-US" sz="1300" dirty="0">
                          <a:solidFill>
                            <a:schemeClr val="tx1"/>
                          </a:solidFill>
                          <a:latin typeface="Open Sans"/>
                        </a:rPr>
                        <a:t>(string 1, string 2);</a:t>
                      </a:r>
                    </a:p>
                  </a:txBody>
                  <a:tcPr marL="121920" marR="121920" marT="60960" marB="60960"/>
                </a:tc>
                <a:tc>
                  <a:txBody>
                    <a:bodyPr/>
                    <a:lstStyle/>
                    <a:p>
                      <a:r>
                        <a:rPr lang="en-US" sz="1300" dirty="0">
                          <a:solidFill>
                            <a:schemeClr val="tx1"/>
                          </a:solidFill>
                          <a:latin typeface="Open Sans"/>
                        </a:rPr>
                        <a:t>Compare 2 strings they are not case sensitive</a:t>
                      </a:r>
                    </a:p>
                  </a:txBody>
                  <a:tcPr marL="121920" marR="121920" marT="60960" marB="60960"/>
                </a:tc>
                <a:extLst>
                  <a:ext uri="{0D108BD9-81ED-4DB2-BD59-A6C34878D82A}">
                    <a16:rowId xmlns="" xmlns:a16="http://schemas.microsoft.com/office/drawing/2014/main" val="10005"/>
                  </a:ext>
                </a:extLst>
              </a:tr>
              <a:tr h="389979">
                <a:tc>
                  <a:txBody>
                    <a:bodyPr/>
                    <a:lstStyle/>
                    <a:p>
                      <a:r>
                        <a:rPr lang="en-US" sz="1300" dirty="0" err="1">
                          <a:solidFill>
                            <a:schemeClr val="tx1"/>
                          </a:solidFill>
                          <a:latin typeface="Open Sans"/>
                        </a:rPr>
                        <a:t>strncmp</a:t>
                      </a:r>
                      <a:r>
                        <a:rPr lang="en-US" sz="1300" dirty="0">
                          <a:solidFill>
                            <a:schemeClr val="tx1"/>
                          </a:solidFill>
                          <a:latin typeface="Open Sans"/>
                        </a:rPr>
                        <a:t>(string 1, string 2, length);</a:t>
                      </a:r>
                    </a:p>
                  </a:txBody>
                  <a:tcPr marL="121920" marR="121920" marT="60960" marB="60960"/>
                </a:tc>
                <a:tc>
                  <a:txBody>
                    <a:bodyPr/>
                    <a:lstStyle/>
                    <a:p>
                      <a:r>
                        <a:rPr lang="en-US" sz="1300" dirty="0">
                          <a:solidFill>
                            <a:schemeClr val="tx1"/>
                          </a:solidFill>
                          <a:latin typeface="Open Sans"/>
                        </a:rPr>
                        <a:t>Compare 2 strings only </a:t>
                      </a:r>
                      <a:r>
                        <a:rPr lang="en-US" sz="1300" dirty="0" err="1">
                          <a:solidFill>
                            <a:schemeClr val="tx1"/>
                          </a:solidFill>
                          <a:latin typeface="Open Sans"/>
                        </a:rPr>
                        <a:t>upto</a:t>
                      </a:r>
                      <a:r>
                        <a:rPr lang="en-US" sz="1300" dirty="0">
                          <a:solidFill>
                            <a:schemeClr val="tx1"/>
                          </a:solidFill>
                          <a:latin typeface="Open Sans"/>
                        </a:rPr>
                        <a:t> specified length. They are case sensitive</a:t>
                      </a:r>
                    </a:p>
                  </a:txBody>
                  <a:tcPr marL="121920" marR="121920" marT="60960" marB="60960"/>
                </a:tc>
                <a:extLst>
                  <a:ext uri="{0D108BD9-81ED-4DB2-BD59-A6C34878D82A}">
                    <a16:rowId xmlns="" xmlns:a16="http://schemas.microsoft.com/office/drawing/2014/main" val="10006"/>
                  </a:ext>
                </a:extLst>
              </a:tr>
              <a:tr h="389979">
                <a:tc>
                  <a:txBody>
                    <a:bodyPr/>
                    <a:lstStyle/>
                    <a:p>
                      <a:r>
                        <a:rPr lang="en-US" sz="1300" dirty="0" err="1">
                          <a:solidFill>
                            <a:schemeClr val="tx1"/>
                          </a:solidFill>
                          <a:latin typeface="Open Sans"/>
                        </a:rPr>
                        <a:t>strnicmp</a:t>
                      </a:r>
                      <a:r>
                        <a:rPr lang="en-US" sz="1300" dirty="0">
                          <a:solidFill>
                            <a:schemeClr val="tx1"/>
                          </a:solidFill>
                          <a:latin typeface="Open Sans"/>
                        </a:rPr>
                        <a:t>(string 1, string 2, length);</a:t>
                      </a:r>
                    </a:p>
                  </a:txBody>
                  <a:tcPr marL="121920" marR="121920" marT="60960" marB="60960"/>
                </a:tc>
                <a:tc>
                  <a:txBody>
                    <a:bodyPr/>
                    <a:lstStyle/>
                    <a:p>
                      <a:r>
                        <a:rPr lang="en-US" sz="1300" dirty="0">
                          <a:solidFill>
                            <a:schemeClr val="tx1"/>
                          </a:solidFill>
                          <a:latin typeface="Open Sans"/>
                        </a:rPr>
                        <a:t>Compare 2 strings only </a:t>
                      </a:r>
                      <a:r>
                        <a:rPr lang="en-US" sz="1300" dirty="0" err="1">
                          <a:solidFill>
                            <a:schemeClr val="tx1"/>
                          </a:solidFill>
                          <a:latin typeface="Open Sans"/>
                        </a:rPr>
                        <a:t>upto</a:t>
                      </a:r>
                      <a:r>
                        <a:rPr lang="en-US" sz="1300" dirty="0">
                          <a:solidFill>
                            <a:schemeClr val="tx1"/>
                          </a:solidFill>
                          <a:latin typeface="Open Sans"/>
                        </a:rPr>
                        <a:t> specified length but not case sensitive</a:t>
                      </a:r>
                    </a:p>
                  </a:txBody>
                  <a:tcPr marL="121920" marR="121920" marT="60960" marB="60960"/>
                </a:tc>
                <a:extLst>
                  <a:ext uri="{0D108BD9-81ED-4DB2-BD59-A6C34878D82A}">
                    <a16:rowId xmlns="" xmlns:a16="http://schemas.microsoft.com/office/drawing/2014/main" val="10007"/>
                  </a:ext>
                </a:extLst>
              </a:tr>
              <a:tr h="389979">
                <a:tc>
                  <a:txBody>
                    <a:bodyPr/>
                    <a:lstStyle/>
                    <a:p>
                      <a:r>
                        <a:rPr lang="en-US" sz="1300" dirty="0" err="1">
                          <a:solidFill>
                            <a:schemeClr val="tx1"/>
                          </a:solidFill>
                          <a:latin typeface="Open Sans"/>
                        </a:rPr>
                        <a:t>strlwr</a:t>
                      </a:r>
                      <a:r>
                        <a:rPr lang="en-US" sz="1300" dirty="0">
                          <a:solidFill>
                            <a:schemeClr val="tx1"/>
                          </a:solidFill>
                          <a:latin typeface="Open Sans"/>
                        </a:rPr>
                        <a:t>("string");</a:t>
                      </a:r>
                    </a:p>
                  </a:txBody>
                  <a:tcPr marL="121920" marR="121920" marT="60960" marB="60960"/>
                </a:tc>
                <a:tc>
                  <a:txBody>
                    <a:bodyPr/>
                    <a:lstStyle/>
                    <a:p>
                      <a:r>
                        <a:rPr lang="en-US" sz="1300" dirty="0"/>
                        <a:t>Converts uppercase characters to lowercase</a:t>
                      </a:r>
                    </a:p>
                  </a:txBody>
                  <a:tcPr marL="121920" marR="121920" marT="60960" marB="60960"/>
                </a:tc>
                <a:extLst>
                  <a:ext uri="{0D108BD9-81ED-4DB2-BD59-A6C34878D82A}">
                    <a16:rowId xmlns="" xmlns:a16="http://schemas.microsoft.com/office/drawing/2014/main" val="10008"/>
                  </a:ext>
                </a:extLst>
              </a:tr>
              <a:tr h="389979">
                <a:tc>
                  <a:txBody>
                    <a:bodyPr/>
                    <a:lstStyle/>
                    <a:p>
                      <a:r>
                        <a:rPr lang="en-US" sz="1300" dirty="0" err="1">
                          <a:solidFill>
                            <a:schemeClr val="tx1"/>
                          </a:solidFill>
                          <a:latin typeface="Open Sans"/>
                        </a:rPr>
                        <a:t>strupr</a:t>
                      </a:r>
                      <a:r>
                        <a:rPr lang="en-US" sz="1300" dirty="0">
                          <a:solidFill>
                            <a:schemeClr val="tx1"/>
                          </a:solidFill>
                          <a:latin typeface="Open Sans"/>
                        </a:rPr>
                        <a:t>("string");</a:t>
                      </a:r>
                    </a:p>
                  </a:txBody>
                  <a:tcPr marL="121920" marR="121920" marT="60960" marB="60960"/>
                </a:tc>
                <a:tc>
                  <a:txBody>
                    <a:bodyPr/>
                    <a:lstStyle/>
                    <a:p>
                      <a:r>
                        <a:rPr lang="en-US" sz="1300" dirty="0">
                          <a:solidFill>
                            <a:schemeClr val="tx1"/>
                          </a:solidFill>
                          <a:latin typeface="Open Sans"/>
                        </a:rPr>
                        <a:t>Converts lowercase characters to uppercase</a:t>
                      </a:r>
                    </a:p>
                  </a:txBody>
                  <a:tcPr marL="121920" marR="121920" marT="60960" marB="60960"/>
                </a:tc>
                <a:extLst>
                  <a:ext uri="{0D108BD9-81ED-4DB2-BD59-A6C34878D82A}">
                    <a16:rowId xmlns="" xmlns:a16="http://schemas.microsoft.com/office/drawing/2014/main" val="10009"/>
                  </a:ext>
                </a:extLst>
              </a:tr>
              <a:tr h="389979">
                <a:tc>
                  <a:txBody>
                    <a:bodyPr/>
                    <a:lstStyle/>
                    <a:p>
                      <a:r>
                        <a:rPr lang="en-US" sz="1300" dirty="0" err="1">
                          <a:solidFill>
                            <a:schemeClr val="tx1"/>
                          </a:solidFill>
                          <a:latin typeface="Open Sans"/>
                        </a:rPr>
                        <a:t>strcat</a:t>
                      </a:r>
                      <a:r>
                        <a:rPr lang="en-US" sz="1300" dirty="0">
                          <a:solidFill>
                            <a:schemeClr val="tx1"/>
                          </a:solidFill>
                          <a:latin typeface="Open Sans"/>
                        </a:rPr>
                        <a:t>(string1,string2);</a:t>
                      </a:r>
                    </a:p>
                  </a:txBody>
                  <a:tcPr marL="121920" marR="121920" marT="60960" marB="60960"/>
                </a:tc>
                <a:tc>
                  <a:txBody>
                    <a:bodyPr/>
                    <a:lstStyle/>
                    <a:p>
                      <a:r>
                        <a:rPr lang="en-US" sz="1300" dirty="0"/>
                        <a:t>Join or concatenate 2 strings</a:t>
                      </a:r>
                    </a:p>
                  </a:txBody>
                  <a:tcPr marL="121920" marR="121920" marT="60960" marB="60960"/>
                </a:tc>
                <a:extLst>
                  <a:ext uri="{0D108BD9-81ED-4DB2-BD59-A6C34878D82A}">
                    <a16:rowId xmlns="" xmlns:a16="http://schemas.microsoft.com/office/drawing/2014/main" val="10010"/>
                  </a:ext>
                </a:extLst>
              </a:tr>
              <a:tr h="389979">
                <a:tc>
                  <a:txBody>
                    <a:bodyPr/>
                    <a:lstStyle/>
                    <a:p>
                      <a:r>
                        <a:rPr lang="en-US" sz="1300" dirty="0" err="1">
                          <a:solidFill>
                            <a:schemeClr val="tx1"/>
                          </a:solidFill>
                          <a:latin typeface="Open Sans"/>
                        </a:rPr>
                        <a:t>strrev</a:t>
                      </a:r>
                      <a:r>
                        <a:rPr lang="en-US" sz="1300" dirty="0">
                          <a:solidFill>
                            <a:schemeClr val="tx1"/>
                          </a:solidFill>
                          <a:latin typeface="Open Sans"/>
                        </a:rPr>
                        <a:t>(string);</a:t>
                      </a:r>
                    </a:p>
                  </a:txBody>
                  <a:tcPr marL="121920" marR="121920" marT="60960" marB="60960"/>
                </a:tc>
                <a:tc>
                  <a:txBody>
                    <a:bodyPr/>
                    <a:lstStyle/>
                    <a:p>
                      <a:r>
                        <a:rPr lang="en-US" sz="1300" dirty="0"/>
                        <a:t>Reverse the characters in a given string</a:t>
                      </a:r>
                    </a:p>
                  </a:txBody>
                  <a:tcPr marL="121920" marR="121920" marT="60960" marB="60960"/>
                </a:tc>
                <a:extLst>
                  <a:ext uri="{0D108BD9-81ED-4DB2-BD59-A6C34878D82A}">
                    <a16:rowId xmlns="" xmlns:a16="http://schemas.microsoft.com/office/drawing/2014/main" val="10011"/>
                  </a:ext>
                </a:extLst>
              </a:tr>
              <a:tr h="389979">
                <a:tc>
                  <a:txBody>
                    <a:bodyPr/>
                    <a:lstStyle/>
                    <a:p>
                      <a:r>
                        <a:rPr lang="en-US" sz="1300" cap="none" baseline="0" dirty="0" err="1">
                          <a:solidFill>
                            <a:schemeClr val="tx1"/>
                          </a:solidFill>
                          <a:latin typeface="Open Sans"/>
                        </a:rPr>
                        <a:t>strset</a:t>
                      </a:r>
                      <a:r>
                        <a:rPr lang="en-US" sz="1300" cap="none" baseline="0" dirty="0">
                          <a:solidFill>
                            <a:schemeClr val="tx1"/>
                          </a:solidFill>
                          <a:latin typeface="Open Sans"/>
                        </a:rPr>
                        <a:t>(string,symbol);</a:t>
                      </a:r>
                    </a:p>
                  </a:txBody>
                  <a:tcPr marL="121920" marR="121920" marT="60960" marB="60960"/>
                </a:tc>
                <a:tc>
                  <a:txBody>
                    <a:bodyPr/>
                    <a:lstStyle/>
                    <a:p>
                      <a:r>
                        <a:rPr lang="en-US" sz="1300" dirty="0"/>
                        <a:t>Replace all the characters of a string with a given symbol</a:t>
                      </a:r>
                    </a:p>
                  </a:txBody>
                  <a:tcPr marL="121920" marR="121920" marT="60960" marB="60960"/>
                </a:tc>
                <a:extLst>
                  <a:ext uri="{0D108BD9-81ED-4DB2-BD59-A6C34878D82A}">
                    <a16:rowId xmlns="" xmlns:a16="http://schemas.microsoft.com/office/drawing/2014/main" val="10012"/>
                  </a:ext>
                </a:extLst>
              </a:tr>
              <a:tr h="389979">
                <a:tc>
                  <a:txBody>
                    <a:bodyPr/>
                    <a:lstStyle/>
                    <a:p>
                      <a:r>
                        <a:rPr lang="en-US" sz="1300" cap="none" baseline="0" dirty="0" err="1">
                          <a:solidFill>
                            <a:schemeClr val="tx1"/>
                          </a:solidFill>
                          <a:latin typeface="Open Sans"/>
                        </a:rPr>
                        <a:t>strnset</a:t>
                      </a:r>
                      <a:r>
                        <a:rPr lang="en-US" sz="1300" cap="none" baseline="0" dirty="0">
                          <a:solidFill>
                            <a:schemeClr val="tx1"/>
                          </a:solidFill>
                          <a:latin typeface="Open Sans"/>
                        </a:rPr>
                        <a:t>(string,symbol,n);</a:t>
                      </a:r>
                    </a:p>
                  </a:txBody>
                  <a:tcPr marL="121920" marR="121920" marT="60960" marB="60960"/>
                </a:tc>
                <a:tc>
                  <a:txBody>
                    <a:bodyPr/>
                    <a:lstStyle/>
                    <a:p>
                      <a:r>
                        <a:rPr lang="en-US" sz="1300" dirty="0">
                          <a:solidFill>
                            <a:schemeClr val="tx1"/>
                          </a:solidFill>
                          <a:latin typeface="Open Sans"/>
                        </a:rPr>
                        <a:t>Replace all the characters of a string with a given symbol but only to a specified length</a:t>
                      </a:r>
                    </a:p>
                  </a:txBody>
                  <a:tcPr marL="121920" marR="121920" marT="60960" marB="60960"/>
                </a:tc>
                <a:extLst>
                  <a:ext uri="{0D108BD9-81ED-4DB2-BD59-A6C34878D82A}">
                    <a16:rowId xmlns="" xmlns:a16="http://schemas.microsoft.com/office/drawing/2014/main" val="10013"/>
                  </a:ext>
                </a:extLst>
              </a:tr>
            </a:tbl>
          </a:graphicData>
        </a:graphic>
      </p:graphicFrame>
    </p:spTree>
    <p:extLst>
      <p:ext uri="{68D77378-F34D-4D46-8548-4FB2B52F404C}">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16"/>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1165DB8B-FF36-40C3-86E6-12060C4965D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42F7D3D-F2A0-4A6E-A16E-1CCE18FD6122}"/>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600F429A-4DC7-4D5C-B9E8-FD630BB9B1D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868637C-5EC6-484C-A4C4-7BED976E574D}"/>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F6D8AD89-9346-4630-A7B8-2530130D04B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FAD1868-A26A-480E-B708-9856D6D451D1}"/>
              </a:ext>
            </a:extLst>
          </p:cNvPr>
          <p:cNvSpPr txBox="1"/>
          <p:nvPr/>
        </p:nvSpPr>
        <p:spPr>
          <a:xfrm>
            <a:off x="558596" y="994144"/>
            <a:ext cx="5739789" cy="415563"/>
          </a:xfrm>
          <a:prstGeom prst="rect">
            <a:avLst/>
          </a:prstGeom>
        </p:spPr>
        <p:txBody>
          <a:bodyPr vert="horz" lIns="127000" tIns="63500" rIns="127000" bIns="63500" rtlCol="0" anchor="t">
            <a:spAutoFit/>
          </a:bodyPr>
          <a:lstStyle/>
          <a:p>
            <a:pPr>
              <a:defRPr lang="en-US" sz="1400" dirty="0"/>
            </a:pPr>
            <a:r>
              <a:rPr lang="en-US" sz="1867" b="1" dirty="0" err="1">
                <a:solidFill>
                  <a:srgbClr val="FF0000"/>
                </a:solidFill>
                <a:latin typeface="+mj-lt"/>
              </a:rPr>
              <a:t>strlen</a:t>
            </a:r>
            <a:r>
              <a:rPr lang="en-US" sz="1867" b="1" dirty="0">
                <a:solidFill>
                  <a:srgbClr val="FF0000"/>
                </a:solidFill>
                <a:latin typeface="+mj-lt"/>
              </a:rPr>
              <a:t>()</a:t>
            </a:r>
          </a:p>
        </p:txBody>
      </p:sp>
      <p:sp>
        <p:nvSpPr>
          <p:cNvPr id="5" name="TextBox 4">
            <a:extLst>
              <a:ext uri="{C8C3BF72-B56A-4DDD-BB42-7E3D4E58D22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5BD8B5A-B948-4C7C-B9EB-2C2F51D60E39}"/>
              </a:ext>
            </a:extLst>
          </p:cNvPr>
          <p:cNvSpPr txBox="1"/>
          <p:nvPr/>
        </p:nvSpPr>
        <p:spPr>
          <a:xfrm>
            <a:off x="72859" y="1477886"/>
            <a:ext cx="12046280" cy="5300041"/>
          </a:xfrm>
          <a:prstGeom prst="rect">
            <a:avLst/>
          </a:prstGeom>
        </p:spPr>
        <p:txBody>
          <a:bodyPr vert="horz" lIns="127000" tIns="63500" rIns="127000" bIns="63500" rtlCol="0" anchor="t">
            <a:spAutoFit/>
          </a:bodyPr>
          <a:lstStyle/>
          <a:p>
            <a:pPr>
              <a:defRPr lang="en-US" sz="1400" dirty="0"/>
            </a:pPr>
            <a:r>
              <a:rPr lang="en-US" sz="1867" dirty="0"/>
              <a:t>#include&lt;stdio.h&gt;</a:t>
            </a:r>
          </a:p>
          <a:p>
            <a:pPr>
              <a:defRPr lang="en-US" sz="1400" dirty="0"/>
            </a:pPr>
            <a:r>
              <a:rPr lang="en-US" sz="1867" dirty="0"/>
              <a:t>#include&lt;</a:t>
            </a:r>
            <a:r>
              <a:rPr lang="en-US" sz="1867" dirty="0" err="1"/>
              <a:t>conio</a:t>
            </a:r>
            <a:r>
              <a:rPr lang="en-US" sz="1867" dirty="0"/>
              <a:t>.h&gt;                                  </a:t>
            </a:r>
            <a:r>
              <a:rPr lang="en-US" sz="1867" b="1" dirty="0">
                <a:solidFill>
                  <a:srgbClr val="00B050"/>
                </a:solidFill>
                <a:latin typeface="+mj-lt"/>
              </a:rPr>
              <a:t>//to include </a:t>
            </a:r>
            <a:r>
              <a:rPr lang="en-US" sz="1867" b="1" dirty="0" err="1">
                <a:solidFill>
                  <a:srgbClr val="00B050"/>
                </a:solidFill>
                <a:latin typeface="+mj-lt"/>
              </a:rPr>
              <a:t>clrscr</a:t>
            </a:r>
            <a:r>
              <a:rPr lang="en-US" sz="1867" b="1" dirty="0">
                <a:solidFill>
                  <a:srgbClr val="00B050"/>
                </a:solidFill>
                <a:latin typeface="+mj-lt"/>
              </a:rPr>
              <a:t>() and </a:t>
            </a:r>
            <a:r>
              <a:rPr lang="en-US" sz="1867" b="1" dirty="0" err="1">
                <a:solidFill>
                  <a:srgbClr val="00B050"/>
                </a:solidFill>
                <a:latin typeface="+mj-lt"/>
              </a:rPr>
              <a:t>getch</a:t>
            </a:r>
            <a:r>
              <a:rPr lang="en-US" sz="1867" b="1" dirty="0">
                <a:solidFill>
                  <a:srgbClr val="00B050"/>
                </a:solidFill>
                <a:latin typeface="+mj-lt"/>
              </a:rPr>
              <a:t>() functions</a:t>
            </a:r>
          </a:p>
          <a:p>
            <a:pPr>
              <a:defRPr lang="en-US" sz="1400" dirty="0"/>
            </a:pPr>
            <a:r>
              <a:rPr lang="en-US" sz="1867" dirty="0"/>
              <a:t>#include&lt;string.h&gt;</a:t>
            </a:r>
          </a:p>
          <a:p>
            <a:pPr>
              <a:defRPr lang="en-US" sz="1400" dirty="0"/>
            </a:pPr>
            <a:r>
              <a:rPr lang="en-US" sz="1867" dirty="0"/>
              <a:t>void main()</a:t>
            </a:r>
          </a:p>
          <a:p>
            <a:pPr>
              <a:defRPr lang="en-US" sz="1400" dirty="0"/>
            </a:pPr>
            <a:r>
              <a:rPr lang="en-US" sz="1867" dirty="0"/>
              <a:t>{</a:t>
            </a:r>
          </a:p>
          <a:p>
            <a:pPr>
              <a:defRPr lang="en-US" sz="1400" dirty="0"/>
            </a:pPr>
            <a:r>
              <a:rPr lang="en-US" sz="1867" dirty="0"/>
              <a:t>     char a[30];</a:t>
            </a:r>
          </a:p>
          <a:p>
            <a:pPr>
              <a:defRPr lang="en-US" sz="1400" dirty="0"/>
            </a:pPr>
            <a:r>
              <a:rPr lang="en-US" sz="1867" dirty="0"/>
              <a:t>     int l; </a:t>
            </a:r>
          </a:p>
          <a:p>
            <a:pPr>
              <a:defRPr lang="en-US" sz="1400" dirty="0"/>
            </a:pPr>
            <a:r>
              <a:rPr lang="en-US" sz="1867" dirty="0"/>
              <a:t>     </a:t>
            </a:r>
            <a:r>
              <a:rPr lang="en-US" sz="1867" dirty="0" err="1"/>
              <a:t>clrscr</a:t>
            </a:r>
            <a:r>
              <a:rPr lang="en-US" sz="1867" dirty="0"/>
              <a:t>();                                               </a:t>
            </a:r>
            <a:r>
              <a:rPr lang="en-US" sz="1867" b="1" dirty="0">
                <a:solidFill>
                  <a:srgbClr val="00B050"/>
                </a:solidFill>
                <a:latin typeface="+mj-lt"/>
              </a:rPr>
              <a:t>//to clear the output screen </a:t>
            </a:r>
          </a:p>
          <a:p>
            <a:pPr>
              <a:defRPr lang="en-US" sz="1400" dirty="0"/>
            </a:pPr>
            <a:r>
              <a:rPr lang="en-US" sz="1867" dirty="0"/>
              <a:t>     </a:t>
            </a:r>
            <a:r>
              <a:rPr lang="en-US" sz="1867" dirty="0" err="1"/>
              <a:t>Printf</a:t>
            </a:r>
            <a:r>
              <a:rPr lang="en-US" sz="1867" dirty="0"/>
              <a:t>("enter a string:");</a:t>
            </a:r>
          </a:p>
          <a:p>
            <a:pPr>
              <a:defRPr lang="en-US" sz="1400" dirty="0"/>
            </a:pPr>
            <a:r>
              <a:rPr lang="en-US" sz="1867" dirty="0"/>
              <a:t>     </a:t>
            </a:r>
            <a:r>
              <a:rPr lang="en-US" sz="1867" dirty="0" err="1"/>
              <a:t>scanf</a:t>
            </a:r>
            <a:r>
              <a:rPr lang="en-US" sz="1867" dirty="0"/>
              <a:t>("%s",a);                                    </a:t>
            </a:r>
            <a:r>
              <a:rPr lang="en-US" sz="1867" b="1" dirty="0">
                <a:solidFill>
                  <a:srgbClr val="00B050"/>
                </a:solidFill>
                <a:latin typeface="+mj-lt"/>
              </a:rPr>
              <a:t>//you can also use - gets(a);</a:t>
            </a:r>
          </a:p>
          <a:p>
            <a:pPr>
              <a:defRPr lang="en-US" sz="1400" dirty="0"/>
            </a:pPr>
            <a:r>
              <a:rPr lang="en-US" sz="1867" dirty="0"/>
              <a:t>     l=</a:t>
            </a:r>
            <a:r>
              <a:rPr lang="en-US" sz="1867" dirty="0" err="1"/>
              <a:t>strlen</a:t>
            </a:r>
            <a:r>
              <a:rPr lang="en-US" sz="1867" dirty="0"/>
              <a:t>(a);</a:t>
            </a:r>
          </a:p>
          <a:p>
            <a:pPr>
              <a:defRPr lang="en-US" sz="1400" dirty="0"/>
            </a:pPr>
            <a:r>
              <a:rPr lang="en-US" sz="1867" dirty="0"/>
              <a:t>     </a:t>
            </a:r>
            <a:r>
              <a:rPr lang="en-US" sz="1867" dirty="0" err="1"/>
              <a:t>Printf</a:t>
            </a:r>
            <a:r>
              <a:rPr lang="en-US" sz="1867" dirty="0"/>
              <a:t>("length of the given string is: %d",l);</a:t>
            </a:r>
          </a:p>
          <a:p>
            <a:pPr>
              <a:defRPr lang="en-US" sz="1400" dirty="0"/>
            </a:pPr>
            <a:r>
              <a:rPr lang="en-US" sz="1867" dirty="0"/>
              <a:t>     </a:t>
            </a:r>
            <a:r>
              <a:rPr lang="en-US" sz="1867" dirty="0" err="1"/>
              <a:t>getch</a:t>
            </a:r>
            <a:r>
              <a:rPr lang="en-US" sz="1867" dirty="0"/>
              <a:t>();                                             </a:t>
            </a:r>
            <a:r>
              <a:rPr lang="en-US" sz="1867" b="1" dirty="0">
                <a:solidFill>
                  <a:srgbClr val="00B050"/>
                </a:solidFill>
                <a:latin typeface="+mj-lt"/>
              </a:rPr>
              <a:t>//to hold the output on the output screen until we press enter key.</a:t>
            </a:r>
          </a:p>
          <a:p>
            <a:pPr>
              <a:defRPr lang="en-US" sz="1400" dirty="0"/>
            </a:pPr>
            <a:r>
              <a:rPr lang="en-US" sz="1867" dirty="0"/>
              <a:t>}</a:t>
            </a:r>
          </a:p>
          <a:p>
            <a:pPr>
              <a:defRPr lang="en-US" sz="1400" dirty="0"/>
            </a:pPr>
            <a:endParaRPr lang="en-US" sz="1867" dirty="0"/>
          </a:p>
          <a:p>
            <a:pPr>
              <a:defRPr lang="en-US" sz="1400" dirty="0"/>
            </a:pPr>
            <a:r>
              <a:rPr lang="en-US" sz="1867" dirty="0">
                <a:solidFill>
                  <a:schemeClr val="accent6"/>
                </a:solidFill>
              </a:rPr>
              <a:t>Output: enter a string: </a:t>
            </a:r>
            <a:r>
              <a:rPr lang="en-US" sz="1867" dirty="0" err="1">
                <a:solidFill>
                  <a:schemeClr val="accent6"/>
                </a:solidFill>
              </a:rPr>
              <a:t>Sachin</a:t>
            </a:r>
          </a:p>
          <a:p>
            <a:pPr>
              <a:defRPr lang="en-US" sz="1400" dirty="0"/>
            </a:pPr>
            <a:r>
              <a:rPr lang="en-US" sz="1867" dirty="0">
                <a:solidFill>
                  <a:schemeClr val="accent6"/>
                </a:solidFill>
              </a:rPr>
              <a:t>               length of the given string is: 6</a:t>
            </a:r>
          </a:p>
          <a:p>
            <a:pPr>
              <a:defRPr lang="en-US" sz="1400" dirty="0"/>
            </a:pPr>
            <a:endParaRPr lang="en-US" sz="1867" dirty="0"/>
          </a:p>
        </p:txBody>
      </p:sp>
    </p:spTree>
    <p:extLst>
      <p:ext uri="{D9F425F7-C10D-4138-A0C2-844F5C5675B2}">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19"/>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9F27C074-DD88-4667-84C4-0635E3E6B60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A89A690-F946-460E-B2AB-A0A4336414D0}"/>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11C21D6F-6CA4-42AD-A8E7-026886651C6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2A601C6-B940-4213-8EB2-534E08042B5D}"/>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2633D091-E322-44FF-B1F9-E1DCBF2C445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A78C9E9-E285-4B0E-9E31-87C1EB89B867}"/>
              </a:ext>
            </a:extLst>
          </p:cNvPr>
          <p:cNvSpPr txBox="1"/>
          <p:nvPr/>
        </p:nvSpPr>
        <p:spPr>
          <a:xfrm>
            <a:off x="356616" y="994144"/>
            <a:ext cx="4520184" cy="5956502"/>
          </a:xfrm>
          <a:prstGeom prst="rect">
            <a:avLst/>
          </a:prstGeom>
        </p:spPr>
        <p:txBody>
          <a:bodyPr vert="horz" lIns="127000" tIns="63500" rIns="127000" bIns="63500" rtlCol="0" anchor="t">
            <a:spAutoFit/>
          </a:bodyPr>
          <a:lstStyle/>
          <a:p>
            <a:pPr>
              <a:defRPr lang="en-US" sz="1400" dirty="0"/>
            </a:pPr>
            <a:r>
              <a:rPr lang="en-US" sz="2133" b="1" dirty="0" err="1">
                <a:solidFill>
                  <a:schemeClr val="accent3"/>
                </a:solidFill>
                <a:latin typeface="+mj-lt"/>
              </a:rPr>
              <a:t>strcpy</a:t>
            </a:r>
            <a:r>
              <a:rPr lang="en-US" sz="2133" b="1" dirty="0">
                <a:solidFill>
                  <a:schemeClr val="accent3"/>
                </a:solidFill>
                <a:latin typeface="+mj-lt"/>
              </a:rPr>
              <a:t>()</a:t>
            </a:r>
          </a:p>
          <a:p>
            <a:pPr>
              <a:defRPr lang="en-US" sz="1400" dirty="0"/>
            </a:pPr>
            <a:endParaRPr lang="en-US" sz="2133" b="1" dirty="0">
              <a:solidFill>
                <a:schemeClr val="accent3"/>
              </a:solidFill>
              <a:latin typeface="+mj-lt"/>
            </a:endParaRPr>
          </a:p>
          <a:p>
            <a:pPr>
              <a:defRPr lang="en-US" sz="1400" dirty="0"/>
            </a:pPr>
            <a:r>
              <a:rPr lang="en-US" sz="1867" dirty="0"/>
              <a:t>#include&lt;stdio.h&gt;</a:t>
            </a:r>
          </a:p>
          <a:p>
            <a:pPr>
              <a:defRPr lang="en-US" sz="1400" dirty="0"/>
            </a:pPr>
            <a:r>
              <a:rPr lang="en-US" sz="1867" dirty="0"/>
              <a:t>#include&lt;</a:t>
            </a:r>
            <a:r>
              <a:rPr lang="en-US" sz="1867" dirty="0" err="1"/>
              <a:t>conio</a:t>
            </a:r>
            <a:r>
              <a:rPr lang="en-US" sz="1867" dirty="0"/>
              <a:t>.h&gt;                                  </a:t>
            </a:r>
          </a:p>
          <a:p>
            <a:pPr>
              <a:defRPr lang="en-US" sz="1400" dirty="0"/>
            </a:pPr>
            <a:r>
              <a:rPr lang="en-US" sz="1867" dirty="0"/>
              <a:t>#include&lt;string.h&gt;</a:t>
            </a:r>
          </a:p>
          <a:p>
            <a:pPr>
              <a:defRPr lang="en-US" sz="1400" dirty="0"/>
            </a:pPr>
            <a:r>
              <a:rPr lang="en-US" sz="1867" dirty="0"/>
              <a:t>void main()</a:t>
            </a:r>
          </a:p>
          <a:p>
            <a:pPr>
              <a:defRPr lang="en-US" sz="1400" dirty="0"/>
            </a:pPr>
            <a:r>
              <a:rPr lang="en-US" sz="1867" dirty="0"/>
              <a:t>{</a:t>
            </a:r>
          </a:p>
          <a:p>
            <a:pPr>
              <a:defRPr lang="en-US" sz="1400" dirty="0"/>
            </a:pPr>
            <a:r>
              <a:rPr lang="en-US" sz="1867" dirty="0"/>
              <a:t>     char a[30],b[30];</a:t>
            </a:r>
          </a:p>
          <a:p>
            <a:pPr>
              <a:defRPr lang="en-US" sz="1400" dirty="0"/>
            </a:pPr>
            <a:r>
              <a:rPr lang="en-US" sz="1867" dirty="0"/>
              <a:t>     </a:t>
            </a:r>
            <a:r>
              <a:rPr lang="en-US" sz="1867" dirty="0" err="1"/>
              <a:t>clrscr</a:t>
            </a:r>
            <a:r>
              <a:rPr lang="en-US" sz="1867" dirty="0"/>
              <a:t>();                                               </a:t>
            </a:r>
          </a:p>
          <a:p>
            <a:pPr>
              <a:defRPr lang="en-US" sz="1400" dirty="0"/>
            </a:pPr>
            <a:r>
              <a:rPr lang="en-US" sz="1867" dirty="0"/>
              <a:t>     </a:t>
            </a:r>
            <a:r>
              <a:rPr lang="en-US" sz="1867" dirty="0" err="1"/>
              <a:t>printf</a:t>
            </a:r>
            <a:r>
              <a:rPr lang="en-US" sz="1867" dirty="0"/>
              <a:t>("enter a string a:");</a:t>
            </a:r>
          </a:p>
          <a:p>
            <a:pPr>
              <a:defRPr lang="en-US" sz="1400" dirty="0"/>
            </a:pPr>
            <a:r>
              <a:rPr lang="en-US" sz="1867" dirty="0"/>
              <a:t>     </a:t>
            </a:r>
            <a:r>
              <a:rPr lang="en-US" sz="1867" dirty="0" err="1"/>
              <a:t>scanf</a:t>
            </a:r>
            <a:r>
              <a:rPr lang="en-US" sz="1867" dirty="0"/>
              <a:t>("%s",a);                                </a:t>
            </a:r>
          </a:p>
          <a:p>
            <a:pPr>
              <a:defRPr lang="en-US" sz="1400" dirty="0"/>
            </a:pPr>
            <a:r>
              <a:rPr lang="en-US" sz="1867" dirty="0"/>
              <a:t>     </a:t>
            </a:r>
            <a:r>
              <a:rPr lang="en-US" sz="1867" dirty="0" err="1"/>
              <a:t>strcpy</a:t>
            </a:r>
            <a:r>
              <a:rPr lang="en-US" sz="1867" dirty="0"/>
              <a:t>(b,a);</a:t>
            </a:r>
          </a:p>
          <a:p>
            <a:pPr>
              <a:defRPr lang="en-US" sz="1400" dirty="0"/>
            </a:pPr>
            <a:r>
              <a:rPr lang="en-US" sz="1867" dirty="0"/>
              <a:t>     </a:t>
            </a:r>
            <a:r>
              <a:rPr lang="en-US" sz="1867" dirty="0" err="1"/>
              <a:t>printf</a:t>
            </a:r>
            <a:r>
              <a:rPr lang="en-US" sz="1867" dirty="0"/>
              <a:t>("value of string a is: %s",a);</a:t>
            </a:r>
          </a:p>
          <a:p>
            <a:pPr>
              <a:defRPr lang="en-US" sz="1400" dirty="0"/>
            </a:pPr>
            <a:r>
              <a:rPr lang="en-US" sz="1867" dirty="0"/>
              <a:t>     </a:t>
            </a:r>
            <a:r>
              <a:rPr lang="en-US" sz="1867" dirty="0" err="1"/>
              <a:t>printf</a:t>
            </a:r>
            <a:r>
              <a:rPr lang="en-US" sz="1867" dirty="0"/>
              <a:t>("value of string b is: %s",b);</a:t>
            </a:r>
          </a:p>
          <a:p>
            <a:pPr>
              <a:defRPr lang="en-US" sz="1400" dirty="0"/>
            </a:pPr>
            <a:r>
              <a:rPr lang="en-US" sz="1867" dirty="0"/>
              <a:t>     </a:t>
            </a:r>
            <a:r>
              <a:rPr lang="en-US" sz="1867" dirty="0" err="1"/>
              <a:t>getch</a:t>
            </a:r>
            <a:r>
              <a:rPr lang="en-US" sz="1867" dirty="0"/>
              <a:t>();</a:t>
            </a:r>
          </a:p>
          <a:p>
            <a:pPr>
              <a:defRPr lang="en-US" sz="1400" dirty="0"/>
            </a:pPr>
            <a:r>
              <a:rPr lang="en-US" sz="1867" dirty="0"/>
              <a:t>}  </a:t>
            </a:r>
          </a:p>
          <a:p>
            <a:pPr>
              <a:defRPr lang="en-US" sz="1400" dirty="0"/>
            </a:pPr>
            <a:endParaRPr lang="en-US" sz="1867" dirty="0"/>
          </a:p>
          <a:p>
            <a:pPr>
              <a:defRPr lang="en-US" sz="1400" dirty="0"/>
            </a:pPr>
            <a:r>
              <a:rPr lang="en-US" sz="1867" dirty="0">
                <a:solidFill>
                  <a:schemeClr val="accent6"/>
                </a:solidFill>
              </a:rPr>
              <a:t>Output:  enter a string a: </a:t>
            </a:r>
            <a:r>
              <a:rPr lang="en-US" sz="1867" dirty="0" err="1">
                <a:solidFill>
                  <a:schemeClr val="accent6"/>
                </a:solidFill>
              </a:rPr>
              <a:t>Sachin</a:t>
            </a:r>
          </a:p>
          <a:p>
            <a:pPr>
              <a:defRPr lang="en-US" sz="1400" dirty="0"/>
            </a:pPr>
            <a:r>
              <a:rPr lang="en-US" sz="1867" dirty="0">
                <a:solidFill>
                  <a:schemeClr val="accent6"/>
                </a:solidFill>
              </a:rPr>
              <a:t>                value of string a is: </a:t>
            </a:r>
            <a:r>
              <a:rPr lang="en-US" sz="1867" dirty="0" err="1">
                <a:solidFill>
                  <a:schemeClr val="accent6"/>
                </a:solidFill>
              </a:rPr>
              <a:t>Sachin</a:t>
            </a:r>
          </a:p>
          <a:p>
            <a:pPr>
              <a:defRPr lang="en-US" sz="1400" dirty="0"/>
            </a:pPr>
            <a:r>
              <a:rPr lang="en-US" sz="1867" dirty="0">
                <a:solidFill>
                  <a:schemeClr val="accent6"/>
                </a:solidFill>
              </a:rPr>
              <a:t>                value of string b is: </a:t>
            </a:r>
            <a:r>
              <a:rPr lang="en-US" sz="1867" dirty="0" err="1">
                <a:solidFill>
                  <a:schemeClr val="accent6"/>
                </a:solidFill>
              </a:rPr>
              <a:t>Sachin</a:t>
            </a:r>
            <a:r>
              <a:rPr lang="en-US" sz="1867" dirty="0">
                <a:solidFill>
                  <a:schemeClr val="accent6"/>
                </a:solidFill>
              </a:rPr>
              <a:t> </a:t>
            </a:r>
          </a:p>
        </p:txBody>
      </p:sp>
      <p:sp>
        <p:nvSpPr>
          <p:cNvPr id="5" name="TextBox 4">
            <a:extLst>
              <a:ext uri="{CB6DA9B7-4D61-4E3E-A2B0-782DE40BEB2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EB42F82-5671-428B-9F02-F165864BE53F}"/>
              </a:ext>
            </a:extLst>
          </p:cNvPr>
          <p:cNvSpPr txBox="1"/>
          <p:nvPr/>
        </p:nvSpPr>
        <p:spPr>
          <a:xfrm>
            <a:off x="6096001" y="1009370"/>
            <a:ext cx="4831055" cy="5956502"/>
          </a:xfrm>
          <a:prstGeom prst="rect">
            <a:avLst/>
          </a:prstGeom>
        </p:spPr>
        <p:txBody>
          <a:bodyPr vert="horz" lIns="127000" tIns="63500" rIns="127000" bIns="63500" rtlCol="0" anchor="t">
            <a:spAutoFit/>
          </a:bodyPr>
          <a:lstStyle/>
          <a:p>
            <a:pPr>
              <a:defRPr lang="en-US" sz="1400" dirty="0"/>
            </a:pPr>
            <a:r>
              <a:rPr lang="en-US" sz="2133" b="1" dirty="0" err="1">
                <a:solidFill>
                  <a:schemeClr val="accent3"/>
                </a:solidFill>
                <a:latin typeface="+mj-lt"/>
              </a:rPr>
              <a:t>strncpy</a:t>
            </a:r>
            <a:r>
              <a:rPr lang="en-US" sz="2133" b="1" dirty="0">
                <a:solidFill>
                  <a:schemeClr val="accent3"/>
                </a:solidFill>
                <a:latin typeface="+mj-lt"/>
              </a:rPr>
              <a:t>()</a:t>
            </a:r>
          </a:p>
          <a:p>
            <a:pPr>
              <a:defRPr lang="en-US" sz="1400" dirty="0"/>
            </a:pPr>
            <a:endParaRPr lang="en-US" sz="2133" b="1" dirty="0">
              <a:solidFill>
                <a:schemeClr val="accent3"/>
              </a:solidFill>
              <a:latin typeface="+mj-lt"/>
            </a:endParaRPr>
          </a:p>
          <a:p>
            <a:pPr>
              <a:defRPr lang="en-US" sz="1400" dirty="0"/>
            </a:pPr>
            <a:r>
              <a:rPr lang="en-US" sz="1867" dirty="0"/>
              <a:t>#include&lt;stdio.h&gt;</a:t>
            </a:r>
          </a:p>
          <a:p>
            <a:pPr>
              <a:defRPr lang="en-US" sz="1400" dirty="0"/>
            </a:pPr>
            <a:r>
              <a:rPr lang="en-US" sz="1867" dirty="0"/>
              <a:t>#include&lt;</a:t>
            </a:r>
            <a:r>
              <a:rPr lang="en-US" sz="1867" dirty="0" err="1"/>
              <a:t>conio</a:t>
            </a:r>
            <a:r>
              <a:rPr lang="en-US" sz="1867" dirty="0"/>
              <a:t>.h&gt;                                  </a:t>
            </a:r>
          </a:p>
          <a:p>
            <a:pPr>
              <a:defRPr lang="en-US" sz="1400" dirty="0"/>
            </a:pPr>
            <a:r>
              <a:rPr lang="en-US" sz="1867" dirty="0"/>
              <a:t>#include&lt;string.h&gt;</a:t>
            </a:r>
          </a:p>
          <a:p>
            <a:pPr>
              <a:defRPr lang="en-US" sz="1400" dirty="0"/>
            </a:pPr>
            <a:r>
              <a:rPr lang="en-US" sz="1867" dirty="0"/>
              <a:t>void main()</a:t>
            </a:r>
          </a:p>
          <a:p>
            <a:pPr>
              <a:defRPr lang="en-US" sz="1400" dirty="0"/>
            </a:pPr>
            <a:r>
              <a:rPr lang="en-US" sz="1867" dirty="0"/>
              <a:t>{</a:t>
            </a:r>
          </a:p>
          <a:p>
            <a:pPr>
              <a:defRPr lang="en-US" sz="1400" dirty="0"/>
            </a:pPr>
            <a:r>
              <a:rPr lang="en-US" sz="1867" dirty="0"/>
              <a:t>     char a[30],b[30];</a:t>
            </a:r>
          </a:p>
          <a:p>
            <a:pPr>
              <a:defRPr lang="en-US" sz="1400" dirty="0"/>
            </a:pPr>
            <a:r>
              <a:rPr lang="en-US" sz="1867" dirty="0"/>
              <a:t>     </a:t>
            </a:r>
            <a:r>
              <a:rPr lang="en-US" sz="1867" dirty="0" err="1"/>
              <a:t>clrscr</a:t>
            </a:r>
            <a:r>
              <a:rPr lang="en-US" sz="1867" dirty="0"/>
              <a:t>();                                               </a:t>
            </a:r>
          </a:p>
          <a:p>
            <a:pPr>
              <a:defRPr lang="en-US" sz="1400" dirty="0"/>
            </a:pPr>
            <a:r>
              <a:rPr lang="en-US" sz="1867" dirty="0"/>
              <a:t>     </a:t>
            </a:r>
            <a:r>
              <a:rPr lang="en-US" sz="1867" dirty="0" err="1"/>
              <a:t>printf</a:t>
            </a:r>
            <a:r>
              <a:rPr lang="en-US" sz="1867" dirty="0"/>
              <a:t>("enter a string a:");</a:t>
            </a:r>
          </a:p>
          <a:p>
            <a:pPr>
              <a:defRPr lang="en-US" sz="1400" dirty="0"/>
            </a:pPr>
            <a:r>
              <a:rPr lang="en-US" sz="1867" dirty="0"/>
              <a:t>     </a:t>
            </a:r>
            <a:r>
              <a:rPr lang="en-US" sz="1867" dirty="0" err="1"/>
              <a:t>scanf</a:t>
            </a:r>
            <a:r>
              <a:rPr lang="en-US" sz="1867" dirty="0"/>
              <a:t>("%s",a);                                </a:t>
            </a:r>
          </a:p>
          <a:p>
            <a:pPr>
              <a:defRPr lang="en-US" sz="1400" dirty="0"/>
            </a:pPr>
            <a:r>
              <a:rPr lang="en-US" sz="1867" dirty="0"/>
              <a:t>     </a:t>
            </a:r>
            <a:r>
              <a:rPr lang="en-US" sz="1867" dirty="0" err="1"/>
              <a:t>strncpy</a:t>
            </a:r>
            <a:r>
              <a:rPr lang="en-US" sz="1867" dirty="0"/>
              <a:t>(b,a,3);</a:t>
            </a:r>
          </a:p>
          <a:p>
            <a:pPr>
              <a:defRPr lang="en-US" sz="1400" dirty="0"/>
            </a:pPr>
            <a:r>
              <a:rPr lang="en-US" sz="1867" dirty="0"/>
              <a:t>     </a:t>
            </a:r>
            <a:r>
              <a:rPr lang="en-US" sz="1867" dirty="0" err="1"/>
              <a:t>printf</a:t>
            </a:r>
            <a:r>
              <a:rPr lang="en-US" sz="1867" dirty="0"/>
              <a:t>("value of string a is: %s",a);</a:t>
            </a:r>
          </a:p>
          <a:p>
            <a:pPr>
              <a:defRPr lang="en-US" sz="1400" dirty="0"/>
            </a:pPr>
            <a:r>
              <a:rPr lang="en-US" sz="1867" dirty="0"/>
              <a:t>     </a:t>
            </a:r>
            <a:r>
              <a:rPr lang="en-US" sz="1867" dirty="0" err="1"/>
              <a:t>printf</a:t>
            </a:r>
            <a:r>
              <a:rPr lang="en-US" sz="1867" dirty="0"/>
              <a:t>("value of string b is: %s",b);</a:t>
            </a:r>
          </a:p>
          <a:p>
            <a:pPr>
              <a:defRPr lang="en-US" sz="1400" dirty="0"/>
            </a:pPr>
            <a:r>
              <a:rPr lang="en-US" sz="1867" dirty="0"/>
              <a:t>     </a:t>
            </a:r>
            <a:r>
              <a:rPr lang="en-US" sz="1867" dirty="0" err="1"/>
              <a:t>getch</a:t>
            </a:r>
            <a:r>
              <a:rPr lang="en-US" sz="1867" dirty="0"/>
              <a:t>();</a:t>
            </a:r>
          </a:p>
          <a:p>
            <a:pPr>
              <a:defRPr lang="en-US" sz="1400" dirty="0"/>
            </a:pPr>
            <a:r>
              <a:rPr lang="en-US" sz="1867" dirty="0"/>
              <a:t>}  </a:t>
            </a:r>
          </a:p>
          <a:p>
            <a:pPr>
              <a:defRPr lang="en-US" sz="1400" dirty="0"/>
            </a:pPr>
            <a:endParaRPr lang="en-US" sz="1867" dirty="0"/>
          </a:p>
          <a:p>
            <a:pPr>
              <a:defRPr lang="en-US" sz="1400" dirty="0"/>
            </a:pPr>
            <a:r>
              <a:rPr lang="en-US" sz="1867" dirty="0">
                <a:solidFill>
                  <a:schemeClr val="accent6"/>
                </a:solidFill>
              </a:rPr>
              <a:t>Output:  enter a string a: </a:t>
            </a:r>
            <a:r>
              <a:rPr lang="en-US" sz="1867" dirty="0" err="1">
                <a:solidFill>
                  <a:schemeClr val="accent6"/>
                </a:solidFill>
              </a:rPr>
              <a:t>Sachin</a:t>
            </a:r>
          </a:p>
          <a:p>
            <a:pPr>
              <a:defRPr lang="en-US" sz="1400" dirty="0"/>
            </a:pPr>
            <a:r>
              <a:rPr lang="en-US" sz="1867" dirty="0">
                <a:solidFill>
                  <a:schemeClr val="accent6"/>
                </a:solidFill>
              </a:rPr>
              <a:t>                value of string a is: </a:t>
            </a:r>
            <a:r>
              <a:rPr lang="en-US" sz="1867" dirty="0" err="1">
                <a:solidFill>
                  <a:schemeClr val="accent6"/>
                </a:solidFill>
              </a:rPr>
              <a:t>Sachin</a:t>
            </a:r>
          </a:p>
          <a:p>
            <a:pPr>
              <a:defRPr lang="en-US" sz="1400" dirty="0"/>
            </a:pPr>
            <a:r>
              <a:rPr lang="en-US" sz="1867" dirty="0">
                <a:solidFill>
                  <a:schemeClr val="accent6"/>
                </a:solidFill>
              </a:rPr>
              <a:t>                value of string b is: Sac</a:t>
            </a:r>
          </a:p>
        </p:txBody>
      </p:sp>
    </p:spTree>
    <p:extLst>
      <p:ext uri="{FB7B1195-BF9C-4EB0-99CA-5DB12FA81B72}">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21"/>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D5DE0669-C78D-44E0-849C-B24A2B0B185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169B8A5-432D-4181-97E5-F88DB5C27B5D}"/>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84485FC3-48CF-45C9-8AAF-5F4188699B5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E9C825D-AB80-40E7-9372-F2FA999E6E0D}"/>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666EAFE2-8B5C-4E9E-810D-911F2E3BD9A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0C88A0A-26E7-4E33-811E-5ABA637A84D4}"/>
              </a:ext>
            </a:extLst>
          </p:cNvPr>
          <p:cNvSpPr txBox="1"/>
          <p:nvPr/>
        </p:nvSpPr>
        <p:spPr>
          <a:xfrm>
            <a:off x="1219200" y="1003301"/>
            <a:ext cx="6958584" cy="5791329"/>
          </a:xfrm>
          <a:prstGeom prst="rect">
            <a:avLst/>
          </a:prstGeom>
        </p:spPr>
        <p:txBody>
          <a:bodyPr vert="horz" lIns="127000" tIns="63500" rIns="127000" bIns="63500" rtlCol="0" anchor="t">
            <a:spAutoFit/>
          </a:bodyPr>
          <a:lstStyle/>
          <a:p>
            <a:pPr>
              <a:defRPr lang="en-US" sz="1400" dirty="0"/>
            </a:pPr>
            <a:r>
              <a:rPr lang="en-US" sz="1600" dirty="0"/>
              <a:t>#include&lt;stdio.h&gt;</a:t>
            </a:r>
          </a:p>
          <a:p>
            <a:pPr>
              <a:defRPr lang="en-US" sz="1400" dirty="0"/>
            </a:pPr>
            <a:r>
              <a:rPr lang="en-US" sz="1600" dirty="0"/>
              <a:t>#include&lt;</a:t>
            </a:r>
            <a:r>
              <a:rPr lang="en-US" sz="1600" dirty="0" err="1"/>
              <a:t>conio</a:t>
            </a:r>
            <a:r>
              <a:rPr lang="en-US" sz="1600" dirty="0"/>
              <a:t>.h&gt;                                  </a:t>
            </a:r>
          </a:p>
          <a:p>
            <a:pPr>
              <a:defRPr lang="en-US" sz="1400" dirty="0"/>
            </a:pPr>
            <a:r>
              <a:rPr lang="en-US" sz="1600" dirty="0"/>
              <a:t>#include&lt;string.h&gt;</a:t>
            </a:r>
          </a:p>
          <a:p>
            <a:pPr>
              <a:defRPr lang="en-US" sz="1400" dirty="0"/>
            </a:pPr>
            <a:r>
              <a:rPr lang="en-US" sz="1600" dirty="0"/>
              <a:t>void main()</a:t>
            </a:r>
          </a:p>
          <a:p>
            <a:pPr>
              <a:defRPr lang="en-US" sz="1400" dirty="0"/>
            </a:pPr>
            <a:r>
              <a:rPr lang="en-US" sz="1600" dirty="0"/>
              <a:t>{</a:t>
            </a:r>
          </a:p>
          <a:p>
            <a:pPr>
              <a:defRPr lang="en-US" sz="1400" dirty="0"/>
            </a:pPr>
            <a:r>
              <a:rPr lang="en-US" sz="1600" dirty="0"/>
              <a:t>     char a[30],b[30];</a:t>
            </a:r>
          </a:p>
          <a:p>
            <a:pPr>
              <a:defRPr lang="en-US" sz="1400" dirty="0"/>
            </a:pPr>
            <a:r>
              <a:rPr lang="en-US" sz="1600" dirty="0"/>
              <a:t>     Int n;</a:t>
            </a:r>
          </a:p>
          <a:p>
            <a:pPr>
              <a:defRPr lang="en-US" sz="1400" dirty="0"/>
            </a:pPr>
            <a:r>
              <a:rPr lang="en-US" sz="1600" dirty="0"/>
              <a:t>     </a:t>
            </a:r>
            <a:r>
              <a:rPr lang="en-US" sz="1600" dirty="0" err="1"/>
              <a:t>clrscr</a:t>
            </a:r>
            <a:r>
              <a:rPr lang="en-US" sz="1600" dirty="0"/>
              <a:t>();                                               </a:t>
            </a:r>
          </a:p>
          <a:p>
            <a:pPr>
              <a:defRPr lang="en-US" sz="1400" dirty="0"/>
            </a:pPr>
            <a:r>
              <a:rPr lang="en-US" sz="1600" dirty="0"/>
              <a:t>     </a:t>
            </a:r>
            <a:r>
              <a:rPr lang="en-US" sz="1600" dirty="0" err="1"/>
              <a:t>printf</a:t>
            </a:r>
            <a:r>
              <a:rPr lang="en-US" sz="1600" dirty="0"/>
              <a:t>("enter a string1:");</a:t>
            </a:r>
          </a:p>
          <a:p>
            <a:pPr>
              <a:defRPr lang="en-US" sz="1400" dirty="0"/>
            </a:pPr>
            <a:r>
              <a:rPr lang="en-US" sz="1600" dirty="0"/>
              <a:t>     </a:t>
            </a:r>
            <a:r>
              <a:rPr lang="en-US" sz="1600" dirty="0" err="1"/>
              <a:t>Scanf</a:t>
            </a:r>
            <a:r>
              <a:rPr lang="en-US" sz="1600" dirty="0"/>
              <a:t>("%s",a);</a:t>
            </a:r>
          </a:p>
          <a:p>
            <a:pPr>
              <a:defRPr lang="en-US" sz="1400" dirty="0"/>
            </a:pPr>
            <a:r>
              <a:rPr lang="en-US" sz="1600" dirty="0"/>
              <a:t>     </a:t>
            </a:r>
            <a:r>
              <a:rPr lang="en-US" sz="1600" dirty="0" err="1"/>
              <a:t>printf</a:t>
            </a:r>
            <a:r>
              <a:rPr lang="en-US" sz="1600" dirty="0"/>
              <a:t>("enter a string2:");</a:t>
            </a:r>
          </a:p>
          <a:p>
            <a:pPr>
              <a:defRPr lang="en-US" sz="1400" dirty="0"/>
            </a:pPr>
            <a:r>
              <a:rPr lang="en-US" sz="1600" dirty="0"/>
              <a:t>     </a:t>
            </a:r>
            <a:r>
              <a:rPr lang="en-US" sz="1600" dirty="0" err="1"/>
              <a:t>scanf</a:t>
            </a:r>
            <a:r>
              <a:rPr lang="en-US" sz="1600" dirty="0"/>
              <a:t>("%s",b);                                   </a:t>
            </a:r>
          </a:p>
          <a:p>
            <a:pPr>
              <a:defRPr lang="en-US" sz="1400" dirty="0"/>
            </a:pPr>
            <a:r>
              <a:rPr lang="en-US" sz="1600" dirty="0"/>
              <a:t>     n=</a:t>
            </a:r>
            <a:r>
              <a:rPr lang="en-US" sz="1600" dirty="0" err="1"/>
              <a:t>strcmp</a:t>
            </a:r>
            <a:r>
              <a:rPr lang="en-US" sz="1600" dirty="0"/>
              <a:t>(a,b);</a:t>
            </a:r>
          </a:p>
          <a:p>
            <a:pPr>
              <a:defRPr lang="en-US" sz="1400" dirty="0"/>
            </a:pPr>
            <a:r>
              <a:rPr lang="en-US" sz="1600" dirty="0"/>
              <a:t>     if(n==0)</a:t>
            </a:r>
          </a:p>
          <a:p>
            <a:pPr>
              <a:defRPr lang="en-US" sz="1400" dirty="0"/>
            </a:pPr>
            <a:r>
              <a:rPr lang="en-US" sz="1600" dirty="0"/>
              <a:t>     {</a:t>
            </a:r>
          </a:p>
          <a:p>
            <a:pPr>
              <a:defRPr lang="en-US" sz="1400" dirty="0"/>
            </a:pPr>
            <a:r>
              <a:rPr lang="en-US" sz="1600" dirty="0"/>
              <a:t>         </a:t>
            </a:r>
            <a:r>
              <a:rPr lang="en-US" sz="1600" dirty="0" err="1"/>
              <a:t>Printf</a:t>
            </a:r>
            <a:r>
              <a:rPr lang="en-US" sz="1600" dirty="0"/>
              <a:t>("both the strings are equal");</a:t>
            </a:r>
          </a:p>
          <a:p>
            <a:pPr>
              <a:defRPr lang="en-US" sz="1400" dirty="0"/>
            </a:pPr>
            <a:r>
              <a:rPr lang="en-US" sz="1600" dirty="0"/>
              <a:t>     }</a:t>
            </a:r>
          </a:p>
          <a:p>
            <a:pPr>
              <a:defRPr lang="en-US" sz="1400" dirty="0"/>
            </a:pPr>
            <a:r>
              <a:rPr lang="en-US" sz="1600" dirty="0"/>
              <a:t>     else</a:t>
            </a:r>
          </a:p>
          <a:p>
            <a:pPr>
              <a:defRPr lang="en-US" sz="1400" dirty="0"/>
            </a:pPr>
            <a:r>
              <a:rPr lang="en-US" sz="1600" dirty="0"/>
              <a:t>     {</a:t>
            </a:r>
          </a:p>
          <a:p>
            <a:pPr>
              <a:defRPr lang="en-US" sz="1400" dirty="0"/>
            </a:pPr>
            <a:r>
              <a:rPr lang="en-US" sz="1600" dirty="0"/>
              <a:t>     </a:t>
            </a:r>
            <a:r>
              <a:rPr lang="en-US" sz="1600" dirty="0" err="1"/>
              <a:t>Printf</a:t>
            </a:r>
            <a:r>
              <a:rPr lang="en-US" sz="1600" dirty="0"/>
              <a:t>("Strings are not equal");</a:t>
            </a:r>
          </a:p>
          <a:p>
            <a:pPr>
              <a:defRPr lang="en-US" sz="1400" dirty="0"/>
            </a:pPr>
            <a:r>
              <a:rPr lang="en-US" sz="1600" dirty="0"/>
              <a:t>     }</a:t>
            </a:r>
          </a:p>
          <a:p>
            <a:pPr>
              <a:defRPr lang="en-US" sz="1400" dirty="0"/>
            </a:pPr>
            <a:r>
              <a:rPr lang="en-US" sz="1600" dirty="0"/>
              <a:t>     </a:t>
            </a:r>
            <a:r>
              <a:rPr lang="en-US" sz="1600" dirty="0" err="1"/>
              <a:t>getch</a:t>
            </a:r>
            <a:r>
              <a:rPr lang="en-US" sz="1600" dirty="0"/>
              <a:t>();</a:t>
            </a:r>
          </a:p>
          <a:p>
            <a:pPr>
              <a:defRPr lang="en-US" sz="1400" dirty="0"/>
            </a:pPr>
            <a:r>
              <a:rPr lang="en-US" sz="1600" dirty="0"/>
              <a:t>}  </a:t>
            </a:r>
          </a:p>
        </p:txBody>
      </p:sp>
      <p:sp>
        <p:nvSpPr>
          <p:cNvPr id="5" name="TextBox 4">
            <a:extLst>
              <a:ext uri="{64CECA9E-4CED-4824-BEFD-8028C683BC7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5C44907-A35D-4EAA-96E4-75EA5D4AED00}"/>
              </a:ext>
            </a:extLst>
          </p:cNvPr>
          <p:cNvSpPr txBox="1"/>
          <p:nvPr/>
        </p:nvSpPr>
        <p:spPr>
          <a:xfrm>
            <a:off x="4405032" y="542099"/>
            <a:ext cx="2540000" cy="456472"/>
          </a:xfrm>
          <a:prstGeom prst="rect">
            <a:avLst/>
          </a:prstGeom>
        </p:spPr>
        <p:txBody>
          <a:bodyPr vert="horz" lIns="127000" tIns="63500" rIns="127000" bIns="63500" rtlCol="0" anchor="t">
            <a:spAutoFit/>
          </a:bodyPr>
          <a:lstStyle/>
          <a:p>
            <a:pPr>
              <a:defRPr lang="en-US" sz="1400" dirty="0"/>
            </a:pPr>
            <a:r>
              <a:rPr lang="en-US" sz="2133" b="1" dirty="0" err="1">
                <a:solidFill>
                  <a:srgbClr val="F2494B"/>
                </a:solidFill>
                <a:latin typeface="Open Sans"/>
              </a:rPr>
              <a:t>strcmp</a:t>
            </a:r>
            <a:r>
              <a:rPr lang="en-US" sz="2133" b="1" dirty="0">
                <a:solidFill>
                  <a:srgbClr val="F2494B"/>
                </a:solidFill>
                <a:latin typeface="Open Sans"/>
              </a:rPr>
              <a:t>()</a:t>
            </a:r>
          </a:p>
        </p:txBody>
      </p:sp>
      <p:sp>
        <p:nvSpPr>
          <p:cNvPr id="6" name="TextBox 5">
            <a:extLst>
              <a:ext uri="{91C7DEDF-5F2E-439D-A70F-5A375968D9B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B6B609C-F669-4298-AD17-60FC5117C4E2}"/>
              </a:ext>
            </a:extLst>
          </p:cNvPr>
          <p:cNvSpPr txBox="1"/>
          <p:nvPr/>
        </p:nvSpPr>
        <p:spPr>
          <a:xfrm>
            <a:off x="5943600" y="2512289"/>
            <a:ext cx="6146800" cy="990207"/>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867" dirty="0">
                <a:solidFill>
                  <a:schemeClr val="accent6"/>
                </a:solidFill>
                <a:latin typeface="Open Sans"/>
              </a:rPr>
              <a:t>Output1:  enter a string1: </a:t>
            </a:r>
            <a:r>
              <a:rPr lang="en-US" sz="1867" dirty="0" err="1">
                <a:solidFill>
                  <a:schemeClr val="accent6"/>
                </a:solidFill>
                <a:latin typeface="Open Sans"/>
              </a:rPr>
              <a:t>Sachin</a:t>
            </a:r>
          </a:p>
          <a:p>
            <a:pPr>
              <a:defRPr lang="en-US" sz="1400" dirty="0">
                <a:solidFill>
                  <a:schemeClr val="tx1"/>
                </a:solidFill>
                <a:latin typeface="Open Sans"/>
              </a:defRPr>
            </a:pPr>
            <a:r>
              <a:rPr lang="en-US" sz="1867" dirty="0">
                <a:solidFill>
                  <a:schemeClr val="accent6"/>
                </a:solidFill>
                <a:latin typeface="Open Sans"/>
              </a:rPr>
              <a:t>                enter a string2: </a:t>
            </a:r>
            <a:r>
              <a:rPr lang="en-US" sz="1867" dirty="0" err="1">
                <a:solidFill>
                  <a:schemeClr val="accent6"/>
                </a:solidFill>
                <a:latin typeface="Open Sans"/>
              </a:rPr>
              <a:t>Sachin</a:t>
            </a:r>
          </a:p>
          <a:p>
            <a:pPr>
              <a:defRPr lang="en-US" sz="1400" dirty="0">
                <a:solidFill>
                  <a:schemeClr val="tx1"/>
                </a:solidFill>
                <a:latin typeface="Open Sans"/>
              </a:defRPr>
            </a:pPr>
            <a:r>
              <a:rPr lang="en-US" sz="1867" dirty="0">
                <a:solidFill>
                  <a:schemeClr val="accent6"/>
                </a:solidFill>
                <a:latin typeface="Open Sans"/>
              </a:rPr>
              <a:t>                Both the strings are equal</a:t>
            </a:r>
          </a:p>
        </p:txBody>
      </p:sp>
      <p:sp>
        <p:nvSpPr>
          <p:cNvPr id="7" name="TextBox 6">
            <a:extLst>
              <a:ext uri="{291C9424-3519-4BF8-BF5A-8F3785C35FF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857968-294A-4758-B7D3-389DBBEFE5F9}"/>
              </a:ext>
            </a:extLst>
          </p:cNvPr>
          <p:cNvSpPr txBox="1"/>
          <p:nvPr/>
        </p:nvSpPr>
        <p:spPr>
          <a:xfrm>
            <a:off x="5994400" y="3657601"/>
            <a:ext cx="6146800" cy="990207"/>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867" dirty="0">
                <a:solidFill>
                  <a:schemeClr val="accent6"/>
                </a:solidFill>
                <a:latin typeface="Open Sans"/>
              </a:rPr>
              <a:t>Output2:  enter a string1: </a:t>
            </a:r>
            <a:r>
              <a:rPr lang="en-US" sz="1867" dirty="0" err="1">
                <a:solidFill>
                  <a:schemeClr val="accent6"/>
                </a:solidFill>
                <a:latin typeface="Open Sans"/>
              </a:rPr>
              <a:t>Sachin</a:t>
            </a:r>
          </a:p>
          <a:p>
            <a:pPr>
              <a:defRPr lang="en-US" sz="1400" dirty="0">
                <a:solidFill>
                  <a:schemeClr val="tx1"/>
                </a:solidFill>
                <a:latin typeface="Open Sans"/>
              </a:defRPr>
            </a:pPr>
            <a:r>
              <a:rPr lang="en-US" sz="1867" dirty="0">
                <a:solidFill>
                  <a:schemeClr val="accent6"/>
                </a:solidFill>
                <a:latin typeface="Open Sans"/>
              </a:rPr>
              <a:t>                enter a string2: </a:t>
            </a:r>
            <a:r>
              <a:rPr lang="en-US" sz="1867" dirty="0" err="1">
                <a:solidFill>
                  <a:schemeClr val="accent6"/>
                </a:solidFill>
                <a:latin typeface="Open Sans"/>
              </a:rPr>
              <a:t>Rahul</a:t>
            </a:r>
          </a:p>
          <a:p>
            <a:pPr>
              <a:defRPr lang="en-US" sz="1400" dirty="0">
                <a:solidFill>
                  <a:schemeClr val="tx1"/>
                </a:solidFill>
                <a:latin typeface="Open Sans"/>
              </a:defRPr>
            </a:pPr>
            <a:r>
              <a:rPr lang="en-US" sz="1867" dirty="0">
                <a:solidFill>
                  <a:schemeClr val="accent6"/>
                </a:solidFill>
                <a:latin typeface="Open Sans"/>
              </a:rPr>
              <a:t>                strings are not equal</a:t>
            </a:r>
          </a:p>
        </p:txBody>
      </p:sp>
      <p:sp>
        <p:nvSpPr>
          <p:cNvPr id="8" name="TextBox 7">
            <a:extLst>
              <a:ext uri="{D3B5C3C4-A108-4961-9409-6135ADA1148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C1CD1F6-DC94-4BED-BC7D-4E39D815D329}"/>
              </a:ext>
            </a:extLst>
          </p:cNvPr>
          <p:cNvSpPr txBox="1"/>
          <p:nvPr/>
        </p:nvSpPr>
        <p:spPr>
          <a:xfrm>
            <a:off x="6045200" y="4940301"/>
            <a:ext cx="6146800" cy="1277529"/>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867" dirty="0">
                <a:solidFill>
                  <a:schemeClr val="accent6"/>
                </a:solidFill>
                <a:latin typeface="Open Sans"/>
              </a:rPr>
              <a:t>Output3:  enter a string1: </a:t>
            </a:r>
            <a:r>
              <a:rPr lang="en-US" sz="1867" dirty="0" err="1">
                <a:solidFill>
                  <a:schemeClr val="accent6"/>
                </a:solidFill>
                <a:latin typeface="Open Sans"/>
              </a:rPr>
              <a:t>SAChin</a:t>
            </a:r>
          </a:p>
          <a:p>
            <a:pPr>
              <a:defRPr lang="en-US" sz="1400" dirty="0">
                <a:solidFill>
                  <a:schemeClr val="tx1"/>
                </a:solidFill>
                <a:latin typeface="Open Sans"/>
              </a:defRPr>
            </a:pPr>
            <a:r>
              <a:rPr lang="en-US" sz="1867" dirty="0">
                <a:solidFill>
                  <a:schemeClr val="accent6"/>
                </a:solidFill>
                <a:latin typeface="Open Sans"/>
              </a:rPr>
              <a:t>                enter a string2: </a:t>
            </a:r>
            <a:r>
              <a:rPr lang="en-US" sz="1867" dirty="0" err="1">
                <a:solidFill>
                  <a:schemeClr val="accent6"/>
                </a:solidFill>
                <a:latin typeface="Open Sans"/>
              </a:rPr>
              <a:t>sachin</a:t>
            </a:r>
          </a:p>
          <a:p>
            <a:pPr>
              <a:defRPr lang="en-US" sz="1400" dirty="0">
                <a:solidFill>
                  <a:schemeClr val="tx1"/>
                </a:solidFill>
                <a:latin typeface="Open Sans"/>
              </a:defRPr>
            </a:pPr>
            <a:r>
              <a:rPr lang="en-US" sz="1867" dirty="0">
                <a:solidFill>
                  <a:schemeClr val="accent6"/>
                </a:solidFill>
                <a:latin typeface="Open Sans"/>
              </a:rPr>
              <a:t>                strings are not equal</a:t>
            </a:r>
          </a:p>
          <a:p>
            <a:pPr>
              <a:defRPr lang="en-US" sz="1400" dirty="0">
                <a:solidFill>
                  <a:schemeClr val="tx1"/>
                </a:solidFill>
                <a:latin typeface="Open Sans"/>
              </a:defRPr>
            </a:pPr>
            <a:r>
              <a:rPr lang="en-US" sz="1867" dirty="0">
                <a:solidFill>
                  <a:schemeClr val="accent6"/>
                </a:solidFill>
                <a:latin typeface="Open Sans"/>
              </a:rPr>
              <a:t>        (because uppercase and lowercase)</a:t>
            </a:r>
          </a:p>
        </p:txBody>
      </p:sp>
    </p:spTree>
    <p:extLst>
      <p:ext uri="{4FC495BD-56F2-42EC-9650-C74BB3A046EF}">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24"/>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2E2F99FF-FBD5-44FC-AE6E-1B56519F976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C180CAB-6C33-4984-BD43-AAC010A76E07}"/>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E04ED749-631F-4C8C-B4D1-8B148E0A68D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CBAD02E-3E0C-472B-B5BE-21A180147A88}"/>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15ED337B-CA8E-4351-A851-73B7543540B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171E495-1B66-4C54-8FC3-45E505C9F389}"/>
              </a:ext>
            </a:extLst>
          </p:cNvPr>
          <p:cNvSpPr txBox="1"/>
          <p:nvPr/>
        </p:nvSpPr>
        <p:spPr>
          <a:xfrm>
            <a:off x="1219200" y="1003301"/>
            <a:ext cx="6958584" cy="5791329"/>
          </a:xfrm>
          <a:prstGeom prst="rect">
            <a:avLst/>
          </a:prstGeom>
        </p:spPr>
        <p:txBody>
          <a:bodyPr vert="horz" lIns="127000" tIns="63500" rIns="127000" bIns="63500" rtlCol="0" anchor="t">
            <a:spAutoFit/>
          </a:bodyPr>
          <a:lstStyle/>
          <a:p>
            <a:pPr>
              <a:defRPr lang="en-US" sz="1400" dirty="0"/>
            </a:pPr>
            <a:r>
              <a:rPr lang="en-US" sz="1600" dirty="0"/>
              <a:t>#include&lt;stdio.h&gt;</a:t>
            </a:r>
          </a:p>
          <a:p>
            <a:pPr>
              <a:defRPr lang="en-US" sz="1400" dirty="0"/>
            </a:pPr>
            <a:r>
              <a:rPr lang="en-US" sz="1600" dirty="0"/>
              <a:t>#include&lt;</a:t>
            </a:r>
            <a:r>
              <a:rPr lang="en-US" sz="1600" dirty="0" err="1"/>
              <a:t>conio</a:t>
            </a:r>
            <a:r>
              <a:rPr lang="en-US" sz="1600" dirty="0"/>
              <a:t>.h&gt;                                  </a:t>
            </a:r>
          </a:p>
          <a:p>
            <a:pPr>
              <a:defRPr lang="en-US" sz="1400" dirty="0"/>
            </a:pPr>
            <a:r>
              <a:rPr lang="en-US" sz="1600" dirty="0"/>
              <a:t>#include&lt;string.h&gt;</a:t>
            </a:r>
          </a:p>
          <a:p>
            <a:pPr>
              <a:defRPr lang="en-US" sz="1400" dirty="0"/>
            </a:pPr>
            <a:r>
              <a:rPr lang="en-US" sz="1600" dirty="0"/>
              <a:t>void main()</a:t>
            </a:r>
          </a:p>
          <a:p>
            <a:pPr>
              <a:defRPr lang="en-US" sz="1400" dirty="0"/>
            </a:pPr>
            <a:r>
              <a:rPr lang="en-US" sz="1600" dirty="0"/>
              <a:t>{</a:t>
            </a:r>
          </a:p>
          <a:p>
            <a:pPr>
              <a:defRPr lang="en-US" sz="1400" dirty="0"/>
            </a:pPr>
            <a:r>
              <a:rPr lang="en-US" sz="1600" dirty="0"/>
              <a:t>     char a[30],b[30];</a:t>
            </a:r>
          </a:p>
          <a:p>
            <a:pPr>
              <a:defRPr lang="en-US" sz="1400" dirty="0"/>
            </a:pPr>
            <a:r>
              <a:rPr lang="en-US" sz="1600" dirty="0"/>
              <a:t>     Int n;</a:t>
            </a:r>
          </a:p>
          <a:p>
            <a:pPr>
              <a:defRPr lang="en-US" sz="1400" dirty="0"/>
            </a:pPr>
            <a:r>
              <a:rPr lang="en-US" sz="1600" dirty="0"/>
              <a:t>     </a:t>
            </a:r>
            <a:r>
              <a:rPr lang="en-US" sz="1600" dirty="0" err="1"/>
              <a:t>clrscr</a:t>
            </a:r>
            <a:r>
              <a:rPr lang="en-US" sz="1600" dirty="0"/>
              <a:t>();                                               </a:t>
            </a:r>
          </a:p>
          <a:p>
            <a:pPr>
              <a:defRPr lang="en-US" sz="1400" dirty="0"/>
            </a:pPr>
            <a:r>
              <a:rPr lang="en-US" sz="1600" dirty="0"/>
              <a:t>     </a:t>
            </a:r>
            <a:r>
              <a:rPr lang="en-US" sz="1600" dirty="0" err="1"/>
              <a:t>printf</a:t>
            </a:r>
            <a:r>
              <a:rPr lang="en-US" sz="1600" dirty="0"/>
              <a:t>("enter a string1:");</a:t>
            </a:r>
          </a:p>
          <a:p>
            <a:pPr>
              <a:defRPr lang="en-US" sz="1400" dirty="0"/>
            </a:pPr>
            <a:r>
              <a:rPr lang="en-US" sz="1600" dirty="0"/>
              <a:t>     </a:t>
            </a:r>
            <a:r>
              <a:rPr lang="en-US" sz="1600" dirty="0" err="1"/>
              <a:t>Scanf</a:t>
            </a:r>
            <a:r>
              <a:rPr lang="en-US" sz="1600" dirty="0"/>
              <a:t>("%s",a);</a:t>
            </a:r>
          </a:p>
          <a:p>
            <a:pPr>
              <a:defRPr lang="en-US" sz="1400" dirty="0"/>
            </a:pPr>
            <a:r>
              <a:rPr lang="en-US" sz="1600" dirty="0"/>
              <a:t>     </a:t>
            </a:r>
            <a:r>
              <a:rPr lang="en-US" sz="1600" dirty="0" err="1"/>
              <a:t>printf</a:t>
            </a:r>
            <a:r>
              <a:rPr lang="en-US" sz="1600" dirty="0"/>
              <a:t>("enter a string2:");</a:t>
            </a:r>
          </a:p>
          <a:p>
            <a:pPr>
              <a:defRPr lang="en-US" sz="1400" dirty="0"/>
            </a:pPr>
            <a:r>
              <a:rPr lang="en-US" sz="1600" dirty="0"/>
              <a:t>     </a:t>
            </a:r>
            <a:r>
              <a:rPr lang="en-US" sz="1600" dirty="0" err="1"/>
              <a:t>scanf</a:t>
            </a:r>
            <a:r>
              <a:rPr lang="en-US" sz="1600" dirty="0"/>
              <a:t>("%s",b);                                   </a:t>
            </a:r>
          </a:p>
          <a:p>
            <a:pPr>
              <a:defRPr lang="en-US" sz="1400" dirty="0"/>
            </a:pPr>
            <a:r>
              <a:rPr lang="en-US" sz="1600" dirty="0"/>
              <a:t>     n=</a:t>
            </a:r>
            <a:r>
              <a:rPr lang="en-US" sz="1600" dirty="0" err="1"/>
              <a:t>stricmp</a:t>
            </a:r>
            <a:r>
              <a:rPr lang="en-US" sz="1600" dirty="0"/>
              <a:t>(a,b);</a:t>
            </a:r>
          </a:p>
          <a:p>
            <a:pPr>
              <a:defRPr lang="en-US" sz="1400" dirty="0"/>
            </a:pPr>
            <a:r>
              <a:rPr lang="en-US" sz="1600" dirty="0"/>
              <a:t>     if(n==0)</a:t>
            </a:r>
          </a:p>
          <a:p>
            <a:pPr>
              <a:defRPr lang="en-US" sz="1400" dirty="0"/>
            </a:pPr>
            <a:r>
              <a:rPr lang="en-US" sz="1600" dirty="0"/>
              <a:t>     {</a:t>
            </a:r>
          </a:p>
          <a:p>
            <a:pPr>
              <a:defRPr lang="en-US" sz="1400" dirty="0"/>
            </a:pPr>
            <a:r>
              <a:rPr lang="en-US" sz="1600" dirty="0"/>
              <a:t>         </a:t>
            </a:r>
            <a:r>
              <a:rPr lang="en-US" sz="1600" dirty="0" err="1"/>
              <a:t>Printf</a:t>
            </a:r>
            <a:r>
              <a:rPr lang="en-US" sz="1600" dirty="0"/>
              <a:t>("both the strings are equal");</a:t>
            </a:r>
          </a:p>
          <a:p>
            <a:pPr>
              <a:defRPr lang="en-US" sz="1400" dirty="0"/>
            </a:pPr>
            <a:r>
              <a:rPr lang="en-US" sz="1600" dirty="0"/>
              <a:t>     }</a:t>
            </a:r>
          </a:p>
          <a:p>
            <a:pPr>
              <a:defRPr lang="en-US" sz="1400" dirty="0"/>
            </a:pPr>
            <a:r>
              <a:rPr lang="en-US" sz="1600" dirty="0"/>
              <a:t>     else</a:t>
            </a:r>
          </a:p>
          <a:p>
            <a:pPr>
              <a:defRPr lang="en-US" sz="1400" dirty="0"/>
            </a:pPr>
            <a:r>
              <a:rPr lang="en-US" sz="1600" dirty="0"/>
              <a:t>     {</a:t>
            </a:r>
          </a:p>
          <a:p>
            <a:pPr>
              <a:defRPr lang="en-US" sz="1400" dirty="0"/>
            </a:pPr>
            <a:r>
              <a:rPr lang="en-US" sz="1600" dirty="0"/>
              <a:t>     </a:t>
            </a:r>
            <a:r>
              <a:rPr lang="en-US" sz="1600" dirty="0" err="1"/>
              <a:t>Printf</a:t>
            </a:r>
            <a:r>
              <a:rPr lang="en-US" sz="1600" dirty="0"/>
              <a:t>("Strings are not equal");</a:t>
            </a:r>
          </a:p>
          <a:p>
            <a:pPr>
              <a:defRPr lang="en-US" sz="1400" dirty="0"/>
            </a:pPr>
            <a:r>
              <a:rPr lang="en-US" sz="1600" dirty="0"/>
              <a:t>     }</a:t>
            </a:r>
          </a:p>
          <a:p>
            <a:pPr>
              <a:defRPr lang="en-US" sz="1400" dirty="0"/>
            </a:pPr>
            <a:r>
              <a:rPr lang="en-US" sz="1600" dirty="0"/>
              <a:t>     </a:t>
            </a:r>
            <a:r>
              <a:rPr lang="en-US" sz="1600" dirty="0" err="1"/>
              <a:t>getch</a:t>
            </a:r>
            <a:r>
              <a:rPr lang="en-US" sz="1600" dirty="0"/>
              <a:t>();</a:t>
            </a:r>
          </a:p>
          <a:p>
            <a:pPr>
              <a:defRPr lang="en-US" sz="1400" dirty="0"/>
            </a:pPr>
            <a:r>
              <a:rPr lang="en-US" sz="1600" dirty="0"/>
              <a:t>}  </a:t>
            </a:r>
          </a:p>
        </p:txBody>
      </p:sp>
      <p:sp>
        <p:nvSpPr>
          <p:cNvPr id="5" name="TextBox 4">
            <a:extLst>
              <a:ext uri="{8BF75C46-F040-478A-8536-E359A97F1B0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1CC4D10-2170-4664-9083-6A3583AC1C39}"/>
              </a:ext>
            </a:extLst>
          </p:cNvPr>
          <p:cNvSpPr txBox="1"/>
          <p:nvPr/>
        </p:nvSpPr>
        <p:spPr>
          <a:xfrm>
            <a:off x="4405032" y="542099"/>
            <a:ext cx="2540000" cy="456472"/>
          </a:xfrm>
          <a:prstGeom prst="rect">
            <a:avLst/>
          </a:prstGeom>
        </p:spPr>
        <p:txBody>
          <a:bodyPr vert="horz" lIns="127000" tIns="63500" rIns="127000" bIns="63500" rtlCol="0" anchor="t">
            <a:spAutoFit/>
          </a:bodyPr>
          <a:lstStyle/>
          <a:p>
            <a:pPr>
              <a:defRPr lang="en-US" sz="1400" dirty="0"/>
            </a:pPr>
            <a:r>
              <a:rPr lang="en-US" sz="2133" b="1" dirty="0" err="1">
                <a:solidFill>
                  <a:srgbClr val="F2494B"/>
                </a:solidFill>
                <a:latin typeface="Open Sans"/>
              </a:rPr>
              <a:t>stricmp</a:t>
            </a:r>
            <a:r>
              <a:rPr lang="en-US" sz="2133" b="1" dirty="0">
                <a:solidFill>
                  <a:srgbClr val="F2494B"/>
                </a:solidFill>
                <a:latin typeface="Open Sans"/>
              </a:rPr>
              <a:t>()</a:t>
            </a:r>
          </a:p>
        </p:txBody>
      </p:sp>
      <p:sp>
        <p:nvSpPr>
          <p:cNvPr id="6" name="TextBox 5">
            <a:extLst>
              <a:ext uri="{8EEBFC77-5415-40B2-8F67-A024E6D29E0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9366DD9-4AA1-46F8-9A58-62A762508D8C}"/>
              </a:ext>
            </a:extLst>
          </p:cNvPr>
          <p:cNvSpPr txBox="1"/>
          <p:nvPr/>
        </p:nvSpPr>
        <p:spPr>
          <a:xfrm>
            <a:off x="5943600" y="2512289"/>
            <a:ext cx="6146800" cy="990207"/>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867" dirty="0">
                <a:solidFill>
                  <a:schemeClr val="accent6"/>
                </a:solidFill>
                <a:latin typeface="Open Sans"/>
              </a:rPr>
              <a:t>Output1:  enter a string1: </a:t>
            </a:r>
            <a:r>
              <a:rPr lang="en-US" sz="1867" dirty="0" err="1">
                <a:solidFill>
                  <a:schemeClr val="accent6"/>
                </a:solidFill>
                <a:latin typeface="Open Sans"/>
              </a:rPr>
              <a:t>Sachin</a:t>
            </a:r>
          </a:p>
          <a:p>
            <a:pPr>
              <a:defRPr lang="en-US" sz="1400" dirty="0">
                <a:solidFill>
                  <a:schemeClr val="tx1"/>
                </a:solidFill>
                <a:latin typeface="Open Sans"/>
              </a:defRPr>
            </a:pPr>
            <a:r>
              <a:rPr lang="en-US" sz="1867" dirty="0">
                <a:solidFill>
                  <a:schemeClr val="accent6"/>
                </a:solidFill>
                <a:latin typeface="Open Sans"/>
              </a:rPr>
              <a:t>                enter a string2: </a:t>
            </a:r>
            <a:r>
              <a:rPr lang="en-US" sz="1867" dirty="0" err="1">
                <a:solidFill>
                  <a:schemeClr val="accent6"/>
                </a:solidFill>
                <a:latin typeface="Open Sans"/>
              </a:rPr>
              <a:t>Sachin</a:t>
            </a:r>
          </a:p>
          <a:p>
            <a:pPr>
              <a:defRPr lang="en-US" sz="1400" dirty="0">
                <a:solidFill>
                  <a:schemeClr val="tx1"/>
                </a:solidFill>
                <a:latin typeface="Open Sans"/>
              </a:defRPr>
            </a:pPr>
            <a:r>
              <a:rPr lang="en-US" sz="1867" dirty="0">
                <a:solidFill>
                  <a:schemeClr val="accent6"/>
                </a:solidFill>
                <a:latin typeface="Open Sans"/>
              </a:rPr>
              <a:t>                Both the strings are equal</a:t>
            </a:r>
          </a:p>
        </p:txBody>
      </p:sp>
      <p:sp>
        <p:nvSpPr>
          <p:cNvPr id="7" name="TextBox 6">
            <a:extLst>
              <a:ext uri="{4ECF159E-D124-4953-9E0B-1A97B59BFDB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C8C7D9D-9D01-4D35-A1FD-E448492097E1}"/>
              </a:ext>
            </a:extLst>
          </p:cNvPr>
          <p:cNvSpPr txBox="1"/>
          <p:nvPr/>
        </p:nvSpPr>
        <p:spPr>
          <a:xfrm>
            <a:off x="6045200" y="3791446"/>
            <a:ext cx="6146800" cy="990207"/>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867" dirty="0">
                <a:solidFill>
                  <a:schemeClr val="accent6"/>
                </a:solidFill>
                <a:latin typeface="Open Sans"/>
              </a:rPr>
              <a:t>Output2:  enter a string1: </a:t>
            </a:r>
            <a:r>
              <a:rPr lang="en-US" sz="1867" dirty="0" err="1">
                <a:solidFill>
                  <a:schemeClr val="accent6"/>
                </a:solidFill>
                <a:latin typeface="Open Sans"/>
              </a:rPr>
              <a:t>SACHIN</a:t>
            </a:r>
          </a:p>
          <a:p>
            <a:pPr>
              <a:defRPr lang="en-US" sz="1400" dirty="0">
                <a:solidFill>
                  <a:schemeClr val="tx1"/>
                </a:solidFill>
                <a:latin typeface="Open Sans"/>
              </a:defRPr>
            </a:pPr>
            <a:r>
              <a:rPr lang="en-US" sz="1867" dirty="0">
                <a:solidFill>
                  <a:schemeClr val="accent6"/>
                </a:solidFill>
                <a:latin typeface="Open Sans"/>
              </a:rPr>
              <a:t>                enter a string2: </a:t>
            </a:r>
            <a:r>
              <a:rPr lang="en-US" sz="1867" dirty="0" err="1">
                <a:solidFill>
                  <a:schemeClr val="accent6"/>
                </a:solidFill>
                <a:latin typeface="Open Sans"/>
              </a:rPr>
              <a:t>sachin</a:t>
            </a:r>
          </a:p>
          <a:p>
            <a:pPr>
              <a:defRPr lang="en-US" sz="1400" dirty="0">
                <a:solidFill>
                  <a:schemeClr val="tx1"/>
                </a:solidFill>
                <a:latin typeface="Open Sans"/>
              </a:defRPr>
            </a:pPr>
            <a:r>
              <a:rPr lang="en-US" sz="1867" dirty="0">
                <a:solidFill>
                  <a:schemeClr val="accent6"/>
                </a:solidFill>
                <a:latin typeface="Open Sans"/>
              </a:rPr>
              <a:t>                strings are equal</a:t>
            </a:r>
          </a:p>
        </p:txBody>
      </p:sp>
    </p:spTree>
    <p:extLst>
      <p:ext uri="{712E0FE8-911A-4E6B-A7F7-1F872CE1D9CC}">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27"/>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37567F21-CF53-49A7-98A3-59668F85D55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65F7972-2E60-4337-B27D-94025532C247}"/>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089C02D2-CC85-4F3D-8AFA-BA1C4E913B9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4339C59-12DF-4185-B0AC-E2FCED143275}"/>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A908DEED-F5B2-4404-A6EF-06E34A1C6D6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ACE291D-4BC3-4834-92A7-E540A8F01A33}"/>
              </a:ext>
            </a:extLst>
          </p:cNvPr>
          <p:cNvSpPr txBox="1"/>
          <p:nvPr/>
        </p:nvSpPr>
        <p:spPr>
          <a:xfrm>
            <a:off x="1219200" y="1003301"/>
            <a:ext cx="6958584" cy="5791329"/>
          </a:xfrm>
          <a:prstGeom prst="rect">
            <a:avLst/>
          </a:prstGeom>
        </p:spPr>
        <p:txBody>
          <a:bodyPr vert="horz" lIns="127000" tIns="63500" rIns="127000" bIns="63500" rtlCol="0" anchor="t">
            <a:spAutoFit/>
          </a:bodyPr>
          <a:lstStyle/>
          <a:p>
            <a:pPr>
              <a:defRPr lang="en-US" sz="1400" dirty="0"/>
            </a:pPr>
            <a:r>
              <a:rPr lang="en-US" sz="1600" dirty="0"/>
              <a:t>#include&lt;stdio.h&gt;</a:t>
            </a:r>
          </a:p>
          <a:p>
            <a:pPr>
              <a:defRPr lang="en-US" sz="1400" dirty="0"/>
            </a:pPr>
            <a:r>
              <a:rPr lang="en-US" sz="1600" dirty="0"/>
              <a:t>#include&lt;</a:t>
            </a:r>
            <a:r>
              <a:rPr lang="en-US" sz="1600" dirty="0" err="1"/>
              <a:t>conio</a:t>
            </a:r>
            <a:r>
              <a:rPr lang="en-US" sz="1600" dirty="0"/>
              <a:t>.h&gt;                                  </a:t>
            </a:r>
          </a:p>
          <a:p>
            <a:pPr>
              <a:defRPr lang="en-US" sz="1400" dirty="0"/>
            </a:pPr>
            <a:r>
              <a:rPr lang="en-US" sz="1600" dirty="0"/>
              <a:t>#include&lt;string.h&gt;</a:t>
            </a:r>
          </a:p>
          <a:p>
            <a:pPr>
              <a:defRPr lang="en-US" sz="1400" dirty="0"/>
            </a:pPr>
            <a:r>
              <a:rPr lang="en-US" sz="1600" dirty="0"/>
              <a:t>void main()</a:t>
            </a:r>
          </a:p>
          <a:p>
            <a:pPr>
              <a:defRPr lang="en-US" sz="1400" dirty="0"/>
            </a:pPr>
            <a:r>
              <a:rPr lang="en-US" sz="1600" dirty="0"/>
              <a:t>{</a:t>
            </a:r>
          </a:p>
          <a:p>
            <a:pPr>
              <a:defRPr lang="en-US" sz="1400" dirty="0"/>
            </a:pPr>
            <a:r>
              <a:rPr lang="en-US" sz="1600" dirty="0"/>
              <a:t>     char a[30],b[30];</a:t>
            </a:r>
          </a:p>
          <a:p>
            <a:pPr>
              <a:defRPr lang="en-US" sz="1400" dirty="0"/>
            </a:pPr>
            <a:r>
              <a:rPr lang="en-US" sz="1600" dirty="0"/>
              <a:t>     Int n;</a:t>
            </a:r>
          </a:p>
          <a:p>
            <a:pPr>
              <a:defRPr lang="en-US" sz="1400" dirty="0"/>
            </a:pPr>
            <a:r>
              <a:rPr lang="en-US" sz="1600" dirty="0"/>
              <a:t>     </a:t>
            </a:r>
            <a:r>
              <a:rPr lang="en-US" sz="1600" dirty="0" err="1"/>
              <a:t>clrscr</a:t>
            </a:r>
            <a:r>
              <a:rPr lang="en-US" sz="1600" dirty="0"/>
              <a:t>();                                               </a:t>
            </a:r>
          </a:p>
          <a:p>
            <a:pPr>
              <a:defRPr lang="en-US" sz="1400" dirty="0"/>
            </a:pPr>
            <a:r>
              <a:rPr lang="en-US" sz="1600" dirty="0"/>
              <a:t>     </a:t>
            </a:r>
            <a:r>
              <a:rPr lang="en-US" sz="1600" dirty="0" err="1"/>
              <a:t>printf</a:t>
            </a:r>
            <a:r>
              <a:rPr lang="en-US" sz="1600" dirty="0"/>
              <a:t>("enter a string1:");</a:t>
            </a:r>
          </a:p>
          <a:p>
            <a:pPr>
              <a:defRPr lang="en-US" sz="1400" dirty="0"/>
            </a:pPr>
            <a:r>
              <a:rPr lang="en-US" sz="1600" dirty="0"/>
              <a:t>     </a:t>
            </a:r>
            <a:r>
              <a:rPr lang="en-US" sz="1600" dirty="0" err="1"/>
              <a:t>Scanf</a:t>
            </a:r>
            <a:r>
              <a:rPr lang="en-US" sz="1600" dirty="0"/>
              <a:t>("%s",a);</a:t>
            </a:r>
          </a:p>
          <a:p>
            <a:pPr>
              <a:defRPr lang="en-US" sz="1400" dirty="0"/>
            </a:pPr>
            <a:r>
              <a:rPr lang="en-US" sz="1600" dirty="0"/>
              <a:t>     </a:t>
            </a:r>
            <a:r>
              <a:rPr lang="en-US" sz="1600" dirty="0" err="1"/>
              <a:t>printf</a:t>
            </a:r>
            <a:r>
              <a:rPr lang="en-US" sz="1600" dirty="0"/>
              <a:t>("enter a string2:");</a:t>
            </a:r>
          </a:p>
          <a:p>
            <a:pPr>
              <a:defRPr lang="en-US" sz="1400" dirty="0"/>
            </a:pPr>
            <a:r>
              <a:rPr lang="en-US" sz="1600" dirty="0"/>
              <a:t>     </a:t>
            </a:r>
            <a:r>
              <a:rPr lang="en-US" sz="1600" dirty="0" err="1"/>
              <a:t>scanf</a:t>
            </a:r>
            <a:r>
              <a:rPr lang="en-US" sz="1600" dirty="0"/>
              <a:t>("%s",b);                                   </a:t>
            </a:r>
          </a:p>
          <a:p>
            <a:pPr>
              <a:defRPr lang="en-US" sz="1400" dirty="0"/>
            </a:pPr>
            <a:r>
              <a:rPr lang="en-US" sz="1600" dirty="0"/>
              <a:t>     n=</a:t>
            </a:r>
            <a:r>
              <a:rPr lang="en-US" sz="1600" dirty="0" err="1"/>
              <a:t>strncmp</a:t>
            </a:r>
            <a:r>
              <a:rPr lang="en-US" sz="1600" dirty="0"/>
              <a:t>(a,b,3);</a:t>
            </a:r>
          </a:p>
          <a:p>
            <a:pPr>
              <a:defRPr lang="en-US" sz="1400" dirty="0"/>
            </a:pPr>
            <a:r>
              <a:rPr lang="en-US" sz="1600" dirty="0"/>
              <a:t>     if(n==0)</a:t>
            </a:r>
          </a:p>
          <a:p>
            <a:pPr>
              <a:defRPr lang="en-US" sz="1400" dirty="0"/>
            </a:pPr>
            <a:r>
              <a:rPr lang="en-US" sz="1600" dirty="0"/>
              <a:t>     {</a:t>
            </a:r>
          </a:p>
          <a:p>
            <a:pPr>
              <a:defRPr lang="en-US" sz="1400" dirty="0"/>
            </a:pPr>
            <a:r>
              <a:rPr lang="en-US" sz="1600" dirty="0"/>
              <a:t>         </a:t>
            </a:r>
            <a:r>
              <a:rPr lang="en-US" sz="1600" dirty="0" err="1"/>
              <a:t>Printf</a:t>
            </a:r>
            <a:r>
              <a:rPr lang="en-US" sz="1600" dirty="0"/>
              <a:t>("both the strings are equal </a:t>
            </a:r>
            <a:r>
              <a:rPr lang="en-US" sz="1600" dirty="0" err="1"/>
              <a:t>upto</a:t>
            </a:r>
            <a:r>
              <a:rPr lang="en-US" sz="1600" dirty="0"/>
              <a:t> 3 </a:t>
            </a:r>
            <a:r>
              <a:rPr lang="en-US" sz="1600" dirty="0" err="1"/>
              <a:t>charactes</a:t>
            </a:r>
            <a:r>
              <a:rPr lang="en-US" sz="1600" dirty="0"/>
              <a:t>");</a:t>
            </a:r>
          </a:p>
          <a:p>
            <a:pPr>
              <a:defRPr lang="en-US" sz="1400" dirty="0"/>
            </a:pPr>
            <a:r>
              <a:rPr lang="en-US" sz="1600" dirty="0"/>
              <a:t>     }</a:t>
            </a:r>
          </a:p>
          <a:p>
            <a:pPr>
              <a:defRPr lang="en-US" sz="1400" dirty="0"/>
            </a:pPr>
            <a:r>
              <a:rPr lang="en-US" sz="1600" dirty="0"/>
              <a:t>     else</a:t>
            </a:r>
          </a:p>
          <a:p>
            <a:pPr>
              <a:defRPr lang="en-US" sz="1400" dirty="0"/>
            </a:pPr>
            <a:r>
              <a:rPr lang="en-US" sz="1600" dirty="0"/>
              <a:t>     {</a:t>
            </a:r>
          </a:p>
          <a:p>
            <a:pPr>
              <a:defRPr lang="en-US" sz="1400" dirty="0"/>
            </a:pPr>
            <a:r>
              <a:rPr lang="en-US" sz="1600" dirty="0"/>
              <a:t>     </a:t>
            </a:r>
            <a:r>
              <a:rPr lang="en-US" sz="1600" dirty="0" err="1"/>
              <a:t>Printf</a:t>
            </a:r>
            <a:r>
              <a:rPr lang="en-US" sz="1600" dirty="0"/>
              <a:t>("Strings are not equal");</a:t>
            </a:r>
          </a:p>
          <a:p>
            <a:pPr>
              <a:defRPr lang="en-US" sz="1400" dirty="0"/>
            </a:pPr>
            <a:r>
              <a:rPr lang="en-US" sz="1600" dirty="0"/>
              <a:t>     }</a:t>
            </a:r>
          </a:p>
          <a:p>
            <a:pPr>
              <a:defRPr lang="en-US" sz="1400" dirty="0"/>
            </a:pPr>
            <a:r>
              <a:rPr lang="en-US" sz="1600" dirty="0"/>
              <a:t>     </a:t>
            </a:r>
            <a:r>
              <a:rPr lang="en-US" sz="1600" dirty="0" err="1"/>
              <a:t>getch</a:t>
            </a:r>
            <a:r>
              <a:rPr lang="en-US" sz="1600" dirty="0"/>
              <a:t>();</a:t>
            </a:r>
          </a:p>
          <a:p>
            <a:pPr>
              <a:defRPr lang="en-US" sz="1400" dirty="0"/>
            </a:pPr>
            <a:r>
              <a:rPr lang="en-US" sz="1600" dirty="0"/>
              <a:t>}  </a:t>
            </a:r>
          </a:p>
        </p:txBody>
      </p:sp>
      <p:sp>
        <p:nvSpPr>
          <p:cNvPr id="5" name="TextBox 4">
            <a:extLst>
              <a:ext uri="{6DD94044-969F-43EB-A721-220D28B44AB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1FB812C-DF2B-49A5-B3D6-831E97A897A3}"/>
              </a:ext>
            </a:extLst>
          </p:cNvPr>
          <p:cNvSpPr txBox="1"/>
          <p:nvPr/>
        </p:nvSpPr>
        <p:spPr>
          <a:xfrm>
            <a:off x="4405032" y="542099"/>
            <a:ext cx="2540000" cy="456472"/>
          </a:xfrm>
          <a:prstGeom prst="rect">
            <a:avLst/>
          </a:prstGeom>
        </p:spPr>
        <p:txBody>
          <a:bodyPr vert="horz" lIns="127000" tIns="63500" rIns="127000" bIns="63500" rtlCol="0" anchor="t">
            <a:spAutoFit/>
          </a:bodyPr>
          <a:lstStyle/>
          <a:p>
            <a:pPr>
              <a:defRPr lang="en-US" sz="1400" dirty="0"/>
            </a:pPr>
            <a:r>
              <a:rPr lang="en-US" sz="2133" b="1" dirty="0" err="1">
                <a:solidFill>
                  <a:srgbClr val="F2494B"/>
                </a:solidFill>
                <a:latin typeface="Open Sans"/>
              </a:rPr>
              <a:t>strncmp</a:t>
            </a:r>
            <a:r>
              <a:rPr lang="en-US" sz="2133" b="1" dirty="0">
                <a:solidFill>
                  <a:srgbClr val="F2494B"/>
                </a:solidFill>
                <a:latin typeface="Open Sans"/>
              </a:rPr>
              <a:t>()</a:t>
            </a:r>
          </a:p>
        </p:txBody>
      </p:sp>
      <p:sp>
        <p:nvSpPr>
          <p:cNvPr id="6" name="TextBox 5">
            <a:extLst>
              <a:ext uri="{9224AB0F-3E31-47D7-B34B-1B02FB2F21E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5229CA6-E1CB-4835-9116-0A35FDB5B262}"/>
              </a:ext>
            </a:extLst>
          </p:cNvPr>
          <p:cNvSpPr txBox="1"/>
          <p:nvPr/>
        </p:nvSpPr>
        <p:spPr>
          <a:xfrm>
            <a:off x="6096001" y="1803401"/>
            <a:ext cx="6201244" cy="990207"/>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867" dirty="0">
                <a:solidFill>
                  <a:schemeClr val="accent6"/>
                </a:solidFill>
                <a:latin typeface="Open Sans"/>
              </a:rPr>
              <a:t>Output1:  enter a string1: </a:t>
            </a:r>
            <a:r>
              <a:rPr lang="en-US" sz="1867" dirty="0" err="1">
                <a:solidFill>
                  <a:schemeClr val="accent6"/>
                </a:solidFill>
                <a:latin typeface="Open Sans"/>
              </a:rPr>
              <a:t>Sangeetha</a:t>
            </a:r>
          </a:p>
          <a:p>
            <a:pPr>
              <a:defRPr lang="en-US" sz="1400" dirty="0">
                <a:solidFill>
                  <a:schemeClr val="tx1"/>
                </a:solidFill>
                <a:latin typeface="Open Sans"/>
              </a:defRPr>
            </a:pPr>
            <a:r>
              <a:rPr lang="en-US" sz="1867" dirty="0">
                <a:solidFill>
                  <a:schemeClr val="accent6"/>
                </a:solidFill>
                <a:latin typeface="Open Sans"/>
              </a:rPr>
              <a:t>                enter a string2: </a:t>
            </a:r>
            <a:r>
              <a:rPr lang="en-US" sz="1867" dirty="0" err="1">
                <a:solidFill>
                  <a:schemeClr val="accent6"/>
                </a:solidFill>
                <a:latin typeface="Open Sans"/>
              </a:rPr>
              <a:t>Sanketh</a:t>
            </a:r>
          </a:p>
          <a:p>
            <a:pPr>
              <a:defRPr lang="en-US" sz="1400" dirty="0">
                <a:solidFill>
                  <a:schemeClr val="tx1"/>
                </a:solidFill>
                <a:latin typeface="Open Sans"/>
              </a:defRPr>
            </a:pPr>
            <a:r>
              <a:rPr lang="en-US" sz="1867" dirty="0">
                <a:solidFill>
                  <a:schemeClr val="accent6"/>
                </a:solidFill>
                <a:latin typeface="Open Sans"/>
              </a:rPr>
              <a:t>                Both the strings are equal </a:t>
            </a:r>
            <a:r>
              <a:rPr lang="en-US" sz="1867" dirty="0" err="1">
                <a:solidFill>
                  <a:schemeClr val="accent6"/>
                </a:solidFill>
                <a:latin typeface="Open Sans"/>
              </a:rPr>
              <a:t>upto</a:t>
            </a:r>
            <a:r>
              <a:rPr lang="en-US" sz="1867" dirty="0">
                <a:solidFill>
                  <a:schemeClr val="accent6"/>
                </a:solidFill>
                <a:latin typeface="Open Sans"/>
              </a:rPr>
              <a:t> 3 characters</a:t>
            </a:r>
          </a:p>
        </p:txBody>
      </p:sp>
      <p:sp>
        <p:nvSpPr>
          <p:cNvPr id="7" name="TextBox 6">
            <a:extLst>
              <a:ext uri="{37BFD32E-2A3B-4FE0-A2AD-AF9B4DCB8CC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AFC6137-6B55-45C4-A3D4-5A7A6167EB06}"/>
              </a:ext>
            </a:extLst>
          </p:cNvPr>
          <p:cNvSpPr txBox="1"/>
          <p:nvPr/>
        </p:nvSpPr>
        <p:spPr>
          <a:xfrm>
            <a:off x="6096000" y="3175000"/>
            <a:ext cx="4719752" cy="990207"/>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867" dirty="0">
                <a:solidFill>
                  <a:schemeClr val="accent6"/>
                </a:solidFill>
                <a:latin typeface="Open Sans"/>
              </a:rPr>
              <a:t>Output2:  enter a string1: </a:t>
            </a:r>
            <a:r>
              <a:rPr lang="en-US" sz="1867" dirty="0" err="1">
                <a:solidFill>
                  <a:schemeClr val="accent6"/>
                </a:solidFill>
                <a:latin typeface="Open Sans"/>
              </a:rPr>
              <a:t>SANGEETHA</a:t>
            </a:r>
          </a:p>
          <a:p>
            <a:pPr>
              <a:defRPr lang="en-US" sz="1400" dirty="0">
                <a:solidFill>
                  <a:schemeClr val="tx1"/>
                </a:solidFill>
                <a:latin typeface="Open Sans"/>
              </a:defRPr>
            </a:pPr>
            <a:r>
              <a:rPr lang="en-US" sz="1867" dirty="0">
                <a:solidFill>
                  <a:schemeClr val="accent6"/>
                </a:solidFill>
                <a:latin typeface="Open Sans"/>
              </a:rPr>
              <a:t>                enter a string2: </a:t>
            </a:r>
            <a:r>
              <a:rPr lang="en-US" sz="1867" dirty="0" err="1">
                <a:solidFill>
                  <a:schemeClr val="accent6"/>
                </a:solidFill>
                <a:latin typeface="Open Sans"/>
              </a:rPr>
              <a:t>Sanketh</a:t>
            </a:r>
          </a:p>
          <a:p>
            <a:pPr>
              <a:defRPr lang="en-US" sz="1400" dirty="0">
                <a:solidFill>
                  <a:schemeClr val="tx1"/>
                </a:solidFill>
                <a:latin typeface="Open Sans"/>
              </a:defRPr>
            </a:pPr>
            <a:r>
              <a:rPr lang="en-US" sz="1867" dirty="0">
                <a:solidFill>
                  <a:schemeClr val="accent6"/>
                </a:solidFill>
                <a:latin typeface="Open Sans"/>
              </a:rPr>
              <a:t>                Strings are not equal</a:t>
            </a:r>
          </a:p>
        </p:txBody>
      </p:sp>
    </p:spTree>
    <p:extLst>
      <p:ext uri="{790566A0-B94A-4AE3-BA59-461855B5381D}">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29"/>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284D96D7-C3E2-40A2-A1E0-4A7452C1B89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BB363FF-F826-43E3-A78B-2E0DEFA19274}"/>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F0162A06-F770-4E7D-BE9D-3D325E41612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0100D79-1672-46CD-8E39-4025C3263636}"/>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03E96355-FADA-4C85-8C00-42DD1AF0170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8EFB99A-CCD8-4CE2-A30A-76507C39703E}"/>
              </a:ext>
            </a:extLst>
          </p:cNvPr>
          <p:cNvSpPr txBox="1"/>
          <p:nvPr/>
        </p:nvSpPr>
        <p:spPr>
          <a:xfrm>
            <a:off x="1235392" y="1003301"/>
            <a:ext cx="6958584" cy="5791329"/>
          </a:xfrm>
          <a:prstGeom prst="rect">
            <a:avLst/>
          </a:prstGeom>
        </p:spPr>
        <p:txBody>
          <a:bodyPr vert="horz" lIns="127000" tIns="63500" rIns="127000" bIns="63500" rtlCol="0" anchor="t">
            <a:spAutoFit/>
          </a:bodyPr>
          <a:lstStyle/>
          <a:p>
            <a:pPr>
              <a:defRPr lang="en-US" sz="1400" dirty="0"/>
            </a:pPr>
            <a:r>
              <a:rPr lang="en-US" sz="1600" dirty="0"/>
              <a:t>#include&lt;stdio.h&gt;</a:t>
            </a:r>
          </a:p>
          <a:p>
            <a:pPr>
              <a:defRPr lang="en-US" sz="1400" dirty="0"/>
            </a:pPr>
            <a:r>
              <a:rPr lang="en-US" sz="1600" dirty="0"/>
              <a:t>#include&lt;</a:t>
            </a:r>
            <a:r>
              <a:rPr lang="en-US" sz="1600" dirty="0" err="1"/>
              <a:t>conio</a:t>
            </a:r>
            <a:r>
              <a:rPr lang="en-US" sz="1600" dirty="0"/>
              <a:t>.h&gt;                                  </a:t>
            </a:r>
          </a:p>
          <a:p>
            <a:pPr>
              <a:defRPr lang="en-US" sz="1400" dirty="0"/>
            </a:pPr>
            <a:r>
              <a:rPr lang="en-US" sz="1600" dirty="0"/>
              <a:t>#include&lt;string.h&gt;</a:t>
            </a:r>
          </a:p>
          <a:p>
            <a:pPr>
              <a:defRPr lang="en-US" sz="1400" dirty="0"/>
            </a:pPr>
            <a:r>
              <a:rPr lang="en-US" sz="1600" dirty="0"/>
              <a:t>void main()</a:t>
            </a:r>
          </a:p>
          <a:p>
            <a:pPr>
              <a:defRPr lang="en-US" sz="1400" dirty="0"/>
            </a:pPr>
            <a:r>
              <a:rPr lang="en-US" sz="1600" dirty="0"/>
              <a:t>{</a:t>
            </a:r>
          </a:p>
          <a:p>
            <a:pPr>
              <a:defRPr lang="en-US" sz="1400" dirty="0"/>
            </a:pPr>
            <a:r>
              <a:rPr lang="en-US" sz="1600" dirty="0"/>
              <a:t>     char a[30],b[30];</a:t>
            </a:r>
          </a:p>
          <a:p>
            <a:pPr>
              <a:defRPr lang="en-US" sz="1400" dirty="0"/>
            </a:pPr>
            <a:r>
              <a:rPr lang="en-US" sz="1600" dirty="0"/>
              <a:t>     Int n;</a:t>
            </a:r>
          </a:p>
          <a:p>
            <a:pPr>
              <a:defRPr lang="en-US" sz="1400" dirty="0"/>
            </a:pPr>
            <a:r>
              <a:rPr lang="en-US" sz="1600" dirty="0"/>
              <a:t>     </a:t>
            </a:r>
            <a:r>
              <a:rPr lang="en-US" sz="1600" dirty="0" err="1"/>
              <a:t>clrscr</a:t>
            </a:r>
            <a:r>
              <a:rPr lang="en-US" sz="1600" dirty="0"/>
              <a:t>();                                               </a:t>
            </a:r>
          </a:p>
          <a:p>
            <a:pPr>
              <a:defRPr lang="en-US" sz="1400" dirty="0"/>
            </a:pPr>
            <a:r>
              <a:rPr lang="en-US" sz="1600" dirty="0"/>
              <a:t>     </a:t>
            </a:r>
            <a:r>
              <a:rPr lang="en-US" sz="1600" dirty="0" err="1"/>
              <a:t>printf</a:t>
            </a:r>
            <a:r>
              <a:rPr lang="en-US" sz="1600" dirty="0"/>
              <a:t>("enter a string1:");</a:t>
            </a:r>
          </a:p>
          <a:p>
            <a:pPr>
              <a:defRPr lang="en-US" sz="1400" dirty="0"/>
            </a:pPr>
            <a:r>
              <a:rPr lang="en-US" sz="1600" dirty="0"/>
              <a:t>     </a:t>
            </a:r>
            <a:r>
              <a:rPr lang="en-US" sz="1600" dirty="0" err="1"/>
              <a:t>Scanf</a:t>
            </a:r>
            <a:r>
              <a:rPr lang="en-US" sz="1600" dirty="0"/>
              <a:t>("%s",a);</a:t>
            </a:r>
          </a:p>
          <a:p>
            <a:pPr>
              <a:defRPr lang="en-US" sz="1400" dirty="0"/>
            </a:pPr>
            <a:r>
              <a:rPr lang="en-US" sz="1600" dirty="0"/>
              <a:t>     </a:t>
            </a:r>
            <a:r>
              <a:rPr lang="en-US" sz="1600" dirty="0" err="1"/>
              <a:t>printf</a:t>
            </a:r>
            <a:r>
              <a:rPr lang="en-US" sz="1600" dirty="0"/>
              <a:t>("enter a string2:");</a:t>
            </a:r>
          </a:p>
          <a:p>
            <a:pPr>
              <a:defRPr lang="en-US" sz="1400" dirty="0"/>
            </a:pPr>
            <a:r>
              <a:rPr lang="en-US" sz="1600" dirty="0"/>
              <a:t>     </a:t>
            </a:r>
            <a:r>
              <a:rPr lang="en-US" sz="1600" dirty="0" err="1"/>
              <a:t>scanf</a:t>
            </a:r>
            <a:r>
              <a:rPr lang="en-US" sz="1600" dirty="0"/>
              <a:t>("%s",b);                                   </a:t>
            </a:r>
          </a:p>
          <a:p>
            <a:pPr>
              <a:defRPr lang="en-US" sz="1400" dirty="0"/>
            </a:pPr>
            <a:r>
              <a:rPr lang="en-US" sz="1600" dirty="0"/>
              <a:t>     n=</a:t>
            </a:r>
            <a:r>
              <a:rPr lang="en-US" sz="1600" dirty="0" err="1"/>
              <a:t>strnicmp</a:t>
            </a:r>
            <a:r>
              <a:rPr lang="en-US" sz="1600" dirty="0"/>
              <a:t>(a,b,3);</a:t>
            </a:r>
          </a:p>
          <a:p>
            <a:pPr>
              <a:defRPr lang="en-US" sz="1400" dirty="0"/>
            </a:pPr>
            <a:r>
              <a:rPr lang="en-US" sz="1600" dirty="0"/>
              <a:t>     if(n==0)</a:t>
            </a:r>
          </a:p>
          <a:p>
            <a:pPr>
              <a:defRPr lang="en-US" sz="1400" dirty="0"/>
            </a:pPr>
            <a:r>
              <a:rPr lang="en-US" sz="1600" dirty="0"/>
              <a:t>     {</a:t>
            </a:r>
          </a:p>
          <a:p>
            <a:pPr>
              <a:defRPr lang="en-US" sz="1400" dirty="0"/>
            </a:pPr>
            <a:r>
              <a:rPr lang="en-US" sz="1600" dirty="0"/>
              <a:t>         </a:t>
            </a:r>
            <a:r>
              <a:rPr lang="en-US" sz="1600" dirty="0" err="1"/>
              <a:t>Printf</a:t>
            </a:r>
            <a:r>
              <a:rPr lang="en-US" sz="1600" dirty="0"/>
              <a:t>("both the strings are equal </a:t>
            </a:r>
            <a:r>
              <a:rPr lang="en-US" sz="1600" dirty="0" err="1"/>
              <a:t>upto</a:t>
            </a:r>
            <a:r>
              <a:rPr lang="en-US" sz="1600" dirty="0"/>
              <a:t> 3 </a:t>
            </a:r>
            <a:r>
              <a:rPr lang="en-US" sz="1600" dirty="0" err="1"/>
              <a:t>charactes</a:t>
            </a:r>
            <a:r>
              <a:rPr lang="en-US" sz="1600" dirty="0"/>
              <a:t>");</a:t>
            </a:r>
          </a:p>
          <a:p>
            <a:pPr>
              <a:defRPr lang="en-US" sz="1400" dirty="0"/>
            </a:pPr>
            <a:r>
              <a:rPr lang="en-US" sz="1600" dirty="0"/>
              <a:t>     }</a:t>
            </a:r>
          </a:p>
          <a:p>
            <a:pPr>
              <a:defRPr lang="en-US" sz="1400" dirty="0"/>
            </a:pPr>
            <a:r>
              <a:rPr lang="en-US" sz="1600" dirty="0"/>
              <a:t>     else</a:t>
            </a:r>
          </a:p>
          <a:p>
            <a:pPr>
              <a:defRPr lang="en-US" sz="1400" dirty="0"/>
            </a:pPr>
            <a:r>
              <a:rPr lang="en-US" sz="1600" dirty="0"/>
              <a:t>     {</a:t>
            </a:r>
          </a:p>
          <a:p>
            <a:pPr>
              <a:defRPr lang="en-US" sz="1400" dirty="0"/>
            </a:pPr>
            <a:r>
              <a:rPr lang="en-US" sz="1600" dirty="0"/>
              <a:t>     </a:t>
            </a:r>
            <a:r>
              <a:rPr lang="en-US" sz="1600" dirty="0" err="1"/>
              <a:t>Printf</a:t>
            </a:r>
            <a:r>
              <a:rPr lang="en-US" sz="1600" dirty="0"/>
              <a:t>("Strings are not equal");</a:t>
            </a:r>
          </a:p>
          <a:p>
            <a:pPr>
              <a:defRPr lang="en-US" sz="1400" dirty="0"/>
            </a:pPr>
            <a:r>
              <a:rPr lang="en-US" sz="1600" dirty="0"/>
              <a:t>     }</a:t>
            </a:r>
          </a:p>
          <a:p>
            <a:pPr>
              <a:defRPr lang="en-US" sz="1400" dirty="0"/>
            </a:pPr>
            <a:r>
              <a:rPr lang="en-US" sz="1600" dirty="0"/>
              <a:t>     </a:t>
            </a:r>
            <a:r>
              <a:rPr lang="en-US" sz="1600" dirty="0" err="1"/>
              <a:t>getch</a:t>
            </a:r>
            <a:r>
              <a:rPr lang="en-US" sz="1600" dirty="0"/>
              <a:t>();</a:t>
            </a:r>
          </a:p>
          <a:p>
            <a:pPr>
              <a:defRPr lang="en-US" sz="1400" dirty="0"/>
            </a:pPr>
            <a:r>
              <a:rPr lang="en-US" sz="1600" dirty="0"/>
              <a:t>}  </a:t>
            </a:r>
          </a:p>
        </p:txBody>
      </p:sp>
      <p:sp>
        <p:nvSpPr>
          <p:cNvPr id="5" name="TextBox 4">
            <a:extLst>
              <a:ext uri="{2A5A5152-5CEC-4658-A997-35815BDB53C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FE06D69-FCA0-4DEC-8012-2A9D0CDA9344}"/>
              </a:ext>
            </a:extLst>
          </p:cNvPr>
          <p:cNvSpPr txBox="1"/>
          <p:nvPr/>
        </p:nvSpPr>
        <p:spPr>
          <a:xfrm>
            <a:off x="4405032" y="542099"/>
            <a:ext cx="2540000" cy="456472"/>
          </a:xfrm>
          <a:prstGeom prst="rect">
            <a:avLst/>
          </a:prstGeom>
        </p:spPr>
        <p:txBody>
          <a:bodyPr vert="horz" lIns="127000" tIns="63500" rIns="127000" bIns="63500" rtlCol="0" anchor="t">
            <a:spAutoFit/>
          </a:bodyPr>
          <a:lstStyle/>
          <a:p>
            <a:pPr>
              <a:defRPr lang="en-US" sz="1400" dirty="0"/>
            </a:pPr>
            <a:r>
              <a:rPr lang="en-US" sz="2133" b="1" dirty="0" err="1">
                <a:solidFill>
                  <a:srgbClr val="F2494B"/>
                </a:solidFill>
                <a:latin typeface="Open Sans"/>
              </a:rPr>
              <a:t>strnicmp</a:t>
            </a:r>
            <a:r>
              <a:rPr lang="en-US" sz="2133" b="1" dirty="0">
                <a:solidFill>
                  <a:srgbClr val="F2494B"/>
                </a:solidFill>
                <a:latin typeface="Open Sans"/>
              </a:rPr>
              <a:t>()</a:t>
            </a:r>
          </a:p>
        </p:txBody>
      </p:sp>
      <p:sp>
        <p:nvSpPr>
          <p:cNvPr id="6" name="TextBox 5">
            <a:extLst>
              <a:ext uri="{4B89935D-CC26-4FA0-B364-5597FC4DD40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BD92647-EC10-40DF-9DC3-117350CBEB41}"/>
              </a:ext>
            </a:extLst>
          </p:cNvPr>
          <p:cNvSpPr txBox="1"/>
          <p:nvPr/>
        </p:nvSpPr>
        <p:spPr>
          <a:xfrm>
            <a:off x="6096001" y="1803401"/>
            <a:ext cx="6201244" cy="990207"/>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867" dirty="0">
                <a:solidFill>
                  <a:schemeClr val="accent6"/>
                </a:solidFill>
                <a:latin typeface="Open Sans"/>
              </a:rPr>
              <a:t>Output1:  enter a string1: </a:t>
            </a:r>
            <a:r>
              <a:rPr lang="en-US" sz="1867" dirty="0" err="1">
                <a:solidFill>
                  <a:schemeClr val="accent6"/>
                </a:solidFill>
                <a:latin typeface="Open Sans"/>
              </a:rPr>
              <a:t>Sangeetha</a:t>
            </a:r>
          </a:p>
          <a:p>
            <a:pPr>
              <a:defRPr lang="en-US" sz="1400" dirty="0">
                <a:solidFill>
                  <a:schemeClr val="tx1"/>
                </a:solidFill>
                <a:latin typeface="Open Sans"/>
              </a:defRPr>
            </a:pPr>
            <a:r>
              <a:rPr lang="en-US" sz="1867" dirty="0">
                <a:solidFill>
                  <a:schemeClr val="accent6"/>
                </a:solidFill>
                <a:latin typeface="Open Sans"/>
              </a:rPr>
              <a:t>                enter a string2: </a:t>
            </a:r>
            <a:r>
              <a:rPr lang="en-US" sz="1867" dirty="0" err="1">
                <a:solidFill>
                  <a:schemeClr val="accent6"/>
                </a:solidFill>
                <a:latin typeface="Open Sans"/>
              </a:rPr>
              <a:t>Sanketh</a:t>
            </a:r>
          </a:p>
          <a:p>
            <a:pPr>
              <a:defRPr lang="en-US" sz="1400" dirty="0">
                <a:solidFill>
                  <a:schemeClr val="tx1"/>
                </a:solidFill>
                <a:latin typeface="Open Sans"/>
              </a:defRPr>
            </a:pPr>
            <a:r>
              <a:rPr lang="en-US" sz="1867" dirty="0">
                <a:solidFill>
                  <a:schemeClr val="accent6"/>
                </a:solidFill>
                <a:latin typeface="Open Sans"/>
              </a:rPr>
              <a:t>                Both the strings are equal </a:t>
            </a:r>
            <a:r>
              <a:rPr lang="en-US" sz="1867" dirty="0" err="1">
                <a:solidFill>
                  <a:schemeClr val="accent6"/>
                </a:solidFill>
                <a:latin typeface="Open Sans"/>
              </a:rPr>
              <a:t>upto</a:t>
            </a:r>
            <a:r>
              <a:rPr lang="en-US" sz="1867" dirty="0">
                <a:solidFill>
                  <a:schemeClr val="accent6"/>
                </a:solidFill>
                <a:latin typeface="Open Sans"/>
              </a:rPr>
              <a:t> 3 characters</a:t>
            </a:r>
          </a:p>
        </p:txBody>
      </p:sp>
      <p:sp>
        <p:nvSpPr>
          <p:cNvPr id="7" name="TextBox 6">
            <a:extLst>
              <a:ext uri="{6A6758CD-5EF2-46E5-9F09-8C265BEBC7A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87F529B-5F06-43DF-A0F6-48BFEF4AA4F5}"/>
              </a:ext>
            </a:extLst>
          </p:cNvPr>
          <p:cNvSpPr txBox="1"/>
          <p:nvPr/>
        </p:nvSpPr>
        <p:spPr>
          <a:xfrm>
            <a:off x="6096000" y="3175001"/>
            <a:ext cx="6096000" cy="990207"/>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867" dirty="0">
                <a:solidFill>
                  <a:schemeClr val="accent6"/>
                </a:solidFill>
                <a:latin typeface="Open Sans"/>
              </a:rPr>
              <a:t>Output2:  enter a string1: </a:t>
            </a:r>
            <a:r>
              <a:rPr lang="en-US" sz="1867" dirty="0" err="1">
                <a:solidFill>
                  <a:schemeClr val="accent6"/>
                </a:solidFill>
                <a:latin typeface="Open Sans"/>
              </a:rPr>
              <a:t>SANGEETHA</a:t>
            </a:r>
          </a:p>
          <a:p>
            <a:pPr>
              <a:defRPr lang="en-US" sz="1400" dirty="0">
                <a:solidFill>
                  <a:schemeClr val="tx1"/>
                </a:solidFill>
                <a:latin typeface="Open Sans"/>
              </a:defRPr>
            </a:pPr>
            <a:r>
              <a:rPr lang="en-US" sz="1867" dirty="0">
                <a:solidFill>
                  <a:schemeClr val="accent6"/>
                </a:solidFill>
                <a:latin typeface="Open Sans"/>
              </a:rPr>
              <a:t>                enter a string2: </a:t>
            </a:r>
            <a:r>
              <a:rPr lang="en-US" sz="1867" dirty="0" err="1">
                <a:solidFill>
                  <a:schemeClr val="accent6"/>
                </a:solidFill>
                <a:latin typeface="Open Sans"/>
              </a:rPr>
              <a:t>Sanketh</a:t>
            </a:r>
          </a:p>
          <a:p>
            <a:pPr>
              <a:defRPr lang="en-US" sz="1400" dirty="0">
                <a:solidFill>
                  <a:schemeClr val="tx1"/>
                </a:solidFill>
                <a:latin typeface="Open Sans"/>
              </a:defRPr>
            </a:pPr>
            <a:r>
              <a:rPr lang="en-US" sz="1867" dirty="0">
                <a:solidFill>
                  <a:schemeClr val="accent6"/>
                </a:solidFill>
                <a:latin typeface="Open Sans"/>
              </a:rPr>
              <a:t>                Both the strings are equal </a:t>
            </a:r>
            <a:r>
              <a:rPr lang="en-US" sz="1867" dirty="0" err="1">
                <a:solidFill>
                  <a:schemeClr val="accent6"/>
                </a:solidFill>
                <a:latin typeface="Open Sans"/>
              </a:rPr>
              <a:t>upto</a:t>
            </a:r>
            <a:r>
              <a:rPr lang="en-US" sz="1867" dirty="0">
                <a:solidFill>
                  <a:schemeClr val="accent6"/>
                </a:solidFill>
                <a:latin typeface="Open Sans"/>
              </a:rPr>
              <a:t> 3 characters</a:t>
            </a:r>
          </a:p>
        </p:txBody>
      </p:sp>
    </p:spTree>
    <p:extLst>
      <p:ext uri="{F9BF8104-CEA5-4327-9116-7BEB6614F7FD}">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32"/>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B92DA638-574E-4DF8-A700-873418D7097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B99B253-50FA-4B63-9662-B7CAEAC2E871}"/>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CBBB3E13-BD95-468F-9CEB-32C02FB92B0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54B2176-9278-41BB-81E2-2C8C445157B3}"/>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4C658608-666E-4A8A-BB1E-E81C0C93406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7E32206-7CB1-445C-9A47-7E67A37B925A}"/>
              </a:ext>
            </a:extLst>
          </p:cNvPr>
          <p:cNvSpPr txBox="1"/>
          <p:nvPr/>
        </p:nvSpPr>
        <p:spPr>
          <a:xfrm>
            <a:off x="203200" y="1801939"/>
            <a:ext cx="4673600" cy="4067780"/>
          </a:xfrm>
          <a:prstGeom prst="rect">
            <a:avLst/>
          </a:prstGeom>
        </p:spPr>
        <p:txBody>
          <a:bodyPr vert="horz" lIns="127000" tIns="63500" rIns="127000" bIns="63500" rtlCol="0" anchor="t">
            <a:spAutoFit/>
          </a:bodyPr>
          <a:lstStyle/>
          <a:p>
            <a:pPr>
              <a:defRPr lang="en-US" sz="1400" dirty="0"/>
            </a:pPr>
            <a:r>
              <a:rPr lang="en-US" sz="1600" dirty="0"/>
              <a:t>#include&lt;stdio.h&gt;</a:t>
            </a:r>
          </a:p>
          <a:p>
            <a:pPr>
              <a:defRPr lang="en-US" sz="1400" dirty="0"/>
            </a:pPr>
            <a:r>
              <a:rPr lang="en-US" sz="1600" dirty="0"/>
              <a:t>#include&lt;</a:t>
            </a:r>
            <a:r>
              <a:rPr lang="en-US" sz="1600" dirty="0" err="1"/>
              <a:t>conio</a:t>
            </a:r>
            <a:r>
              <a:rPr lang="en-US" sz="1600" dirty="0"/>
              <a:t>.h&gt;                                  </a:t>
            </a:r>
          </a:p>
          <a:p>
            <a:pPr>
              <a:defRPr lang="en-US" sz="1400" dirty="0"/>
            </a:pPr>
            <a:r>
              <a:rPr lang="en-US" sz="1600" dirty="0"/>
              <a:t>#include&lt;string.h&gt;</a:t>
            </a:r>
          </a:p>
          <a:p>
            <a:pPr>
              <a:defRPr lang="en-US" sz="1400" dirty="0"/>
            </a:pPr>
            <a:r>
              <a:rPr lang="en-US" sz="1600" dirty="0"/>
              <a:t>void main()</a:t>
            </a:r>
          </a:p>
          <a:p>
            <a:pPr>
              <a:defRPr lang="en-US" sz="1400" dirty="0"/>
            </a:pPr>
            <a:r>
              <a:rPr lang="en-US" sz="1600" dirty="0"/>
              <a:t>{</a:t>
            </a:r>
          </a:p>
          <a:p>
            <a:pPr>
              <a:defRPr lang="en-US" sz="1400" dirty="0"/>
            </a:pPr>
            <a:r>
              <a:rPr lang="en-US" sz="1600" dirty="0"/>
              <a:t>     char a[30];</a:t>
            </a:r>
          </a:p>
          <a:p>
            <a:pPr>
              <a:defRPr lang="en-US" sz="1400" dirty="0"/>
            </a:pPr>
            <a:r>
              <a:rPr lang="en-US" sz="1600" dirty="0"/>
              <a:t>     </a:t>
            </a:r>
            <a:r>
              <a:rPr lang="en-US" sz="1600" dirty="0" err="1"/>
              <a:t>clrscr</a:t>
            </a:r>
            <a:r>
              <a:rPr lang="en-US" sz="1600" dirty="0"/>
              <a:t>();                                               </a:t>
            </a:r>
          </a:p>
          <a:p>
            <a:pPr>
              <a:defRPr lang="en-US" sz="1400" dirty="0"/>
            </a:pPr>
            <a:r>
              <a:rPr lang="en-US" sz="1600" dirty="0"/>
              <a:t>     </a:t>
            </a:r>
            <a:r>
              <a:rPr lang="en-US" sz="1600" dirty="0" err="1"/>
              <a:t>printf</a:t>
            </a:r>
            <a:r>
              <a:rPr lang="en-US" sz="1600" dirty="0"/>
              <a:t>("enter a string in uppercase:");</a:t>
            </a:r>
          </a:p>
          <a:p>
            <a:pPr>
              <a:defRPr lang="en-US" sz="1400" dirty="0"/>
            </a:pPr>
            <a:r>
              <a:rPr lang="en-US" sz="1600" dirty="0"/>
              <a:t>     </a:t>
            </a:r>
            <a:r>
              <a:rPr lang="en-US" sz="1600" dirty="0" err="1"/>
              <a:t>Scanf</a:t>
            </a:r>
            <a:r>
              <a:rPr lang="en-US" sz="1600" dirty="0"/>
              <a:t>("%s",a);</a:t>
            </a:r>
          </a:p>
          <a:p>
            <a:pPr>
              <a:defRPr lang="en-US" sz="1400" dirty="0"/>
            </a:pPr>
            <a:r>
              <a:rPr lang="en-US" sz="1600" dirty="0"/>
              <a:t>     </a:t>
            </a:r>
            <a:r>
              <a:rPr lang="en-US" sz="1600" dirty="0" err="1"/>
              <a:t>Printf</a:t>
            </a:r>
            <a:r>
              <a:rPr lang="en-US" sz="1600" dirty="0"/>
              <a:t>("final string is : %s:", </a:t>
            </a:r>
            <a:r>
              <a:rPr lang="en-US" sz="1600" dirty="0" err="1"/>
              <a:t>strlwr</a:t>
            </a:r>
            <a:r>
              <a:rPr lang="en-US" sz="1600" dirty="0"/>
              <a:t>(a));</a:t>
            </a:r>
          </a:p>
          <a:p>
            <a:pPr>
              <a:defRPr lang="en-US" sz="1400" dirty="0"/>
            </a:pPr>
            <a:r>
              <a:rPr lang="en-US" sz="1600" dirty="0"/>
              <a:t>     </a:t>
            </a:r>
            <a:r>
              <a:rPr lang="en-US" sz="1600" dirty="0" err="1"/>
              <a:t>getch</a:t>
            </a:r>
            <a:r>
              <a:rPr lang="en-US" sz="1600" dirty="0"/>
              <a:t>();</a:t>
            </a:r>
          </a:p>
          <a:p>
            <a:pPr>
              <a:defRPr lang="en-US" sz="1400" dirty="0"/>
            </a:pPr>
            <a:r>
              <a:rPr lang="en-US" sz="1600" dirty="0"/>
              <a:t>} </a:t>
            </a:r>
          </a:p>
          <a:p>
            <a:pPr>
              <a:defRPr lang="en-US" sz="1400" dirty="0"/>
            </a:pPr>
            <a:endParaRPr lang="en-US" sz="1600" dirty="0"/>
          </a:p>
          <a:p>
            <a:pPr>
              <a:defRPr lang="en-US" sz="1400" dirty="0"/>
            </a:pPr>
            <a:r>
              <a:rPr lang="en-US" sz="1600" dirty="0">
                <a:solidFill>
                  <a:srgbClr val="C1408A"/>
                </a:solidFill>
              </a:rPr>
              <a:t>Output:</a:t>
            </a:r>
          </a:p>
          <a:p>
            <a:pPr>
              <a:defRPr lang="en-US" sz="1400" dirty="0"/>
            </a:pPr>
            <a:r>
              <a:rPr lang="en-US" sz="1600" dirty="0">
                <a:solidFill>
                  <a:srgbClr val="C1408A"/>
                </a:solidFill>
              </a:rPr>
              <a:t>enter a string in uppercase: </a:t>
            </a:r>
            <a:r>
              <a:rPr lang="en-US" sz="1600" dirty="0" err="1">
                <a:solidFill>
                  <a:srgbClr val="C1408A"/>
                </a:solidFill>
              </a:rPr>
              <a:t>SACHIN</a:t>
            </a:r>
          </a:p>
          <a:p>
            <a:pPr>
              <a:defRPr lang="en-US" sz="1400" dirty="0"/>
            </a:pPr>
            <a:r>
              <a:rPr lang="en-US" sz="1600" dirty="0">
                <a:solidFill>
                  <a:srgbClr val="C1408A"/>
                </a:solidFill>
              </a:rPr>
              <a:t> final string is : </a:t>
            </a:r>
            <a:r>
              <a:rPr lang="en-US" sz="1600" dirty="0" err="1">
                <a:solidFill>
                  <a:srgbClr val="C1408A"/>
                </a:solidFill>
              </a:rPr>
              <a:t>sachin</a:t>
            </a:r>
          </a:p>
        </p:txBody>
      </p:sp>
      <p:sp>
        <p:nvSpPr>
          <p:cNvPr id="5" name="TextBox 4">
            <a:extLst>
              <a:ext uri="{128EE14C-A7E6-4F65-A727-F34AA74485A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31D7B2D-F3EF-4AF2-A59A-CF61A400B50A}"/>
              </a:ext>
            </a:extLst>
          </p:cNvPr>
          <p:cNvSpPr txBox="1"/>
          <p:nvPr/>
        </p:nvSpPr>
        <p:spPr>
          <a:xfrm>
            <a:off x="341032" y="994143"/>
            <a:ext cx="2540000" cy="456472"/>
          </a:xfrm>
          <a:prstGeom prst="rect">
            <a:avLst/>
          </a:prstGeom>
        </p:spPr>
        <p:txBody>
          <a:bodyPr vert="horz" lIns="127000" tIns="63500" rIns="127000" bIns="63500" rtlCol="0" anchor="t">
            <a:spAutoFit/>
          </a:bodyPr>
          <a:lstStyle/>
          <a:p>
            <a:pPr>
              <a:defRPr lang="en-US" sz="1400" dirty="0"/>
            </a:pPr>
            <a:r>
              <a:rPr lang="en-US" sz="2133" b="1" dirty="0" err="1">
                <a:solidFill>
                  <a:srgbClr val="F2494B"/>
                </a:solidFill>
                <a:latin typeface="Open Sans"/>
              </a:rPr>
              <a:t>strlwr</a:t>
            </a:r>
            <a:r>
              <a:rPr lang="en-US" sz="2133" b="1" dirty="0">
                <a:solidFill>
                  <a:srgbClr val="F2494B"/>
                </a:solidFill>
                <a:latin typeface="Open Sans"/>
              </a:rPr>
              <a:t>()</a:t>
            </a:r>
          </a:p>
        </p:txBody>
      </p:sp>
      <p:sp>
        <p:nvSpPr>
          <p:cNvPr id="6" name="TextBox 5">
            <a:extLst>
              <a:ext uri="{6404A7E6-7019-4ED4-976D-6219C0ACC83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5D5CFD3-4A5F-4608-917D-6736A1EE49FD}"/>
              </a:ext>
            </a:extLst>
          </p:cNvPr>
          <p:cNvSpPr txBox="1"/>
          <p:nvPr/>
        </p:nvSpPr>
        <p:spPr>
          <a:xfrm>
            <a:off x="6096000" y="994143"/>
            <a:ext cx="2540000" cy="456472"/>
          </a:xfrm>
          <a:prstGeom prst="rect">
            <a:avLst/>
          </a:prstGeom>
        </p:spPr>
        <p:txBody>
          <a:bodyPr vert="horz" lIns="127000" tIns="63500" rIns="127000" bIns="63500" rtlCol="0" anchor="t">
            <a:spAutoFit/>
          </a:bodyPr>
          <a:lstStyle/>
          <a:p>
            <a:pPr>
              <a:defRPr lang="en-US" sz="1400" dirty="0"/>
            </a:pPr>
            <a:r>
              <a:rPr lang="en-US" sz="2133" b="1" dirty="0" err="1">
                <a:solidFill>
                  <a:srgbClr val="F2494B"/>
                </a:solidFill>
                <a:latin typeface="Open Sans"/>
              </a:rPr>
              <a:t>strupr</a:t>
            </a:r>
            <a:r>
              <a:rPr lang="en-US" sz="2133" b="1" dirty="0">
                <a:solidFill>
                  <a:srgbClr val="F2494B"/>
                </a:solidFill>
                <a:latin typeface="Open Sans"/>
              </a:rPr>
              <a:t>()</a:t>
            </a:r>
          </a:p>
        </p:txBody>
      </p:sp>
      <p:sp>
        <p:nvSpPr>
          <p:cNvPr id="7" name="TextBox 6">
            <a:extLst>
              <a:ext uri="{6D1E7A2E-CE70-4361-99CC-F5C934998BC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C36A662-E88F-4499-AECE-04D0A04EFE98}"/>
              </a:ext>
            </a:extLst>
          </p:cNvPr>
          <p:cNvSpPr txBox="1"/>
          <p:nvPr/>
        </p:nvSpPr>
        <p:spPr>
          <a:xfrm>
            <a:off x="6096000" y="1803400"/>
            <a:ext cx="4673600" cy="4067780"/>
          </a:xfrm>
          <a:prstGeom prst="rect">
            <a:avLst/>
          </a:prstGeom>
        </p:spPr>
        <p:txBody>
          <a:bodyPr vert="horz" lIns="127000" tIns="63500" rIns="127000" bIns="63500" rtlCol="0" anchor="t">
            <a:spAutoFit/>
          </a:bodyPr>
          <a:lstStyle/>
          <a:p>
            <a:pPr>
              <a:defRPr lang="en-US" sz="1400" dirty="0"/>
            </a:pPr>
            <a:r>
              <a:rPr lang="en-US" sz="1600" dirty="0"/>
              <a:t>#include&lt;stdio.h&gt;</a:t>
            </a:r>
          </a:p>
          <a:p>
            <a:pPr>
              <a:defRPr lang="en-US" sz="1400" dirty="0"/>
            </a:pPr>
            <a:r>
              <a:rPr lang="en-US" sz="1600" dirty="0"/>
              <a:t>#include&lt;</a:t>
            </a:r>
            <a:r>
              <a:rPr lang="en-US" sz="1600" dirty="0" err="1"/>
              <a:t>conio</a:t>
            </a:r>
            <a:r>
              <a:rPr lang="en-US" sz="1600" dirty="0"/>
              <a:t>.h&gt;                                  </a:t>
            </a:r>
          </a:p>
          <a:p>
            <a:pPr>
              <a:defRPr lang="en-US" sz="1400" dirty="0"/>
            </a:pPr>
            <a:r>
              <a:rPr lang="en-US" sz="1600" dirty="0"/>
              <a:t>#include&lt;string.h&gt;</a:t>
            </a:r>
          </a:p>
          <a:p>
            <a:pPr>
              <a:defRPr lang="en-US" sz="1400" dirty="0"/>
            </a:pPr>
            <a:r>
              <a:rPr lang="en-US" sz="1600" dirty="0"/>
              <a:t>void main()</a:t>
            </a:r>
          </a:p>
          <a:p>
            <a:pPr>
              <a:defRPr lang="en-US" sz="1400" dirty="0"/>
            </a:pPr>
            <a:r>
              <a:rPr lang="en-US" sz="1600" dirty="0"/>
              <a:t>{</a:t>
            </a:r>
          </a:p>
          <a:p>
            <a:pPr>
              <a:defRPr lang="en-US" sz="1400" dirty="0"/>
            </a:pPr>
            <a:r>
              <a:rPr lang="en-US" sz="1600" dirty="0"/>
              <a:t>     char a[30];</a:t>
            </a:r>
          </a:p>
          <a:p>
            <a:pPr>
              <a:defRPr lang="en-US" sz="1400" dirty="0"/>
            </a:pPr>
            <a:r>
              <a:rPr lang="en-US" sz="1600" dirty="0"/>
              <a:t>     </a:t>
            </a:r>
            <a:r>
              <a:rPr lang="en-US" sz="1600" dirty="0" err="1"/>
              <a:t>clrscr</a:t>
            </a:r>
            <a:r>
              <a:rPr lang="en-US" sz="1600" dirty="0"/>
              <a:t>();                                               </a:t>
            </a:r>
          </a:p>
          <a:p>
            <a:pPr>
              <a:defRPr lang="en-US" sz="1400" dirty="0"/>
            </a:pPr>
            <a:r>
              <a:rPr lang="en-US" sz="1600" dirty="0"/>
              <a:t>     </a:t>
            </a:r>
            <a:r>
              <a:rPr lang="en-US" sz="1600" dirty="0" err="1"/>
              <a:t>printf</a:t>
            </a:r>
            <a:r>
              <a:rPr lang="en-US" sz="1600" dirty="0"/>
              <a:t>("enter a string in lowercase:");</a:t>
            </a:r>
          </a:p>
          <a:p>
            <a:pPr>
              <a:defRPr lang="en-US" sz="1400" dirty="0"/>
            </a:pPr>
            <a:r>
              <a:rPr lang="en-US" sz="1600" dirty="0"/>
              <a:t>     </a:t>
            </a:r>
            <a:r>
              <a:rPr lang="en-US" sz="1600" dirty="0" err="1"/>
              <a:t>Scanf</a:t>
            </a:r>
            <a:r>
              <a:rPr lang="en-US" sz="1600" dirty="0"/>
              <a:t>("%s",a);</a:t>
            </a:r>
          </a:p>
          <a:p>
            <a:pPr>
              <a:defRPr lang="en-US" sz="1400" dirty="0"/>
            </a:pPr>
            <a:r>
              <a:rPr lang="en-US" sz="1600" dirty="0"/>
              <a:t>     </a:t>
            </a:r>
            <a:r>
              <a:rPr lang="en-US" sz="1600" dirty="0" err="1"/>
              <a:t>Printf</a:t>
            </a:r>
            <a:r>
              <a:rPr lang="en-US" sz="1600" dirty="0"/>
              <a:t>("final string is : %s:", </a:t>
            </a:r>
            <a:r>
              <a:rPr lang="en-US" sz="1600" dirty="0" err="1"/>
              <a:t>strupr</a:t>
            </a:r>
            <a:r>
              <a:rPr lang="en-US" sz="1600" dirty="0"/>
              <a:t>(a));</a:t>
            </a:r>
          </a:p>
          <a:p>
            <a:pPr>
              <a:defRPr lang="en-US" sz="1400" dirty="0"/>
            </a:pPr>
            <a:r>
              <a:rPr lang="en-US" sz="1600" dirty="0"/>
              <a:t>     </a:t>
            </a:r>
            <a:r>
              <a:rPr lang="en-US" sz="1600" dirty="0" err="1"/>
              <a:t>getch</a:t>
            </a:r>
            <a:r>
              <a:rPr lang="en-US" sz="1600" dirty="0"/>
              <a:t>();</a:t>
            </a:r>
          </a:p>
          <a:p>
            <a:pPr>
              <a:defRPr lang="en-US" sz="1400" dirty="0"/>
            </a:pPr>
            <a:r>
              <a:rPr lang="en-US" sz="1600" dirty="0"/>
              <a:t>} </a:t>
            </a:r>
          </a:p>
          <a:p>
            <a:pPr>
              <a:defRPr lang="en-US" sz="1400" dirty="0"/>
            </a:pPr>
            <a:endParaRPr lang="en-US" sz="1600" dirty="0"/>
          </a:p>
          <a:p>
            <a:pPr>
              <a:defRPr lang="en-US" sz="1400" dirty="0"/>
            </a:pPr>
            <a:r>
              <a:rPr lang="en-US" sz="1600" dirty="0">
                <a:solidFill>
                  <a:srgbClr val="C1408A"/>
                </a:solidFill>
              </a:rPr>
              <a:t>Output:</a:t>
            </a:r>
          </a:p>
          <a:p>
            <a:pPr>
              <a:defRPr lang="en-US" sz="1400" dirty="0"/>
            </a:pPr>
            <a:r>
              <a:rPr lang="en-US" sz="1600" dirty="0">
                <a:solidFill>
                  <a:srgbClr val="C1408A"/>
                </a:solidFill>
              </a:rPr>
              <a:t>enter a string in lowercase: </a:t>
            </a:r>
            <a:r>
              <a:rPr lang="en-US" sz="1600" dirty="0" err="1">
                <a:solidFill>
                  <a:srgbClr val="C1408A"/>
                </a:solidFill>
              </a:rPr>
              <a:t>sachin</a:t>
            </a:r>
          </a:p>
          <a:p>
            <a:pPr>
              <a:defRPr lang="en-US" sz="1400" dirty="0"/>
            </a:pPr>
            <a:r>
              <a:rPr lang="en-US" sz="1600" dirty="0">
                <a:solidFill>
                  <a:srgbClr val="C1408A"/>
                </a:solidFill>
              </a:rPr>
              <a:t> final string is : </a:t>
            </a:r>
            <a:r>
              <a:rPr lang="en-US" sz="1600" dirty="0" err="1">
                <a:solidFill>
                  <a:srgbClr val="C1408A"/>
                </a:solidFill>
              </a:rPr>
              <a:t>SACHIN</a:t>
            </a:r>
          </a:p>
        </p:txBody>
      </p:sp>
    </p:spTree>
    <p:extLst>
      <p:ext uri="{0F508D9B-EAA1-45A8-85C1-6253FE74F0CD}">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34"/>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8200D5DF-4E2E-42DA-B076-A57D0C65528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6079F3D-9BFA-45E2-A816-F7C9FD266B18}"/>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FF716156-72E7-4EBB-B842-6ECA1C1B7A2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F73FF4F-1FAC-4724-A3A1-5E27E573A960}"/>
              </a:ext>
            </a:extLst>
          </p:cNvPr>
          <p:cNvSpPr txBox="1"/>
          <p:nvPr/>
        </p:nvSpPr>
        <p:spPr>
          <a:xfrm>
            <a:off x="1270000" y="835203"/>
            <a:ext cx="2540000" cy="456472"/>
          </a:xfrm>
          <a:prstGeom prst="rect">
            <a:avLst/>
          </a:prstGeom>
        </p:spPr>
        <p:txBody>
          <a:bodyPr vert="horz" lIns="127000" tIns="63500" rIns="127000" bIns="63500" rtlCol="0" anchor="t">
            <a:spAutoFit/>
          </a:bodyPr>
          <a:lstStyle/>
          <a:p>
            <a:pPr>
              <a:defRPr lang="en-US" sz="1400" dirty="0"/>
            </a:pPr>
            <a:r>
              <a:rPr lang="en-US" sz="2133" b="1" dirty="0" err="1">
                <a:solidFill>
                  <a:srgbClr val="F2494B"/>
                </a:solidFill>
                <a:latin typeface="Open Sans"/>
              </a:rPr>
              <a:t>strcat</a:t>
            </a:r>
            <a:r>
              <a:rPr lang="en-US" sz="2133" b="1" dirty="0">
                <a:solidFill>
                  <a:srgbClr val="F2494B"/>
                </a:solidFill>
                <a:latin typeface="Open Sans"/>
              </a:rPr>
              <a:t>()</a:t>
            </a:r>
          </a:p>
        </p:txBody>
      </p:sp>
      <p:sp>
        <p:nvSpPr>
          <p:cNvPr id="4" name="TextBox 3">
            <a:extLst>
              <a:ext uri="{3C80743D-C78E-4AE6-852F-2DA73BDB16C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8A7D7A3-5777-452C-832C-7EB122A26965}"/>
              </a:ext>
            </a:extLst>
          </p:cNvPr>
          <p:cNvSpPr txBox="1"/>
          <p:nvPr/>
        </p:nvSpPr>
        <p:spPr>
          <a:xfrm>
            <a:off x="640359" y="1446187"/>
            <a:ext cx="4673600" cy="5052665"/>
          </a:xfrm>
          <a:prstGeom prst="rect">
            <a:avLst/>
          </a:prstGeom>
        </p:spPr>
        <p:txBody>
          <a:bodyPr vert="horz" lIns="127000" tIns="63500" rIns="127000" bIns="63500" rtlCol="0" anchor="t">
            <a:spAutoFit/>
          </a:bodyPr>
          <a:lstStyle/>
          <a:p>
            <a:pPr>
              <a:defRPr lang="en-US" sz="1400" dirty="0"/>
            </a:pPr>
            <a:r>
              <a:rPr lang="en-US" sz="1600" dirty="0"/>
              <a:t>#include&lt;stdio.h&gt;</a:t>
            </a:r>
          </a:p>
          <a:p>
            <a:pPr>
              <a:defRPr lang="en-US" sz="1400" dirty="0"/>
            </a:pPr>
            <a:r>
              <a:rPr lang="en-US" sz="1600" dirty="0"/>
              <a:t>#include&lt;</a:t>
            </a:r>
            <a:r>
              <a:rPr lang="en-US" sz="1600" dirty="0" err="1"/>
              <a:t>conio</a:t>
            </a:r>
            <a:r>
              <a:rPr lang="en-US" sz="1600" dirty="0"/>
              <a:t>.h&gt;                                  </a:t>
            </a:r>
          </a:p>
          <a:p>
            <a:pPr>
              <a:defRPr lang="en-US" sz="1400" dirty="0"/>
            </a:pPr>
            <a:r>
              <a:rPr lang="en-US" sz="1600" dirty="0"/>
              <a:t>#include&lt;string.h&gt;</a:t>
            </a:r>
          </a:p>
          <a:p>
            <a:pPr>
              <a:defRPr lang="en-US" sz="1400" dirty="0"/>
            </a:pPr>
            <a:r>
              <a:rPr lang="en-US" sz="1600" dirty="0"/>
              <a:t>void main()</a:t>
            </a:r>
          </a:p>
          <a:p>
            <a:pPr>
              <a:defRPr lang="en-US" sz="1400" dirty="0"/>
            </a:pPr>
            <a:r>
              <a:rPr lang="en-US" sz="1600" dirty="0"/>
              <a:t>{</a:t>
            </a:r>
          </a:p>
          <a:p>
            <a:pPr>
              <a:defRPr lang="en-US" sz="1400" dirty="0"/>
            </a:pPr>
            <a:r>
              <a:rPr lang="en-US" sz="1600" dirty="0"/>
              <a:t>     char a[30],b[30];</a:t>
            </a:r>
          </a:p>
          <a:p>
            <a:pPr>
              <a:defRPr lang="en-US" sz="1400" dirty="0"/>
            </a:pPr>
            <a:r>
              <a:rPr lang="en-US" sz="1600" dirty="0"/>
              <a:t>     </a:t>
            </a:r>
            <a:r>
              <a:rPr lang="en-US" sz="1600" dirty="0" err="1"/>
              <a:t>clrscr</a:t>
            </a:r>
            <a:r>
              <a:rPr lang="en-US" sz="1600" dirty="0"/>
              <a:t>();                                               </a:t>
            </a:r>
          </a:p>
          <a:p>
            <a:pPr>
              <a:defRPr lang="en-US" sz="1400" dirty="0"/>
            </a:pPr>
            <a:r>
              <a:rPr lang="en-US" sz="1600" dirty="0"/>
              <a:t>     </a:t>
            </a:r>
            <a:r>
              <a:rPr lang="en-US" sz="1600" dirty="0" err="1"/>
              <a:t>printf</a:t>
            </a:r>
            <a:r>
              <a:rPr lang="en-US" sz="1600" dirty="0"/>
              <a:t>("enter string1:");</a:t>
            </a:r>
          </a:p>
          <a:p>
            <a:pPr>
              <a:defRPr lang="en-US" sz="1400" dirty="0"/>
            </a:pPr>
            <a:r>
              <a:rPr lang="en-US" sz="1600" dirty="0"/>
              <a:t>     </a:t>
            </a:r>
            <a:r>
              <a:rPr lang="en-US" sz="1600" dirty="0" err="1"/>
              <a:t>scanf</a:t>
            </a:r>
            <a:r>
              <a:rPr lang="en-US" sz="1600" dirty="0"/>
              <a:t>("%s",a);</a:t>
            </a:r>
          </a:p>
          <a:p>
            <a:pPr>
              <a:defRPr lang="en-US" sz="1400" dirty="0"/>
            </a:pPr>
            <a:r>
              <a:rPr lang="en-US" sz="1600" dirty="0"/>
              <a:t>     </a:t>
            </a:r>
            <a:r>
              <a:rPr lang="en-US" sz="1600" dirty="0" err="1"/>
              <a:t>printf</a:t>
            </a:r>
            <a:r>
              <a:rPr lang="en-US" sz="1600" dirty="0"/>
              <a:t>("enter string 2:);</a:t>
            </a:r>
          </a:p>
          <a:p>
            <a:pPr>
              <a:defRPr lang="en-US" sz="1400" dirty="0"/>
            </a:pPr>
            <a:r>
              <a:rPr lang="en-US" sz="1600" dirty="0"/>
              <a:t>     </a:t>
            </a:r>
            <a:r>
              <a:rPr lang="en-US" sz="1600" dirty="0" err="1"/>
              <a:t>scanf</a:t>
            </a:r>
            <a:r>
              <a:rPr lang="en-US" sz="1600" dirty="0"/>
              <a:t>("%s",b);</a:t>
            </a:r>
          </a:p>
          <a:p>
            <a:pPr>
              <a:defRPr lang="en-US" sz="1400" dirty="0"/>
            </a:pPr>
            <a:r>
              <a:rPr lang="en-US" sz="1600" dirty="0"/>
              <a:t>     </a:t>
            </a:r>
            <a:r>
              <a:rPr lang="en-US" sz="1600" dirty="0" err="1"/>
              <a:t>strcat</a:t>
            </a:r>
            <a:r>
              <a:rPr lang="en-US" sz="1600" dirty="0"/>
              <a:t>(a,b);  </a:t>
            </a:r>
          </a:p>
          <a:p>
            <a:pPr>
              <a:defRPr lang="en-US" sz="1400" dirty="0"/>
            </a:pPr>
            <a:r>
              <a:rPr lang="en-US" sz="1600" dirty="0"/>
              <a:t>     </a:t>
            </a:r>
            <a:r>
              <a:rPr lang="en-US" sz="1600" dirty="0" err="1"/>
              <a:t>printf</a:t>
            </a:r>
            <a:r>
              <a:rPr lang="en-US" sz="1600" dirty="0"/>
              <a:t>("final string is : %s",a);</a:t>
            </a:r>
          </a:p>
          <a:p>
            <a:pPr>
              <a:defRPr lang="en-US" sz="1400" dirty="0"/>
            </a:pPr>
            <a:r>
              <a:rPr lang="en-US" sz="1600" dirty="0"/>
              <a:t>    </a:t>
            </a:r>
            <a:r>
              <a:rPr lang="en-US" sz="1600" dirty="0" err="1"/>
              <a:t>getch</a:t>
            </a:r>
            <a:r>
              <a:rPr lang="en-US" sz="1600" dirty="0"/>
              <a:t>();</a:t>
            </a:r>
          </a:p>
          <a:p>
            <a:pPr>
              <a:defRPr lang="en-US" sz="1400" dirty="0"/>
            </a:pPr>
            <a:r>
              <a:rPr lang="en-US" sz="1600" dirty="0"/>
              <a:t>} </a:t>
            </a:r>
          </a:p>
          <a:p>
            <a:pPr>
              <a:defRPr lang="en-US" sz="1400" dirty="0"/>
            </a:pPr>
            <a:endParaRPr lang="en-US" sz="1600" dirty="0"/>
          </a:p>
          <a:p>
            <a:pPr>
              <a:defRPr lang="en-US" sz="1400" dirty="0"/>
            </a:pPr>
            <a:r>
              <a:rPr lang="en-US" sz="1600" dirty="0">
                <a:solidFill>
                  <a:srgbClr val="C1408A"/>
                </a:solidFill>
              </a:rPr>
              <a:t>Output:</a:t>
            </a:r>
          </a:p>
          <a:p>
            <a:pPr>
              <a:defRPr lang="en-US" sz="1400" dirty="0"/>
            </a:pPr>
            <a:r>
              <a:rPr lang="en-US" sz="1600" dirty="0">
                <a:solidFill>
                  <a:srgbClr val="C1408A"/>
                </a:solidFill>
              </a:rPr>
              <a:t>enter string 1: </a:t>
            </a:r>
            <a:r>
              <a:rPr lang="en-US" sz="1600" dirty="0" err="1">
                <a:solidFill>
                  <a:srgbClr val="C1408A"/>
                </a:solidFill>
              </a:rPr>
              <a:t>Sachin</a:t>
            </a:r>
          </a:p>
          <a:p>
            <a:pPr>
              <a:defRPr lang="en-US" sz="1400" dirty="0"/>
            </a:pPr>
            <a:r>
              <a:rPr lang="en-US" sz="1600" dirty="0">
                <a:solidFill>
                  <a:srgbClr val="C1408A"/>
                </a:solidFill>
              </a:rPr>
              <a:t>enter string 2: </a:t>
            </a:r>
            <a:r>
              <a:rPr lang="en-US" sz="1600" dirty="0" err="1">
                <a:solidFill>
                  <a:srgbClr val="C1408A"/>
                </a:solidFill>
              </a:rPr>
              <a:t>Tendulkar</a:t>
            </a:r>
          </a:p>
          <a:p>
            <a:pPr>
              <a:defRPr lang="en-US" sz="1400" dirty="0"/>
            </a:pPr>
            <a:r>
              <a:rPr lang="en-US" sz="1600" dirty="0">
                <a:solidFill>
                  <a:srgbClr val="C1408A"/>
                </a:solidFill>
              </a:rPr>
              <a:t>Final string is : SachinTendulkar</a:t>
            </a:r>
          </a:p>
        </p:txBody>
      </p:sp>
      <p:sp>
        <p:nvSpPr>
          <p:cNvPr id="5" name="TextBox 4">
            <a:extLst>
              <a:ext uri="{1886FE4F-E9E6-47CA-8D5F-18C307EFA56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F5A4BAE-3512-4020-B025-7591E6D91F40}"/>
              </a:ext>
            </a:extLst>
          </p:cNvPr>
          <p:cNvSpPr txBox="1"/>
          <p:nvPr/>
        </p:nvSpPr>
        <p:spPr>
          <a:xfrm>
            <a:off x="6096000" y="1599743"/>
            <a:ext cx="4673600" cy="4314001"/>
          </a:xfrm>
          <a:prstGeom prst="rect">
            <a:avLst/>
          </a:prstGeom>
        </p:spPr>
        <p:txBody>
          <a:bodyPr vert="horz" lIns="127000" tIns="63500" rIns="127000" bIns="63500" rtlCol="0" anchor="t">
            <a:spAutoFit/>
          </a:bodyPr>
          <a:lstStyle/>
          <a:p>
            <a:pPr>
              <a:defRPr lang="en-US" sz="1400" dirty="0"/>
            </a:pPr>
            <a:r>
              <a:rPr lang="en-US" sz="1600" dirty="0"/>
              <a:t>#include&lt;stdio.h&gt;</a:t>
            </a:r>
          </a:p>
          <a:p>
            <a:pPr>
              <a:defRPr lang="en-US" sz="1400" dirty="0"/>
            </a:pPr>
            <a:r>
              <a:rPr lang="en-US" sz="1600" dirty="0"/>
              <a:t>#include&lt;</a:t>
            </a:r>
            <a:r>
              <a:rPr lang="en-US" sz="1600" dirty="0" err="1"/>
              <a:t>conio</a:t>
            </a:r>
            <a:r>
              <a:rPr lang="en-US" sz="1600" dirty="0"/>
              <a:t>.h&gt;                                  </a:t>
            </a:r>
          </a:p>
          <a:p>
            <a:pPr>
              <a:defRPr lang="en-US" sz="1400" dirty="0"/>
            </a:pPr>
            <a:r>
              <a:rPr lang="en-US" sz="1600" dirty="0"/>
              <a:t>#include&lt;string.h&gt;</a:t>
            </a:r>
          </a:p>
          <a:p>
            <a:pPr>
              <a:defRPr lang="en-US" sz="1400" dirty="0"/>
            </a:pPr>
            <a:r>
              <a:rPr lang="en-US" sz="1600" dirty="0"/>
              <a:t>void main()</a:t>
            </a:r>
          </a:p>
          <a:p>
            <a:pPr>
              <a:defRPr lang="en-US" sz="1400" dirty="0"/>
            </a:pPr>
            <a:r>
              <a:rPr lang="en-US" sz="1600" dirty="0"/>
              <a:t>{</a:t>
            </a:r>
          </a:p>
          <a:p>
            <a:pPr>
              <a:defRPr lang="en-US" sz="1400" dirty="0"/>
            </a:pPr>
            <a:r>
              <a:rPr lang="en-US" sz="1600" dirty="0"/>
              <a:t>     char a[30];</a:t>
            </a:r>
          </a:p>
          <a:p>
            <a:pPr>
              <a:defRPr lang="en-US" sz="1400" dirty="0"/>
            </a:pPr>
            <a:r>
              <a:rPr lang="en-US" sz="1600" dirty="0"/>
              <a:t>     </a:t>
            </a:r>
            <a:r>
              <a:rPr lang="en-US" sz="1600" dirty="0" err="1"/>
              <a:t>clrscr</a:t>
            </a:r>
            <a:r>
              <a:rPr lang="en-US" sz="1600" dirty="0"/>
              <a:t>();                                               </a:t>
            </a:r>
          </a:p>
          <a:p>
            <a:pPr>
              <a:defRPr lang="en-US" sz="1400" dirty="0"/>
            </a:pPr>
            <a:r>
              <a:rPr lang="en-US" sz="1600" dirty="0"/>
              <a:t>     </a:t>
            </a:r>
            <a:r>
              <a:rPr lang="en-US" sz="1600" dirty="0" err="1"/>
              <a:t>printf</a:t>
            </a:r>
            <a:r>
              <a:rPr lang="en-US" sz="1600" dirty="0"/>
              <a:t>("enter string:");</a:t>
            </a:r>
          </a:p>
          <a:p>
            <a:pPr>
              <a:defRPr lang="en-US" sz="1400" dirty="0"/>
            </a:pPr>
            <a:r>
              <a:rPr lang="en-US" sz="1600" dirty="0"/>
              <a:t>     </a:t>
            </a:r>
            <a:r>
              <a:rPr lang="en-US" sz="1600" dirty="0" err="1"/>
              <a:t>scanf</a:t>
            </a:r>
            <a:r>
              <a:rPr lang="en-US" sz="1600" dirty="0"/>
              <a:t>("%s",a);</a:t>
            </a:r>
          </a:p>
          <a:p>
            <a:pPr>
              <a:defRPr lang="en-US" sz="1400" dirty="0"/>
            </a:pPr>
            <a:r>
              <a:rPr lang="en-US" sz="1600" dirty="0"/>
              <a:t>     </a:t>
            </a:r>
            <a:r>
              <a:rPr lang="en-US" sz="1600" dirty="0" err="1"/>
              <a:t>strrev</a:t>
            </a:r>
            <a:r>
              <a:rPr lang="en-US" sz="1600" dirty="0"/>
              <a:t>(a);     </a:t>
            </a:r>
          </a:p>
          <a:p>
            <a:pPr>
              <a:defRPr lang="en-US" sz="1400" dirty="0"/>
            </a:pPr>
            <a:r>
              <a:rPr lang="en-US" sz="1600" dirty="0"/>
              <a:t>     </a:t>
            </a:r>
            <a:r>
              <a:rPr lang="en-US" sz="1600" dirty="0" err="1"/>
              <a:t>printf</a:t>
            </a:r>
            <a:r>
              <a:rPr lang="en-US" sz="1600" dirty="0"/>
              <a:t>("reversed string is: %s",a);</a:t>
            </a:r>
          </a:p>
          <a:p>
            <a:pPr>
              <a:defRPr lang="en-US" sz="1400" dirty="0"/>
            </a:pPr>
            <a:r>
              <a:rPr lang="en-US" sz="1600" dirty="0"/>
              <a:t>    </a:t>
            </a:r>
            <a:r>
              <a:rPr lang="en-US" sz="1600" dirty="0" err="1"/>
              <a:t>getch</a:t>
            </a:r>
            <a:r>
              <a:rPr lang="en-US" sz="1600" dirty="0"/>
              <a:t>();</a:t>
            </a:r>
          </a:p>
          <a:p>
            <a:pPr>
              <a:defRPr lang="en-US" sz="1400" dirty="0"/>
            </a:pPr>
            <a:r>
              <a:rPr lang="en-US" sz="1600" dirty="0"/>
              <a:t>} </a:t>
            </a:r>
          </a:p>
          <a:p>
            <a:pPr>
              <a:defRPr lang="en-US" sz="1400" dirty="0"/>
            </a:pPr>
            <a:endParaRPr lang="en-US" sz="1600" dirty="0"/>
          </a:p>
          <a:p>
            <a:pPr>
              <a:defRPr lang="en-US" sz="1400" dirty="0"/>
            </a:pPr>
            <a:r>
              <a:rPr lang="en-US" sz="1600" dirty="0">
                <a:solidFill>
                  <a:srgbClr val="C1408A"/>
                </a:solidFill>
              </a:rPr>
              <a:t>Output:</a:t>
            </a:r>
          </a:p>
          <a:p>
            <a:pPr>
              <a:defRPr lang="en-US" sz="1400" dirty="0"/>
            </a:pPr>
            <a:r>
              <a:rPr lang="en-US" sz="1600" dirty="0">
                <a:solidFill>
                  <a:srgbClr val="C1408A"/>
                </a:solidFill>
              </a:rPr>
              <a:t>enter string: </a:t>
            </a:r>
            <a:r>
              <a:rPr lang="en-US" sz="1600" dirty="0" err="1">
                <a:solidFill>
                  <a:srgbClr val="C1408A"/>
                </a:solidFill>
              </a:rPr>
              <a:t>Sachin</a:t>
            </a:r>
          </a:p>
          <a:p>
            <a:pPr>
              <a:defRPr lang="en-US" sz="1400" dirty="0"/>
            </a:pPr>
            <a:r>
              <a:rPr lang="en-US" sz="1600" dirty="0">
                <a:solidFill>
                  <a:srgbClr val="C1408A"/>
                </a:solidFill>
              </a:rPr>
              <a:t>revered string is: </a:t>
            </a:r>
            <a:r>
              <a:rPr lang="en-US" sz="1600" dirty="0" err="1">
                <a:solidFill>
                  <a:srgbClr val="C1408A"/>
                </a:solidFill>
              </a:rPr>
              <a:t>nihcaS</a:t>
            </a:r>
          </a:p>
        </p:txBody>
      </p:sp>
      <p:sp>
        <p:nvSpPr>
          <p:cNvPr id="6" name="TextBox 5">
            <a:extLst>
              <a:ext uri="{BDECC9F8-67C2-4526-A11C-FD134826B3E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FCBBCE9-D855-48C5-AD22-356738573C5C}"/>
              </a:ext>
            </a:extLst>
          </p:cNvPr>
          <p:cNvSpPr txBox="1"/>
          <p:nvPr/>
        </p:nvSpPr>
        <p:spPr>
          <a:xfrm>
            <a:off x="7012839" y="835203"/>
            <a:ext cx="2540000" cy="456472"/>
          </a:xfrm>
          <a:prstGeom prst="rect">
            <a:avLst/>
          </a:prstGeom>
        </p:spPr>
        <p:txBody>
          <a:bodyPr vert="horz" lIns="127000" tIns="63500" rIns="127000" bIns="63500" rtlCol="0" anchor="t">
            <a:spAutoFit/>
          </a:bodyPr>
          <a:lstStyle/>
          <a:p>
            <a:pPr>
              <a:defRPr lang="en-US" sz="1400" dirty="0"/>
            </a:pPr>
            <a:r>
              <a:rPr lang="en-US" sz="2133" b="1" dirty="0" err="1">
                <a:solidFill>
                  <a:srgbClr val="F2494B"/>
                </a:solidFill>
                <a:latin typeface="Open Sans"/>
              </a:rPr>
              <a:t>strrev</a:t>
            </a:r>
            <a:r>
              <a:rPr lang="en-US" sz="2133" b="1" dirty="0">
                <a:solidFill>
                  <a:srgbClr val="F2494B"/>
                </a:solidFill>
                <a:latin typeface="Open Sans"/>
              </a:rPr>
              <a:t>()</a:t>
            </a:r>
          </a:p>
        </p:txBody>
      </p:sp>
    </p:spTree>
    <p:extLst>
      <p:ext uri="{EE6B9C35-110F-4954-8317-4B9545CC4578}">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37"/>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A29984A4-430D-4726-A643-51425481CF6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55CC535-9136-40C4-A833-BDDB56DE4034}"/>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FF522A7A-5B68-4282-B0F5-19062D1628D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E752640-A349-4CFD-A729-D06F9AA480BF}"/>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78D9A54A-1F82-4969-A5A3-3549547CE7C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8E5EC0E-7C2B-45EE-B03A-087A36E51C68}"/>
              </a:ext>
            </a:extLst>
          </p:cNvPr>
          <p:cNvSpPr txBox="1"/>
          <p:nvPr/>
        </p:nvSpPr>
        <p:spPr>
          <a:xfrm>
            <a:off x="1270000" y="835203"/>
            <a:ext cx="2540000" cy="456472"/>
          </a:xfrm>
          <a:prstGeom prst="rect">
            <a:avLst/>
          </a:prstGeom>
        </p:spPr>
        <p:txBody>
          <a:bodyPr vert="horz" lIns="127000" tIns="63500" rIns="127000" bIns="63500" rtlCol="0" anchor="t">
            <a:spAutoFit/>
          </a:bodyPr>
          <a:lstStyle/>
          <a:p>
            <a:pPr>
              <a:defRPr lang="en-US" sz="1400" dirty="0"/>
            </a:pPr>
            <a:r>
              <a:rPr lang="en-US" sz="2133" b="1" dirty="0" err="1">
                <a:solidFill>
                  <a:srgbClr val="F2494B"/>
                </a:solidFill>
                <a:latin typeface="Open Sans"/>
              </a:rPr>
              <a:t>strset</a:t>
            </a:r>
            <a:r>
              <a:rPr lang="en-US" sz="2133" b="1" dirty="0">
                <a:solidFill>
                  <a:srgbClr val="F2494B"/>
                </a:solidFill>
                <a:latin typeface="Open Sans"/>
              </a:rPr>
              <a:t>()</a:t>
            </a:r>
          </a:p>
        </p:txBody>
      </p:sp>
      <p:sp>
        <p:nvSpPr>
          <p:cNvPr id="5" name="TextBox 4">
            <a:extLst>
              <a:ext uri="{983E656D-8705-4FAA-9326-7BC7EFF56C7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6A83A3A-A6E1-4812-A620-0D55F0F9086A}"/>
              </a:ext>
            </a:extLst>
          </p:cNvPr>
          <p:cNvSpPr txBox="1"/>
          <p:nvPr/>
        </p:nvSpPr>
        <p:spPr>
          <a:xfrm>
            <a:off x="640359" y="1446187"/>
            <a:ext cx="5455640" cy="5298886"/>
          </a:xfrm>
          <a:prstGeom prst="rect">
            <a:avLst/>
          </a:prstGeom>
        </p:spPr>
        <p:txBody>
          <a:bodyPr vert="horz" lIns="127000" tIns="63500" rIns="127000" bIns="63500" rtlCol="0" anchor="t">
            <a:spAutoFit/>
          </a:bodyPr>
          <a:lstStyle/>
          <a:p>
            <a:pPr>
              <a:defRPr lang="en-US" sz="1400" dirty="0"/>
            </a:pPr>
            <a:r>
              <a:rPr lang="en-US" sz="1600" dirty="0"/>
              <a:t>#include&lt;stdio.h&gt;</a:t>
            </a:r>
          </a:p>
          <a:p>
            <a:pPr>
              <a:defRPr lang="en-US" sz="1400" dirty="0"/>
            </a:pPr>
            <a:r>
              <a:rPr lang="en-US" sz="1600" dirty="0"/>
              <a:t>#include&lt;</a:t>
            </a:r>
            <a:r>
              <a:rPr lang="en-US" sz="1600" dirty="0" err="1"/>
              <a:t>conio</a:t>
            </a:r>
            <a:r>
              <a:rPr lang="en-US" sz="1600" dirty="0"/>
              <a:t>.h&gt;                                  </a:t>
            </a:r>
          </a:p>
          <a:p>
            <a:pPr>
              <a:defRPr lang="en-US" sz="1400" dirty="0"/>
            </a:pPr>
            <a:r>
              <a:rPr lang="en-US" sz="1600" dirty="0"/>
              <a:t>#include&lt;string.h&gt;</a:t>
            </a:r>
          </a:p>
          <a:p>
            <a:pPr>
              <a:defRPr lang="en-US" sz="1400" dirty="0"/>
            </a:pPr>
            <a:r>
              <a:rPr lang="en-US" sz="1600" dirty="0"/>
              <a:t>void main()</a:t>
            </a:r>
          </a:p>
          <a:p>
            <a:pPr>
              <a:defRPr lang="en-US" sz="1400" dirty="0"/>
            </a:pPr>
            <a:r>
              <a:rPr lang="en-US" sz="1600" dirty="0"/>
              <a:t>{</a:t>
            </a:r>
          </a:p>
          <a:p>
            <a:pPr>
              <a:defRPr lang="en-US" sz="1400" dirty="0"/>
            </a:pPr>
            <a:r>
              <a:rPr lang="en-US" sz="1600" dirty="0"/>
              <a:t>     char a[30];</a:t>
            </a:r>
          </a:p>
          <a:p>
            <a:pPr>
              <a:defRPr lang="en-US" sz="1400" dirty="0"/>
            </a:pPr>
            <a:r>
              <a:rPr lang="en-US" sz="1600" dirty="0"/>
              <a:t>     int b;</a:t>
            </a:r>
          </a:p>
          <a:p>
            <a:pPr>
              <a:defRPr lang="en-US" sz="1400" dirty="0"/>
            </a:pPr>
            <a:r>
              <a:rPr lang="en-US" sz="1600" dirty="0"/>
              <a:t>     </a:t>
            </a:r>
            <a:r>
              <a:rPr lang="en-US" sz="1600" dirty="0" err="1"/>
              <a:t>clrscr</a:t>
            </a:r>
            <a:r>
              <a:rPr lang="en-US" sz="1600" dirty="0"/>
              <a:t>();                                               </a:t>
            </a:r>
          </a:p>
          <a:p>
            <a:pPr>
              <a:defRPr lang="en-US" sz="1400" dirty="0"/>
            </a:pPr>
            <a:r>
              <a:rPr lang="en-US" sz="1600" dirty="0"/>
              <a:t>     </a:t>
            </a:r>
            <a:r>
              <a:rPr lang="en-US" sz="1600" dirty="0" err="1"/>
              <a:t>printf</a:t>
            </a:r>
            <a:r>
              <a:rPr lang="en-US" sz="1600" dirty="0"/>
              <a:t>("enter string:");</a:t>
            </a:r>
          </a:p>
          <a:p>
            <a:pPr>
              <a:defRPr lang="en-US" sz="1400" dirty="0"/>
            </a:pPr>
            <a:r>
              <a:rPr lang="en-US" sz="1600" dirty="0"/>
              <a:t>     </a:t>
            </a:r>
            <a:r>
              <a:rPr lang="en-US" sz="1600" dirty="0" err="1"/>
              <a:t>scanf</a:t>
            </a:r>
            <a:r>
              <a:rPr lang="en-US" sz="1600" dirty="0"/>
              <a:t>("%s",a);</a:t>
            </a:r>
          </a:p>
          <a:p>
            <a:pPr>
              <a:defRPr lang="en-US" sz="1400" dirty="0"/>
            </a:pPr>
            <a:r>
              <a:rPr lang="en-US" sz="1600" dirty="0"/>
              <a:t>     </a:t>
            </a:r>
            <a:r>
              <a:rPr lang="en-US" sz="1600" dirty="0" err="1"/>
              <a:t>Printf</a:t>
            </a:r>
            <a:r>
              <a:rPr lang="en-US" sz="1600" dirty="0"/>
              <a:t>("enter the symbol to replace the string:");</a:t>
            </a:r>
          </a:p>
          <a:p>
            <a:pPr>
              <a:defRPr lang="en-US" sz="1400" dirty="0"/>
            </a:pPr>
            <a:r>
              <a:rPr lang="en-US" sz="1600" dirty="0"/>
              <a:t>     </a:t>
            </a:r>
            <a:r>
              <a:rPr lang="en-US" sz="1600" dirty="0" err="1"/>
              <a:t>scanf</a:t>
            </a:r>
            <a:r>
              <a:rPr lang="en-US" sz="1600" dirty="0"/>
              <a:t>("%c",&amp;b);</a:t>
            </a:r>
          </a:p>
          <a:p>
            <a:pPr>
              <a:defRPr lang="en-US" sz="1400" dirty="0"/>
            </a:pPr>
            <a:r>
              <a:rPr lang="en-US" sz="1600" dirty="0"/>
              <a:t>     </a:t>
            </a:r>
            <a:r>
              <a:rPr lang="en-US" sz="1600" dirty="0" err="1"/>
              <a:t>strset</a:t>
            </a:r>
            <a:r>
              <a:rPr lang="en-US" sz="1600" dirty="0"/>
              <a:t>(a,b);</a:t>
            </a:r>
          </a:p>
          <a:p>
            <a:pPr>
              <a:defRPr lang="en-US" sz="1400" dirty="0"/>
            </a:pPr>
            <a:r>
              <a:rPr lang="en-US" sz="1600" dirty="0"/>
              <a:t>     </a:t>
            </a:r>
            <a:r>
              <a:rPr lang="en-US" sz="1600" dirty="0" err="1"/>
              <a:t>printf</a:t>
            </a:r>
            <a:r>
              <a:rPr lang="en-US" sz="1600" dirty="0"/>
              <a:t>("string after </a:t>
            </a:r>
            <a:r>
              <a:rPr lang="en-US" sz="1600" dirty="0" err="1"/>
              <a:t>strset</a:t>
            </a:r>
            <a:r>
              <a:rPr lang="en-US" sz="1600" dirty="0"/>
              <a:t> : %s",a);</a:t>
            </a:r>
          </a:p>
          <a:p>
            <a:pPr>
              <a:defRPr lang="en-US" sz="1400" dirty="0"/>
            </a:pPr>
            <a:r>
              <a:rPr lang="en-US" sz="1600" dirty="0"/>
              <a:t>    </a:t>
            </a:r>
            <a:r>
              <a:rPr lang="en-US" sz="1600" dirty="0" err="1"/>
              <a:t>getch</a:t>
            </a:r>
            <a:r>
              <a:rPr lang="en-US" sz="1600" dirty="0"/>
              <a:t>();</a:t>
            </a:r>
          </a:p>
          <a:p>
            <a:pPr>
              <a:defRPr lang="en-US" sz="1400" dirty="0"/>
            </a:pPr>
            <a:r>
              <a:rPr lang="en-US" sz="1600" dirty="0"/>
              <a:t>} </a:t>
            </a:r>
          </a:p>
          <a:p>
            <a:pPr>
              <a:defRPr lang="en-US" sz="1400" dirty="0"/>
            </a:pPr>
            <a:endParaRPr lang="en-US" sz="1600" dirty="0"/>
          </a:p>
          <a:p>
            <a:pPr>
              <a:defRPr lang="en-US" sz="1400" dirty="0"/>
            </a:pPr>
            <a:r>
              <a:rPr lang="en-US" sz="1600" dirty="0">
                <a:solidFill>
                  <a:srgbClr val="C1408A"/>
                </a:solidFill>
              </a:rPr>
              <a:t>Output:</a:t>
            </a:r>
          </a:p>
          <a:p>
            <a:pPr>
              <a:defRPr lang="en-US" sz="1400" dirty="0"/>
            </a:pPr>
            <a:r>
              <a:rPr lang="en-US" sz="1600" dirty="0">
                <a:solidFill>
                  <a:srgbClr val="C1408A"/>
                </a:solidFill>
              </a:rPr>
              <a:t>enter string : </a:t>
            </a:r>
            <a:r>
              <a:rPr lang="en-US" sz="1600" dirty="0" err="1">
                <a:solidFill>
                  <a:srgbClr val="C1408A"/>
                </a:solidFill>
              </a:rPr>
              <a:t>Sachin</a:t>
            </a:r>
          </a:p>
          <a:p>
            <a:pPr>
              <a:defRPr lang="en-US" sz="1400" dirty="0"/>
            </a:pPr>
            <a:r>
              <a:rPr lang="en-US" sz="1600" dirty="0">
                <a:solidFill>
                  <a:srgbClr val="C1408A"/>
                </a:solidFill>
              </a:rPr>
              <a:t>enter</a:t>
            </a:r>
            <a:r>
              <a:rPr lang="en-US" sz="1600" dirty="0" err="1">
                <a:solidFill>
                  <a:srgbClr val="C1408A"/>
                </a:solidFill>
              </a:rPr>
              <a:t> </a:t>
            </a:r>
            <a:r>
              <a:rPr lang="en-US" sz="1600" dirty="0">
                <a:solidFill>
                  <a:srgbClr val="C1408A"/>
                </a:solidFill>
              </a:rPr>
              <a:t>the</a:t>
            </a:r>
            <a:r>
              <a:rPr lang="en-US" sz="1600" dirty="0" err="1">
                <a:solidFill>
                  <a:srgbClr val="C1408A"/>
                </a:solidFill>
              </a:rPr>
              <a:t> </a:t>
            </a:r>
            <a:r>
              <a:rPr lang="en-US" sz="1600" dirty="0">
                <a:solidFill>
                  <a:srgbClr val="C1408A"/>
                </a:solidFill>
              </a:rPr>
              <a:t>symbol</a:t>
            </a:r>
            <a:r>
              <a:rPr lang="en-US" sz="1600" dirty="0" err="1">
                <a:solidFill>
                  <a:srgbClr val="C1408A"/>
                </a:solidFill>
              </a:rPr>
              <a:t> </a:t>
            </a:r>
            <a:r>
              <a:rPr lang="en-US" sz="1600" dirty="0">
                <a:solidFill>
                  <a:srgbClr val="C1408A"/>
                </a:solidFill>
              </a:rPr>
              <a:t>to</a:t>
            </a:r>
            <a:r>
              <a:rPr lang="en-US" sz="1600" dirty="0" err="1">
                <a:solidFill>
                  <a:srgbClr val="C1408A"/>
                </a:solidFill>
              </a:rPr>
              <a:t> </a:t>
            </a:r>
            <a:r>
              <a:rPr lang="en-US" sz="1600" dirty="0">
                <a:solidFill>
                  <a:srgbClr val="C1408A"/>
                </a:solidFill>
              </a:rPr>
              <a:t>replace</a:t>
            </a:r>
            <a:r>
              <a:rPr lang="en-US" sz="1600" dirty="0" err="1">
                <a:solidFill>
                  <a:srgbClr val="C1408A"/>
                </a:solidFill>
              </a:rPr>
              <a:t> </a:t>
            </a:r>
            <a:r>
              <a:rPr lang="en-US" sz="1600" dirty="0">
                <a:solidFill>
                  <a:srgbClr val="C1408A"/>
                </a:solidFill>
              </a:rPr>
              <a:t>the</a:t>
            </a:r>
            <a:r>
              <a:rPr lang="en-US" sz="1600" dirty="0" err="1">
                <a:solidFill>
                  <a:srgbClr val="C1408A"/>
                </a:solidFill>
              </a:rPr>
              <a:t> </a:t>
            </a:r>
            <a:r>
              <a:rPr lang="en-US" sz="1600" dirty="0">
                <a:solidFill>
                  <a:srgbClr val="C1408A"/>
                </a:solidFill>
              </a:rPr>
              <a:t>string</a:t>
            </a:r>
            <a:r>
              <a:rPr lang="en-US" sz="1600" dirty="0" err="1">
                <a:solidFill>
                  <a:srgbClr val="C1408A"/>
                </a:solidFill>
              </a:rPr>
              <a:t>: #</a:t>
            </a:r>
          </a:p>
          <a:p>
            <a:pPr>
              <a:defRPr lang="en-US" sz="1400" dirty="0"/>
            </a:pPr>
            <a:r>
              <a:rPr lang="en-US" sz="1600" dirty="0">
                <a:solidFill>
                  <a:srgbClr val="C1408A"/>
                </a:solidFill>
              </a:rPr>
              <a:t>string after </a:t>
            </a:r>
            <a:r>
              <a:rPr lang="en-US" sz="1600" dirty="0" err="1">
                <a:solidFill>
                  <a:srgbClr val="C1408A"/>
                </a:solidFill>
              </a:rPr>
              <a:t>strset</a:t>
            </a:r>
            <a:r>
              <a:rPr lang="en-US" sz="1600" dirty="0">
                <a:solidFill>
                  <a:srgbClr val="C1408A"/>
                </a:solidFill>
              </a:rPr>
              <a:t>: ######</a:t>
            </a:r>
          </a:p>
        </p:txBody>
      </p:sp>
      <p:sp>
        <p:nvSpPr>
          <p:cNvPr id="6" name="TextBox 5">
            <a:extLst>
              <a:ext uri="{4091C27D-B21B-4AD2-AF6A-B31A57F5F54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14621BA-F138-45F4-A6D1-BF1FC361C0BD}"/>
              </a:ext>
            </a:extLst>
          </p:cNvPr>
          <p:cNvSpPr txBox="1"/>
          <p:nvPr/>
        </p:nvSpPr>
        <p:spPr>
          <a:xfrm>
            <a:off x="6366992" y="1446187"/>
            <a:ext cx="5455640" cy="5298886"/>
          </a:xfrm>
          <a:prstGeom prst="rect">
            <a:avLst/>
          </a:prstGeom>
        </p:spPr>
        <p:txBody>
          <a:bodyPr vert="horz" lIns="127000" tIns="63500" rIns="127000" bIns="63500" rtlCol="0" anchor="t">
            <a:spAutoFit/>
          </a:bodyPr>
          <a:lstStyle/>
          <a:p>
            <a:pPr>
              <a:defRPr lang="en-US" sz="1400" dirty="0"/>
            </a:pPr>
            <a:r>
              <a:rPr lang="en-US" sz="1600" dirty="0"/>
              <a:t>#include&lt;stdio.h&gt;</a:t>
            </a:r>
          </a:p>
          <a:p>
            <a:pPr>
              <a:defRPr lang="en-US" sz="1400" dirty="0"/>
            </a:pPr>
            <a:r>
              <a:rPr lang="en-US" sz="1600" dirty="0"/>
              <a:t>#include&lt;</a:t>
            </a:r>
            <a:r>
              <a:rPr lang="en-US" sz="1600" dirty="0" err="1"/>
              <a:t>conio</a:t>
            </a:r>
            <a:r>
              <a:rPr lang="en-US" sz="1600" dirty="0"/>
              <a:t>.h&gt;                                  </a:t>
            </a:r>
          </a:p>
          <a:p>
            <a:pPr>
              <a:defRPr lang="en-US" sz="1400" dirty="0"/>
            </a:pPr>
            <a:r>
              <a:rPr lang="en-US" sz="1600" dirty="0"/>
              <a:t>#include&lt;string.h&gt;</a:t>
            </a:r>
          </a:p>
          <a:p>
            <a:pPr>
              <a:defRPr lang="en-US" sz="1400" dirty="0"/>
            </a:pPr>
            <a:r>
              <a:rPr lang="en-US" sz="1600" dirty="0"/>
              <a:t>void main()</a:t>
            </a:r>
          </a:p>
          <a:p>
            <a:pPr>
              <a:defRPr lang="en-US" sz="1400" dirty="0"/>
            </a:pPr>
            <a:r>
              <a:rPr lang="en-US" sz="1600" dirty="0"/>
              <a:t>{</a:t>
            </a:r>
          </a:p>
          <a:p>
            <a:pPr>
              <a:defRPr lang="en-US" sz="1400" dirty="0"/>
            </a:pPr>
            <a:r>
              <a:rPr lang="en-US" sz="1600" dirty="0"/>
              <a:t>     char a[30];</a:t>
            </a:r>
          </a:p>
          <a:p>
            <a:pPr>
              <a:defRPr lang="en-US" sz="1400" dirty="0"/>
            </a:pPr>
            <a:r>
              <a:rPr lang="en-US" sz="1600" dirty="0"/>
              <a:t>     int b;</a:t>
            </a:r>
          </a:p>
          <a:p>
            <a:pPr>
              <a:defRPr lang="en-US" sz="1400" dirty="0"/>
            </a:pPr>
            <a:r>
              <a:rPr lang="en-US" sz="1600" dirty="0"/>
              <a:t>     </a:t>
            </a:r>
            <a:r>
              <a:rPr lang="en-US" sz="1600" dirty="0" err="1"/>
              <a:t>clrscr</a:t>
            </a:r>
            <a:r>
              <a:rPr lang="en-US" sz="1600" dirty="0"/>
              <a:t>();                                               </a:t>
            </a:r>
          </a:p>
          <a:p>
            <a:pPr>
              <a:defRPr lang="en-US" sz="1400" dirty="0"/>
            </a:pPr>
            <a:r>
              <a:rPr lang="en-US" sz="1600" dirty="0"/>
              <a:t>     </a:t>
            </a:r>
            <a:r>
              <a:rPr lang="en-US" sz="1600" dirty="0" err="1"/>
              <a:t>printf</a:t>
            </a:r>
            <a:r>
              <a:rPr lang="en-US" sz="1600" dirty="0"/>
              <a:t>("enter string:");</a:t>
            </a:r>
          </a:p>
          <a:p>
            <a:pPr>
              <a:defRPr lang="en-US" sz="1400" dirty="0"/>
            </a:pPr>
            <a:r>
              <a:rPr lang="en-US" sz="1600" dirty="0"/>
              <a:t>     </a:t>
            </a:r>
            <a:r>
              <a:rPr lang="en-US" sz="1600" dirty="0" err="1"/>
              <a:t>scanf</a:t>
            </a:r>
            <a:r>
              <a:rPr lang="en-US" sz="1600" dirty="0"/>
              <a:t>("%s",a);</a:t>
            </a:r>
          </a:p>
          <a:p>
            <a:pPr>
              <a:defRPr lang="en-US" sz="1400" dirty="0"/>
            </a:pPr>
            <a:r>
              <a:rPr lang="en-US" sz="1600" dirty="0"/>
              <a:t>     </a:t>
            </a:r>
            <a:r>
              <a:rPr lang="en-US" sz="1600" dirty="0" err="1"/>
              <a:t>Printf</a:t>
            </a:r>
            <a:r>
              <a:rPr lang="en-US" sz="1600" dirty="0"/>
              <a:t>("enter the symbol to replace the string:");</a:t>
            </a:r>
          </a:p>
          <a:p>
            <a:pPr>
              <a:defRPr lang="en-US" sz="1400" dirty="0"/>
            </a:pPr>
            <a:r>
              <a:rPr lang="en-US" sz="1600" dirty="0"/>
              <a:t>     </a:t>
            </a:r>
            <a:r>
              <a:rPr lang="en-US" sz="1600" dirty="0" err="1"/>
              <a:t>scanf</a:t>
            </a:r>
            <a:r>
              <a:rPr lang="en-US" sz="1600" dirty="0"/>
              <a:t>("%c",&amp;b);</a:t>
            </a:r>
          </a:p>
          <a:p>
            <a:pPr>
              <a:defRPr lang="en-US" sz="1400" dirty="0"/>
            </a:pPr>
            <a:r>
              <a:rPr lang="en-US" sz="1600" dirty="0"/>
              <a:t>     </a:t>
            </a:r>
            <a:r>
              <a:rPr lang="en-US" sz="1600" dirty="0" err="1"/>
              <a:t>strnset</a:t>
            </a:r>
            <a:r>
              <a:rPr lang="en-US" sz="1600" dirty="0"/>
              <a:t>(a,b,3);</a:t>
            </a:r>
          </a:p>
          <a:p>
            <a:pPr>
              <a:defRPr lang="en-US" sz="1400" dirty="0"/>
            </a:pPr>
            <a:r>
              <a:rPr lang="en-US" sz="1600" dirty="0"/>
              <a:t>     </a:t>
            </a:r>
            <a:r>
              <a:rPr lang="en-US" sz="1600" dirty="0" err="1"/>
              <a:t>printf</a:t>
            </a:r>
            <a:r>
              <a:rPr lang="en-US" sz="1600" dirty="0"/>
              <a:t>("string after </a:t>
            </a:r>
            <a:r>
              <a:rPr lang="en-US" sz="1600" dirty="0" err="1"/>
              <a:t>strset</a:t>
            </a:r>
            <a:r>
              <a:rPr lang="en-US" sz="1600" dirty="0"/>
              <a:t> : %s",a);</a:t>
            </a:r>
          </a:p>
          <a:p>
            <a:pPr>
              <a:defRPr lang="en-US" sz="1400" dirty="0"/>
            </a:pPr>
            <a:r>
              <a:rPr lang="en-US" sz="1600" dirty="0"/>
              <a:t>    </a:t>
            </a:r>
            <a:r>
              <a:rPr lang="en-US" sz="1600" dirty="0" err="1"/>
              <a:t>getch</a:t>
            </a:r>
            <a:r>
              <a:rPr lang="en-US" sz="1600" dirty="0"/>
              <a:t>();</a:t>
            </a:r>
          </a:p>
          <a:p>
            <a:pPr>
              <a:defRPr lang="en-US" sz="1400" dirty="0"/>
            </a:pPr>
            <a:r>
              <a:rPr lang="en-US" sz="1600" dirty="0"/>
              <a:t>} </a:t>
            </a:r>
          </a:p>
          <a:p>
            <a:pPr>
              <a:defRPr lang="en-US" sz="1400" dirty="0"/>
            </a:pPr>
            <a:endParaRPr lang="en-US" sz="1600" dirty="0"/>
          </a:p>
          <a:p>
            <a:pPr>
              <a:defRPr lang="en-US" sz="1400" dirty="0"/>
            </a:pPr>
            <a:r>
              <a:rPr lang="en-US" sz="1600" dirty="0">
                <a:solidFill>
                  <a:srgbClr val="C1408A"/>
                </a:solidFill>
              </a:rPr>
              <a:t>Output:</a:t>
            </a:r>
          </a:p>
          <a:p>
            <a:pPr>
              <a:defRPr lang="en-US" sz="1400" dirty="0"/>
            </a:pPr>
            <a:r>
              <a:rPr lang="en-US" sz="1600" dirty="0">
                <a:solidFill>
                  <a:srgbClr val="C1408A"/>
                </a:solidFill>
              </a:rPr>
              <a:t>enter string : </a:t>
            </a:r>
            <a:r>
              <a:rPr lang="en-US" sz="1600" dirty="0" err="1">
                <a:solidFill>
                  <a:srgbClr val="C1408A"/>
                </a:solidFill>
              </a:rPr>
              <a:t>Sachin</a:t>
            </a:r>
          </a:p>
          <a:p>
            <a:pPr>
              <a:defRPr lang="en-US" sz="1400" dirty="0"/>
            </a:pPr>
            <a:r>
              <a:rPr lang="en-US" sz="1600" dirty="0">
                <a:solidFill>
                  <a:srgbClr val="C1408A"/>
                </a:solidFill>
              </a:rPr>
              <a:t>enter</a:t>
            </a:r>
            <a:r>
              <a:rPr lang="en-US" sz="1600" dirty="0" err="1">
                <a:solidFill>
                  <a:srgbClr val="C1408A"/>
                </a:solidFill>
              </a:rPr>
              <a:t> </a:t>
            </a:r>
            <a:r>
              <a:rPr lang="en-US" sz="1600" dirty="0">
                <a:solidFill>
                  <a:srgbClr val="C1408A"/>
                </a:solidFill>
              </a:rPr>
              <a:t>the</a:t>
            </a:r>
            <a:r>
              <a:rPr lang="en-US" sz="1600" dirty="0" err="1">
                <a:solidFill>
                  <a:srgbClr val="C1408A"/>
                </a:solidFill>
              </a:rPr>
              <a:t> </a:t>
            </a:r>
            <a:r>
              <a:rPr lang="en-US" sz="1600" dirty="0">
                <a:solidFill>
                  <a:srgbClr val="C1408A"/>
                </a:solidFill>
              </a:rPr>
              <a:t>symbol</a:t>
            </a:r>
            <a:r>
              <a:rPr lang="en-US" sz="1600" dirty="0" err="1">
                <a:solidFill>
                  <a:srgbClr val="C1408A"/>
                </a:solidFill>
              </a:rPr>
              <a:t> </a:t>
            </a:r>
            <a:r>
              <a:rPr lang="en-US" sz="1600" dirty="0">
                <a:solidFill>
                  <a:srgbClr val="C1408A"/>
                </a:solidFill>
              </a:rPr>
              <a:t>to</a:t>
            </a:r>
            <a:r>
              <a:rPr lang="en-US" sz="1600" dirty="0" err="1">
                <a:solidFill>
                  <a:srgbClr val="C1408A"/>
                </a:solidFill>
              </a:rPr>
              <a:t> </a:t>
            </a:r>
            <a:r>
              <a:rPr lang="en-US" sz="1600" dirty="0">
                <a:solidFill>
                  <a:srgbClr val="C1408A"/>
                </a:solidFill>
              </a:rPr>
              <a:t>replace</a:t>
            </a:r>
            <a:r>
              <a:rPr lang="en-US" sz="1600" dirty="0" err="1">
                <a:solidFill>
                  <a:srgbClr val="C1408A"/>
                </a:solidFill>
              </a:rPr>
              <a:t> </a:t>
            </a:r>
            <a:r>
              <a:rPr lang="en-US" sz="1600" dirty="0">
                <a:solidFill>
                  <a:srgbClr val="C1408A"/>
                </a:solidFill>
              </a:rPr>
              <a:t>the</a:t>
            </a:r>
            <a:r>
              <a:rPr lang="en-US" sz="1600" dirty="0" err="1">
                <a:solidFill>
                  <a:srgbClr val="C1408A"/>
                </a:solidFill>
              </a:rPr>
              <a:t> </a:t>
            </a:r>
            <a:r>
              <a:rPr lang="en-US" sz="1600" dirty="0">
                <a:solidFill>
                  <a:srgbClr val="C1408A"/>
                </a:solidFill>
              </a:rPr>
              <a:t>string</a:t>
            </a:r>
            <a:r>
              <a:rPr lang="en-US" sz="1600" dirty="0" err="1">
                <a:solidFill>
                  <a:srgbClr val="C1408A"/>
                </a:solidFill>
              </a:rPr>
              <a:t>: #</a:t>
            </a:r>
          </a:p>
          <a:p>
            <a:pPr>
              <a:defRPr lang="en-US" sz="1400" dirty="0"/>
            </a:pPr>
            <a:r>
              <a:rPr lang="en-US" sz="1600" dirty="0">
                <a:solidFill>
                  <a:srgbClr val="C1408A"/>
                </a:solidFill>
              </a:rPr>
              <a:t>string after </a:t>
            </a:r>
            <a:r>
              <a:rPr lang="en-US" sz="1600" dirty="0" err="1">
                <a:solidFill>
                  <a:srgbClr val="C1408A"/>
                </a:solidFill>
              </a:rPr>
              <a:t>strset</a:t>
            </a:r>
            <a:r>
              <a:rPr lang="en-US" sz="1600" dirty="0">
                <a:solidFill>
                  <a:srgbClr val="C1408A"/>
                </a:solidFill>
              </a:rPr>
              <a:t>: ###</a:t>
            </a:r>
            <a:r>
              <a:rPr lang="en-US" sz="1600" dirty="0" err="1">
                <a:solidFill>
                  <a:srgbClr val="C1408A"/>
                </a:solidFill>
              </a:rPr>
              <a:t>hin</a:t>
            </a:r>
          </a:p>
        </p:txBody>
      </p:sp>
      <p:sp>
        <p:nvSpPr>
          <p:cNvPr id="7" name="TextBox 6">
            <a:extLst>
              <a:ext uri="{CD3FBFE6-A2C6-40B4-9ED8-36F66A3C69F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A24E2C3-FC17-4E2B-A31D-955D8B08A9CD}"/>
              </a:ext>
            </a:extLst>
          </p:cNvPr>
          <p:cNvSpPr txBox="1"/>
          <p:nvPr/>
        </p:nvSpPr>
        <p:spPr>
          <a:xfrm>
            <a:off x="6996633" y="835203"/>
            <a:ext cx="2540000" cy="456472"/>
          </a:xfrm>
          <a:prstGeom prst="rect">
            <a:avLst/>
          </a:prstGeom>
        </p:spPr>
        <p:txBody>
          <a:bodyPr vert="horz" lIns="127000" tIns="63500" rIns="127000" bIns="63500" rtlCol="0" anchor="t">
            <a:spAutoFit/>
          </a:bodyPr>
          <a:lstStyle/>
          <a:p>
            <a:pPr>
              <a:defRPr lang="en-US" sz="1400" dirty="0"/>
            </a:pPr>
            <a:r>
              <a:rPr lang="en-US" sz="2133" b="1" dirty="0" err="1">
                <a:solidFill>
                  <a:srgbClr val="F2494B"/>
                </a:solidFill>
                <a:latin typeface="Open Sans"/>
              </a:rPr>
              <a:t>strnset</a:t>
            </a:r>
            <a:r>
              <a:rPr lang="en-US" sz="2133" b="1" dirty="0">
                <a:solidFill>
                  <a:srgbClr val="F2494B"/>
                </a:solidFill>
                <a:latin typeface="Open Sans"/>
              </a:rPr>
              <a:t>()</a:t>
            </a:r>
          </a:p>
        </p:txBody>
      </p:sp>
    </p:spTree>
    <p:extLst>
      <p:ext uri="{ED641212-2E2D-4E97-9599-DB6B2361EC46}">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39"/>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8E0EFE7-7A56-446F-BD67-9B354228BB2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BFFC218-278E-4511-8DD8-6169D83DBD1C}"/>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6F3DDA72-5807-4076-8604-D37B79266F5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2C510E6-F472-441E-AA59-5CF70F836EC3}"/>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4F86C696-EB6B-423E-AF45-E0679453AA8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55BDE79-A462-4F1F-84BA-FBF2286C10A5}"/>
              </a:ext>
            </a:extLst>
          </p:cNvPr>
          <p:cNvSpPr txBox="1"/>
          <p:nvPr/>
        </p:nvSpPr>
        <p:spPr>
          <a:xfrm>
            <a:off x="3474643" y="835204"/>
            <a:ext cx="7892212" cy="415563"/>
          </a:xfrm>
          <a:prstGeom prst="rect">
            <a:avLst/>
          </a:prstGeom>
        </p:spPr>
        <p:txBody>
          <a:bodyPr vert="horz" lIns="127000" tIns="63500" rIns="127000" bIns="63500" rtlCol="0" anchor="t">
            <a:spAutoFit/>
          </a:bodyPr>
          <a:lstStyle/>
          <a:p>
            <a:pPr>
              <a:defRPr lang="en-US" sz="1400" dirty="0"/>
            </a:pPr>
            <a:r>
              <a:rPr lang="en-US" sz="1867" b="1" dirty="0">
                <a:solidFill>
                  <a:srgbClr val="F2494B"/>
                </a:solidFill>
                <a:latin typeface="+mj-lt"/>
              </a:rPr>
              <a:t>Program to check whether string is palindrome or not</a:t>
            </a:r>
          </a:p>
        </p:txBody>
      </p:sp>
      <p:sp>
        <p:nvSpPr>
          <p:cNvPr id="5" name="TextBox 4">
            <a:extLst>
              <a:ext uri="{239C8FFC-9863-4B2E-B11C-3E75DC89A25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67E5D50-775D-4C06-8882-FD0E5DB38CC4}"/>
              </a:ext>
            </a:extLst>
          </p:cNvPr>
          <p:cNvSpPr txBox="1"/>
          <p:nvPr/>
        </p:nvSpPr>
        <p:spPr>
          <a:xfrm>
            <a:off x="622363" y="1325561"/>
            <a:ext cx="5109336" cy="5298886"/>
          </a:xfrm>
          <a:prstGeom prst="rect">
            <a:avLst/>
          </a:prstGeom>
        </p:spPr>
        <p:txBody>
          <a:bodyPr vert="horz" lIns="127000" tIns="63500" rIns="127000" bIns="63500" rtlCol="0" anchor="t">
            <a:spAutoFit/>
          </a:bodyPr>
          <a:lstStyle/>
          <a:p>
            <a:pPr>
              <a:lnSpc>
                <a:spcPct val="100000"/>
              </a:lnSpc>
              <a:defRPr lang="en-US" sz="1400" dirty="0"/>
            </a:pPr>
            <a:r>
              <a:rPr lang="en-US" sz="1600" dirty="0"/>
              <a:t>#include&lt;stdio.h&gt;</a:t>
            </a:r>
          </a:p>
          <a:p>
            <a:pPr>
              <a:lnSpc>
                <a:spcPct val="100000"/>
              </a:lnSpc>
              <a:defRPr lang="en-US" sz="1400" dirty="0"/>
            </a:pPr>
            <a:r>
              <a:rPr lang="en-US" sz="1600" dirty="0"/>
              <a:t>#include&lt;string.h&gt;</a:t>
            </a:r>
          </a:p>
          <a:p>
            <a:pPr>
              <a:lnSpc>
                <a:spcPct val="100000"/>
              </a:lnSpc>
              <a:defRPr lang="en-US" sz="1400" dirty="0"/>
            </a:pPr>
            <a:r>
              <a:rPr lang="en-US" sz="1600" dirty="0"/>
              <a:t>void main()</a:t>
            </a:r>
          </a:p>
          <a:p>
            <a:pPr>
              <a:lnSpc>
                <a:spcPct val="100000"/>
              </a:lnSpc>
              <a:defRPr lang="en-US" sz="1400" dirty="0"/>
            </a:pPr>
            <a:r>
              <a:rPr lang="en-US" sz="1600" dirty="0"/>
              <a:t>{ </a:t>
            </a:r>
          </a:p>
          <a:p>
            <a:pPr>
              <a:lnSpc>
                <a:spcPct val="100000"/>
              </a:lnSpc>
              <a:defRPr lang="en-US" sz="1400" dirty="0"/>
            </a:pPr>
            <a:r>
              <a:rPr lang="en-US" sz="1600" dirty="0"/>
              <a:t>       char s1[30], s2[30];</a:t>
            </a:r>
          </a:p>
          <a:p>
            <a:pPr>
              <a:lnSpc>
                <a:spcPct val="100000"/>
              </a:lnSpc>
              <a:defRPr lang="en-US" sz="1400" dirty="0"/>
            </a:pPr>
            <a:r>
              <a:rPr lang="en-US" sz="1600" dirty="0"/>
              <a:t>       int result;</a:t>
            </a:r>
          </a:p>
          <a:p>
            <a:pPr>
              <a:lnSpc>
                <a:spcPct val="100000"/>
              </a:lnSpc>
              <a:defRPr lang="en-US" sz="1400" dirty="0"/>
            </a:pPr>
            <a:r>
              <a:rPr lang="en-US" sz="1600" dirty="0"/>
              <a:t>       </a:t>
            </a:r>
            <a:r>
              <a:rPr lang="en-US" sz="1600" dirty="0" err="1"/>
              <a:t>printf</a:t>
            </a:r>
            <a:r>
              <a:rPr lang="en-US" sz="1600" dirty="0"/>
              <a:t>("enter any string:");</a:t>
            </a:r>
          </a:p>
          <a:p>
            <a:pPr>
              <a:lnSpc>
                <a:spcPct val="100000"/>
              </a:lnSpc>
              <a:defRPr lang="en-US" sz="1400" dirty="0"/>
            </a:pPr>
            <a:r>
              <a:rPr lang="en-US" sz="1600" dirty="0"/>
              <a:t>       </a:t>
            </a:r>
            <a:r>
              <a:rPr lang="en-US" sz="1600" dirty="0" err="1"/>
              <a:t>scanf</a:t>
            </a:r>
            <a:r>
              <a:rPr lang="en-US" sz="1600" dirty="0"/>
              <a:t>("%s", s1);</a:t>
            </a:r>
          </a:p>
          <a:p>
            <a:pPr>
              <a:lnSpc>
                <a:spcPct val="100000"/>
              </a:lnSpc>
              <a:defRPr lang="en-US" sz="1400" dirty="0"/>
            </a:pPr>
            <a:r>
              <a:rPr lang="en-US" sz="1600" dirty="0"/>
              <a:t>       </a:t>
            </a:r>
            <a:r>
              <a:rPr lang="en-US" sz="1600" b="1" dirty="0" err="1">
                <a:solidFill>
                  <a:schemeClr val="accent5"/>
                </a:solidFill>
                <a:latin typeface="+mj-lt"/>
              </a:rPr>
              <a:t>strcpy</a:t>
            </a:r>
            <a:r>
              <a:rPr lang="en-US" sz="1600" b="1" dirty="0">
                <a:solidFill>
                  <a:schemeClr val="accent5"/>
                </a:solidFill>
                <a:latin typeface="+mj-lt"/>
              </a:rPr>
              <a:t>(s2,s1);</a:t>
            </a:r>
          </a:p>
          <a:p>
            <a:pPr>
              <a:lnSpc>
                <a:spcPct val="100000"/>
              </a:lnSpc>
              <a:defRPr lang="en-US" sz="1400" dirty="0"/>
            </a:pPr>
            <a:r>
              <a:rPr lang="en-US" sz="1600" b="1" dirty="0">
                <a:solidFill>
                  <a:schemeClr val="accent5"/>
                </a:solidFill>
                <a:latin typeface="+mj-lt"/>
              </a:rPr>
              <a:t>       </a:t>
            </a:r>
            <a:r>
              <a:rPr lang="en-US" sz="1600" b="1" dirty="0" err="1">
                <a:solidFill>
                  <a:schemeClr val="accent5"/>
                </a:solidFill>
                <a:latin typeface="+mj-lt"/>
              </a:rPr>
              <a:t>strrev</a:t>
            </a:r>
            <a:r>
              <a:rPr lang="en-US" sz="1600" b="1" dirty="0">
                <a:solidFill>
                  <a:schemeClr val="accent5"/>
                </a:solidFill>
                <a:latin typeface="+mj-lt"/>
              </a:rPr>
              <a:t>(s2);</a:t>
            </a:r>
          </a:p>
          <a:p>
            <a:pPr>
              <a:lnSpc>
                <a:spcPct val="100000"/>
              </a:lnSpc>
              <a:defRPr lang="en-US" sz="1400" dirty="0"/>
            </a:pPr>
            <a:r>
              <a:rPr lang="en-US" sz="1600" b="1" dirty="0">
                <a:solidFill>
                  <a:schemeClr val="accent5"/>
                </a:solidFill>
                <a:latin typeface="+mj-lt"/>
              </a:rPr>
              <a:t>       result=</a:t>
            </a:r>
            <a:r>
              <a:rPr lang="en-US" sz="1600" b="1" dirty="0" err="1">
                <a:solidFill>
                  <a:schemeClr val="accent5"/>
                </a:solidFill>
                <a:latin typeface="+mj-lt"/>
              </a:rPr>
              <a:t>strcmp</a:t>
            </a:r>
            <a:r>
              <a:rPr lang="en-US" sz="1600" b="1" dirty="0">
                <a:solidFill>
                  <a:schemeClr val="accent5"/>
                </a:solidFill>
                <a:latin typeface="+mj-lt"/>
              </a:rPr>
              <a:t>(s1,s2);</a:t>
            </a:r>
          </a:p>
          <a:p>
            <a:pPr>
              <a:lnSpc>
                <a:spcPct val="100000"/>
              </a:lnSpc>
              <a:defRPr lang="en-US" sz="1400" dirty="0"/>
            </a:pPr>
            <a:r>
              <a:rPr lang="en-US" sz="1600" dirty="0"/>
              <a:t>       If(result==0)</a:t>
            </a:r>
          </a:p>
          <a:p>
            <a:pPr>
              <a:lnSpc>
                <a:spcPct val="100000"/>
              </a:lnSpc>
              <a:defRPr lang="en-US" sz="1400" dirty="0"/>
            </a:pPr>
            <a:r>
              <a:rPr lang="en-US" sz="1600" dirty="0"/>
              <a:t>       {</a:t>
            </a:r>
          </a:p>
          <a:p>
            <a:pPr>
              <a:lnSpc>
                <a:spcPct val="100000"/>
              </a:lnSpc>
              <a:defRPr lang="en-US" sz="1400" dirty="0"/>
            </a:pPr>
            <a:r>
              <a:rPr lang="en-US" sz="1600" dirty="0"/>
              <a:t>             </a:t>
            </a:r>
            <a:r>
              <a:rPr lang="en-US" sz="1600" dirty="0" err="1"/>
              <a:t>printf</a:t>
            </a:r>
            <a:r>
              <a:rPr lang="en-US" sz="1600" dirty="0"/>
              <a:t>("It is a palindrome string\n");</a:t>
            </a:r>
          </a:p>
          <a:p>
            <a:pPr>
              <a:lnSpc>
                <a:spcPct val="100000"/>
              </a:lnSpc>
              <a:defRPr lang="en-US" sz="1400" dirty="0"/>
            </a:pPr>
            <a:r>
              <a:rPr lang="en-US" sz="1600" dirty="0"/>
              <a:t>       }</a:t>
            </a:r>
          </a:p>
          <a:p>
            <a:pPr>
              <a:lnSpc>
                <a:spcPct val="100000"/>
              </a:lnSpc>
              <a:defRPr lang="en-US" sz="1400" dirty="0"/>
            </a:pPr>
            <a:r>
              <a:rPr lang="en-US" sz="1600" dirty="0"/>
              <a:t>       else</a:t>
            </a:r>
          </a:p>
          <a:p>
            <a:pPr>
              <a:lnSpc>
                <a:spcPct val="100000"/>
              </a:lnSpc>
              <a:defRPr lang="en-US" sz="1400" dirty="0"/>
            </a:pPr>
            <a:r>
              <a:rPr lang="en-US" sz="1600" dirty="0"/>
              <a:t>      {</a:t>
            </a:r>
          </a:p>
          <a:p>
            <a:pPr>
              <a:lnSpc>
                <a:spcPct val="100000"/>
              </a:lnSpc>
              <a:defRPr lang="en-US" sz="1400" dirty="0"/>
            </a:pPr>
            <a:r>
              <a:rPr lang="en-US" sz="1600" dirty="0"/>
              <a:t>            </a:t>
            </a:r>
            <a:r>
              <a:rPr lang="en-US" sz="1600" dirty="0" err="1"/>
              <a:t>printf</a:t>
            </a:r>
            <a:r>
              <a:rPr lang="en-US" sz="1600" dirty="0"/>
              <a:t>("It is not a palindrome string\n");</a:t>
            </a:r>
          </a:p>
          <a:p>
            <a:pPr>
              <a:lnSpc>
                <a:spcPct val="100000"/>
              </a:lnSpc>
              <a:defRPr lang="en-US" sz="1400" dirty="0"/>
            </a:pPr>
            <a:r>
              <a:rPr lang="en-US" sz="1600" dirty="0"/>
              <a:t>      }</a:t>
            </a:r>
          </a:p>
          <a:p>
            <a:pPr>
              <a:lnSpc>
                <a:spcPct val="100000"/>
              </a:lnSpc>
              <a:defRPr lang="en-US" sz="1400" dirty="0"/>
            </a:pPr>
            <a:r>
              <a:rPr lang="en-US" sz="1600" dirty="0"/>
              <a:t>}</a:t>
            </a:r>
          </a:p>
          <a:p>
            <a:pPr>
              <a:lnSpc>
                <a:spcPct val="100000"/>
              </a:lnSpc>
              <a:defRPr lang="en-US" sz="1400" dirty="0"/>
            </a:pPr>
            <a:r>
              <a:rPr lang="en-US" sz="1600" dirty="0"/>
              <a:t>       </a:t>
            </a:r>
          </a:p>
        </p:txBody>
      </p:sp>
      <p:sp>
        <p:nvSpPr>
          <p:cNvPr id="6" name="TextBox 5">
            <a:extLst>
              <a:ext uri="{6BE8C6C6-88B4-4811-8482-9531651EB86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BB3B156-98D3-4A1B-B161-C0E2427EBDE3}"/>
              </a:ext>
            </a:extLst>
          </p:cNvPr>
          <p:cNvSpPr txBox="1"/>
          <p:nvPr/>
        </p:nvSpPr>
        <p:spPr>
          <a:xfrm>
            <a:off x="7017893" y="2480044"/>
            <a:ext cx="4720755" cy="702885"/>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Output: enter any string : madam</a:t>
            </a:r>
          </a:p>
          <a:p>
            <a:pPr>
              <a:defRPr lang="en-US" sz="1400" dirty="0"/>
            </a:pPr>
            <a:r>
              <a:rPr lang="en-US" sz="1867" dirty="0">
                <a:solidFill>
                  <a:schemeClr val="accent6"/>
                </a:solidFill>
              </a:rPr>
              <a:t>Is is a palindrome string</a:t>
            </a:r>
          </a:p>
        </p:txBody>
      </p:sp>
      <p:sp>
        <p:nvSpPr>
          <p:cNvPr id="7" name="TextBox 6">
            <a:extLst>
              <a:ext uri="{78AE8966-B7B8-4EF5-92A2-9985DFF0DD4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69A7B5C-9606-4B6C-ADFB-3E4AA1724B7F}"/>
              </a:ext>
            </a:extLst>
          </p:cNvPr>
          <p:cNvSpPr txBox="1"/>
          <p:nvPr/>
        </p:nvSpPr>
        <p:spPr>
          <a:xfrm>
            <a:off x="7142365" y="3632201"/>
            <a:ext cx="4720755" cy="702885"/>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Output: enter any string : </a:t>
            </a:r>
            <a:r>
              <a:rPr lang="en-US" sz="1867" dirty="0" err="1">
                <a:solidFill>
                  <a:schemeClr val="accent6"/>
                </a:solidFill>
              </a:rPr>
              <a:t>sachin</a:t>
            </a:r>
          </a:p>
          <a:p>
            <a:pPr>
              <a:defRPr lang="en-US" sz="1400" dirty="0"/>
            </a:pPr>
            <a:r>
              <a:rPr lang="en-US" sz="1867" dirty="0">
                <a:solidFill>
                  <a:schemeClr val="accent6"/>
                </a:solidFill>
              </a:rPr>
              <a:t>Is is not a palindrome string</a:t>
            </a:r>
          </a:p>
        </p:txBody>
      </p:sp>
    </p:spTree>
    <p:extLst>
      <p:ext uri="{E13F9191-B571-4009-B4BC-A05A1C64FC78}">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42"/>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5BF37AC0-59D5-48AF-B8FB-F0711D88DE7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15C460C-8949-4EE9-AF9C-61E1CE97D4EC}"/>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8BADF069-1FB6-43A0-8371-D057B9C5D2F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5741164-622A-444E-90EB-9AB1D8FC0515}"/>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3FE3B88D-D01F-415D-95C1-610E00CC446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F1DA4E8-878F-493A-9FB8-3045A49BB2F1}"/>
              </a:ext>
            </a:extLst>
          </p:cNvPr>
          <p:cNvSpPr txBox="1"/>
          <p:nvPr/>
        </p:nvSpPr>
        <p:spPr>
          <a:xfrm>
            <a:off x="567703" y="1652042"/>
            <a:ext cx="6572631" cy="4150752"/>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867" dirty="0">
                <a:latin typeface="Open Sans"/>
              </a:rPr>
              <a:t>#include&lt;stdio.h&gt;</a:t>
            </a:r>
          </a:p>
          <a:p>
            <a:pPr>
              <a:defRPr lang="en-US" sz="1400" dirty="0">
                <a:solidFill>
                  <a:schemeClr val="tx1"/>
                </a:solidFill>
                <a:latin typeface="Open Sans"/>
              </a:defRPr>
            </a:pPr>
            <a:r>
              <a:rPr lang="en-US" sz="1867" dirty="0">
                <a:latin typeface="Open Sans"/>
              </a:rPr>
              <a:t>void main()</a:t>
            </a:r>
          </a:p>
          <a:p>
            <a:pPr>
              <a:defRPr lang="en-US" sz="1400" dirty="0">
                <a:solidFill>
                  <a:schemeClr val="tx1"/>
                </a:solidFill>
                <a:latin typeface="Open Sans"/>
              </a:defRPr>
            </a:pPr>
            <a:r>
              <a:rPr lang="en-US" sz="1867" dirty="0">
                <a:latin typeface="Open Sans"/>
              </a:rPr>
              <a:t>{ </a:t>
            </a:r>
          </a:p>
          <a:p>
            <a:pPr>
              <a:defRPr lang="en-US" sz="1400" dirty="0">
                <a:solidFill>
                  <a:schemeClr val="tx1"/>
                </a:solidFill>
                <a:latin typeface="Open Sans"/>
              </a:defRPr>
            </a:pPr>
            <a:r>
              <a:rPr lang="en-US" sz="1867" dirty="0">
                <a:latin typeface="Open Sans"/>
              </a:rPr>
              <a:t>       char s1[30], s2[30];</a:t>
            </a:r>
          </a:p>
          <a:p>
            <a:pPr>
              <a:defRPr lang="en-US" sz="1400" dirty="0">
                <a:solidFill>
                  <a:schemeClr val="tx1"/>
                </a:solidFill>
                <a:latin typeface="Open Sans"/>
              </a:defRPr>
            </a:pPr>
            <a:r>
              <a:rPr lang="en-US" sz="1867" dirty="0">
                <a:latin typeface="Open Sans"/>
              </a:rPr>
              <a:t>       int i;</a:t>
            </a:r>
          </a:p>
          <a:p>
            <a:pPr>
              <a:defRPr lang="en-US" sz="1400" dirty="0">
                <a:solidFill>
                  <a:schemeClr val="tx1"/>
                </a:solidFill>
                <a:latin typeface="Open Sans"/>
              </a:defRPr>
            </a:pPr>
            <a:r>
              <a:rPr lang="en-US" sz="1867" dirty="0">
                <a:latin typeface="Open Sans"/>
              </a:rPr>
              <a:t>       </a:t>
            </a:r>
            <a:r>
              <a:rPr lang="en-US" sz="1867" dirty="0" err="1">
                <a:latin typeface="Open Sans"/>
              </a:rPr>
              <a:t>printf</a:t>
            </a:r>
            <a:r>
              <a:rPr lang="en-US" sz="1867" dirty="0">
                <a:latin typeface="Open Sans"/>
              </a:rPr>
              <a:t>("enter string1:");</a:t>
            </a:r>
          </a:p>
          <a:p>
            <a:pPr>
              <a:defRPr lang="en-US" sz="1400" dirty="0">
                <a:solidFill>
                  <a:schemeClr val="tx1"/>
                </a:solidFill>
                <a:latin typeface="Open Sans"/>
              </a:defRPr>
            </a:pPr>
            <a:r>
              <a:rPr lang="en-US" sz="1867" dirty="0">
                <a:latin typeface="Open Sans"/>
              </a:rPr>
              <a:t>       </a:t>
            </a:r>
            <a:r>
              <a:rPr lang="en-US" sz="1867" dirty="0" err="1">
                <a:latin typeface="Open Sans"/>
              </a:rPr>
              <a:t>scanf</a:t>
            </a:r>
            <a:r>
              <a:rPr lang="en-US" sz="1867" dirty="0">
                <a:latin typeface="Open Sans"/>
              </a:rPr>
              <a:t>("%s", s1);</a:t>
            </a:r>
          </a:p>
          <a:p>
            <a:pPr>
              <a:defRPr lang="en-US" sz="1400" dirty="0">
                <a:solidFill>
                  <a:schemeClr val="tx1"/>
                </a:solidFill>
                <a:latin typeface="Open Sans"/>
              </a:defRPr>
            </a:pPr>
            <a:r>
              <a:rPr lang="en-US" sz="1867" dirty="0">
                <a:latin typeface="Open Sans"/>
              </a:rPr>
              <a:t>       for(i=0;   s1[i]!='\0';   i++)</a:t>
            </a:r>
          </a:p>
          <a:p>
            <a:pPr>
              <a:defRPr lang="en-US" sz="1400" dirty="0">
                <a:solidFill>
                  <a:schemeClr val="tx1"/>
                </a:solidFill>
                <a:latin typeface="Open Sans"/>
              </a:defRPr>
            </a:pPr>
            <a:r>
              <a:rPr lang="en-US" sz="1867" dirty="0">
                <a:latin typeface="Open Sans"/>
              </a:rPr>
              <a:t>       {</a:t>
            </a:r>
          </a:p>
          <a:p>
            <a:pPr>
              <a:defRPr lang="en-US" sz="1400" dirty="0">
                <a:solidFill>
                  <a:schemeClr val="tx1"/>
                </a:solidFill>
                <a:latin typeface="Open Sans"/>
              </a:defRPr>
            </a:pPr>
            <a:r>
              <a:rPr lang="en-US" sz="1867" dirty="0">
                <a:latin typeface="Open Sans"/>
              </a:rPr>
              <a:t>              s2[i]=s1[i];</a:t>
            </a:r>
          </a:p>
          <a:p>
            <a:pPr>
              <a:defRPr lang="en-US" sz="1400" dirty="0">
                <a:solidFill>
                  <a:schemeClr val="tx1"/>
                </a:solidFill>
                <a:latin typeface="Open Sans"/>
              </a:defRPr>
            </a:pPr>
            <a:r>
              <a:rPr lang="en-US" sz="1867" dirty="0">
                <a:latin typeface="Open Sans"/>
              </a:rPr>
              <a:t>        }</a:t>
            </a:r>
          </a:p>
          <a:p>
            <a:pPr>
              <a:defRPr lang="en-US" sz="1400" dirty="0">
                <a:solidFill>
                  <a:schemeClr val="tx1"/>
                </a:solidFill>
                <a:latin typeface="Open Sans"/>
              </a:defRPr>
            </a:pPr>
            <a:r>
              <a:rPr lang="en-US" sz="1867" dirty="0">
                <a:latin typeface="Open Sans"/>
              </a:rPr>
              <a:t>         s2[i]='\0';</a:t>
            </a:r>
          </a:p>
          <a:p>
            <a:pPr>
              <a:defRPr lang="en-US" sz="1400" dirty="0">
                <a:solidFill>
                  <a:schemeClr val="tx1"/>
                </a:solidFill>
                <a:latin typeface="Open Sans"/>
              </a:defRPr>
            </a:pPr>
            <a:r>
              <a:rPr lang="en-US" sz="1867" dirty="0">
                <a:latin typeface="Open Sans"/>
              </a:rPr>
              <a:t>        </a:t>
            </a:r>
            <a:r>
              <a:rPr lang="en-US" sz="1867" dirty="0" err="1">
                <a:latin typeface="Open Sans"/>
              </a:rPr>
              <a:t>Printf</a:t>
            </a:r>
            <a:r>
              <a:rPr lang="en-US" sz="1867" dirty="0">
                <a:latin typeface="Open Sans"/>
              </a:rPr>
              <a:t>("value of string 2 is %s",s2);</a:t>
            </a:r>
          </a:p>
          <a:p>
            <a:pPr>
              <a:defRPr lang="en-US" sz="1400" dirty="0">
                <a:solidFill>
                  <a:schemeClr val="tx1"/>
                </a:solidFill>
                <a:latin typeface="Open Sans"/>
              </a:defRPr>
            </a:pPr>
            <a:r>
              <a:rPr lang="en-US" sz="1867" dirty="0">
                <a:latin typeface="Open Sans"/>
              </a:rPr>
              <a:t>}</a:t>
            </a:r>
          </a:p>
        </p:txBody>
      </p:sp>
      <p:sp>
        <p:nvSpPr>
          <p:cNvPr id="5" name="TextBox 4">
            <a:extLst>
              <a:ext uri="{1F40DE52-509A-4A14-A709-F5E81FC5421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7F126E3-CDD2-41C6-B65F-5A05E70AB0CB}"/>
              </a:ext>
            </a:extLst>
          </p:cNvPr>
          <p:cNvSpPr txBox="1"/>
          <p:nvPr/>
        </p:nvSpPr>
        <p:spPr>
          <a:xfrm>
            <a:off x="7142365" y="3632201"/>
            <a:ext cx="4720755" cy="702885"/>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Output: enter string1 : </a:t>
            </a:r>
            <a:r>
              <a:rPr lang="en-US" sz="1867" dirty="0" err="1">
                <a:solidFill>
                  <a:schemeClr val="accent6"/>
                </a:solidFill>
              </a:rPr>
              <a:t>sachin</a:t>
            </a:r>
          </a:p>
          <a:p>
            <a:pPr>
              <a:defRPr lang="en-US" sz="1400" dirty="0"/>
            </a:pPr>
            <a:r>
              <a:rPr lang="en-US" sz="1867" dirty="0">
                <a:solidFill>
                  <a:schemeClr val="accent6"/>
                </a:solidFill>
              </a:rPr>
              <a:t>Value of string 2 is </a:t>
            </a:r>
            <a:r>
              <a:rPr lang="en-US" sz="1867" dirty="0" err="1">
                <a:solidFill>
                  <a:schemeClr val="accent6"/>
                </a:solidFill>
              </a:rPr>
              <a:t>sachin</a:t>
            </a:r>
          </a:p>
        </p:txBody>
      </p:sp>
      <p:sp>
        <p:nvSpPr>
          <p:cNvPr id="6" name="TextBox 5">
            <a:extLst>
              <a:ext uri="{DD6A5433-AB46-47BF-B7A4-45703BFACF9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3BD426C-5F7C-4979-86DC-8CD7691CC885}"/>
              </a:ext>
            </a:extLst>
          </p:cNvPr>
          <p:cNvSpPr txBox="1"/>
          <p:nvPr/>
        </p:nvSpPr>
        <p:spPr>
          <a:xfrm>
            <a:off x="2438401" y="990601"/>
            <a:ext cx="8647735" cy="415563"/>
          </a:xfrm>
          <a:prstGeom prst="rect">
            <a:avLst/>
          </a:prstGeom>
        </p:spPr>
        <p:txBody>
          <a:bodyPr vert="horz" lIns="127000" tIns="63500" rIns="127000" bIns="63500" rtlCol="0" anchor="t">
            <a:spAutoFit/>
          </a:bodyPr>
          <a:lstStyle/>
          <a:p>
            <a:pPr>
              <a:defRPr lang="en-US" sz="1400" dirty="0"/>
            </a:pPr>
            <a:r>
              <a:rPr lang="en-US" sz="1867" b="1" dirty="0">
                <a:solidFill>
                  <a:srgbClr val="F2494B"/>
                </a:solidFill>
                <a:latin typeface="+mj-lt"/>
              </a:rPr>
              <a:t>Program to copy one string to another string without using </a:t>
            </a:r>
            <a:r>
              <a:rPr lang="en-US" sz="1867" b="1" dirty="0" err="1">
                <a:solidFill>
                  <a:srgbClr val="F2494B"/>
                </a:solidFill>
                <a:latin typeface="+mj-lt"/>
              </a:rPr>
              <a:t>strcpy</a:t>
            </a:r>
          </a:p>
        </p:txBody>
      </p:sp>
    </p:spTree>
    <p:extLst>
      <p:ext uri="{DF9E7C60-6093-4409-8893-5FC5740C2F98}">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44"/>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2521F323-7A43-445D-AEFF-B10061E6E91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4CA614B-F9AE-48AB-9BD8-B7B62D3DBF64}"/>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FBDDB7FE-5CA2-4B3E-9394-B7099A25DA6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97432B9-199E-4D2E-A0CA-91E3A56B2AA6}"/>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98C7DD0E-7970-4ADA-B0EC-1D53A83B631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95CCAED-5DE0-4248-BAE5-3F80C53050B0}"/>
              </a:ext>
            </a:extLst>
          </p:cNvPr>
          <p:cNvSpPr txBox="1"/>
          <p:nvPr/>
        </p:nvSpPr>
        <p:spPr>
          <a:xfrm>
            <a:off x="2325066" y="994144"/>
            <a:ext cx="7892212" cy="415563"/>
          </a:xfrm>
          <a:prstGeom prst="rect">
            <a:avLst/>
          </a:prstGeom>
        </p:spPr>
        <p:txBody>
          <a:bodyPr vert="horz" lIns="127000" tIns="63500" rIns="127000" bIns="63500" rtlCol="0" anchor="t">
            <a:spAutoFit/>
          </a:bodyPr>
          <a:lstStyle/>
          <a:p>
            <a:pPr>
              <a:defRPr lang="en-US" sz="1400" dirty="0"/>
            </a:pPr>
            <a:r>
              <a:rPr lang="en-US" sz="1867" b="1" dirty="0">
                <a:solidFill>
                  <a:srgbClr val="F2494B"/>
                </a:solidFill>
                <a:latin typeface="+mj-lt"/>
              </a:rPr>
              <a:t>Program to compare 2 strings without using </a:t>
            </a:r>
            <a:r>
              <a:rPr lang="en-US" sz="1867" b="1" dirty="0" err="1">
                <a:solidFill>
                  <a:srgbClr val="F2494B"/>
                </a:solidFill>
                <a:latin typeface="+mj-lt"/>
              </a:rPr>
              <a:t>strcmp</a:t>
            </a:r>
          </a:p>
        </p:txBody>
      </p:sp>
      <p:sp>
        <p:nvSpPr>
          <p:cNvPr id="5" name="TextBox 4">
            <a:extLst>
              <a:ext uri="{5C1680C4-FD44-407A-B82D-8254BF620DB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8E9377A-105E-4DA8-AC36-327BF576C37C}"/>
              </a:ext>
            </a:extLst>
          </p:cNvPr>
          <p:cNvSpPr txBox="1"/>
          <p:nvPr/>
        </p:nvSpPr>
        <p:spPr>
          <a:xfrm>
            <a:off x="600087" y="1562101"/>
            <a:ext cx="6572631" cy="5052665"/>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600" dirty="0">
                <a:latin typeface="Open Sans"/>
              </a:rPr>
              <a:t>#include&lt;stdio.h&gt;</a:t>
            </a:r>
          </a:p>
          <a:p>
            <a:pPr>
              <a:defRPr lang="en-US" sz="1400" dirty="0">
                <a:solidFill>
                  <a:schemeClr val="tx1"/>
                </a:solidFill>
                <a:latin typeface="Open Sans"/>
              </a:defRPr>
            </a:pPr>
            <a:r>
              <a:rPr lang="en-US" sz="1600" dirty="0">
                <a:latin typeface="Open Sans"/>
              </a:rPr>
              <a:t>void main()</a:t>
            </a:r>
          </a:p>
          <a:p>
            <a:pPr>
              <a:defRPr lang="en-US" sz="1400" dirty="0">
                <a:solidFill>
                  <a:schemeClr val="tx1"/>
                </a:solidFill>
                <a:latin typeface="Open Sans"/>
              </a:defRPr>
            </a:pPr>
            <a:r>
              <a:rPr lang="en-US" sz="1600" dirty="0">
                <a:latin typeface="Open Sans"/>
              </a:rPr>
              <a:t>{ </a:t>
            </a:r>
          </a:p>
          <a:p>
            <a:pPr>
              <a:defRPr lang="en-US" sz="1400" dirty="0">
                <a:solidFill>
                  <a:schemeClr val="tx1"/>
                </a:solidFill>
                <a:latin typeface="Open Sans"/>
              </a:defRPr>
            </a:pPr>
            <a:r>
              <a:rPr lang="en-US" sz="1600" dirty="0">
                <a:latin typeface="Open Sans"/>
              </a:rPr>
              <a:t>       char s1[30], s2[30];</a:t>
            </a:r>
          </a:p>
          <a:p>
            <a:pPr>
              <a:defRPr lang="en-US" sz="1400" dirty="0">
                <a:solidFill>
                  <a:schemeClr val="tx1"/>
                </a:solidFill>
                <a:latin typeface="Open Sans"/>
              </a:defRPr>
            </a:pPr>
            <a:r>
              <a:rPr lang="en-US" sz="1600" dirty="0">
                <a:latin typeface="Open Sans"/>
              </a:rPr>
              <a:t>       int i, temp=0;</a:t>
            </a:r>
          </a:p>
          <a:p>
            <a:pPr>
              <a:defRPr lang="en-US" sz="1400" dirty="0">
                <a:solidFill>
                  <a:schemeClr val="tx1"/>
                </a:solidFill>
                <a:latin typeface="Open Sans"/>
              </a:defRPr>
            </a:pPr>
            <a:r>
              <a:rPr lang="en-US" sz="1600" dirty="0">
                <a:latin typeface="Open Sans"/>
              </a:rPr>
              <a:t>       </a:t>
            </a:r>
            <a:r>
              <a:rPr lang="en-US" sz="1600" dirty="0" err="1">
                <a:latin typeface="Open Sans"/>
              </a:rPr>
              <a:t>printf</a:t>
            </a:r>
            <a:r>
              <a:rPr lang="en-US" sz="1600" dirty="0">
                <a:latin typeface="Open Sans"/>
              </a:rPr>
              <a:t>("enter string1:");</a:t>
            </a:r>
          </a:p>
          <a:p>
            <a:pPr>
              <a:defRPr lang="en-US" sz="1400" dirty="0">
                <a:solidFill>
                  <a:schemeClr val="tx1"/>
                </a:solidFill>
                <a:latin typeface="Open Sans"/>
              </a:defRPr>
            </a:pPr>
            <a:r>
              <a:rPr lang="en-US" sz="1600" dirty="0">
                <a:latin typeface="Open Sans"/>
              </a:rPr>
              <a:t>       </a:t>
            </a:r>
            <a:r>
              <a:rPr lang="en-US" sz="1600" dirty="0" err="1">
                <a:latin typeface="Open Sans"/>
              </a:rPr>
              <a:t>scanf</a:t>
            </a:r>
            <a:r>
              <a:rPr lang="en-US" sz="1600" dirty="0">
                <a:latin typeface="Open Sans"/>
              </a:rPr>
              <a:t>("%s", s1);</a:t>
            </a:r>
          </a:p>
          <a:p>
            <a:pPr>
              <a:defRPr lang="en-US" sz="1400" dirty="0">
                <a:solidFill>
                  <a:schemeClr val="tx1"/>
                </a:solidFill>
                <a:latin typeface="Open Sans"/>
              </a:defRPr>
            </a:pPr>
            <a:r>
              <a:rPr lang="en-US" sz="1600" dirty="0">
                <a:latin typeface="Open Sans"/>
              </a:rPr>
              <a:t>       </a:t>
            </a:r>
            <a:r>
              <a:rPr lang="en-US" sz="1600" dirty="0" err="1">
                <a:latin typeface="Open Sans"/>
              </a:rPr>
              <a:t>printf</a:t>
            </a:r>
            <a:r>
              <a:rPr lang="en-US" sz="1600" dirty="0">
                <a:latin typeface="Open Sans"/>
              </a:rPr>
              <a:t>("enter string2:");</a:t>
            </a:r>
          </a:p>
          <a:p>
            <a:pPr>
              <a:defRPr lang="en-US" sz="1400" dirty="0">
                <a:solidFill>
                  <a:schemeClr val="tx1"/>
                </a:solidFill>
                <a:latin typeface="Open Sans"/>
              </a:defRPr>
            </a:pPr>
            <a:r>
              <a:rPr lang="en-US" sz="1600" dirty="0">
                <a:latin typeface="Open Sans"/>
              </a:rPr>
              <a:t>       </a:t>
            </a:r>
            <a:r>
              <a:rPr lang="en-US" sz="1600" dirty="0" err="1">
                <a:latin typeface="Open Sans"/>
              </a:rPr>
              <a:t>scanf</a:t>
            </a:r>
            <a:r>
              <a:rPr lang="en-US" sz="1600" dirty="0">
                <a:latin typeface="Open Sans"/>
              </a:rPr>
              <a:t>("%s", s2);</a:t>
            </a:r>
          </a:p>
          <a:p>
            <a:pPr>
              <a:defRPr lang="en-US" sz="1400" dirty="0">
                <a:solidFill>
                  <a:schemeClr val="tx1"/>
                </a:solidFill>
                <a:latin typeface="Open Sans"/>
              </a:defRPr>
            </a:pPr>
            <a:r>
              <a:rPr lang="en-US" sz="1600" dirty="0">
                <a:latin typeface="Open Sans"/>
              </a:rPr>
              <a:t>       for(i=0;   s1[i]!='\0';   i++)</a:t>
            </a:r>
          </a:p>
          <a:p>
            <a:pPr>
              <a:defRPr lang="en-US" sz="1400" dirty="0">
                <a:solidFill>
                  <a:schemeClr val="tx1"/>
                </a:solidFill>
                <a:latin typeface="Open Sans"/>
              </a:defRPr>
            </a:pPr>
            <a:r>
              <a:rPr lang="en-US" sz="1600" dirty="0">
                <a:latin typeface="Open Sans"/>
              </a:rPr>
              <a:t>       {</a:t>
            </a:r>
          </a:p>
          <a:p>
            <a:pPr>
              <a:defRPr lang="en-US" sz="1400" dirty="0">
                <a:solidFill>
                  <a:schemeClr val="tx1"/>
                </a:solidFill>
                <a:latin typeface="Open Sans"/>
              </a:defRPr>
            </a:pPr>
            <a:r>
              <a:rPr lang="en-US" sz="1600" dirty="0">
                <a:latin typeface="Open Sans"/>
              </a:rPr>
              <a:t>              If(s1[i] == s2[i])</a:t>
            </a:r>
          </a:p>
          <a:p>
            <a:pPr>
              <a:defRPr lang="en-US" sz="1400" dirty="0">
                <a:solidFill>
                  <a:schemeClr val="tx1"/>
                </a:solidFill>
                <a:latin typeface="Open Sans"/>
              </a:defRPr>
            </a:pPr>
            <a:r>
              <a:rPr lang="en-US" sz="1600" dirty="0">
                <a:latin typeface="Open Sans"/>
              </a:rPr>
              <a:t>              {</a:t>
            </a:r>
          </a:p>
          <a:p>
            <a:pPr>
              <a:defRPr lang="en-US" sz="1400" dirty="0">
                <a:solidFill>
                  <a:schemeClr val="tx1"/>
                </a:solidFill>
                <a:latin typeface="Open Sans"/>
              </a:defRPr>
            </a:pPr>
            <a:r>
              <a:rPr lang="en-US" sz="1600" dirty="0">
                <a:latin typeface="Open Sans"/>
              </a:rPr>
              <a:t>                         temp = 1;</a:t>
            </a:r>
          </a:p>
          <a:p>
            <a:pPr>
              <a:defRPr lang="en-US" sz="1400" dirty="0">
                <a:solidFill>
                  <a:schemeClr val="tx1"/>
                </a:solidFill>
                <a:latin typeface="Open Sans"/>
              </a:defRPr>
            </a:pPr>
            <a:r>
              <a:rPr lang="en-US" sz="1600" dirty="0">
                <a:latin typeface="Open Sans"/>
              </a:rPr>
              <a:t>               }</a:t>
            </a:r>
          </a:p>
          <a:p>
            <a:pPr>
              <a:defRPr lang="en-US" sz="1400" dirty="0">
                <a:solidFill>
                  <a:schemeClr val="tx1"/>
                </a:solidFill>
                <a:latin typeface="Open Sans"/>
              </a:defRPr>
            </a:pPr>
            <a:r>
              <a:rPr lang="en-US" sz="1600" dirty="0">
                <a:latin typeface="Open Sans"/>
              </a:rPr>
              <a:t>               else</a:t>
            </a:r>
          </a:p>
          <a:p>
            <a:pPr>
              <a:defRPr lang="en-US" sz="1400" dirty="0">
                <a:solidFill>
                  <a:schemeClr val="tx1"/>
                </a:solidFill>
                <a:latin typeface="Open Sans"/>
              </a:defRPr>
            </a:pPr>
            <a:r>
              <a:rPr lang="en-US" sz="1600" dirty="0">
                <a:latin typeface="Open Sans"/>
              </a:rPr>
              <a:t>               {</a:t>
            </a:r>
          </a:p>
          <a:p>
            <a:pPr>
              <a:defRPr lang="en-US" sz="1400" dirty="0">
                <a:solidFill>
                  <a:schemeClr val="tx1"/>
                </a:solidFill>
                <a:latin typeface="Open Sans"/>
              </a:defRPr>
            </a:pPr>
            <a:r>
              <a:rPr lang="en-US" sz="1600" dirty="0">
                <a:latin typeface="Open Sans"/>
              </a:rPr>
              <a:t>                         temp = 0;</a:t>
            </a:r>
          </a:p>
          <a:p>
            <a:pPr>
              <a:defRPr lang="en-US" sz="1400" dirty="0">
                <a:solidFill>
                  <a:schemeClr val="tx1"/>
                </a:solidFill>
                <a:latin typeface="Open Sans"/>
              </a:defRPr>
            </a:pPr>
            <a:r>
              <a:rPr lang="en-US" sz="1600" dirty="0">
                <a:latin typeface="Open Sans"/>
              </a:rPr>
              <a:t>               }</a:t>
            </a:r>
          </a:p>
          <a:p>
            <a:pPr>
              <a:defRPr lang="en-US" sz="1400" dirty="0">
                <a:solidFill>
                  <a:schemeClr val="tx1"/>
                </a:solidFill>
                <a:latin typeface="Open Sans"/>
              </a:defRPr>
            </a:pPr>
            <a:r>
              <a:rPr lang="en-US" sz="1600" dirty="0">
                <a:latin typeface="Open Sans"/>
              </a:rPr>
              <a:t>        }</a:t>
            </a:r>
          </a:p>
        </p:txBody>
      </p:sp>
      <p:sp>
        <p:nvSpPr>
          <p:cNvPr id="6" name="TextBox 5">
            <a:extLst>
              <a:ext uri="{1CE98D19-FFDA-4D68-A4A1-F44A0BF25E6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E368C30-7F41-4ED5-83CA-7573A3EC48B5}"/>
              </a:ext>
            </a:extLst>
          </p:cNvPr>
          <p:cNvSpPr txBox="1"/>
          <p:nvPr/>
        </p:nvSpPr>
        <p:spPr>
          <a:xfrm>
            <a:off x="5112385" y="1816100"/>
            <a:ext cx="6572631" cy="2836674"/>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1600" dirty="0">
                <a:solidFill>
                  <a:schemeClr val="accent3"/>
                </a:solidFill>
                <a:latin typeface="Open Sans"/>
              </a:rPr>
              <a:t>Program </a:t>
            </a:r>
            <a:r>
              <a:rPr lang="en-US" sz="1600" dirty="0" err="1">
                <a:solidFill>
                  <a:schemeClr val="accent3"/>
                </a:solidFill>
                <a:latin typeface="Open Sans"/>
              </a:rPr>
              <a:t>cond</a:t>
            </a:r>
            <a:r>
              <a:rPr lang="en-US" sz="1600" dirty="0">
                <a:solidFill>
                  <a:schemeClr val="accent3"/>
                </a:solidFill>
                <a:latin typeface="Open Sans"/>
              </a:rPr>
              <a:t>...</a:t>
            </a:r>
          </a:p>
          <a:p>
            <a:pPr>
              <a:defRPr lang="en-US" sz="1400" dirty="0">
                <a:solidFill>
                  <a:schemeClr val="tx1"/>
                </a:solidFill>
                <a:latin typeface="Open Sans"/>
              </a:defRPr>
            </a:pPr>
            <a:endParaRPr lang="en-US" sz="1600" dirty="0">
              <a:solidFill>
                <a:schemeClr val="accent3"/>
              </a:solidFill>
              <a:latin typeface="Open Sans"/>
            </a:endParaRPr>
          </a:p>
          <a:p>
            <a:pPr>
              <a:defRPr lang="en-US" sz="1400" dirty="0">
                <a:solidFill>
                  <a:schemeClr val="tx1"/>
                </a:solidFill>
                <a:latin typeface="Open Sans"/>
              </a:defRPr>
            </a:pPr>
            <a:r>
              <a:rPr lang="en-US" sz="1600" dirty="0">
                <a:latin typeface="Open Sans"/>
              </a:rPr>
              <a:t>       if(temp==1)</a:t>
            </a:r>
          </a:p>
          <a:p>
            <a:pPr>
              <a:defRPr lang="en-US" sz="1400" dirty="0">
                <a:solidFill>
                  <a:schemeClr val="tx1"/>
                </a:solidFill>
                <a:latin typeface="Open Sans"/>
              </a:defRPr>
            </a:pPr>
            <a:r>
              <a:rPr lang="en-US" sz="1600" dirty="0">
                <a:latin typeface="Open Sans"/>
              </a:rPr>
              <a:t>       {</a:t>
            </a:r>
          </a:p>
          <a:p>
            <a:pPr>
              <a:defRPr lang="en-US" sz="1400" dirty="0">
                <a:solidFill>
                  <a:schemeClr val="tx1"/>
                </a:solidFill>
                <a:latin typeface="Open Sans"/>
              </a:defRPr>
            </a:pPr>
            <a:r>
              <a:rPr lang="en-US" sz="1600" dirty="0">
                <a:latin typeface="Open Sans"/>
              </a:rPr>
              <a:t>               </a:t>
            </a:r>
            <a:r>
              <a:rPr lang="en-US" sz="1600" dirty="0" err="1">
                <a:latin typeface="Open Sans"/>
              </a:rPr>
              <a:t>printf</a:t>
            </a:r>
            <a:r>
              <a:rPr lang="en-US" sz="1600" dirty="0">
                <a:latin typeface="Open Sans"/>
              </a:rPr>
              <a:t>("both the strings are same");</a:t>
            </a:r>
          </a:p>
          <a:p>
            <a:pPr>
              <a:defRPr lang="en-US" sz="1400" dirty="0">
                <a:solidFill>
                  <a:schemeClr val="tx1"/>
                </a:solidFill>
                <a:latin typeface="Open Sans"/>
              </a:defRPr>
            </a:pPr>
            <a:r>
              <a:rPr lang="en-US" sz="1600" dirty="0">
                <a:latin typeface="Open Sans"/>
              </a:rPr>
              <a:t>       }</a:t>
            </a:r>
          </a:p>
          <a:p>
            <a:pPr>
              <a:defRPr lang="en-US" sz="1400" dirty="0">
                <a:solidFill>
                  <a:schemeClr val="tx1"/>
                </a:solidFill>
                <a:latin typeface="Open Sans"/>
              </a:defRPr>
            </a:pPr>
            <a:r>
              <a:rPr lang="en-US" sz="1600" dirty="0">
                <a:latin typeface="Open Sans"/>
              </a:rPr>
              <a:t>       else</a:t>
            </a:r>
          </a:p>
          <a:p>
            <a:pPr>
              <a:defRPr lang="en-US" sz="1400" dirty="0">
                <a:solidFill>
                  <a:schemeClr val="tx1"/>
                </a:solidFill>
                <a:latin typeface="Open Sans"/>
              </a:defRPr>
            </a:pPr>
            <a:r>
              <a:rPr lang="en-US" sz="1600" dirty="0">
                <a:latin typeface="Open Sans"/>
              </a:rPr>
              <a:t>       {</a:t>
            </a:r>
          </a:p>
          <a:p>
            <a:pPr>
              <a:defRPr lang="en-US" sz="1400" dirty="0">
                <a:solidFill>
                  <a:schemeClr val="tx1"/>
                </a:solidFill>
                <a:latin typeface="Open Sans"/>
              </a:defRPr>
            </a:pPr>
            <a:r>
              <a:rPr lang="en-US" sz="1600" dirty="0">
                <a:latin typeface="Open Sans"/>
              </a:rPr>
              <a:t>                </a:t>
            </a:r>
            <a:r>
              <a:rPr lang="en-US" sz="1600" dirty="0" err="1">
                <a:latin typeface="Open Sans"/>
              </a:rPr>
              <a:t>printf</a:t>
            </a:r>
            <a:r>
              <a:rPr lang="en-US" sz="1600" dirty="0">
                <a:latin typeface="Open Sans"/>
              </a:rPr>
              <a:t>("strings are not equal");</a:t>
            </a:r>
          </a:p>
          <a:p>
            <a:pPr>
              <a:defRPr lang="en-US" sz="1400" dirty="0">
                <a:solidFill>
                  <a:schemeClr val="tx1"/>
                </a:solidFill>
                <a:latin typeface="Open Sans"/>
              </a:defRPr>
            </a:pPr>
            <a:r>
              <a:rPr lang="en-US" sz="1600" dirty="0">
                <a:latin typeface="Open Sans"/>
              </a:rPr>
              <a:t>       }</a:t>
            </a:r>
          </a:p>
          <a:p>
            <a:pPr>
              <a:defRPr lang="en-US" sz="1400" dirty="0">
                <a:solidFill>
                  <a:schemeClr val="tx1"/>
                </a:solidFill>
                <a:latin typeface="Open Sans"/>
              </a:defRPr>
            </a:pPr>
            <a:r>
              <a:rPr lang="en-US" sz="1600" dirty="0">
                <a:latin typeface="Open Sans"/>
              </a:rPr>
              <a:t>}</a:t>
            </a:r>
          </a:p>
        </p:txBody>
      </p:sp>
      <p:sp>
        <p:nvSpPr>
          <p:cNvPr id="7" name="TextBox 6">
            <a:extLst>
              <a:ext uri="{E68AB1AD-C1CA-4D85-B207-7633C57CC66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F3FD438-9B66-4577-BB24-E77AA0943FEC}"/>
              </a:ext>
            </a:extLst>
          </p:cNvPr>
          <p:cNvSpPr txBox="1"/>
          <p:nvPr/>
        </p:nvSpPr>
        <p:spPr>
          <a:xfrm>
            <a:off x="6096000" y="4677917"/>
            <a:ext cx="4720755" cy="2098010"/>
          </a:xfrm>
          <a:prstGeom prst="rect">
            <a:avLst/>
          </a:prstGeom>
        </p:spPr>
        <p:txBody>
          <a:bodyPr vert="horz" lIns="127000" tIns="63500" rIns="127000" bIns="63500" rtlCol="0" anchor="t">
            <a:spAutoFit/>
          </a:bodyPr>
          <a:lstStyle/>
          <a:p>
            <a:pPr>
              <a:defRPr lang="en-US" sz="1400" dirty="0"/>
            </a:pPr>
            <a:r>
              <a:rPr lang="en-US" sz="1600" dirty="0">
                <a:solidFill>
                  <a:schemeClr val="accent6"/>
                </a:solidFill>
              </a:rPr>
              <a:t>Output: enter string1 : </a:t>
            </a:r>
            <a:r>
              <a:rPr lang="en-US" sz="1600" dirty="0" err="1">
                <a:solidFill>
                  <a:schemeClr val="accent6"/>
                </a:solidFill>
              </a:rPr>
              <a:t>sachin</a:t>
            </a:r>
          </a:p>
          <a:p>
            <a:pPr>
              <a:defRPr lang="en-US" sz="1400" dirty="0"/>
            </a:pPr>
            <a:r>
              <a:rPr lang="en-US" sz="1600" dirty="0">
                <a:solidFill>
                  <a:schemeClr val="accent6"/>
                </a:solidFill>
              </a:rPr>
              <a:t>enter string2: </a:t>
            </a:r>
            <a:r>
              <a:rPr lang="en-US" sz="1600" dirty="0" err="1">
                <a:solidFill>
                  <a:schemeClr val="accent6"/>
                </a:solidFill>
              </a:rPr>
              <a:t>sachin</a:t>
            </a:r>
          </a:p>
          <a:p>
            <a:pPr>
              <a:defRPr lang="en-US" sz="1400" dirty="0"/>
            </a:pPr>
            <a:r>
              <a:rPr lang="en-US" sz="1600" dirty="0">
                <a:solidFill>
                  <a:schemeClr val="accent6"/>
                </a:solidFill>
                <a:latin typeface="Open Sans"/>
              </a:rPr>
              <a:t>both the strings are same</a:t>
            </a:r>
          </a:p>
          <a:p>
            <a:pPr>
              <a:defRPr lang="en-US" sz="1400" dirty="0"/>
            </a:pPr>
            <a:endParaRPr lang="en-US" sz="1600" dirty="0">
              <a:solidFill>
                <a:schemeClr val="accent6"/>
              </a:solidFill>
              <a:latin typeface="Open Sans"/>
            </a:endParaRPr>
          </a:p>
          <a:p>
            <a:pPr>
              <a:defRPr lang="en-US" sz="1400" dirty="0"/>
            </a:pPr>
            <a:r>
              <a:rPr lang="en-US" sz="1600" dirty="0">
                <a:solidFill>
                  <a:schemeClr val="accent6"/>
                </a:solidFill>
                <a:latin typeface="Open Sans"/>
              </a:rPr>
              <a:t>Output: enter string1 : </a:t>
            </a:r>
            <a:r>
              <a:rPr lang="en-US" sz="1600" dirty="0" err="1">
                <a:solidFill>
                  <a:schemeClr val="accent6"/>
                </a:solidFill>
                <a:latin typeface="Open Sans"/>
              </a:rPr>
              <a:t>sachin</a:t>
            </a:r>
          </a:p>
          <a:p>
            <a:pPr>
              <a:defRPr lang="en-US" sz="1400" dirty="0"/>
            </a:pPr>
            <a:r>
              <a:rPr lang="en-US" sz="1600" dirty="0">
                <a:solidFill>
                  <a:schemeClr val="accent6"/>
                </a:solidFill>
                <a:latin typeface="Open Sans"/>
              </a:rPr>
              <a:t>enter string2: </a:t>
            </a:r>
            <a:r>
              <a:rPr lang="en-US" sz="1600" dirty="0" err="1">
                <a:solidFill>
                  <a:schemeClr val="accent6"/>
                </a:solidFill>
                <a:latin typeface="Open Sans"/>
              </a:rPr>
              <a:t>Rahul</a:t>
            </a:r>
          </a:p>
          <a:p>
            <a:pPr>
              <a:defRPr lang="en-US" sz="1400" dirty="0"/>
            </a:pPr>
            <a:r>
              <a:rPr lang="en-US" sz="1600" dirty="0">
                <a:solidFill>
                  <a:schemeClr val="accent6"/>
                </a:solidFill>
                <a:latin typeface="Open Sans"/>
              </a:rPr>
              <a:t>strings are not equal</a:t>
            </a:r>
          </a:p>
          <a:p>
            <a:pPr>
              <a:defRPr lang="en-US" sz="1400" dirty="0"/>
            </a:pPr>
            <a:endParaRPr lang="en-US" sz="1600" dirty="0">
              <a:solidFill>
                <a:schemeClr val="accent6"/>
              </a:solidFill>
            </a:endParaRPr>
          </a:p>
        </p:txBody>
      </p:sp>
    </p:spTree>
    <p:extLst>
      <p:ext uri="{D05DC8E1-5828-4764-B149-416CE0F38F2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46"/>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3D80EF7C-2A2C-4D9C-82C1-4A8A92393BD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00B83CF-96F2-46D6-A39C-4FD05CA758E8}"/>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62C5CD9C-1307-49D6-8E22-8A2A08A717D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C937D1E-369A-439B-BB26-9B76D7BEF413}"/>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341B168B-1891-4AB7-BC4D-CA1912DD8D5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47788CA-0CAF-45AE-8083-7BFFAD30B7E0}"/>
              </a:ext>
            </a:extLst>
          </p:cNvPr>
          <p:cNvSpPr txBox="1"/>
          <p:nvPr/>
        </p:nvSpPr>
        <p:spPr>
          <a:xfrm>
            <a:off x="3938511" y="994144"/>
            <a:ext cx="7892212" cy="415563"/>
          </a:xfrm>
          <a:prstGeom prst="rect">
            <a:avLst/>
          </a:prstGeom>
        </p:spPr>
        <p:txBody>
          <a:bodyPr vert="horz" lIns="127000" tIns="63500" rIns="127000" bIns="63500" rtlCol="0" anchor="t">
            <a:spAutoFit/>
          </a:bodyPr>
          <a:lstStyle/>
          <a:p>
            <a:pPr>
              <a:defRPr lang="en-US" sz="1400" dirty="0"/>
            </a:pPr>
            <a:r>
              <a:rPr lang="en-US" sz="1867" b="1" dirty="0">
                <a:solidFill>
                  <a:srgbClr val="F2494B"/>
                </a:solidFill>
                <a:latin typeface="+mj-lt"/>
              </a:rPr>
              <a:t>Program to reverse a string without using </a:t>
            </a:r>
            <a:r>
              <a:rPr lang="en-US" sz="1867" b="1" dirty="0" err="1">
                <a:solidFill>
                  <a:srgbClr val="F2494B"/>
                </a:solidFill>
                <a:latin typeface="+mj-lt"/>
              </a:rPr>
              <a:t>strrev</a:t>
            </a:r>
          </a:p>
        </p:txBody>
      </p:sp>
      <p:sp>
        <p:nvSpPr>
          <p:cNvPr id="5" name="TextBox 4">
            <a:extLst>
              <a:ext uri="{427A2108-4C50-4CF7-A086-A0E99FFF26C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1593627-CF74-4710-8EEB-2BBFABCCF2F4}"/>
              </a:ext>
            </a:extLst>
          </p:cNvPr>
          <p:cNvSpPr txBox="1"/>
          <p:nvPr/>
        </p:nvSpPr>
        <p:spPr>
          <a:xfrm>
            <a:off x="669708" y="1131228"/>
            <a:ext cx="6645491" cy="5791329"/>
          </a:xfrm>
          <a:prstGeom prst="rect">
            <a:avLst/>
          </a:prstGeom>
        </p:spPr>
        <p:txBody>
          <a:bodyPr vert="horz" lIns="127000" tIns="63500" rIns="127000" bIns="63500" rtlCol="0" anchor="t">
            <a:spAutoFit/>
          </a:bodyPr>
          <a:lstStyle/>
          <a:p>
            <a:pPr>
              <a:defRPr lang="en-US" sz="1400" dirty="0"/>
            </a:pPr>
            <a:r>
              <a:rPr lang="en-US" sz="1600" dirty="0"/>
              <a:t>#include&lt;stdio.h&gt;</a:t>
            </a:r>
            <a:br>
              <a:rPr lang="en-US" sz="1600" dirty="0"/>
            </a:br>
            <a:r>
              <a:rPr lang="en-US" sz="1600" dirty="0"/>
              <a:t>#include&lt;string.h&gt;</a:t>
            </a:r>
            <a:br>
              <a:rPr lang="en-US" sz="1600" dirty="0"/>
            </a:br>
            <a:r>
              <a:rPr lang="en-US" sz="1600" dirty="0"/>
              <a:t>void main()</a:t>
            </a:r>
            <a:br>
              <a:rPr lang="en-US" sz="1600" dirty="0"/>
            </a:br>
            <a:r>
              <a:rPr lang="en-US" sz="1600" dirty="0"/>
              <a:t>{ </a:t>
            </a:r>
            <a:br>
              <a:rPr lang="en-US" sz="1600" dirty="0"/>
            </a:br>
            <a:r>
              <a:rPr lang="en-US" sz="1600" dirty="0"/>
              <a:t>    char </a:t>
            </a:r>
            <a:r>
              <a:rPr lang="en-US" sz="1600" dirty="0" err="1"/>
              <a:t>str</a:t>
            </a:r>
            <a:r>
              <a:rPr lang="en-US" sz="1600" dirty="0"/>
              <a:t>[100]; </a:t>
            </a:r>
            <a:br>
              <a:rPr lang="en-US" sz="1600" dirty="0"/>
            </a:br>
            <a:r>
              <a:rPr lang="en-US" sz="1600" dirty="0"/>
              <a:t>    </a:t>
            </a:r>
            <a:r>
              <a:rPr lang="en-US" sz="1600" dirty="0" err="1"/>
              <a:t>printf</a:t>
            </a:r>
            <a:r>
              <a:rPr lang="en-US" sz="1600" dirty="0"/>
              <a:t>("enter a string to reverse:"); </a:t>
            </a:r>
            <a:br>
              <a:rPr lang="en-US" sz="1600" dirty="0"/>
            </a:br>
            <a:r>
              <a:rPr lang="en-US" sz="1600" dirty="0"/>
              <a:t>    gets(</a:t>
            </a:r>
            <a:r>
              <a:rPr lang="en-US" sz="1600" dirty="0" err="1"/>
              <a:t>str</a:t>
            </a:r>
            <a:r>
              <a:rPr lang="en-US" sz="1600" dirty="0"/>
              <a:t>);</a:t>
            </a:r>
            <a:br>
              <a:rPr lang="en-US" sz="1600" dirty="0"/>
            </a:br>
            <a:r>
              <a:rPr lang="en-US" sz="1600" dirty="0"/>
              <a:t>    int i,j;      </a:t>
            </a:r>
            <a:br>
              <a:rPr lang="en-US" sz="1600" dirty="0"/>
            </a:br>
            <a:r>
              <a:rPr lang="en-US" sz="1600" dirty="0"/>
              <a:t>    i=</a:t>
            </a:r>
            <a:r>
              <a:rPr lang="en-US" sz="1600" dirty="0" err="1"/>
              <a:t>strlen</a:t>
            </a:r>
            <a:r>
              <a:rPr lang="en-US" sz="1600" dirty="0"/>
              <a:t>(</a:t>
            </a:r>
            <a:r>
              <a:rPr lang="en-US" sz="1600" dirty="0" err="1"/>
              <a:t>str</a:t>
            </a:r>
            <a:r>
              <a:rPr lang="en-US" sz="1600" dirty="0"/>
              <a:t>)-1;     </a:t>
            </a:r>
            <a:br>
              <a:rPr lang="en-US" sz="1600" dirty="0"/>
            </a:br>
            <a:r>
              <a:rPr lang="en-US" sz="1600" dirty="0"/>
              <a:t>    j=0;      </a:t>
            </a:r>
            <a:br>
              <a:rPr lang="en-US" sz="1600" dirty="0"/>
            </a:br>
            <a:r>
              <a:rPr lang="en-US" sz="1600" dirty="0"/>
              <a:t>    char temp[100];       </a:t>
            </a:r>
            <a:br>
              <a:rPr lang="en-US" sz="1600" dirty="0"/>
            </a:br>
            <a:r>
              <a:rPr lang="en-US" sz="1600" dirty="0"/>
              <a:t>    </a:t>
            </a:r>
            <a:br>
              <a:rPr lang="en-US" sz="1600" dirty="0"/>
            </a:br>
            <a:r>
              <a:rPr lang="en-US" sz="1600" dirty="0"/>
              <a:t>    while(i&gt;=0)       </a:t>
            </a:r>
            <a:br>
              <a:rPr lang="en-US" sz="1600" dirty="0"/>
            </a:br>
            <a:r>
              <a:rPr lang="en-US" sz="1600" dirty="0"/>
              <a:t>    {          </a:t>
            </a:r>
            <a:br>
              <a:rPr lang="en-US" sz="1600" dirty="0"/>
            </a:br>
            <a:r>
              <a:rPr lang="en-US" sz="1600" dirty="0"/>
              <a:t>        temp[j]=</a:t>
            </a:r>
            <a:r>
              <a:rPr lang="en-US" sz="1600" dirty="0" err="1"/>
              <a:t>str</a:t>
            </a:r>
            <a:r>
              <a:rPr lang="en-US" sz="1600" dirty="0"/>
              <a:t>[i];               </a:t>
            </a:r>
            <a:br>
              <a:rPr lang="en-US" sz="1600" dirty="0"/>
            </a:br>
            <a:r>
              <a:rPr lang="en-US" sz="1600" dirty="0"/>
              <a:t>        j++;              </a:t>
            </a:r>
            <a:br>
              <a:rPr lang="en-US" sz="1600" dirty="0"/>
            </a:br>
            <a:r>
              <a:rPr lang="en-US" sz="1600" dirty="0"/>
              <a:t>        i--;      </a:t>
            </a:r>
            <a:br>
              <a:rPr lang="en-US" sz="1600" dirty="0"/>
            </a:br>
            <a:r>
              <a:rPr lang="en-US" sz="1600" dirty="0"/>
              <a:t>    }      </a:t>
            </a:r>
            <a:br>
              <a:rPr lang="en-US" sz="1600" dirty="0"/>
            </a:br>
            <a:r>
              <a:rPr lang="en-US" sz="1600" dirty="0"/>
              <a:t>    temp[j]='\0';      </a:t>
            </a:r>
            <a:br>
              <a:rPr lang="en-US" sz="1600" dirty="0"/>
            </a:br>
            <a:r>
              <a:rPr lang="en-US" sz="1600" dirty="0"/>
              <a:t>    </a:t>
            </a:r>
            <a:r>
              <a:rPr lang="en-US" sz="1600" dirty="0" err="1"/>
              <a:t>strcpy</a:t>
            </a:r>
            <a:r>
              <a:rPr lang="en-US" sz="1600" dirty="0"/>
              <a:t>(</a:t>
            </a:r>
            <a:r>
              <a:rPr lang="en-US" sz="1600" dirty="0" err="1"/>
              <a:t>str</a:t>
            </a:r>
            <a:r>
              <a:rPr lang="en-US" sz="1600" dirty="0"/>
              <a:t>,temp);</a:t>
            </a:r>
            <a:br>
              <a:rPr lang="en-US" sz="1600" dirty="0"/>
            </a:br>
            <a:r>
              <a:rPr lang="en-US" sz="1600" dirty="0"/>
              <a:t>    </a:t>
            </a:r>
            <a:r>
              <a:rPr lang="en-US" sz="1600" dirty="0" err="1"/>
              <a:t>printf</a:t>
            </a:r>
            <a:r>
              <a:rPr lang="en-US" sz="1600" dirty="0"/>
              <a:t>("reversed string:%s",</a:t>
            </a:r>
            <a:r>
              <a:rPr lang="en-US" sz="1600" dirty="0" err="1"/>
              <a:t>str</a:t>
            </a:r>
            <a:r>
              <a:rPr lang="en-US" sz="1600" dirty="0"/>
              <a:t>);</a:t>
            </a:r>
            <a:br>
              <a:rPr lang="en-US" sz="1600" dirty="0"/>
            </a:br>
            <a:r>
              <a:rPr lang="en-US" sz="1600" dirty="0"/>
              <a:t>}</a:t>
            </a:r>
          </a:p>
          <a:p>
            <a:pPr lvl="0">
              <a:defRPr lang="en-US" sz="1400" dirty="0"/>
            </a:pPr>
            <a:endParaRPr lang="en-US" sz="1600" dirty="0"/>
          </a:p>
        </p:txBody>
      </p:sp>
      <p:sp>
        <p:nvSpPr>
          <p:cNvPr id="6" name="TextBox 5">
            <a:extLst>
              <a:ext uri="{9FEB9951-65CB-44B8-A095-FD96E310950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4802D68-2AAE-4274-99F4-FE790FD6A790}"/>
              </a:ext>
            </a:extLst>
          </p:cNvPr>
          <p:cNvSpPr txBox="1"/>
          <p:nvPr/>
        </p:nvSpPr>
        <p:spPr>
          <a:xfrm>
            <a:off x="7142365" y="3632201"/>
            <a:ext cx="4720755" cy="702885"/>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Output: enter string to reverse : </a:t>
            </a:r>
            <a:r>
              <a:rPr lang="en-US" sz="1867" dirty="0" err="1">
                <a:solidFill>
                  <a:schemeClr val="accent6"/>
                </a:solidFill>
              </a:rPr>
              <a:t>sachin</a:t>
            </a:r>
          </a:p>
          <a:p>
            <a:pPr>
              <a:defRPr lang="en-US" sz="1400" dirty="0"/>
            </a:pPr>
            <a:r>
              <a:rPr lang="en-US" sz="1867" dirty="0">
                <a:solidFill>
                  <a:schemeClr val="accent6"/>
                </a:solidFill>
              </a:rPr>
              <a:t>reversed string: </a:t>
            </a:r>
            <a:r>
              <a:rPr lang="en-US" sz="1867" dirty="0" err="1">
                <a:solidFill>
                  <a:schemeClr val="accent6"/>
                </a:solidFill>
              </a:rPr>
              <a:t>nihcas</a:t>
            </a:r>
          </a:p>
        </p:txBody>
      </p:sp>
    </p:spTree>
    <p:extLst>
      <p:ext uri="{172CF1F6-522F-4AAB-B9D5-A302E1E0EB67}">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48"/>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BB5FAAE6-590F-412F-A8F5-0CCF68B761A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5EF5B52-341F-47C3-BA1A-6BDECD6062DF}"/>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7B5FF26B-6FB8-45EB-915C-F0269B6C698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44597A0-BBB0-4EF6-BDD3-0F6165121A8E}"/>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CA20E096-8840-429C-BF14-9B14650FCC8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D08DAE0-312E-43D8-9B48-60FDD0C01D69}"/>
              </a:ext>
            </a:extLst>
          </p:cNvPr>
          <p:cNvSpPr txBox="1"/>
          <p:nvPr>
            <p:custDataLst>
              <p:tags r:id="rId1"/>
            </p:custDataLst>
          </p:nvPr>
        </p:nvSpPr>
        <p:spPr>
          <a:xfrm>
            <a:off x="3627603" y="1921903"/>
            <a:ext cx="4936807" cy="820035"/>
          </a:xfrm>
          <a:solidFill>
            <a:schemeClr val="accent1"/>
          </a:solidFill>
          <a:ln w="25400" cap="flat">
            <a:solidFill>
              <a:schemeClr val="accent1"/>
            </a:solidFill>
            <a:prstDash val="solid"/>
            <a:round/>
          </a:ln>
        </p:spPr>
        <p:txBody>
          <a:bodyPr vert="horz" lIns="127000" tIns="63500" rIns="127000" bIns="63500" rtlCol="0" anchor="ctr">
            <a:spAutoFit/>
          </a:bodyPr>
          <a:lstStyle/>
          <a:p>
            <a:pPr algn="ctr">
              <a:defRPr lang="en-US" sz="1400" dirty="0"/>
            </a:pPr>
            <a:r>
              <a:rPr lang="en-US" sz="3200" b="1" dirty="0">
                <a:solidFill>
                  <a:schemeClr val="bg1"/>
                </a:solidFill>
                <a:latin typeface="+mj-lt"/>
              </a:rPr>
              <a:t>Module 4</a:t>
            </a:r>
          </a:p>
        </p:txBody>
      </p:sp>
      <p:sp>
        <p:nvSpPr>
          <p:cNvPr id="5" name="TextBox 4">
            <a:extLst>
              <a:ext uri="{87F0F2C5-008D-4581-A375-51072D62071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04D11D9-6C18-466C-BBC5-8D06B549AA45}"/>
              </a:ext>
            </a:extLst>
          </p:cNvPr>
          <p:cNvSpPr txBox="1"/>
          <p:nvPr/>
        </p:nvSpPr>
        <p:spPr>
          <a:xfrm>
            <a:off x="404787" y="3302000"/>
            <a:ext cx="11787213" cy="945772"/>
          </a:xfrm>
          <a:prstGeom prst="rect">
            <a:avLst/>
          </a:prstGeom>
        </p:spPr>
        <p:txBody>
          <a:bodyPr vert="horz" lIns="127000" tIns="63500" rIns="127000" bIns="63500" rtlCol="0" anchor="t">
            <a:spAutoFit/>
          </a:bodyPr>
          <a:lstStyle/>
          <a:p>
            <a:pPr>
              <a:lnSpc>
                <a:spcPct val="150000"/>
              </a:lnSpc>
              <a:defRPr lang="en-US" sz="1400" dirty="0"/>
            </a:pPr>
            <a:r>
              <a:rPr lang="en-US" sz="1867" b="1" dirty="0">
                <a:solidFill>
                  <a:schemeClr val="accent5"/>
                </a:solidFill>
                <a:latin typeface="+mj-lt"/>
              </a:rPr>
              <a:t>User defined functions and Recursion.</a:t>
            </a:r>
          </a:p>
          <a:p>
            <a:pPr>
              <a:lnSpc>
                <a:spcPct val="150000"/>
              </a:lnSpc>
              <a:defRPr lang="en-US" sz="1400" dirty="0"/>
            </a:pPr>
            <a:r>
              <a:rPr lang="en-US" sz="1867" b="1" dirty="0">
                <a:solidFill>
                  <a:schemeClr val="accent5"/>
                </a:solidFill>
                <a:latin typeface="+mj-lt"/>
              </a:rPr>
              <a:t>Example programs, Finding a factorial of a positive integer and Fibonacci series</a:t>
            </a:r>
          </a:p>
        </p:txBody>
      </p:sp>
    </p:spTree>
    <p:extLst>
      <p:ext uri="{E3D38B06-577F-443D-BF02-15272565571D}">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50"/>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4FBEAFB-7B0B-4474-A38D-B2219C9DA2E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2CDA126-89E0-48DF-B0D8-EA2BC615B5F5}"/>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A00BFB5D-4015-4A31-B5DE-9E535692323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8672391-68F9-4241-BDCC-C1C9ADFE5A65}"/>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pic>
        <p:nvPicPr>
          <p:cNvPr id="4" name="Picture 3">
            <a:extLst>
              <a:ext uri="{B9B19D75-7662-43DA-811D-D48ED31F333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384616D-C87C-4605-9CF4-1C054EF7AC07}"/>
              </a:ext>
            </a:extLst>
          </p:cNvPr>
          <p:cNvPicPr>
            <a:picLocks noChangeAspect="1"/>
          </p:cNvPicPr>
          <p:nvPr/>
        </p:nvPicPr>
        <p:blipFill>
          <a:blip r:embed="rId3"/>
          <a:stretch>
            <a:fillRect/>
          </a:stretch>
        </p:blipFill>
        <p:spPr>
          <a:xfrm>
            <a:off x="841946" y="1391717"/>
            <a:ext cx="5076316" cy="4069004"/>
          </a:xfrm>
          <a:prstGeom prst="roundRect">
            <a:avLst>
              <a:gd name="adj" fmla="val 1465"/>
            </a:avLst>
          </a:prstGeom>
          <a:noFill/>
        </p:spPr>
      </p:pic>
      <p:sp>
        <p:nvSpPr>
          <p:cNvPr id="5" name="Rectangle: Rounded Corners 4">
            <a:extLst>
              <a:ext uri="{4CBC3951-F56D-4F16-9F16-D161D38935E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76F6B47-358F-49CD-AD57-359B37B7DDF4}"/>
              </a:ext>
            </a:extLst>
          </p:cNvPr>
          <p:cNvSpPr/>
          <p:nvPr/>
        </p:nvSpPr>
        <p:spPr>
          <a:xfrm>
            <a:off x="4572001" y="1027329"/>
            <a:ext cx="1346263" cy="1179689"/>
          </a:xfrm>
          <a:prstGeom prst="roundRect">
            <a:avLst/>
          </a:prstGeom>
          <a:solidFill>
            <a:schemeClr val="bg1"/>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pic>
        <p:nvPicPr>
          <p:cNvPr id="6" name="Picture 5">
            <a:extLst>
              <a:ext uri="{6D4FEC75-5DF5-4195-9807-63415A9109B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133CEFA-5DBC-4C05-BBC9-47C9FCDDD064}"/>
              </a:ext>
            </a:extLst>
          </p:cNvPr>
          <p:cNvPicPr>
            <a:picLocks noChangeAspect="1"/>
          </p:cNvPicPr>
          <p:nvPr/>
        </p:nvPicPr>
        <p:blipFill>
          <a:blip r:embed="rId4"/>
          <a:stretch>
            <a:fillRect/>
          </a:stretch>
        </p:blipFill>
        <p:spPr>
          <a:xfrm>
            <a:off x="6723914" y="1803400"/>
            <a:ext cx="4979021" cy="2153093"/>
          </a:xfrm>
          <a:prstGeom prst="rect">
            <a:avLst/>
          </a:prstGeom>
          <a:noFill/>
        </p:spPr>
      </p:pic>
    </p:spTree>
    <p:extLst>
      <p:ext uri="{CE5BFB49-FE4F-42AC-82E0-450E66F04641}">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52"/>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486EF457-1B80-4692-BAE0-43CB285A4C4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85B14A1-BC20-4408-A3F7-A5E59A43BF79}"/>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16BE921F-8AE8-4818-938D-615EE591C59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DBC0F37-F459-4128-80B8-EFCA07D66F41}"/>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6A4544B1-4ABC-43D6-8790-19CA3F749D9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38BC331-F379-4CEB-89C6-59425075D2F0}"/>
              </a:ext>
            </a:extLst>
          </p:cNvPr>
          <p:cNvSpPr txBox="1"/>
          <p:nvPr/>
        </p:nvSpPr>
        <p:spPr>
          <a:xfrm>
            <a:off x="4689792" y="524599"/>
            <a:ext cx="2540000" cy="6207020"/>
          </a:xfrm>
          <a:prstGeom prst="rect">
            <a:avLst/>
          </a:prstGeom>
        </p:spPr>
        <p:txBody>
          <a:bodyPr vert="horz" lIns="127000" tIns="63500" rIns="127000" bIns="63500" rtlCol="0" anchor="t">
            <a:spAutoFit/>
          </a:bodyPr>
          <a:lstStyle/>
          <a:p>
            <a:pPr>
              <a:lnSpc>
                <a:spcPct val="125000"/>
              </a:lnSpc>
              <a:defRPr lang="en-US" sz="1400" dirty="0"/>
            </a:pPr>
            <a:r>
              <a:rPr lang="en-US" sz="1867" dirty="0">
                <a:solidFill>
                  <a:schemeClr val="accent6"/>
                </a:solidFill>
                <a:latin typeface="+mj-lt"/>
              </a:rPr>
              <a:t>#include&lt;stdio.h&gt;</a:t>
            </a:r>
          </a:p>
          <a:p>
            <a:pPr>
              <a:lnSpc>
                <a:spcPct val="125000"/>
              </a:lnSpc>
              <a:defRPr lang="en-US" sz="1400" dirty="0"/>
            </a:pPr>
            <a:r>
              <a:rPr lang="en-US" sz="1867" dirty="0">
                <a:solidFill>
                  <a:schemeClr val="accent6"/>
                </a:solidFill>
                <a:latin typeface="+mj-lt"/>
              </a:rPr>
              <a:t>void main()</a:t>
            </a:r>
          </a:p>
          <a:p>
            <a:pPr>
              <a:lnSpc>
                <a:spcPct val="125000"/>
              </a:lnSpc>
              <a:defRPr lang="en-US" sz="1400" dirty="0"/>
            </a:pPr>
            <a:r>
              <a:rPr lang="en-US" sz="1867" dirty="0">
                <a:solidFill>
                  <a:schemeClr val="accent6"/>
                </a:solidFill>
                <a:latin typeface="+mj-lt"/>
              </a:rPr>
              <a:t>{</a:t>
            </a:r>
          </a:p>
          <a:p>
            <a:pPr>
              <a:lnSpc>
                <a:spcPct val="125000"/>
              </a:lnSpc>
              <a:defRPr lang="en-US" sz="1400" dirty="0"/>
            </a:pPr>
            <a:r>
              <a:rPr lang="en-US" sz="1867" dirty="0">
                <a:solidFill>
                  <a:schemeClr val="accent6"/>
                </a:solidFill>
                <a:latin typeface="+mj-lt"/>
              </a:rPr>
              <a:t>     Statement 1;</a:t>
            </a:r>
          </a:p>
          <a:p>
            <a:pPr>
              <a:lnSpc>
                <a:spcPct val="125000"/>
              </a:lnSpc>
              <a:defRPr lang="en-US" sz="1400" dirty="0"/>
            </a:pPr>
            <a:r>
              <a:rPr lang="en-US" sz="1867" dirty="0">
                <a:solidFill>
                  <a:schemeClr val="accent6"/>
                </a:solidFill>
                <a:latin typeface="+mj-lt"/>
              </a:rPr>
              <a:t>     Statement 2;</a:t>
            </a:r>
          </a:p>
          <a:p>
            <a:pPr>
              <a:lnSpc>
                <a:spcPct val="125000"/>
              </a:lnSpc>
              <a:defRPr lang="en-US" sz="1400" dirty="0"/>
            </a:pPr>
            <a:r>
              <a:rPr lang="en-US" sz="1867" dirty="0">
                <a:solidFill>
                  <a:schemeClr val="accent6"/>
                </a:solidFill>
                <a:latin typeface="+mj-lt"/>
              </a:rPr>
              <a:t>     </a:t>
            </a:r>
            <a:r>
              <a:rPr lang="en-US" sz="1867" b="1" dirty="0">
                <a:solidFill>
                  <a:srgbClr val="00B050"/>
                </a:solidFill>
                <a:latin typeface="+mj-lt"/>
              </a:rPr>
              <a:t>fun1();</a:t>
            </a:r>
          </a:p>
          <a:p>
            <a:pPr>
              <a:lnSpc>
                <a:spcPct val="125000"/>
              </a:lnSpc>
              <a:defRPr lang="en-US" sz="1400" dirty="0"/>
            </a:pPr>
            <a:r>
              <a:rPr lang="en-US" sz="1867" dirty="0">
                <a:solidFill>
                  <a:schemeClr val="accent6"/>
                </a:solidFill>
                <a:latin typeface="+mj-lt"/>
              </a:rPr>
              <a:t>     Statement 3;</a:t>
            </a:r>
          </a:p>
          <a:p>
            <a:pPr>
              <a:lnSpc>
                <a:spcPct val="125000"/>
              </a:lnSpc>
              <a:defRPr lang="en-US" sz="1400" dirty="0"/>
            </a:pPr>
            <a:r>
              <a:rPr lang="en-US" sz="1867" dirty="0">
                <a:solidFill>
                  <a:schemeClr val="accent6"/>
                </a:solidFill>
                <a:latin typeface="+mj-lt"/>
              </a:rPr>
              <a:t>     Statement 4;</a:t>
            </a:r>
          </a:p>
          <a:p>
            <a:pPr>
              <a:lnSpc>
                <a:spcPct val="125000"/>
              </a:lnSpc>
              <a:defRPr lang="en-US" sz="1400" dirty="0"/>
            </a:pPr>
            <a:r>
              <a:rPr lang="en-US" sz="1867" dirty="0">
                <a:solidFill>
                  <a:schemeClr val="accent6"/>
                </a:solidFill>
                <a:latin typeface="+mj-lt"/>
              </a:rPr>
              <a:t>}</a:t>
            </a:r>
          </a:p>
          <a:p>
            <a:pPr>
              <a:lnSpc>
                <a:spcPct val="125000"/>
              </a:lnSpc>
              <a:defRPr lang="en-US" sz="1400" dirty="0"/>
            </a:pPr>
            <a:endParaRPr lang="en-US" sz="1867" dirty="0">
              <a:solidFill>
                <a:schemeClr val="accent6"/>
              </a:solidFill>
              <a:latin typeface="+mj-lt"/>
            </a:endParaRPr>
          </a:p>
          <a:p>
            <a:pPr>
              <a:lnSpc>
                <a:spcPct val="125000"/>
              </a:lnSpc>
              <a:defRPr lang="en-US" sz="1400" dirty="0"/>
            </a:pPr>
            <a:endParaRPr lang="en-US" sz="1867" dirty="0">
              <a:solidFill>
                <a:schemeClr val="accent6"/>
              </a:solidFill>
              <a:latin typeface="+mj-lt"/>
            </a:endParaRPr>
          </a:p>
          <a:p>
            <a:pPr>
              <a:lnSpc>
                <a:spcPct val="125000"/>
              </a:lnSpc>
              <a:defRPr lang="en-US" sz="1400" dirty="0"/>
            </a:pPr>
            <a:r>
              <a:rPr lang="en-US" sz="1867" b="1" dirty="0">
                <a:solidFill>
                  <a:srgbClr val="00B050"/>
                </a:solidFill>
                <a:latin typeface="+mj-lt"/>
              </a:rPr>
              <a:t>fun1()</a:t>
            </a:r>
          </a:p>
          <a:p>
            <a:pPr>
              <a:lnSpc>
                <a:spcPct val="125000"/>
              </a:lnSpc>
              <a:defRPr lang="en-US" sz="1400" dirty="0"/>
            </a:pPr>
            <a:r>
              <a:rPr lang="en-US" sz="1867" b="1" dirty="0">
                <a:solidFill>
                  <a:srgbClr val="00B050"/>
                </a:solidFill>
                <a:latin typeface="+mj-lt"/>
              </a:rPr>
              <a:t>{</a:t>
            </a:r>
          </a:p>
          <a:p>
            <a:pPr>
              <a:lnSpc>
                <a:spcPct val="125000"/>
              </a:lnSpc>
              <a:defRPr lang="en-US" sz="1400" dirty="0"/>
            </a:pPr>
            <a:r>
              <a:rPr lang="en-US" sz="1867" b="1" dirty="0">
                <a:solidFill>
                  <a:srgbClr val="00B050"/>
                </a:solidFill>
                <a:latin typeface="+mj-lt"/>
              </a:rPr>
              <a:t>    Statement 1;</a:t>
            </a:r>
          </a:p>
          <a:p>
            <a:pPr>
              <a:lnSpc>
                <a:spcPct val="125000"/>
              </a:lnSpc>
              <a:defRPr lang="en-US" sz="1400" dirty="0"/>
            </a:pPr>
            <a:r>
              <a:rPr lang="en-US" sz="1867" b="1" dirty="0">
                <a:solidFill>
                  <a:srgbClr val="00B050"/>
                </a:solidFill>
                <a:latin typeface="+mj-lt"/>
              </a:rPr>
              <a:t>    Statement 2;</a:t>
            </a:r>
          </a:p>
          <a:p>
            <a:pPr>
              <a:lnSpc>
                <a:spcPct val="125000"/>
              </a:lnSpc>
              <a:defRPr lang="en-US" sz="1400" dirty="0"/>
            </a:pPr>
            <a:r>
              <a:rPr lang="en-US" sz="1867" b="1" dirty="0">
                <a:solidFill>
                  <a:srgbClr val="00B050"/>
                </a:solidFill>
                <a:latin typeface="+mj-lt"/>
              </a:rPr>
              <a:t>    Statement 3;</a:t>
            </a:r>
          </a:p>
          <a:p>
            <a:pPr>
              <a:lnSpc>
                <a:spcPct val="125000"/>
              </a:lnSpc>
              <a:defRPr lang="en-US" sz="1400" dirty="0"/>
            </a:pPr>
            <a:r>
              <a:rPr lang="en-US" sz="1867" b="1" dirty="0">
                <a:solidFill>
                  <a:srgbClr val="00B050"/>
                </a:solidFill>
                <a:latin typeface="+mj-lt"/>
              </a:rPr>
              <a:t>}</a:t>
            </a:r>
          </a:p>
        </p:txBody>
      </p:sp>
      <p:cxnSp>
        <p:nvCxnSpPr>
          <p:cNvPr id="5" name="Straight Connector 4">
            <a:extLst>
              <a:ext uri="{F36F6D48-32C6-46B2-B829-E3BF1CC4690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80BCB4B-5B3A-4345-8E6B-8C22E42C5FF2}"/>
              </a:ext>
            </a:extLst>
          </p:cNvPr>
          <p:cNvCxnSpPr/>
          <p:nvPr/>
        </p:nvCxnSpPr>
        <p:spPr>
          <a:xfrm rot="10800000" flipH="1">
            <a:off x="6023547" y="2562428"/>
            <a:ext cx="3594455"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6" name="Straight Connector 5">
            <a:extLst>
              <a:ext uri="{E6A1F15B-57A3-4F56-8E66-ED7ABE3B94F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125B1ED-DD0D-4182-99FA-E5B76269CDEF}"/>
              </a:ext>
            </a:extLst>
          </p:cNvPr>
          <p:cNvCxnSpPr/>
          <p:nvPr/>
        </p:nvCxnSpPr>
        <p:spPr>
          <a:xfrm rot="10800000" flipV="1">
            <a:off x="9618001" y="2562428"/>
            <a:ext cx="16192" cy="215343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7" name="Straight Connector 6">
            <a:extLst>
              <a:ext uri="{E30FED2A-7237-4D03-BBD7-804112FB330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308A365-02A3-4D4E-8EF9-23692BC6527F}"/>
              </a:ext>
            </a:extLst>
          </p:cNvPr>
          <p:cNvCxnSpPr/>
          <p:nvPr/>
        </p:nvCxnSpPr>
        <p:spPr>
          <a:xfrm rot="10800000" flipV="1">
            <a:off x="5780684" y="4732045"/>
            <a:ext cx="3853509" cy="1619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8" name="Arrow: Left 7">
            <a:extLst>
              <a:ext uri="{7BCE8C3D-E670-404C-AE80-40C1CFDE65C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04D2DAE-26A4-45F5-8182-3EF0F125FE7E}"/>
              </a:ext>
            </a:extLst>
          </p:cNvPr>
          <p:cNvSpPr/>
          <p:nvPr/>
        </p:nvSpPr>
        <p:spPr>
          <a:xfrm>
            <a:off x="5780684" y="4584700"/>
            <a:ext cx="762000" cy="316395"/>
          </a:xfrm>
          <a:prstGeom prst="lef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9" name="TextBox 8">
            <a:extLst>
              <a:ext uri="{F4F24F5F-5D40-407B-8590-D0EC3D8C66D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E392F43-A829-46C6-A3AB-D246711C2ED4}"/>
              </a:ext>
            </a:extLst>
          </p:cNvPr>
          <p:cNvSpPr txBox="1"/>
          <p:nvPr/>
        </p:nvSpPr>
        <p:spPr>
          <a:xfrm>
            <a:off x="7531355" y="2213343"/>
            <a:ext cx="2540000" cy="374461"/>
          </a:xfrm>
          <a:prstGeom prst="rect">
            <a:avLst/>
          </a:prstGeom>
        </p:spPr>
        <p:txBody>
          <a:bodyPr vert="horz" lIns="127000" tIns="63500" rIns="127000" bIns="63500" rtlCol="0" anchor="t">
            <a:spAutoFit/>
          </a:bodyPr>
          <a:lstStyle/>
          <a:p>
            <a:pPr>
              <a:defRPr lang="en-US" sz="1400" dirty="0"/>
            </a:pPr>
            <a:r>
              <a:rPr lang="en-US" sz="1600" dirty="0">
                <a:solidFill>
                  <a:srgbClr val="FFC000"/>
                </a:solidFill>
              </a:rPr>
              <a:t>This function call</a:t>
            </a:r>
          </a:p>
        </p:txBody>
      </p:sp>
      <p:sp>
        <p:nvSpPr>
          <p:cNvPr id="10" name="TextBox 9">
            <a:extLst>
              <a:ext uri="{A08B0030-75EC-4F96-BFD0-8FCC693E72F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6CDAA43-2C9D-41BA-ACF0-5E9D2099C6D3}"/>
              </a:ext>
            </a:extLst>
          </p:cNvPr>
          <p:cNvSpPr txBox="1"/>
          <p:nvPr/>
        </p:nvSpPr>
        <p:spPr>
          <a:xfrm>
            <a:off x="6927215" y="4305301"/>
            <a:ext cx="2540000" cy="374461"/>
          </a:xfrm>
          <a:prstGeom prst="rect">
            <a:avLst/>
          </a:prstGeom>
        </p:spPr>
        <p:txBody>
          <a:bodyPr vert="horz" lIns="127000" tIns="63500" rIns="127000" bIns="63500" rtlCol="0" anchor="t">
            <a:spAutoFit/>
          </a:bodyPr>
          <a:lstStyle/>
          <a:p>
            <a:pPr>
              <a:defRPr lang="en-US" sz="1400" dirty="0"/>
            </a:pPr>
            <a:r>
              <a:rPr lang="en-US" sz="1600" dirty="0">
                <a:solidFill>
                  <a:srgbClr val="FFC000"/>
                </a:solidFill>
              </a:rPr>
              <a:t>Brings the control here</a:t>
            </a:r>
          </a:p>
        </p:txBody>
      </p:sp>
      <p:cxnSp>
        <p:nvCxnSpPr>
          <p:cNvPr id="11" name="Straight Connector 10">
            <a:extLst>
              <a:ext uri="{D2E0B142-1B5C-4981-A0BB-43B3CA4659A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539C495-6464-4C7C-9297-7F9849614428}"/>
              </a:ext>
            </a:extLst>
          </p:cNvPr>
          <p:cNvCxnSpPr/>
          <p:nvPr/>
        </p:nvCxnSpPr>
        <p:spPr>
          <a:xfrm rot="10800000" flipV="1">
            <a:off x="3530092" y="6804532"/>
            <a:ext cx="1230528"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2" name="Straight Connector 11">
            <a:extLst>
              <a:ext uri="{C0E7FB24-9E9B-4B4F-8C24-3CFD2EEDBC8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A58F134-F292-4DDC-AE64-393A6A6EFA7F}"/>
              </a:ext>
            </a:extLst>
          </p:cNvPr>
          <p:cNvCxnSpPr/>
          <p:nvPr/>
        </p:nvCxnSpPr>
        <p:spPr>
          <a:xfrm rot="10800000" flipH="1">
            <a:off x="3530092" y="2951010"/>
            <a:ext cx="0" cy="3869703"/>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3" name="Straight Connector 12">
            <a:extLst>
              <a:ext uri="{24FF54E9-0275-4817-84F0-9E3EE4E56C2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6EF6BD7-E5C6-41AA-A357-299E93C80FE6}"/>
              </a:ext>
            </a:extLst>
          </p:cNvPr>
          <p:cNvCxnSpPr/>
          <p:nvPr/>
        </p:nvCxnSpPr>
        <p:spPr>
          <a:xfrm rot="10800000" flipH="1" flipV="1">
            <a:off x="3530092" y="2930372"/>
            <a:ext cx="1230528" cy="1619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14" name="Arrow: Right 13">
            <a:extLst>
              <a:ext uri="{B7617FCF-ED65-4392-B424-0FFDE986ED0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F1B1F7F-193E-4530-81C9-662ED3524F4A}"/>
              </a:ext>
            </a:extLst>
          </p:cNvPr>
          <p:cNvSpPr/>
          <p:nvPr/>
        </p:nvSpPr>
        <p:spPr>
          <a:xfrm>
            <a:off x="4013200" y="2731694"/>
            <a:ext cx="762000" cy="413549"/>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5" name="TextBox 14">
            <a:extLst>
              <a:ext uri="{3FDEB76F-9A79-498C-80DE-5F7343F144A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AFFB031-24CE-41C6-A8DD-038370557854}"/>
              </a:ext>
            </a:extLst>
          </p:cNvPr>
          <p:cNvSpPr txBox="1"/>
          <p:nvPr/>
        </p:nvSpPr>
        <p:spPr>
          <a:xfrm>
            <a:off x="3556000" y="6340703"/>
            <a:ext cx="1244688" cy="374461"/>
          </a:xfrm>
          <a:prstGeom prst="rect">
            <a:avLst/>
          </a:prstGeom>
        </p:spPr>
        <p:txBody>
          <a:bodyPr vert="horz" lIns="127000" tIns="63500" rIns="127000" bIns="63500" rtlCol="0" anchor="t">
            <a:spAutoFit/>
          </a:bodyPr>
          <a:lstStyle/>
          <a:p>
            <a:pPr>
              <a:defRPr lang="en-US" sz="1400" dirty="0"/>
            </a:pPr>
            <a:r>
              <a:rPr lang="en-US" sz="1600" dirty="0">
                <a:solidFill>
                  <a:srgbClr val="FFC000"/>
                </a:solidFill>
              </a:rPr>
              <a:t>Returns</a:t>
            </a:r>
          </a:p>
        </p:txBody>
      </p:sp>
      <p:sp>
        <p:nvSpPr>
          <p:cNvPr id="16" name="TextBox 15">
            <a:extLst>
              <a:ext uri="{3968E174-C0FA-4DE3-BE8D-F7F99EE714B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E43DBFF-B2BF-43D2-9FD5-DE2C076F8F60}"/>
              </a:ext>
            </a:extLst>
          </p:cNvPr>
          <p:cNvSpPr txBox="1"/>
          <p:nvPr/>
        </p:nvSpPr>
        <p:spPr>
          <a:xfrm>
            <a:off x="2552561" y="4432859"/>
            <a:ext cx="1046340" cy="620683"/>
          </a:xfrm>
          <a:prstGeom prst="rect">
            <a:avLst/>
          </a:prstGeom>
        </p:spPr>
        <p:txBody>
          <a:bodyPr vert="horz" lIns="127000" tIns="63500" rIns="127000" bIns="63500" rtlCol="0" anchor="t">
            <a:spAutoFit/>
          </a:bodyPr>
          <a:lstStyle/>
          <a:p>
            <a:pPr>
              <a:defRPr lang="en-US" sz="1400" dirty="0"/>
            </a:pPr>
            <a:r>
              <a:rPr lang="en-US" sz="1600" dirty="0">
                <a:solidFill>
                  <a:srgbClr val="FFC000"/>
                </a:solidFill>
              </a:rPr>
              <a:t>The control</a:t>
            </a:r>
          </a:p>
        </p:txBody>
      </p:sp>
      <p:sp>
        <p:nvSpPr>
          <p:cNvPr id="17" name="TextBox 16">
            <a:extLst>
              <a:ext uri="{97E5EDA4-B6DE-4D98-8844-9DA5741F935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A656C5B-0287-4E34-A30B-15A43C424248}"/>
              </a:ext>
            </a:extLst>
          </p:cNvPr>
          <p:cNvSpPr txBox="1"/>
          <p:nvPr/>
        </p:nvSpPr>
        <p:spPr>
          <a:xfrm>
            <a:off x="3771861" y="2438401"/>
            <a:ext cx="1244688" cy="374461"/>
          </a:xfrm>
          <a:prstGeom prst="rect">
            <a:avLst/>
          </a:prstGeom>
        </p:spPr>
        <p:txBody>
          <a:bodyPr vert="horz" lIns="127000" tIns="63500" rIns="127000" bIns="63500" rtlCol="0" anchor="t">
            <a:spAutoFit/>
          </a:bodyPr>
          <a:lstStyle/>
          <a:p>
            <a:pPr>
              <a:defRPr lang="en-US" sz="1400" dirty="0"/>
            </a:pPr>
            <a:r>
              <a:rPr lang="en-US" sz="1600" dirty="0">
                <a:solidFill>
                  <a:srgbClr val="FFC000"/>
                </a:solidFill>
              </a:rPr>
              <a:t>here</a:t>
            </a:r>
          </a:p>
        </p:txBody>
      </p:sp>
      <p:sp>
        <p:nvSpPr>
          <p:cNvPr id="18" name="TextBox 17">
            <a:extLst>
              <a:ext uri="{1DD82F18-97A0-4C4D-8146-2733A2DB625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9B18388-FB8C-4639-9CED-2D456B4F7628}"/>
              </a:ext>
            </a:extLst>
          </p:cNvPr>
          <p:cNvSpPr txBox="1"/>
          <p:nvPr>
            <p:custDataLst>
              <p:tags r:id="rId1"/>
            </p:custDataLst>
          </p:nvPr>
        </p:nvSpPr>
        <p:spPr>
          <a:xfrm>
            <a:off x="0" y="1341768"/>
            <a:ext cx="3862616" cy="460177"/>
          </a:xfrm>
          <a:solidFill>
            <a:schemeClr val="accent1"/>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Working of a function call:</a:t>
            </a:r>
          </a:p>
        </p:txBody>
      </p:sp>
    </p:spTree>
    <p:extLst>
      <p:ext uri="{4ED4BF81-E3F2-4FA7-8823-86C861C38621}">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54"/>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496414FB-A4BA-43DE-9BB9-5F2C8046D9B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12B56F9-90C2-4FAB-A59D-14527961343D}"/>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7E733D39-E776-49D3-85F3-8C920286D97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D28EE4C-DF48-4A25-B40C-B94B07DFE940}"/>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B5E53A8C-3859-4A9F-A03B-2C323B697C9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74396AD-3E1F-4CBC-AA55-933E4C18C2A6}"/>
              </a:ext>
            </a:extLst>
          </p:cNvPr>
          <p:cNvSpPr txBox="1"/>
          <p:nvPr/>
        </p:nvSpPr>
        <p:spPr>
          <a:xfrm>
            <a:off x="1219200" y="994143"/>
            <a:ext cx="5058752" cy="4770473"/>
          </a:xfrm>
          <a:prstGeom prst="rect">
            <a:avLst/>
          </a:prstGeom>
        </p:spPr>
        <p:txBody>
          <a:bodyPr vert="horz" lIns="127000" tIns="63500" rIns="127000" bIns="63500" rtlCol="0" anchor="t">
            <a:spAutoFit/>
          </a:bodyPr>
          <a:lstStyle/>
          <a:p>
            <a:pPr>
              <a:lnSpc>
                <a:spcPct val="125000"/>
              </a:lnSpc>
              <a:defRPr lang="en-US" sz="1400" dirty="0"/>
            </a:pPr>
            <a:r>
              <a:rPr lang="en-US" sz="1867" b="1" dirty="0">
                <a:solidFill>
                  <a:srgbClr val="F2494B"/>
                </a:solidFill>
                <a:latin typeface="+mj-lt"/>
              </a:rPr>
              <a:t>Example program:</a:t>
            </a:r>
          </a:p>
          <a:p>
            <a:pPr>
              <a:lnSpc>
                <a:spcPct val="125000"/>
              </a:lnSpc>
              <a:defRPr lang="en-US" sz="1400" dirty="0"/>
            </a:pPr>
            <a:r>
              <a:rPr lang="en-US" sz="1867" dirty="0"/>
              <a:t>#include&lt;stdio.h&gt;</a:t>
            </a:r>
            <a:br>
              <a:rPr lang="en-US" sz="1867" dirty="0"/>
            </a:br>
            <a:r>
              <a:rPr lang="en-US" sz="1867" dirty="0"/>
              <a:t>void main()</a:t>
            </a:r>
            <a:br>
              <a:rPr lang="en-US" sz="1867" dirty="0"/>
            </a:br>
            <a:r>
              <a:rPr lang="en-US" sz="1867" dirty="0"/>
              <a:t>{</a:t>
            </a:r>
            <a:br>
              <a:rPr lang="en-US" sz="1867" dirty="0"/>
            </a:br>
            <a:r>
              <a:rPr lang="en-US" sz="1867" dirty="0"/>
              <a:t>    </a:t>
            </a:r>
            <a:r>
              <a:rPr lang="en-US" sz="1867" dirty="0" err="1"/>
              <a:t>printf</a:t>
            </a:r>
            <a:r>
              <a:rPr lang="en-US" sz="1867" dirty="0"/>
              <a:t>("Good morning students\n");</a:t>
            </a:r>
            <a:br>
              <a:rPr lang="en-US" sz="1867" dirty="0"/>
            </a:br>
            <a:r>
              <a:rPr lang="en-US" sz="1867" dirty="0"/>
              <a:t>    </a:t>
            </a:r>
            <a:r>
              <a:rPr lang="en-US" sz="1867" dirty="0" err="1"/>
              <a:t>printf</a:t>
            </a:r>
            <a:r>
              <a:rPr lang="en-US" sz="1867" dirty="0"/>
              <a:t>("Welcome back\n");</a:t>
            </a:r>
            <a:br>
              <a:rPr lang="en-US" sz="1867" dirty="0"/>
            </a:br>
            <a:r>
              <a:rPr lang="en-US" sz="1867" dirty="0"/>
              <a:t>  </a:t>
            </a:r>
            <a:r>
              <a:rPr lang="en-US" sz="1867" dirty="0">
                <a:solidFill>
                  <a:schemeClr val="accent2"/>
                </a:solidFill>
              </a:rPr>
              <a:t>  fun();</a:t>
            </a:r>
            <a:r>
              <a:rPr lang="en-US" sz="1867" dirty="0"/>
              <a:t/>
            </a:r>
            <a:br>
              <a:rPr lang="en-US" sz="1867" dirty="0"/>
            </a:br>
            <a:r>
              <a:rPr lang="en-US" sz="1867" dirty="0"/>
              <a:t>    </a:t>
            </a:r>
            <a:r>
              <a:rPr lang="en-US" sz="1867" dirty="0" err="1"/>
              <a:t>printf</a:t>
            </a:r>
            <a:r>
              <a:rPr lang="en-US" sz="1867" dirty="0"/>
              <a:t>("Thank you\n");</a:t>
            </a:r>
            <a:br>
              <a:rPr lang="en-US" sz="1867" dirty="0"/>
            </a:br>
            <a:r>
              <a:rPr lang="en-US" sz="1867" dirty="0"/>
              <a:t>}</a:t>
            </a:r>
            <a:br>
              <a:rPr lang="en-US" sz="1867" dirty="0"/>
            </a:br>
            <a:r>
              <a:rPr lang="en-US" sz="1867" dirty="0">
                <a:solidFill>
                  <a:srgbClr val="FFC94A"/>
                </a:solidFill>
              </a:rPr>
              <a:t>fun()</a:t>
            </a:r>
            <a:br>
              <a:rPr lang="en-US" sz="1867" dirty="0">
                <a:solidFill>
                  <a:srgbClr val="FFC94A"/>
                </a:solidFill>
              </a:rPr>
            </a:br>
            <a:r>
              <a:rPr lang="en-US" sz="1867" dirty="0">
                <a:solidFill>
                  <a:srgbClr val="FFC94A"/>
                </a:solidFill>
              </a:rPr>
              <a:t>{</a:t>
            </a:r>
            <a:br>
              <a:rPr lang="en-US" sz="1867" dirty="0">
                <a:solidFill>
                  <a:srgbClr val="FFC94A"/>
                </a:solidFill>
              </a:rPr>
            </a:br>
            <a:r>
              <a:rPr lang="en-US" sz="1867" dirty="0">
                <a:solidFill>
                  <a:srgbClr val="FFC94A"/>
                </a:solidFill>
              </a:rPr>
              <a:t>    </a:t>
            </a:r>
            <a:r>
              <a:rPr lang="en-US" sz="1867" dirty="0" err="1">
                <a:solidFill>
                  <a:srgbClr val="FFC94A"/>
                </a:solidFill>
              </a:rPr>
              <a:t>printf</a:t>
            </a:r>
            <a:r>
              <a:rPr lang="en-US" sz="1867" dirty="0">
                <a:solidFill>
                  <a:srgbClr val="FFC94A"/>
                </a:solidFill>
              </a:rPr>
              <a:t>("how was your exams?\n");</a:t>
            </a:r>
            <a:br>
              <a:rPr lang="en-US" sz="1867" dirty="0">
                <a:solidFill>
                  <a:srgbClr val="FFC94A"/>
                </a:solidFill>
              </a:rPr>
            </a:br>
            <a:r>
              <a:rPr lang="en-US" sz="1867" dirty="0">
                <a:solidFill>
                  <a:srgbClr val="FFC94A"/>
                </a:solidFill>
              </a:rPr>
              <a:t>}</a:t>
            </a:r>
          </a:p>
        </p:txBody>
      </p:sp>
      <p:sp>
        <p:nvSpPr>
          <p:cNvPr id="5" name="TextBox 4">
            <a:extLst>
              <a:ext uri="{1E41BC5D-D887-47A2-B58F-080DB5D2E55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BEC2DA9-3405-43F8-8696-88232AC327CA}"/>
              </a:ext>
            </a:extLst>
          </p:cNvPr>
          <p:cNvSpPr txBox="1"/>
          <p:nvPr/>
        </p:nvSpPr>
        <p:spPr>
          <a:xfrm>
            <a:off x="7315200" y="2213343"/>
            <a:ext cx="4483963" cy="1895968"/>
          </a:xfrm>
          <a:prstGeom prst="rect">
            <a:avLst/>
          </a:prstGeom>
        </p:spPr>
        <p:txBody>
          <a:bodyPr vert="horz" lIns="127000" tIns="63500" rIns="127000" bIns="63500" rtlCol="0" anchor="t">
            <a:spAutoFit/>
          </a:bodyPr>
          <a:lstStyle/>
          <a:p>
            <a:pPr>
              <a:lnSpc>
                <a:spcPct val="125000"/>
              </a:lnSpc>
              <a:defRPr lang="en-US" sz="1400" dirty="0"/>
            </a:pPr>
            <a:r>
              <a:rPr lang="en-US" sz="1867" b="1" dirty="0">
                <a:solidFill>
                  <a:schemeClr val="accent3"/>
                </a:solidFill>
                <a:latin typeface="Open Sans"/>
              </a:rPr>
              <a:t>OUTPUT:</a:t>
            </a:r>
          </a:p>
          <a:p>
            <a:pPr>
              <a:lnSpc>
                <a:spcPct val="125000"/>
              </a:lnSpc>
              <a:defRPr lang="en-US" sz="1400" dirty="0"/>
            </a:pPr>
            <a:r>
              <a:rPr lang="en-US" sz="1867" dirty="0">
                <a:latin typeface="Open Sans"/>
              </a:rPr>
              <a:t>Good morning students </a:t>
            </a:r>
            <a:br>
              <a:rPr lang="en-US" sz="1867" dirty="0">
                <a:latin typeface="Open Sans"/>
              </a:rPr>
            </a:br>
            <a:r>
              <a:rPr lang="en-US" sz="1867" dirty="0">
                <a:latin typeface="Open Sans"/>
              </a:rPr>
              <a:t>Welcome back </a:t>
            </a:r>
            <a:br>
              <a:rPr lang="en-US" sz="1867" dirty="0">
                <a:latin typeface="Open Sans"/>
              </a:rPr>
            </a:br>
            <a:r>
              <a:rPr lang="en-US" sz="1867" dirty="0">
                <a:latin typeface="Open Sans"/>
              </a:rPr>
              <a:t>how was your exams? </a:t>
            </a:r>
            <a:br>
              <a:rPr lang="en-US" sz="1867" dirty="0">
                <a:latin typeface="Open Sans"/>
              </a:rPr>
            </a:br>
            <a:r>
              <a:rPr lang="en-US" sz="1867" dirty="0">
                <a:latin typeface="Open Sans"/>
              </a:rPr>
              <a:t>Thank you</a:t>
            </a:r>
          </a:p>
        </p:txBody>
      </p:sp>
    </p:spTree>
    <p:extLst>
      <p:ext uri="{3B19AE75-FEAB-4519-BDCB-BB85BE04497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4"/>
                                        </p:tgtEl>
                                        <p:attrNameLst>
                                          <p:attrName>style.visibility</p:attrName>
                                        </p:attrNameLst>
                                      </p:cBhvr>
                                      <p:to>
                                        <p:strVal val="visible"/>
                                      </p:to>
                                    </p:set>
                                    <p:anim calcmode="lin" valueType="num">
                                      <p:cBhvr>
                                        <p:cTn id="7" dur="1000">
                                          <p:stCondLst>
                                            <p:cond delay="0"/>
                                          </p:stCondLst>
                                        </p:cTn>
                                        <p:tgtEl>
                                          <p:spTgt spid="4"/>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000" fill="hold">
                                          <p:stCondLst>
                                            <p:cond delay="0"/>
                                          </p:stCondLst>
                                        </p:cTn>
                                        <p:tgtEl>
                                          <p:spTgt spid="5"/>
                                        </p:tgtEl>
                                        <p:attrNameLst>
                                          <p:attrName>style.visibility</p:attrName>
                                        </p:attrNameLst>
                                      </p:cBhvr>
                                      <p:to>
                                        <p:strVal val="visible"/>
                                      </p:to>
                                    </p:set>
                                    <p:anim calcmode="lin" valueType="num">
                                      <p:cBhvr>
                                        <p:cTn id="14"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15"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695FF0B1-8A78-41C0-83DB-4CCA248AC79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B678F1A-34AC-4C09-9BC5-B7051F581A46}"/>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22EC8053-185E-44D8-87A0-23A478BED49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DB0E751-647D-4F3A-91CC-D849A91C16F3}"/>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F65DDD08-6630-44D8-8640-15119A5320F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AD72554-8CC9-4A54-944E-7DD065C75A2F}"/>
              </a:ext>
            </a:extLst>
          </p:cNvPr>
          <p:cNvSpPr txBox="1"/>
          <p:nvPr>
            <p:custDataLst>
              <p:tags r:id="rId1"/>
            </p:custDataLst>
          </p:nvPr>
        </p:nvSpPr>
        <p:spPr>
          <a:xfrm>
            <a:off x="1708975" y="787401"/>
            <a:ext cx="8724456" cy="710449"/>
          </a:xfrm>
          <a:solidFill>
            <a:srgbClr val="FFCC52"/>
          </a:solidFill>
          <a:ln w="14288" cap="flat">
            <a:solidFill>
              <a:srgbClr val="FFFFFF"/>
            </a:solidFill>
            <a:prstDash val="dash"/>
            <a:round/>
          </a:ln>
        </p:spPr>
        <p:txBody>
          <a:bodyPr vert="horz" lIns="127000" tIns="63500" rIns="127000" bIns="63500" rtlCol="0" anchor="ctr">
            <a:spAutoFit/>
          </a:bodyPr>
          <a:lstStyle/>
          <a:p>
            <a:pPr algn="l">
              <a:defRPr lang="en-US" sz="1400" dirty="0"/>
            </a:pPr>
            <a:r>
              <a:rPr lang="en-US" sz="1600" b="1" dirty="0">
                <a:latin typeface="+mj-lt"/>
              </a:rPr>
              <a:t>Function call, function definition and function declaration - Elements of user defined function</a:t>
            </a:r>
          </a:p>
        </p:txBody>
      </p:sp>
      <p:sp>
        <p:nvSpPr>
          <p:cNvPr id="5" name="TextBox 4">
            <a:extLst>
              <a:ext uri="{9D53F546-7914-4B06-8D11-B47773A2A1D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D3B15CA-93EA-49E7-B72A-5D2107F4224E}"/>
              </a:ext>
            </a:extLst>
          </p:cNvPr>
          <p:cNvSpPr txBox="1"/>
          <p:nvPr/>
        </p:nvSpPr>
        <p:spPr>
          <a:xfrm>
            <a:off x="1029144" y="1431608"/>
            <a:ext cx="9436861" cy="5337615"/>
          </a:xfrm>
          <a:prstGeom prst="rect">
            <a:avLst/>
          </a:prstGeom>
          <a:noFill/>
          <a:ln w="0" cap="flat">
            <a:solidFill>
              <a:schemeClr val="accent6">
                <a:shade val="95000"/>
                <a:satMod val="104999"/>
              </a:schemeClr>
            </a:solidFill>
            <a:prstDash val="dash"/>
            <a:miter lim="800000"/>
          </a:ln>
        </p:spPr>
        <p:txBody>
          <a:bodyPr vert="horz" lIns="127000" tIns="63500" rIns="127000" bIns="63500" rtlCol="0" anchor="t">
            <a:spAutoFit/>
          </a:bodyPr>
          <a:lstStyle/>
          <a:p>
            <a:pPr>
              <a:lnSpc>
                <a:spcPct val="125000"/>
              </a:lnSpc>
              <a:defRPr lang="en-US" sz="1400" dirty="0"/>
            </a:pPr>
            <a:r>
              <a:rPr lang="en-US" sz="1600" dirty="0"/>
              <a:t>#include&lt;stdio.h&gt;</a:t>
            </a:r>
            <a:br>
              <a:rPr lang="en-US" sz="1600" dirty="0"/>
            </a:br>
            <a:r>
              <a:rPr lang="en-US" sz="1600" dirty="0">
                <a:solidFill>
                  <a:schemeClr val="accent4"/>
                </a:solidFill>
              </a:rPr>
              <a:t>int add(int,int);</a:t>
            </a:r>
            <a:r>
              <a:rPr lang="en-US" sz="1600" dirty="0"/>
              <a:t> </a:t>
            </a:r>
            <a:br>
              <a:rPr lang="en-US" sz="1600" dirty="0"/>
            </a:br>
            <a:r>
              <a:rPr lang="en-US" sz="1600" dirty="0"/>
              <a:t>void main()</a:t>
            </a:r>
            <a:br>
              <a:rPr lang="en-US" sz="1600" dirty="0"/>
            </a:br>
            <a:r>
              <a:rPr lang="en-US" sz="1600" dirty="0"/>
              <a:t>{</a:t>
            </a:r>
            <a:br>
              <a:rPr lang="en-US" sz="1600" dirty="0"/>
            </a:br>
            <a:r>
              <a:rPr lang="en-US" sz="1600" dirty="0"/>
              <a:t>    int a, b, c;</a:t>
            </a:r>
            <a:br>
              <a:rPr lang="en-US" sz="1600" dirty="0"/>
            </a:br>
            <a:r>
              <a:rPr lang="en-US" sz="1600" dirty="0"/>
              <a:t>    </a:t>
            </a:r>
            <a:r>
              <a:rPr lang="en-US" sz="1600" dirty="0" err="1"/>
              <a:t>printf</a:t>
            </a:r>
            <a:r>
              <a:rPr lang="en-US" sz="1600" dirty="0"/>
              <a:t>("enter a and b values\n");</a:t>
            </a:r>
            <a:br>
              <a:rPr lang="en-US" sz="1600" dirty="0"/>
            </a:br>
            <a:r>
              <a:rPr lang="en-US" sz="1600" dirty="0"/>
              <a:t>    </a:t>
            </a:r>
            <a:r>
              <a:rPr lang="en-US" sz="1600" dirty="0" err="1"/>
              <a:t>scanf</a:t>
            </a:r>
            <a:r>
              <a:rPr lang="en-US" sz="1600" dirty="0"/>
              <a:t>("%d%d",&amp;a, &amp;b);</a:t>
            </a:r>
            <a:br>
              <a:rPr lang="en-US" sz="1600" dirty="0"/>
            </a:br>
            <a:r>
              <a:rPr lang="en-US" sz="1600" dirty="0"/>
              <a:t>    </a:t>
            </a:r>
            <a:r>
              <a:rPr lang="en-US" sz="1600" dirty="0">
                <a:solidFill>
                  <a:srgbClr val="FF7B43"/>
                </a:solidFill>
              </a:rPr>
              <a:t>c=add(a,b);       </a:t>
            </a:r>
            <a:r>
              <a:rPr lang="en-US" sz="1600" dirty="0"/>
              <a:t>   </a:t>
            </a:r>
            <a:br>
              <a:rPr lang="en-US" sz="1600" dirty="0"/>
            </a:br>
            <a:r>
              <a:rPr lang="en-US" sz="1600" dirty="0"/>
              <a:t>    </a:t>
            </a:r>
            <a:r>
              <a:rPr lang="en-US" sz="1600" dirty="0" err="1"/>
              <a:t>printf</a:t>
            </a:r>
            <a:r>
              <a:rPr lang="en-US" sz="1600" dirty="0"/>
              <a:t>("sum is %d",c);</a:t>
            </a:r>
            <a:br>
              <a:rPr lang="en-US" sz="1600" dirty="0"/>
            </a:br>
            <a:r>
              <a:rPr lang="en-US" sz="1600" dirty="0"/>
              <a:t>}</a:t>
            </a:r>
            <a:br>
              <a:rPr lang="en-US" sz="1600" dirty="0"/>
            </a:br>
            <a:r>
              <a:rPr lang="en-US" sz="1600" dirty="0"/>
              <a:t/>
            </a:r>
            <a:br>
              <a:rPr lang="en-US" sz="1600" dirty="0"/>
            </a:br>
            <a:r>
              <a:rPr lang="en-US" sz="1600" dirty="0">
                <a:solidFill>
                  <a:srgbClr val="FF7B43"/>
                </a:solidFill>
              </a:rPr>
              <a:t>int add(int x,int y)</a:t>
            </a:r>
            <a:br>
              <a:rPr lang="en-US" sz="1600" dirty="0">
                <a:solidFill>
                  <a:srgbClr val="FF7B43"/>
                </a:solidFill>
              </a:rPr>
            </a:br>
            <a:r>
              <a:rPr lang="en-US" sz="1600" dirty="0">
                <a:solidFill>
                  <a:srgbClr val="FF7B43"/>
                </a:solidFill>
              </a:rPr>
              <a:t>{</a:t>
            </a:r>
            <a:br>
              <a:rPr lang="en-US" sz="1600" dirty="0">
                <a:solidFill>
                  <a:srgbClr val="FF7B43"/>
                </a:solidFill>
              </a:rPr>
            </a:br>
            <a:r>
              <a:rPr lang="en-US" sz="1600" dirty="0">
                <a:solidFill>
                  <a:srgbClr val="FF7B43"/>
                </a:solidFill>
              </a:rPr>
              <a:t>    int z;</a:t>
            </a:r>
            <a:br>
              <a:rPr lang="en-US" sz="1600" dirty="0">
                <a:solidFill>
                  <a:srgbClr val="FF7B43"/>
                </a:solidFill>
              </a:rPr>
            </a:br>
            <a:r>
              <a:rPr lang="en-US" sz="1600" dirty="0">
                <a:solidFill>
                  <a:srgbClr val="FF7B43"/>
                </a:solidFill>
              </a:rPr>
              <a:t>    z=x+y;</a:t>
            </a:r>
            <a:br>
              <a:rPr lang="en-US" sz="1600" dirty="0">
                <a:solidFill>
                  <a:srgbClr val="FF7B43"/>
                </a:solidFill>
              </a:rPr>
            </a:br>
            <a:r>
              <a:rPr lang="en-US" sz="1600" dirty="0">
                <a:solidFill>
                  <a:srgbClr val="FF7B43"/>
                </a:solidFill>
              </a:rPr>
              <a:t>    return z;</a:t>
            </a:r>
            <a:br>
              <a:rPr lang="en-US" sz="1600" dirty="0">
                <a:solidFill>
                  <a:srgbClr val="FF7B43"/>
                </a:solidFill>
              </a:rPr>
            </a:br>
            <a:r>
              <a:rPr lang="en-US" sz="1600" dirty="0">
                <a:solidFill>
                  <a:srgbClr val="FF7B43"/>
                </a:solidFill>
              </a:rPr>
              <a:t>}</a:t>
            </a:r>
          </a:p>
        </p:txBody>
      </p:sp>
      <p:sp>
        <p:nvSpPr>
          <p:cNvPr id="6" name="Arrow: Left 5">
            <a:extLst>
              <a:ext uri="{8AD840E6-3E4D-4248-BA98-B57659034DE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E4F2274-B14C-4061-8D86-4292FE15EB2E}"/>
              </a:ext>
            </a:extLst>
          </p:cNvPr>
          <p:cNvSpPr/>
          <p:nvPr/>
        </p:nvSpPr>
        <p:spPr>
          <a:xfrm>
            <a:off x="3335389" y="5522049"/>
            <a:ext cx="996772" cy="526884"/>
          </a:xfrm>
          <a:prstGeom prst="lef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7" name="Straight Connector 6">
            <a:extLst>
              <a:ext uri="{B2848102-BE2E-42AF-B59C-E4606BBF858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45AAC93-9C1E-482C-B58F-9CAE16B1E780}"/>
              </a:ext>
            </a:extLst>
          </p:cNvPr>
          <p:cNvCxnSpPr/>
          <p:nvPr/>
        </p:nvCxnSpPr>
        <p:spPr>
          <a:xfrm rot="10800000" flipH="1" flipV="1">
            <a:off x="3043948" y="5023497"/>
            <a:ext cx="323824"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a:extLst>
              <a:ext uri="{BB644F51-DF71-477E-8A3C-0F49B3A69CF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EA1D27D-26F5-4E77-A036-A8FC8FF44509}"/>
              </a:ext>
            </a:extLst>
          </p:cNvPr>
          <p:cNvCxnSpPr/>
          <p:nvPr/>
        </p:nvCxnSpPr>
        <p:spPr>
          <a:xfrm rot="10800000" flipH="1" flipV="1">
            <a:off x="3043948" y="6547497"/>
            <a:ext cx="323824"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a:extLst>
              <a:ext uri="{5663494D-77A1-4651-A66C-0C8419E2EBD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6225745-5CB3-41DB-95C9-99CA874D3422}"/>
              </a:ext>
            </a:extLst>
          </p:cNvPr>
          <p:cNvCxnSpPr/>
          <p:nvPr/>
        </p:nvCxnSpPr>
        <p:spPr>
          <a:xfrm rot="10800000" flipH="1" flipV="1">
            <a:off x="3335388" y="5039690"/>
            <a:ext cx="32384" cy="152198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10" name="TextBox 9">
            <a:extLst>
              <a:ext uri="{F65DBFBD-6126-4C0D-BD4F-73C1E21393D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BB51A52-A0F1-4366-A6B6-F62A593E1117}"/>
              </a:ext>
            </a:extLst>
          </p:cNvPr>
          <p:cNvSpPr txBox="1"/>
          <p:nvPr/>
        </p:nvSpPr>
        <p:spPr>
          <a:xfrm>
            <a:off x="4637773" y="5579797"/>
            <a:ext cx="2540000" cy="415563"/>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Function body</a:t>
            </a:r>
          </a:p>
        </p:txBody>
      </p:sp>
      <p:sp>
        <p:nvSpPr>
          <p:cNvPr id="11" name="Arrow: Left 10">
            <a:extLst>
              <a:ext uri="{476BE2A6-F789-444D-B46D-394FDFDC7BC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D69A0A0-8AB7-4516-98BB-966E4B0A8761}"/>
              </a:ext>
            </a:extLst>
          </p:cNvPr>
          <p:cNvSpPr/>
          <p:nvPr/>
        </p:nvSpPr>
        <p:spPr>
          <a:xfrm>
            <a:off x="2962986" y="1825167"/>
            <a:ext cx="996772" cy="332485"/>
          </a:xfrm>
          <a:prstGeom prst="lef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2" name="TextBox 11">
            <a:extLst>
              <a:ext uri="{D120CF34-118A-4D31-B5CE-195B56C599E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0165874-2662-4ADA-822F-E81865568AF3}"/>
              </a:ext>
            </a:extLst>
          </p:cNvPr>
          <p:cNvSpPr txBox="1"/>
          <p:nvPr/>
        </p:nvSpPr>
        <p:spPr>
          <a:xfrm>
            <a:off x="4211739" y="1801940"/>
            <a:ext cx="5778259" cy="415563"/>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Function declaration/function prototype</a:t>
            </a:r>
          </a:p>
        </p:txBody>
      </p:sp>
      <p:sp>
        <p:nvSpPr>
          <p:cNvPr id="13" name="TextBox 12">
            <a:extLst>
              <a:ext uri="{BF2713E3-C097-4EB4-A4FB-0679828789C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19AD636-A185-4D35-867E-1B8703C02CFA}"/>
              </a:ext>
            </a:extLst>
          </p:cNvPr>
          <p:cNvSpPr txBox="1"/>
          <p:nvPr/>
        </p:nvSpPr>
        <p:spPr>
          <a:xfrm>
            <a:off x="4008336" y="3589452"/>
            <a:ext cx="5778259" cy="415563"/>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Function call/function signature</a:t>
            </a:r>
          </a:p>
        </p:txBody>
      </p:sp>
      <p:sp>
        <p:nvSpPr>
          <p:cNvPr id="14" name="Arrow: Left 13">
            <a:extLst>
              <a:ext uri="{D5FCCFE0-31EF-4817-9871-D249F46EA4F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A9689B3-9F7E-4E77-9CFC-6B8513AB997C}"/>
              </a:ext>
            </a:extLst>
          </p:cNvPr>
          <p:cNvSpPr/>
          <p:nvPr/>
        </p:nvSpPr>
        <p:spPr>
          <a:xfrm>
            <a:off x="3011563" y="3661295"/>
            <a:ext cx="996772" cy="332485"/>
          </a:xfrm>
          <a:prstGeom prst="lef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Tree>
    <p:extLst>
      <p:ext uri="{0942956E-59B6-4770-B667-4AEA491BCF6A}">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61"/>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7CC40359-91ED-443B-B1C9-F4D768057A1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43B1061-8FF2-4B55-92CF-EB3772AD2916}"/>
              </a:ext>
            </a:extLst>
          </p:cNvPr>
          <p:cNvPicPr>
            <a:picLocks noChangeAspect="1"/>
          </p:cNvPicPr>
          <p:nvPr/>
        </p:nvPicPr>
        <p:blipFill>
          <a:blip r:embed="rId4"/>
          <a:stretch>
            <a:fillRect/>
          </a:stretch>
        </p:blipFill>
        <p:spPr>
          <a:xfrm>
            <a:off x="-24803" y="0"/>
            <a:ext cx="12192000" cy="835200"/>
          </a:xfrm>
          <a:prstGeom prst="rect">
            <a:avLst/>
          </a:prstGeom>
          <a:noFill/>
        </p:spPr>
      </p:pic>
      <p:sp>
        <p:nvSpPr>
          <p:cNvPr id="3" name="TextBox 2">
            <a:extLst>
              <a:ext uri="{2D06BD4A-C23C-4823-A927-47D48EF5890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C1196CD-6911-4EB9-902C-0021A7050EB6}"/>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969B5151-C93F-46C2-BF51-1D8FA15FF6A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BA8D2B2-272D-4241-8746-63ACF3CD7C5E}"/>
              </a:ext>
            </a:extLst>
          </p:cNvPr>
          <p:cNvSpPr txBox="1"/>
          <p:nvPr/>
        </p:nvSpPr>
        <p:spPr>
          <a:xfrm>
            <a:off x="1473200" y="2619743"/>
            <a:ext cx="2540000" cy="1564852"/>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0"/>
          </a:gradFill>
          <a:ln w="0" cap="flat">
            <a:solidFill>
              <a:schemeClr val="accent5">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int add(int x, int y)</a:t>
            </a:r>
          </a:p>
          <a:p>
            <a:pPr>
              <a:defRPr lang="en-US" sz="1400" dirty="0"/>
            </a:pPr>
            <a:r>
              <a:rPr lang="en-US" sz="1867" dirty="0"/>
              <a:t>{</a:t>
            </a:r>
          </a:p>
          <a:p>
            <a:pPr>
              <a:defRPr lang="en-US" sz="1400" dirty="0"/>
            </a:pPr>
            <a:r>
              <a:rPr lang="en-US" sz="1867" dirty="0"/>
              <a:t>   Statement 1;</a:t>
            </a:r>
          </a:p>
          <a:p>
            <a:pPr>
              <a:defRPr lang="en-US" sz="1400" dirty="0"/>
            </a:pPr>
            <a:r>
              <a:rPr lang="en-US" sz="1867" dirty="0"/>
              <a:t>   Statement 2;</a:t>
            </a:r>
          </a:p>
          <a:p>
            <a:pPr>
              <a:defRPr lang="en-US" sz="1400" dirty="0"/>
            </a:pPr>
            <a:r>
              <a:rPr lang="en-US" sz="1867" dirty="0"/>
              <a:t>}</a:t>
            </a:r>
          </a:p>
        </p:txBody>
      </p:sp>
      <p:sp>
        <p:nvSpPr>
          <p:cNvPr id="5" name="TextBox 4">
            <a:extLst>
              <a:ext uri="{BFA88E49-A3C1-4AD0-9583-C15D8D015D3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67BB6FA-C959-4406-AD5B-2B1280B4EBEA}"/>
              </a:ext>
            </a:extLst>
          </p:cNvPr>
          <p:cNvSpPr txBox="1"/>
          <p:nvPr/>
        </p:nvSpPr>
        <p:spPr>
          <a:xfrm>
            <a:off x="1473200" y="4646740"/>
            <a:ext cx="2540000" cy="415563"/>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0"/>
          </a:gradFill>
          <a:ln cap="flat">
            <a:solidFill>
              <a:schemeClr val="accent5">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d=add(a,b);</a:t>
            </a:r>
          </a:p>
        </p:txBody>
      </p:sp>
      <p:sp>
        <p:nvSpPr>
          <p:cNvPr id="6" name="TextBox 5">
            <a:extLst>
              <a:ext uri="{4A9CB7CC-EFF9-480A-AB25-D4A856D9AC3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DBE7277-C24D-4CBD-AACA-13ED07133E20}"/>
              </a:ext>
            </a:extLst>
          </p:cNvPr>
          <p:cNvSpPr txBox="1"/>
          <p:nvPr/>
        </p:nvSpPr>
        <p:spPr>
          <a:xfrm>
            <a:off x="7070915" y="4089056"/>
            <a:ext cx="2540000" cy="1564852"/>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0"/>
          </a:gradFill>
          <a:ln w="0" cap="flat">
            <a:solidFill>
              <a:schemeClr val="accent5">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int add(int x, int y)</a:t>
            </a:r>
          </a:p>
          <a:p>
            <a:pPr>
              <a:defRPr lang="en-US" sz="1400" dirty="0"/>
            </a:pPr>
            <a:r>
              <a:rPr lang="en-US" sz="1867" dirty="0"/>
              <a:t>{</a:t>
            </a:r>
          </a:p>
          <a:p>
            <a:pPr>
              <a:defRPr lang="en-US" sz="1400" dirty="0"/>
            </a:pPr>
            <a:r>
              <a:rPr lang="en-US" sz="1867" dirty="0"/>
              <a:t>   Statement 1;</a:t>
            </a:r>
          </a:p>
          <a:p>
            <a:pPr>
              <a:defRPr lang="en-US" sz="1400" dirty="0"/>
            </a:pPr>
            <a:r>
              <a:rPr lang="en-US" sz="1867" dirty="0"/>
              <a:t>   Statement 2;</a:t>
            </a:r>
          </a:p>
          <a:p>
            <a:pPr>
              <a:defRPr lang="en-US" sz="1400" dirty="0"/>
            </a:pPr>
            <a:r>
              <a:rPr lang="en-US" sz="1867" dirty="0"/>
              <a:t>}</a:t>
            </a:r>
          </a:p>
        </p:txBody>
      </p:sp>
      <p:sp>
        <p:nvSpPr>
          <p:cNvPr id="7" name="TextBox 6">
            <a:extLst>
              <a:ext uri="{6E76BD41-0133-4758-B253-6C739DF7F49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BD65FD8-6B1F-4B96-9B69-194F7F622948}"/>
              </a:ext>
            </a:extLst>
          </p:cNvPr>
          <p:cNvSpPr txBox="1"/>
          <p:nvPr/>
        </p:nvSpPr>
        <p:spPr>
          <a:xfrm>
            <a:off x="7070915" y="3442552"/>
            <a:ext cx="2540000" cy="415563"/>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0"/>
          </a:gradFill>
          <a:ln cap="flat">
            <a:solidFill>
              <a:schemeClr val="accent5">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d=add(a,b);</a:t>
            </a:r>
          </a:p>
        </p:txBody>
      </p:sp>
      <p:sp>
        <p:nvSpPr>
          <p:cNvPr id="8" name="TextBox 7">
            <a:extLst>
              <a:ext uri="{D20F8CC3-66F7-442A-AE76-608B5929FBE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9C90BE8-23A9-42DE-9E6A-BFA809EB4D89}"/>
              </a:ext>
            </a:extLst>
          </p:cNvPr>
          <p:cNvSpPr txBox="1"/>
          <p:nvPr/>
        </p:nvSpPr>
        <p:spPr>
          <a:xfrm>
            <a:off x="7070915" y="2619744"/>
            <a:ext cx="2540000" cy="415563"/>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0"/>
          </a:gradFill>
          <a:ln cap="flat">
            <a:solidFill>
              <a:schemeClr val="accent5">
                <a:shade val="95000"/>
                <a:satMod val="104999"/>
              </a:schemeClr>
            </a:solidFill>
            <a:prstDash val="solid"/>
            <a:miter lim="800000"/>
          </a:ln>
        </p:spPr>
        <p:txBody>
          <a:bodyPr vert="horz" lIns="127000" tIns="63500" rIns="127000" bIns="63500" rtlCol="0" anchor="t">
            <a:spAutoFit/>
          </a:bodyPr>
          <a:lstStyle/>
          <a:p>
            <a:pPr>
              <a:defRPr lang="en-US" sz="1400" dirty="0"/>
            </a:pPr>
            <a:r>
              <a:rPr lang="en-US" sz="1867" dirty="0"/>
              <a:t>int add(int, int);</a:t>
            </a:r>
          </a:p>
        </p:txBody>
      </p:sp>
      <p:sp>
        <p:nvSpPr>
          <p:cNvPr id="9" name="TextBox 8">
            <a:extLst>
              <a:ext uri="{4506ECC9-13F2-4262-9665-90F9A53F22F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AA4F1ED-E708-40A0-9761-84EB6ABD93D0}"/>
              </a:ext>
            </a:extLst>
          </p:cNvPr>
          <p:cNvSpPr txBox="1"/>
          <p:nvPr>
            <p:custDataLst>
              <p:tags r:id="rId1"/>
            </p:custDataLst>
          </p:nvPr>
        </p:nvSpPr>
        <p:spPr>
          <a:xfrm>
            <a:off x="744791" y="948181"/>
            <a:ext cx="4132008" cy="799799"/>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Function declaration/prototype is not required</a:t>
            </a:r>
          </a:p>
        </p:txBody>
      </p:sp>
      <p:sp>
        <p:nvSpPr>
          <p:cNvPr id="10" name="TextBox 9">
            <a:extLst>
              <a:ext uri="{A5595C3F-48F6-470C-853D-392164C4344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FB633A9-4D51-4E68-8C13-EF64C64D0631}"/>
              </a:ext>
            </a:extLst>
          </p:cNvPr>
          <p:cNvSpPr txBox="1"/>
          <p:nvPr>
            <p:custDataLst>
              <p:tags r:id="rId2"/>
            </p:custDataLst>
          </p:nvPr>
        </p:nvSpPr>
        <p:spPr>
          <a:xfrm>
            <a:off x="6552387" y="965201"/>
            <a:ext cx="4132008" cy="799799"/>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Function declaration/prototype is required</a:t>
            </a:r>
          </a:p>
        </p:txBody>
      </p:sp>
      <p:sp>
        <p:nvSpPr>
          <p:cNvPr id="11" name="TextBox 10">
            <a:extLst>
              <a:ext uri="{A56C5921-13D8-44D9-A9D8-1A87F73BBBC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6AEC6BE-9B87-447B-A651-A43D9A5D56FF}"/>
              </a:ext>
            </a:extLst>
          </p:cNvPr>
          <p:cNvSpPr txBox="1"/>
          <p:nvPr/>
        </p:nvSpPr>
        <p:spPr>
          <a:xfrm>
            <a:off x="9652000" y="2619743"/>
            <a:ext cx="2540000" cy="374461"/>
          </a:xfrm>
          <a:prstGeom prst="rect">
            <a:avLst/>
          </a:prstGeom>
        </p:spPr>
        <p:txBody>
          <a:bodyPr vert="horz" lIns="127000" tIns="63500" rIns="127000" bIns="63500" rtlCol="0" anchor="t">
            <a:spAutoFit/>
          </a:bodyPr>
          <a:lstStyle/>
          <a:p>
            <a:pPr>
              <a:defRPr lang="en-US" sz="1400" dirty="0"/>
            </a:pPr>
            <a:r>
              <a:rPr lang="en-US" sz="1600" b="1" dirty="0">
                <a:solidFill>
                  <a:schemeClr val="accent3"/>
                </a:solidFill>
                <a:latin typeface="+mj-lt"/>
              </a:rPr>
              <a:t>Function declaration</a:t>
            </a:r>
          </a:p>
        </p:txBody>
      </p:sp>
      <p:sp>
        <p:nvSpPr>
          <p:cNvPr id="12" name="TextBox 11">
            <a:extLst>
              <a:ext uri="{4223FBEC-4BE4-4D6D-AA83-0A745C31D32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6BA0E2F-380B-4E54-AB13-D85153C8B5E4}"/>
              </a:ext>
            </a:extLst>
          </p:cNvPr>
          <p:cNvSpPr txBox="1"/>
          <p:nvPr/>
        </p:nvSpPr>
        <p:spPr>
          <a:xfrm>
            <a:off x="9652000" y="3432543"/>
            <a:ext cx="2540000" cy="374461"/>
          </a:xfrm>
          <a:prstGeom prst="rect">
            <a:avLst/>
          </a:prstGeom>
        </p:spPr>
        <p:txBody>
          <a:bodyPr vert="horz" lIns="127000" tIns="63500" rIns="127000" bIns="63500" rtlCol="0" anchor="t">
            <a:spAutoFit/>
          </a:bodyPr>
          <a:lstStyle/>
          <a:p>
            <a:pPr>
              <a:defRPr lang="en-US" sz="1400" dirty="0"/>
            </a:pPr>
            <a:r>
              <a:rPr lang="en-US" sz="1600" b="1" dirty="0">
                <a:solidFill>
                  <a:schemeClr val="accent3"/>
                </a:solidFill>
                <a:latin typeface="+mj-lt"/>
              </a:rPr>
              <a:t>Function call</a:t>
            </a:r>
          </a:p>
        </p:txBody>
      </p:sp>
      <p:sp>
        <p:nvSpPr>
          <p:cNvPr id="13" name="TextBox 12">
            <a:extLst>
              <a:ext uri="{0E7A7126-9BA4-4725-A040-785AB6FDFD5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09C9E19-9ABE-47C4-A1CF-6AC4D160CF8B}"/>
              </a:ext>
            </a:extLst>
          </p:cNvPr>
          <p:cNvSpPr txBox="1"/>
          <p:nvPr/>
        </p:nvSpPr>
        <p:spPr>
          <a:xfrm>
            <a:off x="9652000" y="4660901"/>
            <a:ext cx="2540000" cy="374461"/>
          </a:xfrm>
          <a:prstGeom prst="rect">
            <a:avLst/>
          </a:prstGeom>
        </p:spPr>
        <p:txBody>
          <a:bodyPr vert="horz" lIns="127000" tIns="63500" rIns="127000" bIns="63500" rtlCol="0" anchor="t">
            <a:spAutoFit/>
          </a:bodyPr>
          <a:lstStyle/>
          <a:p>
            <a:pPr>
              <a:defRPr lang="en-US" sz="1400" dirty="0"/>
            </a:pPr>
            <a:r>
              <a:rPr lang="en-US" sz="1600" b="1" dirty="0">
                <a:solidFill>
                  <a:schemeClr val="accent3"/>
                </a:solidFill>
                <a:latin typeface="+mj-lt"/>
              </a:rPr>
              <a:t>Function body</a:t>
            </a:r>
          </a:p>
        </p:txBody>
      </p:sp>
      <p:sp>
        <p:nvSpPr>
          <p:cNvPr id="14" name="TextBox 13">
            <a:extLst>
              <a:ext uri="{6D684598-B414-44F7-A5C9-68F01ECCEDC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427D4AB-1B4E-482D-A583-647B82F4ECD5}"/>
              </a:ext>
            </a:extLst>
          </p:cNvPr>
          <p:cNvSpPr txBox="1"/>
          <p:nvPr/>
        </p:nvSpPr>
        <p:spPr>
          <a:xfrm>
            <a:off x="4054284" y="4667059"/>
            <a:ext cx="2540000" cy="374461"/>
          </a:xfrm>
          <a:prstGeom prst="rect">
            <a:avLst/>
          </a:prstGeom>
        </p:spPr>
        <p:txBody>
          <a:bodyPr vert="horz" lIns="127000" tIns="63500" rIns="127000" bIns="63500" rtlCol="0" anchor="t">
            <a:spAutoFit/>
          </a:bodyPr>
          <a:lstStyle/>
          <a:p>
            <a:pPr>
              <a:defRPr lang="en-US" sz="1400" dirty="0"/>
            </a:pPr>
            <a:r>
              <a:rPr lang="en-US" sz="1600" b="1" dirty="0">
                <a:solidFill>
                  <a:schemeClr val="accent3"/>
                </a:solidFill>
                <a:latin typeface="+mj-lt"/>
              </a:rPr>
              <a:t>Function call</a:t>
            </a:r>
          </a:p>
        </p:txBody>
      </p:sp>
      <p:sp>
        <p:nvSpPr>
          <p:cNvPr id="15" name="TextBox 14">
            <a:extLst>
              <a:ext uri="{0D0D9899-58DF-4E4E-84BC-3096B552A8B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81180B4-CE02-44F3-82C8-90150BAE96ED}"/>
              </a:ext>
            </a:extLst>
          </p:cNvPr>
          <p:cNvSpPr txBox="1"/>
          <p:nvPr/>
        </p:nvSpPr>
        <p:spPr>
          <a:xfrm>
            <a:off x="4054284" y="3247149"/>
            <a:ext cx="2540000" cy="374461"/>
          </a:xfrm>
          <a:prstGeom prst="rect">
            <a:avLst/>
          </a:prstGeom>
        </p:spPr>
        <p:txBody>
          <a:bodyPr vert="horz" lIns="127000" tIns="63500" rIns="127000" bIns="63500" rtlCol="0" anchor="t">
            <a:spAutoFit/>
          </a:bodyPr>
          <a:lstStyle/>
          <a:p>
            <a:pPr>
              <a:defRPr lang="en-US" sz="1400" dirty="0"/>
            </a:pPr>
            <a:r>
              <a:rPr lang="en-US" sz="1600" b="1" dirty="0">
                <a:solidFill>
                  <a:schemeClr val="accent3"/>
                </a:solidFill>
                <a:latin typeface="+mj-lt"/>
              </a:rPr>
              <a:t>Function body</a:t>
            </a:r>
          </a:p>
        </p:txBody>
      </p:sp>
    </p:spTree>
    <p:extLst>
      <p:ext uri="{5EEB7353-6383-4D7D-B8F3-A14B0A55D771}">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65"/>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2012CC10-D4EC-47F0-B5AA-AA25FC7528F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537A1C0-418F-42DA-9414-32D2A5E0D57E}"/>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52006427-D8A9-40FC-9388-547172C2493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805F295-425C-46C6-82EC-5D5C5E4712F2}"/>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AB28E1F4-C092-4E66-A6E7-8EF46D430BA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66E6F1A-8E6B-4C63-9A5D-F5842DC5D8F0}"/>
              </a:ext>
            </a:extLst>
          </p:cNvPr>
          <p:cNvSpPr txBox="1"/>
          <p:nvPr>
            <p:custDataLst>
              <p:tags r:id="rId1"/>
            </p:custDataLst>
          </p:nvPr>
        </p:nvSpPr>
        <p:spPr>
          <a:xfrm>
            <a:off x="4429062" y="994143"/>
            <a:ext cx="3333876" cy="472779"/>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Category of functions</a:t>
            </a:r>
          </a:p>
        </p:txBody>
      </p:sp>
      <p:sp>
        <p:nvSpPr>
          <p:cNvPr id="5" name="TextBox 4">
            <a:extLst>
              <a:ext uri="{AA842B1A-C091-477B-ADA7-08551C0B71C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48B245B-D4EC-44EA-8536-1DE0ACCCC731}"/>
              </a:ext>
            </a:extLst>
          </p:cNvPr>
          <p:cNvSpPr txBox="1"/>
          <p:nvPr/>
        </p:nvSpPr>
        <p:spPr>
          <a:xfrm>
            <a:off x="5009616" y="2213344"/>
            <a:ext cx="2172779" cy="702885"/>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0"/>
          </a:gradFill>
          <a:ln cap="flat">
            <a:solidFill>
              <a:schemeClr val="accent5">
                <a:shade val="95000"/>
                <a:satMod val="104999"/>
              </a:schemeClr>
            </a:solidFill>
            <a:prstDash val="solid"/>
            <a:miter lim="800000"/>
          </a:ln>
        </p:spPr>
        <p:txBody>
          <a:bodyPr vert="horz" lIns="127000" tIns="63500" rIns="127000" bIns="63500" rtlCol="0" anchor="t">
            <a:spAutoFit/>
          </a:bodyPr>
          <a:lstStyle/>
          <a:p>
            <a:pPr algn="ctr">
              <a:defRPr lang="en-US" sz="1400" dirty="0">
                <a:solidFill>
                  <a:schemeClr val="tx1"/>
                </a:solidFill>
                <a:latin typeface="Open Sans"/>
              </a:defRPr>
            </a:pPr>
            <a:r>
              <a:rPr lang="en-US" sz="1867" dirty="0">
                <a:latin typeface="Open Sans"/>
              </a:rPr>
              <a:t>Category of functions</a:t>
            </a:r>
          </a:p>
        </p:txBody>
      </p:sp>
      <p:sp>
        <p:nvSpPr>
          <p:cNvPr id="6" name="TextBox 5">
            <a:extLst>
              <a:ext uri="{ECBF4EFB-C4D8-49AB-8827-2BE3F44CFD7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0582312-A70B-4343-9B25-8C6F8FC38743}"/>
              </a:ext>
            </a:extLst>
          </p:cNvPr>
          <p:cNvSpPr txBox="1"/>
          <p:nvPr/>
        </p:nvSpPr>
        <p:spPr>
          <a:xfrm>
            <a:off x="241046" y="3991343"/>
            <a:ext cx="2666085" cy="1277529"/>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0"/>
          </a:gradFill>
          <a:ln w="9525" cap="flat">
            <a:solidFill>
              <a:schemeClr val="accent4">
                <a:shade val="95000"/>
                <a:satMod val="104999"/>
              </a:schemeClr>
            </a:solidFill>
            <a:prstDash val="solid"/>
            <a:miter lim="800000"/>
          </a:ln>
        </p:spPr>
        <p:txBody>
          <a:bodyPr vert="horz" lIns="127000" tIns="63500" rIns="127000" bIns="63500" rtlCol="0" anchor="t">
            <a:spAutoFit/>
          </a:bodyPr>
          <a:lstStyle/>
          <a:p>
            <a:pPr>
              <a:defRPr lang="en-US" sz="1400" dirty="0">
                <a:solidFill>
                  <a:schemeClr val="tx1"/>
                </a:solidFill>
                <a:latin typeface="Open Sans"/>
              </a:defRPr>
            </a:pPr>
            <a:r>
              <a:rPr lang="en-US" sz="1867" dirty="0">
                <a:latin typeface="Open Sans"/>
              </a:rPr>
              <a:t>Function with no arguments(parameters) and no return value</a:t>
            </a:r>
          </a:p>
        </p:txBody>
      </p:sp>
      <p:sp>
        <p:nvSpPr>
          <p:cNvPr id="7" name="TextBox 6">
            <a:extLst>
              <a:ext uri="{15AF050E-FB07-4A77-A1E8-86BC64B2BCD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AC13C15-AAC5-45B0-B5E1-F43272AD96CF}"/>
              </a:ext>
            </a:extLst>
          </p:cNvPr>
          <p:cNvSpPr txBox="1"/>
          <p:nvPr/>
        </p:nvSpPr>
        <p:spPr>
          <a:xfrm>
            <a:off x="3413062" y="3991343"/>
            <a:ext cx="2426919" cy="1277529"/>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0"/>
          </a:gradFill>
          <a:ln w="9525" cap="flat">
            <a:solidFill>
              <a:schemeClr val="accent4">
                <a:shade val="95000"/>
                <a:satMod val="104999"/>
              </a:schemeClr>
            </a:solidFill>
            <a:prstDash val="solid"/>
            <a:miter lim="800000"/>
          </a:ln>
        </p:spPr>
        <p:txBody>
          <a:bodyPr vert="horz" lIns="127000" tIns="63500" rIns="127000" bIns="63500" rtlCol="0" anchor="t">
            <a:spAutoFit/>
          </a:bodyPr>
          <a:lstStyle/>
          <a:p>
            <a:pPr>
              <a:defRPr lang="en-US" sz="1400" dirty="0">
                <a:solidFill>
                  <a:schemeClr val="tx1"/>
                </a:solidFill>
                <a:latin typeface="Open Sans"/>
              </a:defRPr>
            </a:pPr>
            <a:r>
              <a:rPr lang="en-US" sz="1867" dirty="0">
                <a:latin typeface="Open Sans"/>
              </a:rPr>
              <a:t>Function with arguments(parameters) and no return value</a:t>
            </a:r>
          </a:p>
        </p:txBody>
      </p:sp>
      <p:sp>
        <p:nvSpPr>
          <p:cNvPr id="8" name="TextBox 7">
            <a:extLst>
              <a:ext uri="{A442F9D0-7AED-4237-982F-6A909FD811F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C67E38C-5019-46C6-A068-29F649263588}"/>
              </a:ext>
            </a:extLst>
          </p:cNvPr>
          <p:cNvSpPr txBox="1"/>
          <p:nvPr/>
        </p:nvSpPr>
        <p:spPr>
          <a:xfrm>
            <a:off x="6337046" y="3987800"/>
            <a:ext cx="2560853" cy="1277529"/>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0"/>
          </a:gradFill>
          <a:ln w="9525" cap="flat">
            <a:solidFill>
              <a:schemeClr val="accent4">
                <a:shade val="95000"/>
                <a:satMod val="104999"/>
              </a:schemeClr>
            </a:solidFill>
            <a:prstDash val="solid"/>
            <a:miter lim="800000"/>
          </a:ln>
        </p:spPr>
        <p:txBody>
          <a:bodyPr vert="horz" lIns="127000" tIns="63500" rIns="127000" bIns="63500" rtlCol="0" anchor="t">
            <a:spAutoFit/>
          </a:bodyPr>
          <a:lstStyle/>
          <a:p>
            <a:pPr>
              <a:defRPr lang="en-US" sz="1400" dirty="0">
                <a:solidFill>
                  <a:schemeClr val="tx1"/>
                </a:solidFill>
                <a:latin typeface="Open Sans"/>
              </a:defRPr>
            </a:pPr>
            <a:r>
              <a:rPr lang="en-US" sz="1867" dirty="0">
                <a:latin typeface="Open Sans"/>
              </a:rPr>
              <a:t>Function with arguments(parameters) and with return value</a:t>
            </a:r>
          </a:p>
        </p:txBody>
      </p:sp>
      <p:sp>
        <p:nvSpPr>
          <p:cNvPr id="9" name="TextBox 8">
            <a:extLst>
              <a:ext uri="{2970C699-C6EC-431D-B2D9-AC19D54374B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BCD016E-10DE-41D1-8F65-CCC991E39B27}"/>
              </a:ext>
            </a:extLst>
          </p:cNvPr>
          <p:cNvSpPr txBox="1"/>
          <p:nvPr/>
        </p:nvSpPr>
        <p:spPr>
          <a:xfrm>
            <a:off x="9395725" y="4001769"/>
            <a:ext cx="2580728" cy="1277529"/>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0"/>
          </a:gradFill>
          <a:ln w="9525" cap="flat">
            <a:solidFill>
              <a:schemeClr val="accent4">
                <a:shade val="95000"/>
                <a:satMod val="104999"/>
              </a:schemeClr>
            </a:solidFill>
            <a:prstDash val="solid"/>
            <a:miter lim="800000"/>
          </a:ln>
        </p:spPr>
        <p:txBody>
          <a:bodyPr vert="horz" lIns="127000" tIns="63500" rIns="127000" bIns="63500" rtlCol="0" anchor="t">
            <a:spAutoFit/>
          </a:bodyPr>
          <a:lstStyle/>
          <a:p>
            <a:pPr>
              <a:defRPr lang="en-US" sz="1400" dirty="0">
                <a:solidFill>
                  <a:schemeClr val="tx1"/>
                </a:solidFill>
                <a:latin typeface="Open Sans"/>
              </a:defRPr>
            </a:pPr>
            <a:r>
              <a:rPr lang="en-US" sz="1867" dirty="0">
                <a:latin typeface="Open Sans"/>
              </a:rPr>
              <a:t>Function with no arguments(parameters) and with return value</a:t>
            </a:r>
          </a:p>
        </p:txBody>
      </p:sp>
      <p:sp>
        <p:nvSpPr>
          <p:cNvPr id="10" name="Arrow: Down 9">
            <a:extLst>
              <a:ext uri="{596DEA5C-0B87-4FB9-88A4-3A38D61B9EA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4F2B240-85C5-4D63-972A-8E8728F0CD8F}"/>
              </a:ext>
            </a:extLst>
          </p:cNvPr>
          <p:cNvSpPr/>
          <p:nvPr/>
        </p:nvSpPr>
        <p:spPr>
          <a:xfrm flipH="1">
            <a:off x="5890323" y="2914015"/>
            <a:ext cx="411365" cy="427812"/>
          </a:xfrm>
          <a:prstGeom prst="downArrow">
            <a:avLst/>
          </a:prstGeom>
          <a:solidFill>
            <a:srgbClr val="00B050"/>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1" name="Arrow: Down 10">
            <a:extLst>
              <a:ext uri="{AB7B0F40-A1E3-4373-9D2A-C54C8DC9A1F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445AFBC-64DD-4DE8-83C4-5A842EC55DA9}"/>
              </a:ext>
            </a:extLst>
          </p:cNvPr>
          <p:cNvSpPr/>
          <p:nvPr/>
        </p:nvSpPr>
        <p:spPr>
          <a:xfrm flipH="1">
            <a:off x="1449375" y="3563531"/>
            <a:ext cx="411365" cy="427812"/>
          </a:xfrm>
          <a:prstGeom prst="downArrow">
            <a:avLst/>
          </a:prstGeom>
          <a:solidFill>
            <a:srgbClr val="00B050"/>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2" name="Arrow: Down 11">
            <a:extLst>
              <a:ext uri="{806D1C0A-1BB7-4749-B62C-5E4398AFCFC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AFA4EB3-40BC-4B25-A898-D34A36E157DB}"/>
              </a:ext>
            </a:extLst>
          </p:cNvPr>
          <p:cNvSpPr/>
          <p:nvPr/>
        </p:nvSpPr>
        <p:spPr>
          <a:xfrm flipH="1">
            <a:off x="4459452" y="3563531"/>
            <a:ext cx="411365" cy="427812"/>
          </a:xfrm>
          <a:prstGeom prst="downArrow">
            <a:avLst/>
          </a:prstGeom>
          <a:solidFill>
            <a:srgbClr val="00B050"/>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3" name="Arrow: Down 12">
            <a:extLst>
              <a:ext uri="{8A625E12-3240-49C2-BA29-4B8D7A72E11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3239063-1B98-4D17-AD9B-3D0407692454}"/>
              </a:ext>
            </a:extLst>
          </p:cNvPr>
          <p:cNvSpPr/>
          <p:nvPr/>
        </p:nvSpPr>
        <p:spPr>
          <a:xfrm flipH="1">
            <a:off x="7411796" y="3563531"/>
            <a:ext cx="411365" cy="427812"/>
          </a:xfrm>
          <a:prstGeom prst="downArrow">
            <a:avLst/>
          </a:prstGeom>
          <a:solidFill>
            <a:srgbClr val="00B050"/>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4" name="Arrow: Down 13">
            <a:extLst>
              <a:ext uri="{762B1626-2EA1-488B-B0D8-9C0F603DFB7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DAEE7BA-FC30-4B9F-A52B-F4CA3A3CB436}"/>
              </a:ext>
            </a:extLst>
          </p:cNvPr>
          <p:cNvSpPr/>
          <p:nvPr/>
        </p:nvSpPr>
        <p:spPr>
          <a:xfrm flipH="1">
            <a:off x="10561435" y="3563531"/>
            <a:ext cx="411365" cy="427812"/>
          </a:xfrm>
          <a:prstGeom prst="downArrow">
            <a:avLst/>
          </a:prstGeom>
          <a:solidFill>
            <a:srgbClr val="00B050"/>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15" name="Straight Connector 14">
            <a:extLst>
              <a:ext uri="{28380A49-6569-4322-A384-35C39BB8083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FE9066A-D548-4A4C-A8B2-6A4C5977AB60}"/>
              </a:ext>
            </a:extLst>
          </p:cNvPr>
          <p:cNvCxnSpPr>
            <a:stCxn id="11" idx="0"/>
          </p:cNvCxnSpPr>
          <p:nvPr/>
        </p:nvCxnSpPr>
        <p:spPr>
          <a:xfrm rot="16200000" flipH="1">
            <a:off x="6219077" y="-998004"/>
            <a:ext cx="18935" cy="914201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6" name="Straight Connector 15">
            <a:extLst>
              <a:ext uri="{844A3840-765E-4AA2-BD60-D0FD9B4167B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2272559-71C4-4918-B418-A0BD8DE77ACF}"/>
              </a:ext>
            </a:extLst>
          </p:cNvPr>
          <p:cNvCxnSpPr>
            <a:stCxn id="10" idx="2"/>
          </p:cNvCxnSpPr>
          <p:nvPr/>
        </p:nvCxnSpPr>
        <p:spPr>
          <a:xfrm rot="5400000" flipV="1">
            <a:off x="5982969" y="3461333"/>
            <a:ext cx="236651" cy="560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Tree>
    <p:extLst>
      <p:ext uri="{4CB82D52-F700-4D54-8787-829873DD619B}">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70"/>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8A1F6575-7232-4EB2-B2AF-4A00B69D00C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3BAE9CC-55CA-4C56-A6C6-19382B2E6CA2}"/>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CBF40CC8-0EEA-4229-8AB3-C6424BB74C1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B68F398-A4A8-4163-8C4A-CB51A8CB446A}"/>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4B5E723D-C961-4F08-B5BB-0D73F5382BA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9415205-D682-4A5D-9FE6-DB2D2C9A7201}"/>
              </a:ext>
            </a:extLst>
          </p:cNvPr>
          <p:cNvSpPr txBox="1"/>
          <p:nvPr>
            <p:custDataLst>
              <p:tags r:id="rId1"/>
            </p:custDataLst>
          </p:nvPr>
        </p:nvSpPr>
        <p:spPr>
          <a:xfrm>
            <a:off x="550507" y="994144"/>
            <a:ext cx="7415580" cy="471737"/>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Function with no argument and no return value</a:t>
            </a:r>
          </a:p>
        </p:txBody>
      </p:sp>
      <p:sp>
        <p:nvSpPr>
          <p:cNvPr id="5" name="TextBox 4">
            <a:extLst>
              <a:ext uri="{A70818A7-DEE0-4B91-8414-7168715997F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7ADC6C6-366A-4D22-A946-2DD17DC443A2}"/>
              </a:ext>
            </a:extLst>
          </p:cNvPr>
          <p:cNvSpPr txBox="1"/>
          <p:nvPr/>
        </p:nvSpPr>
        <p:spPr>
          <a:xfrm>
            <a:off x="1219200" y="1547939"/>
            <a:ext cx="5269229" cy="5587363"/>
          </a:xfrm>
          <a:prstGeom prst="rect">
            <a:avLst/>
          </a:prstGeom>
        </p:spPr>
        <p:txBody>
          <a:bodyPr vert="horz" lIns="127000" tIns="63500" rIns="127000" bIns="63500" rtlCol="0" anchor="t">
            <a:spAutoFit/>
          </a:bodyPr>
          <a:lstStyle/>
          <a:p>
            <a:pPr>
              <a:defRPr lang="en-US" sz="1400" dirty="0"/>
            </a:pPr>
            <a:r>
              <a:rPr lang="en-US" sz="1867" dirty="0"/>
              <a:t>#include&lt;stdio.h&gt;</a:t>
            </a:r>
          </a:p>
          <a:p>
            <a:pPr>
              <a:defRPr lang="en-US" sz="1400" dirty="0"/>
            </a:pPr>
            <a:r>
              <a:rPr lang="en-US" sz="1867" dirty="0"/>
              <a:t>void addition();</a:t>
            </a:r>
          </a:p>
          <a:p>
            <a:pPr>
              <a:defRPr lang="en-US" sz="1400" dirty="0"/>
            </a:pPr>
            <a:r>
              <a:rPr lang="en-US" sz="1867" dirty="0"/>
              <a:t>void main()</a:t>
            </a:r>
          </a:p>
          <a:p>
            <a:pPr>
              <a:defRPr lang="en-US" sz="1400" dirty="0"/>
            </a:pPr>
            <a:r>
              <a:rPr lang="en-US" sz="1867" dirty="0"/>
              <a:t>{</a:t>
            </a:r>
          </a:p>
          <a:p>
            <a:pPr>
              <a:defRPr lang="en-US" sz="1400" dirty="0"/>
            </a:pPr>
            <a:r>
              <a:rPr lang="en-US" sz="1867" dirty="0"/>
              <a:t>     </a:t>
            </a:r>
            <a:r>
              <a:rPr lang="en-US" sz="1867" dirty="0" err="1"/>
              <a:t>clrscr</a:t>
            </a:r>
            <a:r>
              <a:rPr lang="en-US" sz="1867" dirty="0"/>
              <a:t>();</a:t>
            </a:r>
          </a:p>
          <a:p>
            <a:pPr>
              <a:defRPr lang="en-US" sz="1400" dirty="0"/>
            </a:pPr>
            <a:r>
              <a:rPr lang="en-US" sz="1867" dirty="0"/>
              <a:t>     </a:t>
            </a:r>
            <a:r>
              <a:rPr lang="en-US" sz="1867" dirty="0" err="1"/>
              <a:t>printf</a:t>
            </a:r>
            <a:r>
              <a:rPr lang="en-US" sz="1867" dirty="0"/>
              <a:t>("Addition of 2 numbers");</a:t>
            </a:r>
          </a:p>
          <a:p>
            <a:pPr>
              <a:defRPr lang="en-US" sz="1400" dirty="0"/>
            </a:pPr>
            <a:r>
              <a:rPr lang="en-US" sz="1867" dirty="0"/>
              <a:t>     addition();</a:t>
            </a:r>
          </a:p>
          <a:p>
            <a:pPr>
              <a:defRPr lang="en-US" sz="1400" dirty="0"/>
            </a:pPr>
            <a:r>
              <a:rPr lang="en-US" sz="1867" dirty="0"/>
              <a:t>     </a:t>
            </a:r>
            <a:r>
              <a:rPr lang="en-US" sz="1867" dirty="0" err="1"/>
              <a:t>getch</a:t>
            </a:r>
            <a:r>
              <a:rPr lang="en-US" sz="1867" dirty="0"/>
              <a:t>();</a:t>
            </a:r>
          </a:p>
          <a:p>
            <a:pPr>
              <a:defRPr lang="en-US" sz="1400" dirty="0"/>
            </a:pPr>
            <a:r>
              <a:rPr lang="en-US" sz="1867" dirty="0"/>
              <a:t>}</a:t>
            </a:r>
          </a:p>
          <a:p>
            <a:pPr>
              <a:defRPr lang="en-US" sz="1400" dirty="0"/>
            </a:pPr>
            <a:endParaRPr lang="en-US" sz="1867" dirty="0"/>
          </a:p>
          <a:p>
            <a:pPr>
              <a:defRPr lang="en-US" sz="1400" dirty="0"/>
            </a:pPr>
            <a:r>
              <a:rPr lang="en-US" sz="1867" dirty="0"/>
              <a:t>void addition()</a:t>
            </a:r>
          </a:p>
          <a:p>
            <a:pPr>
              <a:defRPr lang="en-US" sz="1400" dirty="0"/>
            </a:pPr>
            <a:r>
              <a:rPr lang="en-US" sz="1867" dirty="0"/>
              <a:t>{</a:t>
            </a:r>
          </a:p>
          <a:p>
            <a:pPr>
              <a:defRPr lang="en-US" sz="1400" dirty="0"/>
            </a:pPr>
            <a:r>
              <a:rPr lang="en-US" sz="1867" dirty="0"/>
              <a:t>      int a,b,c;</a:t>
            </a:r>
          </a:p>
          <a:p>
            <a:pPr>
              <a:defRPr lang="en-US" sz="1400" dirty="0"/>
            </a:pPr>
            <a:r>
              <a:rPr lang="en-US" sz="1867" dirty="0"/>
              <a:t>      </a:t>
            </a:r>
            <a:r>
              <a:rPr lang="en-US" sz="1867" dirty="0" err="1"/>
              <a:t>printf</a:t>
            </a:r>
            <a:r>
              <a:rPr lang="en-US" sz="1867" dirty="0"/>
              <a:t>("enter values for a and b");</a:t>
            </a:r>
          </a:p>
          <a:p>
            <a:pPr>
              <a:defRPr lang="en-US" sz="1400" dirty="0"/>
            </a:pPr>
            <a:r>
              <a:rPr lang="en-US" sz="1867" dirty="0"/>
              <a:t>      </a:t>
            </a:r>
            <a:r>
              <a:rPr lang="en-US" sz="1867" dirty="0" err="1"/>
              <a:t>scanf</a:t>
            </a:r>
            <a:r>
              <a:rPr lang="en-US" sz="1867" dirty="0"/>
              <a:t>("%d%d",&amp;a,&amp;b);</a:t>
            </a:r>
          </a:p>
          <a:p>
            <a:pPr>
              <a:defRPr lang="en-US" sz="1400" dirty="0"/>
            </a:pPr>
            <a:r>
              <a:rPr lang="en-US" sz="1867" dirty="0"/>
              <a:t>      c=a+b;</a:t>
            </a:r>
          </a:p>
          <a:p>
            <a:pPr>
              <a:defRPr lang="en-US" sz="1400" dirty="0"/>
            </a:pPr>
            <a:r>
              <a:rPr lang="en-US" sz="1867" dirty="0"/>
              <a:t>      </a:t>
            </a:r>
            <a:r>
              <a:rPr lang="en-US" sz="1867" dirty="0" err="1"/>
              <a:t>printf</a:t>
            </a:r>
            <a:r>
              <a:rPr lang="en-US" sz="1867" dirty="0"/>
              <a:t>("sum is %d", c);</a:t>
            </a:r>
          </a:p>
          <a:p>
            <a:pPr>
              <a:defRPr lang="en-US" sz="1400" dirty="0"/>
            </a:pPr>
            <a:r>
              <a:rPr lang="en-US" sz="1867" dirty="0"/>
              <a:t>}</a:t>
            </a:r>
          </a:p>
          <a:p>
            <a:pPr>
              <a:defRPr lang="en-US" sz="1400" dirty="0"/>
            </a:pPr>
            <a:endParaRPr lang="en-US" sz="1867" dirty="0"/>
          </a:p>
        </p:txBody>
      </p:sp>
      <p:sp>
        <p:nvSpPr>
          <p:cNvPr id="6" name="TextBox 5">
            <a:extLst>
              <a:ext uri="{6548F234-362A-4FB6-8254-EC9130ABE94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4EBC419-4738-4045-885F-077235A87A33}"/>
              </a:ext>
            </a:extLst>
          </p:cNvPr>
          <p:cNvSpPr txBox="1"/>
          <p:nvPr/>
        </p:nvSpPr>
        <p:spPr>
          <a:xfrm>
            <a:off x="4876800" y="1828801"/>
            <a:ext cx="5778259" cy="415563"/>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Function declaration/function prototype</a:t>
            </a:r>
          </a:p>
        </p:txBody>
      </p:sp>
      <p:sp>
        <p:nvSpPr>
          <p:cNvPr id="7" name="Arrow: Left 6">
            <a:extLst>
              <a:ext uri="{F0F939AD-1B99-4B05-A1A7-D74BB036653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B31A023-8057-4C3D-B4DA-C54D55EDC7C1}"/>
              </a:ext>
            </a:extLst>
          </p:cNvPr>
          <p:cNvSpPr/>
          <p:nvPr/>
        </p:nvSpPr>
        <p:spPr>
          <a:xfrm>
            <a:off x="3657601" y="1879600"/>
            <a:ext cx="996772" cy="332485"/>
          </a:xfrm>
          <a:prstGeom prst="lef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8" name="Arrow: Left 7">
            <a:extLst>
              <a:ext uri="{2BBDFF65-32AB-4115-B12F-34B26BD308F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607D324-B164-45C6-9D83-761404104B13}"/>
              </a:ext>
            </a:extLst>
          </p:cNvPr>
          <p:cNvSpPr/>
          <p:nvPr/>
        </p:nvSpPr>
        <p:spPr>
          <a:xfrm>
            <a:off x="3657601" y="3293986"/>
            <a:ext cx="996772" cy="332485"/>
          </a:xfrm>
          <a:prstGeom prst="lef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9" name="TextBox 8">
            <a:extLst>
              <a:ext uri="{B4E0E2B2-A22B-47C8-89F6-4B5ABF020B8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465BD56-7C58-4CAA-BB3D-43D5AE55FA34}"/>
              </a:ext>
            </a:extLst>
          </p:cNvPr>
          <p:cNvSpPr txBox="1"/>
          <p:nvPr/>
        </p:nvSpPr>
        <p:spPr>
          <a:xfrm>
            <a:off x="4876800" y="3289301"/>
            <a:ext cx="5778259" cy="415563"/>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Function call/function signature</a:t>
            </a:r>
          </a:p>
        </p:txBody>
      </p:sp>
      <p:sp>
        <p:nvSpPr>
          <p:cNvPr id="10" name="Arrow: Left 9">
            <a:extLst>
              <a:ext uri="{657047D8-4D31-4BD5-A7F4-57A3B831B7A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207EC47-64D5-4FB1-99E1-3840F2136E7A}"/>
              </a:ext>
            </a:extLst>
          </p:cNvPr>
          <p:cNvSpPr/>
          <p:nvPr/>
        </p:nvSpPr>
        <p:spPr>
          <a:xfrm>
            <a:off x="6130607" y="4733862"/>
            <a:ext cx="996772" cy="402881"/>
          </a:xfrm>
          <a:prstGeom prst="lef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1" name="TextBox 10">
            <a:extLst>
              <a:ext uri="{D031D57C-15F1-4996-B206-9FEADA73EA8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D5E83EF-2301-4FF6-832D-D35BA0328CDC}"/>
              </a:ext>
            </a:extLst>
          </p:cNvPr>
          <p:cNvSpPr txBox="1"/>
          <p:nvPr/>
        </p:nvSpPr>
        <p:spPr>
          <a:xfrm>
            <a:off x="7315200" y="4740809"/>
            <a:ext cx="2540000" cy="415563"/>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Function body</a:t>
            </a:r>
          </a:p>
        </p:txBody>
      </p:sp>
    </p:spTree>
    <p:extLst>
      <p:ext uri="{F8F6EC15-2B3C-4CC6-8B5D-D419C80ED449}">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73"/>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28A2AAC7-6D79-4A20-A5DF-34F845F7B44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70FD3D2-9900-4C26-A1CF-AA1A921647F7}"/>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E3CB4C19-15B3-4BDA-BCDB-FEBDBC0C0F9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4007890-9A57-4E3E-84B8-09EB85D7BD77}"/>
              </a:ext>
            </a:extLst>
          </p:cNvPr>
          <p:cNvSpPr txBox="1"/>
          <p:nvPr>
            <p:custDataLst>
              <p:tags r:id="rId1"/>
            </p:custDataLst>
          </p:nvPr>
        </p:nvSpPr>
        <p:spPr>
          <a:xfrm>
            <a:off x="550507" y="841744"/>
            <a:ext cx="7415580" cy="471737"/>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Function with argument and no return value</a:t>
            </a:r>
          </a:p>
        </p:txBody>
      </p:sp>
      <p:sp>
        <p:nvSpPr>
          <p:cNvPr id="4" name="TextBox 3">
            <a:extLst>
              <a:ext uri="{F59BED2E-81FC-4F19-96BF-25C0D3028DE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A97F0F4-8C68-4C39-A8AC-11D3797F2946}"/>
              </a:ext>
            </a:extLst>
          </p:cNvPr>
          <p:cNvSpPr txBox="1"/>
          <p:nvPr/>
        </p:nvSpPr>
        <p:spPr>
          <a:xfrm>
            <a:off x="1219200" y="1395539"/>
            <a:ext cx="5269229" cy="5587363"/>
          </a:xfrm>
          <a:prstGeom prst="rect">
            <a:avLst/>
          </a:prstGeom>
        </p:spPr>
        <p:txBody>
          <a:bodyPr vert="horz" lIns="127000" tIns="63500" rIns="127000" bIns="63500" rtlCol="0" anchor="t">
            <a:spAutoFit/>
          </a:bodyPr>
          <a:lstStyle/>
          <a:p>
            <a:pPr>
              <a:defRPr lang="en-US" sz="1400" dirty="0"/>
            </a:pPr>
            <a:r>
              <a:rPr lang="en-US" sz="1867" dirty="0"/>
              <a:t>#include&lt;stdio.h&gt;</a:t>
            </a:r>
          </a:p>
          <a:p>
            <a:pPr>
              <a:defRPr lang="en-US" sz="1400" dirty="0"/>
            </a:pPr>
            <a:r>
              <a:rPr lang="en-US" sz="1867" dirty="0"/>
              <a:t>void addition(int,int);</a:t>
            </a:r>
          </a:p>
          <a:p>
            <a:pPr>
              <a:defRPr lang="en-US" sz="1400" dirty="0"/>
            </a:pPr>
            <a:r>
              <a:rPr lang="en-US" sz="1867" dirty="0"/>
              <a:t>void main()</a:t>
            </a:r>
          </a:p>
          <a:p>
            <a:pPr>
              <a:defRPr lang="en-US" sz="1400" dirty="0"/>
            </a:pPr>
            <a:r>
              <a:rPr lang="en-US" sz="1867" dirty="0"/>
              <a:t>{</a:t>
            </a:r>
          </a:p>
          <a:p>
            <a:pPr>
              <a:defRPr lang="en-US" sz="1400" dirty="0"/>
            </a:pPr>
            <a:r>
              <a:rPr lang="en-US" sz="1867" dirty="0"/>
              <a:t>     int a,b;</a:t>
            </a:r>
          </a:p>
          <a:p>
            <a:pPr>
              <a:defRPr lang="en-US" sz="1400" dirty="0"/>
            </a:pPr>
            <a:r>
              <a:rPr lang="en-US" sz="1867" dirty="0"/>
              <a:t>     </a:t>
            </a:r>
            <a:r>
              <a:rPr lang="en-US" sz="1867" dirty="0" err="1"/>
              <a:t>clrscr</a:t>
            </a:r>
            <a:r>
              <a:rPr lang="en-US" sz="1867" dirty="0"/>
              <a:t>();     </a:t>
            </a:r>
          </a:p>
          <a:p>
            <a:pPr>
              <a:defRPr lang="en-US" sz="1400" dirty="0"/>
            </a:pPr>
            <a:r>
              <a:rPr lang="en-US" sz="1867" dirty="0"/>
              <a:t>     </a:t>
            </a:r>
            <a:r>
              <a:rPr lang="en-US" sz="1867" dirty="0" err="1"/>
              <a:t>printf</a:t>
            </a:r>
            <a:r>
              <a:rPr lang="en-US" sz="1867" dirty="0"/>
              <a:t>("Addition of 2 numbers");</a:t>
            </a:r>
          </a:p>
          <a:p>
            <a:pPr>
              <a:defRPr lang="en-US" sz="1400" dirty="0"/>
            </a:pPr>
            <a:r>
              <a:rPr lang="en-US" sz="1867" dirty="0"/>
              <a:t>     </a:t>
            </a:r>
            <a:r>
              <a:rPr lang="en-US" sz="1867" dirty="0" err="1"/>
              <a:t>printf</a:t>
            </a:r>
            <a:r>
              <a:rPr lang="en-US" sz="1867" dirty="0"/>
              <a:t>("enter values for a and b");</a:t>
            </a:r>
          </a:p>
          <a:p>
            <a:pPr>
              <a:defRPr lang="en-US" sz="1400" dirty="0"/>
            </a:pPr>
            <a:r>
              <a:rPr lang="en-US" sz="1867" dirty="0"/>
              <a:t>     </a:t>
            </a:r>
            <a:r>
              <a:rPr lang="en-US" sz="1867" dirty="0" err="1"/>
              <a:t>scanf</a:t>
            </a:r>
            <a:r>
              <a:rPr lang="en-US" sz="1867" dirty="0"/>
              <a:t>("%d%d",&amp;a,&amp;b);</a:t>
            </a:r>
          </a:p>
          <a:p>
            <a:pPr>
              <a:defRPr lang="en-US" sz="1400" dirty="0"/>
            </a:pPr>
            <a:r>
              <a:rPr lang="en-US" sz="1867" dirty="0"/>
              <a:t>     addition(a,b);</a:t>
            </a:r>
          </a:p>
          <a:p>
            <a:pPr>
              <a:defRPr lang="en-US" sz="1400" dirty="0"/>
            </a:pPr>
            <a:r>
              <a:rPr lang="en-US" sz="1867" dirty="0"/>
              <a:t>     </a:t>
            </a:r>
            <a:r>
              <a:rPr lang="en-US" sz="1867" dirty="0" err="1"/>
              <a:t>getch</a:t>
            </a:r>
            <a:r>
              <a:rPr lang="en-US" sz="1867" dirty="0"/>
              <a:t>();</a:t>
            </a:r>
          </a:p>
          <a:p>
            <a:pPr>
              <a:defRPr lang="en-US" sz="1400" dirty="0"/>
            </a:pPr>
            <a:r>
              <a:rPr lang="en-US" sz="1867" dirty="0"/>
              <a:t>}</a:t>
            </a:r>
          </a:p>
          <a:p>
            <a:pPr>
              <a:defRPr lang="en-US" sz="1400" dirty="0"/>
            </a:pPr>
            <a:r>
              <a:rPr lang="en-US" sz="1867" dirty="0"/>
              <a:t>void addition(int x,int y)</a:t>
            </a:r>
          </a:p>
          <a:p>
            <a:pPr>
              <a:defRPr lang="en-US" sz="1400" dirty="0"/>
            </a:pPr>
            <a:r>
              <a:rPr lang="en-US" sz="1867" dirty="0"/>
              <a:t>{</a:t>
            </a:r>
          </a:p>
          <a:p>
            <a:pPr>
              <a:defRPr lang="en-US" sz="1400" dirty="0"/>
            </a:pPr>
            <a:r>
              <a:rPr lang="en-US" sz="1867" dirty="0"/>
              <a:t>      int z;</a:t>
            </a:r>
          </a:p>
          <a:p>
            <a:pPr>
              <a:defRPr lang="en-US" sz="1400" dirty="0"/>
            </a:pPr>
            <a:r>
              <a:rPr lang="en-US" sz="1867" dirty="0"/>
              <a:t>      z=x+y;</a:t>
            </a:r>
          </a:p>
          <a:p>
            <a:pPr>
              <a:defRPr lang="en-US" sz="1400" dirty="0"/>
            </a:pPr>
            <a:r>
              <a:rPr lang="en-US" sz="1867" dirty="0"/>
              <a:t>      </a:t>
            </a:r>
            <a:r>
              <a:rPr lang="en-US" sz="1867" dirty="0" err="1"/>
              <a:t>printf</a:t>
            </a:r>
            <a:r>
              <a:rPr lang="en-US" sz="1867" dirty="0"/>
              <a:t>("sum is %d", z);</a:t>
            </a:r>
          </a:p>
          <a:p>
            <a:pPr>
              <a:defRPr lang="en-US" sz="1400" dirty="0"/>
            </a:pPr>
            <a:r>
              <a:rPr lang="en-US" sz="1867" dirty="0"/>
              <a:t>}</a:t>
            </a:r>
          </a:p>
          <a:p>
            <a:pPr>
              <a:defRPr lang="en-US" sz="1400" dirty="0"/>
            </a:pPr>
            <a:endParaRPr lang="en-US" sz="1867" dirty="0"/>
          </a:p>
        </p:txBody>
      </p:sp>
      <p:sp>
        <p:nvSpPr>
          <p:cNvPr id="5" name="Arrow: Left 4">
            <a:extLst>
              <a:ext uri="{27DBFAE4-5EA9-4B08-9519-6BBE0D69B43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0F75DC2-EB5C-46FE-988D-5C86E404557B}"/>
              </a:ext>
            </a:extLst>
          </p:cNvPr>
          <p:cNvSpPr/>
          <p:nvPr/>
        </p:nvSpPr>
        <p:spPr>
          <a:xfrm>
            <a:off x="4030002" y="1739900"/>
            <a:ext cx="996772" cy="332485"/>
          </a:xfrm>
          <a:prstGeom prst="lef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6" name="Arrow: Left 5">
            <a:extLst>
              <a:ext uri="{92E7E1A3-A0F4-43B3-B5AD-0A649B6C26C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62049D7-0ED8-4947-B2E1-9D4E1321F1CE}"/>
              </a:ext>
            </a:extLst>
          </p:cNvPr>
          <p:cNvSpPr/>
          <p:nvPr/>
        </p:nvSpPr>
        <p:spPr>
          <a:xfrm>
            <a:off x="5099229" y="3994632"/>
            <a:ext cx="996772" cy="332485"/>
          </a:xfrm>
          <a:prstGeom prst="lef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7" name="Arrow: Left 6">
            <a:extLst>
              <a:ext uri="{F284ADBF-0C89-418E-9FF4-29656C0471C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FF879C1-FABB-4AAB-A589-302B89CC3455}"/>
              </a:ext>
            </a:extLst>
          </p:cNvPr>
          <p:cNvSpPr/>
          <p:nvPr/>
        </p:nvSpPr>
        <p:spPr>
          <a:xfrm>
            <a:off x="6130607" y="5219701"/>
            <a:ext cx="996772" cy="402881"/>
          </a:xfrm>
          <a:prstGeom prst="lef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8" name="TextBox 7">
            <a:extLst>
              <a:ext uri="{2BBF11A8-8B17-48BA-BAEC-3BA45D3EA64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65BD6DF-AAD4-4870-A12E-00C4C3E801E8}"/>
              </a:ext>
            </a:extLst>
          </p:cNvPr>
          <p:cNvSpPr txBox="1"/>
          <p:nvPr/>
        </p:nvSpPr>
        <p:spPr>
          <a:xfrm>
            <a:off x="7213600" y="5219701"/>
            <a:ext cx="2540000" cy="415563"/>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Function body</a:t>
            </a:r>
          </a:p>
        </p:txBody>
      </p:sp>
      <p:sp>
        <p:nvSpPr>
          <p:cNvPr id="9" name="TextBox 8">
            <a:extLst>
              <a:ext uri="{1C240B5A-BB99-46BD-844F-3D433B88A04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CD11E76-9DD2-4A64-887E-1D6329DA9498}"/>
              </a:ext>
            </a:extLst>
          </p:cNvPr>
          <p:cNvSpPr txBox="1"/>
          <p:nvPr/>
        </p:nvSpPr>
        <p:spPr>
          <a:xfrm>
            <a:off x="6096000" y="3955174"/>
            <a:ext cx="4150829" cy="415563"/>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Function call/function signature</a:t>
            </a:r>
          </a:p>
        </p:txBody>
      </p:sp>
      <p:sp>
        <p:nvSpPr>
          <p:cNvPr id="10" name="TextBox 9">
            <a:extLst>
              <a:ext uri="{549556C7-8E0D-42E8-9B94-D49312F84C2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AE1106F-8375-4DE2-81E3-C387FB11B5DA}"/>
              </a:ext>
            </a:extLst>
          </p:cNvPr>
          <p:cNvSpPr txBox="1"/>
          <p:nvPr/>
        </p:nvSpPr>
        <p:spPr>
          <a:xfrm>
            <a:off x="5077573" y="1689101"/>
            <a:ext cx="4876800" cy="415563"/>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Function declaration/function prototype</a:t>
            </a:r>
          </a:p>
        </p:txBody>
      </p:sp>
    </p:spTree>
    <p:extLst>
      <p:ext uri="{A10AC856-3129-44FD-BF04-24EED4EE8A4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75"/>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4E8E0B14-F255-4F7F-952A-51485D028B0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F0EF593-A22B-427C-A2BA-4E2131966E65}"/>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9F54F4F6-79A7-40B1-AE65-235240238E5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363B0A8-1B09-4D5F-8510-326ABA455264}"/>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D76B0691-B597-4D7B-A0AF-78F6E6D635B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5462620-EBFB-42A2-81ED-FB8D45B40381}"/>
              </a:ext>
            </a:extLst>
          </p:cNvPr>
          <p:cNvSpPr txBox="1"/>
          <p:nvPr>
            <p:custDataLst>
              <p:tags r:id="rId1"/>
            </p:custDataLst>
          </p:nvPr>
        </p:nvSpPr>
        <p:spPr>
          <a:xfrm>
            <a:off x="550507" y="835204"/>
            <a:ext cx="7415580" cy="471737"/>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Function with argument and with return value</a:t>
            </a:r>
          </a:p>
        </p:txBody>
      </p:sp>
      <p:sp>
        <p:nvSpPr>
          <p:cNvPr id="5" name="TextBox 4">
            <a:extLst>
              <a:ext uri="{31FF8D65-EADF-4B98-BE1B-5966DC0F3A0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9E9B936-102B-441C-BAA1-4CA612462A30}"/>
              </a:ext>
            </a:extLst>
          </p:cNvPr>
          <p:cNvSpPr txBox="1"/>
          <p:nvPr/>
        </p:nvSpPr>
        <p:spPr>
          <a:xfrm>
            <a:off x="1219200" y="1310133"/>
            <a:ext cx="5269229" cy="5874685"/>
          </a:xfrm>
          <a:prstGeom prst="rect">
            <a:avLst/>
          </a:prstGeom>
        </p:spPr>
        <p:txBody>
          <a:bodyPr vert="horz" lIns="127000" tIns="63500" rIns="127000" bIns="63500" rtlCol="0" anchor="t">
            <a:spAutoFit/>
          </a:bodyPr>
          <a:lstStyle/>
          <a:p>
            <a:pPr>
              <a:defRPr lang="en-US" sz="1400" dirty="0"/>
            </a:pPr>
            <a:r>
              <a:rPr lang="en-US" sz="1867" dirty="0"/>
              <a:t>#include&lt;stdio.h&gt;</a:t>
            </a:r>
          </a:p>
          <a:p>
            <a:pPr>
              <a:defRPr lang="en-US" sz="1400" dirty="0"/>
            </a:pPr>
            <a:r>
              <a:rPr lang="en-US" sz="1867" dirty="0"/>
              <a:t>int addition(int,int);</a:t>
            </a:r>
          </a:p>
          <a:p>
            <a:pPr>
              <a:defRPr lang="en-US" sz="1400" dirty="0"/>
            </a:pPr>
            <a:r>
              <a:rPr lang="en-US" sz="1867" dirty="0"/>
              <a:t>void main()</a:t>
            </a:r>
          </a:p>
          <a:p>
            <a:pPr>
              <a:defRPr lang="en-US" sz="1400" dirty="0"/>
            </a:pPr>
            <a:r>
              <a:rPr lang="en-US" sz="1867" dirty="0"/>
              <a:t>{</a:t>
            </a:r>
          </a:p>
          <a:p>
            <a:pPr>
              <a:defRPr lang="en-US" sz="1400" dirty="0"/>
            </a:pPr>
            <a:r>
              <a:rPr lang="en-US" sz="1867" dirty="0"/>
              <a:t>     int a,b,c;</a:t>
            </a:r>
          </a:p>
          <a:p>
            <a:pPr>
              <a:defRPr lang="en-US" sz="1400" dirty="0"/>
            </a:pPr>
            <a:r>
              <a:rPr lang="en-US" sz="1867" dirty="0"/>
              <a:t>     </a:t>
            </a:r>
            <a:r>
              <a:rPr lang="en-US" sz="1867" dirty="0" err="1"/>
              <a:t>clrscr</a:t>
            </a:r>
            <a:r>
              <a:rPr lang="en-US" sz="1867" dirty="0"/>
              <a:t>();     </a:t>
            </a:r>
          </a:p>
          <a:p>
            <a:pPr>
              <a:defRPr lang="en-US" sz="1400" dirty="0"/>
            </a:pPr>
            <a:r>
              <a:rPr lang="en-US" sz="1867" dirty="0"/>
              <a:t>     </a:t>
            </a:r>
            <a:r>
              <a:rPr lang="en-US" sz="1867" dirty="0" err="1"/>
              <a:t>printf</a:t>
            </a:r>
            <a:r>
              <a:rPr lang="en-US" sz="1867" dirty="0"/>
              <a:t>("Addition of 2 numbers");</a:t>
            </a:r>
          </a:p>
          <a:p>
            <a:pPr>
              <a:defRPr lang="en-US" sz="1400" dirty="0"/>
            </a:pPr>
            <a:r>
              <a:rPr lang="en-US" sz="1867" dirty="0"/>
              <a:t>     </a:t>
            </a:r>
            <a:r>
              <a:rPr lang="en-US" sz="1867" dirty="0" err="1"/>
              <a:t>printf</a:t>
            </a:r>
            <a:r>
              <a:rPr lang="en-US" sz="1867" dirty="0"/>
              <a:t>("enter values for a and b");</a:t>
            </a:r>
          </a:p>
          <a:p>
            <a:pPr>
              <a:defRPr lang="en-US" sz="1400" dirty="0"/>
            </a:pPr>
            <a:r>
              <a:rPr lang="en-US" sz="1867" dirty="0"/>
              <a:t>     </a:t>
            </a:r>
            <a:r>
              <a:rPr lang="en-US" sz="1867" dirty="0" err="1"/>
              <a:t>scanf</a:t>
            </a:r>
            <a:r>
              <a:rPr lang="en-US" sz="1867" dirty="0"/>
              <a:t>("%d%d",&amp;a,&amp;b);</a:t>
            </a:r>
          </a:p>
          <a:p>
            <a:pPr>
              <a:defRPr lang="en-US" sz="1400" dirty="0"/>
            </a:pPr>
            <a:r>
              <a:rPr lang="en-US" sz="1867" dirty="0"/>
              <a:t>     c=addition(a,b);</a:t>
            </a:r>
          </a:p>
          <a:p>
            <a:pPr>
              <a:defRPr lang="en-US" sz="1400" dirty="0"/>
            </a:pPr>
            <a:r>
              <a:rPr lang="en-US" sz="1867" dirty="0"/>
              <a:t>     </a:t>
            </a:r>
            <a:r>
              <a:rPr lang="en-US" sz="1867" dirty="0" err="1"/>
              <a:t>printf</a:t>
            </a:r>
            <a:r>
              <a:rPr lang="en-US" sz="1867" dirty="0"/>
              <a:t>("sum is %d", c);</a:t>
            </a:r>
          </a:p>
          <a:p>
            <a:pPr>
              <a:defRPr lang="en-US" sz="1400" dirty="0"/>
            </a:pPr>
            <a:r>
              <a:rPr lang="en-US" sz="1867" dirty="0"/>
              <a:t>     </a:t>
            </a:r>
            <a:r>
              <a:rPr lang="en-US" sz="1867" dirty="0" err="1"/>
              <a:t>getch</a:t>
            </a:r>
            <a:r>
              <a:rPr lang="en-US" sz="1867" dirty="0"/>
              <a:t>();</a:t>
            </a:r>
          </a:p>
          <a:p>
            <a:pPr>
              <a:defRPr lang="en-US" sz="1400" dirty="0"/>
            </a:pPr>
            <a:r>
              <a:rPr lang="en-US" sz="1867" dirty="0"/>
              <a:t>}</a:t>
            </a:r>
          </a:p>
          <a:p>
            <a:pPr>
              <a:defRPr lang="en-US" sz="1400" dirty="0"/>
            </a:pPr>
            <a:r>
              <a:rPr lang="en-US" sz="1867" dirty="0"/>
              <a:t>int addition(int x,int y)</a:t>
            </a:r>
          </a:p>
          <a:p>
            <a:pPr>
              <a:defRPr lang="en-US" sz="1400" dirty="0"/>
            </a:pPr>
            <a:r>
              <a:rPr lang="en-US" sz="1867" dirty="0"/>
              <a:t>{</a:t>
            </a:r>
          </a:p>
          <a:p>
            <a:pPr>
              <a:defRPr lang="en-US" sz="1400" dirty="0"/>
            </a:pPr>
            <a:r>
              <a:rPr lang="en-US" sz="1867" dirty="0"/>
              <a:t>      int z;</a:t>
            </a:r>
          </a:p>
          <a:p>
            <a:pPr>
              <a:defRPr lang="en-US" sz="1400" dirty="0"/>
            </a:pPr>
            <a:r>
              <a:rPr lang="en-US" sz="1867" dirty="0"/>
              <a:t>      z=x+y;</a:t>
            </a:r>
          </a:p>
          <a:p>
            <a:pPr>
              <a:defRPr lang="en-US" sz="1400" dirty="0"/>
            </a:pPr>
            <a:r>
              <a:rPr lang="en-US" sz="1867" dirty="0"/>
              <a:t>      return z;</a:t>
            </a:r>
          </a:p>
          <a:p>
            <a:pPr>
              <a:defRPr lang="en-US" sz="1400" dirty="0"/>
            </a:pPr>
            <a:r>
              <a:rPr lang="en-US" sz="1867" dirty="0"/>
              <a:t>}</a:t>
            </a:r>
          </a:p>
          <a:p>
            <a:pPr>
              <a:defRPr lang="en-US" sz="1400" dirty="0"/>
            </a:pPr>
            <a:endParaRPr lang="en-US" sz="1867" dirty="0"/>
          </a:p>
        </p:txBody>
      </p:sp>
      <p:sp>
        <p:nvSpPr>
          <p:cNvPr id="6" name="Arrow: Left 5">
            <a:extLst>
              <a:ext uri="{3639E759-DE7D-4BA1-A10C-D6ADEC139A3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5251FBB-9ECF-415D-B7A3-F7729B3F72DA}"/>
              </a:ext>
            </a:extLst>
          </p:cNvPr>
          <p:cNvSpPr/>
          <p:nvPr/>
        </p:nvSpPr>
        <p:spPr>
          <a:xfrm>
            <a:off x="4030002" y="1638300"/>
            <a:ext cx="996772" cy="332485"/>
          </a:xfrm>
          <a:prstGeom prst="lef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7" name="Arrow: Left 6">
            <a:extLst>
              <a:ext uri="{58F0C2AA-FE3E-4327-977C-565B1FF5182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DF01F43-9FBC-481C-B847-65292A8DECBB}"/>
              </a:ext>
            </a:extLst>
          </p:cNvPr>
          <p:cNvSpPr/>
          <p:nvPr/>
        </p:nvSpPr>
        <p:spPr>
          <a:xfrm>
            <a:off x="5099229" y="3893032"/>
            <a:ext cx="996772" cy="332485"/>
          </a:xfrm>
          <a:prstGeom prst="lef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8" name="Arrow: Left 7">
            <a:extLst>
              <a:ext uri="{815B049D-1952-4F7C-8A1A-7595F0F2E2A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03D298B-40A3-4313-A9EC-6BFB84D101A3}"/>
              </a:ext>
            </a:extLst>
          </p:cNvPr>
          <p:cNvSpPr/>
          <p:nvPr/>
        </p:nvSpPr>
        <p:spPr>
          <a:xfrm>
            <a:off x="6130607" y="5270501"/>
            <a:ext cx="996772" cy="402881"/>
          </a:xfrm>
          <a:prstGeom prst="lef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9" name="TextBox 8">
            <a:extLst>
              <a:ext uri="{7169A3C2-0BEE-45DC-89D0-D8A67793BA6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8A51C30-F08D-48B3-96E4-1DF00F121AFE}"/>
              </a:ext>
            </a:extLst>
          </p:cNvPr>
          <p:cNvSpPr txBox="1"/>
          <p:nvPr/>
        </p:nvSpPr>
        <p:spPr>
          <a:xfrm>
            <a:off x="7213600" y="5270501"/>
            <a:ext cx="2540000" cy="415563"/>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Function body</a:t>
            </a:r>
          </a:p>
        </p:txBody>
      </p:sp>
      <p:sp>
        <p:nvSpPr>
          <p:cNvPr id="10" name="TextBox 9">
            <a:extLst>
              <a:ext uri="{2944F27D-C542-4CBC-B19C-9BD8E650A02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2C82301-4D89-4E76-9281-4A421E1167DC}"/>
              </a:ext>
            </a:extLst>
          </p:cNvPr>
          <p:cNvSpPr txBox="1"/>
          <p:nvPr/>
        </p:nvSpPr>
        <p:spPr>
          <a:xfrm>
            <a:off x="6096000" y="3853574"/>
            <a:ext cx="4150829" cy="415563"/>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Function call/function signature</a:t>
            </a:r>
          </a:p>
        </p:txBody>
      </p:sp>
      <p:sp>
        <p:nvSpPr>
          <p:cNvPr id="11" name="TextBox 10">
            <a:extLst>
              <a:ext uri="{349709DC-0757-4F73-830E-697384439D2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FB8B038-98E7-4A58-9CED-92D029B253AC}"/>
              </a:ext>
            </a:extLst>
          </p:cNvPr>
          <p:cNvSpPr txBox="1"/>
          <p:nvPr/>
        </p:nvSpPr>
        <p:spPr>
          <a:xfrm>
            <a:off x="5077573" y="1587501"/>
            <a:ext cx="4876800" cy="415563"/>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Function declaration/function prototype</a:t>
            </a:r>
          </a:p>
        </p:txBody>
      </p:sp>
    </p:spTree>
    <p:extLst>
      <p:ext uri="{1EECE2C7-6071-4482-9F24-90F7E6390837}">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78"/>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1F5DD014-8066-4E10-8631-C2C730A4210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72F87F2-2C31-4D72-8207-E614A31A05D2}"/>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FF4B1B9D-5817-4B80-904F-1ED2DCE8EAC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4C1F670-E51C-4588-AE56-3B38D4D38B91}"/>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783AEC55-8148-4165-B2B1-5DBF9498276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2B38EF7-F075-4AFB-A29B-37D910FE3253}"/>
              </a:ext>
            </a:extLst>
          </p:cNvPr>
          <p:cNvSpPr txBox="1"/>
          <p:nvPr>
            <p:custDataLst>
              <p:tags r:id="rId1"/>
            </p:custDataLst>
          </p:nvPr>
        </p:nvSpPr>
        <p:spPr>
          <a:xfrm>
            <a:off x="550507" y="784404"/>
            <a:ext cx="7415580" cy="471737"/>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Function with no argument and with return value</a:t>
            </a:r>
          </a:p>
        </p:txBody>
      </p:sp>
      <p:sp>
        <p:nvSpPr>
          <p:cNvPr id="5" name="TextBox 4">
            <a:extLst>
              <a:ext uri="{7541A77F-7864-404B-921F-F983E2E735C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7BD45D0-30D5-4E28-8A53-8F163F0E15E1}"/>
              </a:ext>
            </a:extLst>
          </p:cNvPr>
          <p:cNvSpPr txBox="1"/>
          <p:nvPr/>
        </p:nvSpPr>
        <p:spPr>
          <a:xfrm>
            <a:off x="1219200" y="1293939"/>
            <a:ext cx="5269229" cy="5587363"/>
          </a:xfrm>
          <a:prstGeom prst="rect">
            <a:avLst/>
          </a:prstGeom>
        </p:spPr>
        <p:txBody>
          <a:bodyPr vert="horz" lIns="127000" tIns="63500" rIns="127000" bIns="63500" rtlCol="0" anchor="t">
            <a:spAutoFit/>
          </a:bodyPr>
          <a:lstStyle/>
          <a:p>
            <a:pPr>
              <a:defRPr lang="en-US" sz="1400" dirty="0"/>
            </a:pPr>
            <a:r>
              <a:rPr lang="en-US" sz="1867" dirty="0"/>
              <a:t>#include&lt;stdio.h&gt;</a:t>
            </a:r>
          </a:p>
          <a:p>
            <a:pPr>
              <a:defRPr lang="en-US" sz="1400" dirty="0"/>
            </a:pPr>
            <a:r>
              <a:rPr lang="en-US" sz="1867" dirty="0"/>
              <a:t>void addition();</a:t>
            </a:r>
          </a:p>
          <a:p>
            <a:pPr>
              <a:defRPr lang="en-US" sz="1400" dirty="0"/>
            </a:pPr>
            <a:r>
              <a:rPr lang="en-US" sz="1867" dirty="0"/>
              <a:t>void main()</a:t>
            </a:r>
          </a:p>
          <a:p>
            <a:pPr>
              <a:defRPr lang="en-US" sz="1400" dirty="0"/>
            </a:pPr>
            <a:r>
              <a:rPr lang="en-US" sz="1867" dirty="0"/>
              <a:t>{</a:t>
            </a:r>
          </a:p>
          <a:p>
            <a:pPr>
              <a:defRPr lang="en-US" sz="1400" dirty="0"/>
            </a:pPr>
            <a:r>
              <a:rPr lang="en-US" sz="1867" dirty="0"/>
              <a:t>     </a:t>
            </a:r>
            <a:r>
              <a:rPr lang="en-US" sz="1867" dirty="0" err="1"/>
              <a:t>clrscr</a:t>
            </a:r>
            <a:r>
              <a:rPr lang="en-US" sz="1867" dirty="0"/>
              <a:t>();</a:t>
            </a:r>
          </a:p>
          <a:p>
            <a:pPr>
              <a:defRPr lang="en-US" sz="1400" dirty="0"/>
            </a:pPr>
            <a:r>
              <a:rPr lang="en-US" sz="1867" dirty="0"/>
              <a:t>     </a:t>
            </a:r>
            <a:r>
              <a:rPr lang="en-US" sz="1867" dirty="0" err="1"/>
              <a:t>printf</a:t>
            </a:r>
            <a:r>
              <a:rPr lang="en-US" sz="1867" dirty="0"/>
              <a:t>("Addition of 2 numbers");</a:t>
            </a:r>
          </a:p>
          <a:p>
            <a:pPr>
              <a:defRPr lang="en-US" sz="1400" dirty="0"/>
            </a:pPr>
            <a:r>
              <a:rPr lang="en-US" sz="1867" dirty="0"/>
              <a:t>     z=addition();</a:t>
            </a:r>
          </a:p>
          <a:p>
            <a:pPr>
              <a:defRPr lang="en-US" sz="1400" dirty="0"/>
            </a:pPr>
            <a:r>
              <a:rPr lang="en-US" sz="1867" dirty="0"/>
              <a:t>     </a:t>
            </a:r>
            <a:r>
              <a:rPr lang="en-US" sz="1867" dirty="0" err="1"/>
              <a:t>Printf</a:t>
            </a:r>
            <a:r>
              <a:rPr lang="en-US" sz="1867" dirty="0"/>
              <a:t>("sum is %d",z);</a:t>
            </a:r>
          </a:p>
          <a:p>
            <a:pPr>
              <a:defRPr lang="en-US" sz="1400" dirty="0"/>
            </a:pPr>
            <a:r>
              <a:rPr lang="en-US" sz="1867" dirty="0"/>
              <a:t>     </a:t>
            </a:r>
            <a:r>
              <a:rPr lang="en-US" sz="1867" dirty="0" err="1"/>
              <a:t>getch</a:t>
            </a:r>
            <a:r>
              <a:rPr lang="en-US" sz="1867" dirty="0"/>
              <a:t>();</a:t>
            </a:r>
          </a:p>
          <a:p>
            <a:pPr>
              <a:defRPr lang="en-US" sz="1400" dirty="0"/>
            </a:pPr>
            <a:r>
              <a:rPr lang="en-US" sz="1867" dirty="0"/>
              <a:t>}</a:t>
            </a:r>
          </a:p>
          <a:p>
            <a:pPr>
              <a:defRPr lang="en-US" sz="1400" dirty="0"/>
            </a:pPr>
            <a:endParaRPr lang="en-US" sz="1867" dirty="0"/>
          </a:p>
          <a:p>
            <a:pPr>
              <a:defRPr lang="en-US" sz="1400" dirty="0"/>
            </a:pPr>
            <a:r>
              <a:rPr lang="en-US" sz="1867" dirty="0"/>
              <a:t>Int addition()</a:t>
            </a:r>
          </a:p>
          <a:p>
            <a:pPr>
              <a:defRPr lang="en-US" sz="1400" dirty="0"/>
            </a:pPr>
            <a:r>
              <a:rPr lang="en-US" sz="1867" dirty="0"/>
              <a:t>{</a:t>
            </a:r>
          </a:p>
          <a:p>
            <a:pPr>
              <a:defRPr lang="en-US" sz="1400" dirty="0"/>
            </a:pPr>
            <a:r>
              <a:rPr lang="en-US" sz="1867" dirty="0"/>
              <a:t>      int a,b,c;</a:t>
            </a:r>
          </a:p>
          <a:p>
            <a:pPr>
              <a:defRPr lang="en-US" sz="1400" dirty="0"/>
            </a:pPr>
            <a:r>
              <a:rPr lang="en-US" sz="1867" dirty="0"/>
              <a:t>      </a:t>
            </a:r>
            <a:r>
              <a:rPr lang="en-US" sz="1867" dirty="0" err="1"/>
              <a:t>printf</a:t>
            </a:r>
            <a:r>
              <a:rPr lang="en-US" sz="1867" dirty="0"/>
              <a:t>("enter values for a and b");</a:t>
            </a:r>
          </a:p>
          <a:p>
            <a:pPr>
              <a:defRPr lang="en-US" sz="1400" dirty="0"/>
            </a:pPr>
            <a:r>
              <a:rPr lang="en-US" sz="1867" dirty="0"/>
              <a:t>      </a:t>
            </a:r>
            <a:r>
              <a:rPr lang="en-US" sz="1867" dirty="0" err="1"/>
              <a:t>scanf</a:t>
            </a:r>
            <a:r>
              <a:rPr lang="en-US" sz="1867" dirty="0"/>
              <a:t>("%d%d",&amp;a,&amp;b);</a:t>
            </a:r>
          </a:p>
          <a:p>
            <a:pPr>
              <a:defRPr lang="en-US" sz="1400" dirty="0"/>
            </a:pPr>
            <a:r>
              <a:rPr lang="en-US" sz="1867" dirty="0"/>
              <a:t>      c=a+b;</a:t>
            </a:r>
          </a:p>
          <a:p>
            <a:pPr>
              <a:defRPr lang="en-US" sz="1400" dirty="0"/>
            </a:pPr>
            <a:r>
              <a:rPr lang="en-US" sz="1867" dirty="0"/>
              <a:t>      return c;</a:t>
            </a:r>
          </a:p>
          <a:p>
            <a:pPr>
              <a:defRPr lang="en-US" sz="1400" dirty="0"/>
            </a:pPr>
            <a:r>
              <a:rPr lang="en-US" sz="1867" dirty="0"/>
              <a:t>}</a:t>
            </a:r>
          </a:p>
        </p:txBody>
      </p:sp>
      <p:sp>
        <p:nvSpPr>
          <p:cNvPr id="6" name="Arrow: Left 5">
            <a:extLst>
              <a:ext uri="{3E7DB829-0DC9-49A4-9F77-E353BC7665F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88E8DFB-6909-43D2-B56E-475EC8870844}"/>
              </a:ext>
            </a:extLst>
          </p:cNvPr>
          <p:cNvSpPr/>
          <p:nvPr/>
        </p:nvSpPr>
        <p:spPr>
          <a:xfrm>
            <a:off x="4030002" y="1638300"/>
            <a:ext cx="996772" cy="332485"/>
          </a:xfrm>
          <a:prstGeom prst="lef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7" name="TextBox 6">
            <a:extLst>
              <a:ext uri="{0B0598EA-628A-4EAD-A443-BBA1BF356A3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4A81519-852A-4FB6-8162-2C6A1C1B5603}"/>
              </a:ext>
            </a:extLst>
          </p:cNvPr>
          <p:cNvSpPr txBox="1"/>
          <p:nvPr/>
        </p:nvSpPr>
        <p:spPr>
          <a:xfrm>
            <a:off x="5077573" y="1587501"/>
            <a:ext cx="4876800" cy="415563"/>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Function declaration/function prototype</a:t>
            </a:r>
          </a:p>
        </p:txBody>
      </p:sp>
      <p:sp>
        <p:nvSpPr>
          <p:cNvPr id="8" name="Arrow: Left 7">
            <a:extLst>
              <a:ext uri="{2B0C5CC2-56CE-4F68-8A4F-32352E75244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1D1680C-FC6D-427B-AB45-FB34701221B1}"/>
              </a:ext>
            </a:extLst>
          </p:cNvPr>
          <p:cNvSpPr/>
          <p:nvPr/>
        </p:nvSpPr>
        <p:spPr>
          <a:xfrm>
            <a:off x="5099229" y="2997200"/>
            <a:ext cx="996772" cy="332485"/>
          </a:xfrm>
          <a:prstGeom prst="lef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9" name="TextBox 8">
            <a:extLst>
              <a:ext uri="{6FAD4331-3E04-415D-ABD3-48FFA48B3C9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59D53A7-CA73-4DF3-AD07-72601A3E21D2}"/>
              </a:ext>
            </a:extLst>
          </p:cNvPr>
          <p:cNvSpPr txBox="1"/>
          <p:nvPr/>
        </p:nvSpPr>
        <p:spPr>
          <a:xfrm>
            <a:off x="6130607" y="2956014"/>
            <a:ext cx="4150829" cy="415563"/>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Function call/function signature</a:t>
            </a:r>
          </a:p>
        </p:txBody>
      </p:sp>
      <p:sp>
        <p:nvSpPr>
          <p:cNvPr id="10" name="Arrow: Left 9">
            <a:extLst>
              <a:ext uri="{4E79F8DC-1CAB-4BFA-9600-1364AF86FA9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0BAD825-970C-4C95-9DCC-8FF1409AB291}"/>
              </a:ext>
            </a:extLst>
          </p:cNvPr>
          <p:cNvSpPr/>
          <p:nvPr/>
        </p:nvSpPr>
        <p:spPr>
          <a:xfrm>
            <a:off x="6096001" y="5029201"/>
            <a:ext cx="996772" cy="402881"/>
          </a:xfrm>
          <a:prstGeom prst="lef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1" name="TextBox 10">
            <a:extLst>
              <a:ext uri="{4E83705E-D652-436F-B7CF-9DD1DB5F233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6230AEF-8A64-4F3E-B9D6-1D46512A9834}"/>
              </a:ext>
            </a:extLst>
          </p:cNvPr>
          <p:cNvSpPr txBox="1"/>
          <p:nvPr/>
        </p:nvSpPr>
        <p:spPr>
          <a:xfrm>
            <a:off x="7315200" y="5016501"/>
            <a:ext cx="2540000" cy="415563"/>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Function body</a:t>
            </a:r>
          </a:p>
        </p:txBody>
      </p:sp>
    </p:spTree>
    <p:extLst>
      <p:ext uri="{4600E167-047A-465C-9863-17746607BC05}">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81"/>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2DE5DC8D-3F10-49D4-958D-F76006449F5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7A86012-CB8F-4BD5-89FE-44609029A1B0}"/>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AE7EC809-E34B-4FFF-B17D-D42955222B8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A1D1136-92D9-4B4E-B8BE-48CA86EECB9D}"/>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B554F719-931B-4434-8AA1-B0B9FCE882C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E0BB9D8-897E-4CB7-965E-D2FC315FFBF8}"/>
              </a:ext>
            </a:extLst>
          </p:cNvPr>
          <p:cNvSpPr txBox="1"/>
          <p:nvPr>
            <p:custDataLst>
              <p:tags r:id="rId1"/>
            </p:custDataLst>
          </p:nvPr>
        </p:nvSpPr>
        <p:spPr>
          <a:xfrm>
            <a:off x="4772978" y="987819"/>
            <a:ext cx="6784225" cy="474700"/>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What are local and global variables?</a:t>
            </a:r>
          </a:p>
        </p:txBody>
      </p:sp>
      <p:pic>
        <p:nvPicPr>
          <p:cNvPr id="5" name="Picture 4">
            <a:extLst>
              <a:ext uri="{771BF82A-73D0-4DF7-93A8-89FCF7DB56B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5D38629-452B-45C5-981D-8C6630E43F91}"/>
              </a:ext>
            </a:extLst>
          </p:cNvPr>
          <p:cNvPicPr>
            <a:picLocks noChangeAspect="1"/>
          </p:cNvPicPr>
          <p:nvPr/>
        </p:nvPicPr>
        <p:blipFill>
          <a:blip r:embed="rId4"/>
          <a:srcRect t="13950"/>
          <a:stretch>
            <a:fillRect/>
          </a:stretch>
        </p:blipFill>
        <p:spPr>
          <a:xfrm>
            <a:off x="4770525" y="1803400"/>
            <a:ext cx="6789128" cy="4385856"/>
          </a:xfrm>
          <a:prstGeom prst="rect">
            <a:avLst/>
          </a:prstGeom>
          <a:noFill/>
        </p:spPr>
      </p:pic>
      <p:sp>
        <p:nvSpPr>
          <p:cNvPr id="6" name="TextBox 5">
            <a:extLst>
              <a:ext uri="{37FD8CE7-3DE1-464F-89B9-D0D60FC4929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53FB8C4-D8BE-4453-9905-307EEBFC8E44}"/>
              </a:ext>
            </a:extLst>
          </p:cNvPr>
          <p:cNvSpPr txBox="1"/>
          <p:nvPr/>
        </p:nvSpPr>
        <p:spPr>
          <a:xfrm>
            <a:off x="502068" y="987819"/>
            <a:ext cx="3379851" cy="5300041"/>
          </a:xfrm>
          <a:prstGeom prst="rect">
            <a:avLst/>
          </a:prstGeom>
          <a:blipFill dpi="0" rotWithShape="1">
            <a:blip r:embed="rId5"/>
            <a:tile tx="0" ty="0" sx="75000" sy="75000" algn="tl"/>
          </a:blipFill>
          <a:ln>
            <a:noFill/>
          </a:ln>
        </p:spPr>
        <p:txBody>
          <a:bodyPr vert="horz" lIns="127000" tIns="63500" rIns="127000" bIns="63500" rtlCol="0" anchor="t">
            <a:spAutoFit/>
          </a:bodyPr>
          <a:lstStyle/>
          <a:p>
            <a:pPr>
              <a:defRPr lang="en-US" sz="1400" dirty="0"/>
            </a:pPr>
            <a:r>
              <a:rPr lang="en-US" sz="1867" dirty="0"/>
              <a:t>preprocessor  directives</a:t>
            </a:r>
          </a:p>
          <a:p>
            <a:pPr>
              <a:defRPr lang="en-US" sz="1400" dirty="0"/>
            </a:pPr>
            <a:endParaRPr lang="en-US" sz="1867" dirty="0"/>
          </a:p>
          <a:p>
            <a:pPr>
              <a:defRPr lang="en-US" sz="1400" dirty="0"/>
            </a:pPr>
            <a:r>
              <a:rPr lang="en-US" sz="1867" dirty="0"/>
              <a:t>global declarations;</a:t>
            </a:r>
          </a:p>
          <a:p>
            <a:pPr>
              <a:defRPr lang="en-US" sz="1400" dirty="0"/>
            </a:pPr>
            <a:endParaRPr lang="en-US" sz="1867" dirty="0"/>
          </a:p>
          <a:p>
            <a:pPr>
              <a:defRPr lang="en-US" sz="1400" dirty="0"/>
            </a:pPr>
            <a:r>
              <a:rPr lang="en-US" sz="1867" dirty="0" err="1"/>
              <a:t>void</a:t>
            </a:r>
            <a:r>
              <a:rPr lang="en-US" sz="1867" dirty="0"/>
              <a:t> main()</a:t>
            </a:r>
          </a:p>
          <a:p>
            <a:pPr>
              <a:defRPr lang="en-US" sz="1400" dirty="0"/>
            </a:pPr>
            <a:r>
              <a:rPr lang="en-US" sz="1867" dirty="0"/>
              <a:t>{</a:t>
            </a:r>
          </a:p>
          <a:p>
            <a:pPr lvl="1">
              <a:defRPr lang="en-US" sz="1400" dirty="0"/>
            </a:pPr>
            <a:r>
              <a:rPr lang="en-US" sz="1867" dirty="0"/>
              <a:t>local declarations;</a:t>
            </a:r>
          </a:p>
          <a:p>
            <a:pPr lvl="1">
              <a:defRPr lang="en-US" sz="1400" dirty="0"/>
            </a:pPr>
            <a:endParaRPr lang="en-US" sz="1867" dirty="0"/>
          </a:p>
          <a:p>
            <a:pPr lvl="1">
              <a:defRPr lang="en-US" sz="1400" dirty="0"/>
            </a:pPr>
            <a:r>
              <a:rPr lang="en-US" sz="1867" dirty="0"/>
              <a:t>statement 1;</a:t>
            </a:r>
          </a:p>
          <a:p>
            <a:pPr lvl="1">
              <a:defRPr lang="en-US" sz="1400" dirty="0"/>
            </a:pPr>
            <a:r>
              <a:rPr lang="en-US" sz="1867" dirty="0"/>
              <a:t>statement 2;</a:t>
            </a:r>
          </a:p>
          <a:p>
            <a:pPr lvl="1">
              <a:defRPr lang="en-US" sz="1400" dirty="0"/>
            </a:pPr>
            <a:r>
              <a:rPr lang="en-US" sz="1867" dirty="0"/>
              <a:t>statement 3;</a:t>
            </a:r>
          </a:p>
          <a:p>
            <a:pPr lvl="2">
              <a:defRPr lang="en-US" sz="1400" dirty="0"/>
            </a:pPr>
            <a:r>
              <a:rPr lang="en-US" sz="1867" dirty="0"/>
              <a:t>.</a:t>
            </a:r>
          </a:p>
          <a:p>
            <a:pPr lvl="2">
              <a:defRPr lang="en-US" sz="1400" dirty="0"/>
            </a:pPr>
            <a:r>
              <a:rPr lang="en-US" sz="1867" dirty="0"/>
              <a:t>.</a:t>
            </a:r>
          </a:p>
          <a:p>
            <a:pPr lvl="1">
              <a:defRPr lang="en-US" sz="1400" dirty="0"/>
            </a:pPr>
            <a:r>
              <a:rPr lang="en-US" sz="1867" dirty="0"/>
              <a:t>statement n;</a:t>
            </a:r>
          </a:p>
          <a:p>
            <a:pPr>
              <a:defRPr lang="en-US" sz="1400" dirty="0"/>
            </a:pPr>
            <a:r>
              <a:rPr lang="en-US" sz="1867" dirty="0"/>
              <a:t>}</a:t>
            </a:r>
          </a:p>
          <a:p>
            <a:pPr>
              <a:defRPr lang="en-US" sz="1400" dirty="0"/>
            </a:pPr>
            <a:endParaRPr lang="en-US" sz="1867" dirty="0"/>
          </a:p>
          <a:p>
            <a:pPr>
              <a:defRPr lang="en-US" sz="1400" dirty="0"/>
            </a:pPr>
            <a:r>
              <a:rPr lang="en-US" sz="1867" dirty="0"/>
              <a:t>user defined functions;</a:t>
            </a:r>
          </a:p>
          <a:p>
            <a:pPr>
              <a:defRPr lang="en-US" sz="1400" dirty="0"/>
            </a:pPr>
            <a:endParaRPr lang="en-US" sz="1867" dirty="0"/>
          </a:p>
        </p:txBody>
      </p:sp>
    </p:spTree>
    <p:extLst>
      <p:ext uri="{3BEEF84F-AB67-42F6-BA3E-CAEB0D530870}">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84"/>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A3FD26FD-182B-4465-8E41-070081338C9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26F471A-2DEB-4CB8-86A8-68986E19AA53}"/>
              </a:ext>
            </a:extLst>
          </p:cNvPr>
          <p:cNvPicPr>
            <a:picLocks noChangeAspect="1"/>
          </p:cNvPicPr>
          <p:nvPr/>
        </p:nvPicPr>
        <p:blipFill>
          <a:blip r:embed="rId4"/>
          <a:stretch>
            <a:fillRect/>
          </a:stretch>
        </p:blipFill>
        <p:spPr>
          <a:xfrm>
            <a:off x="-24803" y="0"/>
            <a:ext cx="12192000" cy="835200"/>
          </a:xfrm>
          <a:prstGeom prst="rect">
            <a:avLst/>
          </a:prstGeom>
          <a:noFill/>
        </p:spPr>
      </p:pic>
      <p:sp>
        <p:nvSpPr>
          <p:cNvPr id="3" name="TextBox 2">
            <a:extLst>
              <a:ext uri="{49C1D997-08A8-4036-A1BB-FCB1D7F602F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68FE013-043F-439A-BFA5-ED15C60427D3}"/>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811895FA-F9F6-4CA0-9934-DE3BDB76182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FBAEC6E-FF87-4C40-A1BC-03C962DC1A6C}"/>
              </a:ext>
            </a:extLst>
          </p:cNvPr>
          <p:cNvSpPr txBox="1"/>
          <p:nvPr/>
        </p:nvSpPr>
        <p:spPr>
          <a:xfrm>
            <a:off x="1219200" y="620268"/>
            <a:ext cx="5269229" cy="6709914"/>
          </a:xfrm>
          <a:prstGeom prst="rect">
            <a:avLst/>
          </a:prstGeom>
        </p:spPr>
        <p:txBody>
          <a:bodyPr vert="horz" lIns="127000" tIns="63500" rIns="127000" bIns="63500" rtlCol="0" anchor="t">
            <a:spAutoFit/>
          </a:bodyPr>
          <a:lstStyle/>
          <a:p>
            <a:pPr>
              <a:lnSpc>
                <a:spcPct val="125000"/>
              </a:lnSpc>
              <a:defRPr lang="en-US" sz="1400" dirty="0"/>
            </a:pPr>
            <a:r>
              <a:rPr lang="en-US" sz="1867" dirty="0"/>
              <a:t>#include&lt;stdio.h&gt;</a:t>
            </a:r>
          </a:p>
          <a:p>
            <a:pPr>
              <a:lnSpc>
                <a:spcPct val="125000"/>
              </a:lnSpc>
              <a:defRPr lang="en-US" sz="1400" dirty="0"/>
            </a:pPr>
            <a:r>
              <a:rPr lang="en-US" sz="1867" dirty="0"/>
              <a:t>int addition(int,int);</a:t>
            </a:r>
          </a:p>
          <a:p>
            <a:pPr>
              <a:lnSpc>
                <a:spcPct val="125000"/>
              </a:lnSpc>
              <a:defRPr lang="en-US" sz="1400" dirty="0"/>
            </a:pPr>
            <a:r>
              <a:rPr lang="en-US" sz="1867" dirty="0"/>
              <a:t>void main()</a:t>
            </a:r>
          </a:p>
          <a:p>
            <a:pPr>
              <a:lnSpc>
                <a:spcPct val="125000"/>
              </a:lnSpc>
              <a:defRPr lang="en-US" sz="1400" dirty="0"/>
            </a:pPr>
            <a:r>
              <a:rPr lang="en-US" sz="1867" dirty="0"/>
              <a:t>{</a:t>
            </a:r>
          </a:p>
          <a:p>
            <a:pPr>
              <a:lnSpc>
                <a:spcPct val="125000"/>
              </a:lnSpc>
              <a:defRPr lang="en-US" sz="1400" dirty="0"/>
            </a:pPr>
            <a:r>
              <a:rPr lang="en-US" sz="1867" dirty="0"/>
              <a:t>     int a,b,c;</a:t>
            </a:r>
          </a:p>
          <a:p>
            <a:pPr>
              <a:lnSpc>
                <a:spcPct val="125000"/>
              </a:lnSpc>
              <a:defRPr lang="en-US" sz="1400" dirty="0"/>
            </a:pPr>
            <a:r>
              <a:rPr lang="en-US" sz="1867" dirty="0"/>
              <a:t>     </a:t>
            </a:r>
            <a:r>
              <a:rPr lang="en-US" sz="1867" dirty="0" err="1"/>
              <a:t>printf</a:t>
            </a:r>
            <a:r>
              <a:rPr lang="en-US" sz="1867" dirty="0"/>
              <a:t>("enter values for a and b");</a:t>
            </a:r>
          </a:p>
          <a:p>
            <a:pPr>
              <a:lnSpc>
                <a:spcPct val="125000"/>
              </a:lnSpc>
              <a:defRPr lang="en-US" sz="1400" dirty="0"/>
            </a:pPr>
            <a:r>
              <a:rPr lang="en-US" sz="1867" dirty="0"/>
              <a:t>     </a:t>
            </a:r>
            <a:r>
              <a:rPr lang="en-US" sz="1867" dirty="0" err="1"/>
              <a:t>scanf</a:t>
            </a:r>
            <a:r>
              <a:rPr lang="en-US" sz="1867" dirty="0"/>
              <a:t>("%d%d",&amp;a,&amp;b);</a:t>
            </a:r>
          </a:p>
          <a:p>
            <a:pPr>
              <a:lnSpc>
                <a:spcPct val="150000"/>
              </a:lnSpc>
              <a:defRPr lang="en-US" sz="1400" dirty="0"/>
            </a:pPr>
            <a:r>
              <a:rPr lang="en-US" sz="1867" dirty="0"/>
              <a:t>     c=addition(a,b);</a:t>
            </a:r>
          </a:p>
          <a:p>
            <a:pPr>
              <a:lnSpc>
                <a:spcPct val="150000"/>
              </a:lnSpc>
              <a:defRPr lang="en-US" sz="1400" dirty="0"/>
            </a:pPr>
            <a:r>
              <a:rPr lang="en-US" sz="1867" dirty="0"/>
              <a:t>     </a:t>
            </a:r>
            <a:r>
              <a:rPr lang="en-US" sz="1867" dirty="0" err="1"/>
              <a:t>printf</a:t>
            </a:r>
            <a:r>
              <a:rPr lang="en-US" sz="1867" dirty="0"/>
              <a:t>("sum is %d", c);</a:t>
            </a:r>
          </a:p>
          <a:p>
            <a:pPr>
              <a:lnSpc>
                <a:spcPct val="125000"/>
              </a:lnSpc>
              <a:defRPr lang="en-US" sz="1400" dirty="0"/>
            </a:pPr>
            <a:r>
              <a:rPr lang="en-US" sz="1867" dirty="0"/>
              <a:t>}</a:t>
            </a:r>
          </a:p>
          <a:p>
            <a:pPr>
              <a:lnSpc>
                <a:spcPct val="125000"/>
              </a:lnSpc>
              <a:defRPr lang="en-US" sz="1400" dirty="0"/>
            </a:pPr>
            <a:endParaRPr lang="en-US" sz="1867" dirty="0"/>
          </a:p>
          <a:p>
            <a:pPr>
              <a:lnSpc>
                <a:spcPct val="125000"/>
              </a:lnSpc>
              <a:defRPr lang="en-US" sz="1400" dirty="0"/>
            </a:pPr>
            <a:r>
              <a:rPr lang="en-US" sz="1867" dirty="0"/>
              <a:t>int addition(int x,int y)</a:t>
            </a:r>
          </a:p>
          <a:p>
            <a:pPr>
              <a:lnSpc>
                <a:spcPct val="125000"/>
              </a:lnSpc>
              <a:defRPr lang="en-US" sz="1400" dirty="0"/>
            </a:pPr>
            <a:r>
              <a:rPr lang="en-US" sz="1867" dirty="0"/>
              <a:t>{</a:t>
            </a:r>
          </a:p>
          <a:p>
            <a:pPr>
              <a:lnSpc>
                <a:spcPct val="125000"/>
              </a:lnSpc>
              <a:defRPr lang="en-US" sz="1400" dirty="0"/>
            </a:pPr>
            <a:r>
              <a:rPr lang="en-US" sz="1867" dirty="0"/>
              <a:t>      int z;</a:t>
            </a:r>
          </a:p>
          <a:p>
            <a:pPr>
              <a:lnSpc>
                <a:spcPct val="125000"/>
              </a:lnSpc>
              <a:defRPr lang="en-US" sz="1400" dirty="0"/>
            </a:pPr>
            <a:r>
              <a:rPr lang="en-US" sz="1867" dirty="0"/>
              <a:t>      z=x+y;</a:t>
            </a:r>
          </a:p>
          <a:p>
            <a:pPr>
              <a:lnSpc>
                <a:spcPct val="125000"/>
              </a:lnSpc>
              <a:defRPr lang="en-US" sz="1400" dirty="0"/>
            </a:pPr>
            <a:r>
              <a:rPr lang="en-US" sz="1867" dirty="0"/>
              <a:t>      return z;</a:t>
            </a:r>
          </a:p>
          <a:p>
            <a:pPr>
              <a:lnSpc>
                <a:spcPct val="125000"/>
              </a:lnSpc>
              <a:defRPr lang="en-US" sz="1400" dirty="0"/>
            </a:pPr>
            <a:r>
              <a:rPr lang="en-US" sz="1867" dirty="0"/>
              <a:t>}</a:t>
            </a:r>
          </a:p>
          <a:p>
            <a:pPr>
              <a:lnSpc>
                <a:spcPct val="125000"/>
              </a:lnSpc>
              <a:defRPr lang="en-US" sz="1400" dirty="0"/>
            </a:pPr>
            <a:endParaRPr lang="en-US" sz="1867" dirty="0"/>
          </a:p>
        </p:txBody>
      </p:sp>
      <p:cxnSp>
        <p:nvCxnSpPr>
          <p:cNvPr id="5" name="Straight Connector 4">
            <a:extLst>
              <a:ext uri="{0CB65EA5-3C3D-42FB-BD8B-E246FC1D6AD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EDE1365-DE4F-45E6-9FD2-6583E26BC87C}"/>
              </a:ext>
            </a:extLst>
          </p:cNvPr>
          <p:cNvCxnSpPr/>
          <p:nvPr/>
        </p:nvCxnSpPr>
        <p:spPr>
          <a:xfrm rot="10800000" flipH="1" flipV="1">
            <a:off x="3083013" y="5125097"/>
            <a:ext cx="0" cy="194296"/>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6" name="Straight Connector 5">
            <a:extLst>
              <a:ext uri="{C8FBD34B-3B58-42B2-B415-DB305E33D93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321137E-D6B6-45E5-B316-A627D018DFA3}"/>
              </a:ext>
            </a:extLst>
          </p:cNvPr>
          <p:cNvCxnSpPr/>
          <p:nvPr/>
        </p:nvCxnSpPr>
        <p:spPr>
          <a:xfrm rot="10800000" flipH="1" flipV="1">
            <a:off x="3641813" y="5125097"/>
            <a:ext cx="0" cy="194296"/>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7" name="Straight Connector 6">
            <a:extLst>
              <a:ext uri="{1ADE21DA-71B8-4C28-A815-32B6B69EF5D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9FF1C0B-E259-4C4B-A794-4B0A3D2D799C}"/>
              </a:ext>
            </a:extLst>
          </p:cNvPr>
          <p:cNvCxnSpPr/>
          <p:nvPr/>
        </p:nvCxnSpPr>
        <p:spPr>
          <a:xfrm rot="10800000" flipH="1" flipV="1">
            <a:off x="3092525" y="5300967"/>
            <a:ext cx="550507"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a:extLst>
              <a:ext uri="{FAA28130-813A-41D3-8839-953538CAF63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C8B6194-2B0B-4BB3-91BE-26013469FFE3}"/>
              </a:ext>
            </a:extLst>
          </p:cNvPr>
          <p:cNvCxnSpPr/>
          <p:nvPr/>
        </p:nvCxnSpPr>
        <p:spPr>
          <a:xfrm rot="10800000" flipH="1" flipV="1">
            <a:off x="3337013" y="5277497"/>
            <a:ext cx="0" cy="194296"/>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a:extLst>
              <a:ext uri="{8804AA3E-06CF-4177-B641-C783FEB1E1C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BC803A5-288F-4F9D-9680-9B996D1A7CC7}"/>
              </a:ext>
            </a:extLst>
          </p:cNvPr>
          <p:cNvCxnSpPr/>
          <p:nvPr/>
        </p:nvCxnSpPr>
        <p:spPr>
          <a:xfrm rot="10800000" flipH="1" flipV="1">
            <a:off x="3335388" y="5446687"/>
            <a:ext cx="3157296"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0" name="Straight Connector 9">
            <a:extLst>
              <a:ext uri="{CEB0D836-D772-42F9-BF24-0985B8FDC2B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15202F4-502A-4DCC-86FF-250551B9CE74}"/>
              </a:ext>
            </a:extLst>
          </p:cNvPr>
          <p:cNvCxnSpPr/>
          <p:nvPr/>
        </p:nvCxnSpPr>
        <p:spPr>
          <a:xfrm rot="10800000" flipH="1" flipV="1">
            <a:off x="2930613" y="3550297"/>
            <a:ext cx="0" cy="194296"/>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1" name="Straight Connector 10">
            <a:extLst>
              <a:ext uri="{BA86B1F7-8371-48D9-8E7B-9B7DE3C7B22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9C91726-12DF-456B-885A-072D4FAC5CFA}"/>
              </a:ext>
            </a:extLst>
          </p:cNvPr>
          <p:cNvCxnSpPr/>
          <p:nvPr/>
        </p:nvCxnSpPr>
        <p:spPr>
          <a:xfrm rot="10800000" flipH="1" flipV="1">
            <a:off x="3184613" y="3550297"/>
            <a:ext cx="0" cy="194296"/>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2" name="Straight Connector 11">
            <a:extLst>
              <a:ext uri="{EB7BC4C7-E82A-4202-9FE4-F3D514A9254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703ED94-8C79-420C-AA2B-9E5B8E50A2D6}"/>
              </a:ext>
            </a:extLst>
          </p:cNvPr>
          <p:cNvCxnSpPr/>
          <p:nvPr/>
        </p:nvCxnSpPr>
        <p:spPr>
          <a:xfrm rot="10800000" flipH="1">
            <a:off x="2940126" y="3723742"/>
            <a:ext cx="249541" cy="2425"/>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3" name="Straight Connector 12">
            <a:extLst>
              <a:ext uri="{0DAB9353-C114-4D45-A28D-9B78AD7EA22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C9F4AA9-99F5-4658-AA41-7A3F1B10A8B6}"/>
              </a:ext>
            </a:extLst>
          </p:cNvPr>
          <p:cNvCxnSpPr/>
          <p:nvPr/>
        </p:nvCxnSpPr>
        <p:spPr>
          <a:xfrm rot="10800000" flipH="1" flipV="1">
            <a:off x="3184613" y="3657600"/>
            <a:ext cx="3157296"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14" name="TextBox 13">
            <a:extLst>
              <a:ext uri="{5AF5B0DC-C332-4687-89E1-200BED8D935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EC1DCC0-56F9-4DD1-A19E-353DC4A0478E}"/>
              </a:ext>
            </a:extLst>
          </p:cNvPr>
          <p:cNvSpPr txBox="1"/>
          <p:nvPr>
            <p:custDataLst>
              <p:tags r:id="rId1"/>
            </p:custDataLst>
          </p:nvPr>
        </p:nvSpPr>
        <p:spPr>
          <a:xfrm>
            <a:off x="6489649" y="5031385"/>
            <a:ext cx="1778000" cy="788111"/>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Formal parameters</a:t>
            </a:r>
          </a:p>
        </p:txBody>
      </p:sp>
      <p:sp>
        <p:nvSpPr>
          <p:cNvPr id="15" name="TextBox 14">
            <a:extLst>
              <a:ext uri="{7FCBA696-1341-4A1B-9D0A-BC4897A1F26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B042772-6A82-4D36-BF65-0AC0A2DCDBA8}"/>
              </a:ext>
            </a:extLst>
          </p:cNvPr>
          <p:cNvSpPr txBox="1"/>
          <p:nvPr>
            <p:custDataLst>
              <p:tags r:id="rId2"/>
            </p:custDataLst>
          </p:nvPr>
        </p:nvSpPr>
        <p:spPr>
          <a:xfrm>
            <a:off x="6341909" y="3332535"/>
            <a:ext cx="1778000" cy="784928"/>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Actual</a:t>
            </a:r>
          </a:p>
          <a:p>
            <a:pPr algn="ctr">
              <a:defRPr lang="en-US" sz="1400" dirty="0"/>
            </a:pPr>
            <a:r>
              <a:rPr lang="en-US" sz="1867" b="1" dirty="0">
                <a:latin typeface="+mj-lt"/>
              </a:rPr>
              <a:t>parameters</a:t>
            </a:r>
          </a:p>
        </p:txBody>
      </p:sp>
      <p:sp>
        <p:nvSpPr>
          <p:cNvPr id="16" name="TextBox 15">
            <a:extLst>
              <a:ext uri="{A142803C-7BA2-424C-893E-E7DED4227EF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AEB5898-4228-4F0D-A98A-42BE8C440EA4}"/>
              </a:ext>
            </a:extLst>
          </p:cNvPr>
          <p:cNvSpPr txBox="1"/>
          <p:nvPr/>
        </p:nvSpPr>
        <p:spPr>
          <a:xfrm>
            <a:off x="4876800" y="1005409"/>
            <a:ext cx="6858000" cy="415563"/>
          </a:xfrm>
          <a:prstGeom prst="rect">
            <a:avLst/>
          </a:prstGeom>
        </p:spPr>
        <p:txBody>
          <a:bodyPr vert="horz" lIns="127000" tIns="63500" rIns="127000" bIns="63500" rtlCol="0" anchor="t">
            <a:spAutoFit/>
          </a:bodyPr>
          <a:lstStyle/>
          <a:p>
            <a:pPr>
              <a:defRPr lang="en-US" sz="1400" dirty="0"/>
            </a:pPr>
            <a:r>
              <a:rPr lang="en-US" sz="1867" b="1" dirty="0">
                <a:solidFill>
                  <a:srgbClr val="FF0000"/>
                </a:solidFill>
                <a:latin typeface="+mj-lt"/>
              </a:rPr>
              <a:t>What are actual parameters and formal parameters?</a:t>
            </a:r>
          </a:p>
        </p:txBody>
      </p:sp>
    </p:spTree>
    <p:extLst>
      <p:ext uri="{A03289F1-30EA-46BC-94B8-D613EEEE785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88"/>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96E865C5-474C-4AEF-8061-8946A56D6C0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029608D-9A6E-4A52-BA24-642E3E981CD5}"/>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3702C11C-4E4B-4E1C-B385-518F6982E30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0CFD4B8-3563-4137-A8C6-ECBFF51E1983}"/>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4830B297-D121-4792-9B01-53AEA420EA3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5221854-4658-4F0A-89B1-05F498A94F17}"/>
              </a:ext>
            </a:extLst>
          </p:cNvPr>
          <p:cNvSpPr txBox="1"/>
          <p:nvPr/>
        </p:nvSpPr>
        <p:spPr>
          <a:xfrm>
            <a:off x="2838869" y="2728557"/>
            <a:ext cx="2425052" cy="702885"/>
          </a:xfrm>
          <a:prstGeom prst="rect">
            <a:avLst/>
          </a:prstGeom>
        </p:spPr>
        <p:txBody>
          <a:bodyPr vert="horz" lIns="127000" tIns="63500" rIns="127000" bIns="63500" rtlCol="0" anchor="t">
            <a:spAutoFit/>
          </a:bodyPr>
          <a:lstStyle/>
          <a:p>
            <a:pPr>
              <a:defRPr lang="en-US" sz="1400" dirty="0"/>
            </a:pPr>
            <a:r>
              <a:rPr lang="en-US" sz="1867" dirty="0"/>
              <a:t>int x=10, y=20</a:t>
            </a:r>
          </a:p>
          <a:p>
            <a:pPr>
              <a:defRPr lang="en-US" sz="1400" dirty="0"/>
            </a:pPr>
            <a:r>
              <a:rPr lang="en-US" sz="1867" dirty="0"/>
              <a:t>fun(x,y);</a:t>
            </a:r>
          </a:p>
        </p:txBody>
      </p:sp>
      <p:sp>
        <p:nvSpPr>
          <p:cNvPr id="5" name="TextBox 4">
            <a:extLst>
              <a:ext uri="{74E17AE0-571B-4AA1-B9E2-D9E235F57F2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62C8D6E-3C52-4C5A-AD27-DA55C8679021}"/>
              </a:ext>
            </a:extLst>
          </p:cNvPr>
          <p:cNvSpPr txBox="1"/>
          <p:nvPr/>
        </p:nvSpPr>
        <p:spPr>
          <a:xfrm>
            <a:off x="5958434" y="2410219"/>
            <a:ext cx="3795165" cy="1564852"/>
          </a:xfrm>
          <a:prstGeom prst="rect">
            <a:avLst/>
          </a:prstGeom>
        </p:spPr>
        <p:txBody>
          <a:bodyPr vert="horz" lIns="127000" tIns="63500" rIns="127000" bIns="63500" rtlCol="0" anchor="t">
            <a:spAutoFit/>
          </a:bodyPr>
          <a:lstStyle/>
          <a:p>
            <a:pPr>
              <a:defRPr lang="en-US" sz="1400" dirty="0"/>
            </a:pPr>
            <a:r>
              <a:rPr lang="en-US" sz="1867" dirty="0"/>
              <a:t>int fun(int a, int b)</a:t>
            </a:r>
          </a:p>
          <a:p>
            <a:pPr>
              <a:defRPr lang="en-US" sz="1400" dirty="0"/>
            </a:pPr>
            <a:r>
              <a:rPr lang="en-US" sz="1867" dirty="0"/>
              <a:t>{</a:t>
            </a:r>
          </a:p>
          <a:p>
            <a:pPr>
              <a:defRPr lang="en-US" sz="1400" dirty="0"/>
            </a:pPr>
            <a:r>
              <a:rPr lang="en-US" sz="1867" dirty="0"/>
              <a:t>       a=20;</a:t>
            </a:r>
          </a:p>
          <a:p>
            <a:pPr>
              <a:defRPr lang="en-US" sz="1400" dirty="0"/>
            </a:pPr>
            <a:r>
              <a:rPr lang="en-US" sz="1867" dirty="0"/>
              <a:t>       b=10;</a:t>
            </a:r>
          </a:p>
          <a:p>
            <a:pPr>
              <a:defRPr lang="en-US" sz="1400" dirty="0"/>
            </a:pPr>
            <a:r>
              <a:rPr lang="en-US" sz="1867" dirty="0"/>
              <a:t>{</a:t>
            </a:r>
          </a:p>
        </p:txBody>
      </p:sp>
      <p:sp>
        <p:nvSpPr>
          <p:cNvPr id="6" name="Rectangle 5">
            <a:extLst>
              <a:ext uri="{F065EA5B-4844-4656-80C6-9F1B58A2986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75C358B-1ABD-4E02-96EC-42682DD3DD41}"/>
              </a:ext>
            </a:extLst>
          </p:cNvPr>
          <p:cNvSpPr/>
          <p:nvPr/>
        </p:nvSpPr>
        <p:spPr>
          <a:xfrm>
            <a:off x="2838868" y="3828720"/>
            <a:ext cx="606259" cy="75921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10</a:t>
            </a:r>
          </a:p>
        </p:txBody>
      </p:sp>
      <p:sp>
        <p:nvSpPr>
          <p:cNvPr id="7" name="Rectangle 6">
            <a:extLst>
              <a:ext uri="{085DF1E4-0316-47AC-AD4F-3507B491018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C30D481-9C07-48B7-BE10-1D854B7F7FC9}"/>
              </a:ext>
            </a:extLst>
          </p:cNvPr>
          <p:cNvSpPr/>
          <p:nvPr/>
        </p:nvSpPr>
        <p:spPr>
          <a:xfrm>
            <a:off x="3600868" y="3828720"/>
            <a:ext cx="606259" cy="75921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20</a:t>
            </a:r>
          </a:p>
        </p:txBody>
      </p:sp>
      <p:sp>
        <p:nvSpPr>
          <p:cNvPr id="8" name="TextBox 7">
            <a:extLst>
              <a:ext uri="{D9CBB657-7F5C-4E1E-898F-617E869E280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3097CA8-3576-4CDF-BC94-1CFF73FA8226}"/>
              </a:ext>
            </a:extLst>
          </p:cNvPr>
          <p:cNvSpPr txBox="1"/>
          <p:nvPr/>
        </p:nvSpPr>
        <p:spPr>
          <a:xfrm>
            <a:off x="2969399" y="3424365"/>
            <a:ext cx="446811" cy="415563"/>
          </a:xfrm>
          <a:prstGeom prst="rect">
            <a:avLst/>
          </a:prstGeom>
        </p:spPr>
        <p:txBody>
          <a:bodyPr vert="horz" lIns="127000" tIns="63500" rIns="127000" bIns="63500" rtlCol="0" anchor="t">
            <a:spAutoFit/>
          </a:bodyPr>
          <a:lstStyle/>
          <a:p>
            <a:pPr>
              <a:defRPr lang="en-US" sz="1400" dirty="0"/>
            </a:pPr>
            <a:r>
              <a:rPr lang="en-US" sz="1867" dirty="0">
                <a:latin typeface="Open Sans"/>
              </a:rPr>
              <a:t>x</a:t>
            </a:r>
          </a:p>
        </p:txBody>
      </p:sp>
      <p:sp>
        <p:nvSpPr>
          <p:cNvPr id="9" name="TextBox 8">
            <a:extLst>
              <a:ext uri="{FD73FC09-4BDF-4900-A798-D2747483738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C2EF9F0-98B6-4941-B79F-FED0B8193C46}"/>
              </a:ext>
            </a:extLst>
          </p:cNvPr>
          <p:cNvSpPr txBox="1"/>
          <p:nvPr/>
        </p:nvSpPr>
        <p:spPr>
          <a:xfrm>
            <a:off x="3680599" y="3424365"/>
            <a:ext cx="446811" cy="415563"/>
          </a:xfrm>
          <a:prstGeom prst="rect">
            <a:avLst/>
          </a:prstGeom>
        </p:spPr>
        <p:txBody>
          <a:bodyPr vert="horz" lIns="127000" tIns="63500" rIns="127000" bIns="63500" rtlCol="0" anchor="t">
            <a:spAutoFit/>
          </a:bodyPr>
          <a:lstStyle/>
          <a:p>
            <a:pPr>
              <a:defRPr lang="en-US" sz="1400" dirty="0"/>
            </a:pPr>
            <a:r>
              <a:rPr lang="en-US" sz="1867" dirty="0">
                <a:latin typeface="Open Sans"/>
              </a:rPr>
              <a:t>y</a:t>
            </a:r>
          </a:p>
        </p:txBody>
      </p:sp>
      <p:sp>
        <p:nvSpPr>
          <p:cNvPr id="10" name="Rectangle 9">
            <a:extLst>
              <a:ext uri="{9F17A3C6-C7C9-4E8B-846C-BD1AA37834A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BEFB3A9-482E-4DC5-83AA-43BD7B3EEA40}"/>
              </a:ext>
            </a:extLst>
          </p:cNvPr>
          <p:cNvSpPr/>
          <p:nvPr/>
        </p:nvSpPr>
        <p:spPr>
          <a:xfrm>
            <a:off x="8122069" y="3777920"/>
            <a:ext cx="606259" cy="75921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10</a:t>
            </a:r>
          </a:p>
        </p:txBody>
      </p:sp>
      <p:sp>
        <p:nvSpPr>
          <p:cNvPr id="11" name="Rectangle 10">
            <a:extLst>
              <a:ext uri="{B616AB74-E472-41EC-8E68-744B989BD53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8CC7269-88CD-459A-8B73-9B12415C1F96}"/>
              </a:ext>
            </a:extLst>
          </p:cNvPr>
          <p:cNvSpPr/>
          <p:nvPr/>
        </p:nvSpPr>
        <p:spPr>
          <a:xfrm>
            <a:off x="8884069" y="3777920"/>
            <a:ext cx="606259" cy="75921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20</a:t>
            </a:r>
          </a:p>
        </p:txBody>
      </p:sp>
      <p:sp>
        <p:nvSpPr>
          <p:cNvPr id="12" name="TextBox 11">
            <a:extLst>
              <a:ext uri="{FACF22CC-B99F-457A-ABCB-0999F1BEC53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DBBF7A-6910-4430-A899-84E3D7ECDA63}"/>
              </a:ext>
            </a:extLst>
          </p:cNvPr>
          <p:cNvSpPr txBox="1"/>
          <p:nvPr/>
        </p:nvSpPr>
        <p:spPr>
          <a:xfrm>
            <a:off x="8252599" y="3373565"/>
            <a:ext cx="446811" cy="415563"/>
          </a:xfrm>
          <a:prstGeom prst="rect">
            <a:avLst/>
          </a:prstGeom>
        </p:spPr>
        <p:txBody>
          <a:bodyPr vert="horz" lIns="127000" tIns="63500" rIns="127000" bIns="63500" rtlCol="0" anchor="t">
            <a:spAutoFit/>
          </a:bodyPr>
          <a:lstStyle/>
          <a:p>
            <a:pPr>
              <a:defRPr lang="en-US" sz="1400" dirty="0"/>
            </a:pPr>
            <a:r>
              <a:rPr lang="en-US" sz="1867" dirty="0">
                <a:latin typeface="Open Sans"/>
              </a:rPr>
              <a:t>a</a:t>
            </a:r>
          </a:p>
        </p:txBody>
      </p:sp>
      <p:sp>
        <p:nvSpPr>
          <p:cNvPr id="13" name="TextBox 12">
            <a:extLst>
              <a:ext uri="{16668960-DE19-48DA-B1C2-A6D407D1E67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2194E65-67B9-4EA9-89C3-AE7BA48901DD}"/>
              </a:ext>
            </a:extLst>
          </p:cNvPr>
          <p:cNvSpPr txBox="1"/>
          <p:nvPr/>
        </p:nvSpPr>
        <p:spPr>
          <a:xfrm>
            <a:off x="8963799" y="3373565"/>
            <a:ext cx="446811" cy="415563"/>
          </a:xfrm>
          <a:prstGeom prst="rect">
            <a:avLst/>
          </a:prstGeom>
        </p:spPr>
        <p:txBody>
          <a:bodyPr vert="horz" lIns="127000" tIns="63500" rIns="127000" bIns="63500" rtlCol="0" anchor="t">
            <a:spAutoFit/>
          </a:bodyPr>
          <a:lstStyle/>
          <a:p>
            <a:pPr>
              <a:defRPr lang="en-US" sz="1400" dirty="0"/>
            </a:pPr>
            <a:r>
              <a:rPr lang="en-US" sz="1867" dirty="0">
                <a:latin typeface="Open Sans"/>
              </a:rPr>
              <a:t>b</a:t>
            </a:r>
          </a:p>
        </p:txBody>
      </p:sp>
      <p:sp>
        <p:nvSpPr>
          <p:cNvPr id="14" name="Rectangle 13">
            <a:extLst>
              <a:ext uri="{D9225918-0609-4939-B098-92674CEF6FD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0D0550E-8C4B-4A79-9F30-57B227D1FE32}"/>
              </a:ext>
            </a:extLst>
          </p:cNvPr>
          <p:cNvSpPr/>
          <p:nvPr/>
        </p:nvSpPr>
        <p:spPr>
          <a:xfrm>
            <a:off x="8122069" y="3777920"/>
            <a:ext cx="606259" cy="75921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solidFill>
                  <a:srgbClr val="FF0000"/>
                </a:solidFill>
              </a:rPr>
              <a:t>20</a:t>
            </a:r>
          </a:p>
        </p:txBody>
      </p:sp>
      <p:sp>
        <p:nvSpPr>
          <p:cNvPr id="15" name="Rectangle 14">
            <a:extLst>
              <a:ext uri="{0500F025-0594-4318-8A92-2212D157D7D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8898531-A63B-46E0-BDD7-D2A9A04CCB13}"/>
              </a:ext>
            </a:extLst>
          </p:cNvPr>
          <p:cNvSpPr/>
          <p:nvPr/>
        </p:nvSpPr>
        <p:spPr>
          <a:xfrm>
            <a:off x="8884069" y="3777920"/>
            <a:ext cx="606259" cy="75921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solidFill>
                  <a:srgbClr val="FF0000"/>
                </a:solidFill>
              </a:rPr>
              <a:t>10</a:t>
            </a:r>
          </a:p>
        </p:txBody>
      </p:sp>
      <p:sp>
        <p:nvSpPr>
          <p:cNvPr id="16" name="TextBox 15">
            <a:extLst>
              <a:ext uri="{AAA2C04A-010A-494D-A40A-6C85FA77D73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EA7F2B4-93D4-4BB0-A6B8-DA4E3FC8B7AB}"/>
              </a:ext>
            </a:extLst>
          </p:cNvPr>
          <p:cNvSpPr txBox="1"/>
          <p:nvPr/>
        </p:nvSpPr>
        <p:spPr>
          <a:xfrm>
            <a:off x="1422401" y="728293"/>
            <a:ext cx="9504425" cy="456472"/>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2133" b="1" dirty="0">
                <a:solidFill>
                  <a:srgbClr val="FF0000"/>
                </a:solidFill>
                <a:latin typeface="Open Sans"/>
              </a:rPr>
              <a:t>Parameters Passing Techniques/Type of argument passing</a:t>
            </a:r>
          </a:p>
        </p:txBody>
      </p:sp>
      <p:sp>
        <p:nvSpPr>
          <p:cNvPr id="17" name="TextBox 16">
            <a:extLst>
              <a:ext uri="{936C2CAD-0BCB-45DD-B05C-6C7AB28218D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F14856C-C10D-4137-89F3-4352B8311CF9}"/>
              </a:ext>
            </a:extLst>
          </p:cNvPr>
          <p:cNvSpPr txBox="1"/>
          <p:nvPr/>
        </p:nvSpPr>
        <p:spPr>
          <a:xfrm>
            <a:off x="905128" y="1390536"/>
            <a:ext cx="2540000" cy="415563"/>
          </a:xfrm>
          <a:prstGeom prst="rect">
            <a:avLst/>
          </a:prstGeom>
          <a:gradFill rotWithShape="1">
            <a:gsLst>
              <a:gs pos="100000">
                <a:schemeClr val="accent2">
                  <a:lumMod val="20000"/>
                  <a:lumOff val="40000"/>
                </a:schemeClr>
              </a:gs>
              <a:gs pos="75000">
                <a:schemeClr val="accent2">
                  <a:lumMod val="20000"/>
                  <a:lumOff val="40000"/>
                </a:schemeClr>
              </a:gs>
              <a:gs pos="0">
                <a:schemeClr val="accent2">
                  <a:lumMod val="20000"/>
                  <a:lumOff val="70000"/>
                </a:schemeClr>
              </a:gs>
            </a:gsLst>
            <a:lin ang="16200000" scaled="0"/>
          </a:gradFill>
          <a:ln w="9525" cap="flat">
            <a:noFill/>
            <a:prstDash val="solid"/>
            <a:miter lim="800000"/>
          </a:ln>
        </p:spPr>
        <p:txBody>
          <a:bodyPr vert="horz" lIns="127000" tIns="63500" rIns="127000" bIns="63500" rtlCol="0" anchor="t">
            <a:spAutoFit/>
          </a:bodyPr>
          <a:lstStyle/>
          <a:p>
            <a:pPr>
              <a:defRPr lang="en-US" sz="1400" dirty="0"/>
            </a:pPr>
            <a:r>
              <a:rPr lang="en-US" sz="1867" b="1" dirty="0">
                <a:latin typeface="+mj-lt"/>
              </a:rPr>
              <a:t>Pass/call by value</a:t>
            </a:r>
          </a:p>
        </p:txBody>
      </p:sp>
    </p:spTree>
    <p:extLst>
      <p:ext uri="{78354101-FB43-4AC6-B58F-BE47FB291B51}">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4"/>
                                        </p:tgtEl>
                                        <p:attrNameLst>
                                          <p:attrName>style.visibility</p:attrName>
                                        </p:attrNameLst>
                                      </p:cBhvr>
                                      <p:to>
                                        <p:strVal val="visible"/>
                                      </p:to>
                                    </p:set>
                                    <p:anim calcmode="lin" valueType="num">
                                      <p:cBhvr>
                                        <p:cTn id="7" dur="1000">
                                          <p:stCondLst>
                                            <p:cond delay="0"/>
                                          </p:stCondLst>
                                        </p:cTn>
                                        <p:tgtEl>
                                          <p:spTgt spid="4"/>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000" fill="hold">
                                          <p:stCondLst>
                                            <p:cond delay="0"/>
                                          </p:stCondLst>
                                        </p:cTn>
                                        <p:tgtEl>
                                          <p:spTgt spid="6"/>
                                        </p:tgtEl>
                                        <p:attrNameLst>
                                          <p:attrName>style.visibility</p:attrName>
                                        </p:attrNameLst>
                                      </p:cBhvr>
                                      <p:to>
                                        <p:strVal val="visible"/>
                                      </p:to>
                                    </p:set>
                                    <p:anim calcmode="lin" valueType="num">
                                      <p:cBhvr>
                                        <p:cTn id="14"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15"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16" dur="1000"/>
                                        <p:tgtEl>
                                          <p:spTgt spid="6"/>
                                        </p:tgtEl>
                                      </p:cBhvr>
                                    </p:animEffect>
                                  </p:childTnLst>
                                </p:cTn>
                              </p:par>
                              <p:par>
                                <p:cTn id="17" presetID="55" presetClass="entr" presetSubtype="0" fill="hold" grpId="0" nodeType="withEffect">
                                  <p:stCondLst>
                                    <p:cond delay="0"/>
                                  </p:stCondLst>
                                  <p:childTnLst>
                                    <p:set>
                                      <p:cBhvr>
                                        <p:cTn id="18" dur="1000" fill="hold">
                                          <p:stCondLst>
                                            <p:cond delay="0"/>
                                          </p:stCondLst>
                                        </p:cTn>
                                        <p:tgtEl>
                                          <p:spTgt spid="7"/>
                                        </p:tgtEl>
                                        <p:attrNameLst>
                                          <p:attrName>style.visibility</p:attrName>
                                        </p:attrNameLst>
                                      </p:cBhvr>
                                      <p:to>
                                        <p:strVal val="visible"/>
                                      </p:to>
                                    </p:set>
                                    <p:anim calcmode="lin" valueType="num">
                                      <p:cBhvr>
                                        <p:cTn id="19"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20"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21" dur="1000"/>
                                        <p:tgtEl>
                                          <p:spTgt spid="7"/>
                                        </p:tgtEl>
                                      </p:cBhvr>
                                    </p:animEffect>
                                  </p:childTnLst>
                                </p:cTn>
                              </p:par>
                              <p:par>
                                <p:cTn id="22" presetID="55" presetClass="entr" presetSubtype="0" fill="hold" grpId="0" nodeType="withEffect">
                                  <p:stCondLst>
                                    <p:cond delay="0"/>
                                  </p:stCondLst>
                                  <p:childTnLst>
                                    <p:set>
                                      <p:cBhvr>
                                        <p:cTn id="23" dur="1000" fill="hold">
                                          <p:stCondLst>
                                            <p:cond delay="0"/>
                                          </p:stCondLst>
                                        </p:cTn>
                                        <p:tgtEl>
                                          <p:spTgt spid="8"/>
                                        </p:tgtEl>
                                        <p:attrNameLst>
                                          <p:attrName>style.visibility</p:attrName>
                                        </p:attrNameLst>
                                      </p:cBhvr>
                                      <p:to>
                                        <p:strVal val="visible"/>
                                      </p:to>
                                    </p:set>
                                    <p:anim calcmode="lin" valueType="num">
                                      <p:cBhvr>
                                        <p:cTn id="24" dur="1000">
                                          <p:stCondLst>
                                            <p:cond delay="0"/>
                                          </p:stCondLst>
                                        </p:cTn>
                                        <p:tgtEl>
                                          <p:spTgt spid="8"/>
                                        </p:tgtEl>
                                        <p:attrNameLst>
                                          <p:attrName>ppt_w</p:attrName>
                                        </p:attrNameLst>
                                      </p:cBhvr>
                                      <p:tavLst>
                                        <p:tav tm="0">
                                          <p:val>
                                            <p:strVal val="#ppt_w*0.70"/>
                                          </p:val>
                                        </p:tav>
                                        <p:tav tm="100000">
                                          <p:val>
                                            <p:strVal val="#ppt_w"/>
                                          </p:val>
                                        </p:tav>
                                      </p:tavLst>
                                    </p:anim>
                                    <p:anim calcmode="lin" valueType="num">
                                      <p:cBhvr>
                                        <p:cTn id="25" dur="1000">
                                          <p:stCondLst>
                                            <p:cond delay="0"/>
                                          </p:stCondLst>
                                        </p:cTn>
                                        <p:tgtEl>
                                          <p:spTgt spid="8"/>
                                        </p:tgtEl>
                                        <p:attrNameLst>
                                          <p:attrName>ppt_h</p:attrName>
                                        </p:attrNameLst>
                                      </p:cBhvr>
                                      <p:tavLst>
                                        <p:tav tm="0">
                                          <p:val>
                                            <p:strVal val="#ppt_h"/>
                                          </p:val>
                                        </p:tav>
                                        <p:tav tm="100000">
                                          <p:val>
                                            <p:strVal val="#ppt_h"/>
                                          </p:val>
                                        </p:tav>
                                      </p:tavLst>
                                    </p:anim>
                                    <p:animEffect transition="in" filter="fade">
                                      <p:cBhvr>
                                        <p:cTn id="26" dur="1000"/>
                                        <p:tgtEl>
                                          <p:spTgt spid="8"/>
                                        </p:tgtEl>
                                      </p:cBhvr>
                                    </p:animEffect>
                                  </p:childTnLst>
                                </p:cTn>
                              </p:par>
                              <p:par>
                                <p:cTn id="27" presetID="55" presetClass="entr" presetSubtype="0" fill="hold" grpId="0" nodeType="withEffect">
                                  <p:stCondLst>
                                    <p:cond delay="0"/>
                                  </p:stCondLst>
                                  <p:childTnLst>
                                    <p:set>
                                      <p:cBhvr>
                                        <p:cTn id="28" dur="1000" fill="hold">
                                          <p:stCondLst>
                                            <p:cond delay="0"/>
                                          </p:stCondLst>
                                        </p:cTn>
                                        <p:tgtEl>
                                          <p:spTgt spid="9"/>
                                        </p:tgtEl>
                                        <p:attrNameLst>
                                          <p:attrName>style.visibility</p:attrName>
                                        </p:attrNameLst>
                                      </p:cBhvr>
                                      <p:to>
                                        <p:strVal val="visible"/>
                                      </p:to>
                                    </p:set>
                                    <p:anim calcmode="lin" valueType="num">
                                      <p:cBhvr>
                                        <p:cTn id="29" dur="1000">
                                          <p:stCondLst>
                                            <p:cond delay="0"/>
                                          </p:stCondLst>
                                        </p:cTn>
                                        <p:tgtEl>
                                          <p:spTgt spid="9"/>
                                        </p:tgtEl>
                                        <p:attrNameLst>
                                          <p:attrName>ppt_w</p:attrName>
                                        </p:attrNameLst>
                                      </p:cBhvr>
                                      <p:tavLst>
                                        <p:tav tm="0">
                                          <p:val>
                                            <p:strVal val="#ppt_w*0.70"/>
                                          </p:val>
                                        </p:tav>
                                        <p:tav tm="100000">
                                          <p:val>
                                            <p:strVal val="#ppt_w"/>
                                          </p:val>
                                        </p:tav>
                                      </p:tavLst>
                                    </p:anim>
                                    <p:anim calcmode="lin" valueType="num">
                                      <p:cBhvr>
                                        <p:cTn id="30" dur="1000">
                                          <p:stCondLst>
                                            <p:cond delay="0"/>
                                          </p:stCondLst>
                                        </p:cTn>
                                        <p:tgtEl>
                                          <p:spTgt spid="9"/>
                                        </p:tgtEl>
                                        <p:attrNameLst>
                                          <p:attrName>ppt_h</p:attrName>
                                        </p:attrNameLst>
                                      </p:cBhvr>
                                      <p:tavLst>
                                        <p:tav tm="0">
                                          <p:val>
                                            <p:strVal val="#ppt_h"/>
                                          </p:val>
                                        </p:tav>
                                        <p:tav tm="100000">
                                          <p:val>
                                            <p:strVal val="#ppt_h"/>
                                          </p:val>
                                        </p:tav>
                                      </p:tavLst>
                                    </p:anim>
                                    <p:animEffect transition="in" filter="fade">
                                      <p:cBhvr>
                                        <p:cTn id="31" dur="10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55" presetClass="entr" presetSubtype="0" fill="hold" grpId="0" nodeType="clickEffect">
                                  <p:stCondLst>
                                    <p:cond delay="0"/>
                                  </p:stCondLst>
                                  <p:childTnLst>
                                    <p:set>
                                      <p:cBhvr>
                                        <p:cTn id="35" dur="1000" fill="hold">
                                          <p:stCondLst>
                                            <p:cond delay="0"/>
                                          </p:stCondLst>
                                        </p:cTn>
                                        <p:tgtEl>
                                          <p:spTgt spid="5"/>
                                        </p:tgtEl>
                                        <p:attrNameLst>
                                          <p:attrName>style.visibility</p:attrName>
                                        </p:attrNameLst>
                                      </p:cBhvr>
                                      <p:to>
                                        <p:strVal val="visible"/>
                                      </p:to>
                                    </p:set>
                                    <p:anim calcmode="lin" valueType="num">
                                      <p:cBhvr>
                                        <p:cTn id="36"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37"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38" dur="10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grpId="0" nodeType="clickEffect">
                                  <p:stCondLst>
                                    <p:cond delay="0"/>
                                  </p:stCondLst>
                                  <p:childTnLst>
                                    <p:set>
                                      <p:cBhvr>
                                        <p:cTn id="42" dur="1000" fill="hold">
                                          <p:stCondLst>
                                            <p:cond delay="0"/>
                                          </p:stCondLst>
                                        </p:cTn>
                                        <p:tgtEl>
                                          <p:spTgt spid="10"/>
                                        </p:tgtEl>
                                        <p:attrNameLst>
                                          <p:attrName>style.visibility</p:attrName>
                                        </p:attrNameLst>
                                      </p:cBhvr>
                                      <p:to>
                                        <p:strVal val="visible"/>
                                      </p:to>
                                    </p:set>
                                    <p:anim calcmode="lin" valueType="num">
                                      <p:cBhvr>
                                        <p:cTn id="43" dur="1000">
                                          <p:stCondLst>
                                            <p:cond delay="0"/>
                                          </p:stCondLst>
                                        </p:cTn>
                                        <p:tgtEl>
                                          <p:spTgt spid="10"/>
                                        </p:tgtEl>
                                        <p:attrNameLst>
                                          <p:attrName>ppt_w</p:attrName>
                                        </p:attrNameLst>
                                      </p:cBhvr>
                                      <p:tavLst>
                                        <p:tav tm="0">
                                          <p:val>
                                            <p:strVal val="#ppt_w*0.70"/>
                                          </p:val>
                                        </p:tav>
                                        <p:tav tm="100000">
                                          <p:val>
                                            <p:strVal val="#ppt_w"/>
                                          </p:val>
                                        </p:tav>
                                      </p:tavLst>
                                    </p:anim>
                                    <p:anim calcmode="lin" valueType="num">
                                      <p:cBhvr>
                                        <p:cTn id="44" dur="1000">
                                          <p:stCondLst>
                                            <p:cond delay="0"/>
                                          </p:stCondLst>
                                        </p:cTn>
                                        <p:tgtEl>
                                          <p:spTgt spid="10"/>
                                        </p:tgtEl>
                                        <p:attrNameLst>
                                          <p:attrName>ppt_h</p:attrName>
                                        </p:attrNameLst>
                                      </p:cBhvr>
                                      <p:tavLst>
                                        <p:tav tm="0">
                                          <p:val>
                                            <p:strVal val="#ppt_h"/>
                                          </p:val>
                                        </p:tav>
                                        <p:tav tm="100000">
                                          <p:val>
                                            <p:strVal val="#ppt_h"/>
                                          </p:val>
                                        </p:tav>
                                      </p:tavLst>
                                    </p:anim>
                                    <p:animEffect transition="in" filter="fade">
                                      <p:cBhvr>
                                        <p:cTn id="45" dur="1000"/>
                                        <p:tgtEl>
                                          <p:spTgt spid="10"/>
                                        </p:tgtEl>
                                      </p:cBhvr>
                                    </p:animEffect>
                                  </p:childTnLst>
                                </p:cTn>
                              </p:par>
                              <p:par>
                                <p:cTn id="46" presetID="55" presetClass="entr" presetSubtype="0" fill="hold" grpId="0" nodeType="withEffect">
                                  <p:stCondLst>
                                    <p:cond delay="0"/>
                                  </p:stCondLst>
                                  <p:childTnLst>
                                    <p:set>
                                      <p:cBhvr>
                                        <p:cTn id="47" dur="1000" fill="hold">
                                          <p:stCondLst>
                                            <p:cond delay="0"/>
                                          </p:stCondLst>
                                        </p:cTn>
                                        <p:tgtEl>
                                          <p:spTgt spid="11"/>
                                        </p:tgtEl>
                                        <p:attrNameLst>
                                          <p:attrName>style.visibility</p:attrName>
                                        </p:attrNameLst>
                                      </p:cBhvr>
                                      <p:to>
                                        <p:strVal val="visible"/>
                                      </p:to>
                                    </p:set>
                                    <p:anim calcmode="lin" valueType="num">
                                      <p:cBhvr>
                                        <p:cTn id="48" dur="1000">
                                          <p:stCondLst>
                                            <p:cond delay="0"/>
                                          </p:stCondLst>
                                        </p:cTn>
                                        <p:tgtEl>
                                          <p:spTgt spid="11"/>
                                        </p:tgtEl>
                                        <p:attrNameLst>
                                          <p:attrName>ppt_w</p:attrName>
                                        </p:attrNameLst>
                                      </p:cBhvr>
                                      <p:tavLst>
                                        <p:tav tm="0">
                                          <p:val>
                                            <p:strVal val="#ppt_w*0.70"/>
                                          </p:val>
                                        </p:tav>
                                        <p:tav tm="100000">
                                          <p:val>
                                            <p:strVal val="#ppt_w"/>
                                          </p:val>
                                        </p:tav>
                                      </p:tavLst>
                                    </p:anim>
                                    <p:anim calcmode="lin" valueType="num">
                                      <p:cBhvr>
                                        <p:cTn id="49" dur="1000">
                                          <p:stCondLst>
                                            <p:cond delay="0"/>
                                          </p:stCondLst>
                                        </p:cTn>
                                        <p:tgtEl>
                                          <p:spTgt spid="11"/>
                                        </p:tgtEl>
                                        <p:attrNameLst>
                                          <p:attrName>ppt_h</p:attrName>
                                        </p:attrNameLst>
                                      </p:cBhvr>
                                      <p:tavLst>
                                        <p:tav tm="0">
                                          <p:val>
                                            <p:strVal val="#ppt_h"/>
                                          </p:val>
                                        </p:tav>
                                        <p:tav tm="100000">
                                          <p:val>
                                            <p:strVal val="#ppt_h"/>
                                          </p:val>
                                        </p:tav>
                                      </p:tavLst>
                                    </p:anim>
                                    <p:animEffect transition="in" filter="fade">
                                      <p:cBhvr>
                                        <p:cTn id="50" dur="1000"/>
                                        <p:tgtEl>
                                          <p:spTgt spid="11"/>
                                        </p:tgtEl>
                                      </p:cBhvr>
                                    </p:animEffect>
                                  </p:childTnLst>
                                </p:cTn>
                              </p:par>
                              <p:par>
                                <p:cTn id="51" presetID="55" presetClass="entr" presetSubtype="0" fill="hold" grpId="0" nodeType="withEffect">
                                  <p:stCondLst>
                                    <p:cond delay="0"/>
                                  </p:stCondLst>
                                  <p:childTnLst>
                                    <p:set>
                                      <p:cBhvr>
                                        <p:cTn id="52" dur="1000" fill="hold">
                                          <p:stCondLst>
                                            <p:cond delay="0"/>
                                          </p:stCondLst>
                                        </p:cTn>
                                        <p:tgtEl>
                                          <p:spTgt spid="12"/>
                                        </p:tgtEl>
                                        <p:attrNameLst>
                                          <p:attrName>style.visibility</p:attrName>
                                        </p:attrNameLst>
                                      </p:cBhvr>
                                      <p:to>
                                        <p:strVal val="visible"/>
                                      </p:to>
                                    </p:set>
                                    <p:anim calcmode="lin" valueType="num">
                                      <p:cBhvr>
                                        <p:cTn id="53" dur="1000">
                                          <p:stCondLst>
                                            <p:cond delay="0"/>
                                          </p:stCondLst>
                                        </p:cTn>
                                        <p:tgtEl>
                                          <p:spTgt spid="12"/>
                                        </p:tgtEl>
                                        <p:attrNameLst>
                                          <p:attrName>ppt_w</p:attrName>
                                        </p:attrNameLst>
                                      </p:cBhvr>
                                      <p:tavLst>
                                        <p:tav tm="0">
                                          <p:val>
                                            <p:strVal val="#ppt_w*0.70"/>
                                          </p:val>
                                        </p:tav>
                                        <p:tav tm="100000">
                                          <p:val>
                                            <p:strVal val="#ppt_w"/>
                                          </p:val>
                                        </p:tav>
                                      </p:tavLst>
                                    </p:anim>
                                    <p:anim calcmode="lin" valueType="num">
                                      <p:cBhvr>
                                        <p:cTn id="54" dur="1000">
                                          <p:stCondLst>
                                            <p:cond delay="0"/>
                                          </p:stCondLst>
                                        </p:cTn>
                                        <p:tgtEl>
                                          <p:spTgt spid="12"/>
                                        </p:tgtEl>
                                        <p:attrNameLst>
                                          <p:attrName>ppt_h</p:attrName>
                                        </p:attrNameLst>
                                      </p:cBhvr>
                                      <p:tavLst>
                                        <p:tav tm="0">
                                          <p:val>
                                            <p:strVal val="#ppt_h"/>
                                          </p:val>
                                        </p:tav>
                                        <p:tav tm="100000">
                                          <p:val>
                                            <p:strVal val="#ppt_h"/>
                                          </p:val>
                                        </p:tav>
                                      </p:tavLst>
                                    </p:anim>
                                    <p:animEffect transition="in" filter="fade">
                                      <p:cBhvr>
                                        <p:cTn id="55" dur="1000"/>
                                        <p:tgtEl>
                                          <p:spTgt spid="12"/>
                                        </p:tgtEl>
                                      </p:cBhvr>
                                    </p:animEffect>
                                  </p:childTnLst>
                                </p:cTn>
                              </p:par>
                              <p:par>
                                <p:cTn id="56" presetID="55" presetClass="entr" presetSubtype="0" fill="hold" grpId="0" nodeType="withEffect">
                                  <p:stCondLst>
                                    <p:cond delay="0"/>
                                  </p:stCondLst>
                                  <p:childTnLst>
                                    <p:set>
                                      <p:cBhvr>
                                        <p:cTn id="57" dur="1000" fill="hold">
                                          <p:stCondLst>
                                            <p:cond delay="0"/>
                                          </p:stCondLst>
                                        </p:cTn>
                                        <p:tgtEl>
                                          <p:spTgt spid="13"/>
                                        </p:tgtEl>
                                        <p:attrNameLst>
                                          <p:attrName>style.visibility</p:attrName>
                                        </p:attrNameLst>
                                      </p:cBhvr>
                                      <p:to>
                                        <p:strVal val="visible"/>
                                      </p:to>
                                    </p:set>
                                    <p:anim calcmode="lin" valueType="num">
                                      <p:cBhvr>
                                        <p:cTn id="58" dur="1000">
                                          <p:stCondLst>
                                            <p:cond delay="0"/>
                                          </p:stCondLst>
                                        </p:cTn>
                                        <p:tgtEl>
                                          <p:spTgt spid="13"/>
                                        </p:tgtEl>
                                        <p:attrNameLst>
                                          <p:attrName>ppt_w</p:attrName>
                                        </p:attrNameLst>
                                      </p:cBhvr>
                                      <p:tavLst>
                                        <p:tav tm="0">
                                          <p:val>
                                            <p:strVal val="#ppt_w*0.70"/>
                                          </p:val>
                                        </p:tav>
                                        <p:tav tm="100000">
                                          <p:val>
                                            <p:strVal val="#ppt_w"/>
                                          </p:val>
                                        </p:tav>
                                      </p:tavLst>
                                    </p:anim>
                                    <p:anim calcmode="lin" valueType="num">
                                      <p:cBhvr>
                                        <p:cTn id="59" dur="1000">
                                          <p:stCondLst>
                                            <p:cond delay="0"/>
                                          </p:stCondLst>
                                        </p:cTn>
                                        <p:tgtEl>
                                          <p:spTgt spid="13"/>
                                        </p:tgtEl>
                                        <p:attrNameLst>
                                          <p:attrName>ppt_h</p:attrName>
                                        </p:attrNameLst>
                                      </p:cBhvr>
                                      <p:tavLst>
                                        <p:tav tm="0">
                                          <p:val>
                                            <p:strVal val="#ppt_h"/>
                                          </p:val>
                                        </p:tav>
                                        <p:tav tm="100000">
                                          <p:val>
                                            <p:strVal val="#ppt_h"/>
                                          </p:val>
                                        </p:tav>
                                      </p:tavLst>
                                    </p:anim>
                                    <p:animEffect transition="in" filter="fade">
                                      <p:cBhvr>
                                        <p:cTn id="60" dur="1000"/>
                                        <p:tgtEl>
                                          <p:spTgt spid="13"/>
                                        </p:tgtEl>
                                      </p:cBhvr>
                                    </p:animEffect>
                                  </p:childTnLst>
                                </p:cTn>
                              </p:par>
                            </p:childTnLst>
                          </p:cTn>
                        </p:par>
                      </p:childTnLst>
                    </p:cTn>
                  </p:par>
                  <p:par>
                    <p:cTn id="61" fill="hold">
                      <p:stCondLst>
                        <p:cond delay="indefinite"/>
                      </p:stCondLst>
                      <p:childTnLst>
                        <p:par>
                          <p:cTn id="62" fill="hold">
                            <p:stCondLst>
                              <p:cond delay="0"/>
                            </p:stCondLst>
                            <p:childTnLst>
                              <p:par>
                                <p:cTn id="63" presetID="55" presetClass="entr" presetSubtype="0" fill="hold" grpId="0" nodeType="clickEffect">
                                  <p:stCondLst>
                                    <p:cond delay="0"/>
                                  </p:stCondLst>
                                  <p:childTnLst>
                                    <p:set>
                                      <p:cBhvr>
                                        <p:cTn id="64" dur="1000" fill="hold">
                                          <p:stCondLst>
                                            <p:cond delay="0"/>
                                          </p:stCondLst>
                                        </p:cTn>
                                        <p:tgtEl>
                                          <p:spTgt spid="14"/>
                                        </p:tgtEl>
                                        <p:attrNameLst>
                                          <p:attrName>style.visibility</p:attrName>
                                        </p:attrNameLst>
                                      </p:cBhvr>
                                      <p:to>
                                        <p:strVal val="visible"/>
                                      </p:to>
                                    </p:set>
                                    <p:anim calcmode="lin" valueType="num">
                                      <p:cBhvr>
                                        <p:cTn id="65" dur="1000">
                                          <p:stCondLst>
                                            <p:cond delay="0"/>
                                          </p:stCondLst>
                                        </p:cTn>
                                        <p:tgtEl>
                                          <p:spTgt spid="14"/>
                                        </p:tgtEl>
                                        <p:attrNameLst>
                                          <p:attrName>ppt_w</p:attrName>
                                        </p:attrNameLst>
                                      </p:cBhvr>
                                      <p:tavLst>
                                        <p:tav tm="0">
                                          <p:val>
                                            <p:strVal val="#ppt_w*0.70"/>
                                          </p:val>
                                        </p:tav>
                                        <p:tav tm="100000">
                                          <p:val>
                                            <p:strVal val="#ppt_w"/>
                                          </p:val>
                                        </p:tav>
                                      </p:tavLst>
                                    </p:anim>
                                    <p:anim calcmode="lin" valueType="num">
                                      <p:cBhvr>
                                        <p:cTn id="66" dur="1000">
                                          <p:stCondLst>
                                            <p:cond delay="0"/>
                                          </p:stCondLst>
                                        </p:cTn>
                                        <p:tgtEl>
                                          <p:spTgt spid="14"/>
                                        </p:tgtEl>
                                        <p:attrNameLst>
                                          <p:attrName>ppt_h</p:attrName>
                                        </p:attrNameLst>
                                      </p:cBhvr>
                                      <p:tavLst>
                                        <p:tav tm="0">
                                          <p:val>
                                            <p:strVal val="#ppt_h"/>
                                          </p:val>
                                        </p:tav>
                                        <p:tav tm="100000">
                                          <p:val>
                                            <p:strVal val="#ppt_h"/>
                                          </p:val>
                                        </p:tav>
                                      </p:tavLst>
                                    </p:anim>
                                    <p:animEffect transition="in" filter="fade">
                                      <p:cBhvr>
                                        <p:cTn id="67" dur="1000"/>
                                        <p:tgtEl>
                                          <p:spTgt spid="14"/>
                                        </p:tgtEl>
                                      </p:cBhvr>
                                    </p:animEffect>
                                  </p:childTnLst>
                                </p:cTn>
                              </p:par>
                              <p:par>
                                <p:cTn id="68" presetID="55" presetClass="entr" presetSubtype="0" fill="hold" grpId="0" nodeType="withEffect">
                                  <p:stCondLst>
                                    <p:cond delay="0"/>
                                  </p:stCondLst>
                                  <p:childTnLst>
                                    <p:set>
                                      <p:cBhvr>
                                        <p:cTn id="69" dur="1000" fill="hold">
                                          <p:stCondLst>
                                            <p:cond delay="0"/>
                                          </p:stCondLst>
                                        </p:cTn>
                                        <p:tgtEl>
                                          <p:spTgt spid="15"/>
                                        </p:tgtEl>
                                        <p:attrNameLst>
                                          <p:attrName>style.visibility</p:attrName>
                                        </p:attrNameLst>
                                      </p:cBhvr>
                                      <p:to>
                                        <p:strVal val="visible"/>
                                      </p:to>
                                    </p:set>
                                    <p:anim calcmode="lin" valueType="num">
                                      <p:cBhvr>
                                        <p:cTn id="70" dur="1000">
                                          <p:stCondLst>
                                            <p:cond delay="0"/>
                                          </p:stCondLst>
                                        </p:cTn>
                                        <p:tgtEl>
                                          <p:spTgt spid="15"/>
                                        </p:tgtEl>
                                        <p:attrNameLst>
                                          <p:attrName>ppt_w</p:attrName>
                                        </p:attrNameLst>
                                      </p:cBhvr>
                                      <p:tavLst>
                                        <p:tav tm="0">
                                          <p:val>
                                            <p:strVal val="#ppt_w*0.70"/>
                                          </p:val>
                                        </p:tav>
                                        <p:tav tm="100000">
                                          <p:val>
                                            <p:strVal val="#ppt_w"/>
                                          </p:val>
                                        </p:tav>
                                      </p:tavLst>
                                    </p:anim>
                                    <p:anim calcmode="lin" valueType="num">
                                      <p:cBhvr>
                                        <p:cTn id="71" dur="1000">
                                          <p:stCondLst>
                                            <p:cond delay="0"/>
                                          </p:stCondLst>
                                        </p:cTn>
                                        <p:tgtEl>
                                          <p:spTgt spid="15"/>
                                        </p:tgtEl>
                                        <p:attrNameLst>
                                          <p:attrName>ppt_h</p:attrName>
                                        </p:attrNameLst>
                                      </p:cBhvr>
                                      <p:tavLst>
                                        <p:tav tm="0">
                                          <p:val>
                                            <p:strVal val="#ppt_h"/>
                                          </p:val>
                                        </p:tav>
                                        <p:tav tm="100000">
                                          <p:val>
                                            <p:strVal val="#ppt_h"/>
                                          </p:val>
                                        </p:tav>
                                      </p:tavLst>
                                    </p:anim>
                                    <p:animEffect transition="in" filter="fade">
                                      <p:cBhvr>
                                        <p:cTn id="7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P spid="6" grpId="0" animBg="1"/>
      <p:bldP spid="7" grpId="0" animBg="1"/>
      <p:bldP spid="8" grpId="0" autoUpdateAnimBg="0"/>
      <p:bldP spid="9" grpId="0" autoUpdateAnimBg="0"/>
      <p:bldP spid="10" grpId="0" animBg="1"/>
      <p:bldP spid="11" grpId="0" animBg="1"/>
      <p:bldP spid="12" grpId="0" autoUpdateAnimBg="0"/>
      <p:bldP spid="13" grpId="0" autoUpdateAnimBg="0"/>
      <p:bldP spid="14" grpId="0" animBg="1"/>
      <p:bldP spid="15" grpId="0" animBg="1"/>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285C4489-7AC0-44A0-814B-5CD08C6F7B8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6AEAA28-ECF6-4035-B5D5-E436A0748E64}"/>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180C6A18-8DC2-4E4C-81CF-64AB2328F15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0DA7025-3778-4B60-B72E-CAC9632FA467}"/>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94037B9F-7060-41C1-9A8E-420E3A58CD9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C60DFB1-D8B1-4E95-B6DE-21BA192B3E2B}"/>
              </a:ext>
            </a:extLst>
          </p:cNvPr>
          <p:cNvSpPr txBox="1"/>
          <p:nvPr/>
        </p:nvSpPr>
        <p:spPr>
          <a:xfrm>
            <a:off x="2816619" y="2728557"/>
            <a:ext cx="2425052" cy="702885"/>
          </a:xfrm>
          <a:prstGeom prst="rect">
            <a:avLst/>
          </a:prstGeom>
        </p:spPr>
        <p:txBody>
          <a:bodyPr vert="horz" lIns="127000" tIns="63500" rIns="127000" bIns="63500" rtlCol="0" anchor="t">
            <a:spAutoFit/>
          </a:bodyPr>
          <a:lstStyle/>
          <a:p>
            <a:pPr>
              <a:defRPr lang="en-US" sz="1400" dirty="0"/>
            </a:pPr>
            <a:r>
              <a:rPr lang="en-US" sz="1867" dirty="0"/>
              <a:t>int x=10, y=20</a:t>
            </a:r>
          </a:p>
          <a:p>
            <a:pPr>
              <a:defRPr lang="en-US" sz="1400" dirty="0"/>
            </a:pPr>
            <a:r>
              <a:rPr lang="en-US" sz="1867" dirty="0"/>
              <a:t>fun(&amp;x,&amp;y);</a:t>
            </a:r>
          </a:p>
        </p:txBody>
      </p:sp>
      <p:sp>
        <p:nvSpPr>
          <p:cNvPr id="5" name="TextBox 4">
            <a:extLst>
              <a:ext uri="{7ED6F237-8145-4D3E-B66E-DA8FAF4825E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08C0B1C-84CF-4268-934D-F3B9F2697E0B}"/>
              </a:ext>
            </a:extLst>
          </p:cNvPr>
          <p:cNvSpPr txBox="1"/>
          <p:nvPr/>
        </p:nvSpPr>
        <p:spPr>
          <a:xfrm>
            <a:off x="5958434" y="2410219"/>
            <a:ext cx="3795165" cy="1564852"/>
          </a:xfrm>
          <a:prstGeom prst="rect">
            <a:avLst/>
          </a:prstGeom>
        </p:spPr>
        <p:txBody>
          <a:bodyPr vert="horz" lIns="127000" tIns="63500" rIns="127000" bIns="63500" rtlCol="0" anchor="t">
            <a:spAutoFit/>
          </a:bodyPr>
          <a:lstStyle/>
          <a:p>
            <a:pPr>
              <a:defRPr lang="en-US" sz="1400" dirty="0"/>
            </a:pPr>
            <a:r>
              <a:rPr lang="en-US" sz="1867" dirty="0"/>
              <a:t>int fun(int *a, int *b)</a:t>
            </a:r>
          </a:p>
          <a:p>
            <a:pPr>
              <a:defRPr lang="en-US" sz="1400" dirty="0"/>
            </a:pPr>
            <a:r>
              <a:rPr lang="en-US" sz="1867" dirty="0"/>
              <a:t>{</a:t>
            </a:r>
          </a:p>
          <a:p>
            <a:pPr>
              <a:defRPr lang="en-US" sz="1400" dirty="0"/>
            </a:pPr>
            <a:r>
              <a:rPr lang="en-US" sz="1867" dirty="0"/>
              <a:t>       *a=20;</a:t>
            </a:r>
          </a:p>
          <a:p>
            <a:pPr>
              <a:defRPr lang="en-US" sz="1400" dirty="0"/>
            </a:pPr>
            <a:r>
              <a:rPr lang="en-US" sz="1867" dirty="0"/>
              <a:t>       *b=10;</a:t>
            </a:r>
          </a:p>
          <a:p>
            <a:pPr>
              <a:defRPr lang="en-US" sz="1400" dirty="0"/>
            </a:pPr>
            <a:r>
              <a:rPr lang="en-US" sz="1867" dirty="0"/>
              <a:t>{</a:t>
            </a:r>
          </a:p>
        </p:txBody>
      </p:sp>
      <p:sp>
        <p:nvSpPr>
          <p:cNvPr id="6" name="Rectangle 5">
            <a:extLst>
              <a:ext uri="{A65D26FF-0D44-4928-B83A-B99E880C272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472C412-6B27-489C-B162-5A9F9516D075}"/>
              </a:ext>
            </a:extLst>
          </p:cNvPr>
          <p:cNvSpPr/>
          <p:nvPr/>
        </p:nvSpPr>
        <p:spPr>
          <a:xfrm>
            <a:off x="2625280" y="3828720"/>
            <a:ext cx="819848" cy="75921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10</a:t>
            </a:r>
          </a:p>
        </p:txBody>
      </p:sp>
      <p:sp>
        <p:nvSpPr>
          <p:cNvPr id="7" name="Rectangle 6">
            <a:extLst>
              <a:ext uri="{A48B6E55-490C-4D95-A76A-7071DFD11EB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A03B51E-4A32-4341-AFB1-F794FBDB8A58}"/>
              </a:ext>
            </a:extLst>
          </p:cNvPr>
          <p:cNvSpPr/>
          <p:nvPr/>
        </p:nvSpPr>
        <p:spPr>
          <a:xfrm>
            <a:off x="3600868" y="3828720"/>
            <a:ext cx="818731" cy="75921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20</a:t>
            </a:r>
          </a:p>
        </p:txBody>
      </p:sp>
      <p:sp>
        <p:nvSpPr>
          <p:cNvPr id="8" name="TextBox 7">
            <a:extLst>
              <a:ext uri="{200B1100-11CE-4FB4-8653-10418802CFF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C6B7C50-BE2F-4CC3-B182-AEACD465E407}"/>
              </a:ext>
            </a:extLst>
          </p:cNvPr>
          <p:cNvSpPr txBox="1"/>
          <p:nvPr/>
        </p:nvSpPr>
        <p:spPr>
          <a:xfrm>
            <a:off x="2969399" y="3424365"/>
            <a:ext cx="446811" cy="415563"/>
          </a:xfrm>
          <a:prstGeom prst="rect">
            <a:avLst/>
          </a:prstGeom>
        </p:spPr>
        <p:txBody>
          <a:bodyPr vert="horz" lIns="127000" tIns="63500" rIns="127000" bIns="63500" rtlCol="0" anchor="t">
            <a:spAutoFit/>
          </a:bodyPr>
          <a:lstStyle/>
          <a:p>
            <a:pPr>
              <a:defRPr lang="en-US" sz="1400" dirty="0"/>
            </a:pPr>
            <a:r>
              <a:rPr lang="en-US" sz="1867" dirty="0">
                <a:latin typeface="Open Sans"/>
              </a:rPr>
              <a:t>x</a:t>
            </a:r>
          </a:p>
        </p:txBody>
      </p:sp>
      <p:sp>
        <p:nvSpPr>
          <p:cNvPr id="9" name="TextBox 8">
            <a:extLst>
              <a:ext uri="{3BC9257B-7364-43D0-8DBD-56D40553C83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D3AEF39-F88D-4274-84B5-31BBD5DBFB73}"/>
              </a:ext>
            </a:extLst>
          </p:cNvPr>
          <p:cNvSpPr txBox="1"/>
          <p:nvPr/>
        </p:nvSpPr>
        <p:spPr>
          <a:xfrm>
            <a:off x="3680599" y="3424365"/>
            <a:ext cx="446811" cy="415563"/>
          </a:xfrm>
          <a:prstGeom prst="rect">
            <a:avLst/>
          </a:prstGeom>
        </p:spPr>
        <p:txBody>
          <a:bodyPr vert="horz" lIns="127000" tIns="63500" rIns="127000" bIns="63500" rtlCol="0" anchor="t">
            <a:spAutoFit/>
          </a:bodyPr>
          <a:lstStyle/>
          <a:p>
            <a:pPr>
              <a:defRPr lang="en-US" sz="1400" dirty="0"/>
            </a:pPr>
            <a:r>
              <a:rPr lang="en-US" sz="1867" dirty="0">
                <a:latin typeface="Open Sans"/>
              </a:rPr>
              <a:t>y</a:t>
            </a:r>
          </a:p>
        </p:txBody>
      </p:sp>
      <p:sp>
        <p:nvSpPr>
          <p:cNvPr id="10" name="TextBox 9">
            <a:extLst>
              <a:ext uri="{C209EFD4-5D03-4E82-BE3A-5E22A3950CF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1E6B1F3-8C4C-4F0A-88BD-13EA81619E8F}"/>
              </a:ext>
            </a:extLst>
          </p:cNvPr>
          <p:cNvSpPr txBox="1"/>
          <p:nvPr/>
        </p:nvSpPr>
        <p:spPr>
          <a:xfrm>
            <a:off x="8341588" y="3497416"/>
            <a:ext cx="446811" cy="415563"/>
          </a:xfrm>
          <a:prstGeom prst="rect">
            <a:avLst/>
          </a:prstGeom>
        </p:spPr>
        <p:txBody>
          <a:bodyPr vert="horz" lIns="127000" tIns="63500" rIns="127000" bIns="63500" rtlCol="0" anchor="t">
            <a:spAutoFit/>
          </a:bodyPr>
          <a:lstStyle/>
          <a:p>
            <a:pPr>
              <a:defRPr lang="en-US" sz="1400" dirty="0"/>
            </a:pPr>
            <a:r>
              <a:rPr lang="en-US" sz="1867" dirty="0">
                <a:latin typeface="Open Sans"/>
              </a:rPr>
              <a:t>a</a:t>
            </a:r>
          </a:p>
        </p:txBody>
      </p:sp>
      <p:sp>
        <p:nvSpPr>
          <p:cNvPr id="11" name="TextBox 10">
            <a:extLst>
              <a:ext uri="{29C65A45-13CC-46D6-8393-8E04BAD0D41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7D19242-C380-450A-9F48-3FE7C81D0FDD}"/>
              </a:ext>
            </a:extLst>
          </p:cNvPr>
          <p:cNvSpPr txBox="1"/>
          <p:nvPr/>
        </p:nvSpPr>
        <p:spPr>
          <a:xfrm>
            <a:off x="9625647" y="3530601"/>
            <a:ext cx="446811" cy="415563"/>
          </a:xfrm>
          <a:prstGeom prst="rect">
            <a:avLst/>
          </a:prstGeom>
        </p:spPr>
        <p:txBody>
          <a:bodyPr vert="horz" lIns="127000" tIns="63500" rIns="127000" bIns="63500" rtlCol="0" anchor="t">
            <a:spAutoFit/>
          </a:bodyPr>
          <a:lstStyle/>
          <a:p>
            <a:pPr>
              <a:defRPr lang="en-US" sz="1400" dirty="0"/>
            </a:pPr>
            <a:r>
              <a:rPr lang="en-US" sz="1867" dirty="0">
                <a:latin typeface="Open Sans"/>
              </a:rPr>
              <a:t>b</a:t>
            </a:r>
          </a:p>
        </p:txBody>
      </p:sp>
      <p:sp>
        <p:nvSpPr>
          <p:cNvPr id="12" name="Rectangle 11">
            <a:extLst>
              <a:ext uri="{5A3F6B87-C98A-4B33-B1D4-3204632D6A1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115C294-FEAE-49D4-AB1B-F10EB62C224F}"/>
              </a:ext>
            </a:extLst>
          </p:cNvPr>
          <p:cNvSpPr/>
          <p:nvPr/>
        </p:nvSpPr>
        <p:spPr>
          <a:xfrm>
            <a:off x="7966710" y="3962400"/>
            <a:ext cx="1018591" cy="75921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latin typeface="Open Sans"/>
              </a:rPr>
              <a:t>1000</a:t>
            </a:r>
          </a:p>
        </p:txBody>
      </p:sp>
      <p:sp>
        <p:nvSpPr>
          <p:cNvPr id="13" name="Rectangle 12">
            <a:extLst>
              <a:ext uri="{AC5C50DA-3379-4DA6-AEC8-42E8FEDEB76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D8E5F90-DCDD-4583-BF69-D9B4F705D793}"/>
              </a:ext>
            </a:extLst>
          </p:cNvPr>
          <p:cNvSpPr/>
          <p:nvPr/>
        </p:nvSpPr>
        <p:spPr>
          <a:xfrm>
            <a:off x="9349194" y="3962400"/>
            <a:ext cx="999719" cy="75921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latin typeface="Open Sans"/>
              </a:rPr>
              <a:t>2000</a:t>
            </a:r>
          </a:p>
        </p:txBody>
      </p:sp>
      <p:sp>
        <p:nvSpPr>
          <p:cNvPr id="14" name="TextBox 13">
            <a:extLst>
              <a:ext uri="{E87496D9-0BEE-45AD-B108-EFFCBD490D6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AC2B344-DDF6-4B36-8CFC-0ABA2FAB9BE4}"/>
              </a:ext>
            </a:extLst>
          </p:cNvPr>
          <p:cNvSpPr txBox="1"/>
          <p:nvPr/>
        </p:nvSpPr>
        <p:spPr>
          <a:xfrm>
            <a:off x="1422401" y="728293"/>
            <a:ext cx="9504425" cy="456472"/>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2133" b="1" dirty="0">
                <a:solidFill>
                  <a:srgbClr val="FF0000"/>
                </a:solidFill>
                <a:latin typeface="Open Sans"/>
              </a:rPr>
              <a:t>Parameters Passing Techniques/Type of argument passing</a:t>
            </a:r>
          </a:p>
        </p:txBody>
      </p:sp>
      <p:sp>
        <p:nvSpPr>
          <p:cNvPr id="15" name="TextBox 14">
            <a:extLst>
              <a:ext uri="{A1B294DD-50AE-4055-BBAD-D420410DCA2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96A8E95-0BFF-4B62-BAA4-611128745505}"/>
              </a:ext>
            </a:extLst>
          </p:cNvPr>
          <p:cNvSpPr txBox="1"/>
          <p:nvPr/>
        </p:nvSpPr>
        <p:spPr>
          <a:xfrm>
            <a:off x="905129" y="1390536"/>
            <a:ext cx="3971671" cy="415563"/>
          </a:xfrm>
          <a:prstGeom prst="rect">
            <a:avLst/>
          </a:prstGeom>
          <a:gradFill rotWithShape="1">
            <a:gsLst>
              <a:gs pos="100000">
                <a:schemeClr val="accent2">
                  <a:lumMod val="20000"/>
                  <a:lumOff val="40000"/>
                </a:schemeClr>
              </a:gs>
              <a:gs pos="75000">
                <a:schemeClr val="accent2">
                  <a:lumMod val="20000"/>
                  <a:lumOff val="40000"/>
                </a:schemeClr>
              </a:gs>
              <a:gs pos="0">
                <a:schemeClr val="accent2">
                  <a:lumMod val="20000"/>
                  <a:lumOff val="70000"/>
                </a:schemeClr>
              </a:gs>
            </a:gsLst>
            <a:lin ang="16200000" scaled="0"/>
          </a:gradFill>
          <a:ln w="9525" cap="flat">
            <a:noFill/>
            <a:prstDash val="solid"/>
            <a:miter lim="800000"/>
          </a:ln>
        </p:spPr>
        <p:txBody>
          <a:bodyPr vert="horz" lIns="127000" tIns="63500" rIns="127000" bIns="63500" rtlCol="0" anchor="t">
            <a:spAutoFit/>
          </a:bodyPr>
          <a:lstStyle/>
          <a:p>
            <a:pPr>
              <a:defRPr lang="en-US" sz="1400" dirty="0"/>
            </a:pPr>
            <a:r>
              <a:rPr lang="en-US" sz="1867" b="1" dirty="0">
                <a:latin typeface="+mj-lt"/>
              </a:rPr>
              <a:t>Pass/call by reference</a:t>
            </a:r>
          </a:p>
        </p:txBody>
      </p:sp>
      <p:sp>
        <p:nvSpPr>
          <p:cNvPr id="16" name="TextBox 15">
            <a:extLst>
              <a:ext uri="{46E79771-6119-4BDA-B0D8-3C760AA9044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3F89294-B26F-491C-9EB5-229CA837BEF2}"/>
              </a:ext>
            </a:extLst>
          </p:cNvPr>
          <p:cNvSpPr txBox="1"/>
          <p:nvPr/>
        </p:nvSpPr>
        <p:spPr>
          <a:xfrm>
            <a:off x="2589504" y="4645420"/>
            <a:ext cx="891400" cy="415563"/>
          </a:xfrm>
          <a:prstGeom prst="rect">
            <a:avLst/>
          </a:prstGeom>
        </p:spPr>
        <p:txBody>
          <a:bodyPr vert="horz" lIns="127000" tIns="63500" rIns="127000" bIns="63500" rtlCol="0" anchor="t">
            <a:spAutoFit/>
          </a:bodyPr>
          <a:lstStyle/>
          <a:p>
            <a:pPr>
              <a:defRPr lang="en-US" sz="1400" dirty="0"/>
            </a:pPr>
            <a:r>
              <a:rPr lang="en-US" sz="1867" dirty="0">
                <a:latin typeface="Open Sans"/>
              </a:rPr>
              <a:t>1000</a:t>
            </a:r>
          </a:p>
        </p:txBody>
      </p:sp>
      <p:sp>
        <p:nvSpPr>
          <p:cNvPr id="17" name="TextBox 16">
            <a:extLst>
              <a:ext uri="{E381696C-7E71-4CBC-BDA5-D032DBCD50C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3F0202D-45E7-40F9-B403-7D5A18218AD2}"/>
              </a:ext>
            </a:extLst>
          </p:cNvPr>
          <p:cNvSpPr txBox="1"/>
          <p:nvPr/>
        </p:nvSpPr>
        <p:spPr>
          <a:xfrm>
            <a:off x="3657600" y="4645420"/>
            <a:ext cx="891400" cy="415563"/>
          </a:xfrm>
          <a:prstGeom prst="rect">
            <a:avLst/>
          </a:prstGeom>
        </p:spPr>
        <p:txBody>
          <a:bodyPr vert="horz" lIns="127000" tIns="63500" rIns="127000" bIns="63500" rtlCol="0" anchor="t">
            <a:spAutoFit/>
          </a:bodyPr>
          <a:lstStyle/>
          <a:p>
            <a:pPr>
              <a:defRPr lang="en-US" sz="1400" dirty="0"/>
            </a:pPr>
            <a:r>
              <a:rPr lang="en-US" sz="1867" dirty="0">
                <a:latin typeface="Open Sans"/>
              </a:rPr>
              <a:t>2000</a:t>
            </a:r>
          </a:p>
        </p:txBody>
      </p:sp>
      <p:sp>
        <p:nvSpPr>
          <p:cNvPr id="18" name="Rectangle 17">
            <a:extLst>
              <a:ext uri="{D2F425B6-A37D-4CC1-BE05-F07938F76F2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1D0D177-FC46-4E61-86AB-2EECB8E6A85C}"/>
              </a:ext>
            </a:extLst>
          </p:cNvPr>
          <p:cNvSpPr/>
          <p:nvPr/>
        </p:nvSpPr>
        <p:spPr>
          <a:xfrm>
            <a:off x="2625280" y="3835400"/>
            <a:ext cx="819848" cy="75921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solidFill>
                  <a:srgbClr val="FF0000"/>
                </a:solidFill>
              </a:rPr>
              <a:t>20</a:t>
            </a:r>
          </a:p>
        </p:txBody>
      </p:sp>
      <p:sp>
        <p:nvSpPr>
          <p:cNvPr id="19" name="Rectangle 18">
            <a:extLst>
              <a:ext uri="{24D61CE8-2B87-42C6-A630-15A5017FD1D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C5F2CB2-3329-499D-93EE-9ECBF540C68F}"/>
              </a:ext>
            </a:extLst>
          </p:cNvPr>
          <p:cNvSpPr/>
          <p:nvPr/>
        </p:nvSpPr>
        <p:spPr>
          <a:xfrm>
            <a:off x="3585844" y="3835400"/>
            <a:ext cx="818731" cy="75921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solidFill>
                  <a:srgbClr val="FF0000"/>
                </a:solidFill>
              </a:rPr>
              <a:t>10</a:t>
            </a:r>
          </a:p>
        </p:txBody>
      </p:sp>
      <p:cxnSp>
        <p:nvCxnSpPr>
          <p:cNvPr id="20" name="Straight Connector 19">
            <a:extLst>
              <a:ext uri="{DA4CFE15-BC3B-44D6-8817-65AB83C161B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E1FF71E-983E-4005-BA41-DDFC0ACA0F2A}"/>
              </a:ext>
            </a:extLst>
          </p:cNvPr>
          <p:cNvCxnSpPr>
            <a:stCxn id="12" idx="2"/>
          </p:cNvCxnSpPr>
          <p:nvPr/>
        </p:nvCxnSpPr>
        <p:spPr>
          <a:xfrm rot="5400000" flipV="1">
            <a:off x="8036421" y="5162690"/>
            <a:ext cx="878433" cy="1841"/>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1" name="Straight Connector 20">
            <a:extLst>
              <a:ext uri="{74859554-DC43-4E1C-87FB-082252E300C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00BC145-2BD4-4E9E-AAF3-0AE058AA34AC}"/>
              </a:ext>
            </a:extLst>
          </p:cNvPr>
          <p:cNvCxnSpPr/>
          <p:nvPr/>
        </p:nvCxnSpPr>
        <p:spPr>
          <a:xfrm rot="5400000" flipV="1">
            <a:off x="9248203" y="5373307"/>
            <a:ext cx="1301152" cy="332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2" name="Straight Connector 21">
            <a:extLst>
              <a:ext uri="{20139B12-4370-4D7D-917C-D94B09C079F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A6F7A5C-9BBD-4CC1-9776-6711ACC5542A}"/>
              </a:ext>
            </a:extLst>
          </p:cNvPr>
          <p:cNvCxnSpPr/>
          <p:nvPr/>
        </p:nvCxnSpPr>
        <p:spPr>
          <a:xfrm rot="10800000" flipV="1">
            <a:off x="3048001" y="5558332"/>
            <a:ext cx="5450801"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3" name="Straight Connector 22">
            <a:extLst>
              <a:ext uri="{AF25D44F-9A2A-4B91-8CEA-A79D8251535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1BAE7FD-AF8C-4771-8CDE-F42F50DC4819}"/>
              </a:ext>
            </a:extLst>
          </p:cNvPr>
          <p:cNvCxnSpPr/>
          <p:nvPr/>
        </p:nvCxnSpPr>
        <p:spPr>
          <a:xfrm rot="10800000">
            <a:off x="4115918" y="6003303"/>
            <a:ext cx="5805284" cy="122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24" name="Arrow: Up 23">
            <a:extLst>
              <a:ext uri="{4E8FFC33-511A-4AA6-8200-7E39AD4EAC6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BEA59C0-1690-43C9-B400-00053D4E1E66}"/>
              </a:ext>
            </a:extLst>
          </p:cNvPr>
          <p:cNvSpPr/>
          <p:nvPr/>
        </p:nvSpPr>
        <p:spPr>
          <a:xfrm>
            <a:off x="3929482" y="5016501"/>
            <a:ext cx="272541" cy="1000239"/>
          </a:xfrm>
          <a:prstGeom prst="up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25" name="Arrow: Up 24">
            <a:extLst>
              <a:ext uri="{52FA2611-8E36-44C8-9F02-449C2FB685C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220A508-5A92-419F-B08B-74CEB73C39EC}"/>
              </a:ext>
            </a:extLst>
          </p:cNvPr>
          <p:cNvSpPr/>
          <p:nvPr/>
        </p:nvSpPr>
        <p:spPr>
          <a:xfrm>
            <a:off x="2913482" y="4965701"/>
            <a:ext cx="283577" cy="594119"/>
          </a:xfrm>
          <a:prstGeom prst="up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Tree>
    <p:extLst>
      <p:ext uri="{DF21E102-ADBC-41F7-9DD4-CA383263AEEE}">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4"/>
                                        </p:tgtEl>
                                        <p:attrNameLst>
                                          <p:attrName>style.visibility</p:attrName>
                                        </p:attrNameLst>
                                      </p:cBhvr>
                                      <p:to>
                                        <p:strVal val="visible"/>
                                      </p:to>
                                    </p:set>
                                    <p:anim calcmode="lin" valueType="num">
                                      <p:cBhvr>
                                        <p:cTn id="7" dur="1000">
                                          <p:stCondLst>
                                            <p:cond delay="0"/>
                                          </p:stCondLst>
                                        </p:cTn>
                                        <p:tgtEl>
                                          <p:spTgt spid="4"/>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000" fill="hold">
                                          <p:stCondLst>
                                            <p:cond delay="0"/>
                                          </p:stCondLst>
                                        </p:cTn>
                                        <p:tgtEl>
                                          <p:spTgt spid="6"/>
                                        </p:tgtEl>
                                        <p:attrNameLst>
                                          <p:attrName>style.visibility</p:attrName>
                                        </p:attrNameLst>
                                      </p:cBhvr>
                                      <p:to>
                                        <p:strVal val="visible"/>
                                      </p:to>
                                    </p:set>
                                    <p:anim calcmode="lin" valueType="num">
                                      <p:cBhvr>
                                        <p:cTn id="14"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15"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16" dur="1000"/>
                                        <p:tgtEl>
                                          <p:spTgt spid="6"/>
                                        </p:tgtEl>
                                      </p:cBhvr>
                                    </p:animEffect>
                                  </p:childTnLst>
                                </p:cTn>
                              </p:par>
                              <p:par>
                                <p:cTn id="17" presetID="55" presetClass="entr" presetSubtype="0" fill="hold" grpId="0" nodeType="withEffect">
                                  <p:stCondLst>
                                    <p:cond delay="0"/>
                                  </p:stCondLst>
                                  <p:childTnLst>
                                    <p:set>
                                      <p:cBhvr>
                                        <p:cTn id="18" dur="1000" fill="hold">
                                          <p:stCondLst>
                                            <p:cond delay="0"/>
                                          </p:stCondLst>
                                        </p:cTn>
                                        <p:tgtEl>
                                          <p:spTgt spid="7"/>
                                        </p:tgtEl>
                                        <p:attrNameLst>
                                          <p:attrName>style.visibility</p:attrName>
                                        </p:attrNameLst>
                                      </p:cBhvr>
                                      <p:to>
                                        <p:strVal val="visible"/>
                                      </p:to>
                                    </p:set>
                                    <p:anim calcmode="lin" valueType="num">
                                      <p:cBhvr>
                                        <p:cTn id="19"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20"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21" dur="1000"/>
                                        <p:tgtEl>
                                          <p:spTgt spid="7"/>
                                        </p:tgtEl>
                                      </p:cBhvr>
                                    </p:animEffect>
                                  </p:childTnLst>
                                </p:cTn>
                              </p:par>
                              <p:par>
                                <p:cTn id="22" presetID="55" presetClass="entr" presetSubtype="0" fill="hold" grpId="0" nodeType="withEffect">
                                  <p:stCondLst>
                                    <p:cond delay="0"/>
                                  </p:stCondLst>
                                  <p:childTnLst>
                                    <p:set>
                                      <p:cBhvr>
                                        <p:cTn id="23" dur="1000" fill="hold">
                                          <p:stCondLst>
                                            <p:cond delay="0"/>
                                          </p:stCondLst>
                                        </p:cTn>
                                        <p:tgtEl>
                                          <p:spTgt spid="8"/>
                                        </p:tgtEl>
                                        <p:attrNameLst>
                                          <p:attrName>style.visibility</p:attrName>
                                        </p:attrNameLst>
                                      </p:cBhvr>
                                      <p:to>
                                        <p:strVal val="visible"/>
                                      </p:to>
                                    </p:set>
                                    <p:anim calcmode="lin" valueType="num">
                                      <p:cBhvr>
                                        <p:cTn id="24" dur="1000">
                                          <p:stCondLst>
                                            <p:cond delay="0"/>
                                          </p:stCondLst>
                                        </p:cTn>
                                        <p:tgtEl>
                                          <p:spTgt spid="8"/>
                                        </p:tgtEl>
                                        <p:attrNameLst>
                                          <p:attrName>ppt_w</p:attrName>
                                        </p:attrNameLst>
                                      </p:cBhvr>
                                      <p:tavLst>
                                        <p:tav tm="0">
                                          <p:val>
                                            <p:strVal val="#ppt_w*0.70"/>
                                          </p:val>
                                        </p:tav>
                                        <p:tav tm="100000">
                                          <p:val>
                                            <p:strVal val="#ppt_w"/>
                                          </p:val>
                                        </p:tav>
                                      </p:tavLst>
                                    </p:anim>
                                    <p:anim calcmode="lin" valueType="num">
                                      <p:cBhvr>
                                        <p:cTn id="25" dur="1000">
                                          <p:stCondLst>
                                            <p:cond delay="0"/>
                                          </p:stCondLst>
                                        </p:cTn>
                                        <p:tgtEl>
                                          <p:spTgt spid="8"/>
                                        </p:tgtEl>
                                        <p:attrNameLst>
                                          <p:attrName>ppt_h</p:attrName>
                                        </p:attrNameLst>
                                      </p:cBhvr>
                                      <p:tavLst>
                                        <p:tav tm="0">
                                          <p:val>
                                            <p:strVal val="#ppt_h"/>
                                          </p:val>
                                        </p:tav>
                                        <p:tav tm="100000">
                                          <p:val>
                                            <p:strVal val="#ppt_h"/>
                                          </p:val>
                                        </p:tav>
                                      </p:tavLst>
                                    </p:anim>
                                    <p:animEffect transition="in" filter="fade">
                                      <p:cBhvr>
                                        <p:cTn id="26" dur="1000"/>
                                        <p:tgtEl>
                                          <p:spTgt spid="8"/>
                                        </p:tgtEl>
                                      </p:cBhvr>
                                    </p:animEffect>
                                  </p:childTnLst>
                                </p:cTn>
                              </p:par>
                              <p:par>
                                <p:cTn id="27" presetID="55" presetClass="entr" presetSubtype="0" fill="hold" grpId="0" nodeType="withEffect">
                                  <p:stCondLst>
                                    <p:cond delay="0"/>
                                  </p:stCondLst>
                                  <p:childTnLst>
                                    <p:set>
                                      <p:cBhvr>
                                        <p:cTn id="28" dur="1000" fill="hold">
                                          <p:stCondLst>
                                            <p:cond delay="0"/>
                                          </p:stCondLst>
                                        </p:cTn>
                                        <p:tgtEl>
                                          <p:spTgt spid="9"/>
                                        </p:tgtEl>
                                        <p:attrNameLst>
                                          <p:attrName>style.visibility</p:attrName>
                                        </p:attrNameLst>
                                      </p:cBhvr>
                                      <p:to>
                                        <p:strVal val="visible"/>
                                      </p:to>
                                    </p:set>
                                    <p:anim calcmode="lin" valueType="num">
                                      <p:cBhvr>
                                        <p:cTn id="29" dur="1000">
                                          <p:stCondLst>
                                            <p:cond delay="0"/>
                                          </p:stCondLst>
                                        </p:cTn>
                                        <p:tgtEl>
                                          <p:spTgt spid="9"/>
                                        </p:tgtEl>
                                        <p:attrNameLst>
                                          <p:attrName>ppt_w</p:attrName>
                                        </p:attrNameLst>
                                      </p:cBhvr>
                                      <p:tavLst>
                                        <p:tav tm="0">
                                          <p:val>
                                            <p:strVal val="#ppt_w*0.70"/>
                                          </p:val>
                                        </p:tav>
                                        <p:tav tm="100000">
                                          <p:val>
                                            <p:strVal val="#ppt_w"/>
                                          </p:val>
                                        </p:tav>
                                      </p:tavLst>
                                    </p:anim>
                                    <p:anim calcmode="lin" valueType="num">
                                      <p:cBhvr>
                                        <p:cTn id="30" dur="1000">
                                          <p:stCondLst>
                                            <p:cond delay="0"/>
                                          </p:stCondLst>
                                        </p:cTn>
                                        <p:tgtEl>
                                          <p:spTgt spid="9"/>
                                        </p:tgtEl>
                                        <p:attrNameLst>
                                          <p:attrName>ppt_h</p:attrName>
                                        </p:attrNameLst>
                                      </p:cBhvr>
                                      <p:tavLst>
                                        <p:tav tm="0">
                                          <p:val>
                                            <p:strVal val="#ppt_h"/>
                                          </p:val>
                                        </p:tav>
                                        <p:tav tm="100000">
                                          <p:val>
                                            <p:strVal val="#ppt_h"/>
                                          </p:val>
                                        </p:tav>
                                      </p:tavLst>
                                    </p:anim>
                                    <p:animEffect transition="in" filter="fade">
                                      <p:cBhvr>
                                        <p:cTn id="31" dur="1000"/>
                                        <p:tgtEl>
                                          <p:spTgt spid="9"/>
                                        </p:tgtEl>
                                      </p:cBhvr>
                                    </p:animEffect>
                                  </p:childTnLst>
                                </p:cTn>
                              </p:par>
                              <p:par>
                                <p:cTn id="32" presetID="55" presetClass="entr" presetSubtype="0" fill="hold" grpId="0" nodeType="withEffect">
                                  <p:stCondLst>
                                    <p:cond delay="0"/>
                                  </p:stCondLst>
                                  <p:childTnLst>
                                    <p:set>
                                      <p:cBhvr>
                                        <p:cTn id="33" dur="1000" fill="hold">
                                          <p:stCondLst>
                                            <p:cond delay="0"/>
                                          </p:stCondLst>
                                        </p:cTn>
                                        <p:tgtEl>
                                          <p:spTgt spid="16"/>
                                        </p:tgtEl>
                                        <p:attrNameLst>
                                          <p:attrName>style.visibility</p:attrName>
                                        </p:attrNameLst>
                                      </p:cBhvr>
                                      <p:to>
                                        <p:strVal val="visible"/>
                                      </p:to>
                                    </p:set>
                                    <p:anim calcmode="lin" valueType="num">
                                      <p:cBhvr>
                                        <p:cTn id="34" dur="1000">
                                          <p:stCondLst>
                                            <p:cond delay="0"/>
                                          </p:stCondLst>
                                        </p:cTn>
                                        <p:tgtEl>
                                          <p:spTgt spid="16"/>
                                        </p:tgtEl>
                                        <p:attrNameLst>
                                          <p:attrName>ppt_w</p:attrName>
                                        </p:attrNameLst>
                                      </p:cBhvr>
                                      <p:tavLst>
                                        <p:tav tm="0">
                                          <p:val>
                                            <p:strVal val="#ppt_w*0.70"/>
                                          </p:val>
                                        </p:tav>
                                        <p:tav tm="100000">
                                          <p:val>
                                            <p:strVal val="#ppt_w"/>
                                          </p:val>
                                        </p:tav>
                                      </p:tavLst>
                                    </p:anim>
                                    <p:anim calcmode="lin" valueType="num">
                                      <p:cBhvr>
                                        <p:cTn id="35" dur="1000">
                                          <p:stCondLst>
                                            <p:cond delay="0"/>
                                          </p:stCondLst>
                                        </p:cTn>
                                        <p:tgtEl>
                                          <p:spTgt spid="16"/>
                                        </p:tgtEl>
                                        <p:attrNameLst>
                                          <p:attrName>ppt_h</p:attrName>
                                        </p:attrNameLst>
                                      </p:cBhvr>
                                      <p:tavLst>
                                        <p:tav tm="0">
                                          <p:val>
                                            <p:strVal val="#ppt_h"/>
                                          </p:val>
                                        </p:tav>
                                        <p:tav tm="100000">
                                          <p:val>
                                            <p:strVal val="#ppt_h"/>
                                          </p:val>
                                        </p:tav>
                                      </p:tavLst>
                                    </p:anim>
                                    <p:animEffect transition="in" filter="fade">
                                      <p:cBhvr>
                                        <p:cTn id="36" dur="1000"/>
                                        <p:tgtEl>
                                          <p:spTgt spid="16"/>
                                        </p:tgtEl>
                                      </p:cBhvr>
                                    </p:animEffect>
                                  </p:childTnLst>
                                </p:cTn>
                              </p:par>
                              <p:par>
                                <p:cTn id="37" presetID="55" presetClass="entr" presetSubtype="0" fill="hold" grpId="0" nodeType="withEffect">
                                  <p:stCondLst>
                                    <p:cond delay="0"/>
                                  </p:stCondLst>
                                  <p:childTnLst>
                                    <p:set>
                                      <p:cBhvr>
                                        <p:cTn id="38" dur="1000" fill="hold">
                                          <p:stCondLst>
                                            <p:cond delay="0"/>
                                          </p:stCondLst>
                                        </p:cTn>
                                        <p:tgtEl>
                                          <p:spTgt spid="17"/>
                                        </p:tgtEl>
                                        <p:attrNameLst>
                                          <p:attrName>style.visibility</p:attrName>
                                        </p:attrNameLst>
                                      </p:cBhvr>
                                      <p:to>
                                        <p:strVal val="visible"/>
                                      </p:to>
                                    </p:set>
                                    <p:anim calcmode="lin" valueType="num">
                                      <p:cBhvr>
                                        <p:cTn id="39" dur="1000">
                                          <p:stCondLst>
                                            <p:cond delay="0"/>
                                          </p:stCondLst>
                                        </p:cTn>
                                        <p:tgtEl>
                                          <p:spTgt spid="17"/>
                                        </p:tgtEl>
                                        <p:attrNameLst>
                                          <p:attrName>ppt_w</p:attrName>
                                        </p:attrNameLst>
                                      </p:cBhvr>
                                      <p:tavLst>
                                        <p:tav tm="0">
                                          <p:val>
                                            <p:strVal val="#ppt_w*0.70"/>
                                          </p:val>
                                        </p:tav>
                                        <p:tav tm="100000">
                                          <p:val>
                                            <p:strVal val="#ppt_w"/>
                                          </p:val>
                                        </p:tav>
                                      </p:tavLst>
                                    </p:anim>
                                    <p:anim calcmode="lin" valueType="num">
                                      <p:cBhvr>
                                        <p:cTn id="40" dur="1000">
                                          <p:stCondLst>
                                            <p:cond delay="0"/>
                                          </p:stCondLst>
                                        </p:cTn>
                                        <p:tgtEl>
                                          <p:spTgt spid="17"/>
                                        </p:tgtEl>
                                        <p:attrNameLst>
                                          <p:attrName>ppt_h</p:attrName>
                                        </p:attrNameLst>
                                      </p:cBhvr>
                                      <p:tavLst>
                                        <p:tav tm="0">
                                          <p:val>
                                            <p:strVal val="#ppt_h"/>
                                          </p:val>
                                        </p:tav>
                                        <p:tav tm="100000">
                                          <p:val>
                                            <p:strVal val="#ppt_h"/>
                                          </p:val>
                                        </p:tav>
                                      </p:tavLst>
                                    </p:anim>
                                    <p:animEffect transition="in" filter="fade">
                                      <p:cBhvr>
                                        <p:cTn id="41" dur="10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55" presetClass="entr" presetSubtype="0" fill="hold" grpId="0" nodeType="clickEffect">
                                  <p:stCondLst>
                                    <p:cond delay="0"/>
                                  </p:stCondLst>
                                  <p:childTnLst>
                                    <p:set>
                                      <p:cBhvr>
                                        <p:cTn id="45" dur="1000" fill="hold">
                                          <p:stCondLst>
                                            <p:cond delay="0"/>
                                          </p:stCondLst>
                                        </p:cTn>
                                        <p:tgtEl>
                                          <p:spTgt spid="5"/>
                                        </p:tgtEl>
                                        <p:attrNameLst>
                                          <p:attrName>style.visibility</p:attrName>
                                        </p:attrNameLst>
                                      </p:cBhvr>
                                      <p:to>
                                        <p:strVal val="visible"/>
                                      </p:to>
                                    </p:set>
                                    <p:anim calcmode="lin" valueType="num">
                                      <p:cBhvr>
                                        <p:cTn id="46"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47"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48" dur="1000"/>
                                        <p:tgtEl>
                                          <p:spTgt spid="5"/>
                                        </p:tgtEl>
                                      </p:cBhvr>
                                    </p:animEffect>
                                  </p:childTnLst>
                                </p:cTn>
                              </p:par>
                            </p:childTnLst>
                          </p:cTn>
                        </p:par>
                      </p:childTnLst>
                    </p:cTn>
                  </p:par>
                  <p:par>
                    <p:cTn id="49" fill="hold">
                      <p:stCondLst>
                        <p:cond delay="indefinite"/>
                      </p:stCondLst>
                      <p:childTnLst>
                        <p:par>
                          <p:cTn id="50" fill="hold">
                            <p:stCondLst>
                              <p:cond delay="0"/>
                            </p:stCondLst>
                            <p:childTnLst>
                              <p:par>
                                <p:cTn id="51" presetID="55" presetClass="entr" presetSubtype="0" fill="hold" grpId="0" nodeType="clickEffect">
                                  <p:stCondLst>
                                    <p:cond delay="0"/>
                                  </p:stCondLst>
                                  <p:childTnLst>
                                    <p:set>
                                      <p:cBhvr>
                                        <p:cTn id="52" dur="1000" fill="hold">
                                          <p:stCondLst>
                                            <p:cond delay="0"/>
                                          </p:stCondLst>
                                        </p:cTn>
                                        <p:tgtEl>
                                          <p:spTgt spid="10"/>
                                        </p:tgtEl>
                                        <p:attrNameLst>
                                          <p:attrName>style.visibility</p:attrName>
                                        </p:attrNameLst>
                                      </p:cBhvr>
                                      <p:to>
                                        <p:strVal val="visible"/>
                                      </p:to>
                                    </p:set>
                                    <p:anim calcmode="lin" valueType="num">
                                      <p:cBhvr>
                                        <p:cTn id="53" dur="1000">
                                          <p:stCondLst>
                                            <p:cond delay="0"/>
                                          </p:stCondLst>
                                        </p:cTn>
                                        <p:tgtEl>
                                          <p:spTgt spid="10"/>
                                        </p:tgtEl>
                                        <p:attrNameLst>
                                          <p:attrName>ppt_w</p:attrName>
                                        </p:attrNameLst>
                                      </p:cBhvr>
                                      <p:tavLst>
                                        <p:tav tm="0">
                                          <p:val>
                                            <p:strVal val="#ppt_w*0.70"/>
                                          </p:val>
                                        </p:tav>
                                        <p:tav tm="100000">
                                          <p:val>
                                            <p:strVal val="#ppt_w"/>
                                          </p:val>
                                        </p:tav>
                                      </p:tavLst>
                                    </p:anim>
                                    <p:anim calcmode="lin" valueType="num">
                                      <p:cBhvr>
                                        <p:cTn id="54" dur="1000">
                                          <p:stCondLst>
                                            <p:cond delay="0"/>
                                          </p:stCondLst>
                                        </p:cTn>
                                        <p:tgtEl>
                                          <p:spTgt spid="10"/>
                                        </p:tgtEl>
                                        <p:attrNameLst>
                                          <p:attrName>ppt_h</p:attrName>
                                        </p:attrNameLst>
                                      </p:cBhvr>
                                      <p:tavLst>
                                        <p:tav tm="0">
                                          <p:val>
                                            <p:strVal val="#ppt_h"/>
                                          </p:val>
                                        </p:tav>
                                        <p:tav tm="100000">
                                          <p:val>
                                            <p:strVal val="#ppt_h"/>
                                          </p:val>
                                        </p:tav>
                                      </p:tavLst>
                                    </p:anim>
                                    <p:animEffect transition="in" filter="fade">
                                      <p:cBhvr>
                                        <p:cTn id="55" dur="1000"/>
                                        <p:tgtEl>
                                          <p:spTgt spid="10"/>
                                        </p:tgtEl>
                                      </p:cBhvr>
                                    </p:animEffect>
                                  </p:childTnLst>
                                </p:cTn>
                              </p:par>
                              <p:par>
                                <p:cTn id="56" presetID="55" presetClass="entr" presetSubtype="0" fill="hold" grpId="0" nodeType="withEffect">
                                  <p:stCondLst>
                                    <p:cond delay="0"/>
                                  </p:stCondLst>
                                  <p:childTnLst>
                                    <p:set>
                                      <p:cBhvr>
                                        <p:cTn id="57" dur="1000" fill="hold">
                                          <p:stCondLst>
                                            <p:cond delay="0"/>
                                          </p:stCondLst>
                                        </p:cTn>
                                        <p:tgtEl>
                                          <p:spTgt spid="11"/>
                                        </p:tgtEl>
                                        <p:attrNameLst>
                                          <p:attrName>style.visibility</p:attrName>
                                        </p:attrNameLst>
                                      </p:cBhvr>
                                      <p:to>
                                        <p:strVal val="visible"/>
                                      </p:to>
                                    </p:set>
                                    <p:anim calcmode="lin" valueType="num">
                                      <p:cBhvr>
                                        <p:cTn id="58" dur="1000">
                                          <p:stCondLst>
                                            <p:cond delay="0"/>
                                          </p:stCondLst>
                                        </p:cTn>
                                        <p:tgtEl>
                                          <p:spTgt spid="11"/>
                                        </p:tgtEl>
                                        <p:attrNameLst>
                                          <p:attrName>ppt_w</p:attrName>
                                        </p:attrNameLst>
                                      </p:cBhvr>
                                      <p:tavLst>
                                        <p:tav tm="0">
                                          <p:val>
                                            <p:strVal val="#ppt_w*0.70"/>
                                          </p:val>
                                        </p:tav>
                                        <p:tav tm="100000">
                                          <p:val>
                                            <p:strVal val="#ppt_w"/>
                                          </p:val>
                                        </p:tav>
                                      </p:tavLst>
                                    </p:anim>
                                    <p:anim calcmode="lin" valueType="num">
                                      <p:cBhvr>
                                        <p:cTn id="59" dur="1000">
                                          <p:stCondLst>
                                            <p:cond delay="0"/>
                                          </p:stCondLst>
                                        </p:cTn>
                                        <p:tgtEl>
                                          <p:spTgt spid="11"/>
                                        </p:tgtEl>
                                        <p:attrNameLst>
                                          <p:attrName>ppt_h</p:attrName>
                                        </p:attrNameLst>
                                      </p:cBhvr>
                                      <p:tavLst>
                                        <p:tav tm="0">
                                          <p:val>
                                            <p:strVal val="#ppt_h"/>
                                          </p:val>
                                        </p:tav>
                                        <p:tav tm="100000">
                                          <p:val>
                                            <p:strVal val="#ppt_h"/>
                                          </p:val>
                                        </p:tav>
                                      </p:tavLst>
                                    </p:anim>
                                    <p:animEffect transition="in" filter="fade">
                                      <p:cBhvr>
                                        <p:cTn id="60" dur="1000"/>
                                        <p:tgtEl>
                                          <p:spTgt spid="11"/>
                                        </p:tgtEl>
                                      </p:cBhvr>
                                    </p:animEffect>
                                  </p:childTnLst>
                                </p:cTn>
                              </p:par>
                              <p:par>
                                <p:cTn id="61" presetID="55" presetClass="entr" presetSubtype="0" fill="hold" grpId="0" nodeType="withEffect">
                                  <p:stCondLst>
                                    <p:cond delay="0"/>
                                  </p:stCondLst>
                                  <p:childTnLst>
                                    <p:set>
                                      <p:cBhvr>
                                        <p:cTn id="62" dur="1000" fill="hold">
                                          <p:stCondLst>
                                            <p:cond delay="0"/>
                                          </p:stCondLst>
                                        </p:cTn>
                                        <p:tgtEl>
                                          <p:spTgt spid="12"/>
                                        </p:tgtEl>
                                        <p:attrNameLst>
                                          <p:attrName>style.visibility</p:attrName>
                                        </p:attrNameLst>
                                      </p:cBhvr>
                                      <p:to>
                                        <p:strVal val="visible"/>
                                      </p:to>
                                    </p:set>
                                    <p:anim calcmode="lin" valueType="num">
                                      <p:cBhvr>
                                        <p:cTn id="63" dur="1000">
                                          <p:stCondLst>
                                            <p:cond delay="0"/>
                                          </p:stCondLst>
                                        </p:cTn>
                                        <p:tgtEl>
                                          <p:spTgt spid="12"/>
                                        </p:tgtEl>
                                        <p:attrNameLst>
                                          <p:attrName>ppt_w</p:attrName>
                                        </p:attrNameLst>
                                      </p:cBhvr>
                                      <p:tavLst>
                                        <p:tav tm="0">
                                          <p:val>
                                            <p:strVal val="#ppt_w*0.70"/>
                                          </p:val>
                                        </p:tav>
                                        <p:tav tm="100000">
                                          <p:val>
                                            <p:strVal val="#ppt_w"/>
                                          </p:val>
                                        </p:tav>
                                      </p:tavLst>
                                    </p:anim>
                                    <p:anim calcmode="lin" valueType="num">
                                      <p:cBhvr>
                                        <p:cTn id="64" dur="1000">
                                          <p:stCondLst>
                                            <p:cond delay="0"/>
                                          </p:stCondLst>
                                        </p:cTn>
                                        <p:tgtEl>
                                          <p:spTgt spid="12"/>
                                        </p:tgtEl>
                                        <p:attrNameLst>
                                          <p:attrName>ppt_h</p:attrName>
                                        </p:attrNameLst>
                                      </p:cBhvr>
                                      <p:tavLst>
                                        <p:tav tm="0">
                                          <p:val>
                                            <p:strVal val="#ppt_h"/>
                                          </p:val>
                                        </p:tav>
                                        <p:tav tm="100000">
                                          <p:val>
                                            <p:strVal val="#ppt_h"/>
                                          </p:val>
                                        </p:tav>
                                      </p:tavLst>
                                    </p:anim>
                                    <p:animEffect transition="in" filter="fade">
                                      <p:cBhvr>
                                        <p:cTn id="65" dur="1000"/>
                                        <p:tgtEl>
                                          <p:spTgt spid="12"/>
                                        </p:tgtEl>
                                      </p:cBhvr>
                                    </p:animEffect>
                                  </p:childTnLst>
                                </p:cTn>
                              </p:par>
                              <p:par>
                                <p:cTn id="66" presetID="55" presetClass="entr" presetSubtype="0" fill="hold" grpId="0" nodeType="withEffect">
                                  <p:stCondLst>
                                    <p:cond delay="0"/>
                                  </p:stCondLst>
                                  <p:childTnLst>
                                    <p:set>
                                      <p:cBhvr>
                                        <p:cTn id="67" dur="1000" fill="hold">
                                          <p:stCondLst>
                                            <p:cond delay="0"/>
                                          </p:stCondLst>
                                        </p:cTn>
                                        <p:tgtEl>
                                          <p:spTgt spid="13"/>
                                        </p:tgtEl>
                                        <p:attrNameLst>
                                          <p:attrName>style.visibility</p:attrName>
                                        </p:attrNameLst>
                                      </p:cBhvr>
                                      <p:to>
                                        <p:strVal val="visible"/>
                                      </p:to>
                                    </p:set>
                                    <p:anim calcmode="lin" valueType="num">
                                      <p:cBhvr>
                                        <p:cTn id="68" dur="1000">
                                          <p:stCondLst>
                                            <p:cond delay="0"/>
                                          </p:stCondLst>
                                        </p:cTn>
                                        <p:tgtEl>
                                          <p:spTgt spid="13"/>
                                        </p:tgtEl>
                                        <p:attrNameLst>
                                          <p:attrName>ppt_w</p:attrName>
                                        </p:attrNameLst>
                                      </p:cBhvr>
                                      <p:tavLst>
                                        <p:tav tm="0">
                                          <p:val>
                                            <p:strVal val="#ppt_w*0.70"/>
                                          </p:val>
                                        </p:tav>
                                        <p:tav tm="100000">
                                          <p:val>
                                            <p:strVal val="#ppt_w"/>
                                          </p:val>
                                        </p:tav>
                                      </p:tavLst>
                                    </p:anim>
                                    <p:anim calcmode="lin" valueType="num">
                                      <p:cBhvr>
                                        <p:cTn id="69" dur="1000">
                                          <p:stCondLst>
                                            <p:cond delay="0"/>
                                          </p:stCondLst>
                                        </p:cTn>
                                        <p:tgtEl>
                                          <p:spTgt spid="13"/>
                                        </p:tgtEl>
                                        <p:attrNameLst>
                                          <p:attrName>ppt_h</p:attrName>
                                        </p:attrNameLst>
                                      </p:cBhvr>
                                      <p:tavLst>
                                        <p:tav tm="0">
                                          <p:val>
                                            <p:strVal val="#ppt_h"/>
                                          </p:val>
                                        </p:tav>
                                        <p:tav tm="100000">
                                          <p:val>
                                            <p:strVal val="#ppt_h"/>
                                          </p:val>
                                        </p:tav>
                                      </p:tavLst>
                                    </p:anim>
                                    <p:animEffect transition="in" filter="fade">
                                      <p:cBhvr>
                                        <p:cTn id="70" dur="1000"/>
                                        <p:tgtEl>
                                          <p:spTgt spid="13"/>
                                        </p:tgtEl>
                                      </p:cBhvr>
                                    </p:animEffect>
                                  </p:childTnLst>
                                </p:cTn>
                              </p:par>
                            </p:childTnLst>
                          </p:cTn>
                        </p:par>
                      </p:childTnLst>
                    </p:cTn>
                  </p:par>
                  <p:par>
                    <p:cTn id="71" fill="hold">
                      <p:stCondLst>
                        <p:cond delay="indefinite"/>
                      </p:stCondLst>
                      <p:childTnLst>
                        <p:par>
                          <p:cTn id="72" fill="hold">
                            <p:stCondLst>
                              <p:cond delay="0"/>
                            </p:stCondLst>
                            <p:childTnLst>
                              <p:par>
                                <p:cTn id="73" presetID="55" presetClass="entr" presetSubtype="0" fill="hold" grpId="0" nodeType="clickEffect">
                                  <p:stCondLst>
                                    <p:cond delay="0"/>
                                  </p:stCondLst>
                                  <p:childTnLst>
                                    <p:set>
                                      <p:cBhvr>
                                        <p:cTn id="74" dur="1000" fill="hold">
                                          <p:stCondLst>
                                            <p:cond delay="0"/>
                                          </p:stCondLst>
                                        </p:cTn>
                                        <p:tgtEl>
                                          <p:spTgt spid="25"/>
                                        </p:tgtEl>
                                        <p:attrNameLst>
                                          <p:attrName>style.visibility</p:attrName>
                                        </p:attrNameLst>
                                      </p:cBhvr>
                                      <p:to>
                                        <p:strVal val="visible"/>
                                      </p:to>
                                    </p:set>
                                    <p:anim calcmode="lin" valueType="num">
                                      <p:cBhvr>
                                        <p:cTn id="75" dur="1000">
                                          <p:stCondLst>
                                            <p:cond delay="0"/>
                                          </p:stCondLst>
                                        </p:cTn>
                                        <p:tgtEl>
                                          <p:spTgt spid="25"/>
                                        </p:tgtEl>
                                        <p:attrNameLst>
                                          <p:attrName>ppt_w</p:attrName>
                                        </p:attrNameLst>
                                      </p:cBhvr>
                                      <p:tavLst>
                                        <p:tav tm="0">
                                          <p:val>
                                            <p:strVal val="#ppt_w*0.70"/>
                                          </p:val>
                                        </p:tav>
                                        <p:tav tm="100000">
                                          <p:val>
                                            <p:strVal val="#ppt_w"/>
                                          </p:val>
                                        </p:tav>
                                      </p:tavLst>
                                    </p:anim>
                                    <p:anim calcmode="lin" valueType="num">
                                      <p:cBhvr>
                                        <p:cTn id="76" dur="1000">
                                          <p:stCondLst>
                                            <p:cond delay="0"/>
                                          </p:stCondLst>
                                        </p:cTn>
                                        <p:tgtEl>
                                          <p:spTgt spid="25"/>
                                        </p:tgtEl>
                                        <p:attrNameLst>
                                          <p:attrName>ppt_h</p:attrName>
                                        </p:attrNameLst>
                                      </p:cBhvr>
                                      <p:tavLst>
                                        <p:tav tm="0">
                                          <p:val>
                                            <p:strVal val="#ppt_h"/>
                                          </p:val>
                                        </p:tav>
                                        <p:tav tm="100000">
                                          <p:val>
                                            <p:strVal val="#ppt_h"/>
                                          </p:val>
                                        </p:tav>
                                      </p:tavLst>
                                    </p:anim>
                                    <p:animEffect transition="in" filter="fade">
                                      <p:cBhvr>
                                        <p:cTn id="77" dur="1000"/>
                                        <p:tgtEl>
                                          <p:spTgt spid="25"/>
                                        </p:tgtEl>
                                      </p:cBhvr>
                                    </p:animEffect>
                                  </p:childTnLst>
                                </p:cTn>
                              </p:par>
                              <p:par>
                                <p:cTn id="78" presetID="55" presetClass="entr" presetSubtype="0" fill="hold" grpId="0" nodeType="withEffect">
                                  <p:stCondLst>
                                    <p:cond delay="0"/>
                                  </p:stCondLst>
                                  <p:childTnLst>
                                    <p:set>
                                      <p:cBhvr>
                                        <p:cTn id="79" dur="1000" fill="hold">
                                          <p:stCondLst>
                                            <p:cond delay="0"/>
                                          </p:stCondLst>
                                        </p:cTn>
                                        <p:tgtEl>
                                          <p:spTgt spid="22"/>
                                        </p:tgtEl>
                                        <p:attrNameLst>
                                          <p:attrName>style.visibility</p:attrName>
                                        </p:attrNameLst>
                                      </p:cBhvr>
                                      <p:to>
                                        <p:strVal val="visible"/>
                                      </p:to>
                                    </p:set>
                                    <p:anim calcmode="lin" valueType="num">
                                      <p:cBhvr>
                                        <p:cTn id="80" dur="1000">
                                          <p:stCondLst>
                                            <p:cond delay="0"/>
                                          </p:stCondLst>
                                        </p:cTn>
                                        <p:tgtEl>
                                          <p:spTgt spid="22"/>
                                        </p:tgtEl>
                                        <p:attrNameLst>
                                          <p:attrName>ppt_w</p:attrName>
                                        </p:attrNameLst>
                                      </p:cBhvr>
                                      <p:tavLst>
                                        <p:tav tm="0">
                                          <p:val>
                                            <p:strVal val="#ppt_w*0.70"/>
                                          </p:val>
                                        </p:tav>
                                        <p:tav tm="100000">
                                          <p:val>
                                            <p:strVal val="#ppt_w"/>
                                          </p:val>
                                        </p:tav>
                                      </p:tavLst>
                                    </p:anim>
                                    <p:anim calcmode="lin" valueType="num">
                                      <p:cBhvr>
                                        <p:cTn id="81" dur="1000">
                                          <p:stCondLst>
                                            <p:cond delay="0"/>
                                          </p:stCondLst>
                                        </p:cTn>
                                        <p:tgtEl>
                                          <p:spTgt spid="22"/>
                                        </p:tgtEl>
                                        <p:attrNameLst>
                                          <p:attrName>ppt_h</p:attrName>
                                        </p:attrNameLst>
                                      </p:cBhvr>
                                      <p:tavLst>
                                        <p:tav tm="0">
                                          <p:val>
                                            <p:strVal val="#ppt_h"/>
                                          </p:val>
                                        </p:tav>
                                        <p:tav tm="100000">
                                          <p:val>
                                            <p:strVal val="#ppt_h"/>
                                          </p:val>
                                        </p:tav>
                                      </p:tavLst>
                                    </p:anim>
                                    <p:animEffect transition="in" filter="fade">
                                      <p:cBhvr>
                                        <p:cTn id="82" dur="1000"/>
                                        <p:tgtEl>
                                          <p:spTgt spid="22"/>
                                        </p:tgtEl>
                                      </p:cBhvr>
                                    </p:animEffect>
                                  </p:childTnLst>
                                </p:cTn>
                              </p:par>
                              <p:par>
                                <p:cTn id="83" presetID="55" presetClass="entr" presetSubtype="0" fill="hold" grpId="0" nodeType="withEffect">
                                  <p:stCondLst>
                                    <p:cond delay="0"/>
                                  </p:stCondLst>
                                  <p:childTnLst>
                                    <p:set>
                                      <p:cBhvr>
                                        <p:cTn id="84" dur="1000" fill="hold">
                                          <p:stCondLst>
                                            <p:cond delay="0"/>
                                          </p:stCondLst>
                                        </p:cTn>
                                        <p:tgtEl>
                                          <p:spTgt spid="20"/>
                                        </p:tgtEl>
                                        <p:attrNameLst>
                                          <p:attrName>style.visibility</p:attrName>
                                        </p:attrNameLst>
                                      </p:cBhvr>
                                      <p:to>
                                        <p:strVal val="visible"/>
                                      </p:to>
                                    </p:set>
                                    <p:anim calcmode="lin" valueType="num">
                                      <p:cBhvr>
                                        <p:cTn id="85" dur="1000">
                                          <p:stCondLst>
                                            <p:cond delay="0"/>
                                          </p:stCondLst>
                                        </p:cTn>
                                        <p:tgtEl>
                                          <p:spTgt spid="20"/>
                                        </p:tgtEl>
                                        <p:attrNameLst>
                                          <p:attrName>ppt_w</p:attrName>
                                        </p:attrNameLst>
                                      </p:cBhvr>
                                      <p:tavLst>
                                        <p:tav tm="0">
                                          <p:val>
                                            <p:strVal val="#ppt_w*0.70"/>
                                          </p:val>
                                        </p:tav>
                                        <p:tav tm="100000">
                                          <p:val>
                                            <p:strVal val="#ppt_w"/>
                                          </p:val>
                                        </p:tav>
                                      </p:tavLst>
                                    </p:anim>
                                    <p:anim calcmode="lin" valueType="num">
                                      <p:cBhvr>
                                        <p:cTn id="86" dur="1000">
                                          <p:stCondLst>
                                            <p:cond delay="0"/>
                                          </p:stCondLst>
                                        </p:cTn>
                                        <p:tgtEl>
                                          <p:spTgt spid="20"/>
                                        </p:tgtEl>
                                        <p:attrNameLst>
                                          <p:attrName>ppt_h</p:attrName>
                                        </p:attrNameLst>
                                      </p:cBhvr>
                                      <p:tavLst>
                                        <p:tav tm="0">
                                          <p:val>
                                            <p:strVal val="#ppt_h"/>
                                          </p:val>
                                        </p:tav>
                                        <p:tav tm="100000">
                                          <p:val>
                                            <p:strVal val="#ppt_h"/>
                                          </p:val>
                                        </p:tav>
                                      </p:tavLst>
                                    </p:anim>
                                    <p:animEffect transition="in" filter="fade">
                                      <p:cBhvr>
                                        <p:cTn id="87" dur="1000"/>
                                        <p:tgtEl>
                                          <p:spTgt spid="20"/>
                                        </p:tgtEl>
                                      </p:cBhvr>
                                    </p:animEffect>
                                  </p:childTnLst>
                                </p:cTn>
                              </p:par>
                            </p:childTnLst>
                          </p:cTn>
                        </p:par>
                      </p:childTnLst>
                    </p:cTn>
                  </p:par>
                  <p:par>
                    <p:cTn id="88" fill="hold">
                      <p:stCondLst>
                        <p:cond delay="indefinite"/>
                      </p:stCondLst>
                      <p:childTnLst>
                        <p:par>
                          <p:cTn id="89" fill="hold">
                            <p:stCondLst>
                              <p:cond delay="0"/>
                            </p:stCondLst>
                            <p:childTnLst>
                              <p:par>
                                <p:cTn id="90" presetID="55" presetClass="entr" presetSubtype="0" fill="hold" grpId="0" nodeType="clickEffect">
                                  <p:stCondLst>
                                    <p:cond delay="0"/>
                                  </p:stCondLst>
                                  <p:childTnLst>
                                    <p:set>
                                      <p:cBhvr>
                                        <p:cTn id="91" dur="1000" fill="hold">
                                          <p:stCondLst>
                                            <p:cond delay="0"/>
                                          </p:stCondLst>
                                        </p:cTn>
                                        <p:tgtEl>
                                          <p:spTgt spid="18"/>
                                        </p:tgtEl>
                                        <p:attrNameLst>
                                          <p:attrName>style.visibility</p:attrName>
                                        </p:attrNameLst>
                                      </p:cBhvr>
                                      <p:to>
                                        <p:strVal val="visible"/>
                                      </p:to>
                                    </p:set>
                                    <p:anim calcmode="lin" valueType="num">
                                      <p:cBhvr>
                                        <p:cTn id="92" dur="1000">
                                          <p:stCondLst>
                                            <p:cond delay="0"/>
                                          </p:stCondLst>
                                        </p:cTn>
                                        <p:tgtEl>
                                          <p:spTgt spid="18"/>
                                        </p:tgtEl>
                                        <p:attrNameLst>
                                          <p:attrName>ppt_w</p:attrName>
                                        </p:attrNameLst>
                                      </p:cBhvr>
                                      <p:tavLst>
                                        <p:tav tm="0">
                                          <p:val>
                                            <p:strVal val="#ppt_w*0.70"/>
                                          </p:val>
                                        </p:tav>
                                        <p:tav tm="100000">
                                          <p:val>
                                            <p:strVal val="#ppt_w"/>
                                          </p:val>
                                        </p:tav>
                                      </p:tavLst>
                                    </p:anim>
                                    <p:anim calcmode="lin" valueType="num">
                                      <p:cBhvr>
                                        <p:cTn id="93" dur="1000">
                                          <p:stCondLst>
                                            <p:cond delay="0"/>
                                          </p:stCondLst>
                                        </p:cTn>
                                        <p:tgtEl>
                                          <p:spTgt spid="18"/>
                                        </p:tgtEl>
                                        <p:attrNameLst>
                                          <p:attrName>ppt_h</p:attrName>
                                        </p:attrNameLst>
                                      </p:cBhvr>
                                      <p:tavLst>
                                        <p:tav tm="0">
                                          <p:val>
                                            <p:strVal val="#ppt_h"/>
                                          </p:val>
                                        </p:tav>
                                        <p:tav tm="100000">
                                          <p:val>
                                            <p:strVal val="#ppt_h"/>
                                          </p:val>
                                        </p:tav>
                                      </p:tavLst>
                                    </p:anim>
                                    <p:animEffect transition="in" filter="fade">
                                      <p:cBhvr>
                                        <p:cTn id="94" dur="1000"/>
                                        <p:tgtEl>
                                          <p:spTgt spid="18"/>
                                        </p:tgtEl>
                                      </p:cBhvr>
                                    </p:animEffect>
                                  </p:childTnLst>
                                </p:cTn>
                              </p:par>
                            </p:childTnLst>
                          </p:cTn>
                        </p:par>
                      </p:childTnLst>
                    </p:cTn>
                  </p:par>
                  <p:par>
                    <p:cTn id="95" fill="hold">
                      <p:stCondLst>
                        <p:cond delay="indefinite"/>
                      </p:stCondLst>
                      <p:childTnLst>
                        <p:par>
                          <p:cTn id="96" fill="hold">
                            <p:stCondLst>
                              <p:cond delay="0"/>
                            </p:stCondLst>
                            <p:childTnLst>
                              <p:par>
                                <p:cTn id="97" presetID="55" presetClass="entr" presetSubtype="0" fill="hold" grpId="0" nodeType="clickEffect">
                                  <p:stCondLst>
                                    <p:cond delay="0"/>
                                  </p:stCondLst>
                                  <p:childTnLst>
                                    <p:set>
                                      <p:cBhvr>
                                        <p:cTn id="98" dur="1000" fill="hold">
                                          <p:stCondLst>
                                            <p:cond delay="0"/>
                                          </p:stCondLst>
                                        </p:cTn>
                                        <p:tgtEl>
                                          <p:spTgt spid="21"/>
                                        </p:tgtEl>
                                        <p:attrNameLst>
                                          <p:attrName>style.visibility</p:attrName>
                                        </p:attrNameLst>
                                      </p:cBhvr>
                                      <p:to>
                                        <p:strVal val="visible"/>
                                      </p:to>
                                    </p:set>
                                    <p:anim calcmode="lin" valueType="num">
                                      <p:cBhvr>
                                        <p:cTn id="99" dur="1000">
                                          <p:stCondLst>
                                            <p:cond delay="0"/>
                                          </p:stCondLst>
                                        </p:cTn>
                                        <p:tgtEl>
                                          <p:spTgt spid="21"/>
                                        </p:tgtEl>
                                        <p:attrNameLst>
                                          <p:attrName>ppt_w</p:attrName>
                                        </p:attrNameLst>
                                      </p:cBhvr>
                                      <p:tavLst>
                                        <p:tav tm="0">
                                          <p:val>
                                            <p:strVal val="#ppt_w*0.70"/>
                                          </p:val>
                                        </p:tav>
                                        <p:tav tm="100000">
                                          <p:val>
                                            <p:strVal val="#ppt_w"/>
                                          </p:val>
                                        </p:tav>
                                      </p:tavLst>
                                    </p:anim>
                                    <p:anim calcmode="lin" valueType="num">
                                      <p:cBhvr>
                                        <p:cTn id="100" dur="1000">
                                          <p:stCondLst>
                                            <p:cond delay="0"/>
                                          </p:stCondLst>
                                        </p:cTn>
                                        <p:tgtEl>
                                          <p:spTgt spid="21"/>
                                        </p:tgtEl>
                                        <p:attrNameLst>
                                          <p:attrName>ppt_h</p:attrName>
                                        </p:attrNameLst>
                                      </p:cBhvr>
                                      <p:tavLst>
                                        <p:tav tm="0">
                                          <p:val>
                                            <p:strVal val="#ppt_h"/>
                                          </p:val>
                                        </p:tav>
                                        <p:tav tm="100000">
                                          <p:val>
                                            <p:strVal val="#ppt_h"/>
                                          </p:val>
                                        </p:tav>
                                      </p:tavLst>
                                    </p:anim>
                                    <p:animEffect transition="in" filter="fade">
                                      <p:cBhvr>
                                        <p:cTn id="101" dur="1000"/>
                                        <p:tgtEl>
                                          <p:spTgt spid="21"/>
                                        </p:tgtEl>
                                      </p:cBhvr>
                                    </p:animEffect>
                                  </p:childTnLst>
                                </p:cTn>
                              </p:par>
                              <p:par>
                                <p:cTn id="102" presetID="55" presetClass="entr" presetSubtype="0" fill="hold" grpId="0" nodeType="withEffect">
                                  <p:stCondLst>
                                    <p:cond delay="0"/>
                                  </p:stCondLst>
                                  <p:childTnLst>
                                    <p:set>
                                      <p:cBhvr>
                                        <p:cTn id="103" dur="1000" fill="hold">
                                          <p:stCondLst>
                                            <p:cond delay="0"/>
                                          </p:stCondLst>
                                        </p:cTn>
                                        <p:tgtEl>
                                          <p:spTgt spid="23"/>
                                        </p:tgtEl>
                                        <p:attrNameLst>
                                          <p:attrName>style.visibility</p:attrName>
                                        </p:attrNameLst>
                                      </p:cBhvr>
                                      <p:to>
                                        <p:strVal val="visible"/>
                                      </p:to>
                                    </p:set>
                                    <p:anim calcmode="lin" valueType="num">
                                      <p:cBhvr>
                                        <p:cTn id="104" dur="1000">
                                          <p:stCondLst>
                                            <p:cond delay="0"/>
                                          </p:stCondLst>
                                        </p:cTn>
                                        <p:tgtEl>
                                          <p:spTgt spid="23"/>
                                        </p:tgtEl>
                                        <p:attrNameLst>
                                          <p:attrName>ppt_w</p:attrName>
                                        </p:attrNameLst>
                                      </p:cBhvr>
                                      <p:tavLst>
                                        <p:tav tm="0">
                                          <p:val>
                                            <p:strVal val="#ppt_w*0.70"/>
                                          </p:val>
                                        </p:tav>
                                        <p:tav tm="100000">
                                          <p:val>
                                            <p:strVal val="#ppt_w"/>
                                          </p:val>
                                        </p:tav>
                                      </p:tavLst>
                                    </p:anim>
                                    <p:anim calcmode="lin" valueType="num">
                                      <p:cBhvr>
                                        <p:cTn id="105" dur="1000">
                                          <p:stCondLst>
                                            <p:cond delay="0"/>
                                          </p:stCondLst>
                                        </p:cTn>
                                        <p:tgtEl>
                                          <p:spTgt spid="23"/>
                                        </p:tgtEl>
                                        <p:attrNameLst>
                                          <p:attrName>ppt_h</p:attrName>
                                        </p:attrNameLst>
                                      </p:cBhvr>
                                      <p:tavLst>
                                        <p:tav tm="0">
                                          <p:val>
                                            <p:strVal val="#ppt_h"/>
                                          </p:val>
                                        </p:tav>
                                        <p:tav tm="100000">
                                          <p:val>
                                            <p:strVal val="#ppt_h"/>
                                          </p:val>
                                        </p:tav>
                                      </p:tavLst>
                                    </p:anim>
                                    <p:animEffect transition="in" filter="fade">
                                      <p:cBhvr>
                                        <p:cTn id="106" dur="1000"/>
                                        <p:tgtEl>
                                          <p:spTgt spid="23"/>
                                        </p:tgtEl>
                                      </p:cBhvr>
                                    </p:animEffect>
                                  </p:childTnLst>
                                </p:cTn>
                              </p:par>
                              <p:par>
                                <p:cTn id="107" presetID="55" presetClass="entr" presetSubtype="0" fill="hold" grpId="0" nodeType="withEffect">
                                  <p:stCondLst>
                                    <p:cond delay="0"/>
                                  </p:stCondLst>
                                  <p:childTnLst>
                                    <p:set>
                                      <p:cBhvr>
                                        <p:cTn id="108" dur="1000" fill="hold">
                                          <p:stCondLst>
                                            <p:cond delay="0"/>
                                          </p:stCondLst>
                                        </p:cTn>
                                        <p:tgtEl>
                                          <p:spTgt spid="24"/>
                                        </p:tgtEl>
                                        <p:attrNameLst>
                                          <p:attrName>style.visibility</p:attrName>
                                        </p:attrNameLst>
                                      </p:cBhvr>
                                      <p:to>
                                        <p:strVal val="visible"/>
                                      </p:to>
                                    </p:set>
                                    <p:anim calcmode="lin" valueType="num">
                                      <p:cBhvr>
                                        <p:cTn id="109" dur="1000">
                                          <p:stCondLst>
                                            <p:cond delay="0"/>
                                          </p:stCondLst>
                                        </p:cTn>
                                        <p:tgtEl>
                                          <p:spTgt spid="24"/>
                                        </p:tgtEl>
                                        <p:attrNameLst>
                                          <p:attrName>ppt_w</p:attrName>
                                        </p:attrNameLst>
                                      </p:cBhvr>
                                      <p:tavLst>
                                        <p:tav tm="0">
                                          <p:val>
                                            <p:strVal val="#ppt_w*0.70"/>
                                          </p:val>
                                        </p:tav>
                                        <p:tav tm="100000">
                                          <p:val>
                                            <p:strVal val="#ppt_w"/>
                                          </p:val>
                                        </p:tav>
                                      </p:tavLst>
                                    </p:anim>
                                    <p:anim calcmode="lin" valueType="num">
                                      <p:cBhvr>
                                        <p:cTn id="110" dur="1000">
                                          <p:stCondLst>
                                            <p:cond delay="0"/>
                                          </p:stCondLst>
                                        </p:cTn>
                                        <p:tgtEl>
                                          <p:spTgt spid="24"/>
                                        </p:tgtEl>
                                        <p:attrNameLst>
                                          <p:attrName>ppt_h</p:attrName>
                                        </p:attrNameLst>
                                      </p:cBhvr>
                                      <p:tavLst>
                                        <p:tav tm="0">
                                          <p:val>
                                            <p:strVal val="#ppt_h"/>
                                          </p:val>
                                        </p:tav>
                                        <p:tav tm="100000">
                                          <p:val>
                                            <p:strVal val="#ppt_h"/>
                                          </p:val>
                                        </p:tav>
                                      </p:tavLst>
                                    </p:anim>
                                    <p:animEffect transition="in" filter="fade">
                                      <p:cBhvr>
                                        <p:cTn id="111" dur="1000"/>
                                        <p:tgtEl>
                                          <p:spTgt spid="24"/>
                                        </p:tgtEl>
                                      </p:cBhvr>
                                    </p:animEffect>
                                  </p:childTnLst>
                                </p:cTn>
                              </p:par>
                            </p:childTnLst>
                          </p:cTn>
                        </p:par>
                      </p:childTnLst>
                    </p:cTn>
                  </p:par>
                  <p:par>
                    <p:cTn id="112" fill="hold">
                      <p:stCondLst>
                        <p:cond delay="indefinite"/>
                      </p:stCondLst>
                      <p:childTnLst>
                        <p:par>
                          <p:cTn id="113" fill="hold">
                            <p:stCondLst>
                              <p:cond delay="0"/>
                            </p:stCondLst>
                            <p:childTnLst>
                              <p:par>
                                <p:cTn id="114" presetID="55" presetClass="entr" presetSubtype="0" fill="hold" grpId="0" nodeType="clickEffect">
                                  <p:stCondLst>
                                    <p:cond delay="0"/>
                                  </p:stCondLst>
                                  <p:childTnLst>
                                    <p:set>
                                      <p:cBhvr>
                                        <p:cTn id="115" dur="1000" fill="hold">
                                          <p:stCondLst>
                                            <p:cond delay="0"/>
                                          </p:stCondLst>
                                        </p:cTn>
                                        <p:tgtEl>
                                          <p:spTgt spid="19"/>
                                        </p:tgtEl>
                                        <p:attrNameLst>
                                          <p:attrName>style.visibility</p:attrName>
                                        </p:attrNameLst>
                                      </p:cBhvr>
                                      <p:to>
                                        <p:strVal val="visible"/>
                                      </p:to>
                                    </p:set>
                                    <p:anim calcmode="lin" valueType="num">
                                      <p:cBhvr>
                                        <p:cTn id="116" dur="1000">
                                          <p:stCondLst>
                                            <p:cond delay="0"/>
                                          </p:stCondLst>
                                        </p:cTn>
                                        <p:tgtEl>
                                          <p:spTgt spid="19"/>
                                        </p:tgtEl>
                                        <p:attrNameLst>
                                          <p:attrName>ppt_w</p:attrName>
                                        </p:attrNameLst>
                                      </p:cBhvr>
                                      <p:tavLst>
                                        <p:tav tm="0">
                                          <p:val>
                                            <p:strVal val="#ppt_w*0.70"/>
                                          </p:val>
                                        </p:tav>
                                        <p:tav tm="100000">
                                          <p:val>
                                            <p:strVal val="#ppt_w"/>
                                          </p:val>
                                        </p:tav>
                                      </p:tavLst>
                                    </p:anim>
                                    <p:anim calcmode="lin" valueType="num">
                                      <p:cBhvr>
                                        <p:cTn id="117" dur="1000">
                                          <p:stCondLst>
                                            <p:cond delay="0"/>
                                          </p:stCondLst>
                                        </p:cTn>
                                        <p:tgtEl>
                                          <p:spTgt spid="19"/>
                                        </p:tgtEl>
                                        <p:attrNameLst>
                                          <p:attrName>ppt_h</p:attrName>
                                        </p:attrNameLst>
                                      </p:cBhvr>
                                      <p:tavLst>
                                        <p:tav tm="0">
                                          <p:val>
                                            <p:strVal val="#ppt_h"/>
                                          </p:val>
                                        </p:tav>
                                        <p:tav tm="100000">
                                          <p:val>
                                            <p:strVal val="#ppt_h"/>
                                          </p:val>
                                        </p:tav>
                                      </p:tavLst>
                                    </p:anim>
                                    <p:animEffect transition="in" filter="fade">
                                      <p:cBhvr>
                                        <p:cTn id="118"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P spid="6" grpId="0" animBg="1"/>
      <p:bldP spid="7" grpId="0" animBg="1"/>
      <p:bldP spid="8" grpId="0" autoUpdateAnimBg="0"/>
      <p:bldP spid="9" grpId="0" autoUpdateAnimBg="0"/>
      <p:bldP spid="10" grpId="0" autoUpdateAnimBg="0"/>
      <p:bldP spid="11" grpId="0" autoUpdateAnimBg="0"/>
      <p:bldP spid="12" grpId="0" animBg="1"/>
      <p:bldP spid="13" grpId="0" animBg="1"/>
      <p:bldP spid="16" grpId="0" autoUpdateAnimBg="0"/>
      <p:bldP spid="17" grpId="0" autoUpdateAnimBg="0"/>
      <p:bldP spid="18" grpId="0" animBg="1"/>
      <p:bldP spid="19" grpId="0" animBg="1"/>
      <p:bldP spid="20" grpId="0" animBg="1"/>
      <p:bldP spid="21" grpId="0" animBg="1"/>
      <p:bldP spid="22" grpId="0" animBg="1"/>
      <p:bldP spid="23" grpId="0" animBg="1"/>
      <p:bldP spid="24" grpId="0" animBg="1"/>
      <p:bldP spid="25" grpId="0" animBg="1"/>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0E520572-61A6-4EB7-8A40-E17E8A903CC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BD7BF20-EC11-4ABB-98B4-84C1779B406F}"/>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26197413-09D7-4C90-B4F7-663E9D8CC25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EABBB38-2FC5-4CDE-B323-31769526124E}"/>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6BDAA40E-C1B1-46DA-9296-602F567D297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8912C85-DE48-4DD6-BAFF-A42D652113B7}"/>
              </a:ext>
            </a:extLst>
          </p:cNvPr>
          <p:cNvSpPr txBox="1"/>
          <p:nvPr/>
        </p:nvSpPr>
        <p:spPr>
          <a:xfrm>
            <a:off x="1066800" y="1246112"/>
            <a:ext cx="2540000" cy="415563"/>
          </a:xfrm>
          <a:prstGeom prst="rect">
            <a:avLst/>
          </a:prstGeom>
          <a:gradFill rotWithShape="1">
            <a:gsLst>
              <a:gs pos="100000">
                <a:schemeClr val="accent2">
                  <a:lumMod val="20000"/>
                  <a:lumOff val="40000"/>
                </a:schemeClr>
              </a:gs>
              <a:gs pos="75000">
                <a:schemeClr val="accent2">
                  <a:lumMod val="20000"/>
                  <a:lumOff val="40000"/>
                </a:schemeClr>
              </a:gs>
              <a:gs pos="0">
                <a:schemeClr val="accent2">
                  <a:lumMod val="20000"/>
                  <a:lumOff val="70000"/>
                </a:schemeClr>
              </a:gs>
            </a:gsLst>
            <a:lin ang="16200000" scaled="0"/>
          </a:gradFill>
          <a:ln w="9525" cap="flat">
            <a:noFill/>
            <a:prstDash val="solid"/>
            <a:miter lim="800000"/>
          </a:ln>
        </p:spPr>
        <p:txBody>
          <a:bodyPr vert="horz" lIns="127000" tIns="63500" rIns="127000" bIns="63500" rtlCol="0" anchor="t">
            <a:spAutoFit/>
          </a:bodyPr>
          <a:lstStyle/>
          <a:p>
            <a:pPr>
              <a:defRPr lang="en-US" sz="1400" dirty="0"/>
            </a:pPr>
            <a:r>
              <a:rPr lang="en-US" sz="1867" b="1" dirty="0">
                <a:latin typeface="+mj-lt"/>
              </a:rPr>
              <a:t>Pass/call by value</a:t>
            </a:r>
          </a:p>
        </p:txBody>
      </p:sp>
      <p:sp>
        <p:nvSpPr>
          <p:cNvPr id="5" name="TextBox 4">
            <a:extLst>
              <a:ext uri="{D5587A71-C973-4D21-9C6D-B2210A00BD0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718B0C8-AAEB-4464-B6DD-6A857876E08C}"/>
              </a:ext>
            </a:extLst>
          </p:cNvPr>
          <p:cNvSpPr txBox="1"/>
          <p:nvPr/>
        </p:nvSpPr>
        <p:spPr>
          <a:xfrm>
            <a:off x="7315201" y="1245806"/>
            <a:ext cx="3803852" cy="415563"/>
          </a:xfrm>
          <a:prstGeom prst="rect">
            <a:avLst/>
          </a:prstGeom>
          <a:gradFill rotWithShape="1">
            <a:gsLst>
              <a:gs pos="100000">
                <a:schemeClr val="accent2">
                  <a:lumMod val="20000"/>
                  <a:lumOff val="40000"/>
                </a:schemeClr>
              </a:gs>
              <a:gs pos="75000">
                <a:schemeClr val="accent2">
                  <a:lumMod val="20000"/>
                  <a:lumOff val="40000"/>
                </a:schemeClr>
              </a:gs>
              <a:gs pos="0">
                <a:schemeClr val="accent2">
                  <a:lumMod val="20000"/>
                  <a:lumOff val="70000"/>
                </a:schemeClr>
              </a:gs>
            </a:gsLst>
            <a:lin ang="16200000" scaled="0"/>
          </a:gradFill>
          <a:ln w="9525" cap="flat">
            <a:noFill/>
            <a:prstDash val="solid"/>
            <a:miter lim="800000"/>
          </a:ln>
        </p:spPr>
        <p:txBody>
          <a:bodyPr vert="horz" lIns="127000" tIns="63500" rIns="127000" bIns="63500" rtlCol="0" anchor="t">
            <a:spAutoFit/>
          </a:bodyPr>
          <a:lstStyle/>
          <a:p>
            <a:pPr>
              <a:defRPr lang="en-US" sz="1400" dirty="0"/>
            </a:pPr>
            <a:r>
              <a:rPr lang="en-US" sz="1867" b="1" dirty="0">
                <a:latin typeface="+mj-lt"/>
              </a:rPr>
              <a:t>Pass/call by reference</a:t>
            </a:r>
          </a:p>
        </p:txBody>
      </p:sp>
      <p:sp>
        <p:nvSpPr>
          <p:cNvPr id="6" name="TextBox 5">
            <a:extLst>
              <a:ext uri="{A0BE02D1-24E5-4B41-9A4D-298930240A5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C927964-18C2-424F-A9DC-A93B598E9928}"/>
              </a:ext>
            </a:extLst>
          </p:cNvPr>
          <p:cNvSpPr txBox="1"/>
          <p:nvPr/>
        </p:nvSpPr>
        <p:spPr>
          <a:xfrm>
            <a:off x="6652210" y="1734476"/>
            <a:ext cx="5380164" cy="4661725"/>
          </a:xfrm>
          <a:prstGeom prst="rect">
            <a:avLst/>
          </a:prstGeom>
        </p:spPr>
        <p:txBody>
          <a:bodyPr vert="horz" lIns="127000" tIns="63500" rIns="127000" bIns="63500" rtlCol="0" anchor="t">
            <a:spAutoFit/>
          </a:bodyPr>
          <a:lstStyle/>
          <a:p>
            <a:pPr>
              <a:defRPr lang="en-US" sz="1400" dirty="0"/>
            </a:pPr>
            <a:r>
              <a:rPr lang="en-US" sz="1733" dirty="0">
                <a:latin typeface="Open Sans"/>
              </a:rPr>
              <a:t>#include &lt;stdio.h&gt;</a:t>
            </a:r>
            <a:br>
              <a:rPr lang="en-US" sz="1733" dirty="0">
                <a:latin typeface="Open Sans"/>
              </a:rPr>
            </a:br>
            <a:r>
              <a:rPr lang="en-US" sz="1733" dirty="0">
                <a:latin typeface="Open Sans"/>
              </a:rPr>
              <a:t>void fun(int *, int *);</a:t>
            </a:r>
            <a:br>
              <a:rPr lang="en-US" sz="1733" dirty="0">
                <a:latin typeface="Open Sans"/>
              </a:rPr>
            </a:br>
            <a:r>
              <a:rPr lang="en-US" sz="1733" dirty="0">
                <a:latin typeface="Open Sans"/>
              </a:rPr>
              <a:t/>
            </a:r>
            <a:br>
              <a:rPr lang="en-US" sz="1733" dirty="0">
                <a:latin typeface="Open Sans"/>
              </a:rPr>
            </a:br>
            <a:r>
              <a:rPr lang="en-US" sz="1733" dirty="0">
                <a:latin typeface="Open Sans"/>
              </a:rPr>
              <a:t>void main()</a:t>
            </a:r>
            <a:br>
              <a:rPr lang="en-US" sz="1733" dirty="0">
                <a:latin typeface="Open Sans"/>
              </a:rPr>
            </a:br>
            <a:r>
              <a:rPr lang="en-US" sz="1733" dirty="0">
                <a:latin typeface="Open Sans"/>
              </a:rPr>
              <a:t>{</a:t>
            </a:r>
            <a:br>
              <a:rPr lang="en-US" sz="1733" dirty="0">
                <a:latin typeface="Open Sans"/>
              </a:rPr>
            </a:br>
            <a:r>
              <a:rPr lang="en-US" sz="1733" dirty="0">
                <a:latin typeface="Open Sans"/>
              </a:rPr>
              <a:t>    int x=10;</a:t>
            </a:r>
            <a:br>
              <a:rPr lang="en-US" sz="1733" dirty="0">
                <a:latin typeface="Open Sans"/>
              </a:rPr>
            </a:br>
            <a:r>
              <a:rPr lang="en-US" sz="1733" dirty="0">
                <a:latin typeface="Open Sans"/>
              </a:rPr>
              <a:t>    int y=20;</a:t>
            </a:r>
            <a:br>
              <a:rPr lang="en-US" sz="1733" dirty="0">
                <a:latin typeface="Open Sans"/>
              </a:rPr>
            </a:br>
            <a:r>
              <a:rPr lang="en-US" sz="1733" dirty="0">
                <a:latin typeface="Open Sans"/>
              </a:rPr>
              <a:t>    </a:t>
            </a:r>
            <a:r>
              <a:rPr lang="en-US" sz="1733" dirty="0" err="1">
                <a:latin typeface="Open Sans"/>
              </a:rPr>
              <a:t>printf</a:t>
            </a:r>
            <a:r>
              <a:rPr lang="en-US" sz="1733" dirty="0">
                <a:latin typeface="Open Sans"/>
              </a:rPr>
              <a:t>("value of x is: %d\t and y is %d\n",x,y);</a:t>
            </a:r>
            <a:br>
              <a:rPr lang="en-US" sz="1733" dirty="0">
                <a:latin typeface="Open Sans"/>
              </a:rPr>
            </a:br>
            <a:r>
              <a:rPr lang="en-US" sz="1733" dirty="0">
                <a:latin typeface="Open Sans"/>
              </a:rPr>
              <a:t>    fun(&amp;x,&amp;y);</a:t>
            </a:r>
            <a:br>
              <a:rPr lang="en-US" sz="1733" dirty="0">
                <a:latin typeface="Open Sans"/>
              </a:rPr>
            </a:br>
            <a:r>
              <a:rPr lang="en-US" sz="1733" dirty="0">
                <a:latin typeface="Open Sans"/>
              </a:rPr>
              <a:t>    </a:t>
            </a:r>
            <a:r>
              <a:rPr lang="en-US" sz="1733" dirty="0" err="1">
                <a:latin typeface="Open Sans"/>
              </a:rPr>
              <a:t>printf</a:t>
            </a:r>
            <a:r>
              <a:rPr lang="en-US" sz="1733" dirty="0">
                <a:latin typeface="Open Sans"/>
              </a:rPr>
              <a:t>("value of x is: %d\t and y is %d\n",x,y);</a:t>
            </a:r>
            <a:br>
              <a:rPr lang="en-US" sz="1733" dirty="0">
                <a:latin typeface="Open Sans"/>
              </a:rPr>
            </a:br>
            <a:r>
              <a:rPr lang="en-US" sz="1733" dirty="0">
                <a:latin typeface="Open Sans"/>
              </a:rPr>
              <a:t>}</a:t>
            </a:r>
            <a:br>
              <a:rPr lang="en-US" sz="1733" dirty="0">
                <a:latin typeface="Open Sans"/>
              </a:rPr>
            </a:br>
            <a:r>
              <a:rPr lang="en-US" sz="1733" dirty="0">
                <a:latin typeface="Open Sans"/>
              </a:rPr>
              <a:t/>
            </a:r>
            <a:br>
              <a:rPr lang="en-US" sz="1733" dirty="0">
                <a:latin typeface="Open Sans"/>
              </a:rPr>
            </a:br>
            <a:r>
              <a:rPr lang="en-US" sz="1733" dirty="0">
                <a:latin typeface="Open Sans"/>
              </a:rPr>
              <a:t>void fun(int *a, int *b)</a:t>
            </a:r>
            <a:br>
              <a:rPr lang="en-US" sz="1733" dirty="0">
                <a:latin typeface="Open Sans"/>
              </a:rPr>
            </a:br>
            <a:r>
              <a:rPr lang="en-US" sz="1733" dirty="0">
                <a:latin typeface="Open Sans"/>
              </a:rPr>
              <a:t>{</a:t>
            </a:r>
            <a:br>
              <a:rPr lang="en-US" sz="1733" dirty="0">
                <a:latin typeface="Open Sans"/>
              </a:rPr>
            </a:br>
            <a:r>
              <a:rPr lang="en-US" sz="1733" dirty="0">
                <a:latin typeface="Open Sans"/>
              </a:rPr>
              <a:t>    *a=20;</a:t>
            </a:r>
            <a:br>
              <a:rPr lang="en-US" sz="1733" dirty="0">
                <a:latin typeface="Open Sans"/>
              </a:rPr>
            </a:br>
            <a:r>
              <a:rPr lang="en-US" sz="1733" dirty="0">
                <a:latin typeface="Open Sans"/>
              </a:rPr>
              <a:t>    *b=10;</a:t>
            </a:r>
            <a:br>
              <a:rPr lang="en-US" sz="1733" dirty="0">
                <a:latin typeface="Open Sans"/>
              </a:rPr>
            </a:br>
            <a:r>
              <a:rPr lang="en-US" sz="1733" dirty="0">
                <a:latin typeface="Open Sans"/>
              </a:rPr>
              <a:t>}</a:t>
            </a:r>
          </a:p>
        </p:txBody>
      </p:sp>
      <p:sp>
        <p:nvSpPr>
          <p:cNvPr id="7" name="TextBox 6">
            <a:extLst>
              <a:ext uri="{25BC9DBD-1B06-4339-9E3B-E9CCFCAEE41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FF38F03-25EC-4745-9484-E19453F6D535}"/>
              </a:ext>
            </a:extLst>
          </p:cNvPr>
          <p:cNvSpPr txBox="1"/>
          <p:nvPr/>
        </p:nvSpPr>
        <p:spPr>
          <a:xfrm>
            <a:off x="392861" y="1700339"/>
            <a:ext cx="6287896" cy="4661725"/>
          </a:xfrm>
          <a:prstGeom prst="rect">
            <a:avLst/>
          </a:prstGeom>
        </p:spPr>
        <p:txBody>
          <a:bodyPr vert="horz" lIns="127000" tIns="63500" rIns="127000" bIns="63500" rtlCol="0" anchor="t">
            <a:spAutoFit/>
          </a:bodyPr>
          <a:lstStyle/>
          <a:p>
            <a:pPr>
              <a:defRPr lang="en-US" sz="1400" dirty="0"/>
            </a:pPr>
            <a:r>
              <a:rPr lang="en-US" sz="1733" dirty="0">
                <a:latin typeface="Open Sans"/>
              </a:rPr>
              <a:t>#include &lt;stdio.h&gt;</a:t>
            </a:r>
            <a:br>
              <a:rPr lang="en-US" sz="1733" dirty="0">
                <a:latin typeface="Open Sans"/>
              </a:rPr>
            </a:br>
            <a:r>
              <a:rPr lang="en-US" sz="1733" dirty="0">
                <a:latin typeface="Open Sans"/>
              </a:rPr>
              <a:t>void fun(int, int);</a:t>
            </a:r>
            <a:br>
              <a:rPr lang="en-US" sz="1733" dirty="0">
                <a:latin typeface="Open Sans"/>
              </a:rPr>
            </a:br>
            <a:r>
              <a:rPr lang="en-US" sz="1733" dirty="0">
                <a:latin typeface="Open Sans"/>
              </a:rPr>
              <a:t/>
            </a:r>
            <a:br>
              <a:rPr lang="en-US" sz="1733" dirty="0">
                <a:latin typeface="Open Sans"/>
              </a:rPr>
            </a:br>
            <a:r>
              <a:rPr lang="en-US" sz="1733" dirty="0">
                <a:latin typeface="Open Sans"/>
              </a:rPr>
              <a:t>void main()</a:t>
            </a:r>
            <a:br>
              <a:rPr lang="en-US" sz="1733" dirty="0">
                <a:latin typeface="Open Sans"/>
              </a:rPr>
            </a:br>
            <a:r>
              <a:rPr lang="en-US" sz="1733" dirty="0">
                <a:latin typeface="Open Sans"/>
              </a:rPr>
              <a:t>{</a:t>
            </a:r>
            <a:br>
              <a:rPr lang="en-US" sz="1733" dirty="0">
                <a:latin typeface="Open Sans"/>
              </a:rPr>
            </a:br>
            <a:r>
              <a:rPr lang="en-US" sz="1733" dirty="0">
                <a:latin typeface="Open Sans"/>
              </a:rPr>
              <a:t>    int x=10;</a:t>
            </a:r>
            <a:br>
              <a:rPr lang="en-US" sz="1733" dirty="0">
                <a:latin typeface="Open Sans"/>
              </a:rPr>
            </a:br>
            <a:r>
              <a:rPr lang="en-US" sz="1733" dirty="0">
                <a:latin typeface="Open Sans"/>
              </a:rPr>
              <a:t>    int y=20;</a:t>
            </a:r>
            <a:br>
              <a:rPr lang="en-US" sz="1733" dirty="0">
                <a:latin typeface="Open Sans"/>
              </a:rPr>
            </a:br>
            <a:r>
              <a:rPr lang="en-US" sz="1733" dirty="0">
                <a:latin typeface="Open Sans"/>
              </a:rPr>
              <a:t>    </a:t>
            </a:r>
            <a:r>
              <a:rPr lang="en-US" sz="1733" dirty="0" err="1">
                <a:latin typeface="Open Sans"/>
              </a:rPr>
              <a:t>printf</a:t>
            </a:r>
            <a:r>
              <a:rPr lang="en-US" sz="1733" dirty="0">
                <a:latin typeface="Open Sans"/>
              </a:rPr>
              <a:t>("value of x is: %d\t and y is %d\n",x,y);</a:t>
            </a:r>
            <a:br>
              <a:rPr lang="en-US" sz="1733" dirty="0">
                <a:latin typeface="Open Sans"/>
              </a:rPr>
            </a:br>
            <a:r>
              <a:rPr lang="en-US" sz="1733" dirty="0">
                <a:latin typeface="Open Sans"/>
              </a:rPr>
              <a:t>    fun(x,y);</a:t>
            </a:r>
            <a:br>
              <a:rPr lang="en-US" sz="1733" dirty="0">
                <a:latin typeface="Open Sans"/>
              </a:rPr>
            </a:br>
            <a:r>
              <a:rPr lang="en-US" sz="1733" dirty="0">
                <a:latin typeface="Open Sans"/>
              </a:rPr>
              <a:t>   </a:t>
            </a:r>
            <a:r>
              <a:rPr lang="en-US" sz="1733" dirty="0" err="1">
                <a:latin typeface="Open Sans"/>
              </a:rPr>
              <a:t>printf</a:t>
            </a:r>
            <a:r>
              <a:rPr lang="en-US" sz="1733" dirty="0">
                <a:latin typeface="Open Sans"/>
              </a:rPr>
              <a:t>("value of x is: %d\t and y is %d\n",x,y);</a:t>
            </a:r>
            <a:br>
              <a:rPr lang="en-US" sz="1733" dirty="0">
                <a:latin typeface="Open Sans"/>
              </a:rPr>
            </a:br>
            <a:r>
              <a:rPr lang="en-US" sz="1733" dirty="0">
                <a:latin typeface="Open Sans"/>
              </a:rPr>
              <a:t>}</a:t>
            </a:r>
            <a:br>
              <a:rPr lang="en-US" sz="1733" dirty="0">
                <a:latin typeface="Open Sans"/>
              </a:rPr>
            </a:br>
            <a:r>
              <a:rPr lang="en-US" sz="1733" dirty="0">
                <a:latin typeface="Open Sans"/>
              </a:rPr>
              <a:t/>
            </a:r>
            <a:br>
              <a:rPr lang="en-US" sz="1733" dirty="0">
                <a:latin typeface="Open Sans"/>
              </a:rPr>
            </a:br>
            <a:r>
              <a:rPr lang="en-US" sz="1733" dirty="0">
                <a:latin typeface="Open Sans"/>
              </a:rPr>
              <a:t>void fun(int a, int b)</a:t>
            </a:r>
            <a:br>
              <a:rPr lang="en-US" sz="1733" dirty="0">
                <a:latin typeface="Open Sans"/>
              </a:rPr>
            </a:br>
            <a:r>
              <a:rPr lang="en-US" sz="1733" dirty="0">
                <a:latin typeface="Open Sans"/>
              </a:rPr>
              <a:t>{</a:t>
            </a:r>
            <a:br>
              <a:rPr lang="en-US" sz="1733" dirty="0">
                <a:latin typeface="Open Sans"/>
              </a:rPr>
            </a:br>
            <a:r>
              <a:rPr lang="en-US" sz="1733" dirty="0">
                <a:latin typeface="Open Sans"/>
              </a:rPr>
              <a:t>    a=20;</a:t>
            </a:r>
            <a:br>
              <a:rPr lang="en-US" sz="1733" dirty="0">
                <a:latin typeface="Open Sans"/>
              </a:rPr>
            </a:br>
            <a:r>
              <a:rPr lang="en-US" sz="1733" dirty="0">
                <a:latin typeface="Open Sans"/>
              </a:rPr>
              <a:t>    b=10;</a:t>
            </a:r>
            <a:br>
              <a:rPr lang="en-US" sz="1733" dirty="0">
                <a:latin typeface="Open Sans"/>
              </a:rPr>
            </a:br>
            <a:r>
              <a:rPr lang="en-US" sz="1733" dirty="0">
                <a:latin typeface="Open Sans"/>
              </a:rPr>
              <a:t>}</a:t>
            </a:r>
          </a:p>
        </p:txBody>
      </p:sp>
      <p:sp>
        <p:nvSpPr>
          <p:cNvPr id="8" name="TextBox 7">
            <a:extLst>
              <a:ext uri="{C9E0B95E-1E6F-40B2-B301-42E8EB857C7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8CAC1FA-DF19-4E00-A8EB-EDBB9BF59C0D}"/>
              </a:ext>
            </a:extLst>
          </p:cNvPr>
          <p:cNvSpPr txBox="1"/>
          <p:nvPr/>
        </p:nvSpPr>
        <p:spPr>
          <a:xfrm>
            <a:off x="1371601" y="728293"/>
            <a:ext cx="9504425" cy="456472"/>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2133" b="1" dirty="0">
                <a:solidFill>
                  <a:srgbClr val="FF0000"/>
                </a:solidFill>
                <a:latin typeface="Open Sans"/>
              </a:rPr>
              <a:t>Parameters Passing Techniques/Type of argument passing</a:t>
            </a:r>
          </a:p>
        </p:txBody>
      </p:sp>
    </p:spTree>
    <p:extLst>
      <p:ext uri="{03A11D21-4D56-45D8-AC6F-921026382892}">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03"/>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2CCBF778-69F3-400D-B3E8-6EE2362F9E1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2ABFEE2-7013-4693-BC87-436FD5FD0812}"/>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141B464C-F4AB-4C4B-9AB0-74C769A65E8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F93EB1E-900F-4C27-8D7A-8B06AD31A984}"/>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074CBEE5-5E8A-495C-A354-D176EF8FD46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35D6B16-A355-4BB5-9C3B-F9E1DDEABE24}"/>
              </a:ext>
            </a:extLst>
          </p:cNvPr>
          <p:cNvSpPr txBox="1"/>
          <p:nvPr/>
        </p:nvSpPr>
        <p:spPr>
          <a:xfrm>
            <a:off x="1066800" y="1246112"/>
            <a:ext cx="2540000" cy="415563"/>
          </a:xfrm>
          <a:prstGeom prst="rect">
            <a:avLst/>
          </a:prstGeom>
          <a:gradFill rotWithShape="1">
            <a:gsLst>
              <a:gs pos="100000">
                <a:schemeClr val="accent2">
                  <a:lumMod val="20000"/>
                  <a:lumOff val="40000"/>
                </a:schemeClr>
              </a:gs>
              <a:gs pos="75000">
                <a:schemeClr val="accent2">
                  <a:lumMod val="20000"/>
                  <a:lumOff val="40000"/>
                </a:schemeClr>
              </a:gs>
              <a:gs pos="0">
                <a:schemeClr val="accent2">
                  <a:lumMod val="20000"/>
                  <a:lumOff val="70000"/>
                </a:schemeClr>
              </a:gs>
            </a:gsLst>
            <a:lin ang="16200000" scaled="0"/>
          </a:gradFill>
          <a:ln w="9525" cap="flat">
            <a:noFill/>
            <a:prstDash val="solid"/>
            <a:miter lim="800000"/>
          </a:ln>
        </p:spPr>
        <p:txBody>
          <a:bodyPr vert="horz" lIns="127000" tIns="63500" rIns="127000" bIns="63500" rtlCol="0" anchor="t">
            <a:spAutoFit/>
          </a:bodyPr>
          <a:lstStyle/>
          <a:p>
            <a:pPr>
              <a:defRPr lang="en-US" sz="1400" dirty="0"/>
            </a:pPr>
            <a:r>
              <a:rPr lang="en-US" sz="1867" b="1" dirty="0">
                <a:latin typeface="+mj-lt"/>
              </a:rPr>
              <a:t>Pass/call by value</a:t>
            </a:r>
          </a:p>
        </p:txBody>
      </p:sp>
      <p:sp>
        <p:nvSpPr>
          <p:cNvPr id="5" name="TextBox 4">
            <a:extLst>
              <a:ext uri="{1B4DBC6B-EB78-490D-ADC3-6834EE2FC22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E2354C7-7693-4CAA-88F0-5C6985DA3255}"/>
              </a:ext>
            </a:extLst>
          </p:cNvPr>
          <p:cNvSpPr txBox="1"/>
          <p:nvPr/>
        </p:nvSpPr>
        <p:spPr>
          <a:xfrm>
            <a:off x="7315201" y="1245806"/>
            <a:ext cx="3430663" cy="415563"/>
          </a:xfrm>
          <a:prstGeom prst="rect">
            <a:avLst/>
          </a:prstGeom>
          <a:gradFill rotWithShape="1">
            <a:gsLst>
              <a:gs pos="100000">
                <a:schemeClr val="accent2">
                  <a:lumMod val="20000"/>
                  <a:lumOff val="40000"/>
                </a:schemeClr>
              </a:gs>
              <a:gs pos="75000">
                <a:schemeClr val="accent2">
                  <a:lumMod val="20000"/>
                  <a:lumOff val="40000"/>
                </a:schemeClr>
              </a:gs>
              <a:gs pos="0">
                <a:schemeClr val="accent2">
                  <a:lumMod val="20000"/>
                  <a:lumOff val="70000"/>
                </a:schemeClr>
              </a:gs>
            </a:gsLst>
            <a:lin ang="16200000" scaled="0"/>
          </a:gradFill>
          <a:ln w="9525" cap="flat">
            <a:noFill/>
            <a:prstDash val="solid"/>
            <a:miter lim="800000"/>
          </a:ln>
        </p:spPr>
        <p:txBody>
          <a:bodyPr vert="horz" lIns="127000" tIns="63500" rIns="127000" bIns="63500" rtlCol="0" anchor="t">
            <a:spAutoFit/>
          </a:bodyPr>
          <a:lstStyle/>
          <a:p>
            <a:pPr>
              <a:defRPr lang="en-US" sz="1400" dirty="0"/>
            </a:pPr>
            <a:r>
              <a:rPr lang="en-US" sz="1867" b="1" dirty="0">
                <a:latin typeface="+mj-lt"/>
              </a:rPr>
              <a:t>Pass/call by reference</a:t>
            </a:r>
          </a:p>
        </p:txBody>
      </p:sp>
      <p:sp>
        <p:nvSpPr>
          <p:cNvPr id="6" name="TextBox 5">
            <a:extLst>
              <a:ext uri="{F66139AA-9435-44B2-8C01-F3EAA10B3FE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00E088F-FCD5-42F2-B286-A220C6E24CB6}"/>
              </a:ext>
            </a:extLst>
          </p:cNvPr>
          <p:cNvSpPr txBox="1"/>
          <p:nvPr/>
        </p:nvSpPr>
        <p:spPr>
          <a:xfrm>
            <a:off x="6096001" y="1886876"/>
            <a:ext cx="5895772" cy="4928400"/>
          </a:xfrm>
          <a:prstGeom prst="rect">
            <a:avLst/>
          </a:prstGeom>
        </p:spPr>
        <p:txBody>
          <a:bodyPr vert="horz" lIns="127000" tIns="63500" rIns="127000" bIns="63500" rtlCol="0" anchor="t">
            <a:spAutoFit/>
          </a:bodyPr>
          <a:lstStyle/>
          <a:p>
            <a:pPr>
              <a:defRPr lang="en-US" sz="1400" dirty="0"/>
            </a:pPr>
            <a:r>
              <a:rPr lang="en-US" sz="1733" dirty="0">
                <a:latin typeface="Open Sans"/>
              </a:rPr>
              <a:t>#include &lt;stdio.h&gt;</a:t>
            </a:r>
            <a:br>
              <a:rPr lang="en-US" sz="1733" dirty="0">
                <a:latin typeface="Open Sans"/>
              </a:rPr>
            </a:br>
            <a:r>
              <a:rPr lang="en-US" sz="1733" dirty="0">
                <a:latin typeface="Open Sans"/>
              </a:rPr>
              <a:t>void exchange(int *a, int *b)</a:t>
            </a:r>
            <a:br>
              <a:rPr lang="en-US" sz="1733" dirty="0">
                <a:latin typeface="Open Sans"/>
              </a:rPr>
            </a:br>
            <a:r>
              <a:rPr lang="en-US" sz="1733" dirty="0">
                <a:latin typeface="Open Sans"/>
              </a:rPr>
              <a:t>{</a:t>
            </a:r>
            <a:br>
              <a:rPr lang="en-US" sz="1733" dirty="0">
                <a:latin typeface="Open Sans"/>
              </a:rPr>
            </a:br>
            <a:r>
              <a:rPr lang="en-US" sz="1733" dirty="0">
                <a:latin typeface="Open Sans"/>
              </a:rPr>
              <a:t>    int temp;</a:t>
            </a:r>
            <a:br>
              <a:rPr lang="en-US" sz="1733" dirty="0">
                <a:latin typeface="Open Sans"/>
              </a:rPr>
            </a:br>
            <a:r>
              <a:rPr lang="en-US" sz="1733" dirty="0">
                <a:latin typeface="Open Sans"/>
              </a:rPr>
              <a:t>    temp=*a;</a:t>
            </a:r>
            <a:br>
              <a:rPr lang="en-US" sz="1733" dirty="0">
                <a:latin typeface="Open Sans"/>
              </a:rPr>
            </a:br>
            <a:r>
              <a:rPr lang="en-US" sz="1733" dirty="0">
                <a:latin typeface="Open Sans"/>
              </a:rPr>
              <a:t>    *a=*b;</a:t>
            </a:r>
            <a:br>
              <a:rPr lang="en-US" sz="1733" dirty="0">
                <a:latin typeface="Open Sans"/>
              </a:rPr>
            </a:br>
            <a:r>
              <a:rPr lang="en-US" sz="1733" dirty="0">
                <a:latin typeface="Open Sans"/>
              </a:rPr>
              <a:t>    *b=temp;</a:t>
            </a:r>
            <a:br>
              <a:rPr lang="en-US" sz="1733" dirty="0">
                <a:latin typeface="Open Sans"/>
              </a:rPr>
            </a:br>
            <a:r>
              <a:rPr lang="en-US" sz="1733" dirty="0">
                <a:latin typeface="Open Sans"/>
              </a:rPr>
              <a:t>}</a:t>
            </a:r>
            <a:br>
              <a:rPr lang="en-US" sz="1733" dirty="0">
                <a:latin typeface="Open Sans"/>
              </a:rPr>
            </a:br>
            <a:r>
              <a:rPr lang="en-US" sz="1733" dirty="0">
                <a:latin typeface="Open Sans"/>
              </a:rPr>
              <a:t>void main()</a:t>
            </a:r>
            <a:br>
              <a:rPr lang="en-US" sz="1733" dirty="0">
                <a:latin typeface="Open Sans"/>
              </a:rPr>
            </a:br>
            <a:r>
              <a:rPr lang="en-US" sz="1733" dirty="0">
                <a:latin typeface="Open Sans"/>
              </a:rPr>
              <a:t>{</a:t>
            </a:r>
            <a:br>
              <a:rPr lang="en-US" sz="1733" dirty="0">
                <a:latin typeface="Open Sans"/>
              </a:rPr>
            </a:br>
            <a:r>
              <a:rPr lang="en-US" sz="1733" dirty="0">
                <a:latin typeface="Open Sans"/>
              </a:rPr>
              <a:t>    int a=10;</a:t>
            </a:r>
            <a:br>
              <a:rPr lang="en-US" sz="1733" dirty="0">
                <a:latin typeface="Open Sans"/>
              </a:rPr>
            </a:br>
            <a:r>
              <a:rPr lang="en-US" sz="1733" dirty="0">
                <a:latin typeface="Open Sans"/>
              </a:rPr>
              <a:t>    int b=20;</a:t>
            </a:r>
            <a:br>
              <a:rPr lang="en-US" sz="1733" dirty="0">
                <a:latin typeface="Open Sans"/>
              </a:rPr>
            </a:br>
            <a:r>
              <a:rPr lang="en-US" sz="1733" dirty="0">
                <a:latin typeface="Open Sans"/>
              </a:rPr>
              <a:t>    </a:t>
            </a:r>
            <a:r>
              <a:rPr lang="en-US" sz="1733" dirty="0" err="1">
                <a:latin typeface="Open Sans"/>
              </a:rPr>
              <a:t>printf</a:t>
            </a:r>
            <a:r>
              <a:rPr lang="en-US" sz="1733" dirty="0">
                <a:latin typeface="Open Sans"/>
              </a:rPr>
              <a:t>("value of a and b before exchange:%d\t %d\n",a,b);</a:t>
            </a:r>
            <a:br>
              <a:rPr lang="en-US" sz="1733" dirty="0">
                <a:latin typeface="Open Sans"/>
              </a:rPr>
            </a:br>
            <a:r>
              <a:rPr lang="en-US" sz="1733" dirty="0">
                <a:latin typeface="Open Sans"/>
              </a:rPr>
              <a:t>    Exchange(&amp;a,&amp;b);  </a:t>
            </a:r>
          </a:p>
          <a:p>
            <a:pPr>
              <a:defRPr lang="en-US" sz="1400" dirty="0"/>
            </a:pPr>
            <a:r>
              <a:rPr lang="en-US" sz="1733" dirty="0">
                <a:latin typeface="Open Sans"/>
              </a:rPr>
              <a:t>    </a:t>
            </a:r>
            <a:r>
              <a:rPr lang="en-US" sz="1733" dirty="0" err="1">
                <a:latin typeface="Open Sans"/>
              </a:rPr>
              <a:t>printf</a:t>
            </a:r>
            <a:r>
              <a:rPr lang="en-US" sz="1733" dirty="0">
                <a:latin typeface="Open Sans"/>
              </a:rPr>
              <a:t>("value of a and b after exchange:%d\t %d\n",a,b);</a:t>
            </a:r>
            <a:br>
              <a:rPr lang="en-US" sz="1733" dirty="0">
                <a:latin typeface="Open Sans"/>
              </a:rPr>
            </a:br>
            <a:r>
              <a:rPr lang="en-US" sz="1733" dirty="0">
                <a:latin typeface="Open Sans"/>
              </a:rPr>
              <a:t>}</a:t>
            </a:r>
          </a:p>
        </p:txBody>
      </p:sp>
      <p:sp>
        <p:nvSpPr>
          <p:cNvPr id="7" name="TextBox 6">
            <a:extLst>
              <a:ext uri="{B74E337C-1C56-402B-9A53-AC70D4B56D9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39E1974-D1CE-41C8-994E-E2E20A84BA07}"/>
              </a:ext>
            </a:extLst>
          </p:cNvPr>
          <p:cNvSpPr txBox="1"/>
          <p:nvPr/>
        </p:nvSpPr>
        <p:spPr>
          <a:xfrm>
            <a:off x="-13537" y="1865223"/>
            <a:ext cx="5820308" cy="5195077"/>
          </a:xfrm>
          <a:prstGeom prst="rect">
            <a:avLst/>
          </a:prstGeom>
        </p:spPr>
        <p:txBody>
          <a:bodyPr vert="horz" lIns="127000" tIns="63500" rIns="127000" bIns="63500" rtlCol="0" anchor="t">
            <a:spAutoFit/>
          </a:bodyPr>
          <a:lstStyle/>
          <a:p>
            <a:pPr>
              <a:defRPr lang="en-US" sz="1400" dirty="0"/>
            </a:pPr>
            <a:r>
              <a:rPr lang="en-US" sz="1733" dirty="0">
                <a:latin typeface="Open Sans"/>
              </a:rPr>
              <a:t>#include &lt;stdio.h&gt;</a:t>
            </a:r>
            <a:br>
              <a:rPr lang="en-US" sz="1733" dirty="0">
                <a:latin typeface="Open Sans"/>
              </a:rPr>
            </a:br>
            <a:r>
              <a:rPr lang="en-US" sz="1733" dirty="0">
                <a:latin typeface="Open Sans"/>
              </a:rPr>
              <a:t>void exchange(int a, int b)</a:t>
            </a:r>
            <a:br>
              <a:rPr lang="en-US" sz="1733" dirty="0">
                <a:latin typeface="Open Sans"/>
              </a:rPr>
            </a:br>
            <a:r>
              <a:rPr lang="en-US" sz="1733" dirty="0">
                <a:latin typeface="Open Sans"/>
              </a:rPr>
              <a:t>{</a:t>
            </a:r>
            <a:br>
              <a:rPr lang="en-US" sz="1733" dirty="0">
                <a:latin typeface="Open Sans"/>
              </a:rPr>
            </a:br>
            <a:r>
              <a:rPr lang="en-US" sz="1733" dirty="0">
                <a:latin typeface="Open Sans"/>
              </a:rPr>
              <a:t>    int temp;</a:t>
            </a:r>
            <a:br>
              <a:rPr lang="en-US" sz="1733" dirty="0">
                <a:latin typeface="Open Sans"/>
              </a:rPr>
            </a:br>
            <a:r>
              <a:rPr lang="en-US" sz="1733" dirty="0">
                <a:latin typeface="Open Sans"/>
              </a:rPr>
              <a:t>    temp=a;</a:t>
            </a:r>
            <a:br>
              <a:rPr lang="en-US" sz="1733" dirty="0">
                <a:latin typeface="Open Sans"/>
              </a:rPr>
            </a:br>
            <a:r>
              <a:rPr lang="en-US" sz="1733" dirty="0">
                <a:latin typeface="Open Sans"/>
              </a:rPr>
              <a:t>    a=b;</a:t>
            </a:r>
            <a:br>
              <a:rPr lang="en-US" sz="1733" dirty="0">
                <a:latin typeface="Open Sans"/>
              </a:rPr>
            </a:br>
            <a:r>
              <a:rPr lang="en-US" sz="1733" dirty="0">
                <a:latin typeface="Open Sans"/>
              </a:rPr>
              <a:t>    b=temp;</a:t>
            </a:r>
            <a:br>
              <a:rPr lang="en-US" sz="1733" dirty="0">
                <a:latin typeface="Open Sans"/>
              </a:rPr>
            </a:br>
            <a:r>
              <a:rPr lang="en-US" sz="1733" dirty="0">
                <a:latin typeface="Open Sans"/>
              </a:rPr>
              <a:t>    </a:t>
            </a:r>
            <a:br>
              <a:rPr lang="en-US" sz="1733" dirty="0">
                <a:latin typeface="Open Sans"/>
              </a:rPr>
            </a:br>
            <a:r>
              <a:rPr lang="en-US" sz="1733" dirty="0">
                <a:latin typeface="Open Sans"/>
              </a:rPr>
              <a:t>}</a:t>
            </a:r>
            <a:br>
              <a:rPr lang="en-US" sz="1733" dirty="0">
                <a:latin typeface="Open Sans"/>
              </a:rPr>
            </a:br>
            <a:r>
              <a:rPr lang="en-US" sz="1733" dirty="0">
                <a:latin typeface="Open Sans"/>
              </a:rPr>
              <a:t>void main()</a:t>
            </a:r>
            <a:br>
              <a:rPr lang="en-US" sz="1733" dirty="0">
                <a:latin typeface="Open Sans"/>
              </a:rPr>
            </a:br>
            <a:r>
              <a:rPr lang="en-US" sz="1733" dirty="0">
                <a:latin typeface="Open Sans"/>
              </a:rPr>
              <a:t>{</a:t>
            </a:r>
            <a:br>
              <a:rPr lang="en-US" sz="1733" dirty="0">
                <a:latin typeface="Open Sans"/>
              </a:rPr>
            </a:br>
            <a:r>
              <a:rPr lang="en-US" sz="1733" dirty="0">
                <a:latin typeface="Open Sans"/>
              </a:rPr>
              <a:t>    int a=10;</a:t>
            </a:r>
            <a:br>
              <a:rPr lang="en-US" sz="1733" dirty="0">
                <a:latin typeface="Open Sans"/>
              </a:rPr>
            </a:br>
            <a:r>
              <a:rPr lang="en-US" sz="1733" dirty="0">
                <a:latin typeface="Open Sans"/>
              </a:rPr>
              <a:t>    int b=20;</a:t>
            </a:r>
            <a:br>
              <a:rPr lang="en-US" sz="1733" dirty="0">
                <a:latin typeface="Open Sans"/>
              </a:rPr>
            </a:br>
            <a:r>
              <a:rPr lang="en-US" sz="1733" dirty="0">
                <a:latin typeface="Open Sans"/>
              </a:rPr>
              <a:t>    </a:t>
            </a:r>
            <a:r>
              <a:rPr lang="en-US" sz="1733" dirty="0" err="1">
                <a:latin typeface="Open Sans"/>
              </a:rPr>
              <a:t>printf</a:t>
            </a:r>
            <a:r>
              <a:rPr lang="en-US" sz="1733" dirty="0">
                <a:latin typeface="Open Sans"/>
              </a:rPr>
              <a:t>("value of a and b before exchange:%d\t %d\n",a,b);</a:t>
            </a:r>
            <a:br>
              <a:rPr lang="en-US" sz="1733" dirty="0">
                <a:latin typeface="Open Sans"/>
              </a:rPr>
            </a:br>
            <a:r>
              <a:rPr lang="en-US" sz="1733" dirty="0">
                <a:latin typeface="Open Sans"/>
              </a:rPr>
              <a:t>    exchange(a,b);</a:t>
            </a:r>
          </a:p>
          <a:p>
            <a:pPr>
              <a:defRPr lang="en-US" sz="1400" dirty="0"/>
            </a:pPr>
            <a:r>
              <a:rPr lang="en-US" sz="1733" dirty="0">
                <a:latin typeface="Open Sans"/>
              </a:rPr>
              <a:t>    </a:t>
            </a:r>
            <a:r>
              <a:rPr lang="en-US" sz="1733" dirty="0" err="1">
                <a:latin typeface="Open Sans"/>
              </a:rPr>
              <a:t>printf</a:t>
            </a:r>
            <a:r>
              <a:rPr lang="en-US" sz="1733" dirty="0">
                <a:latin typeface="Open Sans"/>
              </a:rPr>
              <a:t>("value of a and b after exchange:%d\t %d\n",a,b);</a:t>
            </a:r>
            <a:br>
              <a:rPr lang="en-US" sz="1733" dirty="0">
                <a:latin typeface="Open Sans"/>
              </a:rPr>
            </a:br>
            <a:r>
              <a:rPr lang="en-US" sz="1733" dirty="0">
                <a:latin typeface="Open Sans"/>
              </a:rPr>
              <a:t>}</a:t>
            </a:r>
          </a:p>
        </p:txBody>
      </p:sp>
      <p:sp>
        <p:nvSpPr>
          <p:cNvPr id="8" name="TextBox 7">
            <a:extLst>
              <a:ext uri="{B568C85D-C151-46BF-9CA9-2A0AC6014E0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9FF5D64-6B5A-4C47-A2FA-0C6F314EC799}"/>
              </a:ext>
            </a:extLst>
          </p:cNvPr>
          <p:cNvSpPr txBox="1"/>
          <p:nvPr/>
        </p:nvSpPr>
        <p:spPr>
          <a:xfrm>
            <a:off x="1371601" y="728293"/>
            <a:ext cx="9504425" cy="456472"/>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2133" b="1" dirty="0">
                <a:solidFill>
                  <a:srgbClr val="FF0000"/>
                </a:solidFill>
                <a:latin typeface="Open Sans"/>
              </a:rPr>
              <a:t>Parameters Passing Techniques/Type of argument passing</a:t>
            </a:r>
          </a:p>
        </p:txBody>
      </p:sp>
    </p:spTree>
    <p:extLst>
      <p:ext uri="{6DD7794B-04D3-4136-8D2D-B0FF28DF686B}">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06"/>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346B3AC6-7ADE-40A7-B53F-4CF5870A804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ED83EB2-1E66-4434-BD99-BE02596C2F04}"/>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845D8548-4682-4BE8-95A2-F1EB135653E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7C95709-E2D1-44FD-A2A1-C331DFE4E1B7}"/>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CCAAC18B-102E-436B-A051-2E362D476E2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E119C5B-1250-4912-87F8-196F7EFFDE82}"/>
              </a:ext>
            </a:extLst>
          </p:cNvPr>
          <p:cNvSpPr txBox="1"/>
          <p:nvPr/>
        </p:nvSpPr>
        <p:spPr>
          <a:xfrm>
            <a:off x="1219201" y="1349895"/>
            <a:ext cx="9504425" cy="456472"/>
          </a:xfrm>
          <a:prstGeom prst="rect">
            <a:avLst/>
          </a:prstGeom>
        </p:spPr>
        <p:txBody>
          <a:bodyPr vert="horz" lIns="127000" tIns="63500" rIns="127000" bIns="63500" rtlCol="0" anchor="t">
            <a:spAutoFit/>
          </a:bodyPr>
          <a:lstStyle/>
          <a:p>
            <a:pPr>
              <a:defRPr lang="en-US" sz="1400" dirty="0">
                <a:solidFill>
                  <a:schemeClr val="tx1"/>
                </a:solidFill>
                <a:latin typeface="Open Sans"/>
              </a:defRPr>
            </a:pPr>
            <a:r>
              <a:rPr lang="en-US" sz="2133" b="1" dirty="0">
                <a:solidFill>
                  <a:srgbClr val="FF0000"/>
                </a:solidFill>
                <a:latin typeface="Open Sans"/>
              </a:rPr>
              <a:t>Benefits of functions</a:t>
            </a:r>
          </a:p>
        </p:txBody>
      </p:sp>
      <p:sp>
        <p:nvSpPr>
          <p:cNvPr id="5" name="TextBox 4">
            <a:extLst>
              <a:ext uri="{96A923D0-C900-482C-AB38-AE3A024BEEB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A1C7C74-CE43-469A-9F64-F5B4B12477F7}"/>
              </a:ext>
            </a:extLst>
          </p:cNvPr>
          <p:cNvSpPr txBox="1"/>
          <p:nvPr/>
        </p:nvSpPr>
        <p:spPr>
          <a:xfrm>
            <a:off x="576593" y="2100415"/>
            <a:ext cx="6738607" cy="2346412"/>
          </a:xfrm>
          <a:prstGeom prst="rect">
            <a:avLst/>
          </a:prstGeom>
        </p:spPr>
        <p:txBody>
          <a:bodyPr vert="horz" lIns="127000" tIns="63500" rIns="127000" bIns="63500" rtlCol="0" anchor="t">
            <a:spAutoFit/>
          </a:bodyPr>
          <a:lstStyle/>
          <a:p>
            <a:pPr marL="457189" indent="-457189">
              <a:lnSpc>
                <a:spcPct val="200000"/>
              </a:lnSpc>
              <a:buFont typeface="Arial"/>
              <a:buChar char="•"/>
              <a:defRPr lang="en-US" sz="1400" dirty="0"/>
            </a:pPr>
            <a:r>
              <a:rPr lang="en-US" sz="1867" dirty="0"/>
              <a:t>Programming becomes easier</a:t>
            </a:r>
          </a:p>
          <a:p>
            <a:pPr marL="457189" indent="-457189">
              <a:lnSpc>
                <a:spcPct val="200000"/>
              </a:lnSpc>
              <a:buFont typeface="Arial"/>
              <a:buChar char="•"/>
              <a:defRPr lang="en-US" sz="1400" dirty="0"/>
            </a:pPr>
            <a:r>
              <a:rPr lang="en-US" sz="1867" dirty="0"/>
              <a:t>Readability of the program increases</a:t>
            </a:r>
          </a:p>
          <a:p>
            <a:pPr marL="457189" indent="-457189">
              <a:lnSpc>
                <a:spcPct val="200000"/>
              </a:lnSpc>
              <a:buFont typeface="Arial"/>
              <a:buChar char="•"/>
              <a:defRPr lang="en-US" sz="1400" dirty="0"/>
            </a:pPr>
            <a:r>
              <a:rPr lang="en-US" sz="1867" dirty="0"/>
              <a:t>Functions promote re usability</a:t>
            </a:r>
          </a:p>
          <a:p>
            <a:pPr marL="457189" indent="-457189">
              <a:lnSpc>
                <a:spcPct val="200000"/>
              </a:lnSpc>
              <a:buFont typeface="Arial"/>
              <a:buChar char="•"/>
              <a:defRPr lang="en-US" sz="1400" dirty="0"/>
            </a:pPr>
            <a:r>
              <a:rPr lang="en-US" sz="1867" dirty="0"/>
              <a:t>Debugging becomes easy</a:t>
            </a:r>
          </a:p>
        </p:txBody>
      </p:sp>
    </p:spTree>
    <p:extLst>
      <p:ext uri="{F90F9E8B-AA51-4CBB-B5D4-7C400553FD1B}">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08"/>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1A6431B8-1502-408A-9118-6BDB44C69F7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426F299-53B4-4CEA-B086-1C79EDEAE0BE}"/>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3A94DBCF-440F-42DE-900D-39F3A74752C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9D21320-F4DE-4D96-AB43-31567014AD70}"/>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pic>
        <p:nvPicPr>
          <p:cNvPr id="4" name="Picture 3">
            <a:extLst>
              <a:ext uri="{E60571CC-6011-44E1-B3B0-6AEF2BF90C4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1A6741B-302D-4E8E-A7FC-316DACA48BC8}"/>
              </a:ext>
            </a:extLst>
          </p:cNvPr>
          <p:cNvPicPr>
            <a:picLocks noChangeAspect="1"/>
          </p:cNvPicPr>
          <p:nvPr/>
        </p:nvPicPr>
        <p:blipFill>
          <a:blip r:embed="rId4">
            <a:lum/>
            <a:extLst>
              <a:ext uri="{9394ADFD-AC18-45AF-B47E-5D59E8499DA1}">
                <a14:imgProps xmlns="" xmlns:c="http://schemas.openxmlformats.org/drawingml/2006/chart" xmlns:cs="http://schemas.microsoft.com/office/drawing/2012/chartStyle" xmlns:ns1="http://schemas.openxmlformats.org/officeDocument/2006/extended-properties" xmlns:vt="http://schemas.openxmlformats.org/officeDocument/2006/docPropsVTypes" xmlns:a14="http://schemas.microsoft.com/office/drawing/2010/main">
                  <a14:imgLayer>
                    <a14:imgEffect>
                      <a14:brightnessContrast bright="0" contrast="0"/>
                    </a14:imgEffect>
                  </a14:imgLayer>
                </a14:imgProps>
              </a:ext>
              <a:ext uri="{87019FCD-33E4-4E24-8D11-359A4F4FD0BF}">
                <a14:useLocalDpi xmlns="" xmlns:c="http://schemas.openxmlformats.org/drawingml/2006/chart" xmlns:cs="http://schemas.microsoft.com/office/drawing/2012/chartStyle" xmlns:ns1="http://schemas.openxmlformats.org/officeDocument/2006/extended-properties" xmlns:vt="http://schemas.openxmlformats.org/officeDocument/2006/docPropsVTypes" xmlns:a14="http://schemas.microsoft.com/office/drawing/2010/main" val="0"/>
              </a:ext>
            </a:extLst>
          </a:blip>
          <a:srcRect l="39180" t="12170" r="4250" b="12290"/>
          <a:stretch>
            <a:fillRect/>
          </a:stretch>
        </p:blipFill>
        <p:spPr>
          <a:xfrm>
            <a:off x="226669" y="2213343"/>
            <a:ext cx="5345531" cy="4015421"/>
          </a:xfrm>
          <a:prstGeom prst="rect">
            <a:avLst/>
          </a:prstGeom>
          <a:noFill/>
          <a:ln w="11430" cap="flat">
            <a:solidFill>
              <a:srgbClr val="000000">
                <a:alpha val="100000"/>
              </a:srgbClr>
            </a:solidFill>
            <a:prstDash val="sysDot"/>
            <a:round/>
          </a:ln>
          <a:effectLst>
            <a:outerShdw blurRad="50800" dir="2700000">
              <a:srgbClr val="5B5B5B">
                <a:alpha val="39999"/>
              </a:srgbClr>
            </a:outerShdw>
          </a:effectLst>
        </p:spPr>
      </p:pic>
      <p:sp>
        <p:nvSpPr>
          <p:cNvPr id="5" name="TextBox 4">
            <a:extLst>
              <a:ext uri="{5DEEEE54-D229-4E98-AFCB-BFE996BB9A1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616A546-1130-4276-92E1-91EE46B4D25F}"/>
              </a:ext>
            </a:extLst>
          </p:cNvPr>
          <p:cNvSpPr txBox="1"/>
          <p:nvPr>
            <p:custDataLst>
              <p:tags r:id="rId1"/>
            </p:custDataLst>
          </p:nvPr>
        </p:nvSpPr>
        <p:spPr>
          <a:xfrm>
            <a:off x="5041900" y="968007"/>
            <a:ext cx="2108200" cy="517700"/>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2133" b="1" dirty="0">
                <a:latin typeface="+mj-lt"/>
              </a:rPr>
              <a:t>Recursion</a:t>
            </a:r>
          </a:p>
        </p:txBody>
      </p:sp>
      <p:sp>
        <p:nvSpPr>
          <p:cNvPr id="6" name="TextBox 5">
            <a:extLst>
              <a:ext uri="{99D257C8-AF7F-415D-AEA3-40493FF5512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3E3D260-5CE2-43A9-92C1-1EC23F55697F}"/>
              </a:ext>
            </a:extLst>
          </p:cNvPr>
          <p:cNvSpPr txBox="1"/>
          <p:nvPr/>
        </p:nvSpPr>
        <p:spPr>
          <a:xfrm>
            <a:off x="6564529" y="2013940"/>
            <a:ext cx="4408271" cy="1564852"/>
          </a:xfrm>
          <a:prstGeom prst="rect">
            <a:avLst/>
          </a:prstGeom>
        </p:spPr>
        <p:txBody>
          <a:bodyPr vert="horz" lIns="127000" tIns="63500" rIns="127000" bIns="63500" rtlCol="0" anchor="t">
            <a:spAutoFit/>
          </a:bodyPr>
          <a:lstStyle/>
          <a:p>
            <a:pPr>
              <a:defRPr lang="en-US" sz="1400" dirty="0"/>
            </a:pPr>
            <a:r>
              <a:rPr lang="en-US" sz="1867" dirty="0">
                <a:solidFill>
                  <a:schemeClr val="accent5"/>
                </a:solidFill>
                <a:latin typeface="+mj-lt"/>
              </a:rPr>
              <a:t>A process of a function calling itself is what is called Recursion</a:t>
            </a:r>
          </a:p>
          <a:p>
            <a:pPr>
              <a:defRPr lang="en-US" sz="1400" dirty="0"/>
            </a:pPr>
            <a:endParaRPr lang="en-US" sz="1867" dirty="0">
              <a:solidFill>
                <a:schemeClr val="accent5"/>
              </a:solidFill>
              <a:latin typeface="+mj-lt"/>
            </a:endParaRPr>
          </a:p>
          <a:p>
            <a:pPr>
              <a:defRPr lang="en-US" sz="1400" dirty="0"/>
            </a:pPr>
            <a:r>
              <a:rPr lang="en-US" sz="1867" dirty="0">
                <a:solidFill>
                  <a:schemeClr val="accent6"/>
                </a:solidFill>
                <a:latin typeface="+mj-lt"/>
              </a:rPr>
              <a:t>Recursion refers to the process where a function calls itself directly or indirectly</a:t>
            </a:r>
          </a:p>
        </p:txBody>
      </p:sp>
      <p:sp>
        <p:nvSpPr>
          <p:cNvPr id="7" name="Rectangle: Rounded Corners 6">
            <a:extLst>
              <a:ext uri="{6A54B290-BCD9-4A19-860A-DA6D1B2251E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A32D1CE-3354-456E-8F98-643A57A0E41B}"/>
              </a:ext>
            </a:extLst>
          </p:cNvPr>
          <p:cNvSpPr/>
          <p:nvPr/>
        </p:nvSpPr>
        <p:spPr>
          <a:xfrm>
            <a:off x="7816926" y="4157243"/>
            <a:ext cx="2292071" cy="494499"/>
          </a:xfrm>
          <a:prstGeom prst="roundRect">
            <a:avLst/>
          </a:prstGeom>
          <a:solidFill>
            <a:schemeClr val="accent6">
              <a:lumMod val="75000"/>
            </a:schemeClr>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Recursion</a:t>
            </a:r>
          </a:p>
        </p:txBody>
      </p:sp>
      <p:sp>
        <p:nvSpPr>
          <p:cNvPr id="8" name="Rectangle: Rounded Corners 7">
            <a:extLst>
              <a:ext uri="{15A7DC62-1D5A-4CAF-8C0B-92555375C60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7812042-3B9C-4F5B-A149-FCA9941A88F7}"/>
              </a:ext>
            </a:extLst>
          </p:cNvPr>
          <p:cNvSpPr/>
          <p:nvPr/>
        </p:nvSpPr>
        <p:spPr>
          <a:xfrm>
            <a:off x="9753601" y="5435601"/>
            <a:ext cx="2292071" cy="656513"/>
          </a:xfrm>
          <a:prstGeom prst="roundRect">
            <a:avLst/>
          </a:prstGeom>
          <a:solidFill>
            <a:srgbClr val="00B050"/>
          </a:solidFill>
          <a:ln w="9525" cap="flat">
            <a:solidFill>
              <a:srgbClr val="BC9334"/>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dirty="0"/>
              <a:t>Indirect</a:t>
            </a:r>
          </a:p>
          <a:p>
            <a:pPr algn="ctr"/>
            <a:r>
              <a:rPr lang="en-US" sz="1867" dirty="0"/>
              <a:t>Recursion</a:t>
            </a:r>
          </a:p>
        </p:txBody>
      </p:sp>
      <p:sp>
        <p:nvSpPr>
          <p:cNvPr id="9" name="Rectangle: Rounded Corners 8">
            <a:extLst>
              <a:ext uri="{1085753B-ED87-4612-9710-F97FBBF90E2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2B891A8-A536-4374-BA41-BCDA0AC2844E}"/>
              </a:ext>
            </a:extLst>
          </p:cNvPr>
          <p:cNvSpPr/>
          <p:nvPr/>
        </p:nvSpPr>
        <p:spPr>
          <a:xfrm>
            <a:off x="6096001" y="5485664"/>
            <a:ext cx="2292071" cy="656513"/>
          </a:xfrm>
          <a:prstGeom prst="roundRect">
            <a:avLst/>
          </a:prstGeom>
          <a:solidFill>
            <a:srgbClr val="00B050"/>
          </a:solidFill>
          <a:ln w="9525" cap="flat">
            <a:solidFill>
              <a:srgbClr val="BC9334"/>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dirty="0"/>
              <a:t>Direct</a:t>
            </a:r>
          </a:p>
          <a:p>
            <a:pPr algn="ctr"/>
            <a:r>
              <a:rPr lang="en-US" sz="1867" dirty="0"/>
              <a:t>Recursion</a:t>
            </a:r>
          </a:p>
        </p:txBody>
      </p:sp>
      <p:cxnSp>
        <p:nvCxnSpPr>
          <p:cNvPr id="10" name="Straight Connector 9">
            <a:extLst>
              <a:ext uri="{064A7670-F473-4FD0-B2AB-3E854F43FEE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69EAD7B-8EC9-4140-80F4-0F4FBA003569}"/>
              </a:ext>
            </a:extLst>
          </p:cNvPr>
          <p:cNvCxnSpPr/>
          <p:nvPr/>
        </p:nvCxnSpPr>
        <p:spPr>
          <a:xfrm rot="5400000">
            <a:off x="8771369" y="4869535"/>
            <a:ext cx="370953" cy="617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1" name="Straight Connector 10">
            <a:extLst>
              <a:ext uri="{33FE4D37-AEAB-4F83-8B80-631F7578E43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5A610F9-6A5C-4953-AE1A-83E96474C561}"/>
              </a:ext>
            </a:extLst>
          </p:cNvPr>
          <p:cNvCxnSpPr/>
          <p:nvPr/>
        </p:nvCxnSpPr>
        <p:spPr>
          <a:xfrm rot="10800000" flipH="1" flipV="1">
            <a:off x="7318439" y="5088255"/>
            <a:ext cx="3529685"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2" name="Straight Connector 11">
            <a:extLst>
              <a:ext uri="{4FFCD66D-B69D-45A7-84C7-FB77DB0C8C2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EB22EAA-19DD-45E8-90AB-41D16F006586}"/>
              </a:ext>
            </a:extLst>
          </p:cNvPr>
          <p:cNvCxnSpPr/>
          <p:nvPr/>
        </p:nvCxnSpPr>
        <p:spPr>
          <a:xfrm rot="5400000">
            <a:off x="7145770" y="5275935"/>
            <a:ext cx="370953" cy="617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3" name="Straight Connector 12">
            <a:extLst>
              <a:ext uri="{EEDB67E4-D56B-4CAD-919A-78DE0BA825B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D3BB27F-51BD-48CB-90FF-130D1049CA72}"/>
              </a:ext>
            </a:extLst>
          </p:cNvPr>
          <p:cNvCxnSpPr/>
          <p:nvPr/>
        </p:nvCxnSpPr>
        <p:spPr>
          <a:xfrm rot="5400000">
            <a:off x="10650969" y="5275935"/>
            <a:ext cx="370953" cy="617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Tree>
    <p:extLst>
      <p:ext uri="{D11B7AAB-0B83-49D1-8FD2-841E0BBC0FDF}">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10"/>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4593FAFC-EDE1-428B-BDC6-55C88ECA3AF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4BDEE2B-6193-4EFA-B04C-A36C440F159F}"/>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1DD43039-10FD-47EB-9007-D54F75850BC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8DD5EB5-259C-447B-A327-025556CF76A8}"/>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Rectangle: Rounded Corners 3">
            <a:extLst>
              <a:ext uri="{208163AF-A85E-4096-9F60-B23180B535A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2E9BE3D-8B59-44F3-A984-C9F061937F79}"/>
              </a:ext>
            </a:extLst>
          </p:cNvPr>
          <p:cNvSpPr/>
          <p:nvPr/>
        </p:nvSpPr>
        <p:spPr>
          <a:xfrm>
            <a:off x="411251" y="1145425"/>
            <a:ext cx="3246348" cy="461720"/>
          </a:xfrm>
          <a:prstGeom prst="roundRect">
            <a:avLst/>
          </a:prstGeom>
          <a:solidFill>
            <a:srgbClr val="00B050"/>
          </a:solidFill>
          <a:ln w="9525" cap="flat">
            <a:solidFill>
              <a:srgbClr val="BC9334"/>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dirty="0"/>
              <a:t>Direct Recursion</a:t>
            </a:r>
          </a:p>
        </p:txBody>
      </p:sp>
      <p:sp>
        <p:nvSpPr>
          <p:cNvPr id="5" name="TextBox 4">
            <a:extLst>
              <a:ext uri="{4FD6E377-0185-4046-845C-FA525AB09DD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D45E14C-B8A0-451A-9D3E-1524B36A62BC}"/>
              </a:ext>
            </a:extLst>
          </p:cNvPr>
          <p:cNvSpPr txBox="1"/>
          <p:nvPr/>
        </p:nvSpPr>
        <p:spPr>
          <a:xfrm>
            <a:off x="411251" y="1794129"/>
            <a:ext cx="3246348" cy="415563"/>
          </a:xfrm>
          <a:prstGeom prst="rect">
            <a:avLst/>
          </a:prstGeom>
        </p:spPr>
        <p:txBody>
          <a:bodyPr vert="horz" lIns="127000" tIns="63500" rIns="127000" bIns="63500" rtlCol="0" anchor="t">
            <a:spAutoFit/>
          </a:bodyPr>
          <a:lstStyle/>
          <a:p>
            <a:pPr>
              <a:defRPr lang="en-US" sz="1400" dirty="0"/>
            </a:pPr>
            <a:r>
              <a:rPr lang="en-US" sz="1867" dirty="0"/>
              <a:t>Function calls itself directly</a:t>
            </a:r>
          </a:p>
        </p:txBody>
      </p:sp>
      <p:sp>
        <p:nvSpPr>
          <p:cNvPr id="6" name="TextBox 5">
            <a:extLst>
              <a:ext uri="{39534CEF-800D-4D69-BEAE-9F5657DEC2C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E9C0EDA-97C1-4CA2-9FD3-65864E5C1C8F}"/>
              </a:ext>
            </a:extLst>
          </p:cNvPr>
          <p:cNvSpPr txBox="1"/>
          <p:nvPr/>
        </p:nvSpPr>
        <p:spPr>
          <a:xfrm>
            <a:off x="1219200" y="2213344"/>
            <a:ext cx="2540000" cy="1277529"/>
          </a:xfrm>
          <a:prstGeom prst="rect">
            <a:avLst/>
          </a:prstGeom>
        </p:spPr>
        <p:txBody>
          <a:bodyPr vert="horz" lIns="127000" tIns="63500" rIns="127000" bIns="63500" rtlCol="0" anchor="t">
            <a:spAutoFit/>
          </a:bodyPr>
          <a:lstStyle/>
          <a:p>
            <a:pPr>
              <a:defRPr lang="en-US" sz="1400" dirty="0"/>
            </a:pPr>
            <a:r>
              <a:rPr lang="en-US" sz="1867" dirty="0"/>
              <a:t>func1()</a:t>
            </a:r>
          </a:p>
          <a:p>
            <a:pPr>
              <a:defRPr lang="en-US" sz="1400" dirty="0"/>
            </a:pPr>
            <a:r>
              <a:rPr lang="en-US" sz="1867" dirty="0"/>
              <a:t>{</a:t>
            </a:r>
          </a:p>
          <a:p>
            <a:pPr>
              <a:defRPr lang="en-US" sz="1400" dirty="0"/>
            </a:pPr>
            <a:r>
              <a:rPr lang="en-US" sz="1867" dirty="0"/>
              <a:t>   </a:t>
            </a:r>
          </a:p>
          <a:p>
            <a:pPr>
              <a:defRPr lang="en-US" sz="1400" dirty="0"/>
            </a:pPr>
            <a:r>
              <a:rPr lang="en-US" sz="1867" dirty="0"/>
              <a:t>    </a:t>
            </a:r>
          </a:p>
        </p:txBody>
      </p:sp>
      <p:cxnSp>
        <p:nvCxnSpPr>
          <p:cNvPr id="7" name="Straight Connector 6">
            <a:extLst>
              <a:ext uri="{9BCDB27D-4279-40BF-BC6B-4DE4C435DE9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8481BD0-A728-4FDA-BC2C-CC5194144772}"/>
              </a:ext>
            </a:extLst>
          </p:cNvPr>
          <p:cNvCxnSpPr/>
          <p:nvPr/>
        </p:nvCxnSpPr>
        <p:spPr>
          <a:xfrm rot="10800000" flipH="1" flipV="1">
            <a:off x="1878989" y="2984500"/>
            <a:ext cx="71241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a:extLst>
              <a:ext uri="{A8DEDBCC-1A52-4DD8-BE1B-9115BBE387E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78F3836-99C6-4DD7-B395-1FD2BDE9D102}"/>
              </a:ext>
            </a:extLst>
          </p:cNvPr>
          <p:cNvCxnSpPr/>
          <p:nvPr/>
        </p:nvCxnSpPr>
        <p:spPr>
          <a:xfrm rot="10800000" flipH="1" flipV="1">
            <a:off x="1878989" y="3416033"/>
            <a:ext cx="71241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a:extLst>
              <a:ext uri="{EA9896A7-9821-49F4-AAE0-0012153336B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FE7FC56-423E-4D92-959A-D12D06FC5B6B}"/>
              </a:ext>
            </a:extLst>
          </p:cNvPr>
          <p:cNvCxnSpPr/>
          <p:nvPr/>
        </p:nvCxnSpPr>
        <p:spPr>
          <a:xfrm rot="10800000" flipH="1" flipV="1">
            <a:off x="1878989" y="4216400"/>
            <a:ext cx="71241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0" name="Straight Connector 9">
            <a:extLst>
              <a:ext uri="{B2FC54C2-2465-4C08-B56F-C995FC76F66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39CEBD0-318C-4BB1-8302-ED00D83EC118}"/>
              </a:ext>
            </a:extLst>
          </p:cNvPr>
          <p:cNvCxnSpPr/>
          <p:nvPr/>
        </p:nvCxnSpPr>
        <p:spPr>
          <a:xfrm rot="10800000" flipH="1" flipV="1">
            <a:off x="1862797" y="3798988"/>
            <a:ext cx="71241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11" name="TextBox 10">
            <a:extLst>
              <a:ext uri="{D07AB044-6EF1-4727-BADD-6B228232DC2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FEA6462-BFC7-49FB-AB35-9D0621C8AE01}"/>
              </a:ext>
            </a:extLst>
          </p:cNvPr>
          <p:cNvSpPr txBox="1"/>
          <p:nvPr/>
        </p:nvSpPr>
        <p:spPr>
          <a:xfrm>
            <a:off x="1701800" y="4470401"/>
            <a:ext cx="1270000" cy="415563"/>
          </a:xfrm>
          <a:prstGeom prst="rect">
            <a:avLst/>
          </a:prstGeom>
        </p:spPr>
        <p:txBody>
          <a:bodyPr vert="horz" lIns="127000" tIns="63500" rIns="127000" bIns="63500" rtlCol="0" anchor="t">
            <a:spAutoFit/>
          </a:bodyPr>
          <a:lstStyle/>
          <a:p>
            <a:pPr>
              <a:defRPr lang="en-US" sz="1400" dirty="0"/>
            </a:pPr>
            <a:r>
              <a:rPr lang="en-US" sz="1867" dirty="0">
                <a:latin typeface="Open Sans"/>
              </a:rPr>
              <a:t>func1();</a:t>
            </a:r>
          </a:p>
        </p:txBody>
      </p:sp>
      <p:cxnSp>
        <p:nvCxnSpPr>
          <p:cNvPr id="12" name="Straight Connector 11">
            <a:extLst>
              <a:ext uri="{18510573-6E2B-45A6-B4D3-9E7AD00CE2D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51DDDB0-5685-4B99-952E-14DA2DAB1BCE}"/>
              </a:ext>
            </a:extLst>
          </p:cNvPr>
          <p:cNvCxnSpPr/>
          <p:nvPr/>
        </p:nvCxnSpPr>
        <p:spPr>
          <a:xfrm rot="10800000" flipH="1" flipV="1">
            <a:off x="1811997" y="5135981"/>
            <a:ext cx="71241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3" name="Straight Connector 12">
            <a:extLst>
              <a:ext uri="{CF314B2B-D8C3-4804-9307-75EF96509EE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89234C3-FFE4-4DE9-998D-2268D6ECBD2F}"/>
              </a:ext>
            </a:extLst>
          </p:cNvPr>
          <p:cNvCxnSpPr/>
          <p:nvPr/>
        </p:nvCxnSpPr>
        <p:spPr>
          <a:xfrm rot="10800000" flipH="1" flipV="1">
            <a:off x="1828189" y="5537200"/>
            <a:ext cx="71241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14" name="TextBox 13">
            <a:extLst>
              <a:ext uri="{DE9F6F85-65A7-4F28-979D-44665FEF7F9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26AFB91-26CF-4886-9EDD-45C901B420E0}"/>
              </a:ext>
            </a:extLst>
          </p:cNvPr>
          <p:cNvSpPr txBox="1"/>
          <p:nvPr/>
        </p:nvSpPr>
        <p:spPr>
          <a:xfrm>
            <a:off x="1219200" y="5667744"/>
            <a:ext cx="468528" cy="415563"/>
          </a:xfrm>
          <a:prstGeom prst="rect">
            <a:avLst/>
          </a:prstGeom>
        </p:spPr>
        <p:txBody>
          <a:bodyPr vert="horz" lIns="127000" tIns="63500" rIns="127000" bIns="63500" rtlCol="0" anchor="t">
            <a:spAutoFit/>
          </a:bodyPr>
          <a:lstStyle/>
          <a:p>
            <a:pPr>
              <a:defRPr lang="en-US" sz="1400" dirty="0"/>
            </a:pPr>
            <a:r>
              <a:rPr lang="en-US" sz="1867" dirty="0">
                <a:latin typeface="Open Sans"/>
              </a:rPr>
              <a:t>}</a:t>
            </a:r>
          </a:p>
        </p:txBody>
      </p:sp>
      <p:sp>
        <p:nvSpPr>
          <p:cNvPr id="15" name="Arrow: Down 14">
            <a:extLst>
              <a:ext uri="{6674DC5C-EF07-4965-B4A9-E846DE951BA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E40309C-0DB1-4CE5-AA4D-77B790F06007}"/>
              </a:ext>
            </a:extLst>
          </p:cNvPr>
          <p:cNvSpPr/>
          <p:nvPr/>
        </p:nvSpPr>
        <p:spPr>
          <a:xfrm>
            <a:off x="2107387" y="2656002"/>
            <a:ext cx="210184" cy="29458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6" name="Arrow: Down 15">
            <a:extLst>
              <a:ext uri="{609A9281-E8B8-4E6E-B34B-282C6F0C38E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2DB2516-92FC-4CD4-B63D-27F0A9D5FD2B}"/>
              </a:ext>
            </a:extLst>
          </p:cNvPr>
          <p:cNvSpPr/>
          <p:nvPr/>
        </p:nvSpPr>
        <p:spPr>
          <a:xfrm>
            <a:off x="2107387" y="3062402"/>
            <a:ext cx="210184" cy="29458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7" name="Arrow: Down 16">
            <a:extLst>
              <a:ext uri="{9E161616-0AA8-4E8B-9C6B-D3A018F4E85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BD9CFDF-339C-42B1-8F97-4F4C7EAA0EE3}"/>
              </a:ext>
            </a:extLst>
          </p:cNvPr>
          <p:cNvSpPr/>
          <p:nvPr/>
        </p:nvSpPr>
        <p:spPr>
          <a:xfrm>
            <a:off x="2107387" y="3468802"/>
            <a:ext cx="210184" cy="29458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8" name="Arrow: Down 17">
            <a:extLst>
              <a:ext uri="{DAA3F620-3949-40F1-9C78-8499C66A858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EECA1DE-82A1-4D28-88B0-14C09FE5BA61}"/>
              </a:ext>
            </a:extLst>
          </p:cNvPr>
          <p:cNvSpPr/>
          <p:nvPr/>
        </p:nvSpPr>
        <p:spPr>
          <a:xfrm>
            <a:off x="2107387" y="3875202"/>
            <a:ext cx="210184" cy="29458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9" name="Arrow: Down 18">
            <a:extLst>
              <a:ext uri="{4D27C416-EAE8-4531-9B36-2119552AC36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995C309-FB62-4936-A1C6-5289D42DEE80}"/>
              </a:ext>
            </a:extLst>
          </p:cNvPr>
          <p:cNvSpPr/>
          <p:nvPr/>
        </p:nvSpPr>
        <p:spPr>
          <a:xfrm>
            <a:off x="2107387" y="4281602"/>
            <a:ext cx="210184" cy="29458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20" name="Arrow: Curved Down 19">
            <a:extLst>
              <a:ext uri="{89D8E255-FDF6-4D47-8E96-C1C920CD5B1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05FCB38-9DA8-4A50-BDA3-4403865D7DED}"/>
              </a:ext>
            </a:extLst>
          </p:cNvPr>
          <p:cNvSpPr/>
          <p:nvPr/>
        </p:nvSpPr>
        <p:spPr>
          <a:xfrm rot="15780000">
            <a:off x="-203467" y="3194914"/>
            <a:ext cx="2389733" cy="873569"/>
          </a:xfrm>
          <a:prstGeom prst="curved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21" name="Rectangle: Rounded Corners 20">
            <a:extLst>
              <a:ext uri="{6F6CFFD8-7E26-4B67-8D7C-9BF556641C8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B3011A3-9BE7-47BF-82B0-23B80F7A7E85}"/>
              </a:ext>
            </a:extLst>
          </p:cNvPr>
          <p:cNvSpPr/>
          <p:nvPr/>
        </p:nvSpPr>
        <p:spPr>
          <a:xfrm>
            <a:off x="7315201" y="1155701"/>
            <a:ext cx="3235007" cy="509295"/>
          </a:xfrm>
          <a:prstGeom prst="roundRect">
            <a:avLst/>
          </a:prstGeom>
          <a:solidFill>
            <a:srgbClr val="00B050"/>
          </a:solidFill>
          <a:ln w="9525" cap="flat">
            <a:solidFill>
              <a:srgbClr val="BC9334"/>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dirty="0"/>
              <a:t>Indirect Recursion</a:t>
            </a:r>
          </a:p>
        </p:txBody>
      </p:sp>
      <p:cxnSp>
        <p:nvCxnSpPr>
          <p:cNvPr id="22" name="Straight Connector 21">
            <a:extLst>
              <a:ext uri="{583F1397-F2B1-4163-A348-98AF39C71FA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1C76923-2AE4-4F2F-86B1-99B8B2D7C7D0}"/>
              </a:ext>
            </a:extLst>
          </p:cNvPr>
          <p:cNvCxnSpPr/>
          <p:nvPr/>
        </p:nvCxnSpPr>
        <p:spPr>
          <a:xfrm rot="10800000" flipH="1" flipV="1">
            <a:off x="6958991" y="2882900"/>
            <a:ext cx="71241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3" name="Straight Connector 22">
            <a:extLst>
              <a:ext uri="{4F70F707-130D-4761-8B44-6E04BBAC081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2BDA35C-2366-48F3-A271-44ABA5FCFFFF}"/>
              </a:ext>
            </a:extLst>
          </p:cNvPr>
          <p:cNvCxnSpPr/>
          <p:nvPr/>
        </p:nvCxnSpPr>
        <p:spPr>
          <a:xfrm rot="10800000" flipH="1" flipV="1">
            <a:off x="6958991" y="3314433"/>
            <a:ext cx="71241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4" name="Straight Connector 23">
            <a:extLst>
              <a:ext uri="{1A494C25-8FFA-4E7B-93C1-B790B61C77E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07D8CE5-A22B-4F63-8EB8-E82D169CB9CF}"/>
              </a:ext>
            </a:extLst>
          </p:cNvPr>
          <p:cNvCxnSpPr/>
          <p:nvPr/>
        </p:nvCxnSpPr>
        <p:spPr>
          <a:xfrm rot="10800000" flipH="1" flipV="1">
            <a:off x="6958991" y="4114800"/>
            <a:ext cx="71241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5" name="Straight Connector 24">
            <a:extLst>
              <a:ext uri="{7AEAE939-627E-43BB-B902-709BA352C2A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852BC3F-B771-4AC2-8EBE-9F3EAB25EAE7}"/>
              </a:ext>
            </a:extLst>
          </p:cNvPr>
          <p:cNvCxnSpPr/>
          <p:nvPr/>
        </p:nvCxnSpPr>
        <p:spPr>
          <a:xfrm rot="10800000" flipH="1" flipV="1">
            <a:off x="6942797" y="3697388"/>
            <a:ext cx="71241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26" name="TextBox 25">
            <a:extLst>
              <a:ext uri="{0C0F2B2D-E287-4FDE-AE55-5689F11DCDA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B1DBE6D-2A88-4D9B-AE90-DEB6D10FA780}"/>
              </a:ext>
            </a:extLst>
          </p:cNvPr>
          <p:cNvSpPr txBox="1"/>
          <p:nvPr/>
        </p:nvSpPr>
        <p:spPr>
          <a:xfrm>
            <a:off x="6781800" y="4368801"/>
            <a:ext cx="1270000" cy="415563"/>
          </a:xfrm>
          <a:prstGeom prst="rect">
            <a:avLst/>
          </a:prstGeom>
        </p:spPr>
        <p:txBody>
          <a:bodyPr vert="horz" lIns="127000" tIns="63500" rIns="127000" bIns="63500" rtlCol="0" anchor="t">
            <a:spAutoFit/>
          </a:bodyPr>
          <a:lstStyle/>
          <a:p>
            <a:pPr>
              <a:defRPr lang="en-US" sz="1400" dirty="0"/>
            </a:pPr>
            <a:r>
              <a:rPr lang="en-US" sz="1867" dirty="0">
                <a:latin typeface="Open Sans"/>
              </a:rPr>
              <a:t>func2();</a:t>
            </a:r>
          </a:p>
        </p:txBody>
      </p:sp>
      <p:cxnSp>
        <p:nvCxnSpPr>
          <p:cNvPr id="27" name="Straight Connector 26">
            <a:extLst>
              <a:ext uri="{0E542D8A-88DA-48FD-A10B-8DB5B1FF84C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2AFED15-9726-40C8-AADE-25B02B2B3A07}"/>
              </a:ext>
            </a:extLst>
          </p:cNvPr>
          <p:cNvCxnSpPr/>
          <p:nvPr/>
        </p:nvCxnSpPr>
        <p:spPr>
          <a:xfrm rot="10800000" flipH="1" flipV="1">
            <a:off x="6891997" y="5034381"/>
            <a:ext cx="71241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8" name="Straight Connector 27">
            <a:extLst>
              <a:ext uri="{1F4A25B5-5ABB-4E81-BD5E-E573D560123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FD5F593-FF38-4E4C-BC20-79356C823813}"/>
              </a:ext>
            </a:extLst>
          </p:cNvPr>
          <p:cNvCxnSpPr/>
          <p:nvPr/>
        </p:nvCxnSpPr>
        <p:spPr>
          <a:xfrm rot="10800000" flipH="1" flipV="1">
            <a:off x="6908191" y="5435600"/>
            <a:ext cx="71241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29" name="TextBox 28">
            <a:extLst>
              <a:ext uri="{C1534B90-DBBF-43F5-A0C9-AB96D97B8EB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598667E-7524-4EE0-9B7F-87FFD5340F90}"/>
              </a:ext>
            </a:extLst>
          </p:cNvPr>
          <p:cNvSpPr txBox="1"/>
          <p:nvPr/>
        </p:nvSpPr>
        <p:spPr>
          <a:xfrm>
            <a:off x="6299200" y="5566144"/>
            <a:ext cx="468528" cy="415563"/>
          </a:xfrm>
          <a:prstGeom prst="rect">
            <a:avLst/>
          </a:prstGeom>
        </p:spPr>
        <p:txBody>
          <a:bodyPr vert="horz" lIns="127000" tIns="63500" rIns="127000" bIns="63500" rtlCol="0" anchor="t">
            <a:spAutoFit/>
          </a:bodyPr>
          <a:lstStyle/>
          <a:p>
            <a:pPr>
              <a:defRPr lang="en-US" sz="1400" dirty="0"/>
            </a:pPr>
            <a:r>
              <a:rPr lang="en-US" sz="1867" dirty="0">
                <a:latin typeface="Open Sans"/>
              </a:rPr>
              <a:t>}</a:t>
            </a:r>
          </a:p>
        </p:txBody>
      </p:sp>
      <p:sp>
        <p:nvSpPr>
          <p:cNvPr id="30" name="Arrow: Down 29">
            <a:extLst>
              <a:ext uri="{FA56CC08-945A-4DD4-9DB1-922354C42D3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EE827C1-4837-46DF-B4AD-A7D077513C3B}"/>
              </a:ext>
            </a:extLst>
          </p:cNvPr>
          <p:cNvSpPr/>
          <p:nvPr/>
        </p:nvSpPr>
        <p:spPr>
          <a:xfrm>
            <a:off x="7187387" y="2554402"/>
            <a:ext cx="210184" cy="29458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31" name="Arrow: Down 30">
            <a:extLst>
              <a:ext uri="{9B5522B3-41B9-4429-B473-8C1D9D7AE18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073C204-24D1-4343-A29B-584FEECC5F2E}"/>
              </a:ext>
            </a:extLst>
          </p:cNvPr>
          <p:cNvSpPr/>
          <p:nvPr/>
        </p:nvSpPr>
        <p:spPr>
          <a:xfrm>
            <a:off x="7187387" y="2960802"/>
            <a:ext cx="210184" cy="29458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32" name="Arrow: Down 31">
            <a:extLst>
              <a:ext uri="{0C1FFE9B-F3C2-4500-8884-BC406935EE7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460C020-F69A-417F-BDF0-C883732F153B}"/>
              </a:ext>
            </a:extLst>
          </p:cNvPr>
          <p:cNvSpPr/>
          <p:nvPr/>
        </p:nvSpPr>
        <p:spPr>
          <a:xfrm>
            <a:off x="7187387" y="3367202"/>
            <a:ext cx="210184" cy="29458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33" name="Arrow: Down 32">
            <a:extLst>
              <a:ext uri="{067453F5-A382-40DC-A754-83FA52B541C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02D82EA-E32D-4C92-9BF5-1A47D21DCAE0}"/>
              </a:ext>
            </a:extLst>
          </p:cNvPr>
          <p:cNvSpPr/>
          <p:nvPr/>
        </p:nvSpPr>
        <p:spPr>
          <a:xfrm>
            <a:off x="7187387" y="3773602"/>
            <a:ext cx="210184" cy="29458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34" name="Arrow: Down 33">
            <a:extLst>
              <a:ext uri="{3686BB6C-739E-41FD-8D16-CD015577203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BA81CCE-96A1-493D-9B4A-060ACAB2469A}"/>
              </a:ext>
            </a:extLst>
          </p:cNvPr>
          <p:cNvSpPr/>
          <p:nvPr/>
        </p:nvSpPr>
        <p:spPr>
          <a:xfrm>
            <a:off x="7187387" y="4180002"/>
            <a:ext cx="210184" cy="29458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35" name="TextBox 34">
            <a:extLst>
              <a:ext uri="{BF2A4531-209F-4AD3-A9B1-17579F3FB3C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06BF66-A774-4307-AF0D-C9F5724CF5B3}"/>
              </a:ext>
            </a:extLst>
          </p:cNvPr>
          <p:cNvSpPr txBox="1"/>
          <p:nvPr/>
        </p:nvSpPr>
        <p:spPr>
          <a:xfrm>
            <a:off x="6299200" y="2111744"/>
            <a:ext cx="2540000" cy="1277529"/>
          </a:xfrm>
          <a:prstGeom prst="rect">
            <a:avLst/>
          </a:prstGeom>
        </p:spPr>
        <p:txBody>
          <a:bodyPr vert="horz" lIns="127000" tIns="63500" rIns="127000" bIns="63500" rtlCol="0" anchor="t">
            <a:spAutoFit/>
          </a:bodyPr>
          <a:lstStyle/>
          <a:p>
            <a:pPr>
              <a:defRPr lang="en-US" sz="1400" dirty="0"/>
            </a:pPr>
            <a:r>
              <a:rPr lang="en-US" sz="1867" dirty="0"/>
              <a:t>func1()</a:t>
            </a:r>
          </a:p>
          <a:p>
            <a:pPr>
              <a:defRPr lang="en-US" sz="1400" dirty="0"/>
            </a:pPr>
            <a:r>
              <a:rPr lang="en-US" sz="1867" dirty="0"/>
              <a:t>{</a:t>
            </a:r>
          </a:p>
          <a:p>
            <a:pPr>
              <a:defRPr lang="en-US" sz="1400" dirty="0"/>
            </a:pPr>
            <a:r>
              <a:rPr lang="en-US" sz="1867" dirty="0"/>
              <a:t>   </a:t>
            </a:r>
          </a:p>
          <a:p>
            <a:pPr>
              <a:defRPr lang="en-US" sz="1400" dirty="0"/>
            </a:pPr>
            <a:r>
              <a:rPr lang="en-US" sz="1867" dirty="0"/>
              <a:t>    </a:t>
            </a:r>
          </a:p>
        </p:txBody>
      </p:sp>
      <p:sp>
        <p:nvSpPr>
          <p:cNvPr id="36" name="TextBox 35">
            <a:extLst>
              <a:ext uri="{E482594C-BB00-4C8B-91F2-20F80AE98F7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26B1BB6-7063-4272-BA21-338DCECB119A}"/>
              </a:ext>
            </a:extLst>
          </p:cNvPr>
          <p:cNvSpPr txBox="1"/>
          <p:nvPr/>
        </p:nvSpPr>
        <p:spPr>
          <a:xfrm>
            <a:off x="9274441" y="2167929"/>
            <a:ext cx="2540000" cy="1277529"/>
          </a:xfrm>
          <a:prstGeom prst="rect">
            <a:avLst/>
          </a:prstGeom>
        </p:spPr>
        <p:txBody>
          <a:bodyPr vert="horz" lIns="127000" tIns="63500" rIns="127000" bIns="63500" rtlCol="0" anchor="t">
            <a:spAutoFit/>
          </a:bodyPr>
          <a:lstStyle/>
          <a:p>
            <a:pPr>
              <a:defRPr lang="en-US" sz="1400" dirty="0"/>
            </a:pPr>
            <a:r>
              <a:rPr lang="en-US" sz="1867" dirty="0"/>
              <a:t>func2()</a:t>
            </a:r>
          </a:p>
          <a:p>
            <a:pPr>
              <a:defRPr lang="en-US" sz="1400" dirty="0"/>
            </a:pPr>
            <a:r>
              <a:rPr lang="en-US" sz="1867" dirty="0"/>
              <a:t>{</a:t>
            </a:r>
          </a:p>
          <a:p>
            <a:pPr>
              <a:defRPr lang="en-US" sz="1400" dirty="0"/>
            </a:pPr>
            <a:r>
              <a:rPr lang="en-US" sz="1867" dirty="0"/>
              <a:t>   </a:t>
            </a:r>
          </a:p>
          <a:p>
            <a:pPr>
              <a:defRPr lang="en-US" sz="1400" dirty="0"/>
            </a:pPr>
            <a:r>
              <a:rPr lang="en-US" sz="1867" dirty="0"/>
              <a:t>    </a:t>
            </a:r>
          </a:p>
        </p:txBody>
      </p:sp>
      <p:cxnSp>
        <p:nvCxnSpPr>
          <p:cNvPr id="37" name="Straight Connector 36">
            <a:extLst>
              <a:ext uri="{3B3B90F4-49E8-4056-AB0F-D653A59397B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EFD0E3D-D6DD-425F-B2D4-9730A99B326E}"/>
              </a:ext>
            </a:extLst>
          </p:cNvPr>
          <p:cNvCxnSpPr/>
          <p:nvPr/>
        </p:nvCxnSpPr>
        <p:spPr>
          <a:xfrm rot="10800000" flipH="1" flipV="1">
            <a:off x="9905391" y="3035300"/>
            <a:ext cx="71241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38" name="Straight Connector 37">
            <a:extLst>
              <a:ext uri="{3C955309-C9A0-4D28-B324-99C79C3B3A1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E2EA9EE-2FE3-4FE9-B252-A697F2128B92}"/>
              </a:ext>
            </a:extLst>
          </p:cNvPr>
          <p:cNvCxnSpPr/>
          <p:nvPr/>
        </p:nvCxnSpPr>
        <p:spPr>
          <a:xfrm rot="10800000" flipH="1" flipV="1">
            <a:off x="9905391" y="3466833"/>
            <a:ext cx="71241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39" name="Straight Connector 38">
            <a:extLst>
              <a:ext uri="{1CD85D6B-BF5E-446E-AC6B-3DA99BB121F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A93E81D-BAF8-4AE7-BBF2-FAA3C1017C79}"/>
              </a:ext>
            </a:extLst>
          </p:cNvPr>
          <p:cNvCxnSpPr/>
          <p:nvPr/>
        </p:nvCxnSpPr>
        <p:spPr>
          <a:xfrm rot="10800000" flipH="1" flipV="1">
            <a:off x="9905391" y="4267200"/>
            <a:ext cx="71241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40" name="Straight Connector 39">
            <a:extLst>
              <a:ext uri="{3B58773C-93C1-428D-81F7-FC63A2B1151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37BBEB5-77A9-4643-800F-0DA8358BBBA4}"/>
              </a:ext>
            </a:extLst>
          </p:cNvPr>
          <p:cNvCxnSpPr/>
          <p:nvPr/>
        </p:nvCxnSpPr>
        <p:spPr>
          <a:xfrm rot="10800000" flipH="1" flipV="1">
            <a:off x="9889197" y="3849788"/>
            <a:ext cx="71241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41" name="Arrow: Down 40">
            <a:extLst>
              <a:ext uri="{364AA062-8CE0-4A89-81D9-8C0DDB46F52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9649E54-C3E2-431A-8F1A-9C993472CE5C}"/>
              </a:ext>
            </a:extLst>
          </p:cNvPr>
          <p:cNvSpPr/>
          <p:nvPr/>
        </p:nvSpPr>
        <p:spPr>
          <a:xfrm>
            <a:off x="10133787" y="2706802"/>
            <a:ext cx="210184" cy="29458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42" name="Arrow: Down 41">
            <a:extLst>
              <a:ext uri="{CFA1316D-C528-4A94-B5EF-17779DB2E0D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E680D6D-E4CF-4D87-9A50-EAF50A8479D8}"/>
              </a:ext>
            </a:extLst>
          </p:cNvPr>
          <p:cNvSpPr/>
          <p:nvPr/>
        </p:nvSpPr>
        <p:spPr>
          <a:xfrm>
            <a:off x="10133787" y="3113202"/>
            <a:ext cx="210184" cy="29458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43" name="Arrow: Down 42">
            <a:extLst>
              <a:ext uri="{E230C69D-8899-4A2A-854D-CF08BCAF927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3004C6A-B42E-49FF-8096-84ED9D2EF9AC}"/>
              </a:ext>
            </a:extLst>
          </p:cNvPr>
          <p:cNvSpPr/>
          <p:nvPr/>
        </p:nvSpPr>
        <p:spPr>
          <a:xfrm>
            <a:off x="10133787" y="3519602"/>
            <a:ext cx="210184" cy="29458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44" name="Arrow: Down 43">
            <a:extLst>
              <a:ext uri="{B398317C-08D1-4E08-A166-A1E7A66193C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DB45179-91BE-4241-B3D7-46C00764EC65}"/>
              </a:ext>
            </a:extLst>
          </p:cNvPr>
          <p:cNvSpPr/>
          <p:nvPr/>
        </p:nvSpPr>
        <p:spPr>
          <a:xfrm>
            <a:off x="10133787" y="3926002"/>
            <a:ext cx="210184" cy="29458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45" name="Arrow: Down 44">
            <a:extLst>
              <a:ext uri="{C196CF12-7DBC-40F0-9A81-B6A028C7CA2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8FA1FC4-99EB-4D58-9675-88A5243F6C4D}"/>
              </a:ext>
            </a:extLst>
          </p:cNvPr>
          <p:cNvSpPr/>
          <p:nvPr/>
        </p:nvSpPr>
        <p:spPr>
          <a:xfrm>
            <a:off x="10133787" y="4332402"/>
            <a:ext cx="210184" cy="294588"/>
          </a:xfrm>
          <a:prstGeom prst="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46" name="TextBox 45">
            <a:extLst>
              <a:ext uri="{58BFEF97-E913-4CE1-AFD0-9D611BEE317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C37F38C-B07B-4141-879D-DD643C5B9E15}"/>
              </a:ext>
            </a:extLst>
          </p:cNvPr>
          <p:cNvSpPr txBox="1"/>
          <p:nvPr/>
        </p:nvSpPr>
        <p:spPr>
          <a:xfrm>
            <a:off x="9728200" y="4521201"/>
            <a:ext cx="1270000" cy="415563"/>
          </a:xfrm>
          <a:prstGeom prst="rect">
            <a:avLst/>
          </a:prstGeom>
        </p:spPr>
        <p:txBody>
          <a:bodyPr vert="horz" lIns="127000" tIns="63500" rIns="127000" bIns="63500" rtlCol="0" anchor="t">
            <a:spAutoFit/>
          </a:bodyPr>
          <a:lstStyle/>
          <a:p>
            <a:pPr>
              <a:defRPr lang="en-US" sz="1400" dirty="0"/>
            </a:pPr>
            <a:r>
              <a:rPr lang="en-US" sz="1867" dirty="0">
                <a:latin typeface="Open Sans"/>
              </a:rPr>
              <a:t>func1();</a:t>
            </a:r>
          </a:p>
        </p:txBody>
      </p:sp>
      <p:cxnSp>
        <p:nvCxnSpPr>
          <p:cNvPr id="47" name="Straight Connector 46">
            <a:extLst>
              <a:ext uri="{289FCB23-C774-4344-94AA-8DA786A0C5B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4CBB33E-A73D-4475-B71B-97BFB563E8A8}"/>
              </a:ext>
            </a:extLst>
          </p:cNvPr>
          <p:cNvCxnSpPr/>
          <p:nvPr/>
        </p:nvCxnSpPr>
        <p:spPr>
          <a:xfrm rot="10800000" flipH="1" flipV="1">
            <a:off x="9838397" y="5186781"/>
            <a:ext cx="71241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48" name="Straight Connector 47">
            <a:extLst>
              <a:ext uri="{AC2D56A1-4B9C-4843-8B98-95E88CA827C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F5DE932-5CD3-41FF-97D7-B2FEB0EF24DC}"/>
              </a:ext>
            </a:extLst>
          </p:cNvPr>
          <p:cNvCxnSpPr/>
          <p:nvPr/>
        </p:nvCxnSpPr>
        <p:spPr>
          <a:xfrm rot="10800000" flipH="1" flipV="1">
            <a:off x="9854591" y="5588000"/>
            <a:ext cx="71241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49" name="TextBox 48">
            <a:extLst>
              <a:ext uri="{8C5A189C-B3FA-4A10-A77B-CD05F764FF7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1834238-7E97-436B-A0DB-1ED64BCF705C}"/>
              </a:ext>
            </a:extLst>
          </p:cNvPr>
          <p:cNvSpPr txBox="1"/>
          <p:nvPr/>
        </p:nvSpPr>
        <p:spPr>
          <a:xfrm>
            <a:off x="9277984" y="5734736"/>
            <a:ext cx="468528" cy="415563"/>
          </a:xfrm>
          <a:prstGeom prst="rect">
            <a:avLst/>
          </a:prstGeom>
        </p:spPr>
        <p:txBody>
          <a:bodyPr vert="horz" lIns="127000" tIns="63500" rIns="127000" bIns="63500" rtlCol="0" anchor="t">
            <a:spAutoFit/>
          </a:bodyPr>
          <a:lstStyle/>
          <a:p>
            <a:pPr>
              <a:defRPr lang="en-US" sz="1400" dirty="0"/>
            </a:pPr>
            <a:r>
              <a:rPr lang="en-US" sz="1867" dirty="0">
                <a:latin typeface="Open Sans"/>
              </a:rPr>
              <a:t>}</a:t>
            </a:r>
          </a:p>
        </p:txBody>
      </p:sp>
      <p:cxnSp>
        <p:nvCxnSpPr>
          <p:cNvPr id="50" name="Straight Connector 49">
            <a:extLst>
              <a:ext uri="{BCB04CDF-3DAE-4537-AE67-4253DE23434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56DADD6-549A-4AA2-AF76-5032E7C2967F}"/>
              </a:ext>
            </a:extLst>
          </p:cNvPr>
          <p:cNvCxnSpPr/>
          <p:nvPr/>
        </p:nvCxnSpPr>
        <p:spPr>
          <a:xfrm rot="10800000" flipH="1">
            <a:off x="7820369" y="4586325"/>
            <a:ext cx="1133385"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51" name="Straight Connector 50">
            <a:extLst>
              <a:ext uri="{756A50EA-8020-4E23-8279-47A8CC59F66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35A0016-5A71-4B8D-A564-D049D51901E9}"/>
              </a:ext>
            </a:extLst>
          </p:cNvPr>
          <p:cNvCxnSpPr/>
          <p:nvPr/>
        </p:nvCxnSpPr>
        <p:spPr>
          <a:xfrm rot="10800000" flipH="1">
            <a:off x="8953755" y="2416708"/>
            <a:ext cx="32384" cy="216962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52" name="Arrow: Right 51">
            <a:extLst>
              <a:ext uri="{40E51B73-9720-4789-8E71-CAFDE2A27EB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91644D4-7848-4FBB-AE08-B2E3C9489ED3}"/>
              </a:ext>
            </a:extLst>
          </p:cNvPr>
          <p:cNvSpPr/>
          <p:nvPr/>
        </p:nvSpPr>
        <p:spPr>
          <a:xfrm>
            <a:off x="8953755" y="2222501"/>
            <a:ext cx="428357" cy="317500"/>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53" name="Straight Connector 52">
            <a:extLst>
              <a:ext uri="{1ABEC4F4-D6EA-43D7-B791-3A02E7B5DCD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8857695-3C44-40A8-94EB-0FAEAAAC64F3}"/>
              </a:ext>
            </a:extLst>
          </p:cNvPr>
          <p:cNvCxnSpPr/>
          <p:nvPr/>
        </p:nvCxnSpPr>
        <p:spPr>
          <a:xfrm rot="10800000" flipH="1" flipV="1">
            <a:off x="9067800" y="4724400"/>
            <a:ext cx="686003" cy="7645"/>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54" name="Straight Connector 53">
            <a:extLst>
              <a:ext uri="{75A13EFD-2C5B-4CB0-9BAE-61068DB8C17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88D52AF-7C9D-43BE-B53B-B4212301BAFC}"/>
              </a:ext>
            </a:extLst>
          </p:cNvPr>
          <p:cNvCxnSpPr/>
          <p:nvPr/>
        </p:nvCxnSpPr>
        <p:spPr>
          <a:xfrm rot="10800000" flipH="1">
            <a:off x="9032481" y="4718900"/>
            <a:ext cx="20649" cy="1794192"/>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55" name="Straight Connector 54">
            <a:extLst>
              <a:ext uri="{F6F39DA5-46FF-4DEE-8A46-72D044B2B38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DC155A6-21FA-49C0-8005-F9C01DED9F66}"/>
              </a:ext>
            </a:extLst>
          </p:cNvPr>
          <p:cNvCxnSpPr/>
          <p:nvPr/>
        </p:nvCxnSpPr>
        <p:spPr>
          <a:xfrm rot="10800000" flipH="1">
            <a:off x="5796458" y="6510045"/>
            <a:ext cx="3246145" cy="3035"/>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56" name="Straight Connector 55">
            <a:extLst>
              <a:ext uri="{3CC1C141-B6B2-4148-B8C5-A252D9D729E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7B61E8C-270E-490D-B826-4B4B5DC09B83}"/>
              </a:ext>
            </a:extLst>
          </p:cNvPr>
          <p:cNvCxnSpPr/>
          <p:nvPr/>
        </p:nvCxnSpPr>
        <p:spPr>
          <a:xfrm rot="10800000" flipH="1">
            <a:off x="5781282" y="2319554"/>
            <a:ext cx="63753" cy="419354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57" name="Arrow: Right 56">
            <a:extLst>
              <a:ext uri="{D74B8F48-BB39-45A3-8B73-934EAEFEE38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BAEF129-24B6-4119-B90D-08E26EAA0DC2}"/>
              </a:ext>
            </a:extLst>
          </p:cNvPr>
          <p:cNvSpPr/>
          <p:nvPr/>
        </p:nvSpPr>
        <p:spPr>
          <a:xfrm>
            <a:off x="5854954" y="2171701"/>
            <a:ext cx="428357" cy="317500"/>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Tree>
    <p:extLst>
      <p:ext uri="{71EF8A1F-E8F2-4616-84BF-0C7B02AAEF4C}">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14"/>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33633B5D-5728-480A-8394-93F4A040B4C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9E242AD-D1C7-415A-ACBA-D184F60FD646}"/>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3923A032-D525-465D-9F1C-2E76358F3E5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8A98C5C-B78C-4A27-A360-966CAD66594C}"/>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Rectangle: Rounded Corners 3">
            <a:extLst>
              <a:ext uri="{19F37EEF-D5A9-44CF-B662-54263B36909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BCE9B54-C074-4E06-AC59-808F02DB83C6}"/>
              </a:ext>
            </a:extLst>
          </p:cNvPr>
          <p:cNvSpPr/>
          <p:nvPr/>
        </p:nvSpPr>
        <p:spPr>
          <a:xfrm>
            <a:off x="411251" y="891425"/>
            <a:ext cx="3246348" cy="461720"/>
          </a:xfrm>
          <a:prstGeom prst="roundRect">
            <a:avLst/>
          </a:prstGeom>
          <a:solidFill>
            <a:srgbClr val="00B050"/>
          </a:solidFill>
          <a:ln w="9525" cap="flat">
            <a:solidFill>
              <a:srgbClr val="BC9334"/>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dirty="0"/>
              <a:t>Direct Recursion</a:t>
            </a:r>
          </a:p>
        </p:txBody>
      </p:sp>
      <p:sp>
        <p:nvSpPr>
          <p:cNvPr id="5" name="Rectangle: Rounded Corners 4">
            <a:extLst>
              <a:ext uri="{B2FE1336-471A-47CC-87B6-7345B595FAA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F16D4A1-7C97-4B07-BE7F-5DD1F1BF2EC1}"/>
              </a:ext>
            </a:extLst>
          </p:cNvPr>
          <p:cNvSpPr/>
          <p:nvPr/>
        </p:nvSpPr>
        <p:spPr>
          <a:xfrm>
            <a:off x="7315201" y="901701"/>
            <a:ext cx="3235007" cy="509295"/>
          </a:xfrm>
          <a:prstGeom prst="roundRect">
            <a:avLst/>
          </a:prstGeom>
          <a:solidFill>
            <a:srgbClr val="00B050"/>
          </a:solidFill>
          <a:ln w="9525" cap="flat">
            <a:solidFill>
              <a:srgbClr val="BC9334"/>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867" dirty="0"/>
              <a:t>Indirect Recursion</a:t>
            </a:r>
          </a:p>
        </p:txBody>
      </p:sp>
      <p:sp>
        <p:nvSpPr>
          <p:cNvPr id="6" name="TextBox 5">
            <a:extLst>
              <a:ext uri="{39244912-9367-4F1C-A3DA-76729B16662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61685F9-89C5-4417-817E-EB44DD542908}"/>
              </a:ext>
            </a:extLst>
          </p:cNvPr>
          <p:cNvSpPr txBox="1"/>
          <p:nvPr/>
        </p:nvSpPr>
        <p:spPr>
          <a:xfrm>
            <a:off x="411251" y="1344739"/>
            <a:ext cx="4057535" cy="5012719"/>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Example:</a:t>
            </a:r>
          </a:p>
          <a:p>
            <a:pPr>
              <a:defRPr lang="en-US" sz="1400" dirty="0"/>
            </a:pPr>
            <a:r>
              <a:rPr lang="en-US" sz="1867" dirty="0"/>
              <a:t>#include&lt;stdio.h&gt;</a:t>
            </a:r>
            <a:br>
              <a:rPr lang="en-US" sz="1867" dirty="0"/>
            </a:br>
            <a:r>
              <a:rPr lang="en-US" sz="1867" dirty="0"/>
              <a:t>void main()</a:t>
            </a:r>
            <a:br>
              <a:rPr lang="en-US" sz="1867" dirty="0"/>
            </a:br>
            <a:r>
              <a:rPr lang="en-US" sz="1867" dirty="0"/>
              <a:t>{</a:t>
            </a:r>
            <a:br>
              <a:rPr lang="en-US" sz="1867" dirty="0"/>
            </a:br>
            <a:r>
              <a:rPr lang="en-US" sz="1867" dirty="0"/>
              <a:t>    </a:t>
            </a:r>
            <a:r>
              <a:rPr lang="en-US" sz="1867" dirty="0" err="1"/>
              <a:t>printf</a:t>
            </a:r>
            <a:r>
              <a:rPr lang="en-US" sz="1867" dirty="0"/>
              <a:t>("I LOVE MY COUNTRY\n");</a:t>
            </a:r>
            <a:br>
              <a:rPr lang="en-US" sz="1867" dirty="0"/>
            </a:br>
            <a:r>
              <a:rPr lang="en-US" sz="1867" dirty="0"/>
              <a:t>    main();</a:t>
            </a:r>
            <a:br>
              <a:rPr lang="en-US" sz="1867" dirty="0"/>
            </a:br>
            <a:r>
              <a:rPr lang="en-US" sz="1867" dirty="0"/>
              <a:t>}</a:t>
            </a:r>
          </a:p>
          <a:p>
            <a:pPr>
              <a:defRPr lang="en-US" sz="1400" dirty="0"/>
            </a:pPr>
            <a:endParaRPr lang="en-US" sz="1867" dirty="0"/>
          </a:p>
          <a:p>
            <a:pPr>
              <a:defRPr lang="en-US" sz="1400" dirty="0"/>
            </a:pPr>
            <a:endParaRPr lang="en-US" sz="1867" dirty="0"/>
          </a:p>
          <a:p>
            <a:pPr>
              <a:defRPr lang="en-US" sz="1400" dirty="0"/>
            </a:pPr>
            <a:r>
              <a:rPr lang="en-US" sz="1867" b="1" dirty="0">
                <a:solidFill>
                  <a:srgbClr val="775E9E"/>
                </a:solidFill>
                <a:latin typeface="+mj-lt"/>
              </a:rPr>
              <a:t>Output:</a:t>
            </a:r>
          </a:p>
          <a:p>
            <a:pPr>
              <a:defRPr lang="en-US" sz="1400" dirty="0"/>
            </a:pPr>
            <a:r>
              <a:rPr lang="en-US" sz="1867" dirty="0">
                <a:solidFill>
                  <a:schemeClr val="accent6"/>
                </a:solidFill>
              </a:rPr>
              <a:t>I LOVE MY COUNTRY </a:t>
            </a:r>
          </a:p>
          <a:p>
            <a:pPr>
              <a:defRPr lang="en-US" sz="1400" dirty="0"/>
            </a:pPr>
            <a:r>
              <a:rPr lang="en-US" sz="1867" dirty="0">
                <a:solidFill>
                  <a:schemeClr val="accent6"/>
                </a:solidFill>
              </a:rPr>
              <a:t>I LOVE MY COUNTRY</a:t>
            </a:r>
          </a:p>
          <a:p>
            <a:pPr>
              <a:defRPr lang="en-US" sz="1400" dirty="0"/>
            </a:pPr>
            <a:r>
              <a:rPr lang="en-US" sz="1867" dirty="0">
                <a:solidFill>
                  <a:schemeClr val="accent6"/>
                </a:solidFill>
              </a:rPr>
              <a:t>...  </a:t>
            </a:r>
          </a:p>
          <a:p>
            <a:pPr>
              <a:defRPr lang="en-US" sz="1400" dirty="0"/>
            </a:pPr>
            <a:r>
              <a:rPr lang="en-US" sz="1867" dirty="0">
                <a:solidFill>
                  <a:schemeClr val="accent6"/>
                </a:solidFill>
              </a:rPr>
              <a:t>...</a:t>
            </a:r>
          </a:p>
          <a:p>
            <a:pPr>
              <a:defRPr lang="en-US" sz="1400" dirty="0"/>
            </a:pPr>
            <a:r>
              <a:rPr lang="en-US" sz="1867" dirty="0">
                <a:solidFill>
                  <a:schemeClr val="accent6"/>
                </a:solidFill>
              </a:rPr>
              <a:t>...</a:t>
            </a:r>
          </a:p>
          <a:p>
            <a:pPr>
              <a:defRPr lang="en-US" sz="1400" dirty="0"/>
            </a:pPr>
            <a:r>
              <a:rPr lang="en-US" sz="1867" dirty="0">
                <a:solidFill>
                  <a:schemeClr val="accent6"/>
                </a:solidFill>
              </a:rPr>
              <a:t>(</a:t>
            </a:r>
            <a:r>
              <a:rPr lang="en-US" sz="1867" dirty="0" err="1">
                <a:solidFill>
                  <a:schemeClr val="accent6"/>
                </a:solidFill>
              </a:rPr>
              <a:t>infinte</a:t>
            </a:r>
            <a:r>
              <a:rPr lang="en-US" sz="1867" dirty="0">
                <a:solidFill>
                  <a:schemeClr val="accent6"/>
                </a:solidFill>
              </a:rPr>
              <a:t> number of times I LOVE MY COUNTRY will printed )</a:t>
            </a:r>
          </a:p>
        </p:txBody>
      </p:sp>
      <p:sp>
        <p:nvSpPr>
          <p:cNvPr id="7" name="TextBox 6">
            <a:extLst>
              <a:ext uri="{99158280-3DB1-4FA9-B9EB-257FFC33176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0D3F11F-67B9-476E-9527-BF06C92AFE29}"/>
              </a:ext>
            </a:extLst>
          </p:cNvPr>
          <p:cNvSpPr txBox="1"/>
          <p:nvPr/>
        </p:nvSpPr>
        <p:spPr>
          <a:xfrm>
            <a:off x="7315200" y="1344739"/>
            <a:ext cx="4633925" cy="5300041"/>
          </a:xfrm>
          <a:prstGeom prst="rect">
            <a:avLst/>
          </a:prstGeom>
        </p:spPr>
        <p:txBody>
          <a:bodyPr vert="horz" lIns="127000" tIns="63500" rIns="127000" bIns="63500" rtlCol="0" anchor="t">
            <a:spAutoFit/>
          </a:bodyPr>
          <a:lstStyle/>
          <a:p>
            <a:pPr>
              <a:defRPr lang="en-US" sz="1400" dirty="0"/>
            </a:pPr>
            <a:r>
              <a:rPr lang="en-US" sz="1867" b="1" dirty="0">
                <a:solidFill>
                  <a:srgbClr val="F2494B"/>
                </a:solidFill>
                <a:latin typeface="+mj-lt"/>
              </a:rPr>
              <a:t>Example:</a:t>
            </a:r>
          </a:p>
          <a:p>
            <a:pPr>
              <a:defRPr lang="en-US" sz="1400" dirty="0"/>
            </a:pPr>
            <a:r>
              <a:rPr lang="en-US" sz="1867" dirty="0"/>
              <a:t>#include&lt;stdio.h&gt;</a:t>
            </a:r>
            <a:br>
              <a:rPr lang="en-US" sz="1867" dirty="0"/>
            </a:br>
            <a:r>
              <a:rPr lang="en-US" sz="1867" dirty="0"/>
              <a:t>void fun(void);</a:t>
            </a:r>
            <a:br>
              <a:rPr lang="en-US" sz="1867" dirty="0"/>
            </a:br>
            <a:r>
              <a:rPr lang="en-US" sz="1867" dirty="0"/>
              <a:t>void main()</a:t>
            </a:r>
            <a:br>
              <a:rPr lang="en-US" sz="1867" dirty="0"/>
            </a:br>
            <a:r>
              <a:rPr lang="en-US" sz="1867" dirty="0"/>
              <a:t>{</a:t>
            </a:r>
            <a:br>
              <a:rPr lang="en-US" sz="1867" dirty="0"/>
            </a:br>
            <a:r>
              <a:rPr lang="en-US" sz="1867" dirty="0"/>
              <a:t>    </a:t>
            </a:r>
            <a:r>
              <a:rPr lang="en-US" sz="1867" dirty="0" err="1"/>
              <a:t>printf</a:t>
            </a:r>
            <a:r>
              <a:rPr lang="en-US" sz="1867" dirty="0"/>
              <a:t>("I LOVE MY COUNTRY\n");</a:t>
            </a:r>
            <a:br>
              <a:rPr lang="en-US" sz="1867" dirty="0"/>
            </a:br>
            <a:r>
              <a:rPr lang="en-US" sz="1867" dirty="0"/>
              <a:t>    fun();</a:t>
            </a:r>
            <a:br>
              <a:rPr lang="en-US" sz="1867" dirty="0"/>
            </a:br>
            <a:r>
              <a:rPr lang="en-US" sz="1867" dirty="0"/>
              <a:t>}   </a:t>
            </a:r>
            <a:br>
              <a:rPr lang="en-US" sz="1867" dirty="0"/>
            </a:br>
            <a:r>
              <a:rPr lang="en-US" sz="1867" dirty="0"/>
              <a:t>fun()</a:t>
            </a:r>
            <a:br>
              <a:rPr lang="en-US" sz="1867" dirty="0"/>
            </a:br>
            <a:r>
              <a:rPr lang="en-US" sz="1867" dirty="0"/>
              <a:t>{</a:t>
            </a:r>
            <a:br>
              <a:rPr lang="en-US" sz="1867" dirty="0"/>
            </a:br>
            <a:r>
              <a:rPr lang="en-US" sz="1867" dirty="0"/>
              <a:t>    main();</a:t>
            </a:r>
            <a:br>
              <a:rPr lang="en-US" sz="1867" dirty="0"/>
            </a:br>
            <a:r>
              <a:rPr lang="en-US" sz="1867" dirty="0"/>
              <a:t>}</a:t>
            </a:r>
          </a:p>
          <a:p>
            <a:pPr>
              <a:defRPr lang="en-US" sz="1400" dirty="0"/>
            </a:pPr>
            <a:r>
              <a:rPr lang="en-US" sz="1867" b="1" dirty="0">
                <a:solidFill>
                  <a:schemeClr val="accent5"/>
                </a:solidFill>
                <a:latin typeface="+mj-lt"/>
              </a:rPr>
              <a:t>Output:</a:t>
            </a:r>
          </a:p>
          <a:p>
            <a:pPr>
              <a:defRPr lang="en-US" sz="1400" dirty="0"/>
            </a:pPr>
            <a:r>
              <a:rPr lang="en-US" sz="1867" dirty="0">
                <a:solidFill>
                  <a:srgbClr val="C1408A"/>
                </a:solidFill>
              </a:rPr>
              <a:t>I LOVE MY COUNTRY </a:t>
            </a:r>
          </a:p>
          <a:p>
            <a:pPr>
              <a:defRPr lang="en-US" sz="1400" dirty="0"/>
            </a:pPr>
            <a:r>
              <a:rPr lang="en-US" sz="1867" dirty="0">
                <a:solidFill>
                  <a:srgbClr val="C1408A"/>
                </a:solidFill>
              </a:rPr>
              <a:t>I LOVE MY COUNTRY</a:t>
            </a:r>
          </a:p>
          <a:p>
            <a:pPr>
              <a:defRPr lang="en-US" sz="1400" dirty="0"/>
            </a:pPr>
            <a:r>
              <a:rPr lang="en-US" sz="1867" dirty="0">
                <a:solidFill>
                  <a:srgbClr val="C1408A"/>
                </a:solidFill>
              </a:rPr>
              <a:t>...  </a:t>
            </a:r>
          </a:p>
          <a:p>
            <a:pPr>
              <a:defRPr lang="en-US" sz="1400" dirty="0"/>
            </a:pPr>
            <a:r>
              <a:rPr lang="en-US" sz="1867" dirty="0">
                <a:solidFill>
                  <a:srgbClr val="C1408A"/>
                </a:solidFill>
              </a:rPr>
              <a:t>(</a:t>
            </a:r>
            <a:r>
              <a:rPr lang="en-US" sz="1867" dirty="0" err="1">
                <a:solidFill>
                  <a:srgbClr val="C1408A"/>
                </a:solidFill>
              </a:rPr>
              <a:t>infinte</a:t>
            </a:r>
            <a:r>
              <a:rPr lang="en-US" sz="1867" dirty="0">
                <a:solidFill>
                  <a:srgbClr val="C1408A"/>
                </a:solidFill>
              </a:rPr>
              <a:t> number of times I LOVE MY COUNTRY will printed )</a:t>
            </a:r>
          </a:p>
        </p:txBody>
      </p:sp>
      <p:sp>
        <p:nvSpPr>
          <p:cNvPr id="8" name="Arrow: Curved Down 7">
            <a:extLst>
              <a:ext uri="{3310ED5E-AB5C-445B-946A-432E40249B3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1B46E57-AF92-4267-B52A-59F01EB0460E}"/>
              </a:ext>
            </a:extLst>
          </p:cNvPr>
          <p:cNvSpPr/>
          <p:nvPr/>
        </p:nvSpPr>
        <p:spPr>
          <a:xfrm rot="15780000">
            <a:off x="-240740" y="2391194"/>
            <a:ext cx="1076223" cy="474369"/>
          </a:xfrm>
          <a:prstGeom prst="curved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9" name="Arrow: Curved Down 8">
            <a:extLst>
              <a:ext uri="{C44C780E-35A5-429E-8A76-10886431934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8D9518C-146F-4178-8466-8FA4F23652B1}"/>
              </a:ext>
            </a:extLst>
          </p:cNvPr>
          <p:cNvSpPr/>
          <p:nvPr/>
        </p:nvSpPr>
        <p:spPr>
          <a:xfrm rot="15780000">
            <a:off x="6055956" y="3162439"/>
            <a:ext cx="2038285" cy="568503"/>
          </a:xfrm>
          <a:prstGeom prst="curved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0" name="Arrow: Curved Down 9">
            <a:extLst>
              <a:ext uri="{F3D5262D-F58D-4EBA-A7C2-129E4EF3A0E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D30346F-4CA5-417A-ADC0-581E41F8E5DA}"/>
              </a:ext>
            </a:extLst>
          </p:cNvPr>
          <p:cNvSpPr/>
          <p:nvPr/>
        </p:nvSpPr>
        <p:spPr>
          <a:xfrm rot="6360000">
            <a:off x="8055825" y="3435274"/>
            <a:ext cx="775792" cy="407745"/>
          </a:xfrm>
          <a:prstGeom prst="curvedDown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Tree>
    <p:extLst>
      <p:ext uri="{78512B9B-C424-4FF3-9EAC-633BFAE4E75A}">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18"/>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ABCE8FE1-8C03-488A-8F73-4473BB5A679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A8BF8D3-8101-4FE6-9EEE-AC791D06C0C8}"/>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577868C6-4BA0-4E38-AB25-7FA46AF25E1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D8A7F00-57E7-4DC9-B0A2-20F03B6EAD16}"/>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Rectangle 3">
            <a:extLst>
              <a:ext uri="{2FFF7D44-A2B5-4DBC-A65C-879EF6805A5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A7C4B7D-7FD3-4EA1-8679-C3EE53EEDDC7}"/>
              </a:ext>
            </a:extLst>
          </p:cNvPr>
          <p:cNvSpPr/>
          <p:nvPr/>
        </p:nvSpPr>
        <p:spPr>
          <a:xfrm>
            <a:off x="6491008" y="1801178"/>
            <a:ext cx="3200400" cy="765543"/>
          </a:xfrm>
          <a:prstGeom prst="rect">
            <a:avLst/>
          </a:prstGeom>
          <a:solidFill>
            <a:schemeClr val="accent5"/>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rec-fun()</a:t>
            </a:r>
          </a:p>
        </p:txBody>
      </p:sp>
      <p:cxnSp>
        <p:nvCxnSpPr>
          <p:cNvPr id="5" name="Straight Connector 4">
            <a:extLst>
              <a:ext uri="{37C25A30-0A86-4CF1-BB86-5F31D8534AC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20A2D29-55F3-4FBB-9A8D-B3B6E4CD6F91}"/>
              </a:ext>
            </a:extLst>
          </p:cNvPr>
          <p:cNvCxnSpPr/>
          <p:nvPr/>
        </p:nvCxnSpPr>
        <p:spPr>
          <a:xfrm rot="10800000" flipH="1" flipV="1">
            <a:off x="6969657" y="1826133"/>
            <a:ext cx="0" cy="744791"/>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6" name="Straight Connector 5">
            <a:extLst>
              <a:ext uri="{FAFCB652-0A87-4637-B4C9-6E042A1B630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786B678-F0EC-4200-9002-D1C7ECC78DB7}"/>
              </a:ext>
            </a:extLst>
          </p:cNvPr>
          <p:cNvCxnSpPr/>
          <p:nvPr/>
        </p:nvCxnSpPr>
        <p:spPr>
          <a:xfrm rot="10800000" flipH="1" flipV="1">
            <a:off x="9154059" y="1826133"/>
            <a:ext cx="0" cy="744791"/>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7" name="Diamond 6">
            <a:extLst>
              <a:ext uri="{EC1D5127-40A5-412C-9D87-DB5CAB1FC40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3EDBCBD-2C54-4FF5-9A33-8B6E7281C843}"/>
              </a:ext>
            </a:extLst>
          </p:cNvPr>
          <p:cNvSpPr/>
          <p:nvPr/>
        </p:nvSpPr>
        <p:spPr>
          <a:xfrm>
            <a:off x="6812965" y="3432543"/>
            <a:ext cx="2362200" cy="1782407"/>
          </a:xfrm>
          <a:prstGeom prst="diamond">
            <a:avLst/>
          </a:prstGeom>
          <a:solidFill>
            <a:schemeClr val="accent5"/>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1600" dirty="0"/>
              <a:t>is exit condition satisfied?</a:t>
            </a:r>
          </a:p>
        </p:txBody>
      </p:sp>
      <p:sp>
        <p:nvSpPr>
          <p:cNvPr id="8" name="Arrow: Down 7">
            <a:extLst>
              <a:ext uri="{E9C1A52B-EC3D-43C0-AE7E-7AD21042F98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F5C46BE-930A-4A29-93C5-26DDDDC204F7}"/>
              </a:ext>
            </a:extLst>
          </p:cNvPr>
          <p:cNvSpPr/>
          <p:nvPr/>
        </p:nvSpPr>
        <p:spPr>
          <a:xfrm>
            <a:off x="7827111" y="2566720"/>
            <a:ext cx="349123" cy="915467"/>
          </a:xfrm>
          <a:prstGeom prst="downArrow">
            <a:avLst/>
          </a:prstGeom>
          <a:solidFill>
            <a:schemeClr val="accent5"/>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9" name="Rectangle: Rounded Corners 8">
            <a:extLst>
              <a:ext uri="{88BCFD28-4DD1-4067-A2F2-8B2BF40FC73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11C9963-07AE-49CA-874A-9F7530C28134}"/>
              </a:ext>
            </a:extLst>
          </p:cNvPr>
          <p:cNvSpPr/>
          <p:nvPr/>
        </p:nvSpPr>
        <p:spPr>
          <a:xfrm>
            <a:off x="7232065" y="6080772"/>
            <a:ext cx="1524000" cy="510437"/>
          </a:xfrm>
          <a:prstGeom prst="roundRect">
            <a:avLst/>
          </a:prstGeom>
          <a:solidFill>
            <a:schemeClr val="accent5"/>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133" dirty="0"/>
              <a:t>Stop</a:t>
            </a:r>
          </a:p>
        </p:txBody>
      </p:sp>
      <p:sp>
        <p:nvSpPr>
          <p:cNvPr id="10" name="Rectangle 9">
            <a:extLst>
              <a:ext uri="{F429B206-560C-4207-A52F-47A1BA76AA4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8FA2000-6437-4222-8DBE-744FB1479FB1}"/>
              </a:ext>
            </a:extLst>
          </p:cNvPr>
          <p:cNvSpPr/>
          <p:nvPr/>
        </p:nvSpPr>
        <p:spPr>
          <a:xfrm>
            <a:off x="3874909" y="3999243"/>
            <a:ext cx="1524000" cy="649020"/>
          </a:xfrm>
          <a:prstGeom prst="rect">
            <a:avLst/>
          </a:prstGeom>
          <a:solidFill>
            <a:schemeClr val="accent5"/>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133" dirty="0"/>
              <a:t>body</a:t>
            </a:r>
          </a:p>
        </p:txBody>
      </p:sp>
      <p:cxnSp>
        <p:nvCxnSpPr>
          <p:cNvPr id="11" name="Straight Connector 10">
            <a:extLst>
              <a:ext uri="{218EC6A8-EBE0-4260-A468-6CC0496C3F6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74AD18B-92AA-4667-A895-C9115FAF7E76}"/>
              </a:ext>
            </a:extLst>
          </p:cNvPr>
          <p:cNvCxnSpPr>
            <a:stCxn id="10" idx="0"/>
          </p:cNvCxnSpPr>
          <p:nvPr/>
        </p:nvCxnSpPr>
        <p:spPr>
          <a:xfrm rot="16200000" flipV="1">
            <a:off x="3704908" y="3067241"/>
            <a:ext cx="1857793" cy="620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2" name="Straight Connector 11">
            <a:extLst>
              <a:ext uri="{1F892148-1B4E-4A3B-9833-1EE590B488D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40EEA8B-925E-4524-8263-01AFF15B2A25}"/>
              </a:ext>
            </a:extLst>
          </p:cNvPr>
          <p:cNvCxnSpPr/>
          <p:nvPr/>
        </p:nvCxnSpPr>
        <p:spPr>
          <a:xfrm rot="10800000" flipH="1" flipV="1">
            <a:off x="4614507" y="2141448"/>
            <a:ext cx="1376248" cy="3238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3" name="Straight Connector 12">
            <a:extLst>
              <a:ext uri="{B17D46EF-AD38-4DF5-928E-0BC40120A30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66837C8-7F46-49DC-8634-34FFD055FC84}"/>
              </a:ext>
            </a:extLst>
          </p:cNvPr>
          <p:cNvCxnSpPr/>
          <p:nvPr/>
        </p:nvCxnSpPr>
        <p:spPr>
          <a:xfrm rot="10800000" flipH="1">
            <a:off x="5382107" y="4318191"/>
            <a:ext cx="1413700" cy="11124"/>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4" name="Straight Connector 13">
            <a:extLst>
              <a:ext uri="{1644F5DF-EBD7-4FDE-AEB1-4871271241C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638296C-D859-4EE1-9EA2-F704A9359CB4}"/>
              </a:ext>
            </a:extLst>
          </p:cNvPr>
          <p:cNvCxnSpPr/>
          <p:nvPr/>
        </p:nvCxnSpPr>
        <p:spPr>
          <a:xfrm rot="5400000" flipV="1">
            <a:off x="7558951" y="5649277"/>
            <a:ext cx="870229" cy="0"/>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15" name="TextBox 14">
            <a:extLst>
              <a:ext uri="{4FB04F9A-9341-4D4E-B4C5-691BB91A8C6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3114C16-5719-4AE6-AC76-216C41C28710}"/>
              </a:ext>
            </a:extLst>
          </p:cNvPr>
          <p:cNvSpPr txBox="1"/>
          <p:nvPr/>
        </p:nvSpPr>
        <p:spPr>
          <a:xfrm>
            <a:off x="5803901" y="3960178"/>
            <a:ext cx="687108" cy="415563"/>
          </a:xfrm>
          <a:prstGeom prst="rect">
            <a:avLst/>
          </a:prstGeom>
        </p:spPr>
        <p:txBody>
          <a:bodyPr vert="horz" lIns="127000" tIns="63500" rIns="127000" bIns="63500" rtlCol="0" anchor="t">
            <a:spAutoFit/>
          </a:bodyPr>
          <a:lstStyle/>
          <a:p>
            <a:pPr>
              <a:defRPr lang="en-US" sz="1400" dirty="0"/>
            </a:pPr>
            <a:r>
              <a:rPr lang="en-US" sz="1867" dirty="0"/>
              <a:t>No</a:t>
            </a:r>
          </a:p>
        </p:txBody>
      </p:sp>
      <p:sp>
        <p:nvSpPr>
          <p:cNvPr id="16" name="TextBox 15">
            <a:extLst>
              <a:ext uri="{695BE603-337B-4DC4-80AE-D3F105FA1E1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BDD409C-E3BC-4905-8823-892893B79AED}"/>
              </a:ext>
            </a:extLst>
          </p:cNvPr>
          <p:cNvSpPr txBox="1"/>
          <p:nvPr/>
        </p:nvSpPr>
        <p:spPr>
          <a:xfrm>
            <a:off x="7922235" y="5442166"/>
            <a:ext cx="687108" cy="415563"/>
          </a:xfrm>
          <a:prstGeom prst="rect">
            <a:avLst/>
          </a:prstGeom>
        </p:spPr>
        <p:txBody>
          <a:bodyPr vert="horz" lIns="127000" tIns="63500" rIns="127000" bIns="63500" rtlCol="0" anchor="t">
            <a:spAutoFit/>
          </a:bodyPr>
          <a:lstStyle/>
          <a:p>
            <a:pPr>
              <a:defRPr lang="en-US" sz="1400" dirty="0"/>
            </a:pPr>
            <a:r>
              <a:rPr lang="en-US" sz="1867" dirty="0"/>
              <a:t>Yes</a:t>
            </a:r>
          </a:p>
        </p:txBody>
      </p:sp>
      <p:sp>
        <p:nvSpPr>
          <p:cNvPr id="17" name="Arrow: Right 16">
            <a:extLst>
              <a:ext uri="{4102E867-FD01-47CE-8D4D-B7667FDFA57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352496B-2CC7-4CB8-8AC3-9E798D9CD4F0}"/>
              </a:ext>
            </a:extLst>
          </p:cNvPr>
          <p:cNvSpPr/>
          <p:nvPr/>
        </p:nvSpPr>
        <p:spPr>
          <a:xfrm>
            <a:off x="5962498" y="2049462"/>
            <a:ext cx="544703" cy="262813"/>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8" name="TextBox 17">
            <a:extLst>
              <a:ext uri="{F85FF6B1-CA6D-4F99-B8C6-3F3292F567E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14CA589-3F5A-4137-B4C5-2F90F9BE4626}"/>
              </a:ext>
            </a:extLst>
          </p:cNvPr>
          <p:cNvSpPr txBox="1"/>
          <p:nvPr>
            <p:custDataLst>
              <p:tags r:id="rId1"/>
            </p:custDataLst>
          </p:nvPr>
        </p:nvSpPr>
        <p:spPr>
          <a:xfrm>
            <a:off x="104228" y="911301"/>
            <a:ext cx="4772571" cy="471057"/>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General format of recursive function:</a:t>
            </a:r>
          </a:p>
        </p:txBody>
      </p:sp>
    </p:spTree>
    <p:extLst>
      <p:ext uri="{9D118D10-565A-40A0-9D3C-D6C5C9DD3E99}">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21"/>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0B26CABF-1BB6-45B7-A9AD-4C250384FC8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2697763-A067-49D6-8B88-EFEB66CC01DC}"/>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514D5745-65F7-4105-B915-71F1B9F90E4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42DBE25-3E82-4B9B-85D7-F34BD3478D06}"/>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7E7DC461-DF0E-4B4A-81C9-2727026C66A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2574687-6198-4AC1-A685-FFFF58CFC5EA}"/>
              </a:ext>
            </a:extLst>
          </p:cNvPr>
          <p:cNvSpPr txBox="1"/>
          <p:nvPr/>
        </p:nvSpPr>
        <p:spPr>
          <a:xfrm>
            <a:off x="527227" y="689344"/>
            <a:ext cx="10445572"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Write a program to compute the factorial of a given number n using recursion.</a:t>
            </a:r>
          </a:p>
        </p:txBody>
      </p:sp>
      <p:sp>
        <p:nvSpPr>
          <p:cNvPr id="5" name="TextBox 4">
            <a:extLst>
              <a:ext uri="{80363406-FDB5-4429-A69A-29FA1E1C769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4F9021A-43F1-4C23-8474-14E35829D7ED}"/>
              </a:ext>
            </a:extLst>
          </p:cNvPr>
          <p:cNvSpPr txBox="1"/>
          <p:nvPr/>
        </p:nvSpPr>
        <p:spPr>
          <a:xfrm>
            <a:off x="7213600" y="4378693"/>
            <a:ext cx="2540000" cy="1769780"/>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mj-lt"/>
              </a:rPr>
              <a:t> </a:t>
            </a:r>
            <a:r>
              <a:rPr lang="en-US" sz="5867" b="1" dirty="0">
                <a:solidFill>
                  <a:schemeClr val="accent5"/>
                </a:solidFill>
                <a:latin typeface="+mj-lt"/>
              </a:rPr>
              <a:t>{</a:t>
            </a:r>
          </a:p>
          <a:p>
            <a:pPr>
              <a:defRPr lang="en-US" sz="1400" dirty="0"/>
            </a:pPr>
            <a:endParaRPr lang="en-US" sz="4800" b="1" dirty="0">
              <a:solidFill>
                <a:schemeClr val="accent5"/>
              </a:solidFill>
              <a:latin typeface="+mj-lt"/>
            </a:endParaRPr>
          </a:p>
        </p:txBody>
      </p:sp>
      <p:sp>
        <p:nvSpPr>
          <p:cNvPr id="6" name="TextBox 5">
            <a:extLst>
              <a:ext uri="{D16A747B-40C6-4D9F-A1E9-200F63EFD4A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86FB1D6-31D7-441E-B845-1642BC1C0F9C}"/>
              </a:ext>
            </a:extLst>
          </p:cNvPr>
          <p:cNvSpPr txBox="1"/>
          <p:nvPr/>
        </p:nvSpPr>
        <p:spPr>
          <a:xfrm>
            <a:off x="6258915" y="4782364"/>
            <a:ext cx="2540000" cy="415563"/>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Open Sans"/>
              </a:rPr>
              <a:t>fact(n) =</a:t>
            </a:r>
          </a:p>
        </p:txBody>
      </p:sp>
      <p:sp>
        <p:nvSpPr>
          <p:cNvPr id="7" name="TextBox 6">
            <a:extLst>
              <a:ext uri="{C49C8DA9-85D9-4378-A372-9208A63BB59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024F4A8-3F05-45A9-B484-63D6BC3ADCA2}"/>
              </a:ext>
            </a:extLst>
          </p:cNvPr>
          <p:cNvSpPr txBox="1"/>
          <p:nvPr/>
        </p:nvSpPr>
        <p:spPr>
          <a:xfrm>
            <a:off x="7663104" y="4480293"/>
            <a:ext cx="3121672" cy="990207"/>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Open Sans"/>
              </a:rPr>
              <a:t>1                        if n==0</a:t>
            </a:r>
          </a:p>
          <a:p>
            <a:pPr>
              <a:defRPr lang="en-US" sz="1400" dirty="0"/>
            </a:pPr>
            <a:endParaRPr lang="en-US" sz="1867" b="1" dirty="0">
              <a:solidFill>
                <a:schemeClr val="accent5"/>
              </a:solidFill>
              <a:latin typeface="Open Sans"/>
            </a:endParaRPr>
          </a:p>
          <a:p>
            <a:pPr>
              <a:defRPr lang="en-US" sz="1400" dirty="0"/>
            </a:pPr>
            <a:r>
              <a:rPr lang="en-US" sz="1867" b="1" dirty="0">
                <a:solidFill>
                  <a:schemeClr val="accent5"/>
                </a:solidFill>
                <a:latin typeface="Open Sans"/>
              </a:rPr>
              <a:t>n*fact(n-1)       if n&gt;0</a:t>
            </a:r>
          </a:p>
        </p:txBody>
      </p:sp>
      <p:sp>
        <p:nvSpPr>
          <p:cNvPr id="8" name="TextBox 7">
            <a:extLst>
              <a:ext uri="{59A5C32E-3507-4AEF-BC77-D15A1820ADA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11F861D-5C11-4933-88A5-16356D58F9B6}"/>
              </a:ext>
            </a:extLst>
          </p:cNvPr>
          <p:cNvSpPr txBox="1"/>
          <p:nvPr/>
        </p:nvSpPr>
        <p:spPr>
          <a:xfrm>
            <a:off x="1000011" y="1801939"/>
            <a:ext cx="3876789" cy="3531864"/>
          </a:xfrm>
          <a:prstGeom prst="rect">
            <a:avLst/>
          </a:prstGeom>
        </p:spPr>
        <p:txBody>
          <a:bodyPr vert="horz" lIns="127000" tIns="63500" rIns="127000" bIns="63500" rtlCol="0" anchor="t">
            <a:spAutoFit/>
          </a:bodyPr>
          <a:lstStyle/>
          <a:p>
            <a:pPr>
              <a:lnSpc>
                <a:spcPct val="150000"/>
              </a:lnSpc>
              <a:defRPr lang="en-US" sz="1400" dirty="0"/>
            </a:pPr>
            <a:r>
              <a:rPr lang="en-US" sz="1867" dirty="0">
                <a:solidFill>
                  <a:schemeClr val="accent6"/>
                </a:solidFill>
              </a:rPr>
              <a:t>0! = 1</a:t>
            </a:r>
          </a:p>
          <a:p>
            <a:pPr>
              <a:lnSpc>
                <a:spcPct val="150000"/>
              </a:lnSpc>
              <a:defRPr lang="en-US" sz="1400" dirty="0"/>
            </a:pPr>
            <a:r>
              <a:rPr lang="en-US" sz="1867" dirty="0">
                <a:solidFill>
                  <a:schemeClr val="accent6"/>
                </a:solidFill>
              </a:rPr>
              <a:t>1! = 1*(1-1)! = 1*1 =1</a:t>
            </a:r>
          </a:p>
          <a:p>
            <a:pPr>
              <a:lnSpc>
                <a:spcPct val="150000"/>
              </a:lnSpc>
              <a:defRPr lang="en-US" sz="1400" dirty="0"/>
            </a:pPr>
            <a:r>
              <a:rPr lang="en-US" sz="1867" dirty="0">
                <a:solidFill>
                  <a:schemeClr val="accent6"/>
                </a:solidFill>
              </a:rPr>
              <a:t>2! = 2*(2-1)! = 2*1 = 2</a:t>
            </a:r>
          </a:p>
          <a:p>
            <a:pPr>
              <a:lnSpc>
                <a:spcPct val="150000"/>
              </a:lnSpc>
              <a:defRPr lang="en-US" sz="1400" dirty="0"/>
            </a:pPr>
            <a:r>
              <a:rPr lang="en-US" sz="1867" dirty="0">
                <a:solidFill>
                  <a:schemeClr val="accent6"/>
                </a:solidFill>
              </a:rPr>
              <a:t>3! = 3*(3-1)! = 3*2 = 6</a:t>
            </a:r>
          </a:p>
          <a:p>
            <a:pPr>
              <a:lnSpc>
                <a:spcPct val="150000"/>
              </a:lnSpc>
              <a:defRPr lang="en-US" sz="1400" dirty="0"/>
            </a:pPr>
            <a:r>
              <a:rPr lang="en-US" sz="1867" dirty="0">
                <a:solidFill>
                  <a:schemeClr val="accent6"/>
                </a:solidFill>
              </a:rPr>
              <a:t>4! = 4*(4-1)! = 4*6 = 24</a:t>
            </a:r>
          </a:p>
          <a:p>
            <a:pPr>
              <a:lnSpc>
                <a:spcPct val="150000"/>
              </a:lnSpc>
              <a:defRPr lang="en-US" sz="1400" dirty="0"/>
            </a:pPr>
            <a:r>
              <a:rPr lang="en-US" sz="1867" dirty="0">
                <a:solidFill>
                  <a:schemeClr val="accent6"/>
                </a:solidFill>
              </a:rPr>
              <a:t>.</a:t>
            </a:r>
          </a:p>
          <a:p>
            <a:pPr>
              <a:lnSpc>
                <a:spcPct val="150000"/>
              </a:lnSpc>
              <a:defRPr lang="en-US" sz="1400" dirty="0"/>
            </a:pPr>
            <a:r>
              <a:rPr lang="en-US" sz="1867" dirty="0">
                <a:solidFill>
                  <a:schemeClr val="accent6"/>
                </a:solidFill>
              </a:rPr>
              <a:t>.</a:t>
            </a:r>
          </a:p>
          <a:p>
            <a:pPr>
              <a:lnSpc>
                <a:spcPct val="150000"/>
              </a:lnSpc>
              <a:defRPr lang="en-US" sz="1400" dirty="0"/>
            </a:pPr>
            <a:r>
              <a:rPr lang="en-US" sz="1867" dirty="0">
                <a:solidFill>
                  <a:schemeClr val="accent6"/>
                </a:solidFill>
              </a:rPr>
              <a:t>n! = n*(n-1)! </a:t>
            </a:r>
          </a:p>
        </p:txBody>
      </p:sp>
    </p:spTree>
    <p:extLst>
      <p:ext uri="{96F0CD09-A7D5-449A-B326-942EE11B37FC}">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23"/>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0C061D37-16F3-4A64-A0DA-2CE5F10BF4D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DEDE9C9-6735-4992-A80A-B54135AE6238}"/>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F4B1B244-0358-42E1-A939-1E6189684FA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84B30B9-7489-4D9C-93FD-1B1B51DE1DF0}"/>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A11A3009-0224-4CCC-B2F8-F6FEA804888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B3266BB-17CC-46EA-B934-D3736DDCCB9C}"/>
              </a:ext>
            </a:extLst>
          </p:cNvPr>
          <p:cNvSpPr txBox="1"/>
          <p:nvPr/>
        </p:nvSpPr>
        <p:spPr>
          <a:xfrm>
            <a:off x="527227" y="689344"/>
            <a:ext cx="10445572"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Write a program to compute the factorial of a given number n using recursion.</a:t>
            </a:r>
          </a:p>
        </p:txBody>
      </p:sp>
      <p:sp>
        <p:nvSpPr>
          <p:cNvPr id="5" name="TextBox 4">
            <a:extLst>
              <a:ext uri="{0D971BEE-1862-42B7-97B5-BDECBC4FE9B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AF9C316-C7A2-400C-B27C-EEC9663D5F66}"/>
              </a:ext>
            </a:extLst>
          </p:cNvPr>
          <p:cNvSpPr txBox="1"/>
          <p:nvPr/>
        </p:nvSpPr>
        <p:spPr>
          <a:xfrm>
            <a:off x="1762823" y="4954473"/>
            <a:ext cx="2540000" cy="1769780"/>
          </a:xfrm>
          <a:prstGeom prst="rect">
            <a:avLst/>
          </a:prstGeom>
        </p:spPr>
        <p:txBody>
          <a:bodyPr vert="horz" lIns="127000" tIns="63500" rIns="127000" bIns="63500" rtlCol="0" anchor="t">
            <a:spAutoFit/>
          </a:bodyPr>
          <a:lstStyle/>
          <a:p>
            <a:pPr>
              <a:defRPr lang="en-US" sz="1400" dirty="0"/>
            </a:pPr>
            <a:r>
              <a:rPr lang="en-US" sz="1867" dirty="0">
                <a:solidFill>
                  <a:schemeClr val="accent5"/>
                </a:solidFill>
              </a:rPr>
              <a:t> </a:t>
            </a:r>
            <a:r>
              <a:rPr lang="en-US" sz="5867" dirty="0">
                <a:solidFill>
                  <a:schemeClr val="accent5"/>
                </a:solidFill>
                <a:latin typeface="+mj-lt"/>
              </a:rPr>
              <a:t>{</a:t>
            </a:r>
          </a:p>
          <a:p>
            <a:pPr>
              <a:defRPr lang="en-US" sz="1400" dirty="0"/>
            </a:pPr>
            <a:endParaRPr lang="en-US" sz="4800" dirty="0">
              <a:solidFill>
                <a:schemeClr val="accent5"/>
              </a:solidFill>
            </a:endParaRPr>
          </a:p>
        </p:txBody>
      </p:sp>
      <p:sp>
        <p:nvSpPr>
          <p:cNvPr id="6" name="TextBox 5">
            <a:extLst>
              <a:ext uri="{A75896EE-E084-40B2-8C54-16E2F2D6C17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EF9A566-78EC-4ED7-BA60-CF289BD83778}"/>
              </a:ext>
            </a:extLst>
          </p:cNvPr>
          <p:cNvSpPr txBox="1"/>
          <p:nvPr/>
        </p:nvSpPr>
        <p:spPr>
          <a:xfrm>
            <a:off x="808139" y="5358144"/>
            <a:ext cx="2540000" cy="415563"/>
          </a:xfrm>
          <a:prstGeom prst="rect">
            <a:avLst/>
          </a:prstGeom>
        </p:spPr>
        <p:txBody>
          <a:bodyPr vert="horz" lIns="127000" tIns="63500" rIns="127000" bIns="63500" rtlCol="0" anchor="t">
            <a:spAutoFit/>
          </a:bodyPr>
          <a:lstStyle/>
          <a:p>
            <a:pPr>
              <a:defRPr lang="en-US" sz="1400" dirty="0"/>
            </a:pPr>
            <a:r>
              <a:rPr lang="en-US" sz="1867" dirty="0">
                <a:solidFill>
                  <a:schemeClr val="accent5"/>
                </a:solidFill>
                <a:latin typeface="Open Sans"/>
              </a:rPr>
              <a:t>fact(n) =</a:t>
            </a:r>
          </a:p>
        </p:txBody>
      </p:sp>
      <p:sp>
        <p:nvSpPr>
          <p:cNvPr id="7" name="TextBox 6">
            <a:extLst>
              <a:ext uri="{54C0FA7E-69F5-43CD-A21E-24D131D893A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42E64AC-242C-43BB-AC50-8FBB3CFE4A7F}"/>
              </a:ext>
            </a:extLst>
          </p:cNvPr>
          <p:cNvSpPr txBox="1"/>
          <p:nvPr/>
        </p:nvSpPr>
        <p:spPr>
          <a:xfrm>
            <a:off x="2212327" y="5056073"/>
            <a:ext cx="3121672" cy="990207"/>
          </a:xfrm>
          <a:prstGeom prst="rect">
            <a:avLst/>
          </a:prstGeom>
        </p:spPr>
        <p:txBody>
          <a:bodyPr vert="horz" lIns="127000" tIns="63500" rIns="127000" bIns="63500" rtlCol="0" anchor="t">
            <a:spAutoFit/>
          </a:bodyPr>
          <a:lstStyle/>
          <a:p>
            <a:pPr>
              <a:defRPr lang="en-US" sz="1400" dirty="0"/>
            </a:pPr>
            <a:r>
              <a:rPr lang="en-US" sz="1867" dirty="0">
                <a:solidFill>
                  <a:schemeClr val="accent5"/>
                </a:solidFill>
                <a:latin typeface="Open Sans"/>
              </a:rPr>
              <a:t>1                        if n==0</a:t>
            </a:r>
          </a:p>
          <a:p>
            <a:pPr>
              <a:defRPr lang="en-US" sz="1400" dirty="0"/>
            </a:pPr>
            <a:endParaRPr lang="en-US" sz="1867" dirty="0">
              <a:solidFill>
                <a:schemeClr val="accent5"/>
              </a:solidFill>
              <a:latin typeface="Open Sans"/>
            </a:endParaRPr>
          </a:p>
          <a:p>
            <a:pPr>
              <a:defRPr lang="en-US" sz="1400" dirty="0"/>
            </a:pPr>
            <a:r>
              <a:rPr lang="en-US" sz="1867" dirty="0">
                <a:solidFill>
                  <a:schemeClr val="accent5"/>
                </a:solidFill>
                <a:latin typeface="Open Sans"/>
              </a:rPr>
              <a:t>n*fact(n-1)       if n&gt;0</a:t>
            </a:r>
          </a:p>
        </p:txBody>
      </p:sp>
      <p:sp>
        <p:nvSpPr>
          <p:cNvPr id="8" name="TextBox 7">
            <a:extLst>
              <a:ext uri="{3432829E-E970-42A8-8576-A4E7D6E6E3F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04CB68F-CBC9-4730-B78C-D9B59AC25FEF}"/>
              </a:ext>
            </a:extLst>
          </p:cNvPr>
          <p:cNvSpPr txBox="1"/>
          <p:nvPr/>
        </p:nvSpPr>
        <p:spPr>
          <a:xfrm>
            <a:off x="640562" y="1562101"/>
            <a:ext cx="3876789" cy="2714141"/>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0! = 1</a:t>
            </a:r>
          </a:p>
          <a:p>
            <a:pPr>
              <a:defRPr lang="en-US" sz="1400" dirty="0"/>
            </a:pPr>
            <a:r>
              <a:rPr lang="en-US" sz="1867" dirty="0">
                <a:solidFill>
                  <a:schemeClr val="accent6"/>
                </a:solidFill>
              </a:rPr>
              <a:t>1! = 1*(1-1)! = 1*1 =1</a:t>
            </a:r>
          </a:p>
          <a:p>
            <a:pPr>
              <a:defRPr lang="en-US" sz="1400" dirty="0"/>
            </a:pPr>
            <a:r>
              <a:rPr lang="en-US" sz="1867" dirty="0">
                <a:solidFill>
                  <a:schemeClr val="accent6"/>
                </a:solidFill>
              </a:rPr>
              <a:t>2! = 2*(2-1)! = 2*1 = 2</a:t>
            </a:r>
          </a:p>
          <a:p>
            <a:pPr>
              <a:defRPr lang="en-US" sz="1400" dirty="0"/>
            </a:pPr>
            <a:r>
              <a:rPr lang="en-US" sz="1867" dirty="0">
                <a:solidFill>
                  <a:schemeClr val="accent6"/>
                </a:solidFill>
              </a:rPr>
              <a:t>3! = 3*(3-1)! = 3*2 = 6</a:t>
            </a:r>
          </a:p>
          <a:p>
            <a:pPr>
              <a:defRPr lang="en-US" sz="1400" dirty="0"/>
            </a:pPr>
            <a:r>
              <a:rPr lang="en-US" sz="1867" dirty="0">
                <a:solidFill>
                  <a:schemeClr val="accent6"/>
                </a:solidFill>
              </a:rPr>
              <a:t>4! = 4*(4-1)! = 4*6 = 24</a:t>
            </a:r>
          </a:p>
          <a:p>
            <a:pPr>
              <a:defRPr lang="en-US" sz="1400" dirty="0"/>
            </a:pPr>
            <a:r>
              <a:rPr lang="en-US" sz="1867" dirty="0">
                <a:solidFill>
                  <a:schemeClr val="accent6"/>
                </a:solidFill>
              </a:rPr>
              <a:t>.</a:t>
            </a:r>
          </a:p>
          <a:p>
            <a:pPr>
              <a:defRPr lang="en-US" sz="1400" dirty="0"/>
            </a:pPr>
            <a:r>
              <a:rPr lang="en-US" sz="1867" dirty="0">
                <a:solidFill>
                  <a:schemeClr val="accent6"/>
                </a:solidFill>
              </a:rPr>
              <a:t>.</a:t>
            </a:r>
          </a:p>
          <a:p>
            <a:pPr>
              <a:defRPr lang="en-US" sz="1400" dirty="0"/>
            </a:pPr>
            <a:r>
              <a:rPr lang="en-US" sz="1867" dirty="0">
                <a:solidFill>
                  <a:schemeClr val="accent6"/>
                </a:solidFill>
              </a:rPr>
              <a:t>.</a:t>
            </a:r>
          </a:p>
          <a:p>
            <a:pPr>
              <a:defRPr lang="en-US" sz="1400" dirty="0"/>
            </a:pPr>
            <a:r>
              <a:rPr lang="en-US" sz="1867" dirty="0">
                <a:solidFill>
                  <a:schemeClr val="accent6"/>
                </a:solidFill>
              </a:rPr>
              <a:t>n! = n*(n-1)! </a:t>
            </a:r>
          </a:p>
        </p:txBody>
      </p:sp>
      <p:sp>
        <p:nvSpPr>
          <p:cNvPr id="9" name="TextBox 8">
            <a:extLst>
              <a:ext uri="{E99E436A-8427-4276-AA52-2B9D55239CA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1129E0B-3B02-45A9-87F2-0BAAB84DF248}"/>
              </a:ext>
            </a:extLst>
          </p:cNvPr>
          <p:cNvSpPr txBox="1"/>
          <p:nvPr/>
        </p:nvSpPr>
        <p:spPr>
          <a:xfrm>
            <a:off x="6096001" y="1130300"/>
            <a:ext cx="5023052" cy="5298886"/>
          </a:xfrm>
          <a:prstGeom prst="rect">
            <a:avLst/>
          </a:prstGeom>
        </p:spPr>
        <p:txBody>
          <a:bodyPr vert="horz" lIns="127000" tIns="63500" rIns="127000" bIns="63500" rtlCol="0" anchor="t">
            <a:spAutoFit/>
          </a:bodyPr>
          <a:lstStyle/>
          <a:p>
            <a:pPr>
              <a:defRPr lang="en-US" sz="1400" dirty="0"/>
            </a:pPr>
            <a:r>
              <a:rPr lang="en-US" sz="1600" dirty="0"/>
              <a:t>#include&lt;stdio.h&gt;</a:t>
            </a:r>
            <a:br>
              <a:rPr lang="en-US" sz="1600" dirty="0"/>
            </a:br>
            <a:r>
              <a:rPr lang="en-US" sz="1600" dirty="0"/>
              <a:t>int fact(int);</a:t>
            </a:r>
            <a:br>
              <a:rPr lang="en-US" sz="1600" dirty="0"/>
            </a:br>
            <a:r>
              <a:rPr lang="en-US" sz="1600" dirty="0"/>
              <a:t>void main()</a:t>
            </a:r>
            <a:br>
              <a:rPr lang="en-US" sz="1600" dirty="0"/>
            </a:br>
            <a:r>
              <a:rPr lang="en-US" sz="1600" dirty="0"/>
              <a:t>{</a:t>
            </a:r>
            <a:br>
              <a:rPr lang="en-US" sz="1600" dirty="0"/>
            </a:br>
            <a:r>
              <a:rPr lang="en-US" sz="1600" dirty="0"/>
              <a:t>    int n,ans;</a:t>
            </a:r>
            <a:br>
              <a:rPr lang="en-US" sz="1600" dirty="0"/>
            </a:br>
            <a:r>
              <a:rPr lang="en-US" sz="1600" dirty="0"/>
              <a:t>    </a:t>
            </a:r>
            <a:r>
              <a:rPr lang="en-US" sz="1600" dirty="0" err="1"/>
              <a:t>printf</a:t>
            </a:r>
            <a:r>
              <a:rPr lang="en-US" sz="1600" dirty="0"/>
              <a:t>("enter the value of n\n");</a:t>
            </a:r>
            <a:br>
              <a:rPr lang="en-US" sz="1600" dirty="0"/>
            </a:br>
            <a:r>
              <a:rPr lang="en-US" sz="1600" dirty="0"/>
              <a:t>    </a:t>
            </a:r>
            <a:r>
              <a:rPr lang="en-US" sz="1600" dirty="0" err="1"/>
              <a:t>scanf</a:t>
            </a:r>
            <a:r>
              <a:rPr lang="en-US" sz="1600" dirty="0"/>
              <a:t>("%d",&amp;n);</a:t>
            </a:r>
            <a:br>
              <a:rPr lang="en-US" sz="1600" dirty="0"/>
            </a:br>
            <a:r>
              <a:rPr lang="en-US" sz="1600" dirty="0"/>
              <a:t>    ans=</a:t>
            </a:r>
            <a:r>
              <a:rPr lang="en-US" sz="1600" dirty="0">
                <a:solidFill>
                  <a:schemeClr val="accent2"/>
                </a:solidFill>
              </a:rPr>
              <a:t>fact(n);</a:t>
            </a:r>
            <a:r>
              <a:rPr lang="en-US" sz="1600" dirty="0"/>
              <a:t/>
            </a:r>
            <a:br>
              <a:rPr lang="en-US" sz="1600" dirty="0"/>
            </a:br>
            <a:r>
              <a:rPr lang="en-US" sz="1600" dirty="0"/>
              <a:t>    </a:t>
            </a:r>
            <a:r>
              <a:rPr lang="en-US" sz="1600" dirty="0" err="1"/>
              <a:t>printf</a:t>
            </a:r>
            <a:r>
              <a:rPr lang="en-US" sz="1600" dirty="0"/>
              <a:t>("answer is %d",ans);</a:t>
            </a:r>
            <a:br>
              <a:rPr lang="en-US" sz="1600" dirty="0"/>
            </a:br>
            <a:r>
              <a:rPr lang="en-US" sz="1600" dirty="0"/>
              <a:t>}   </a:t>
            </a:r>
            <a:br>
              <a:rPr lang="en-US" sz="1600" dirty="0"/>
            </a:br>
            <a:r>
              <a:rPr lang="en-US" sz="1600" dirty="0"/>
              <a:t>int fact(int n)</a:t>
            </a:r>
            <a:br>
              <a:rPr lang="en-US" sz="1600" dirty="0"/>
            </a:br>
            <a:r>
              <a:rPr lang="en-US" sz="1600" dirty="0"/>
              <a:t>{</a:t>
            </a:r>
            <a:br>
              <a:rPr lang="en-US" sz="1600" dirty="0"/>
            </a:br>
            <a:r>
              <a:rPr lang="en-US" sz="1600" dirty="0"/>
              <a:t>    if(n==0)</a:t>
            </a:r>
            <a:br>
              <a:rPr lang="en-US" sz="1600" dirty="0"/>
            </a:br>
            <a:r>
              <a:rPr lang="en-US" sz="1600" dirty="0"/>
              <a:t>    {</a:t>
            </a:r>
            <a:br>
              <a:rPr lang="en-US" sz="1600" dirty="0"/>
            </a:br>
            <a:r>
              <a:rPr lang="en-US" sz="1600" dirty="0"/>
              <a:t>        return 1;</a:t>
            </a:r>
            <a:br>
              <a:rPr lang="en-US" sz="1600" dirty="0"/>
            </a:br>
            <a:r>
              <a:rPr lang="en-US" sz="1600" dirty="0"/>
              <a:t>    }</a:t>
            </a:r>
            <a:br>
              <a:rPr lang="en-US" sz="1600" dirty="0"/>
            </a:br>
            <a:r>
              <a:rPr lang="en-US" sz="1600" dirty="0"/>
              <a:t>    else</a:t>
            </a:r>
            <a:br>
              <a:rPr lang="en-US" sz="1600" dirty="0"/>
            </a:br>
            <a:r>
              <a:rPr lang="en-US" sz="1600" dirty="0"/>
              <a:t>    {</a:t>
            </a:r>
            <a:br>
              <a:rPr lang="en-US" sz="1600" dirty="0"/>
            </a:br>
            <a:r>
              <a:rPr lang="en-US" sz="1600" dirty="0"/>
              <a:t>        return n*</a:t>
            </a:r>
            <a:r>
              <a:rPr lang="en-US" sz="1600" dirty="0">
                <a:solidFill>
                  <a:srgbClr val="FFC94A"/>
                </a:solidFill>
              </a:rPr>
              <a:t>fact(n-1);</a:t>
            </a:r>
            <a:r>
              <a:rPr lang="en-US" sz="1600" dirty="0"/>
              <a:t/>
            </a:r>
            <a:br>
              <a:rPr lang="en-US" sz="1600" dirty="0"/>
            </a:br>
            <a:r>
              <a:rPr lang="en-US" sz="1600" dirty="0"/>
              <a:t>    }</a:t>
            </a:r>
            <a:br>
              <a:rPr lang="en-US" sz="1600" dirty="0"/>
            </a:br>
            <a:r>
              <a:rPr lang="en-US" sz="1600" dirty="0"/>
              <a:t>}</a:t>
            </a:r>
          </a:p>
        </p:txBody>
      </p:sp>
    </p:spTree>
    <p:extLst>
      <p:ext uri="{6A56DB82-93A8-4DE2-BB41-A105A815F7FE}">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26"/>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D3AD685-C73B-40A6-AD92-128AA28A1A7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6479697-E077-4D42-A748-968877CCD1F0}"/>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BC2D8395-5D36-4007-B3D7-C57685815BC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28F93F0-768C-4B94-AD7E-6203FE01AD49}"/>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A62F1EF1-6C83-4BDC-8E46-EA658679D12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2D764E3-A6C2-4A39-8D02-1ECEA14A96C0}"/>
              </a:ext>
            </a:extLst>
          </p:cNvPr>
          <p:cNvSpPr txBox="1"/>
          <p:nvPr/>
        </p:nvSpPr>
        <p:spPr>
          <a:xfrm>
            <a:off x="1052627" y="994144"/>
            <a:ext cx="10086733"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Write a program to find the n</a:t>
            </a:r>
            <a:r>
              <a:rPr lang="en-US" sz="1867" b="1" baseline="30000" dirty="0">
                <a:solidFill>
                  <a:schemeClr val="accent3"/>
                </a:solidFill>
                <a:latin typeface="+mj-lt"/>
              </a:rPr>
              <a:t>th </a:t>
            </a:r>
            <a:r>
              <a:rPr lang="en-US" sz="1867" b="1" dirty="0" err="1">
                <a:solidFill>
                  <a:schemeClr val="accent3"/>
                </a:solidFill>
                <a:latin typeface="+mj-lt"/>
              </a:rPr>
              <a:t>fibonacci</a:t>
            </a:r>
            <a:r>
              <a:rPr lang="en-US" sz="1867" b="1" dirty="0">
                <a:solidFill>
                  <a:schemeClr val="accent3"/>
                </a:solidFill>
                <a:latin typeface="+mj-lt"/>
              </a:rPr>
              <a:t> number using recursion.  </a:t>
            </a:r>
          </a:p>
        </p:txBody>
      </p:sp>
      <p:pic>
        <p:nvPicPr>
          <p:cNvPr id="5" name="Picture 4">
            <a:extLst>
              <a:ext uri="{341460CB-4021-4CEF-A21A-EC91653B265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F29D1FB-3ECD-47EC-84CA-22521FAAAB05}"/>
              </a:ext>
            </a:extLst>
          </p:cNvPr>
          <p:cNvPicPr>
            <a:picLocks noChangeAspect="1"/>
          </p:cNvPicPr>
          <p:nvPr/>
        </p:nvPicPr>
        <p:blipFill>
          <a:blip r:embed="rId3"/>
          <a:srcRect l="6940" t="23200" r="9660" b="7390"/>
          <a:stretch>
            <a:fillRect/>
          </a:stretch>
        </p:blipFill>
        <p:spPr>
          <a:xfrm>
            <a:off x="1219200" y="3175000"/>
            <a:ext cx="4426317" cy="3545877"/>
          </a:xfrm>
          <a:prstGeom prst="rect">
            <a:avLst/>
          </a:prstGeom>
          <a:noFill/>
        </p:spPr>
      </p:pic>
      <p:sp>
        <p:nvSpPr>
          <p:cNvPr id="6" name="TextBox 5">
            <a:extLst>
              <a:ext uri="{D90D1A14-2DEA-40CA-B52A-03133FFB0AD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60F5CA6-C24B-4800-A349-388E53A68F7E}"/>
              </a:ext>
            </a:extLst>
          </p:cNvPr>
          <p:cNvSpPr txBox="1"/>
          <p:nvPr/>
        </p:nvSpPr>
        <p:spPr>
          <a:xfrm>
            <a:off x="1219201" y="2082800"/>
            <a:ext cx="6696087" cy="945772"/>
          </a:xfrm>
          <a:prstGeom prst="rect">
            <a:avLst/>
          </a:prstGeom>
        </p:spPr>
        <p:txBody>
          <a:bodyPr vert="horz" lIns="127000" tIns="63500" rIns="127000" bIns="63500" rtlCol="0" anchor="t">
            <a:spAutoFit/>
          </a:bodyPr>
          <a:lstStyle/>
          <a:p>
            <a:pPr>
              <a:lnSpc>
                <a:spcPct val="150000"/>
              </a:lnSpc>
              <a:defRPr lang="en-US" sz="1400" dirty="0"/>
            </a:pPr>
            <a:r>
              <a:rPr lang="en-US" sz="1867" dirty="0"/>
              <a:t>n           1   2   3    4    5    6     7     8      9     10</a:t>
            </a:r>
          </a:p>
          <a:p>
            <a:pPr>
              <a:lnSpc>
                <a:spcPct val="150000"/>
              </a:lnSpc>
              <a:defRPr lang="en-US" sz="1400" dirty="0"/>
            </a:pPr>
            <a:r>
              <a:rPr lang="en-US" sz="1867" dirty="0"/>
              <a:t>fib(n)    0   1   1    2    3    5     8    13    21    34 </a:t>
            </a:r>
          </a:p>
        </p:txBody>
      </p:sp>
      <p:sp>
        <p:nvSpPr>
          <p:cNvPr id="7" name="TextBox 6">
            <a:extLst>
              <a:ext uri="{DA117E20-B9DA-4BD6-8AB7-48CE6B18DC6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C2D919D-5412-47BB-BA80-CA3958A9345E}"/>
              </a:ext>
            </a:extLst>
          </p:cNvPr>
          <p:cNvSpPr txBox="1"/>
          <p:nvPr/>
        </p:nvSpPr>
        <p:spPr>
          <a:xfrm>
            <a:off x="7391768" y="4046474"/>
            <a:ext cx="606157" cy="1769587"/>
          </a:xfrm>
          <a:prstGeom prst="rect">
            <a:avLst/>
          </a:prstGeom>
        </p:spPr>
        <p:txBody>
          <a:bodyPr vert="horz" lIns="127000" tIns="63500" rIns="127000" bIns="63500" rtlCol="0" anchor="t">
            <a:spAutoFit/>
          </a:bodyPr>
          <a:lstStyle/>
          <a:p>
            <a:pPr>
              <a:defRPr lang="en-US" sz="1400" dirty="0"/>
            </a:pPr>
            <a:r>
              <a:rPr lang="en-US" sz="10666" dirty="0">
                <a:solidFill>
                  <a:srgbClr val="0070C0"/>
                </a:solidFill>
              </a:rPr>
              <a:t>{</a:t>
            </a:r>
          </a:p>
        </p:txBody>
      </p:sp>
      <p:sp>
        <p:nvSpPr>
          <p:cNvPr id="8" name="TextBox 7">
            <a:extLst>
              <a:ext uri="{EBB9D375-C06E-4D33-BCEC-B9C5D5EE44C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E4EB1C8-E397-45E4-8123-19A3A991022A}"/>
              </a:ext>
            </a:extLst>
          </p:cNvPr>
          <p:cNvSpPr txBox="1"/>
          <p:nvPr/>
        </p:nvSpPr>
        <p:spPr>
          <a:xfrm>
            <a:off x="6328601" y="4779124"/>
            <a:ext cx="1325460" cy="456472"/>
          </a:xfrm>
          <a:prstGeom prst="rect">
            <a:avLst/>
          </a:prstGeom>
        </p:spPr>
        <p:txBody>
          <a:bodyPr vert="horz" lIns="127000" tIns="63500" rIns="127000" bIns="63500" rtlCol="0" anchor="t">
            <a:spAutoFit/>
          </a:bodyPr>
          <a:lstStyle/>
          <a:p>
            <a:pPr>
              <a:defRPr lang="en-US" sz="1400" dirty="0"/>
            </a:pPr>
            <a:r>
              <a:rPr lang="en-US" sz="2133" dirty="0">
                <a:solidFill>
                  <a:srgbClr val="0070C0"/>
                </a:solidFill>
              </a:rPr>
              <a:t>fib(n) = </a:t>
            </a:r>
          </a:p>
        </p:txBody>
      </p:sp>
      <p:sp>
        <p:nvSpPr>
          <p:cNvPr id="9" name="TextBox 8">
            <a:extLst>
              <a:ext uri="{823ABE09-79D4-46B9-B41A-3CA7366F217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2E8E5C5-4ABA-4E73-9433-A195760CFEFA}"/>
              </a:ext>
            </a:extLst>
          </p:cNvPr>
          <p:cNvSpPr txBox="1"/>
          <p:nvPr/>
        </p:nvSpPr>
        <p:spPr>
          <a:xfrm>
            <a:off x="8042579" y="4321924"/>
            <a:ext cx="3612947" cy="1564852"/>
          </a:xfrm>
          <a:prstGeom prst="rect">
            <a:avLst/>
          </a:prstGeom>
        </p:spPr>
        <p:txBody>
          <a:bodyPr vert="horz" lIns="127000" tIns="63500" rIns="127000" bIns="63500" rtlCol="0" anchor="t">
            <a:spAutoFit/>
          </a:bodyPr>
          <a:lstStyle/>
          <a:p>
            <a:pPr>
              <a:defRPr lang="en-US" sz="1400" dirty="0"/>
            </a:pPr>
            <a:r>
              <a:rPr lang="en-US" sz="1867" dirty="0">
                <a:solidFill>
                  <a:srgbClr val="0070C0"/>
                </a:solidFill>
              </a:rPr>
              <a:t>0                             if n==1</a:t>
            </a:r>
          </a:p>
          <a:p>
            <a:pPr>
              <a:defRPr lang="en-US" sz="1400" dirty="0"/>
            </a:pPr>
            <a:endParaRPr lang="en-US" sz="1867" dirty="0">
              <a:solidFill>
                <a:srgbClr val="0070C0"/>
              </a:solidFill>
            </a:endParaRPr>
          </a:p>
          <a:p>
            <a:pPr>
              <a:defRPr lang="en-US" sz="1400" dirty="0"/>
            </a:pPr>
            <a:r>
              <a:rPr lang="en-US" sz="1867" dirty="0">
                <a:solidFill>
                  <a:srgbClr val="0070C0"/>
                </a:solidFill>
              </a:rPr>
              <a:t>1                             if n==2</a:t>
            </a:r>
          </a:p>
          <a:p>
            <a:pPr>
              <a:defRPr lang="en-US" sz="1400" dirty="0"/>
            </a:pPr>
            <a:endParaRPr lang="en-US" sz="1867" dirty="0">
              <a:solidFill>
                <a:srgbClr val="0070C0"/>
              </a:solidFill>
            </a:endParaRPr>
          </a:p>
          <a:p>
            <a:pPr>
              <a:defRPr lang="en-US" sz="1400" dirty="0"/>
            </a:pPr>
            <a:r>
              <a:rPr lang="en-US" sz="1867" dirty="0">
                <a:solidFill>
                  <a:srgbClr val="0070C0"/>
                </a:solidFill>
              </a:rPr>
              <a:t>fib(n-1)+fib(n-2)    if n&gt;2          </a:t>
            </a:r>
          </a:p>
        </p:txBody>
      </p:sp>
      <p:sp>
        <p:nvSpPr>
          <p:cNvPr id="10" name="TextBox 9">
            <a:extLst>
              <a:ext uri="{BE52BB85-0D23-46BD-81D8-68F1695FAEF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2DEA66B-42A0-492D-92D1-10D92FBAE04B}"/>
              </a:ext>
            </a:extLst>
          </p:cNvPr>
          <p:cNvSpPr txBox="1"/>
          <p:nvPr/>
        </p:nvSpPr>
        <p:spPr>
          <a:xfrm>
            <a:off x="203201" y="1514995"/>
            <a:ext cx="10556684" cy="374461"/>
          </a:xfrm>
          <a:prstGeom prst="rect">
            <a:avLst/>
          </a:prstGeom>
        </p:spPr>
        <p:txBody>
          <a:bodyPr vert="horz" lIns="127000" tIns="63500" rIns="127000" bIns="63500" rtlCol="0" anchor="t">
            <a:spAutoFit/>
          </a:bodyPr>
          <a:lstStyle/>
          <a:p>
            <a:pPr>
              <a:defRPr lang="en-US" sz="1400" dirty="0"/>
            </a:pPr>
            <a:r>
              <a:rPr lang="en-US" sz="1600" dirty="0">
                <a:solidFill>
                  <a:srgbClr val="00B050"/>
                </a:solidFill>
                <a:latin typeface="Open Sans"/>
              </a:rPr>
              <a:t>a series of numbers in which each number ( </a:t>
            </a:r>
            <a:r>
              <a:rPr lang="en-US" sz="1600" i="1" dirty="0">
                <a:solidFill>
                  <a:srgbClr val="00B050"/>
                </a:solidFill>
                <a:latin typeface="Open Sans"/>
              </a:rPr>
              <a:t>Fibonacci number</a:t>
            </a:r>
            <a:r>
              <a:rPr lang="en-US" sz="1600" dirty="0">
                <a:solidFill>
                  <a:srgbClr val="00B050"/>
                </a:solidFill>
                <a:latin typeface="Open Sans"/>
              </a:rPr>
              <a:t> ) is the sum of the two preceding numbers.</a:t>
            </a:r>
          </a:p>
        </p:txBody>
      </p:sp>
      <p:pic>
        <p:nvPicPr>
          <p:cNvPr id="11" name="Picture 10">
            <a:extLst>
              <a:ext uri="{DDF19056-1643-4E07-93B3-9ADE79513AA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48F575B-C3A3-4B7B-A4C6-86E67525ADA8}"/>
              </a:ext>
            </a:extLst>
          </p:cNvPr>
          <p:cNvPicPr>
            <a:picLocks noChangeAspect="1"/>
          </p:cNvPicPr>
          <p:nvPr/>
        </p:nvPicPr>
        <p:blipFill>
          <a:blip r:embed="rId4"/>
          <a:stretch>
            <a:fillRect/>
          </a:stretch>
        </p:blipFill>
        <p:spPr>
          <a:xfrm>
            <a:off x="8452358" y="2407056"/>
            <a:ext cx="1790700" cy="254000"/>
          </a:xfrm>
          <a:prstGeom prst="rect">
            <a:avLst/>
          </a:prstGeom>
          <a:noFill/>
        </p:spPr>
      </p:pic>
      <p:pic>
        <p:nvPicPr>
          <p:cNvPr id="12" name="Picture 11">
            <a:extLst>
              <a:ext uri="{7557574A-DD0A-4A94-B2AF-A5E982823AB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C82A84D-292E-41AA-9B26-B99F776137B0}"/>
              </a:ext>
            </a:extLst>
          </p:cNvPr>
          <p:cNvPicPr>
            <a:picLocks noChangeAspect="1"/>
          </p:cNvPicPr>
          <p:nvPr/>
        </p:nvPicPr>
        <p:blipFill>
          <a:blip r:embed="rId5"/>
          <a:stretch>
            <a:fillRect/>
          </a:stretch>
        </p:blipFill>
        <p:spPr>
          <a:xfrm>
            <a:off x="8452357" y="2857500"/>
            <a:ext cx="1854200" cy="254000"/>
          </a:xfrm>
          <a:prstGeom prst="rect">
            <a:avLst/>
          </a:prstGeom>
          <a:noFill/>
        </p:spPr>
      </p:pic>
      <p:pic>
        <p:nvPicPr>
          <p:cNvPr id="13" name="Picture 12">
            <a:extLst>
              <a:ext uri="{D8781C54-615F-4551-BA1D-0985B43A830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B0E7734-E247-49DC-B294-F222FA963142}"/>
              </a:ext>
            </a:extLst>
          </p:cNvPr>
          <p:cNvPicPr>
            <a:picLocks noChangeAspect="1"/>
          </p:cNvPicPr>
          <p:nvPr/>
        </p:nvPicPr>
        <p:blipFill>
          <a:blip r:embed="rId6"/>
          <a:stretch>
            <a:fillRect/>
          </a:stretch>
        </p:blipFill>
        <p:spPr>
          <a:xfrm>
            <a:off x="6953757" y="3451987"/>
            <a:ext cx="4851400" cy="254000"/>
          </a:xfrm>
          <a:prstGeom prst="rect">
            <a:avLst/>
          </a:prstGeom>
          <a:noFill/>
        </p:spPr>
      </p:pic>
    </p:spTree>
    <p:extLst>
      <p:ext uri="{B199863F-9C36-4F50-8612-2226176F5B82}">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28"/>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BE9F0FB9-2C7A-44A1-979D-54EEE163CBA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CF9E1F2-2333-42E6-841F-5E9E8000C8B9}"/>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47DD34BF-F7D6-4437-8876-8C33D15D211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EE7473F-F257-4D3B-B0E9-A61DCB13BFA6}"/>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7BD0BC4D-DF13-4591-8315-E4FC93EF54E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DD688D0-1C03-44D1-92C5-CFB4FFC575F4}"/>
              </a:ext>
            </a:extLst>
          </p:cNvPr>
          <p:cNvSpPr txBox="1"/>
          <p:nvPr/>
        </p:nvSpPr>
        <p:spPr>
          <a:xfrm>
            <a:off x="2788920" y="592874"/>
            <a:ext cx="6564541" cy="6283771"/>
          </a:xfrm>
          <a:prstGeom prst="rect">
            <a:avLst/>
          </a:prstGeom>
        </p:spPr>
        <p:txBody>
          <a:bodyPr vert="horz" lIns="127000" tIns="63500" rIns="127000" bIns="63500" rtlCol="0" anchor="t">
            <a:spAutoFit/>
          </a:bodyPr>
          <a:lstStyle/>
          <a:p>
            <a:pPr>
              <a:defRPr lang="en-US" sz="1400" dirty="0"/>
            </a:pPr>
            <a:r>
              <a:rPr lang="en-US" sz="1600" dirty="0"/>
              <a:t>#include&lt;stdio.h&gt;</a:t>
            </a:r>
            <a:br>
              <a:rPr lang="en-US" sz="1600" dirty="0"/>
            </a:br>
            <a:r>
              <a:rPr lang="en-US" sz="1600" dirty="0"/>
              <a:t>int fib(int);</a:t>
            </a:r>
            <a:br>
              <a:rPr lang="en-US" sz="1600" dirty="0"/>
            </a:br>
            <a:r>
              <a:rPr lang="en-US" sz="1600" dirty="0"/>
              <a:t>void main()</a:t>
            </a:r>
            <a:br>
              <a:rPr lang="en-US" sz="1600" dirty="0"/>
            </a:br>
            <a:r>
              <a:rPr lang="en-US" sz="1600" dirty="0"/>
              <a:t>{</a:t>
            </a:r>
            <a:br>
              <a:rPr lang="en-US" sz="1600" dirty="0"/>
            </a:br>
            <a:r>
              <a:rPr lang="en-US" sz="1600" dirty="0"/>
              <a:t>    int n,ans;</a:t>
            </a:r>
            <a:br>
              <a:rPr lang="en-US" sz="1600" dirty="0"/>
            </a:br>
            <a:r>
              <a:rPr lang="en-US" sz="1600" dirty="0"/>
              <a:t>    </a:t>
            </a:r>
            <a:r>
              <a:rPr lang="en-US" sz="1600" dirty="0" err="1"/>
              <a:t>printf</a:t>
            </a:r>
            <a:r>
              <a:rPr lang="en-US" sz="1600" dirty="0"/>
              <a:t>("enter the value of n\n");</a:t>
            </a:r>
            <a:br>
              <a:rPr lang="en-US" sz="1600" dirty="0"/>
            </a:br>
            <a:r>
              <a:rPr lang="en-US" sz="1600" dirty="0"/>
              <a:t>    </a:t>
            </a:r>
            <a:r>
              <a:rPr lang="en-US" sz="1600" dirty="0" err="1"/>
              <a:t>scanf</a:t>
            </a:r>
            <a:r>
              <a:rPr lang="en-US" sz="1600" dirty="0"/>
              <a:t>("%d",&amp;n);</a:t>
            </a:r>
            <a:br>
              <a:rPr lang="en-US" sz="1600" dirty="0"/>
            </a:br>
            <a:r>
              <a:rPr lang="en-US" sz="1600" dirty="0"/>
              <a:t>    ans=fib(n);</a:t>
            </a:r>
            <a:br>
              <a:rPr lang="en-US" sz="1600" dirty="0"/>
            </a:br>
            <a:r>
              <a:rPr lang="en-US" sz="1600" dirty="0"/>
              <a:t>    </a:t>
            </a:r>
            <a:r>
              <a:rPr lang="en-US" sz="1600" dirty="0" err="1"/>
              <a:t>printf</a:t>
            </a:r>
            <a:r>
              <a:rPr lang="en-US" sz="1600" dirty="0"/>
              <a:t>("answer is %d",ans);</a:t>
            </a:r>
            <a:br>
              <a:rPr lang="en-US" sz="1600" dirty="0"/>
            </a:br>
            <a:r>
              <a:rPr lang="en-US" sz="1600" dirty="0"/>
              <a:t>}   </a:t>
            </a:r>
            <a:br>
              <a:rPr lang="en-US" sz="1600" dirty="0"/>
            </a:br>
            <a:r>
              <a:rPr lang="en-US" sz="1600" dirty="0"/>
              <a:t>int fib(int n)</a:t>
            </a:r>
            <a:br>
              <a:rPr lang="en-US" sz="1600" dirty="0"/>
            </a:br>
            <a:r>
              <a:rPr lang="en-US" sz="1600" dirty="0"/>
              <a:t>{</a:t>
            </a:r>
            <a:br>
              <a:rPr lang="en-US" sz="1600" dirty="0"/>
            </a:br>
            <a:r>
              <a:rPr lang="en-US" sz="1600" dirty="0"/>
              <a:t>    if(n==1)</a:t>
            </a:r>
            <a:br>
              <a:rPr lang="en-US" sz="1600" dirty="0"/>
            </a:br>
            <a:r>
              <a:rPr lang="en-US" sz="1600" dirty="0"/>
              <a:t>    {</a:t>
            </a:r>
            <a:br>
              <a:rPr lang="en-US" sz="1600" dirty="0"/>
            </a:br>
            <a:r>
              <a:rPr lang="en-US" sz="1600" dirty="0"/>
              <a:t>        return 0;</a:t>
            </a:r>
            <a:br>
              <a:rPr lang="en-US" sz="1600" dirty="0"/>
            </a:br>
            <a:r>
              <a:rPr lang="en-US" sz="1600" dirty="0"/>
              <a:t>    }</a:t>
            </a:r>
            <a:br>
              <a:rPr lang="en-US" sz="1600" dirty="0"/>
            </a:br>
            <a:r>
              <a:rPr lang="en-US" sz="1600" dirty="0"/>
              <a:t>    if(n==2)</a:t>
            </a:r>
            <a:br>
              <a:rPr lang="en-US" sz="1600" dirty="0"/>
            </a:br>
            <a:r>
              <a:rPr lang="en-US" sz="1600" dirty="0"/>
              <a:t>    {</a:t>
            </a:r>
            <a:br>
              <a:rPr lang="en-US" sz="1600" dirty="0"/>
            </a:br>
            <a:r>
              <a:rPr lang="en-US" sz="1600" dirty="0"/>
              <a:t>        return 1;</a:t>
            </a:r>
            <a:br>
              <a:rPr lang="en-US" sz="1600" dirty="0"/>
            </a:br>
            <a:r>
              <a:rPr lang="en-US" sz="1600" dirty="0"/>
              <a:t>    }</a:t>
            </a:r>
            <a:br>
              <a:rPr lang="en-US" sz="1600" dirty="0"/>
            </a:br>
            <a:r>
              <a:rPr lang="en-US" sz="1600" dirty="0"/>
              <a:t>    if(n&gt;2)</a:t>
            </a:r>
            <a:br>
              <a:rPr lang="en-US" sz="1600" dirty="0"/>
            </a:br>
            <a:r>
              <a:rPr lang="en-US" sz="1600" dirty="0"/>
              <a:t>    {</a:t>
            </a:r>
            <a:br>
              <a:rPr lang="en-US" sz="1600" dirty="0"/>
            </a:br>
            <a:r>
              <a:rPr lang="en-US" sz="1600" dirty="0"/>
              <a:t>        return fib(n-1)+fib(n-2);</a:t>
            </a:r>
            <a:br>
              <a:rPr lang="en-US" sz="1600" dirty="0"/>
            </a:br>
            <a:r>
              <a:rPr lang="en-US" sz="1600" dirty="0"/>
              <a:t>    }</a:t>
            </a:r>
            <a:br>
              <a:rPr lang="en-US" sz="1600" dirty="0"/>
            </a:br>
            <a:r>
              <a:rPr lang="en-US" sz="1600" dirty="0"/>
              <a:t>}</a:t>
            </a:r>
          </a:p>
        </p:txBody>
      </p:sp>
    </p:spTree>
    <p:extLst>
      <p:ext uri="{83EC2598-5309-4124-B225-FC9D9ED1AF6C}">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31"/>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D821A19F-DB98-49BA-A0AB-CEADF1B5232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3E55475-AE20-4926-9676-F7D13731B965}"/>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72926C8C-3623-4D2F-83E6-D3411540AB6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AB7942A-C5FB-4E0D-B1FF-E7C627C6D6CF}"/>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215B1A66-74E1-4C84-A800-EE465200490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5236774-2C1C-4B65-A170-50FF4D48E651}"/>
              </a:ext>
            </a:extLst>
          </p:cNvPr>
          <p:cNvSpPr txBox="1"/>
          <p:nvPr>
            <p:custDataLst>
              <p:tags r:id="rId1"/>
            </p:custDataLst>
          </p:nvPr>
        </p:nvSpPr>
        <p:spPr>
          <a:xfrm>
            <a:off x="4159135" y="3023312"/>
            <a:ext cx="3873741" cy="818449"/>
          </a:xfrm>
          <a:solidFill>
            <a:schemeClr val="accent1"/>
          </a:solidFill>
          <a:ln w="25400" cap="flat">
            <a:solidFill>
              <a:schemeClr val="accent1"/>
            </a:solidFill>
            <a:prstDash val="solid"/>
            <a:round/>
          </a:ln>
        </p:spPr>
        <p:txBody>
          <a:bodyPr vert="horz" lIns="127000" tIns="63500" rIns="127000" bIns="63500" rtlCol="0" anchor="ctr">
            <a:spAutoFit/>
          </a:bodyPr>
          <a:lstStyle/>
          <a:p>
            <a:pPr algn="ctr">
              <a:defRPr lang="en-US" sz="1400" dirty="0"/>
            </a:pPr>
            <a:r>
              <a:rPr lang="en-US" sz="3200" b="1" dirty="0">
                <a:solidFill>
                  <a:schemeClr val="bg1"/>
                </a:solidFill>
                <a:latin typeface="+mj-lt"/>
              </a:rPr>
              <a:t>Module 5</a:t>
            </a:r>
          </a:p>
        </p:txBody>
      </p:sp>
    </p:spTree>
    <p:extLst>
      <p:ext uri="{D933FD38-FD15-4279-9F88-AE7DC9D6E1C9}">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33"/>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53612783-7DBC-4F4A-845D-F52CF475B20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50C594F-9A7C-4F23-8B47-0A84E0569A8C}"/>
              </a:ext>
            </a:extLst>
          </p:cNvPr>
          <p:cNvPicPr>
            <a:picLocks noChangeAspect="1"/>
          </p:cNvPicPr>
          <p:nvPr/>
        </p:nvPicPr>
        <p:blipFill>
          <a:blip r:embed="rId5"/>
          <a:stretch>
            <a:fillRect/>
          </a:stretch>
        </p:blipFill>
        <p:spPr>
          <a:xfrm>
            <a:off x="-24803" y="0"/>
            <a:ext cx="12192000" cy="835200"/>
          </a:xfrm>
          <a:prstGeom prst="rect">
            <a:avLst/>
          </a:prstGeom>
          <a:noFill/>
        </p:spPr>
      </p:pic>
      <p:sp>
        <p:nvSpPr>
          <p:cNvPr id="3" name="TextBox 2">
            <a:extLst>
              <a:ext uri="{86BA06C6-F6CC-41CC-A71F-CFD6381D338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B1FAAD5-C689-4AB3-94C2-D78B1659BE94}"/>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FCB3F2B0-D3FA-41D8-8C0C-22A127B319F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BDAD97A-5F83-4583-AC51-5ED6F28F5421}"/>
              </a:ext>
            </a:extLst>
          </p:cNvPr>
          <p:cNvSpPr txBox="1"/>
          <p:nvPr>
            <p:custDataLst>
              <p:tags r:id="rId1"/>
            </p:custDataLst>
          </p:nvPr>
        </p:nvSpPr>
        <p:spPr>
          <a:xfrm>
            <a:off x="627418" y="1722450"/>
            <a:ext cx="3845420" cy="474700"/>
          </a:xfrm>
          <a:solidFill>
            <a:srgbClr val="FFCC52"/>
          </a:solidFill>
          <a:ln w="14288" cap="flat">
            <a:solidFill>
              <a:srgbClr val="FFFFFF"/>
            </a:solidFill>
            <a:prstDash val="dash"/>
            <a:round/>
          </a:ln>
        </p:spPr>
        <p:txBody>
          <a:bodyPr vert="horz" lIns="127000" tIns="63500" rIns="127000" bIns="63500" rtlCol="0" anchor="ctr">
            <a:spAutoFit/>
          </a:bodyPr>
          <a:lstStyle/>
          <a:p>
            <a:pPr algn="l">
              <a:defRPr lang="en-US" sz="1400" dirty="0"/>
            </a:pPr>
            <a:r>
              <a:rPr lang="en-US" sz="1867" b="1" dirty="0">
                <a:latin typeface="+mj-lt"/>
              </a:rPr>
              <a:t>Structures</a:t>
            </a:r>
          </a:p>
        </p:txBody>
      </p:sp>
      <p:sp>
        <p:nvSpPr>
          <p:cNvPr id="5" name="TextBox 4">
            <a:extLst>
              <a:ext uri="{56EEC9EB-F025-479F-BCB0-FBDC9C5D040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F89998C-1739-457C-89E7-13A65358A4CD}"/>
              </a:ext>
            </a:extLst>
          </p:cNvPr>
          <p:cNvSpPr txBox="1"/>
          <p:nvPr>
            <p:custDataLst>
              <p:tags r:id="rId2"/>
            </p:custDataLst>
          </p:nvPr>
        </p:nvSpPr>
        <p:spPr>
          <a:xfrm>
            <a:off x="627418" y="2767597"/>
            <a:ext cx="3845420" cy="474700"/>
          </a:xfrm>
          <a:solidFill>
            <a:srgbClr val="FFCC52"/>
          </a:solidFill>
          <a:ln w="14288" cap="flat">
            <a:solidFill>
              <a:srgbClr val="FFFFFF"/>
            </a:solidFill>
            <a:prstDash val="dash"/>
            <a:round/>
          </a:ln>
        </p:spPr>
        <p:txBody>
          <a:bodyPr vert="horz" lIns="127000" tIns="63500" rIns="127000" bIns="63500" rtlCol="0" anchor="ctr">
            <a:spAutoFit/>
          </a:bodyPr>
          <a:lstStyle/>
          <a:p>
            <a:pPr algn="l">
              <a:defRPr lang="en-US" sz="1400" dirty="0"/>
            </a:pPr>
            <a:r>
              <a:rPr lang="en-US" sz="1867" b="1" dirty="0">
                <a:latin typeface="+mj-lt"/>
              </a:rPr>
              <a:t>Pointers</a:t>
            </a:r>
          </a:p>
        </p:txBody>
      </p:sp>
      <p:sp>
        <p:nvSpPr>
          <p:cNvPr id="6" name="TextBox 5">
            <a:extLst>
              <a:ext uri="{248F9805-B6A6-452F-BF2F-B33DFBDEA0A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F1F256B-AD00-488D-AD5B-8DE0BACB2C32}"/>
              </a:ext>
            </a:extLst>
          </p:cNvPr>
          <p:cNvSpPr txBox="1"/>
          <p:nvPr>
            <p:custDataLst>
              <p:tags r:id="rId3"/>
            </p:custDataLst>
          </p:nvPr>
        </p:nvSpPr>
        <p:spPr>
          <a:xfrm>
            <a:off x="627418" y="3800995"/>
            <a:ext cx="3845420" cy="474700"/>
          </a:xfrm>
          <a:solidFill>
            <a:srgbClr val="FFCC52"/>
          </a:solidFill>
          <a:ln w="14288" cap="flat">
            <a:solidFill>
              <a:srgbClr val="FFFFFF"/>
            </a:solidFill>
            <a:prstDash val="dash"/>
            <a:round/>
          </a:ln>
        </p:spPr>
        <p:txBody>
          <a:bodyPr vert="horz" lIns="127000" tIns="63500" rIns="127000" bIns="63500" rtlCol="0" anchor="ctr">
            <a:spAutoFit/>
          </a:bodyPr>
          <a:lstStyle/>
          <a:p>
            <a:pPr algn="l">
              <a:defRPr lang="en-US" sz="1400" dirty="0"/>
            </a:pPr>
            <a:r>
              <a:rPr lang="en-US" sz="1867" b="1" dirty="0">
                <a:latin typeface="+mj-lt"/>
              </a:rPr>
              <a:t>Preprocessor Directives</a:t>
            </a:r>
          </a:p>
        </p:txBody>
      </p:sp>
    </p:spTree>
    <p:extLst>
      <p:ext uri="{527EDF42-D3A6-4925-8E7F-6F82BC8ABE8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36"/>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6F61641B-432D-4DE2-A355-0D47818AFB2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9FEE303-9E5A-4CB5-8A97-07C6DEC9CE2F}"/>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BC3B9D83-92AA-4A05-BF5A-F121887CE27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B5DB4F4-ED87-4812-B33D-A61940CDA84B}"/>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C9A454BF-D9B4-488C-A938-57D2530FA22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F1CADBB-6775-4BF6-9CFD-945D37692436}"/>
              </a:ext>
            </a:extLst>
          </p:cNvPr>
          <p:cNvSpPr txBox="1"/>
          <p:nvPr>
            <p:custDataLst>
              <p:tags r:id="rId1"/>
            </p:custDataLst>
          </p:nvPr>
        </p:nvSpPr>
        <p:spPr>
          <a:xfrm>
            <a:off x="830618" y="1225894"/>
            <a:ext cx="1810981" cy="461679"/>
          </a:xfrm>
          <a:solidFill>
            <a:srgbClr val="FFCC52"/>
          </a:solidFill>
          <a:ln w="14288" cap="flat">
            <a:solidFill>
              <a:srgbClr val="FFFFFF"/>
            </a:solidFill>
            <a:prstDash val="dash"/>
            <a:round/>
          </a:ln>
        </p:spPr>
        <p:txBody>
          <a:bodyPr vert="horz" lIns="127000" tIns="63500" rIns="127000" bIns="63500" rtlCol="0" anchor="ctr">
            <a:spAutoFit/>
          </a:bodyPr>
          <a:lstStyle/>
          <a:p>
            <a:pPr algn="l">
              <a:defRPr lang="en-US" sz="1400" dirty="0"/>
            </a:pPr>
            <a:r>
              <a:rPr lang="en-US" sz="1867" b="1" dirty="0">
                <a:latin typeface="+mj-lt"/>
              </a:rPr>
              <a:t>Structures</a:t>
            </a:r>
          </a:p>
        </p:txBody>
      </p:sp>
      <p:sp>
        <p:nvSpPr>
          <p:cNvPr id="5" name="TextBox 4">
            <a:extLst>
              <a:ext uri="{A523A060-24DE-47E4-AFDD-0571DDDB5EC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4A29E1E-3326-4BE1-8D94-6F67157E8281}"/>
              </a:ext>
            </a:extLst>
          </p:cNvPr>
          <p:cNvSpPr txBox="1"/>
          <p:nvPr/>
        </p:nvSpPr>
        <p:spPr>
          <a:xfrm>
            <a:off x="466103" y="2712517"/>
            <a:ext cx="2540000" cy="415563"/>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int a;</a:t>
            </a:r>
          </a:p>
        </p:txBody>
      </p:sp>
      <p:sp>
        <p:nvSpPr>
          <p:cNvPr id="6" name="TextBox 5">
            <a:extLst>
              <a:ext uri="{D485D58A-63EF-4D58-84AD-EA509F3E580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B364A82-B3F3-485D-8A17-1A72214E6568}"/>
              </a:ext>
            </a:extLst>
          </p:cNvPr>
          <p:cNvSpPr txBox="1"/>
          <p:nvPr/>
        </p:nvSpPr>
        <p:spPr>
          <a:xfrm>
            <a:off x="332612" y="4861688"/>
            <a:ext cx="2540000" cy="415563"/>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float b;</a:t>
            </a:r>
          </a:p>
        </p:txBody>
      </p:sp>
      <p:sp>
        <p:nvSpPr>
          <p:cNvPr id="7" name="TextBox 6">
            <a:extLst>
              <a:ext uri="{BE87FF45-CA01-4936-9FDE-3072D1D8E73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958C8BD-FAB1-488E-8813-429C6A57362D}"/>
              </a:ext>
            </a:extLst>
          </p:cNvPr>
          <p:cNvSpPr txBox="1"/>
          <p:nvPr/>
        </p:nvSpPr>
        <p:spPr>
          <a:xfrm>
            <a:off x="3620515" y="2299169"/>
            <a:ext cx="2678684" cy="1564852"/>
          </a:xfrm>
          <a:prstGeom prst="rect">
            <a:avLst/>
          </a:prstGeom>
        </p:spPr>
        <p:txBody>
          <a:bodyPr vert="horz" lIns="127000" tIns="63500" rIns="127000" bIns="63500" rtlCol="0" anchor="t">
            <a:spAutoFit/>
          </a:bodyPr>
          <a:lstStyle/>
          <a:p>
            <a:pPr>
              <a:defRPr lang="en-US" sz="1400" dirty="0"/>
            </a:pPr>
            <a:r>
              <a:rPr lang="en-US" sz="1867" dirty="0">
                <a:solidFill>
                  <a:schemeClr val="accent3">
                    <a:lumMod val="50000"/>
                  </a:schemeClr>
                </a:solidFill>
              </a:rPr>
              <a:t>Student: </a:t>
            </a:r>
          </a:p>
          <a:p>
            <a:pPr>
              <a:defRPr lang="en-US" sz="1400" dirty="0"/>
            </a:pPr>
            <a:r>
              <a:rPr lang="en-US" sz="1867" dirty="0">
                <a:solidFill>
                  <a:schemeClr val="accent3">
                    <a:lumMod val="50000"/>
                  </a:schemeClr>
                </a:solidFill>
              </a:rPr>
              <a:t>Name</a:t>
            </a:r>
          </a:p>
          <a:p>
            <a:pPr>
              <a:defRPr lang="en-US" sz="1400" dirty="0"/>
            </a:pPr>
            <a:r>
              <a:rPr lang="en-US" sz="1867" dirty="0">
                <a:solidFill>
                  <a:schemeClr val="accent3">
                    <a:lumMod val="50000"/>
                  </a:schemeClr>
                </a:solidFill>
              </a:rPr>
              <a:t>Age</a:t>
            </a:r>
          </a:p>
          <a:p>
            <a:pPr>
              <a:defRPr lang="en-US" sz="1400" dirty="0"/>
            </a:pPr>
            <a:r>
              <a:rPr lang="en-US" sz="1867" dirty="0">
                <a:solidFill>
                  <a:schemeClr val="accent3">
                    <a:lumMod val="50000"/>
                  </a:schemeClr>
                </a:solidFill>
              </a:rPr>
              <a:t>Marks</a:t>
            </a:r>
          </a:p>
          <a:p>
            <a:pPr>
              <a:defRPr lang="en-US" sz="1400" dirty="0"/>
            </a:pPr>
            <a:r>
              <a:rPr lang="en-US" sz="1867" dirty="0">
                <a:solidFill>
                  <a:schemeClr val="accent3">
                    <a:lumMod val="50000"/>
                    <a:lumMod val="50000"/>
                  </a:schemeClr>
                </a:solidFill>
              </a:rPr>
              <a:t>USN</a:t>
            </a:r>
          </a:p>
        </p:txBody>
      </p:sp>
      <p:sp>
        <p:nvSpPr>
          <p:cNvPr id="8" name="TextBox 7">
            <a:extLst>
              <a:ext uri="{67786042-64CD-4E2D-9103-09E31BA715B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20C2E51-566F-4DD6-9D9E-23BF5C83C530}"/>
              </a:ext>
            </a:extLst>
          </p:cNvPr>
          <p:cNvSpPr txBox="1"/>
          <p:nvPr/>
        </p:nvSpPr>
        <p:spPr>
          <a:xfrm>
            <a:off x="3642919" y="4639400"/>
            <a:ext cx="2589695" cy="1277529"/>
          </a:xfrm>
          <a:prstGeom prst="rect">
            <a:avLst/>
          </a:prstGeom>
        </p:spPr>
        <p:txBody>
          <a:bodyPr vert="horz" lIns="127000" tIns="63500" rIns="127000" bIns="63500" rtlCol="0" anchor="t">
            <a:spAutoFit/>
          </a:bodyPr>
          <a:lstStyle/>
          <a:p>
            <a:pPr>
              <a:defRPr lang="en-US" sz="1400" dirty="0"/>
            </a:pPr>
            <a:r>
              <a:rPr lang="en-US" sz="1867" dirty="0">
                <a:solidFill>
                  <a:schemeClr val="accent3">
                    <a:lumMod val="50000"/>
                  </a:schemeClr>
                </a:solidFill>
              </a:rPr>
              <a:t>Tree: </a:t>
            </a:r>
          </a:p>
          <a:p>
            <a:pPr>
              <a:defRPr lang="en-US" sz="1400" dirty="0"/>
            </a:pPr>
            <a:r>
              <a:rPr lang="en-US" sz="1867" dirty="0">
                <a:solidFill>
                  <a:schemeClr val="accent3">
                    <a:lumMod val="50000"/>
                  </a:schemeClr>
                </a:solidFill>
              </a:rPr>
              <a:t>Name</a:t>
            </a:r>
          </a:p>
          <a:p>
            <a:pPr>
              <a:defRPr lang="en-US" sz="1400" dirty="0"/>
            </a:pPr>
            <a:r>
              <a:rPr lang="en-US" sz="1867" dirty="0">
                <a:solidFill>
                  <a:schemeClr val="accent3">
                    <a:lumMod val="50000"/>
                  </a:schemeClr>
                </a:solidFill>
              </a:rPr>
              <a:t>No. of branches</a:t>
            </a:r>
          </a:p>
          <a:p>
            <a:pPr>
              <a:defRPr lang="en-US" sz="1400" dirty="0"/>
            </a:pPr>
            <a:r>
              <a:rPr lang="en-US" sz="1867" dirty="0">
                <a:solidFill>
                  <a:schemeClr val="accent3">
                    <a:lumMod val="50000"/>
                  </a:schemeClr>
                </a:solidFill>
              </a:rPr>
              <a:t>height</a:t>
            </a:r>
          </a:p>
        </p:txBody>
      </p:sp>
      <p:sp>
        <p:nvSpPr>
          <p:cNvPr id="9" name="TextBox 8">
            <a:extLst>
              <a:ext uri="{C6B41312-8113-40DA-9B36-49FC941666E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BA8F32A-24DD-4685-BB9F-3AD6E4C95A0C}"/>
              </a:ext>
            </a:extLst>
          </p:cNvPr>
          <p:cNvSpPr txBox="1"/>
          <p:nvPr/>
        </p:nvSpPr>
        <p:spPr>
          <a:xfrm>
            <a:off x="7724584" y="1803400"/>
            <a:ext cx="3657600" cy="2139496"/>
          </a:xfrm>
          <a:prstGeom prst="rect">
            <a:avLst/>
          </a:prstGeom>
        </p:spPr>
        <p:txBody>
          <a:bodyPr vert="horz" lIns="127000" tIns="63500" rIns="127000" bIns="63500" rtlCol="0" anchor="t">
            <a:spAutoFit/>
          </a:bodyPr>
          <a:lstStyle/>
          <a:p>
            <a:pPr>
              <a:defRPr lang="en-US" sz="1400" dirty="0"/>
            </a:pPr>
            <a:r>
              <a:rPr lang="en-US" sz="1867" dirty="0">
                <a:solidFill>
                  <a:srgbClr val="00B050"/>
                </a:solidFill>
              </a:rPr>
              <a:t>struct student</a:t>
            </a:r>
          </a:p>
          <a:p>
            <a:pPr>
              <a:defRPr lang="en-US" sz="1400" dirty="0"/>
            </a:pPr>
            <a:r>
              <a:rPr lang="en-US" sz="1867" dirty="0">
                <a:solidFill>
                  <a:srgbClr val="00B050"/>
                </a:solidFill>
              </a:rPr>
              <a:t>{</a:t>
            </a:r>
          </a:p>
          <a:p>
            <a:pPr lvl="1">
              <a:defRPr lang="en-US" sz="1400" dirty="0"/>
            </a:pPr>
            <a:r>
              <a:rPr lang="en-US" sz="1867" dirty="0">
                <a:solidFill>
                  <a:srgbClr val="00B050"/>
                </a:solidFill>
              </a:rPr>
              <a:t>char name[5];</a:t>
            </a:r>
          </a:p>
          <a:p>
            <a:pPr lvl="1">
              <a:defRPr lang="en-US" sz="1400" dirty="0"/>
            </a:pPr>
            <a:r>
              <a:rPr lang="en-US" sz="1867" dirty="0">
                <a:solidFill>
                  <a:srgbClr val="00B050"/>
                </a:solidFill>
              </a:rPr>
              <a:t>int age;</a:t>
            </a:r>
          </a:p>
          <a:p>
            <a:pPr lvl="1">
              <a:defRPr lang="en-US" sz="1400" dirty="0"/>
            </a:pPr>
            <a:r>
              <a:rPr lang="en-US" sz="1867" dirty="0">
                <a:solidFill>
                  <a:srgbClr val="00B050"/>
                </a:solidFill>
              </a:rPr>
              <a:t>int marks;</a:t>
            </a:r>
          </a:p>
          <a:p>
            <a:pPr lvl="1">
              <a:defRPr lang="en-US" sz="1400" dirty="0"/>
            </a:pPr>
            <a:r>
              <a:rPr lang="en-US" sz="1867" dirty="0">
                <a:solidFill>
                  <a:srgbClr val="00B050"/>
                </a:solidFill>
              </a:rPr>
              <a:t>char USN;</a:t>
            </a:r>
          </a:p>
          <a:p>
            <a:pPr>
              <a:defRPr lang="en-US" sz="1400" dirty="0"/>
            </a:pPr>
            <a:r>
              <a:rPr lang="en-US" sz="1867" dirty="0">
                <a:solidFill>
                  <a:srgbClr val="00B050"/>
                </a:solidFill>
              </a:rPr>
              <a:t>};</a:t>
            </a:r>
          </a:p>
        </p:txBody>
      </p:sp>
      <p:sp>
        <p:nvSpPr>
          <p:cNvPr id="10" name="TextBox 9">
            <a:extLst>
              <a:ext uri="{2F102149-47D1-41EA-BBE4-59BA9EC2563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94BFA7A-C539-4E8D-BB62-88D92E15D14F}"/>
              </a:ext>
            </a:extLst>
          </p:cNvPr>
          <p:cNvSpPr txBox="1"/>
          <p:nvPr/>
        </p:nvSpPr>
        <p:spPr>
          <a:xfrm>
            <a:off x="7724584" y="4393463"/>
            <a:ext cx="3657600" cy="1852174"/>
          </a:xfrm>
          <a:prstGeom prst="rect">
            <a:avLst/>
          </a:prstGeom>
        </p:spPr>
        <p:txBody>
          <a:bodyPr vert="horz" lIns="127000" tIns="63500" rIns="127000" bIns="63500" rtlCol="0" anchor="t">
            <a:spAutoFit/>
          </a:bodyPr>
          <a:lstStyle/>
          <a:p>
            <a:pPr>
              <a:defRPr lang="en-US" sz="1400" dirty="0"/>
            </a:pPr>
            <a:r>
              <a:rPr lang="en-US" sz="1867" dirty="0">
                <a:solidFill>
                  <a:srgbClr val="00B050"/>
                </a:solidFill>
              </a:rPr>
              <a:t>struct tree</a:t>
            </a:r>
          </a:p>
          <a:p>
            <a:pPr>
              <a:defRPr lang="en-US" sz="1400" dirty="0"/>
            </a:pPr>
            <a:r>
              <a:rPr lang="en-US" sz="1867" dirty="0">
                <a:solidFill>
                  <a:srgbClr val="00B050"/>
                </a:solidFill>
              </a:rPr>
              <a:t>{</a:t>
            </a:r>
          </a:p>
          <a:p>
            <a:pPr lvl="1">
              <a:defRPr lang="en-US" sz="1400" dirty="0"/>
            </a:pPr>
            <a:r>
              <a:rPr lang="en-US" sz="1867" dirty="0">
                <a:solidFill>
                  <a:srgbClr val="00B050"/>
                </a:solidFill>
              </a:rPr>
              <a:t>char name[5];</a:t>
            </a:r>
          </a:p>
          <a:p>
            <a:pPr lvl="1">
              <a:defRPr lang="en-US" sz="1400" dirty="0"/>
            </a:pPr>
            <a:r>
              <a:rPr lang="en-US" sz="1867" dirty="0">
                <a:solidFill>
                  <a:srgbClr val="00B050"/>
                </a:solidFill>
              </a:rPr>
              <a:t>int No.of branches;</a:t>
            </a:r>
          </a:p>
          <a:p>
            <a:pPr lvl="1">
              <a:defRPr lang="en-US" sz="1400" dirty="0"/>
            </a:pPr>
            <a:r>
              <a:rPr lang="en-US" sz="1867" dirty="0">
                <a:solidFill>
                  <a:srgbClr val="00B050"/>
                </a:solidFill>
              </a:rPr>
              <a:t>float height;</a:t>
            </a:r>
          </a:p>
          <a:p>
            <a:pPr>
              <a:defRPr lang="en-US" sz="1400" dirty="0"/>
            </a:pPr>
            <a:r>
              <a:rPr lang="en-US" sz="1867" dirty="0">
                <a:solidFill>
                  <a:srgbClr val="00B050"/>
                </a:solidFill>
              </a:rPr>
              <a:t>};</a:t>
            </a:r>
          </a:p>
        </p:txBody>
      </p:sp>
    </p:spTree>
    <p:extLst>
      <p:ext uri="{D17D14B2-44CE-4826-A6B2-FA46D6F0DF0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5"/>
                                        </p:tgtEl>
                                        <p:attrNameLst>
                                          <p:attrName>style.visibility</p:attrName>
                                        </p:attrNameLst>
                                      </p:cBhvr>
                                      <p:to>
                                        <p:strVal val="visible"/>
                                      </p:to>
                                    </p:set>
                                    <p:anim calcmode="lin" valueType="num">
                                      <p:cBhvr>
                                        <p:cTn id="7"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000" fill="hold">
                                          <p:stCondLst>
                                            <p:cond delay="0"/>
                                          </p:stCondLst>
                                        </p:cTn>
                                        <p:tgtEl>
                                          <p:spTgt spid="7"/>
                                        </p:tgtEl>
                                        <p:attrNameLst>
                                          <p:attrName>style.visibility</p:attrName>
                                        </p:attrNameLst>
                                      </p:cBhvr>
                                      <p:to>
                                        <p:strVal val="visible"/>
                                      </p:to>
                                    </p:set>
                                    <p:anim calcmode="lin" valueType="num">
                                      <p:cBhvr>
                                        <p:cTn id="14"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15"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000" fill="hold">
                                          <p:stCondLst>
                                            <p:cond delay="0"/>
                                          </p:stCondLst>
                                        </p:cTn>
                                        <p:tgtEl>
                                          <p:spTgt spid="6"/>
                                        </p:tgtEl>
                                        <p:attrNameLst>
                                          <p:attrName>style.visibility</p:attrName>
                                        </p:attrNameLst>
                                      </p:cBhvr>
                                      <p:to>
                                        <p:strVal val="visible"/>
                                      </p:to>
                                    </p:set>
                                    <p:anim calcmode="lin" valueType="num">
                                      <p:cBhvr>
                                        <p:cTn id="21"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22"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000" fill="hold">
                                          <p:stCondLst>
                                            <p:cond delay="0"/>
                                          </p:stCondLst>
                                        </p:cTn>
                                        <p:tgtEl>
                                          <p:spTgt spid="8"/>
                                        </p:tgtEl>
                                        <p:attrNameLst>
                                          <p:attrName>style.visibility</p:attrName>
                                        </p:attrNameLst>
                                      </p:cBhvr>
                                      <p:to>
                                        <p:strVal val="visible"/>
                                      </p:to>
                                    </p:set>
                                    <p:anim calcmode="lin" valueType="num">
                                      <p:cBhvr>
                                        <p:cTn id="28" dur="1000">
                                          <p:stCondLst>
                                            <p:cond delay="0"/>
                                          </p:stCondLst>
                                        </p:cTn>
                                        <p:tgtEl>
                                          <p:spTgt spid="8"/>
                                        </p:tgtEl>
                                        <p:attrNameLst>
                                          <p:attrName>ppt_w</p:attrName>
                                        </p:attrNameLst>
                                      </p:cBhvr>
                                      <p:tavLst>
                                        <p:tav tm="0">
                                          <p:val>
                                            <p:strVal val="#ppt_w*0.70"/>
                                          </p:val>
                                        </p:tav>
                                        <p:tav tm="100000">
                                          <p:val>
                                            <p:strVal val="#ppt_w"/>
                                          </p:val>
                                        </p:tav>
                                      </p:tavLst>
                                    </p:anim>
                                    <p:anim calcmode="lin" valueType="num">
                                      <p:cBhvr>
                                        <p:cTn id="29" dur="1000">
                                          <p:stCondLst>
                                            <p:cond delay="0"/>
                                          </p:stCondLst>
                                        </p:cTn>
                                        <p:tgtEl>
                                          <p:spTgt spid="8"/>
                                        </p:tgtEl>
                                        <p:attrNameLst>
                                          <p:attrName>ppt_h</p:attrName>
                                        </p:attrNameLst>
                                      </p:cBhvr>
                                      <p:tavLst>
                                        <p:tav tm="0">
                                          <p:val>
                                            <p:strVal val="#ppt_h"/>
                                          </p:val>
                                        </p:tav>
                                        <p:tav tm="100000">
                                          <p:val>
                                            <p:strVal val="#ppt_h"/>
                                          </p:val>
                                        </p:tav>
                                      </p:tavLst>
                                    </p:anim>
                                    <p:animEffect transition="in" filter="fade">
                                      <p:cBhvr>
                                        <p:cTn id="30" dur="10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56"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by="(-#ppt_w*2)" calcmode="lin" valueType="num">
                                      <p:cBhvr rctx="PPT">
                                        <p:cTn id="35" dur="1500" autoRev="1" fill="hold">
                                          <p:stCondLst>
                                            <p:cond delay="0"/>
                                          </p:stCondLst>
                                        </p:cTn>
                                        <p:tgtEl>
                                          <p:spTgt spid="9"/>
                                        </p:tgtEl>
                                        <p:attrNameLst>
                                          <p:attrName>ppt_w</p:attrName>
                                        </p:attrNameLst>
                                      </p:cBhvr>
                                    </p:anim>
                                    <p:anim by="(#ppt_w*0.50)" calcmode="lin" valueType="num">
                                      <p:cBhvr>
                                        <p:cTn id="36" dur="1500" decel="50000" autoRev="1" fill="hold">
                                          <p:stCondLst>
                                            <p:cond delay="0"/>
                                          </p:stCondLst>
                                        </p:cTn>
                                        <p:tgtEl>
                                          <p:spTgt spid="9"/>
                                        </p:tgtEl>
                                        <p:attrNameLst>
                                          <p:attrName>ppt_x</p:attrName>
                                        </p:attrNameLst>
                                      </p:cBhvr>
                                    </p:anim>
                                    <p:anim from="(-#ppt_h/2)" to="(#ppt_y)" calcmode="lin" valueType="num">
                                      <p:cBhvr>
                                        <p:cTn id="37" dur="1500" fill="hold">
                                          <p:stCondLst>
                                            <p:cond delay="0"/>
                                          </p:stCondLst>
                                        </p:cTn>
                                        <p:tgtEl>
                                          <p:spTgt spid="9"/>
                                        </p:tgtEl>
                                        <p:attrNameLst>
                                          <p:attrName>ppt_y</p:attrName>
                                        </p:attrNameLst>
                                      </p:cBhvr>
                                    </p:anim>
                                    <p:animRot by="21600000">
                                      <p:cBhvr>
                                        <p:cTn id="38" dur="1500" fill="hold">
                                          <p:stCondLst>
                                            <p:cond delay="0"/>
                                          </p:stCondLst>
                                        </p:cTn>
                                        <p:tgtEl>
                                          <p:spTgt spid="9"/>
                                        </p:tgtEl>
                                        <p:attrNameLst>
                                          <p:attrName>r</p:attrName>
                                        </p:attrNameLst>
                                      </p:cBhvr>
                                    </p:animRot>
                                  </p:childTnLst>
                                </p:cTn>
                              </p:par>
                            </p:childTnLst>
                          </p:cTn>
                        </p:par>
                      </p:childTnLst>
                    </p:cTn>
                  </p:par>
                  <p:par>
                    <p:cTn id="39" fill="hold">
                      <p:stCondLst>
                        <p:cond delay="indefinite"/>
                      </p:stCondLst>
                      <p:childTnLst>
                        <p:par>
                          <p:cTn id="40" fill="hold">
                            <p:stCondLst>
                              <p:cond delay="0"/>
                            </p:stCondLst>
                            <p:childTnLst>
                              <p:par>
                                <p:cTn id="41" presetID="56"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by="(-#ppt_w*2)" calcmode="lin" valueType="num">
                                      <p:cBhvr rctx="PPT">
                                        <p:cTn id="43" dur="1500" autoRev="1" fill="hold">
                                          <p:stCondLst>
                                            <p:cond delay="0"/>
                                          </p:stCondLst>
                                        </p:cTn>
                                        <p:tgtEl>
                                          <p:spTgt spid="10"/>
                                        </p:tgtEl>
                                        <p:attrNameLst>
                                          <p:attrName>ppt_w</p:attrName>
                                        </p:attrNameLst>
                                      </p:cBhvr>
                                    </p:anim>
                                    <p:anim by="(#ppt_w*0.50)" calcmode="lin" valueType="num">
                                      <p:cBhvr>
                                        <p:cTn id="44" dur="1500" decel="50000" autoRev="1" fill="hold">
                                          <p:stCondLst>
                                            <p:cond delay="0"/>
                                          </p:stCondLst>
                                        </p:cTn>
                                        <p:tgtEl>
                                          <p:spTgt spid="10"/>
                                        </p:tgtEl>
                                        <p:attrNameLst>
                                          <p:attrName>ppt_x</p:attrName>
                                        </p:attrNameLst>
                                      </p:cBhvr>
                                    </p:anim>
                                    <p:anim from="(-#ppt_h/2)" to="(#ppt_y)" calcmode="lin" valueType="num">
                                      <p:cBhvr>
                                        <p:cTn id="45" dur="1500" fill="hold">
                                          <p:stCondLst>
                                            <p:cond delay="0"/>
                                          </p:stCondLst>
                                        </p:cTn>
                                        <p:tgtEl>
                                          <p:spTgt spid="10"/>
                                        </p:tgtEl>
                                        <p:attrNameLst>
                                          <p:attrName>ppt_y</p:attrName>
                                        </p:attrNameLst>
                                      </p:cBhvr>
                                    </p:anim>
                                    <p:animRot by="21600000">
                                      <p:cBhvr>
                                        <p:cTn id="46" dur="1500"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6" grpId="0" autoUpdateAnimBg="0"/>
      <p:bldP spid="7" grpId="0" autoUpdateAnimBg="0"/>
      <p:bldP spid="8" grpId="0" autoUpdateAnimBg="0"/>
      <p:bldP spid="9" grpId="0" autoUpdateAnimBg="0"/>
      <p:bldP spid="10" grpId="0" autoUpdateAnimBg="0"/>
    </p:bld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5E522B31-DCEE-49A8-8787-A30DEC81F30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E9A9157-30C0-4A28-A4DF-157DB8AA9C4D}"/>
              </a:ext>
            </a:extLst>
          </p:cNvPr>
          <p:cNvPicPr>
            <a:picLocks noChangeAspect="1"/>
          </p:cNvPicPr>
          <p:nvPr/>
        </p:nvPicPr>
        <p:blipFill>
          <a:blip r:embed="rId4"/>
          <a:stretch>
            <a:fillRect/>
          </a:stretch>
        </p:blipFill>
        <p:spPr>
          <a:xfrm>
            <a:off x="-24803" y="0"/>
            <a:ext cx="12192000" cy="835200"/>
          </a:xfrm>
          <a:prstGeom prst="rect">
            <a:avLst/>
          </a:prstGeom>
          <a:noFill/>
        </p:spPr>
      </p:pic>
      <p:sp>
        <p:nvSpPr>
          <p:cNvPr id="3" name="TextBox 2">
            <a:extLst>
              <a:ext uri="{39639666-C308-49BF-93C5-970E2049FEF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BCB3175-2B61-4F06-8CB3-F40129FFCD9D}"/>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269FCE9C-D028-44A8-A600-C4EF880557C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1DA35CF-3ECF-4DF6-AAE5-290C56314284}"/>
              </a:ext>
            </a:extLst>
          </p:cNvPr>
          <p:cNvSpPr txBox="1"/>
          <p:nvPr>
            <p:custDataLst>
              <p:tags r:id="rId1"/>
            </p:custDataLst>
          </p:nvPr>
        </p:nvSpPr>
        <p:spPr>
          <a:xfrm>
            <a:off x="4173297" y="1004023"/>
            <a:ext cx="3845420" cy="474700"/>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Structures</a:t>
            </a:r>
          </a:p>
        </p:txBody>
      </p:sp>
      <p:sp>
        <p:nvSpPr>
          <p:cNvPr id="5" name="TextBox 4">
            <a:extLst>
              <a:ext uri="{B2AFF2B5-B8BF-4D6C-8A00-B6151302560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2D1A5A3-3F6F-4A4F-B7EC-562BF67965ED}"/>
              </a:ext>
            </a:extLst>
          </p:cNvPr>
          <p:cNvSpPr txBox="1"/>
          <p:nvPr/>
        </p:nvSpPr>
        <p:spPr>
          <a:xfrm>
            <a:off x="4619357" y="3562071"/>
            <a:ext cx="3657600" cy="2139496"/>
          </a:xfrm>
          <a:prstGeom prst="rect">
            <a:avLst/>
          </a:prstGeom>
        </p:spPr>
        <p:txBody>
          <a:bodyPr vert="horz" lIns="127000" tIns="63500" rIns="127000" bIns="63500" rtlCol="0" anchor="t">
            <a:spAutoFit/>
          </a:bodyPr>
          <a:lstStyle/>
          <a:p>
            <a:pPr>
              <a:defRPr lang="en-US" sz="1400" dirty="0"/>
            </a:pPr>
            <a:r>
              <a:rPr lang="en-US" sz="1867" dirty="0">
                <a:solidFill>
                  <a:srgbClr val="00B050"/>
                </a:solidFill>
              </a:rPr>
              <a:t>struct student</a:t>
            </a:r>
          </a:p>
          <a:p>
            <a:pPr>
              <a:defRPr lang="en-US" sz="1400" dirty="0"/>
            </a:pPr>
            <a:r>
              <a:rPr lang="en-US" sz="1867" dirty="0">
                <a:solidFill>
                  <a:srgbClr val="00B050"/>
                </a:solidFill>
              </a:rPr>
              <a:t>{</a:t>
            </a:r>
          </a:p>
          <a:p>
            <a:pPr lvl="1">
              <a:defRPr lang="en-US" sz="1400" dirty="0"/>
            </a:pPr>
            <a:r>
              <a:rPr lang="en-US" sz="1867" dirty="0">
                <a:solidFill>
                  <a:srgbClr val="00B050"/>
                </a:solidFill>
              </a:rPr>
              <a:t>char name[20];</a:t>
            </a:r>
          </a:p>
          <a:p>
            <a:pPr lvl="1">
              <a:defRPr lang="en-US" sz="1400" dirty="0"/>
            </a:pPr>
            <a:r>
              <a:rPr lang="en-US" sz="1867" dirty="0">
                <a:solidFill>
                  <a:srgbClr val="00B050"/>
                </a:solidFill>
              </a:rPr>
              <a:t>int age;</a:t>
            </a:r>
          </a:p>
          <a:p>
            <a:pPr lvl="1">
              <a:defRPr lang="en-US" sz="1400" dirty="0"/>
            </a:pPr>
            <a:r>
              <a:rPr lang="en-US" sz="1867" dirty="0">
                <a:solidFill>
                  <a:srgbClr val="00B050"/>
                </a:solidFill>
              </a:rPr>
              <a:t>int marks;</a:t>
            </a:r>
          </a:p>
          <a:p>
            <a:pPr lvl="1">
              <a:defRPr lang="en-US" sz="1400" dirty="0"/>
            </a:pPr>
            <a:r>
              <a:rPr lang="en-US" sz="1867" dirty="0">
                <a:solidFill>
                  <a:srgbClr val="00B050"/>
                </a:solidFill>
              </a:rPr>
              <a:t>float height;</a:t>
            </a:r>
          </a:p>
          <a:p>
            <a:pPr>
              <a:defRPr lang="en-US" sz="1400" dirty="0"/>
            </a:pPr>
            <a:r>
              <a:rPr lang="en-US" sz="1867" dirty="0">
                <a:solidFill>
                  <a:srgbClr val="00B050"/>
                </a:solidFill>
              </a:rPr>
              <a:t>};</a:t>
            </a:r>
          </a:p>
        </p:txBody>
      </p:sp>
      <p:sp>
        <p:nvSpPr>
          <p:cNvPr id="6" name="TextBox 5">
            <a:extLst>
              <a:ext uri="{7445AAF3-2DEC-448E-BDE1-E4DB7BC0288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334872C-EF1D-4FF1-A1A1-ED9774D52E6D}"/>
              </a:ext>
            </a:extLst>
          </p:cNvPr>
          <p:cNvSpPr txBox="1"/>
          <p:nvPr>
            <p:custDataLst>
              <p:tags r:id="rId2"/>
            </p:custDataLst>
          </p:nvPr>
        </p:nvSpPr>
        <p:spPr>
          <a:xfrm>
            <a:off x="2049005" y="1691271"/>
            <a:ext cx="7804176" cy="1268999"/>
          </a:xfrm>
          <a:solidFill>
            <a:srgbClr val="BFBFBF"/>
          </a:solidFill>
        </p:spPr>
        <p:txBody>
          <a:bodyPr vert="horz" lIns="127000" tIns="63500" rIns="127000" bIns="63500" rtlCol="0" anchor="ctr">
            <a:spAutoFit/>
          </a:bodyPr>
          <a:lstStyle/>
          <a:p>
            <a:pPr algn="ctr">
              <a:defRPr lang="en-US" sz="1400" dirty="0"/>
            </a:pPr>
            <a:r>
              <a:rPr lang="en-US" sz="1867" dirty="0">
                <a:solidFill>
                  <a:schemeClr val="accent6"/>
                </a:solidFill>
              </a:rPr>
              <a:t>Structure provides a mechanism for the programmer to create his/her own data type called </a:t>
            </a:r>
            <a:r>
              <a:rPr lang="en-US" sz="1867" b="1" dirty="0">
                <a:solidFill>
                  <a:schemeClr val="accent6"/>
                </a:solidFill>
                <a:latin typeface="+mj-lt"/>
              </a:rPr>
              <a:t>"user defined date type"</a:t>
            </a:r>
          </a:p>
        </p:txBody>
      </p:sp>
      <p:sp>
        <p:nvSpPr>
          <p:cNvPr id="7" name="Freeform: Shape 6">
            <a:extLst>
              <a:ext uri="{1CA028AA-E28E-4C1E-89AB-0E0FF4784C2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787C7A8-F7C6-44FD-B6FE-E1275EB51A20}"/>
              </a:ext>
            </a:extLst>
          </p:cNvPr>
          <p:cNvSpPr/>
          <p:nvPr/>
        </p:nvSpPr>
        <p:spPr>
          <a:xfrm>
            <a:off x="5990755" y="3210078"/>
            <a:ext cx="3076333" cy="676121"/>
          </a:xfrm>
          <a:custGeom>
            <a:avLst/>
            <a:gdLst/>
            <a:ahLst/>
            <a:cxnLst/>
            <a:rect l="0" t="0" r="r" b="b"/>
            <a:pathLst>
              <a:path w="2586550" h="425020">
                <a:moveTo>
                  <a:pt x="0" y="291442"/>
                </a:moveTo>
                <a:cubicBezTo>
                  <a:pt x="339257" y="163936"/>
                  <a:pt x="494845" y="-12143"/>
                  <a:pt x="777179" y="0"/>
                </a:cubicBezTo>
                <a:cubicBezTo>
                  <a:pt x="1059514" y="12143"/>
                  <a:pt x="1659096" y="200367"/>
                  <a:pt x="2258677" y="388590"/>
                </a:cubicBezTo>
                <a:lnTo>
                  <a:pt x="2258677" y="388590"/>
                </a:lnTo>
                <a:cubicBezTo>
                  <a:pt x="2484849" y="441717"/>
                  <a:pt x="2535699" y="433369"/>
                  <a:pt x="2586550" y="425020"/>
                </a:cubicBezTo>
                <a:lnTo>
                  <a:pt x="2586550" y="425020"/>
                </a:lnTo>
              </a:path>
            </a:pathLst>
          </a:custGeom>
          <a:noFill/>
          <a:ln w="19050" cap="flat">
            <a:solidFill>
              <a:schemeClr val="accent1">
                <a:lumMod val="75000"/>
              </a:schemeClr>
            </a:solidFill>
            <a:prstDash val="solid"/>
            <a:round/>
          </a:ln>
          <a:effectLst/>
        </p:spPr>
        <p:style>
          <a:lnRef idx="1">
            <a:schemeClr val="accent1">
              <a:shade val="50000"/>
            </a:schemeClr>
          </a:lnRef>
          <a:fillRef idx="1">
            <a:schemeClr val="accent1"/>
          </a:fillRef>
          <a:effectRef idx="0">
            <a:schemeClr val="accent1"/>
          </a:effectRef>
          <a:fontRef idx="minor">
            <a:schemeClr val="tx1"/>
          </a:fontRef>
        </p:style>
        <p:txBody>
          <a:bodyPr vert="horz" rtlCol="0" anchor="ctr">
            <a:noAutofit/>
          </a:bodyPr>
          <a:lstStyle/>
          <a:p>
            <a:pPr algn="ctr"/>
            <a:endParaRPr lang="en-US" sz="2400" dirty="0"/>
          </a:p>
        </p:txBody>
      </p:sp>
      <p:sp>
        <p:nvSpPr>
          <p:cNvPr id="8" name="TextBox 7">
            <a:extLst>
              <a:ext uri="{3F8EA29C-0104-492E-8F4C-B32A7EC22B4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204E106-4894-4D63-B3BE-657D5C8F7B77}"/>
              </a:ext>
            </a:extLst>
          </p:cNvPr>
          <p:cNvSpPr txBox="1"/>
          <p:nvPr/>
        </p:nvSpPr>
        <p:spPr>
          <a:xfrm>
            <a:off x="9067088" y="3708401"/>
            <a:ext cx="2540000" cy="415563"/>
          </a:xfrm>
          <a:prstGeom prst="rect">
            <a:avLst/>
          </a:prstGeom>
        </p:spPr>
        <p:txBody>
          <a:bodyPr vert="horz" lIns="127000" tIns="63500" rIns="127000" bIns="63500" rtlCol="0" anchor="t">
            <a:spAutoFit/>
          </a:bodyPr>
          <a:lstStyle/>
          <a:p>
            <a:pPr>
              <a:defRPr lang="en-US" sz="1400" dirty="0"/>
            </a:pPr>
            <a:r>
              <a:rPr lang="en-US" sz="1867" dirty="0">
                <a:solidFill>
                  <a:schemeClr val="accent4"/>
                </a:solidFill>
              </a:rPr>
              <a:t>Name of the structure</a:t>
            </a:r>
          </a:p>
        </p:txBody>
      </p:sp>
      <p:sp>
        <p:nvSpPr>
          <p:cNvPr id="9" name="Freeform: Shape 8">
            <a:extLst>
              <a:ext uri="{9B7C9E63-0BB1-4214-AE05-0BFA828134C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B797BE1-25C9-4299-8082-D3DDBF069303}"/>
              </a:ext>
            </a:extLst>
          </p:cNvPr>
          <p:cNvSpPr/>
          <p:nvPr/>
        </p:nvSpPr>
        <p:spPr>
          <a:xfrm>
            <a:off x="3076335" y="3210073"/>
            <a:ext cx="1975331" cy="599075"/>
          </a:xfrm>
          <a:custGeom>
            <a:avLst/>
            <a:gdLst/>
            <a:ahLst/>
            <a:cxnLst/>
            <a:rect l="0" t="0" r="r" b="b"/>
            <a:pathLst>
              <a:path w="1481498" h="449307">
                <a:moveTo>
                  <a:pt x="1481498" y="315729"/>
                </a:moveTo>
                <a:cubicBezTo>
                  <a:pt x="1147554" y="177598"/>
                  <a:pt x="901649" y="-16697"/>
                  <a:pt x="716462" y="0"/>
                </a:cubicBezTo>
                <a:cubicBezTo>
                  <a:pt x="531275" y="16697"/>
                  <a:pt x="265637" y="233002"/>
                  <a:pt x="0" y="449307"/>
                </a:cubicBezTo>
                <a:lnTo>
                  <a:pt x="0" y="449307"/>
                </a:lnTo>
                <a:lnTo>
                  <a:pt x="0" y="449307"/>
                </a:lnTo>
              </a:path>
            </a:pathLst>
          </a:custGeom>
          <a:noFill/>
          <a:ln w="19050" cap="flat">
            <a:solidFill>
              <a:schemeClr val="accent1">
                <a:lumMod val="75000"/>
              </a:schemeClr>
            </a:solidFill>
            <a:prstDash val="solid"/>
            <a:round/>
          </a:ln>
          <a:effectLst/>
        </p:spPr>
        <p:style>
          <a:lnRef idx="1">
            <a:schemeClr val="accent1">
              <a:shade val="50000"/>
            </a:schemeClr>
          </a:lnRef>
          <a:fillRef idx="1">
            <a:schemeClr val="accent1"/>
          </a:fillRef>
          <a:effectRef idx="0">
            <a:schemeClr val="accent1"/>
          </a:effectRef>
          <a:fontRef idx="minor">
            <a:schemeClr val="tx1"/>
          </a:fontRef>
        </p:style>
        <p:txBody>
          <a:bodyPr vert="horz" rtlCol="0" anchor="ctr">
            <a:noAutofit/>
          </a:bodyPr>
          <a:lstStyle/>
          <a:p>
            <a:pPr algn="ctr"/>
            <a:endParaRPr lang="en-US" sz="2400" dirty="0"/>
          </a:p>
        </p:txBody>
      </p:sp>
      <p:sp>
        <p:nvSpPr>
          <p:cNvPr id="10" name="TextBox 9">
            <a:extLst>
              <a:ext uri="{DAA726B7-BCED-4B27-A697-6BA8AA1C8A8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816489D-6908-4F2C-B591-071AB464907F}"/>
              </a:ext>
            </a:extLst>
          </p:cNvPr>
          <p:cNvSpPr txBox="1"/>
          <p:nvPr/>
        </p:nvSpPr>
        <p:spPr>
          <a:xfrm>
            <a:off x="1759775" y="3810001"/>
            <a:ext cx="2211933" cy="702885"/>
          </a:xfrm>
          <a:prstGeom prst="rect">
            <a:avLst/>
          </a:prstGeom>
        </p:spPr>
        <p:txBody>
          <a:bodyPr vert="horz" lIns="127000" tIns="63500" rIns="127000" bIns="63500" rtlCol="0" anchor="t">
            <a:spAutoFit/>
          </a:bodyPr>
          <a:lstStyle/>
          <a:p>
            <a:pPr>
              <a:defRPr lang="en-US" sz="1400" dirty="0"/>
            </a:pPr>
            <a:r>
              <a:rPr lang="en-US" sz="1867" dirty="0">
                <a:solidFill>
                  <a:schemeClr val="accent4"/>
                </a:solidFill>
              </a:rPr>
              <a:t>Keyword for creating structure</a:t>
            </a:r>
          </a:p>
        </p:txBody>
      </p:sp>
      <p:sp>
        <p:nvSpPr>
          <p:cNvPr id="11" name="Freeform: Shape 10">
            <a:extLst>
              <a:ext uri="{76AC09E7-5CDF-4E40-8700-03CB146DB45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3881218-35D7-4F1B-B97D-567E176256E7}"/>
              </a:ext>
            </a:extLst>
          </p:cNvPr>
          <p:cNvSpPr/>
          <p:nvPr/>
        </p:nvSpPr>
        <p:spPr>
          <a:xfrm>
            <a:off x="7221292" y="4278696"/>
            <a:ext cx="631457" cy="1117195"/>
          </a:xfrm>
          <a:custGeom>
            <a:avLst/>
            <a:gdLst/>
            <a:ahLst/>
            <a:cxnLst/>
            <a:rect l="0" t="0" r="r" b="b"/>
            <a:pathLst>
              <a:path w="473594" h="837896">
                <a:moveTo>
                  <a:pt x="0" y="0"/>
                </a:moveTo>
                <a:cubicBezTo>
                  <a:pt x="207197" y="41743"/>
                  <a:pt x="461450" y="56163"/>
                  <a:pt x="473594" y="97147"/>
                </a:cubicBezTo>
                <a:cubicBezTo>
                  <a:pt x="485737" y="138131"/>
                  <a:pt x="89558" y="276263"/>
                  <a:pt x="97147" y="327873"/>
                </a:cubicBezTo>
                <a:cubicBezTo>
                  <a:pt x="80450" y="379482"/>
                  <a:pt x="442666" y="455758"/>
                  <a:pt x="437163" y="510024"/>
                </a:cubicBezTo>
                <a:cubicBezTo>
                  <a:pt x="431661" y="564290"/>
                  <a:pt x="82798" y="779409"/>
                  <a:pt x="36430" y="813610"/>
                </a:cubicBezTo>
                <a:cubicBezTo>
                  <a:pt x="-9938" y="847810"/>
                  <a:pt x="25390" y="842853"/>
                  <a:pt x="60717" y="837896"/>
                </a:cubicBezTo>
                <a:lnTo>
                  <a:pt x="48574" y="837896"/>
                </a:lnTo>
                <a:lnTo>
                  <a:pt x="48574" y="837896"/>
                </a:lnTo>
              </a:path>
            </a:pathLst>
          </a:custGeom>
          <a:noFill/>
          <a:ln w="19050" cap="flat">
            <a:solidFill>
              <a:schemeClr val="accent1">
                <a:lumMod val="75000"/>
              </a:schemeClr>
            </a:solidFill>
            <a:prstDash val="solid"/>
            <a:round/>
          </a:ln>
          <a:effectLst/>
        </p:spPr>
        <p:style>
          <a:lnRef idx="1">
            <a:schemeClr val="accent1">
              <a:shade val="50000"/>
            </a:schemeClr>
          </a:lnRef>
          <a:fillRef idx="1">
            <a:schemeClr val="accent1"/>
          </a:fillRef>
          <a:effectRef idx="0">
            <a:schemeClr val="accent1"/>
          </a:effectRef>
          <a:fontRef idx="minor">
            <a:schemeClr val="tx1"/>
          </a:fontRef>
        </p:style>
        <p:txBody>
          <a:bodyPr vert="horz" rtlCol="0" anchor="ctr">
            <a:noAutofit/>
          </a:bodyPr>
          <a:lstStyle/>
          <a:p>
            <a:pPr algn="ctr"/>
            <a:endParaRPr lang="en-US" sz="2400" dirty="0"/>
          </a:p>
        </p:txBody>
      </p:sp>
      <p:sp>
        <p:nvSpPr>
          <p:cNvPr id="12" name="TextBox 11">
            <a:extLst>
              <a:ext uri="{5EC92893-DBAC-46AE-9EE0-B1EFCC63C64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3103187-A091-4806-83AD-B51348F72DC8}"/>
              </a:ext>
            </a:extLst>
          </p:cNvPr>
          <p:cNvSpPr txBox="1"/>
          <p:nvPr/>
        </p:nvSpPr>
        <p:spPr>
          <a:xfrm>
            <a:off x="7952334" y="4521201"/>
            <a:ext cx="1900847" cy="702885"/>
          </a:xfrm>
          <a:prstGeom prst="rect">
            <a:avLst/>
          </a:prstGeom>
        </p:spPr>
        <p:txBody>
          <a:bodyPr vert="horz" lIns="127000" tIns="63500" rIns="127000" bIns="63500" rtlCol="0" anchor="t">
            <a:spAutoFit/>
          </a:bodyPr>
          <a:lstStyle/>
          <a:p>
            <a:pPr>
              <a:defRPr lang="en-US" sz="1400" dirty="0"/>
            </a:pPr>
            <a:r>
              <a:rPr lang="en-US" sz="1867" dirty="0">
                <a:solidFill>
                  <a:schemeClr val="accent4"/>
                </a:solidFill>
              </a:rPr>
              <a:t>Structure members/data</a:t>
            </a:r>
          </a:p>
        </p:txBody>
      </p:sp>
    </p:spTree>
    <p:extLst>
      <p:ext uri="{040B7995-C47F-4053-A5B6-EDB0C1343B71}">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44"/>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5B79BBCD-DD97-41F1-AF83-7E802DA6BAA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1E6232C-3BF8-4F75-B659-BE7BBC639896}"/>
              </a:ext>
            </a:extLst>
          </p:cNvPr>
          <p:cNvPicPr>
            <a:picLocks noChangeAspect="1"/>
          </p:cNvPicPr>
          <p:nvPr/>
        </p:nvPicPr>
        <p:blipFill>
          <a:blip r:embed="rId5"/>
          <a:stretch>
            <a:fillRect/>
          </a:stretch>
        </p:blipFill>
        <p:spPr>
          <a:xfrm>
            <a:off x="-24803" y="0"/>
            <a:ext cx="12192000" cy="835200"/>
          </a:xfrm>
          <a:prstGeom prst="rect">
            <a:avLst/>
          </a:prstGeom>
          <a:noFill/>
        </p:spPr>
      </p:pic>
      <p:sp>
        <p:nvSpPr>
          <p:cNvPr id="3" name="TextBox 2">
            <a:extLst>
              <a:ext uri="{4E62E34B-601F-4A16-97B5-46E943EF3AF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F1099D9-6E62-4BDC-AE51-D89093C220AA}"/>
              </a:ext>
            </a:extLst>
          </p:cNvPr>
          <p:cNvSpPr txBox="1"/>
          <p:nvPr>
            <p:custDataLst>
              <p:tags r:id="rId1"/>
            </p:custDataLst>
          </p:nvPr>
        </p:nvSpPr>
        <p:spPr>
          <a:xfrm>
            <a:off x="1111948" y="1732318"/>
            <a:ext cx="2545651" cy="474700"/>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Syntax</a:t>
            </a:r>
          </a:p>
        </p:txBody>
      </p:sp>
      <p:sp>
        <p:nvSpPr>
          <p:cNvPr id="4" name="TextBox 3">
            <a:extLst>
              <a:ext uri="{E089E852-1BE3-484E-8227-E1C48E7C263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3A35F1B-72B1-40A3-8F3A-037561D6C207}"/>
              </a:ext>
            </a:extLst>
          </p:cNvPr>
          <p:cNvSpPr txBox="1"/>
          <p:nvPr/>
        </p:nvSpPr>
        <p:spPr>
          <a:xfrm>
            <a:off x="5588000" y="2726600"/>
            <a:ext cx="3657600" cy="2139496"/>
          </a:xfrm>
          <a:prstGeom prst="rect">
            <a:avLst/>
          </a:prstGeom>
        </p:spPr>
        <p:txBody>
          <a:bodyPr vert="horz" lIns="127000" tIns="63500" rIns="127000" bIns="63500" rtlCol="0" anchor="t">
            <a:spAutoFit/>
          </a:bodyPr>
          <a:lstStyle/>
          <a:p>
            <a:pPr>
              <a:defRPr lang="en-US" sz="1400" dirty="0"/>
            </a:pPr>
            <a:r>
              <a:rPr lang="en-US" sz="1867" dirty="0">
                <a:solidFill>
                  <a:schemeClr val="accent2">
                    <a:lumMod val="50000"/>
                  </a:schemeClr>
                </a:solidFill>
              </a:rPr>
              <a:t>struct student</a:t>
            </a:r>
          </a:p>
          <a:p>
            <a:pPr>
              <a:defRPr lang="en-US" sz="1400" dirty="0"/>
            </a:pPr>
            <a:r>
              <a:rPr lang="en-US" sz="1867" dirty="0">
                <a:solidFill>
                  <a:schemeClr val="accent2">
                    <a:lumMod val="50000"/>
                  </a:schemeClr>
                </a:solidFill>
              </a:rPr>
              <a:t>{</a:t>
            </a:r>
          </a:p>
          <a:p>
            <a:pPr lvl="1">
              <a:defRPr lang="en-US" sz="1400" dirty="0"/>
            </a:pPr>
            <a:r>
              <a:rPr lang="en-US" sz="1867" dirty="0">
                <a:solidFill>
                  <a:schemeClr val="accent2">
                    <a:lumMod val="50000"/>
                  </a:schemeClr>
                </a:solidFill>
              </a:rPr>
              <a:t>char name[20];</a:t>
            </a:r>
          </a:p>
          <a:p>
            <a:pPr lvl="1">
              <a:defRPr lang="en-US" sz="1400" dirty="0"/>
            </a:pPr>
            <a:r>
              <a:rPr lang="en-US" sz="1867" dirty="0">
                <a:solidFill>
                  <a:schemeClr val="accent2">
                    <a:lumMod val="50000"/>
                  </a:schemeClr>
                </a:solidFill>
              </a:rPr>
              <a:t>int age;</a:t>
            </a:r>
          </a:p>
          <a:p>
            <a:pPr lvl="1">
              <a:defRPr lang="en-US" sz="1400" dirty="0"/>
            </a:pPr>
            <a:r>
              <a:rPr lang="en-US" sz="1867" dirty="0">
                <a:solidFill>
                  <a:schemeClr val="accent2">
                    <a:lumMod val="50000"/>
                  </a:schemeClr>
                </a:solidFill>
              </a:rPr>
              <a:t>int marks;</a:t>
            </a:r>
          </a:p>
          <a:p>
            <a:pPr lvl="1">
              <a:defRPr lang="en-US" sz="1400" dirty="0"/>
            </a:pPr>
            <a:r>
              <a:rPr lang="en-US" sz="1867" dirty="0">
                <a:solidFill>
                  <a:schemeClr val="accent2">
                    <a:lumMod val="50000"/>
                  </a:schemeClr>
                </a:solidFill>
              </a:rPr>
              <a:t>float height;</a:t>
            </a:r>
          </a:p>
          <a:p>
            <a:pPr>
              <a:defRPr lang="en-US" sz="1400" dirty="0"/>
            </a:pPr>
            <a:r>
              <a:rPr lang="en-US" sz="1867" dirty="0">
                <a:solidFill>
                  <a:schemeClr val="accent2">
                    <a:lumMod val="50000"/>
                  </a:schemeClr>
                </a:solidFill>
              </a:rPr>
              <a:t>};</a:t>
            </a:r>
          </a:p>
        </p:txBody>
      </p:sp>
      <p:sp>
        <p:nvSpPr>
          <p:cNvPr id="5" name="TextBox 4">
            <a:extLst>
              <a:ext uri="{0057FB8E-8D82-4CCE-B62E-BAD6662F270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6D5347D-7A5D-402C-8B8D-A9B76B0E43E5}"/>
              </a:ext>
            </a:extLst>
          </p:cNvPr>
          <p:cNvSpPr txBox="1"/>
          <p:nvPr/>
        </p:nvSpPr>
        <p:spPr>
          <a:xfrm>
            <a:off x="300406" y="2811997"/>
            <a:ext cx="4576393" cy="2139496"/>
          </a:xfrm>
          <a:prstGeom prst="rect">
            <a:avLst/>
          </a:prstGeom>
        </p:spPr>
        <p:txBody>
          <a:bodyPr vert="horz" lIns="127000" tIns="63500" rIns="127000" bIns="63500" rtlCol="0" anchor="t">
            <a:spAutoFit/>
          </a:bodyPr>
          <a:lstStyle/>
          <a:p>
            <a:pPr>
              <a:defRPr lang="en-US" sz="1400" dirty="0"/>
            </a:pPr>
            <a:r>
              <a:rPr lang="en-US" sz="1867" dirty="0">
                <a:solidFill>
                  <a:schemeClr val="accent5"/>
                </a:solidFill>
              </a:rPr>
              <a:t>struct structure_name</a:t>
            </a:r>
          </a:p>
          <a:p>
            <a:pPr>
              <a:defRPr lang="en-US" sz="1400" dirty="0"/>
            </a:pPr>
            <a:r>
              <a:rPr lang="en-US" sz="1867" dirty="0">
                <a:solidFill>
                  <a:schemeClr val="accent5"/>
                </a:solidFill>
              </a:rPr>
              <a:t>{</a:t>
            </a:r>
          </a:p>
          <a:p>
            <a:pPr lvl="1">
              <a:defRPr lang="en-US" sz="1400" dirty="0"/>
            </a:pPr>
            <a:r>
              <a:rPr lang="en-US" sz="1867" dirty="0">
                <a:solidFill>
                  <a:schemeClr val="accent5"/>
                </a:solidFill>
              </a:rPr>
              <a:t>datatype  member variable 1;</a:t>
            </a:r>
          </a:p>
          <a:p>
            <a:pPr lvl="1">
              <a:defRPr lang="en-US" sz="1400" dirty="0"/>
            </a:pPr>
            <a:r>
              <a:rPr lang="en-US" sz="1867" dirty="0">
                <a:solidFill>
                  <a:schemeClr val="accent5"/>
                </a:solidFill>
              </a:rPr>
              <a:t>datatype  member variable 2;</a:t>
            </a:r>
          </a:p>
          <a:p>
            <a:pPr lvl="1">
              <a:defRPr lang="en-US" sz="1400" dirty="0"/>
            </a:pPr>
            <a:r>
              <a:rPr lang="en-US" sz="1867" dirty="0">
                <a:solidFill>
                  <a:schemeClr val="accent5"/>
                </a:solidFill>
              </a:rPr>
              <a:t>datatype  member variable 3;</a:t>
            </a:r>
          </a:p>
          <a:p>
            <a:pPr lvl="1">
              <a:defRPr lang="en-US" sz="1400" dirty="0"/>
            </a:pPr>
            <a:r>
              <a:rPr lang="en-US" sz="1867" dirty="0">
                <a:solidFill>
                  <a:schemeClr val="accent5"/>
                </a:solidFill>
              </a:rPr>
              <a:t>datatype  member variable 4;</a:t>
            </a:r>
          </a:p>
          <a:p>
            <a:pPr>
              <a:defRPr lang="en-US" sz="1400" dirty="0"/>
            </a:pPr>
            <a:r>
              <a:rPr lang="en-US" sz="1867" dirty="0">
                <a:solidFill>
                  <a:schemeClr val="accent5"/>
                </a:solidFill>
              </a:rPr>
              <a:t>};</a:t>
            </a:r>
          </a:p>
        </p:txBody>
      </p:sp>
      <p:sp>
        <p:nvSpPr>
          <p:cNvPr id="6" name="TextBox 5">
            <a:extLst>
              <a:ext uri="{3823F812-C518-4188-B515-3BC0C306F64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7D5E8F1-3D35-4CFF-A6DC-B88420C990BE}"/>
              </a:ext>
            </a:extLst>
          </p:cNvPr>
          <p:cNvSpPr txBox="1"/>
          <p:nvPr>
            <p:custDataLst>
              <p:tags r:id="rId2"/>
            </p:custDataLst>
          </p:nvPr>
        </p:nvSpPr>
        <p:spPr>
          <a:xfrm>
            <a:off x="5577521" y="1732318"/>
            <a:ext cx="2545651" cy="474700"/>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Ex. 1</a:t>
            </a:r>
          </a:p>
        </p:txBody>
      </p:sp>
      <p:sp>
        <p:nvSpPr>
          <p:cNvPr id="7" name="TextBox 6">
            <a:extLst>
              <a:ext uri="{727AC61A-A5D8-4034-ADA6-6561015E80F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BC84840-EC64-41B7-A656-71D612009103}"/>
              </a:ext>
            </a:extLst>
          </p:cNvPr>
          <p:cNvSpPr txBox="1"/>
          <p:nvPr>
            <p:custDataLst>
              <p:tags r:id="rId3"/>
            </p:custDataLst>
          </p:nvPr>
        </p:nvSpPr>
        <p:spPr>
          <a:xfrm>
            <a:off x="8924023" y="1732318"/>
            <a:ext cx="2545651" cy="474700"/>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Ex. 2</a:t>
            </a:r>
          </a:p>
        </p:txBody>
      </p:sp>
      <p:sp>
        <p:nvSpPr>
          <p:cNvPr id="8" name="TextBox 7">
            <a:extLst>
              <a:ext uri="{930ED3D1-1287-4CFB-A9AF-0CEEE0153BD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E6FE9B3-F3ED-4F4E-9656-12CF5FFE8DAE}"/>
              </a:ext>
            </a:extLst>
          </p:cNvPr>
          <p:cNvSpPr txBox="1"/>
          <p:nvPr/>
        </p:nvSpPr>
        <p:spPr>
          <a:xfrm>
            <a:off x="8887789" y="2730500"/>
            <a:ext cx="3132531" cy="1852174"/>
          </a:xfrm>
          <a:prstGeom prst="rect">
            <a:avLst/>
          </a:prstGeom>
        </p:spPr>
        <p:txBody>
          <a:bodyPr vert="horz" lIns="127000" tIns="63500" rIns="127000" bIns="63500" rtlCol="0" anchor="t">
            <a:spAutoFit/>
          </a:bodyPr>
          <a:lstStyle/>
          <a:p>
            <a:pPr>
              <a:defRPr lang="en-US" sz="1400" dirty="0"/>
            </a:pPr>
            <a:r>
              <a:rPr lang="en-US" sz="1867" dirty="0">
                <a:solidFill>
                  <a:schemeClr val="accent6">
                    <a:lumMod val="75000"/>
                  </a:schemeClr>
                </a:solidFill>
              </a:rPr>
              <a:t>struct tree</a:t>
            </a:r>
          </a:p>
          <a:p>
            <a:pPr>
              <a:defRPr lang="en-US" sz="1400" dirty="0"/>
            </a:pPr>
            <a:r>
              <a:rPr lang="en-US" sz="1867" dirty="0">
                <a:solidFill>
                  <a:schemeClr val="accent6">
                    <a:lumMod val="75000"/>
                  </a:schemeClr>
                </a:solidFill>
              </a:rPr>
              <a:t>{</a:t>
            </a:r>
          </a:p>
          <a:p>
            <a:pPr lvl="1">
              <a:defRPr lang="en-US" sz="1400" dirty="0"/>
            </a:pPr>
            <a:r>
              <a:rPr lang="en-US" sz="1867" dirty="0">
                <a:solidFill>
                  <a:schemeClr val="accent6">
                    <a:lumMod val="75000"/>
                  </a:schemeClr>
                </a:solidFill>
              </a:rPr>
              <a:t>char name[5];</a:t>
            </a:r>
          </a:p>
          <a:p>
            <a:pPr lvl="1">
              <a:defRPr lang="en-US" sz="1400" dirty="0"/>
            </a:pPr>
            <a:r>
              <a:rPr lang="en-US" sz="1867" dirty="0">
                <a:solidFill>
                  <a:schemeClr val="accent6">
                    <a:lumMod val="75000"/>
                  </a:schemeClr>
                </a:solidFill>
              </a:rPr>
              <a:t>int No.of branches;</a:t>
            </a:r>
          </a:p>
          <a:p>
            <a:pPr lvl="1">
              <a:defRPr lang="en-US" sz="1400" dirty="0"/>
            </a:pPr>
            <a:r>
              <a:rPr lang="en-US" sz="1867" dirty="0">
                <a:solidFill>
                  <a:schemeClr val="accent6">
                    <a:lumMod val="75000"/>
                  </a:schemeClr>
                </a:solidFill>
              </a:rPr>
              <a:t>float height;</a:t>
            </a:r>
          </a:p>
          <a:p>
            <a:pPr>
              <a:defRPr lang="en-US" sz="1400" dirty="0"/>
            </a:pPr>
            <a:r>
              <a:rPr lang="en-US" sz="1867" dirty="0">
                <a:solidFill>
                  <a:schemeClr val="accent6">
                    <a:lumMod val="75000"/>
                  </a:schemeClr>
                </a:solidFill>
              </a:rPr>
              <a:t>};</a:t>
            </a:r>
          </a:p>
        </p:txBody>
      </p:sp>
    </p:spTree>
    <p:extLst>
      <p:ext uri="{44BEDC82-63A5-45FB-8DE1-273D41F38F26}">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47"/>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2AAC00C9-2729-4E20-8AE8-4B2B95A9E17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5205806-5A40-49F4-95D8-C91387635A43}"/>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CB813401-A1D1-4EA2-9DE6-D0A86CD388F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5C2EF6-1D62-495F-BBD0-E1ADBFFE9563}"/>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51C28CED-CD02-45BF-BF69-D858058D788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506B55F-A0FA-40E0-BC64-E0F24B7DF666}"/>
              </a:ext>
            </a:extLst>
          </p:cNvPr>
          <p:cNvSpPr txBox="1"/>
          <p:nvPr>
            <p:custDataLst>
              <p:tags r:id="rId1"/>
            </p:custDataLst>
          </p:nvPr>
        </p:nvSpPr>
        <p:spPr>
          <a:xfrm>
            <a:off x="830618" y="1225894"/>
            <a:ext cx="1810981" cy="461679"/>
          </a:xfrm>
          <a:solidFill>
            <a:srgbClr val="FFCC52"/>
          </a:solidFill>
          <a:ln w="14288" cap="flat">
            <a:solidFill>
              <a:srgbClr val="FFFFFF"/>
            </a:solidFill>
            <a:prstDash val="dash"/>
            <a:round/>
          </a:ln>
        </p:spPr>
        <p:txBody>
          <a:bodyPr vert="horz" lIns="127000" tIns="63500" rIns="127000" bIns="63500" rtlCol="0" anchor="ctr">
            <a:spAutoFit/>
          </a:bodyPr>
          <a:lstStyle/>
          <a:p>
            <a:pPr algn="l">
              <a:defRPr lang="en-US" sz="1400" dirty="0"/>
            </a:pPr>
            <a:r>
              <a:rPr lang="en-US" sz="1867" b="1" dirty="0">
                <a:latin typeface="+mj-lt"/>
              </a:rPr>
              <a:t>Structures</a:t>
            </a:r>
          </a:p>
        </p:txBody>
      </p:sp>
      <p:sp>
        <p:nvSpPr>
          <p:cNvPr id="5" name="TextBox 4">
            <a:extLst>
              <a:ext uri="{8A7013FF-2640-4409-B6D9-FCB56BEE09C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03F8DEA-8ACA-4480-862A-F64042AC557A}"/>
              </a:ext>
            </a:extLst>
          </p:cNvPr>
          <p:cNvSpPr txBox="1"/>
          <p:nvPr/>
        </p:nvSpPr>
        <p:spPr>
          <a:xfrm>
            <a:off x="1561845" y="2207019"/>
            <a:ext cx="3657600" cy="2139496"/>
          </a:xfrm>
          <a:prstGeom prst="rect">
            <a:avLst/>
          </a:prstGeom>
        </p:spPr>
        <p:txBody>
          <a:bodyPr vert="horz" lIns="127000" tIns="63500" rIns="127000" bIns="63500" rtlCol="0" anchor="t">
            <a:spAutoFit/>
          </a:bodyPr>
          <a:lstStyle/>
          <a:p>
            <a:pPr>
              <a:defRPr lang="en-US" sz="1400" dirty="0"/>
            </a:pPr>
            <a:r>
              <a:rPr lang="en-US" sz="1867" dirty="0">
                <a:solidFill>
                  <a:srgbClr val="00B050"/>
                </a:solidFill>
              </a:rPr>
              <a:t>struct student</a:t>
            </a:r>
          </a:p>
          <a:p>
            <a:pPr>
              <a:defRPr lang="en-US" sz="1400" dirty="0"/>
            </a:pPr>
            <a:r>
              <a:rPr lang="en-US" sz="1867" dirty="0">
                <a:solidFill>
                  <a:srgbClr val="00B050"/>
                </a:solidFill>
              </a:rPr>
              <a:t>{</a:t>
            </a:r>
          </a:p>
          <a:p>
            <a:pPr lvl="1">
              <a:defRPr lang="en-US" sz="1400" dirty="0"/>
            </a:pPr>
            <a:r>
              <a:rPr lang="en-US" sz="1867" dirty="0">
                <a:solidFill>
                  <a:srgbClr val="00B050"/>
                </a:solidFill>
              </a:rPr>
              <a:t>char name[5];</a:t>
            </a:r>
          </a:p>
          <a:p>
            <a:pPr lvl="1">
              <a:defRPr lang="en-US" sz="1400" dirty="0"/>
            </a:pPr>
            <a:r>
              <a:rPr lang="en-US" sz="1867" dirty="0">
                <a:solidFill>
                  <a:srgbClr val="00B050"/>
                </a:solidFill>
              </a:rPr>
              <a:t>int age;</a:t>
            </a:r>
          </a:p>
          <a:p>
            <a:pPr lvl="1">
              <a:defRPr lang="en-US" sz="1400" dirty="0"/>
            </a:pPr>
            <a:r>
              <a:rPr lang="en-US" sz="1867" dirty="0">
                <a:solidFill>
                  <a:srgbClr val="00B050"/>
                </a:solidFill>
              </a:rPr>
              <a:t>int marks;</a:t>
            </a:r>
          </a:p>
          <a:p>
            <a:pPr lvl="1">
              <a:defRPr lang="en-US" sz="1400" dirty="0"/>
            </a:pPr>
            <a:r>
              <a:rPr lang="en-US" sz="1867" dirty="0">
                <a:solidFill>
                  <a:srgbClr val="00B050"/>
                </a:solidFill>
              </a:rPr>
              <a:t>float height;</a:t>
            </a:r>
          </a:p>
          <a:p>
            <a:pPr>
              <a:defRPr lang="en-US" sz="1400" dirty="0"/>
            </a:pPr>
            <a:r>
              <a:rPr lang="en-US" sz="1867" dirty="0">
                <a:solidFill>
                  <a:srgbClr val="00B050"/>
                </a:solidFill>
              </a:rPr>
              <a:t>};</a:t>
            </a:r>
          </a:p>
        </p:txBody>
      </p:sp>
      <p:sp>
        <p:nvSpPr>
          <p:cNvPr id="6" name="TextBox 5">
            <a:extLst>
              <a:ext uri="{7D9CB769-2AFE-42B7-B4D8-A600E76751B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5B94E5B-9295-419A-A4FB-6363C599E8FA}"/>
              </a:ext>
            </a:extLst>
          </p:cNvPr>
          <p:cNvSpPr txBox="1"/>
          <p:nvPr/>
        </p:nvSpPr>
        <p:spPr>
          <a:xfrm>
            <a:off x="7724584" y="2101900"/>
            <a:ext cx="3657600" cy="1852174"/>
          </a:xfrm>
          <a:prstGeom prst="rect">
            <a:avLst/>
          </a:prstGeom>
        </p:spPr>
        <p:txBody>
          <a:bodyPr vert="horz" lIns="127000" tIns="63500" rIns="127000" bIns="63500" rtlCol="0" anchor="t">
            <a:spAutoFit/>
          </a:bodyPr>
          <a:lstStyle/>
          <a:p>
            <a:pPr>
              <a:defRPr lang="en-US" sz="1400" dirty="0"/>
            </a:pPr>
            <a:r>
              <a:rPr lang="en-US" sz="1867" dirty="0">
                <a:solidFill>
                  <a:srgbClr val="00B050"/>
                </a:solidFill>
              </a:rPr>
              <a:t>struct tree</a:t>
            </a:r>
          </a:p>
          <a:p>
            <a:pPr>
              <a:defRPr lang="en-US" sz="1400" dirty="0"/>
            </a:pPr>
            <a:r>
              <a:rPr lang="en-US" sz="1867" dirty="0">
                <a:solidFill>
                  <a:srgbClr val="00B050"/>
                </a:solidFill>
              </a:rPr>
              <a:t>{</a:t>
            </a:r>
          </a:p>
          <a:p>
            <a:pPr lvl="1">
              <a:defRPr lang="en-US" sz="1400" dirty="0"/>
            </a:pPr>
            <a:r>
              <a:rPr lang="en-US" sz="1867" dirty="0">
                <a:solidFill>
                  <a:srgbClr val="00B050"/>
                </a:solidFill>
              </a:rPr>
              <a:t>char name[5];</a:t>
            </a:r>
          </a:p>
          <a:p>
            <a:pPr lvl="1">
              <a:defRPr lang="en-US" sz="1400" dirty="0"/>
            </a:pPr>
            <a:r>
              <a:rPr lang="en-US" sz="1867" dirty="0">
                <a:solidFill>
                  <a:srgbClr val="00B050"/>
                </a:solidFill>
              </a:rPr>
              <a:t>int No.of branches;</a:t>
            </a:r>
          </a:p>
          <a:p>
            <a:pPr lvl="1">
              <a:defRPr lang="en-US" sz="1400" dirty="0"/>
            </a:pPr>
            <a:r>
              <a:rPr lang="en-US" sz="1867" dirty="0">
                <a:solidFill>
                  <a:srgbClr val="00B050"/>
                </a:solidFill>
              </a:rPr>
              <a:t>float height;</a:t>
            </a:r>
          </a:p>
          <a:p>
            <a:pPr>
              <a:defRPr lang="en-US" sz="1400" dirty="0"/>
            </a:pPr>
            <a:r>
              <a:rPr lang="en-US" sz="1867" dirty="0">
                <a:solidFill>
                  <a:srgbClr val="00B050"/>
                </a:solidFill>
              </a:rPr>
              <a:t>};</a:t>
            </a:r>
          </a:p>
        </p:txBody>
      </p:sp>
      <p:sp>
        <p:nvSpPr>
          <p:cNvPr id="7" name="TextBox 6">
            <a:extLst>
              <a:ext uri="{B39664FA-7CF9-452A-8967-D052F4E2E56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5797D46-8F8B-4813-B4DD-FFC3FFAF4C05}"/>
              </a:ext>
            </a:extLst>
          </p:cNvPr>
          <p:cNvSpPr txBox="1"/>
          <p:nvPr/>
        </p:nvSpPr>
        <p:spPr>
          <a:xfrm>
            <a:off x="1561845" y="5864620"/>
            <a:ext cx="2540000" cy="415563"/>
          </a:xfrm>
          <a:prstGeom prst="rect">
            <a:avLst/>
          </a:prstGeom>
        </p:spPr>
        <p:txBody>
          <a:bodyPr vert="horz" lIns="127000" tIns="63500" rIns="127000" bIns="63500" rtlCol="0" anchor="t">
            <a:spAutoFit/>
          </a:bodyPr>
          <a:lstStyle/>
          <a:p>
            <a:pPr>
              <a:defRPr lang="en-US" sz="1400" dirty="0"/>
            </a:pPr>
            <a:r>
              <a:rPr lang="en-US" sz="1867" b="1" dirty="0">
                <a:solidFill>
                  <a:schemeClr val="accent1"/>
                </a:solidFill>
                <a:latin typeface="+mj-lt"/>
              </a:rPr>
              <a:t>struct student s1;</a:t>
            </a:r>
          </a:p>
        </p:txBody>
      </p:sp>
      <p:sp>
        <p:nvSpPr>
          <p:cNvPr id="8" name="TextBox 7">
            <a:extLst>
              <a:ext uri="{397C9145-19EB-4075-A676-ECF2FAC9920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E41C10A-B540-4174-A037-5FF14648F898}"/>
              </a:ext>
            </a:extLst>
          </p:cNvPr>
          <p:cNvSpPr txBox="1"/>
          <p:nvPr/>
        </p:nvSpPr>
        <p:spPr>
          <a:xfrm>
            <a:off x="7724584" y="5864620"/>
            <a:ext cx="2540000" cy="415563"/>
          </a:xfrm>
          <a:prstGeom prst="rect">
            <a:avLst/>
          </a:prstGeom>
        </p:spPr>
        <p:txBody>
          <a:bodyPr vert="horz" lIns="127000" tIns="63500" rIns="127000" bIns="63500" rtlCol="0" anchor="t">
            <a:spAutoFit/>
          </a:bodyPr>
          <a:lstStyle/>
          <a:p>
            <a:pPr>
              <a:defRPr lang="en-US" sz="1400" dirty="0"/>
            </a:pPr>
            <a:r>
              <a:rPr lang="en-US" sz="1867" b="1" dirty="0">
                <a:solidFill>
                  <a:schemeClr val="accent1"/>
                </a:solidFill>
                <a:latin typeface="+mj-lt"/>
              </a:rPr>
              <a:t>struct tree t1;</a:t>
            </a:r>
          </a:p>
        </p:txBody>
      </p:sp>
      <p:sp>
        <p:nvSpPr>
          <p:cNvPr id="9" name="TextBox 8">
            <a:extLst>
              <a:ext uri="{F9679262-B0DA-4A08-A955-82F8BCA559C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6AF0B58-9A81-4E3C-9C51-C95140C243AD}"/>
              </a:ext>
            </a:extLst>
          </p:cNvPr>
          <p:cNvSpPr txBox="1"/>
          <p:nvPr/>
        </p:nvSpPr>
        <p:spPr>
          <a:xfrm>
            <a:off x="1917192" y="4902201"/>
            <a:ext cx="9201861" cy="415563"/>
          </a:xfrm>
          <a:prstGeom prst="rect">
            <a:avLst/>
          </a:prstGeom>
        </p:spPr>
        <p:txBody>
          <a:bodyPr vert="horz" lIns="127000" tIns="63500" rIns="127000" bIns="63500" rtlCol="0" anchor="t">
            <a:spAutoFit/>
          </a:bodyPr>
          <a:lstStyle/>
          <a:p>
            <a:pPr>
              <a:defRPr lang="en-US" sz="1400" dirty="0"/>
            </a:pPr>
            <a:r>
              <a:rPr lang="en-US" sz="1867" dirty="0">
                <a:solidFill>
                  <a:schemeClr val="accent6"/>
                </a:solidFill>
              </a:rPr>
              <a:t>To access members of a structure, a structure variable has to be created</a:t>
            </a:r>
          </a:p>
        </p:txBody>
      </p:sp>
    </p:spTree>
    <p:extLst>
      <p:ext uri="{8575D8BD-7824-4D9B-8879-FDEEDA0B4332}">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50"/>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62BF43CC-6CE1-438A-A557-27459FB470B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73CBC21-5A31-4E42-9978-5881AEAF28C3}"/>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4704BD46-74F9-4D0F-B778-45205DDEF95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964ED70-A8AA-4D41-81ED-99031F98FE15}"/>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6B1CB9CC-AEA7-4966-841C-49F3611D314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8ABB42A-FB9B-45FD-B127-B968EFDFB8F3}"/>
              </a:ext>
            </a:extLst>
          </p:cNvPr>
          <p:cNvSpPr txBox="1"/>
          <p:nvPr/>
        </p:nvSpPr>
        <p:spPr>
          <a:xfrm>
            <a:off x="620128" y="1314717"/>
            <a:ext cx="3657600" cy="3001463"/>
          </a:xfrm>
          <a:prstGeom prst="rect">
            <a:avLst/>
          </a:prstGeom>
        </p:spPr>
        <p:txBody>
          <a:bodyPr vert="horz" lIns="127000" tIns="63500" rIns="127000" bIns="63500" rtlCol="0" anchor="t">
            <a:spAutoFit/>
          </a:bodyPr>
          <a:lstStyle/>
          <a:p>
            <a:pPr>
              <a:defRPr lang="en-US" sz="1400" dirty="0"/>
            </a:pPr>
            <a:r>
              <a:rPr lang="en-US" sz="1867" dirty="0">
                <a:solidFill>
                  <a:srgbClr val="00B050"/>
                </a:solidFill>
              </a:rPr>
              <a:t>struct student</a:t>
            </a:r>
          </a:p>
          <a:p>
            <a:pPr>
              <a:defRPr lang="en-US" sz="1400" dirty="0"/>
            </a:pPr>
            <a:r>
              <a:rPr lang="en-US" sz="1867" dirty="0">
                <a:solidFill>
                  <a:srgbClr val="00B050"/>
                </a:solidFill>
              </a:rPr>
              <a:t>{</a:t>
            </a:r>
          </a:p>
          <a:p>
            <a:pPr lvl="1">
              <a:defRPr lang="en-US" sz="1400" dirty="0"/>
            </a:pPr>
            <a:r>
              <a:rPr lang="en-US" sz="1867" dirty="0">
                <a:solidFill>
                  <a:srgbClr val="00B050"/>
                </a:solidFill>
              </a:rPr>
              <a:t>char name[5];</a:t>
            </a:r>
          </a:p>
          <a:p>
            <a:pPr lvl="1">
              <a:defRPr lang="en-US" sz="1400" dirty="0"/>
            </a:pPr>
            <a:r>
              <a:rPr lang="en-US" sz="1867" dirty="0">
                <a:solidFill>
                  <a:srgbClr val="00B050"/>
                </a:solidFill>
              </a:rPr>
              <a:t>int age;</a:t>
            </a:r>
          </a:p>
          <a:p>
            <a:pPr lvl="1">
              <a:defRPr lang="en-US" sz="1400" dirty="0"/>
            </a:pPr>
            <a:r>
              <a:rPr lang="en-US" sz="1867" dirty="0">
                <a:solidFill>
                  <a:srgbClr val="00B050"/>
                </a:solidFill>
              </a:rPr>
              <a:t>int marks;</a:t>
            </a:r>
          </a:p>
          <a:p>
            <a:pPr lvl="1">
              <a:defRPr lang="en-US" sz="1400" dirty="0"/>
            </a:pPr>
            <a:r>
              <a:rPr lang="en-US" sz="1867" dirty="0">
                <a:solidFill>
                  <a:srgbClr val="00B050"/>
                </a:solidFill>
              </a:rPr>
              <a:t>float height;</a:t>
            </a:r>
          </a:p>
          <a:p>
            <a:pPr>
              <a:defRPr lang="en-US" sz="1400" dirty="0"/>
            </a:pPr>
            <a:r>
              <a:rPr lang="en-US" sz="1867" dirty="0">
                <a:solidFill>
                  <a:srgbClr val="00B050"/>
                </a:solidFill>
              </a:rPr>
              <a:t>};</a:t>
            </a:r>
          </a:p>
          <a:p>
            <a:pPr>
              <a:defRPr lang="en-US" sz="1400" dirty="0"/>
            </a:pPr>
            <a:endParaRPr lang="en-US" sz="1867" dirty="0">
              <a:solidFill>
                <a:srgbClr val="00B050"/>
              </a:solidFill>
            </a:endParaRPr>
          </a:p>
          <a:p>
            <a:pPr>
              <a:defRPr lang="en-US" sz="1400" dirty="0"/>
            </a:pPr>
            <a:endParaRPr lang="en-US" sz="1867" dirty="0">
              <a:solidFill>
                <a:srgbClr val="00B050"/>
              </a:solidFill>
            </a:endParaRPr>
          </a:p>
          <a:p>
            <a:pPr>
              <a:defRPr lang="en-US" sz="1400" dirty="0"/>
            </a:pPr>
            <a:r>
              <a:rPr lang="en-US" sz="1867" dirty="0">
                <a:solidFill>
                  <a:srgbClr val="FF7B43"/>
                </a:solidFill>
              </a:rPr>
              <a:t>struct student s1;</a:t>
            </a:r>
          </a:p>
        </p:txBody>
      </p:sp>
      <p:sp>
        <p:nvSpPr>
          <p:cNvPr id="5" name="Rectangle 4">
            <a:extLst>
              <a:ext uri="{8D3F351F-5098-48E9-9C87-4956718A5CD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8EDB106-4E84-464F-802C-62C77181A2D2}"/>
              </a:ext>
            </a:extLst>
          </p:cNvPr>
          <p:cNvSpPr/>
          <p:nvPr/>
        </p:nvSpPr>
        <p:spPr>
          <a:xfrm>
            <a:off x="4876801" y="1314716"/>
            <a:ext cx="2432151" cy="4654981"/>
          </a:xfrm>
          <a:prstGeom prst="rect">
            <a:avLst/>
          </a:prstGeom>
          <a:solidFill>
            <a:schemeClr val="accent5"/>
          </a:solidFill>
          <a:ln w="9525" cap="flat">
            <a:solidFill>
              <a:srgbClr val="BC9334"/>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6" name="Straight Connector 5">
            <a:extLst>
              <a:ext uri="{B732E1E5-3232-45BE-99D9-75267D2BD52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AC613DA-56EB-4031-9DF9-D68C253C2A14}"/>
              </a:ext>
            </a:extLst>
          </p:cNvPr>
          <p:cNvCxnSpPr/>
          <p:nvPr/>
        </p:nvCxnSpPr>
        <p:spPr>
          <a:xfrm rot="10800000" flipH="1">
            <a:off x="4888459" y="1651697"/>
            <a:ext cx="2394267"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7" name="Straight Connector 6">
            <a:extLst>
              <a:ext uri="{7DD3BA59-91CA-4902-B150-FCEAEC4FC44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40F3D62-60F1-4907-9B52-C0BA8DE506A8}"/>
              </a:ext>
            </a:extLst>
          </p:cNvPr>
          <p:cNvCxnSpPr/>
          <p:nvPr/>
        </p:nvCxnSpPr>
        <p:spPr>
          <a:xfrm rot="10800000" flipH="1">
            <a:off x="4888459" y="1943163"/>
            <a:ext cx="2456725" cy="1333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a:extLst>
              <a:ext uri="{1A4A728D-654E-4BB8-BD47-043CA724323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74D6D83-0614-4051-B9CB-89FAB9A640E5}"/>
              </a:ext>
            </a:extLst>
          </p:cNvPr>
          <p:cNvCxnSpPr/>
          <p:nvPr/>
        </p:nvCxnSpPr>
        <p:spPr>
          <a:xfrm rot="10800000" flipH="1" flipV="1">
            <a:off x="4888459" y="2312098"/>
            <a:ext cx="2415083" cy="26644"/>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a:extLst>
              <a:ext uri="{83C730E7-60B6-4B3A-AB0C-8C125726420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315F9FB-13BD-4787-8943-06728797525C}"/>
              </a:ext>
            </a:extLst>
          </p:cNvPr>
          <p:cNvCxnSpPr/>
          <p:nvPr/>
        </p:nvCxnSpPr>
        <p:spPr>
          <a:xfrm rot="10800000" flipH="1">
            <a:off x="4888460" y="2630220"/>
            <a:ext cx="2435897" cy="37477"/>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0" name="Straight Connector 9">
            <a:extLst>
              <a:ext uri="{C05D56E1-B524-4F17-B2DE-AE4D5343195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E362E0D-35CE-4F8F-A425-F6B0A8485F0D}"/>
              </a:ext>
            </a:extLst>
          </p:cNvPr>
          <p:cNvCxnSpPr/>
          <p:nvPr/>
        </p:nvCxnSpPr>
        <p:spPr>
          <a:xfrm rot="10800000" flipH="1">
            <a:off x="4888459" y="2984156"/>
            <a:ext cx="2456725" cy="39141"/>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1" name="Straight Connector 10">
            <a:extLst>
              <a:ext uri="{71AB9482-1617-44CE-9002-AFECB2D723D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5C3A3B7-7568-45D7-BC1F-CC80FBFCDD9F}"/>
              </a:ext>
            </a:extLst>
          </p:cNvPr>
          <p:cNvCxnSpPr/>
          <p:nvPr/>
        </p:nvCxnSpPr>
        <p:spPr>
          <a:xfrm rot="10800000" flipH="1" flipV="1">
            <a:off x="4888459" y="33788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2" name="Straight Connector 11">
            <a:extLst>
              <a:ext uri="{4F56241B-06FC-4FEE-A426-227C91393F7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ABB390F-EF05-4587-A97D-3BA26A8E3362}"/>
              </a:ext>
            </a:extLst>
          </p:cNvPr>
          <p:cNvCxnSpPr/>
          <p:nvPr/>
        </p:nvCxnSpPr>
        <p:spPr>
          <a:xfrm rot="10800000" flipH="1" flipV="1">
            <a:off x="4888459" y="37344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3" name="Straight Connector 12">
            <a:extLst>
              <a:ext uri="{56D1302E-4F0D-48AB-9707-43F41E16E18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FF10E21-35AA-4BFC-87C2-31DEE094FF2C}"/>
              </a:ext>
            </a:extLst>
          </p:cNvPr>
          <p:cNvCxnSpPr/>
          <p:nvPr/>
        </p:nvCxnSpPr>
        <p:spPr>
          <a:xfrm rot="10800000" flipH="1" flipV="1">
            <a:off x="4888459" y="40900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4" name="Straight Connector 13">
            <a:extLst>
              <a:ext uri="{4320B1FC-AF6D-4DD8-9547-384AFB4E869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A1E85EA-9E9B-404A-9290-D98AB7403A30}"/>
              </a:ext>
            </a:extLst>
          </p:cNvPr>
          <p:cNvCxnSpPr/>
          <p:nvPr/>
        </p:nvCxnSpPr>
        <p:spPr>
          <a:xfrm rot="10800000" flipH="1" flipV="1">
            <a:off x="4888459" y="44456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5" name="Straight Connector 14">
            <a:extLst>
              <a:ext uri="{B9785926-EE38-42D3-94A4-8FD99D99E38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68D2903-3F5D-4A61-90C9-46BC28107845}"/>
              </a:ext>
            </a:extLst>
          </p:cNvPr>
          <p:cNvCxnSpPr/>
          <p:nvPr/>
        </p:nvCxnSpPr>
        <p:spPr>
          <a:xfrm rot="10800000" flipH="1" flipV="1">
            <a:off x="4888459" y="48520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6" name="Straight Connector 15">
            <a:extLst>
              <a:ext uri="{3F284DE8-082E-4B2F-9D80-F160816FB64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8107BF2-C519-496F-A3A5-7F0CE5606500}"/>
              </a:ext>
            </a:extLst>
          </p:cNvPr>
          <p:cNvCxnSpPr/>
          <p:nvPr/>
        </p:nvCxnSpPr>
        <p:spPr>
          <a:xfrm rot="10800000" flipH="1" flipV="1">
            <a:off x="4888459" y="52076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7" name="Straight Connector 16">
            <a:extLst>
              <a:ext uri="{791FED38-A4B9-4EB7-8CD1-43811AECA5D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38F7DAD-3460-4B9A-A0C5-E20C7ED971D8}"/>
              </a:ext>
            </a:extLst>
          </p:cNvPr>
          <p:cNvCxnSpPr/>
          <p:nvPr/>
        </p:nvCxnSpPr>
        <p:spPr>
          <a:xfrm rot="10800000" flipH="1" flipV="1">
            <a:off x="4888459" y="55632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8" name="Straight Connector 17">
            <a:extLst>
              <a:ext uri="{E1A71A70-C43E-4A04-85DC-EB82CE6B375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14D6D3C-1D69-467C-B274-08F04E7CEFE6}"/>
              </a:ext>
            </a:extLst>
          </p:cNvPr>
          <p:cNvCxnSpPr/>
          <p:nvPr/>
        </p:nvCxnSpPr>
        <p:spPr>
          <a:xfrm rot="10800000" flipH="1" flipV="1">
            <a:off x="4888459" y="59696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9" name="TextBox 18">
            <a:extLst>
              <a:ext uri="{D10A79D3-5EAF-474D-921E-CF2DB0BE22F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29528F7-77C1-4FFA-84EA-288B4DEDD268}"/>
              </a:ext>
            </a:extLst>
          </p:cNvPr>
          <p:cNvSpPr txBox="1"/>
          <p:nvPr/>
        </p:nvSpPr>
        <p:spPr>
          <a:xfrm>
            <a:off x="4306341" y="1371600"/>
            <a:ext cx="762000" cy="4725396"/>
          </a:xfrm>
          <a:prstGeom prst="rect">
            <a:avLst/>
          </a:prstGeom>
        </p:spPr>
        <p:txBody>
          <a:bodyPr vert="horz" lIns="127000" tIns="63500" rIns="127000" bIns="63500" rtlCol="0" anchor="t">
            <a:spAutoFit/>
          </a:bodyPr>
          <a:lstStyle/>
          <a:p>
            <a:pPr>
              <a:defRPr lang="en-US" sz="1400" dirty="0"/>
            </a:pPr>
            <a:r>
              <a:rPr lang="en-US" sz="1867" dirty="0"/>
              <a:t>0</a:t>
            </a:r>
          </a:p>
          <a:p>
            <a:pPr>
              <a:defRPr lang="en-US" sz="1400" dirty="0"/>
            </a:pPr>
            <a:r>
              <a:rPr lang="en-US" sz="1867" dirty="0"/>
              <a:t>1</a:t>
            </a:r>
          </a:p>
          <a:p>
            <a:pPr>
              <a:defRPr lang="en-US" sz="1400" dirty="0"/>
            </a:pPr>
            <a:r>
              <a:rPr lang="en-US" sz="1867" dirty="0"/>
              <a:t>2</a:t>
            </a:r>
          </a:p>
          <a:p>
            <a:pPr>
              <a:defRPr lang="en-US" sz="1400" dirty="0"/>
            </a:pPr>
            <a:r>
              <a:rPr lang="en-US" sz="1867" dirty="0"/>
              <a:t>3</a:t>
            </a:r>
          </a:p>
          <a:p>
            <a:pPr>
              <a:defRPr lang="en-US" sz="1400" dirty="0"/>
            </a:pPr>
            <a:r>
              <a:rPr lang="en-US" sz="1867" dirty="0"/>
              <a:t>4</a:t>
            </a:r>
          </a:p>
          <a:p>
            <a:pPr>
              <a:defRPr lang="en-US" sz="1400" dirty="0"/>
            </a:pPr>
            <a:r>
              <a:rPr lang="en-US" sz="1867" dirty="0"/>
              <a:t>5</a:t>
            </a:r>
          </a:p>
          <a:p>
            <a:pPr>
              <a:defRPr lang="en-US" sz="1400" dirty="0"/>
            </a:pPr>
            <a:r>
              <a:rPr lang="en-US" sz="1867" dirty="0"/>
              <a:t>6</a:t>
            </a:r>
          </a:p>
          <a:p>
            <a:pPr>
              <a:defRPr lang="en-US" sz="1400" dirty="0"/>
            </a:pPr>
            <a:r>
              <a:rPr lang="en-US" sz="1867" dirty="0"/>
              <a:t>7</a:t>
            </a:r>
          </a:p>
          <a:p>
            <a:pPr>
              <a:defRPr lang="en-US" sz="1400" dirty="0"/>
            </a:pPr>
            <a:r>
              <a:rPr lang="en-US" sz="1867" dirty="0"/>
              <a:t>8</a:t>
            </a:r>
          </a:p>
          <a:p>
            <a:pPr>
              <a:defRPr lang="en-US" sz="1400" dirty="0"/>
            </a:pPr>
            <a:r>
              <a:rPr lang="en-US" sz="1867" dirty="0"/>
              <a:t>9</a:t>
            </a:r>
          </a:p>
          <a:p>
            <a:pPr>
              <a:defRPr lang="en-US" sz="1400" dirty="0"/>
            </a:pPr>
            <a:r>
              <a:rPr lang="en-US" sz="1867" dirty="0"/>
              <a:t>10</a:t>
            </a:r>
          </a:p>
          <a:p>
            <a:pPr>
              <a:defRPr lang="en-US" sz="1400" dirty="0"/>
            </a:pPr>
            <a:r>
              <a:rPr lang="en-US" sz="1867" dirty="0"/>
              <a:t>11</a:t>
            </a:r>
          </a:p>
          <a:p>
            <a:pPr>
              <a:defRPr lang="en-US" sz="1400" dirty="0"/>
            </a:pPr>
            <a:r>
              <a:rPr lang="en-US" sz="1867" dirty="0"/>
              <a:t>12</a:t>
            </a:r>
          </a:p>
          <a:p>
            <a:pPr>
              <a:defRPr lang="en-US" sz="1400" dirty="0"/>
            </a:pPr>
            <a:r>
              <a:rPr lang="en-US" sz="1867" dirty="0"/>
              <a:t>13</a:t>
            </a:r>
          </a:p>
          <a:p>
            <a:pPr>
              <a:defRPr lang="en-US" sz="1400" dirty="0"/>
            </a:pPr>
            <a:r>
              <a:rPr lang="en-US" sz="1867" dirty="0"/>
              <a:t>14</a:t>
            </a:r>
          </a:p>
          <a:p>
            <a:pPr>
              <a:defRPr lang="en-US" sz="1400" dirty="0"/>
            </a:pPr>
            <a:r>
              <a:rPr lang="en-US" sz="1867" dirty="0"/>
              <a:t>15</a:t>
            </a:r>
          </a:p>
        </p:txBody>
      </p:sp>
      <p:sp>
        <p:nvSpPr>
          <p:cNvPr id="20" name="Right Brace 19">
            <a:extLst>
              <a:ext uri="{D7645817-B105-4020-A8EF-66607740EC5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A8EE852-99C0-4D90-94B5-2E2854F24088}"/>
              </a:ext>
            </a:extLst>
          </p:cNvPr>
          <p:cNvSpPr/>
          <p:nvPr/>
        </p:nvSpPr>
        <p:spPr>
          <a:xfrm>
            <a:off x="7569125" y="1377810"/>
            <a:ext cx="629385" cy="1461769"/>
          </a:xfrm>
          <a:prstGeom prst="rightBrace">
            <a:avLst/>
          </a:prstGeom>
          <a:noFill/>
          <a:ln>
            <a:solidFill>
              <a:schemeClr val="accent1">
                <a:shade val="80000"/>
              </a:schemeClr>
            </a:solidFill>
            <a:prstDash val="solid"/>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solidFill>
                <a:schemeClr val="tx1"/>
              </a:solidFill>
            </a:endParaRPr>
          </a:p>
        </p:txBody>
      </p:sp>
      <p:sp>
        <p:nvSpPr>
          <p:cNvPr id="21" name="Right Brace 20">
            <a:extLst>
              <a:ext uri="{99892A4A-CF83-4C39-81F6-035FB212690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6B7E263-E096-46D9-B395-793D6EEED6E7}"/>
              </a:ext>
            </a:extLst>
          </p:cNvPr>
          <p:cNvSpPr/>
          <p:nvPr/>
        </p:nvSpPr>
        <p:spPr>
          <a:xfrm>
            <a:off x="7698828" y="2965881"/>
            <a:ext cx="369976" cy="667016"/>
          </a:xfrm>
          <a:prstGeom prst="rightBrace">
            <a:avLst/>
          </a:prstGeom>
          <a:noFill/>
          <a:ln>
            <a:solidFill>
              <a:schemeClr val="accent1">
                <a:shade val="80000"/>
              </a:schemeClr>
            </a:solidFill>
            <a:prstDash val="solid"/>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solidFill>
                <a:schemeClr val="tx1"/>
              </a:solidFill>
            </a:endParaRPr>
          </a:p>
        </p:txBody>
      </p:sp>
      <p:sp>
        <p:nvSpPr>
          <p:cNvPr id="22" name="Right Brace 21">
            <a:extLst>
              <a:ext uri="{51756BEA-FBB2-4F92-A0AA-62AB0ED6111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3D178F9-4AD0-4AB0-806B-BC81964B2396}"/>
              </a:ext>
            </a:extLst>
          </p:cNvPr>
          <p:cNvSpPr/>
          <p:nvPr/>
        </p:nvSpPr>
        <p:spPr>
          <a:xfrm>
            <a:off x="7698828" y="3727881"/>
            <a:ext cx="369976" cy="667016"/>
          </a:xfrm>
          <a:prstGeom prst="rightBrace">
            <a:avLst/>
          </a:prstGeom>
          <a:noFill/>
          <a:ln>
            <a:solidFill>
              <a:schemeClr val="accent1">
                <a:shade val="80000"/>
              </a:schemeClr>
            </a:solidFill>
            <a:prstDash val="solid"/>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solidFill>
                <a:schemeClr val="tx1"/>
              </a:solidFill>
            </a:endParaRPr>
          </a:p>
        </p:txBody>
      </p:sp>
      <p:sp>
        <p:nvSpPr>
          <p:cNvPr id="23" name="Right Brace 22">
            <a:extLst>
              <a:ext uri="{4AB1D0CA-B6C7-4B77-B23C-75E0DAB05CA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5497358-F09D-4FCD-AE85-F441FB9EF58A}"/>
              </a:ext>
            </a:extLst>
          </p:cNvPr>
          <p:cNvSpPr/>
          <p:nvPr/>
        </p:nvSpPr>
        <p:spPr>
          <a:xfrm>
            <a:off x="7721525" y="4476611"/>
            <a:ext cx="629385" cy="1493088"/>
          </a:xfrm>
          <a:prstGeom prst="rightBrace">
            <a:avLst/>
          </a:prstGeom>
          <a:noFill/>
          <a:ln>
            <a:solidFill>
              <a:schemeClr val="accent1">
                <a:shade val="80000"/>
              </a:schemeClr>
            </a:solidFill>
            <a:prstDash val="solid"/>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solidFill>
                <a:schemeClr val="tx1"/>
              </a:solidFill>
            </a:endParaRPr>
          </a:p>
        </p:txBody>
      </p:sp>
      <p:sp>
        <p:nvSpPr>
          <p:cNvPr id="24" name="TextBox 23">
            <a:extLst>
              <a:ext uri="{2F20937A-0C4A-473A-8979-63F01E569F0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61D976B-8B0A-4FD3-86D6-FB57737BEB2E}"/>
              </a:ext>
            </a:extLst>
          </p:cNvPr>
          <p:cNvSpPr txBox="1"/>
          <p:nvPr/>
        </p:nvSpPr>
        <p:spPr>
          <a:xfrm>
            <a:off x="8422450" y="1803401"/>
            <a:ext cx="1884527" cy="702885"/>
          </a:xfrm>
          <a:prstGeom prst="rect">
            <a:avLst/>
          </a:prstGeom>
        </p:spPr>
        <p:txBody>
          <a:bodyPr vert="horz" lIns="127000" tIns="63500" rIns="127000" bIns="63500" rtlCol="0" anchor="t">
            <a:spAutoFit/>
          </a:bodyPr>
          <a:lstStyle/>
          <a:p>
            <a:pPr>
              <a:defRPr lang="en-US" sz="1400" dirty="0"/>
            </a:pPr>
            <a:r>
              <a:rPr lang="en-US" sz="1867" dirty="0">
                <a:solidFill>
                  <a:schemeClr val="accent1"/>
                </a:solidFill>
              </a:rPr>
              <a:t>Memory to store name</a:t>
            </a:r>
          </a:p>
        </p:txBody>
      </p:sp>
      <p:sp>
        <p:nvSpPr>
          <p:cNvPr id="25" name="TextBox 24">
            <a:extLst>
              <a:ext uri="{1E0BD3BA-DB95-4976-B6C8-3CB99B6BECA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3C72023-939D-4358-BF56-621907204F7D}"/>
              </a:ext>
            </a:extLst>
          </p:cNvPr>
          <p:cNvSpPr txBox="1"/>
          <p:nvPr/>
        </p:nvSpPr>
        <p:spPr>
          <a:xfrm>
            <a:off x="8350909" y="3141662"/>
            <a:ext cx="3033280" cy="415563"/>
          </a:xfrm>
          <a:prstGeom prst="rect">
            <a:avLst/>
          </a:prstGeom>
        </p:spPr>
        <p:txBody>
          <a:bodyPr vert="horz" lIns="127000" tIns="63500" rIns="127000" bIns="63500" rtlCol="0" anchor="t">
            <a:spAutoFit/>
          </a:bodyPr>
          <a:lstStyle/>
          <a:p>
            <a:pPr>
              <a:defRPr lang="en-US" sz="1400" dirty="0"/>
            </a:pPr>
            <a:r>
              <a:rPr lang="en-US" sz="1867" dirty="0">
                <a:solidFill>
                  <a:schemeClr val="accent1"/>
                </a:solidFill>
              </a:rPr>
              <a:t>Memory to store age</a:t>
            </a:r>
          </a:p>
        </p:txBody>
      </p:sp>
      <p:sp>
        <p:nvSpPr>
          <p:cNvPr id="26" name="TextBox 25">
            <a:extLst>
              <a:ext uri="{A068D5AE-63B3-41A5-88C5-343AD65F256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D490A53-C2E3-43C1-9CB6-D75105ADAAFD}"/>
              </a:ext>
            </a:extLst>
          </p:cNvPr>
          <p:cNvSpPr txBox="1"/>
          <p:nvPr/>
        </p:nvSpPr>
        <p:spPr>
          <a:xfrm>
            <a:off x="8458683" y="3695701"/>
            <a:ext cx="2821419" cy="415563"/>
          </a:xfrm>
          <a:prstGeom prst="rect">
            <a:avLst/>
          </a:prstGeom>
        </p:spPr>
        <p:txBody>
          <a:bodyPr vert="horz" lIns="127000" tIns="63500" rIns="127000" bIns="63500" rtlCol="0" anchor="t">
            <a:spAutoFit/>
          </a:bodyPr>
          <a:lstStyle/>
          <a:p>
            <a:pPr>
              <a:defRPr lang="en-US" sz="1400" dirty="0"/>
            </a:pPr>
            <a:r>
              <a:rPr lang="en-US" sz="1867" dirty="0">
                <a:solidFill>
                  <a:schemeClr val="accent1"/>
                </a:solidFill>
              </a:rPr>
              <a:t>Memory to store marks</a:t>
            </a:r>
          </a:p>
        </p:txBody>
      </p:sp>
      <p:sp>
        <p:nvSpPr>
          <p:cNvPr id="27" name="TextBox 26">
            <a:extLst>
              <a:ext uri="{88E0F165-24A0-4304-86D5-2F629A9E8C0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CFE316C-3A6F-40E3-9F3A-385C0D4B083B}"/>
              </a:ext>
            </a:extLst>
          </p:cNvPr>
          <p:cNvSpPr txBox="1"/>
          <p:nvPr/>
        </p:nvSpPr>
        <p:spPr>
          <a:xfrm>
            <a:off x="8579054" y="4940301"/>
            <a:ext cx="1884527" cy="702885"/>
          </a:xfrm>
          <a:prstGeom prst="rect">
            <a:avLst/>
          </a:prstGeom>
        </p:spPr>
        <p:txBody>
          <a:bodyPr vert="horz" lIns="127000" tIns="63500" rIns="127000" bIns="63500" rtlCol="0" anchor="t">
            <a:spAutoFit/>
          </a:bodyPr>
          <a:lstStyle/>
          <a:p>
            <a:pPr>
              <a:defRPr lang="en-US" sz="1400" dirty="0"/>
            </a:pPr>
            <a:r>
              <a:rPr lang="en-US" sz="1867" dirty="0">
                <a:solidFill>
                  <a:schemeClr val="accent1"/>
                </a:solidFill>
              </a:rPr>
              <a:t>Memory to store height</a:t>
            </a:r>
          </a:p>
        </p:txBody>
      </p:sp>
      <p:sp>
        <p:nvSpPr>
          <p:cNvPr id="28" name="TextBox 27">
            <a:extLst>
              <a:ext uri="{9756C330-421A-4191-9352-25E2DFBB3DE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30E938C-61A2-4F62-AEF9-DADB2A7B27A5}"/>
              </a:ext>
            </a:extLst>
          </p:cNvPr>
          <p:cNvSpPr txBox="1"/>
          <p:nvPr/>
        </p:nvSpPr>
        <p:spPr>
          <a:xfrm>
            <a:off x="4056443" y="6197601"/>
            <a:ext cx="4724780" cy="415563"/>
          </a:xfrm>
          <a:prstGeom prst="rect">
            <a:avLst/>
          </a:prstGeom>
        </p:spPr>
        <p:txBody>
          <a:bodyPr vert="horz" lIns="127000" tIns="63500" rIns="127000" bIns="63500" rtlCol="0" anchor="t">
            <a:spAutoFit/>
          </a:bodyPr>
          <a:lstStyle/>
          <a:p>
            <a:pPr>
              <a:defRPr lang="en-US" sz="1400" dirty="0"/>
            </a:pPr>
            <a:r>
              <a:rPr lang="en-US" sz="1867" b="1" dirty="0">
                <a:latin typeface="+mj-lt"/>
              </a:rPr>
              <a:t>Fig: Memory for structure member</a:t>
            </a:r>
          </a:p>
        </p:txBody>
      </p:sp>
      <p:sp>
        <p:nvSpPr>
          <p:cNvPr id="29" name="TextBox 28">
            <a:extLst>
              <a:ext uri="{58A4070A-B416-406C-9D4E-1F9FAE04156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F09DC0A-5D13-42EF-9AB7-B27852EFD6DA}"/>
              </a:ext>
            </a:extLst>
          </p:cNvPr>
          <p:cNvSpPr txBox="1"/>
          <p:nvPr/>
        </p:nvSpPr>
        <p:spPr>
          <a:xfrm>
            <a:off x="3657600" y="1790701"/>
            <a:ext cx="627405"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s1</a:t>
            </a:r>
          </a:p>
        </p:txBody>
      </p:sp>
    </p:spTree>
    <p:extLst>
      <p:ext uri="{D16377E7-F51A-4ACB-81D1-B2E6EFF24010}">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53"/>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8332CF72-F5F4-45E9-905E-C1E4248688B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E5E08C3-F707-4245-8A81-753FBE1D3626}"/>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31D1C3AB-9456-4180-A251-4AC8B4EB72F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0BFD3E8-B401-4F68-8AD2-1C4932E51D6C}"/>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4E1B6120-ADD1-4E6C-A749-4E3014DD1CF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096E0DC-7F75-42D2-B9BA-4493AEF43F7E}"/>
              </a:ext>
            </a:extLst>
          </p:cNvPr>
          <p:cNvSpPr txBox="1"/>
          <p:nvPr/>
        </p:nvSpPr>
        <p:spPr>
          <a:xfrm>
            <a:off x="119939" y="1000366"/>
            <a:ext cx="3657600" cy="2714141"/>
          </a:xfrm>
          <a:prstGeom prst="rect">
            <a:avLst/>
          </a:prstGeom>
        </p:spPr>
        <p:txBody>
          <a:bodyPr vert="horz" lIns="127000" tIns="63500" rIns="127000" bIns="63500" rtlCol="0" anchor="t">
            <a:spAutoFit/>
          </a:bodyPr>
          <a:lstStyle/>
          <a:p>
            <a:pPr>
              <a:defRPr lang="en-US" sz="1400" dirty="0"/>
            </a:pPr>
            <a:r>
              <a:rPr lang="en-US" sz="1867" dirty="0">
                <a:solidFill>
                  <a:srgbClr val="00B050"/>
                </a:solidFill>
              </a:rPr>
              <a:t>struct student</a:t>
            </a:r>
          </a:p>
          <a:p>
            <a:pPr>
              <a:defRPr lang="en-US" sz="1400" dirty="0"/>
            </a:pPr>
            <a:r>
              <a:rPr lang="en-US" sz="1867" dirty="0">
                <a:solidFill>
                  <a:srgbClr val="00B050"/>
                </a:solidFill>
              </a:rPr>
              <a:t>{</a:t>
            </a:r>
          </a:p>
          <a:p>
            <a:pPr lvl="1">
              <a:defRPr lang="en-US" sz="1400" dirty="0"/>
            </a:pPr>
            <a:r>
              <a:rPr lang="en-US" sz="1867" dirty="0">
                <a:solidFill>
                  <a:srgbClr val="00B050"/>
                </a:solidFill>
              </a:rPr>
              <a:t>char name[5];</a:t>
            </a:r>
          </a:p>
          <a:p>
            <a:pPr lvl="1">
              <a:defRPr lang="en-US" sz="1400" dirty="0"/>
            </a:pPr>
            <a:r>
              <a:rPr lang="en-US" sz="1867" dirty="0">
                <a:solidFill>
                  <a:srgbClr val="00B050"/>
                </a:solidFill>
              </a:rPr>
              <a:t>int age;</a:t>
            </a:r>
          </a:p>
          <a:p>
            <a:pPr lvl="1">
              <a:defRPr lang="en-US" sz="1400" dirty="0"/>
            </a:pPr>
            <a:r>
              <a:rPr lang="en-US" sz="1867" dirty="0">
                <a:solidFill>
                  <a:srgbClr val="00B050"/>
                </a:solidFill>
              </a:rPr>
              <a:t>int marks;</a:t>
            </a:r>
          </a:p>
          <a:p>
            <a:pPr lvl="1">
              <a:defRPr lang="en-US" sz="1400" dirty="0"/>
            </a:pPr>
            <a:r>
              <a:rPr lang="en-US" sz="1867" dirty="0">
                <a:solidFill>
                  <a:srgbClr val="00B050"/>
                </a:solidFill>
              </a:rPr>
              <a:t>float height;</a:t>
            </a:r>
          </a:p>
          <a:p>
            <a:pPr>
              <a:defRPr lang="en-US" sz="1400" dirty="0"/>
            </a:pPr>
            <a:r>
              <a:rPr lang="en-US" sz="1867" dirty="0">
                <a:solidFill>
                  <a:srgbClr val="00B050"/>
                </a:solidFill>
              </a:rPr>
              <a:t>};</a:t>
            </a:r>
          </a:p>
          <a:p>
            <a:pPr>
              <a:defRPr lang="en-US" sz="1400" dirty="0"/>
            </a:pPr>
            <a:endParaRPr lang="en-US" sz="1867" dirty="0">
              <a:solidFill>
                <a:srgbClr val="00B050"/>
              </a:solidFill>
            </a:endParaRPr>
          </a:p>
          <a:p>
            <a:pPr>
              <a:defRPr lang="en-US" sz="1400" dirty="0"/>
            </a:pPr>
            <a:r>
              <a:rPr lang="en-US" sz="1867" dirty="0">
                <a:solidFill>
                  <a:srgbClr val="FF7B43"/>
                </a:solidFill>
              </a:rPr>
              <a:t>struct student s1;</a:t>
            </a:r>
          </a:p>
        </p:txBody>
      </p:sp>
      <p:sp>
        <p:nvSpPr>
          <p:cNvPr id="5" name="TextBox 4">
            <a:extLst>
              <a:ext uri="{D826EF74-39C6-498C-97EE-EB06C640D28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5DC1508-1A51-4E5A-AD5F-F49B85E9B88D}"/>
              </a:ext>
            </a:extLst>
          </p:cNvPr>
          <p:cNvSpPr txBox="1"/>
          <p:nvPr/>
        </p:nvSpPr>
        <p:spPr>
          <a:xfrm>
            <a:off x="277736" y="3848100"/>
            <a:ext cx="4599064" cy="3025957"/>
          </a:xfrm>
          <a:prstGeom prst="rect">
            <a:avLst/>
          </a:prstGeom>
        </p:spPr>
        <p:txBody>
          <a:bodyPr vert="horz" lIns="127000" tIns="63500" rIns="127000" bIns="63500" rtlCol="0" anchor="t">
            <a:spAutoFit/>
          </a:bodyPr>
          <a:lstStyle/>
          <a:p>
            <a:pPr>
              <a:lnSpc>
                <a:spcPct val="125000"/>
              </a:lnSpc>
              <a:defRPr lang="en-US" sz="1400" dirty="0"/>
            </a:pPr>
            <a:r>
              <a:rPr lang="en-US" sz="1867" b="1" dirty="0">
                <a:solidFill>
                  <a:schemeClr val="accent6"/>
                </a:solidFill>
                <a:latin typeface="+mj-lt"/>
              </a:rPr>
              <a:t>s1.name="Raju";</a:t>
            </a:r>
          </a:p>
          <a:p>
            <a:pPr>
              <a:lnSpc>
                <a:spcPct val="125000"/>
              </a:lnSpc>
              <a:defRPr lang="en-US" sz="1400" dirty="0"/>
            </a:pPr>
            <a:r>
              <a:rPr lang="en-US" sz="1867" b="1" dirty="0">
                <a:solidFill>
                  <a:schemeClr val="accent6"/>
                </a:solidFill>
                <a:latin typeface="+mj-lt"/>
              </a:rPr>
              <a:t>s1.age=23;</a:t>
            </a:r>
          </a:p>
          <a:p>
            <a:pPr>
              <a:lnSpc>
                <a:spcPct val="125000"/>
              </a:lnSpc>
              <a:defRPr lang="en-US" sz="1400" dirty="0"/>
            </a:pPr>
            <a:r>
              <a:rPr lang="en-US" sz="1867" b="1" dirty="0">
                <a:solidFill>
                  <a:schemeClr val="accent6"/>
                </a:solidFill>
                <a:latin typeface="+mj-lt"/>
              </a:rPr>
              <a:t>s1.marks=80;</a:t>
            </a:r>
          </a:p>
          <a:p>
            <a:pPr>
              <a:lnSpc>
                <a:spcPct val="125000"/>
              </a:lnSpc>
              <a:defRPr lang="en-US" sz="1400" dirty="0"/>
            </a:pPr>
            <a:r>
              <a:rPr lang="en-US" sz="1867" b="1" dirty="0">
                <a:solidFill>
                  <a:schemeClr val="accent6"/>
                </a:solidFill>
                <a:latin typeface="+mj-lt"/>
              </a:rPr>
              <a:t>s1.height=5.5;</a:t>
            </a:r>
          </a:p>
          <a:p>
            <a:pPr>
              <a:lnSpc>
                <a:spcPct val="125000"/>
              </a:lnSpc>
              <a:defRPr lang="en-US" sz="1400" dirty="0"/>
            </a:pPr>
            <a:endParaRPr lang="en-US" sz="1867" b="1" dirty="0">
              <a:solidFill>
                <a:schemeClr val="accent6"/>
              </a:solidFill>
              <a:latin typeface="+mj-lt"/>
            </a:endParaRPr>
          </a:p>
          <a:p>
            <a:pPr>
              <a:lnSpc>
                <a:spcPct val="125000"/>
              </a:lnSpc>
              <a:defRPr lang="en-US" sz="1400" dirty="0"/>
            </a:pPr>
            <a:endParaRPr lang="en-US" sz="1867" b="1" dirty="0">
              <a:solidFill>
                <a:schemeClr val="accent6"/>
              </a:solidFill>
              <a:latin typeface="+mj-lt"/>
            </a:endParaRPr>
          </a:p>
          <a:p>
            <a:pPr>
              <a:lnSpc>
                <a:spcPct val="125000"/>
              </a:lnSpc>
              <a:defRPr lang="en-US" sz="1400" dirty="0"/>
            </a:pPr>
            <a:r>
              <a:rPr lang="en-US" sz="2133" b="1" dirty="0">
                <a:solidFill>
                  <a:schemeClr val="accent3"/>
                </a:solidFill>
                <a:latin typeface="+mj-lt"/>
              </a:rPr>
              <a:t>.(dot) -&gt; </a:t>
            </a:r>
            <a:r>
              <a:rPr lang="en-US" sz="2133" dirty="0">
                <a:solidFill>
                  <a:schemeClr val="accent4"/>
                </a:solidFill>
                <a:latin typeface="+mj-lt"/>
              </a:rPr>
              <a:t>Member access operator</a:t>
            </a:r>
          </a:p>
          <a:p>
            <a:pPr>
              <a:lnSpc>
                <a:spcPct val="125000"/>
              </a:lnSpc>
              <a:defRPr lang="en-US" sz="1400" dirty="0"/>
            </a:pPr>
            <a:endParaRPr lang="en-US" sz="1867" dirty="0"/>
          </a:p>
        </p:txBody>
      </p:sp>
      <p:sp>
        <p:nvSpPr>
          <p:cNvPr id="6" name="Rectangle 5">
            <a:extLst>
              <a:ext uri="{326E61F9-F118-44F0-ABFB-19A1DE006E7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86AF1D3-345F-4E69-BEAF-2D8271BB5FEB}"/>
              </a:ext>
            </a:extLst>
          </p:cNvPr>
          <p:cNvSpPr/>
          <p:nvPr/>
        </p:nvSpPr>
        <p:spPr>
          <a:xfrm>
            <a:off x="6299201" y="1314716"/>
            <a:ext cx="2432151" cy="4654981"/>
          </a:xfrm>
          <a:prstGeom prst="rect">
            <a:avLst/>
          </a:prstGeom>
          <a:solidFill>
            <a:schemeClr val="accent5"/>
          </a:solidFill>
          <a:ln w="9525" cap="flat">
            <a:solidFill>
              <a:srgbClr val="BC9334"/>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7" name="Straight Connector 6">
            <a:extLst>
              <a:ext uri="{87EBF0F7-130C-4B07-B515-99B400DC4A5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FC0B98D-30DA-4613-8D78-4B6D0C7B4D97}"/>
              </a:ext>
            </a:extLst>
          </p:cNvPr>
          <p:cNvCxnSpPr/>
          <p:nvPr/>
        </p:nvCxnSpPr>
        <p:spPr>
          <a:xfrm rot="10800000" flipH="1">
            <a:off x="6310859" y="1651697"/>
            <a:ext cx="2394267"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a:extLst>
              <a:ext uri="{A93DD362-792D-4B33-986C-CE04186C394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74A3911-25EA-4C16-B569-63BFEC6E8B82}"/>
              </a:ext>
            </a:extLst>
          </p:cNvPr>
          <p:cNvCxnSpPr/>
          <p:nvPr/>
        </p:nvCxnSpPr>
        <p:spPr>
          <a:xfrm rot="10800000" flipH="1">
            <a:off x="6310859" y="1943163"/>
            <a:ext cx="2456725" cy="1333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a:extLst>
              <a:ext uri="{CC2B7490-35FF-4B28-90E8-F7D380D6AA7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6A0D928-368C-462A-9F2B-48083E14BD53}"/>
              </a:ext>
            </a:extLst>
          </p:cNvPr>
          <p:cNvCxnSpPr/>
          <p:nvPr/>
        </p:nvCxnSpPr>
        <p:spPr>
          <a:xfrm rot="10800000" flipH="1" flipV="1">
            <a:off x="6310859" y="2312098"/>
            <a:ext cx="2415083" cy="26644"/>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0" name="Straight Connector 9">
            <a:extLst>
              <a:ext uri="{06868BED-C22D-4712-9370-D2CF3D6581A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A8F88E1-3521-4BCA-AE92-8B95C7877B20}"/>
              </a:ext>
            </a:extLst>
          </p:cNvPr>
          <p:cNvCxnSpPr/>
          <p:nvPr/>
        </p:nvCxnSpPr>
        <p:spPr>
          <a:xfrm rot="10800000" flipH="1">
            <a:off x="6310860" y="2630220"/>
            <a:ext cx="2435897" cy="37477"/>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1" name="Straight Connector 10">
            <a:extLst>
              <a:ext uri="{147BF49D-6485-4D23-B2B9-D9E836BA4E6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1A32B5A-FFCC-4565-AC70-202BEB8BDECE}"/>
              </a:ext>
            </a:extLst>
          </p:cNvPr>
          <p:cNvCxnSpPr/>
          <p:nvPr/>
        </p:nvCxnSpPr>
        <p:spPr>
          <a:xfrm rot="10800000" flipH="1">
            <a:off x="6310859" y="2984156"/>
            <a:ext cx="2456725" cy="39141"/>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2" name="Straight Connector 11">
            <a:extLst>
              <a:ext uri="{4B03C714-DC31-45CE-8D76-7715FD4BF25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703DA3E-5376-498D-822F-80DF29CA784D}"/>
              </a:ext>
            </a:extLst>
          </p:cNvPr>
          <p:cNvCxnSpPr/>
          <p:nvPr/>
        </p:nvCxnSpPr>
        <p:spPr>
          <a:xfrm rot="10800000" flipH="1" flipV="1">
            <a:off x="6310859" y="33788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3" name="Straight Connector 12">
            <a:extLst>
              <a:ext uri="{1B9FC0CD-904F-4C36-9702-372B729CA66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727162C-B367-4E26-A88D-504497A5A5C1}"/>
              </a:ext>
            </a:extLst>
          </p:cNvPr>
          <p:cNvCxnSpPr/>
          <p:nvPr/>
        </p:nvCxnSpPr>
        <p:spPr>
          <a:xfrm rot="10800000" flipH="1" flipV="1">
            <a:off x="6310859" y="37344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4" name="Straight Connector 13">
            <a:extLst>
              <a:ext uri="{5B967955-287B-45B5-BF90-9232F55697D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DB845C4-FA72-4B76-A37C-ED5110BB3C23}"/>
              </a:ext>
            </a:extLst>
          </p:cNvPr>
          <p:cNvCxnSpPr/>
          <p:nvPr/>
        </p:nvCxnSpPr>
        <p:spPr>
          <a:xfrm rot="10800000" flipH="1" flipV="1">
            <a:off x="6310859" y="40900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5" name="Straight Connector 14">
            <a:extLst>
              <a:ext uri="{B2678372-A6B9-4CB4-9336-F0F55F33441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913E756-CB31-4F8C-9F02-BB586F9AE908}"/>
              </a:ext>
            </a:extLst>
          </p:cNvPr>
          <p:cNvCxnSpPr/>
          <p:nvPr/>
        </p:nvCxnSpPr>
        <p:spPr>
          <a:xfrm rot="10800000" flipH="1" flipV="1">
            <a:off x="6310859" y="44456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6" name="Straight Connector 15">
            <a:extLst>
              <a:ext uri="{27EA5342-E2F7-4E11-B6D0-E980F0F06C7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DF0A11F-9CD9-455D-A77C-05CCAC265E7D}"/>
              </a:ext>
            </a:extLst>
          </p:cNvPr>
          <p:cNvCxnSpPr/>
          <p:nvPr/>
        </p:nvCxnSpPr>
        <p:spPr>
          <a:xfrm rot="10800000" flipH="1" flipV="1">
            <a:off x="6310859" y="48520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7" name="Straight Connector 16">
            <a:extLst>
              <a:ext uri="{C0E4137D-CAFC-4121-9226-58B7FAA070C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9CC6BF8-A2D4-4539-823F-0701F51A7449}"/>
              </a:ext>
            </a:extLst>
          </p:cNvPr>
          <p:cNvCxnSpPr/>
          <p:nvPr/>
        </p:nvCxnSpPr>
        <p:spPr>
          <a:xfrm rot="10800000" flipH="1" flipV="1">
            <a:off x="6310859" y="52076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8" name="Straight Connector 17">
            <a:extLst>
              <a:ext uri="{633195CD-F62E-4812-A0ED-C300AEB66FA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F7A6206-7F9E-4AD2-BF72-4C406C1C8A93}"/>
              </a:ext>
            </a:extLst>
          </p:cNvPr>
          <p:cNvCxnSpPr/>
          <p:nvPr/>
        </p:nvCxnSpPr>
        <p:spPr>
          <a:xfrm rot="10800000" flipH="1" flipV="1">
            <a:off x="6310859" y="55632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9" name="Straight Connector 18">
            <a:extLst>
              <a:ext uri="{13304F9D-1208-47CE-ADA7-E700AC1BC0C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E260A9D-8909-469B-949C-C73D5D3E27D1}"/>
              </a:ext>
            </a:extLst>
          </p:cNvPr>
          <p:cNvCxnSpPr/>
          <p:nvPr/>
        </p:nvCxnSpPr>
        <p:spPr>
          <a:xfrm rot="10800000" flipH="1" flipV="1">
            <a:off x="6310859" y="59696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0" name="TextBox 19">
            <a:extLst>
              <a:ext uri="{02D00EA5-2736-4839-B9D1-6B064399673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DE9451A-9C61-4A69-A3B8-F8330FC7E367}"/>
              </a:ext>
            </a:extLst>
          </p:cNvPr>
          <p:cNvSpPr txBox="1"/>
          <p:nvPr/>
        </p:nvSpPr>
        <p:spPr>
          <a:xfrm>
            <a:off x="5728741" y="1371600"/>
            <a:ext cx="762000" cy="4725396"/>
          </a:xfrm>
          <a:prstGeom prst="rect">
            <a:avLst/>
          </a:prstGeom>
        </p:spPr>
        <p:txBody>
          <a:bodyPr vert="horz" lIns="127000" tIns="63500" rIns="127000" bIns="63500" rtlCol="0" anchor="t">
            <a:spAutoFit/>
          </a:bodyPr>
          <a:lstStyle/>
          <a:p>
            <a:pPr>
              <a:defRPr lang="en-US" sz="1400" dirty="0"/>
            </a:pPr>
            <a:r>
              <a:rPr lang="en-US" sz="1867" dirty="0"/>
              <a:t>0</a:t>
            </a:r>
          </a:p>
          <a:p>
            <a:pPr>
              <a:defRPr lang="en-US" sz="1400" dirty="0"/>
            </a:pPr>
            <a:r>
              <a:rPr lang="en-US" sz="1867" dirty="0"/>
              <a:t>1</a:t>
            </a:r>
          </a:p>
          <a:p>
            <a:pPr>
              <a:defRPr lang="en-US" sz="1400" dirty="0"/>
            </a:pPr>
            <a:r>
              <a:rPr lang="en-US" sz="1867" dirty="0"/>
              <a:t>2</a:t>
            </a:r>
          </a:p>
          <a:p>
            <a:pPr>
              <a:defRPr lang="en-US" sz="1400" dirty="0"/>
            </a:pPr>
            <a:r>
              <a:rPr lang="en-US" sz="1867" dirty="0"/>
              <a:t>3</a:t>
            </a:r>
          </a:p>
          <a:p>
            <a:pPr>
              <a:defRPr lang="en-US" sz="1400" dirty="0"/>
            </a:pPr>
            <a:r>
              <a:rPr lang="en-US" sz="1867" dirty="0"/>
              <a:t>4</a:t>
            </a:r>
          </a:p>
          <a:p>
            <a:pPr>
              <a:defRPr lang="en-US" sz="1400" dirty="0"/>
            </a:pPr>
            <a:r>
              <a:rPr lang="en-US" sz="1867" dirty="0"/>
              <a:t>5</a:t>
            </a:r>
          </a:p>
          <a:p>
            <a:pPr>
              <a:defRPr lang="en-US" sz="1400" dirty="0"/>
            </a:pPr>
            <a:r>
              <a:rPr lang="en-US" sz="1867" dirty="0"/>
              <a:t>6</a:t>
            </a:r>
          </a:p>
          <a:p>
            <a:pPr>
              <a:defRPr lang="en-US" sz="1400" dirty="0"/>
            </a:pPr>
            <a:r>
              <a:rPr lang="en-US" sz="1867" dirty="0"/>
              <a:t>7</a:t>
            </a:r>
          </a:p>
          <a:p>
            <a:pPr>
              <a:defRPr lang="en-US" sz="1400" dirty="0"/>
            </a:pPr>
            <a:r>
              <a:rPr lang="en-US" sz="1867" dirty="0"/>
              <a:t>8</a:t>
            </a:r>
          </a:p>
          <a:p>
            <a:pPr>
              <a:defRPr lang="en-US" sz="1400" dirty="0"/>
            </a:pPr>
            <a:r>
              <a:rPr lang="en-US" sz="1867" dirty="0"/>
              <a:t>9</a:t>
            </a:r>
          </a:p>
          <a:p>
            <a:pPr>
              <a:defRPr lang="en-US" sz="1400" dirty="0"/>
            </a:pPr>
            <a:r>
              <a:rPr lang="en-US" sz="1867" dirty="0"/>
              <a:t>10</a:t>
            </a:r>
          </a:p>
          <a:p>
            <a:pPr>
              <a:defRPr lang="en-US" sz="1400" dirty="0"/>
            </a:pPr>
            <a:r>
              <a:rPr lang="en-US" sz="1867" dirty="0"/>
              <a:t>11</a:t>
            </a:r>
          </a:p>
          <a:p>
            <a:pPr>
              <a:defRPr lang="en-US" sz="1400" dirty="0"/>
            </a:pPr>
            <a:r>
              <a:rPr lang="en-US" sz="1867" dirty="0"/>
              <a:t>12</a:t>
            </a:r>
          </a:p>
          <a:p>
            <a:pPr>
              <a:defRPr lang="en-US" sz="1400" dirty="0"/>
            </a:pPr>
            <a:r>
              <a:rPr lang="en-US" sz="1867" dirty="0"/>
              <a:t>13</a:t>
            </a:r>
          </a:p>
          <a:p>
            <a:pPr>
              <a:defRPr lang="en-US" sz="1400" dirty="0"/>
            </a:pPr>
            <a:r>
              <a:rPr lang="en-US" sz="1867" dirty="0"/>
              <a:t>14</a:t>
            </a:r>
          </a:p>
          <a:p>
            <a:pPr>
              <a:defRPr lang="en-US" sz="1400" dirty="0"/>
            </a:pPr>
            <a:r>
              <a:rPr lang="en-US" sz="1867" dirty="0"/>
              <a:t>15</a:t>
            </a:r>
          </a:p>
        </p:txBody>
      </p:sp>
      <p:sp>
        <p:nvSpPr>
          <p:cNvPr id="21" name="TextBox 20">
            <a:extLst>
              <a:ext uri="{8E35A672-9DB2-4990-8A23-F3A76391748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C4A6D44-66E6-44A0-B640-2EF98DD566BE}"/>
              </a:ext>
            </a:extLst>
          </p:cNvPr>
          <p:cNvSpPr txBox="1"/>
          <p:nvPr/>
        </p:nvSpPr>
        <p:spPr>
          <a:xfrm>
            <a:off x="7153897" y="1180135"/>
            <a:ext cx="762000" cy="1897379"/>
          </a:xfrm>
          <a:prstGeom prst="rect">
            <a:avLst/>
          </a:prstGeom>
        </p:spPr>
        <p:txBody>
          <a:bodyPr vert="horz" lIns="127000" tIns="63500" rIns="127000" bIns="63500" rtlCol="0" anchor="t">
            <a:spAutoFit/>
          </a:bodyPr>
          <a:lstStyle/>
          <a:p>
            <a:pPr>
              <a:lnSpc>
                <a:spcPct val="125000"/>
              </a:lnSpc>
              <a:defRPr lang="en-US" sz="1400" dirty="0"/>
            </a:pPr>
            <a:r>
              <a:rPr lang="en-US" sz="1867" dirty="0">
                <a:solidFill>
                  <a:schemeClr val="bg2"/>
                </a:solidFill>
              </a:rPr>
              <a:t>R</a:t>
            </a:r>
          </a:p>
          <a:p>
            <a:pPr>
              <a:lnSpc>
                <a:spcPct val="125000"/>
              </a:lnSpc>
              <a:defRPr lang="en-US" sz="1400" dirty="0"/>
            </a:pPr>
            <a:r>
              <a:rPr lang="en-US" sz="1867" dirty="0">
                <a:solidFill>
                  <a:schemeClr val="bg2"/>
                </a:solidFill>
              </a:rPr>
              <a:t>a</a:t>
            </a:r>
          </a:p>
          <a:p>
            <a:pPr>
              <a:lnSpc>
                <a:spcPct val="125000"/>
              </a:lnSpc>
              <a:defRPr lang="en-US" sz="1400" dirty="0"/>
            </a:pPr>
            <a:r>
              <a:rPr lang="en-US" sz="1867" dirty="0">
                <a:solidFill>
                  <a:schemeClr val="bg2"/>
                </a:solidFill>
              </a:rPr>
              <a:t>J</a:t>
            </a:r>
          </a:p>
          <a:p>
            <a:pPr>
              <a:lnSpc>
                <a:spcPct val="125000"/>
              </a:lnSpc>
              <a:defRPr lang="en-US" sz="1400" dirty="0"/>
            </a:pPr>
            <a:r>
              <a:rPr lang="en-US" sz="1867" dirty="0">
                <a:solidFill>
                  <a:schemeClr val="bg2"/>
                </a:solidFill>
              </a:rPr>
              <a:t>u</a:t>
            </a:r>
          </a:p>
          <a:p>
            <a:pPr>
              <a:lnSpc>
                <a:spcPct val="125000"/>
              </a:lnSpc>
              <a:defRPr lang="en-US" sz="1400" dirty="0"/>
            </a:pPr>
            <a:r>
              <a:rPr lang="en-US" sz="1867" dirty="0">
                <a:solidFill>
                  <a:schemeClr val="bg2"/>
                </a:solidFill>
              </a:rPr>
              <a:t>/0</a:t>
            </a:r>
          </a:p>
        </p:txBody>
      </p:sp>
      <p:sp>
        <p:nvSpPr>
          <p:cNvPr id="22" name="TextBox 21">
            <a:extLst>
              <a:ext uri="{DC16E8D8-FD0C-40B1-9AC3-8C1D9ACFCEB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B5CE60E-4C0F-4EEF-9892-531997872A5E}"/>
              </a:ext>
            </a:extLst>
          </p:cNvPr>
          <p:cNvSpPr txBox="1"/>
          <p:nvPr/>
        </p:nvSpPr>
        <p:spPr>
          <a:xfrm>
            <a:off x="7085978" y="3056395"/>
            <a:ext cx="943127" cy="555730"/>
          </a:xfrm>
          <a:prstGeom prst="rect">
            <a:avLst/>
          </a:prstGeom>
        </p:spPr>
        <p:txBody>
          <a:bodyPr vert="horz" lIns="127000" tIns="63500" rIns="127000" bIns="63500" rtlCol="0" anchor="t">
            <a:spAutoFit/>
          </a:bodyPr>
          <a:lstStyle/>
          <a:p>
            <a:pPr>
              <a:lnSpc>
                <a:spcPct val="125000"/>
              </a:lnSpc>
              <a:defRPr lang="en-US" sz="1400" dirty="0"/>
            </a:pPr>
            <a:r>
              <a:rPr lang="en-US" sz="2400" dirty="0">
                <a:solidFill>
                  <a:srgbClr val="FFC94A"/>
                </a:solidFill>
              </a:rPr>
              <a:t>23</a:t>
            </a:r>
          </a:p>
        </p:txBody>
      </p:sp>
      <p:sp>
        <p:nvSpPr>
          <p:cNvPr id="23" name="TextBox 22">
            <a:extLst>
              <a:ext uri="{C6744EF0-F7B6-41EE-A94F-A3004AAFB9E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95CB4D5-9C25-4D02-B44D-2FA23845639F}"/>
              </a:ext>
            </a:extLst>
          </p:cNvPr>
          <p:cNvSpPr txBox="1"/>
          <p:nvPr/>
        </p:nvSpPr>
        <p:spPr>
          <a:xfrm>
            <a:off x="7085978" y="3747731"/>
            <a:ext cx="1004239" cy="603307"/>
          </a:xfrm>
          <a:prstGeom prst="rect">
            <a:avLst/>
          </a:prstGeom>
        </p:spPr>
        <p:txBody>
          <a:bodyPr vert="horz" lIns="127000" tIns="63500" rIns="127000" bIns="63500" rtlCol="0" anchor="t">
            <a:spAutoFit/>
          </a:bodyPr>
          <a:lstStyle/>
          <a:p>
            <a:pPr>
              <a:lnSpc>
                <a:spcPct val="125000"/>
              </a:lnSpc>
              <a:defRPr lang="en-US" sz="1400" dirty="0"/>
            </a:pPr>
            <a:r>
              <a:rPr lang="en-US" sz="2667" dirty="0">
                <a:solidFill>
                  <a:schemeClr val="accent3"/>
                </a:solidFill>
              </a:rPr>
              <a:t>80</a:t>
            </a:r>
          </a:p>
        </p:txBody>
      </p:sp>
      <p:sp>
        <p:nvSpPr>
          <p:cNvPr id="24" name="TextBox 23">
            <a:extLst>
              <a:ext uri="{C6039AB5-F60F-4087-A8C2-B74587DA2AB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CA42C17-364D-40F8-928C-7C69DFD8C400}"/>
              </a:ext>
            </a:extLst>
          </p:cNvPr>
          <p:cNvSpPr txBox="1"/>
          <p:nvPr/>
        </p:nvSpPr>
        <p:spPr>
          <a:xfrm>
            <a:off x="6844995" y="4357331"/>
            <a:ext cx="1346821" cy="1078180"/>
          </a:xfrm>
          <a:prstGeom prst="rect">
            <a:avLst/>
          </a:prstGeom>
        </p:spPr>
        <p:txBody>
          <a:bodyPr vert="horz" lIns="127000" tIns="63500" rIns="127000" bIns="63500" rtlCol="0" anchor="t">
            <a:spAutoFit/>
          </a:bodyPr>
          <a:lstStyle/>
          <a:p>
            <a:pPr>
              <a:lnSpc>
                <a:spcPct val="125000"/>
              </a:lnSpc>
              <a:defRPr lang="en-US" sz="1400" dirty="0"/>
            </a:pPr>
            <a:r>
              <a:rPr lang="en-US" sz="5333" dirty="0">
                <a:solidFill>
                  <a:srgbClr val="FFFF00"/>
                </a:solidFill>
              </a:rPr>
              <a:t>5.5</a:t>
            </a:r>
          </a:p>
        </p:txBody>
      </p:sp>
      <p:sp>
        <p:nvSpPr>
          <p:cNvPr id="25" name="TextBox 24">
            <a:extLst>
              <a:ext uri="{E97230A0-3E9F-4006-AF73-F7AF13CB13C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416C063-5583-435E-8B5E-7726075D144B}"/>
              </a:ext>
            </a:extLst>
          </p:cNvPr>
          <p:cNvSpPr txBox="1"/>
          <p:nvPr/>
        </p:nvSpPr>
        <p:spPr>
          <a:xfrm>
            <a:off x="4730496" y="1445997"/>
            <a:ext cx="627405"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s1</a:t>
            </a:r>
          </a:p>
        </p:txBody>
      </p:sp>
    </p:spTree>
    <p:extLst>
      <p:ext uri="{A7F0DECC-F2BE-46D6-A9B8-4E1C47EFDD22}">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57"/>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2974CD6-2355-4C6B-8F6B-9F4B80E7D95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2150A6B-9265-41EA-93C4-09062F9C1989}"/>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303EC688-E274-4EA0-A1AE-3F02F6E759E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99DAC02-0F08-4748-98F4-A61AF3B0349F}"/>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75259495-6C6D-44D2-87DB-85993DFABB9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36BD49F-A659-4BD6-B0FA-807885D6F44C}"/>
              </a:ext>
            </a:extLst>
          </p:cNvPr>
          <p:cNvSpPr txBox="1"/>
          <p:nvPr/>
        </p:nvSpPr>
        <p:spPr>
          <a:xfrm>
            <a:off x="119939" y="1000365"/>
            <a:ext cx="3657600" cy="2426818"/>
          </a:xfrm>
          <a:prstGeom prst="rect">
            <a:avLst/>
          </a:prstGeom>
        </p:spPr>
        <p:txBody>
          <a:bodyPr vert="horz" lIns="127000" tIns="63500" rIns="127000" bIns="63500" rtlCol="0" anchor="t">
            <a:spAutoFit/>
          </a:bodyPr>
          <a:lstStyle/>
          <a:p>
            <a:pPr>
              <a:defRPr lang="en-US" sz="1400" dirty="0"/>
            </a:pPr>
            <a:r>
              <a:rPr lang="en-US" sz="1867" dirty="0">
                <a:solidFill>
                  <a:srgbClr val="00B050"/>
                </a:solidFill>
              </a:rPr>
              <a:t>struct tree</a:t>
            </a:r>
          </a:p>
          <a:p>
            <a:pPr>
              <a:defRPr lang="en-US" sz="1400" dirty="0"/>
            </a:pPr>
            <a:r>
              <a:rPr lang="en-US" sz="1867" dirty="0">
                <a:solidFill>
                  <a:srgbClr val="00B050"/>
                </a:solidFill>
              </a:rPr>
              <a:t>{</a:t>
            </a:r>
          </a:p>
          <a:p>
            <a:pPr lvl="1">
              <a:defRPr lang="en-US" sz="1400" dirty="0"/>
            </a:pPr>
            <a:r>
              <a:rPr lang="en-US" sz="1867" dirty="0">
                <a:solidFill>
                  <a:srgbClr val="00B050"/>
                </a:solidFill>
              </a:rPr>
              <a:t>char name[5];</a:t>
            </a:r>
          </a:p>
          <a:p>
            <a:pPr lvl="1">
              <a:defRPr lang="en-US" sz="1400" dirty="0"/>
            </a:pPr>
            <a:r>
              <a:rPr lang="en-US" sz="1867" dirty="0">
                <a:solidFill>
                  <a:srgbClr val="00B050"/>
                </a:solidFill>
              </a:rPr>
              <a:t>int noofbranches;</a:t>
            </a:r>
          </a:p>
          <a:p>
            <a:pPr lvl="1">
              <a:defRPr lang="en-US" sz="1400" dirty="0"/>
            </a:pPr>
            <a:r>
              <a:rPr lang="en-US" sz="1867" dirty="0">
                <a:solidFill>
                  <a:srgbClr val="00B050"/>
                </a:solidFill>
              </a:rPr>
              <a:t>float height;</a:t>
            </a:r>
          </a:p>
          <a:p>
            <a:pPr>
              <a:defRPr lang="en-US" sz="1400" dirty="0"/>
            </a:pPr>
            <a:r>
              <a:rPr lang="en-US" sz="1867" dirty="0">
                <a:solidFill>
                  <a:srgbClr val="00B050"/>
                </a:solidFill>
              </a:rPr>
              <a:t>};</a:t>
            </a:r>
          </a:p>
          <a:p>
            <a:pPr>
              <a:defRPr lang="en-US" sz="1400" dirty="0"/>
            </a:pPr>
            <a:endParaRPr lang="en-US" sz="1867" dirty="0">
              <a:solidFill>
                <a:srgbClr val="00B050"/>
              </a:solidFill>
            </a:endParaRPr>
          </a:p>
          <a:p>
            <a:pPr>
              <a:defRPr lang="en-US" sz="1400" dirty="0"/>
            </a:pPr>
            <a:r>
              <a:rPr lang="en-US" sz="1867" dirty="0">
                <a:solidFill>
                  <a:srgbClr val="FF7B43"/>
                </a:solidFill>
              </a:rPr>
              <a:t>struct tree t1;</a:t>
            </a:r>
          </a:p>
        </p:txBody>
      </p:sp>
      <p:sp>
        <p:nvSpPr>
          <p:cNvPr id="5" name="TextBox 4">
            <a:extLst>
              <a:ext uri="{46E43DD5-C743-49E6-9868-7C0C6790A16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79ED1C1-FAAC-405B-8BB4-7F45B54D35C6}"/>
              </a:ext>
            </a:extLst>
          </p:cNvPr>
          <p:cNvSpPr txBox="1"/>
          <p:nvPr/>
        </p:nvSpPr>
        <p:spPr>
          <a:xfrm>
            <a:off x="277736" y="3848100"/>
            <a:ext cx="4599064" cy="2666820"/>
          </a:xfrm>
          <a:prstGeom prst="rect">
            <a:avLst/>
          </a:prstGeom>
        </p:spPr>
        <p:txBody>
          <a:bodyPr vert="horz" lIns="127000" tIns="63500" rIns="127000" bIns="63500" rtlCol="0" anchor="t">
            <a:spAutoFit/>
          </a:bodyPr>
          <a:lstStyle/>
          <a:p>
            <a:pPr>
              <a:lnSpc>
                <a:spcPct val="125000"/>
              </a:lnSpc>
              <a:defRPr lang="en-US" sz="1400" dirty="0"/>
            </a:pPr>
            <a:r>
              <a:rPr lang="en-US" sz="1867" b="1" dirty="0">
                <a:solidFill>
                  <a:schemeClr val="accent6"/>
                </a:solidFill>
                <a:latin typeface="+mj-lt"/>
              </a:rPr>
              <a:t>t1.name="teak";</a:t>
            </a:r>
          </a:p>
          <a:p>
            <a:pPr>
              <a:lnSpc>
                <a:spcPct val="125000"/>
              </a:lnSpc>
              <a:defRPr lang="en-US" sz="1400" dirty="0"/>
            </a:pPr>
            <a:r>
              <a:rPr lang="en-US" sz="1867" b="1" dirty="0">
                <a:solidFill>
                  <a:schemeClr val="accent6"/>
                </a:solidFill>
                <a:latin typeface="+mj-lt"/>
              </a:rPr>
              <a:t>t1.noofbranches=23;</a:t>
            </a:r>
          </a:p>
          <a:p>
            <a:pPr>
              <a:lnSpc>
                <a:spcPct val="125000"/>
              </a:lnSpc>
              <a:defRPr lang="en-US" sz="1400" dirty="0"/>
            </a:pPr>
            <a:r>
              <a:rPr lang="en-US" sz="1867" b="1" dirty="0">
                <a:solidFill>
                  <a:schemeClr val="accent6"/>
                </a:solidFill>
                <a:latin typeface="+mj-lt"/>
              </a:rPr>
              <a:t>t1.height=31.71;</a:t>
            </a:r>
          </a:p>
          <a:p>
            <a:pPr>
              <a:lnSpc>
                <a:spcPct val="125000"/>
              </a:lnSpc>
              <a:defRPr lang="en-US" sz="1400" dirty="0"/>
            </a:pPr>
            <a:endParaRPr lang="en-US" sz="1867" b="1" dirty="0">
              <a:solidFill>
                <a:schemeClr val="accent6"/>
              </a:solidFill>
              <a:latin typeface="+mj-lt"/>
            </a:endParaRPr>
          </a:p>
          <a:p>
            <a:pPr>
              <a:lnSpc>
                <a:spcPct val="125000"/>
              </a:lnSpc>
              <a:defRPr lang="en-US" sz="1400" dirty="0"/>
            </a:pPr>
            <a:endParaRPr lang="en-US" sz="1867" b="1" dirty="0">
              <a:solidFill>
                <a:schemeClr val="accent6"/>
              </a:solidFill>
              <a:latin typeface="+mj-lt"/>
            </a:endParaRPr>
          </a:p>
          <a:p>
            <a:pPr>
              <a:lnSpc>
                <a:spcPct val="125000"/>
              </a:lnSpc>
              <a:defRPr lang="en-US" sz="1400" dirty="0"/>
            </a:pPr>
            <a:r>
              <a:rPr lang="en-US" sz="2133" b="1" dirty="0">
                <a:solidFill>
                  <a:schemeClr val="accent3"/>
                </a:solidFill>
                <a:latin typeface="+mj-lt"/>
              </a:rPr>
              <a:t>.(dot) -&gt; </a:t>
            </a:r>
            <a:r>
              <a:rPr lang="en-US" sz="2133" dirty="0">
                <a:solidFill>
                  <a:schemeClr val="accent4"/>
                </a:solidFill>
                <a:latin typeface="+mj-lt"/>
              </a:rPr>
              <a:t>Member access operator</a:t>
            </a:r>
          </a:p>
          <a:p>
            <a:pPr>
              <a:lnSpc>
                <a:spcPct val="125000"/>
              </a:lnSpc>
              <a:defRPr lang="en-US" sz="1400" dirty="0"/>
            </a:pPr>
            <a:endParaRPr lang="en-US" sz="1867" dirty="0"/>
          </a:p>
        </p:txBody>
      </p:sp>
      <p:sp>
        <p:nvSpPr>
          <p:cNvPr id="6" name="Rectangle 5">
            <a:extLst>
              <a:ext uri="{150553B8-B4A9-4287-84FD-0D26558332B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6DC3E62-5554-46AB-BD2B-EBB644B7780E}"/>
              </a:ext>
            </a:extLst>
          </p:cNvPr>
          <p:cNvSpPr/>
          <p:nvPr/>
        </p:nvSpPr>
        <p:spPr>
          <a:xfrm>
            <a:off x="6299201" y="1314716"/>
            <a:ext cx="2432151" cy="4654981"/>
          </a:xfrm>
          <a:prstGeom prst="rect">
            <a:avLst/>
          </a:prstGeom>
          <a:solidFill>
            <a:schemeClr val="accent5"/>
          </a:solidFill>
          <a:ln w="9525" cap="flat">
            <a:solidFill>
              <a:srgbClr val="BC9334"/>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7" name="Straight Connector 6">
            <a:extLst>
              <a:ext uri="{9528DD5F-C443-4537-8A6A-3C58F5EB068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4547E55-31C3-43AB-96B8-4EB24EA03175}"/>
              </a:ext>
            </a:extLst>
          </p:cNvPr>
          <p:cNvCxnSpPr/>
          <p:nvPr/>
        </p:nvCxnSpPr>
        <p:spPr>
          <a:xfrm rot="10800000" flipH="1">
            <a:off x="6310859" y="1651697"/>
            <a:ext cx="2394267"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a:extLst>
              <a:ext uri="{7690C10F-1067-4F64-900E-E199867A7DA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92D97E7-778E-49B8-962A-9E456A8EECC3}"/>
              </a:ext>
            </a:extLst>
          </p:cNvPr>
          <p:cNvCxnSpPr/>
          <p:nvPr/>
        </p:nvCxnSpPr>
        <p:spPr>
          <a:xfrm rot="10800000" flipH="1">
            <a:off x="6310859" y="1943163"/>
            <a:ext cx="2456725" cy="1333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a:extLst>
              <a:ext uri="{AF8BCE7B-7B48-4956-8503-A672F8BDEF0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F102BE2-B801-428A-A4BB-265D0DC10EC1}"/>
              </a:ext>
            </a:extLst>
          </p:cNvPr>
          <p:cNvCxnSpPr/>
          <p:nvPr/>
        </p:nvCxnSpPr>
        <p:spPr>
          <a:xfrm rot="10800000" flipH="1" flipV="1">
            <a:off x="6310859" y="2312098"/>
            <a:ext cx="2415083" cy="26644"/>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0" name="Straight Connector 9">
            <a:extLst>
              <a:ext uri="{31D5AF99-D7A3-4588-89EE-8FED1C9EC62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EFB20B3-5AA4-44CA-9EF9-AC447B2B4B7F}"/>
              </a:ext>
            </a:extLst>
          </p:cNvPr>
          <p:cNvCxnSpPr/>
          <p:nvPr/>
        </p:nvCxnSpPr>
        <p:spPr>
          <a:xfrm rot="10800000" flipH="1">
            <a:off x="6310860" y="2630220"/>
            <a:ext cx="2435897" cy="37477"/>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1" name="Straight Connector 10">
            <a:extLst>
              <a:ext uri="{005A1D59-B02B-41CA-AB71-F4A1AE39420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1B47D48-64ED-4AC7-BEEB-5C36FEE02D81}"/>
              </a:ext>
            </a:extLst>
          </p:cNvPr>
          <p:cNvCxnSpPr/>
          <p:nvPr/>
        </p:nvCxnSpPr>
        <p:spPr>
          <a:xfrm rot="10800000" flipH="1">
            <a:off x="6310859" y="2984156"/>
            <a:ext cx="2456725" cy="39141"/>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2" name="Straight Connector 11">
            <a:extLst>
              <a:ext uri="{6CFF5817-1682-4464-88D7-571EA297C52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09AE082-7154-49AA-8202-F8219910C375}"/>
              </a:ext>
            </a:extLst>
          </p:cNvPr>
          <p:cNvCxnSpPr/>
          <p:nvPr/>
        </p:nvCxnSpPr>
        <p:spPr>
          <a:xfrm rot="10800000" flipH="1" flipV="1">
            <a:off x="6310859" y="33788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3" name="Straight Connector 12">
            <a:extLst>
              <a:ext uri="{57520FDB-EDF4-4B63-8F8E-2D4A82EC72A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8417691-FA2E-4D77-B9BB-A5D1EE5A7DA3}"/>
              </a:ext>
            </a:extLst>
          </p:cNvPr>
          <p:cNvCxnSpPr/>
          <p:nvPr/>
        </p:nvCxnSpPr>
        <p:spPr>
          <a:xfrm rot="10800000" flipH="1" flipV="1">
            <a:off x="6310859" y="37344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4" name="Straight Connector 13">
            <a:extLst>
              <a:ext uri="{3FD008E5-836C-4E84-8465-A21E77BEE2C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CE93317-1C93-4339-891E-5487BB24B38D}"/>
              </a:ext>
            </a:extLst>
          </p:cNvPr>
          <p:cNvCxnSpPr/>
          <p:nvPr/>
        </p:nvCxnSpPr>
        <p:spPr>
          <a:xfrm rot="10800000" flipH="1" flipV="1">
            <a:off x="6310859" y="40900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5" name="Straight Connector 14">
            <a:extLst>
              <a:ext uri="{DB561C6D-00C9-4A89-9EFA-74FEDB9BB74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1BD3F82-E4C0-4A00-817A-379070E41680}"/>
              </a:ext>
            </a:extLst>
          </p:cNvPr>
          <p:cNvCxnSpPr/>
          <p:nvPr/>
        </p:nvCxnSpPr>
        <p:spPr>
          <a:xfrm rot="10800000" flipH="1" flipV="1">
            <a:off x="6310859" y="44456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6" name="Straight Connector 15">
            <a:extLst>
              <a:ext uri="{9C9C77DA-1818-4AE4-BB29-443B1C76753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489E3DD-1614-476F-8AD8-592D6314B932}"/>
              </a:ext>
            </a:extLst>
          </p:cNvPr>
          <p:cNvCxnSpPr/>
          <p:nvPr/>
        </p:nvCxnSpPr>
        <p:spPr>
          <a:xfrm rot="10800000" flipH="1" flipV="1">
            <a:off x="6310859" y="48520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7" name="Straight Connector 16">
            <a:extLst>
              <a:ext uri="{BCFDDC57-3747-4045-8DA2-669A5B61971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3B3E10D-CA0D-4E53-9613-6C63B7847F1D}"/>
              </a:ext>
            </a:extLst>
          </p:cNvPr>
          <p:cNvCxnSpPr/>
          <p:nvPr/>
        </p:nvCxnSpPr>
        <p:spPr>
          <a:xfrm rot="10800000" flipH="1" flipV="1">
            <a:off x="6310859" y="52076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8" name="Straight Connector 17">
            <a:extLst>
              <a:ext uri="{60B51282-4D54-49EA-BB42-35A68EF13D7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6C9E8DB-44F1-42DE-9E6F-74957B687BD0}"/>
              </a:ext>
            </a:extLst>
          </p:cNvPr>
          <p:cNvCxnSpPr/>
          <p:nvPr/>
        </p:nvCxnSpPr>
        <p:spPr>
          <a:xfrm rot="10800000" flipH="1" flipV="1">
            <a:off x="6310859" y="55632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9" name="Straight Connector 18">
            <a:extLst>
              <a:ext uri="{007ADCEB-F532-4B6E-A4C3-D2900E1C1C2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983ACD7-B2AD-4CC6-8993-F2FA62910CD5}"/>
              </a:ext>
            </a:extLst>
          </p:cNvPr>
          <p:cNvCxnSpPr/>
          <p:nvPr/>
        </p:nvCxnSpPr>
        <p:spPr>
          <a:xfrm rot="10800000" flipH="1" flipV="1">
            <a:off x="6310859" y="5969698"/>
            <a:ext cx="2415083" cy="82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0" name="TextBox 19">
            <a:extLst>
              <a:ext uri="{08ADD574-E155-4ED5-A639-FB86551342A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B0CB337-9CD5-4A4D-9BAA-C8F875C7942A}"/>
              </a:ext>
            </a:extLst>
          </p:cNvPr>
          <p:cNvSpPr txBox="1"/>
          <p:nvPr/>
        </p:nvSpPr>
        <p:spPr>
          <a:xfrm>
            <a:off x="5728741" y="1371600"/>
            <a:ext cx="762000" cy="4725396"/>
          </a:xfrm>
          <a:prstGeom prst="rect">
            <a:avLst/>
          </a:prstGeom>
        </p:spPr>
        <p:txBody>
          <a:bodyPr vert="horz" lIns="127000" tIns="63500" rIns="127000" bIns="63500" rtlCol="0" anchor="t">
            <a:spAutoFit/>
          </a:bodyPr>
          <a:lstStyle/>
          <a:p>
            <a:pPr>
              <a:defRPr lang="en-US" sz="1400" dirty="0"/>
            </a:pPr>
            <a:r>
              <a:rPr lang="en-US" sz="1867" dirty="0"/>
              <a:t>0</a:t>
            </a:r>
          </a:p>
          <a:p>
            <a:pPr>
              <a:defRPr lang="en-US" sz="1400" dirty="0"/>
            </a:pPr>
            <a:r>
              <a:rPr lang="en-US" sz="1867" dirty="0"/>
              <a:t>1</a:t>
            </a:r>
          </a:p>
          <a:p>
            <a:pPr>
              <a:defRPr lang="en-US" sz="1400" dirty="0"/>
            </a:pPr>
            <a:r>
              <a:rPr lang="en-US" sz="1867" dirty="0"/>
              <a:t>2</a:t>
            </a:r>
          </a:p>
          <a:p>
            <a:pPr>
              <a:defRPr lang="en-US" sz="1400" dirty="0"/>
            </a:pPr>
            <a:r>
              <a:rPr lang="en-US" sz="1867" dirty="0"/>
              <a:t>3</a:t>
            </a:r>
          </a:p>
          <a:p>
            <a:pPr>
              <a:defRPr lang="en-US" sz="1400" dirty="0"/>
            </a:pPr>
            <a:r>
              <a:rPr lang="en-US" sz="1867" dirty="0"/>
              <a:t>4</a:t>
            </a:r>
          </a:p>
          <a:p>
            <a:pPr>
              <a:defRPr lang="en-US" sz="1400" dirty="0"/>
            </a:pPr>
            <a:r>
              <a:rPr lang="en-US" sz="1867" dirty="0"/>
              <a:t>5</a:t>
            </a:r>
          </a:p>
          <a:p>
            <a:pPr>
              <a:defRPr lang="en-US" sz="1400" dirty="0"/>
            </a:pPr>
            <a:r>
              <a:rPr lang="en-US" sz="1867" dirty="0"/>
              <a:t>6</a:t>
            </a:r>
          </a:p>
          <a:p>
            <a:pPr>
              <a:defRPr lang="en-US" sz="1400" dirty="0"/>
            </a:pPr>
            <a:r>
              <a:rPr lang="en-US" sz="1867" dirty="0"/>
              <a:t>7</a:t>
            </a:r>
          </a:p>
          <a:p>
            <a:pPr>
              <a:defRPr lang="en-US" sz="1400" dirty="0"/>
            </a:pPr>
            <a:r>
              <a:rPr lang="en-US" sz="1867" dirty="0"/>
              <a:t>8</a:t>
            </a:r>
          </a:p>
          <a:p>
            <a:pPr>
              <a:defRPr lang="en-US" sz="1400" dirty="0"/>
            </a:pPr>
            <a:r>
              <a:rPr lang="en-US" sz="1867" dirty="0"/>
              <a:t>9</a:t>
            </a:r>
          </a:p>
          <a:p>
            <a:pPr>
              <a:defRPr lang="en-US" sz="1400" dirty="0"/>
            </a:pPr>
            <a:r>
              <a:rPr lang="en-US" sz="1867" dirty="0"/>
              <a:t>10</a:t>
            </a:r>
          </a:p>
          <a:p>
            <a:pPr>
              <a:defRPr lang="en-US" sz="1400" dirty="0"/>
            </a:pPr>
            <a:r>
              <a:rPr lang="en-US" sz="1867" dirty="0"/>
              <a:t>11</a:t>
            </a:r>
          </a:p>
          <a:p>
            <a:pPr>
              <a:defRPr lang="en-US" sz="1400" dirty="0"/>
            </a:pPr>
            <a:r>
              <a:rPr lang="en-US" sz="1867" dirty="0"/>
              <a:t>12</a:t>
            </a:r>
          </a:p>
          <a:p>
            <a:pPr>
              <a:defRPr lang="en-US" sz="1400" dirty="0"/>
            </a:pPr>
            <a:r>
              <a:rPr lang="en-US" sz="1867" dirty="0"/>
              <a:t>13</a:t>
            </a:r>
          </a:p>
          <a:p>
            <a:pPr>
              <a:defRPr lang="en-US" sz="1400" dirty="0"/>
            </a:pPr>
            <a:r>
              <a:rPr lang="en-US" sz="1867" dirty="0"/>
              <a:t>14</a:t>
            </a:r>
          </a:p>
          <a:p>
            <a:pPr>
              <a:defRPr lang="en-US" sz="1400" dirty="0"/>
            </a:pPr>
            <a:r>
              <a:rPr lang="en-US" sz="1867" dirty="0"/>
              <a:t>15</a:t>
            </a:r>
          </a:p>
        </p:txBody>
      </p:sp>
      <p:sp>
        <p:nvSpPr>
          <p:cNvPr id="21" name="TextBox 20">
            <a:extLst>
              <a:ext uri="{DEF10C76-3F37-4437-ACC7-C7C9E667555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0EFDFAE-BC2F-4A17-8A19-8C1D5A1A2C49}"/>
              </a:ext>
            </a:extLst>
          </p:cNvPr>
          <p:cNvSpPr txBox="1"/>
          <p:nvPr/>
        </p:nvSpPr>
        <p:spPr>
          <a:xfrm>
            <a:off x="7153897" y="1180135"/>
            <a:ext cx="762000" cy="1897379"/>
          </a:xfrm>
          <a:prstGeom prst="rect">
            <a:avLst/>
          </a:prstGeom>
        </p:spPr>
        <p:txBody>
          <a:bodyPr vert="horz" lIns="127000" tIns="63500" rIns="127000" bIns="63500" rtlCol="0" anchor="t">
            <a:spAutoFit/>
          </a:bodyPr>
          <a:lstStyle/>
          <a:p>
            <a:pPr>
              <a:lnSpc>
                <a:spcPct val="125000"/>
              </a:lnSpc>
              <a:defRPr lang="en-US" sz="1400" dirty="0"/>
            </a:pPr>
            <a:r>
              <a:rPr lang="en-US" sz="1867" dirty="0">
                <a:solidFill>
                  <a:schemeClr val="bg2"/>
                </a:solidFill>
              </a:rPr>
              <a:t>t</a:t>
            </a:r>
          </a:p>
          <a:p>
            <a:pPr>
              <a:lnSpc>
                <a:spcPct val="125000"/>
              </a:lnSpc>
              <a:defRPr lang="en-US" sz="1400" dirty="0"/>
            </a:pPr>
            <a:r>
              <a:rPr lang="en-US" sz="1867" dirty="0">
                <a:solidFill>
                  <a:schemeClr val="bg2"/>
                </a:solidFill>
              </a:rPr>
              <a:t>e</a:t>
            </a:r>
          </a:p>
          <a:p>
            <a:pPr>
              <a:lnSpc>
                <a:spcPct val="125000"/>
              </a:lnSpc>
              <a:defRPr lang="en-US" sz="1400" dirty="0"/>
            </a:pPr>
            <a:r>
              <a:rPr lang="en-US" sz="1867" dirty="0">
                <a:solidFill>
                  <a:schemeClr val="bg2"/>
                </a:solidFill>
              </a:rPr>
              <a:t>a</a:t>
            </a:r>
          </a:p>
          <a:p>
            <a:pPr>
              <a:lnSpc>
                <a:spcPct val="125000"/>
              </a:lnSpc>
              <a:defRPr lang="en-US" sz="1400" dirty="0"/>
            </a:pPr>
            <a:r>
              <a:rPr lang="en-US" sz="1867" dirty="0">
                <a:solidFill>
                  <a:schemeClr val="bg2"/>
                </a:solidFill>
              </a:rPr>
              <a:t>k</a:t>
            </a:r>
          </a:p>
          <a:p>
            <a:pPr>
              <a:lnSpc>
                <a:spcPct val="125000"/>
              </a:lnSpc>
              <a:defRPr lang="en-US" sz="1400" dirty="0"/>
            </a:pPr>
            <a:r>
              <a:rPr lang="en-US" sz="1867" dirty="0">
                <a:solidFill>
                  <a:schemeClr val="bg2"/>
                </a:solidFill>
              </a:rPr>
              <a:t>/0</a:t>
            </a:r>
          </a:p>
        </p:txBody>
      </p:sp>
      <p:sp>
        <p:nvSpPr>
          <p:cNvPr id="22" name="TextBox 21">
            <a:extLst>
              <a:ext uri="{8DC9A918-1583-4C8A-89E9-B824228A832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87C0B7B-C8A4-4824-8A2C-9CB6D46D3E66}"/>
              </a:ext>
            </a:extLst>
          </p:cNvPr>
          <p:cNvSpPr txBox="1"/>
          <p:nvPr/>
        </p:nvSpPr>
        <p:spPr>
          <a:xfrm>
            <a:off x="6959600" y="3214280"/>
            <a:ext cx="1193685" cy="888320"/>
          </a:xfrm>
          <a:prstGeom prst="rect">
            <a:avLst/>
          </a:prstGeom>
        </p:spPr>
        <p:txBody>
          <a:bodyPr vert="horz" lIns="127000" tIns="63500" rIns="127000" bIns="63500" rtlCol="0" anchor="t">
            <a:spAutoFit/>
          </a:bodyPr>
          <a:lstStyle/>
          <a:p>
            <a:pPr>
              <a:lnSpc>
                <a:spcPct val="125000"/>
              </a:lnSpc>
              <a:defRPr lang="en-US" sz="1400" dirty="0"/>
            </a:pPr>
            <a:r>
              <a:rPr lang="en-US" sz="4267" dirty="0">
                <a:solidFill>
                  <a:srgbClr val="FFC94A"/>
                </a:solidFill>
              </a:rPr>
              <a:t>23</a:t>
            </a:r>
          </a:p>
        </p:txBody>
      </p:sp>
      <p:sp>
        <p:nvSpPr>
          <p:cNvPr id="23" name="TextBox 22">
            <a:extLst>
              <a:ext uri="{BAC5751B-4AED-4DD1-86C5-A2D1C0DDD84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E7A5DA3-C2E5-4EDF-8956-DD9A44EA1164}"/>
              </a:ext>
            </a:extLst>
          </p:cNvPr>
          <p:cNvSpPr txBox="1"/>
          <p:nvPr/>
        </p:nvSpPr>
        <p:spPr>
          <a:xfrm>
            <a:off x="6400801" y="4309898"/>
            <a:ext cx="2330551" cy="1173335"/>
          </a:xfrm>
          <a:prstGeom prst="rect">
            <a:avLst/>
          </a:prstGeom>
        </p:spPr>
        <p:txBody>
          <a:bodyPr vert="horz" lIns="127000" tIns="63500" rIns="127000" bIns="63500" rtlCol="0" anchor="t">
            <a:spAutoFit/>
          </a:bodyPr>
          <a:lstStyle/>
          <a:p>
            <a:pPr>
              <a:lnSpc>
                <a:spcPct val="125000"/>
              </a:lnSpc>
              <a:defRPr lang="en-US" sz="1400" dirty="0"/>
            </a:pPr>
            <a:r>
              <a:rPr lang="en-US" sz="5867" dirty="0">
                <a:solidFill>
                  <a:srgbClr val="FFFF00"/>
                </a:solidFill>
              </a:rPr>
              <a:t>31.71</a:t>
            </a:r>
          </a:p>
        </p:txBody>
      </p:sp>
      <p:sp>
        <p:nvSpPr>
          <p:cNvPr id="24" name="TextBox 23">
            <a:extLst>
              <a:ext uri="{38C6DC34-C83A-4B9B-9F53-BB9D3E010E2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7975705-D4E3-4982-B70F-856C6745B83B}"/>
              </a:ext>
            </a:extLst>
          </p:cNvPr>
          <p:cNvSpPr txBox="1"/>
          <p:nvPr/>
        </p:nvSpPr>
        <p:spPr>
          <a:xfrm>
            <a:off x="7027494" y="676237"/>
            <a:ext cx="627405"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t1</a:t>
            </a:r>
          </a:p>
        </p:txBody>
      </p:sp>
    </p:spTree>
    <p:extLst>
      <p:ext uri="{F0A7D590-FB77-4633-93B0-15D8BB2887A1}">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60"/>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D5C7EFD7-431C-48C0-9BFD-3D5DD1E564D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907E5F3-D084-4166-A6FF-381E3EA455BD}"/>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E5415323-EE54-448F-8CB2-BB1590DBA18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9226124-417F-46B9-9F68-025ADB34D731}"/>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12374DB8-804E-491E-AF45-CCEA12F3C4D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785DBC-08F3-4801-8EC2-4F7BA5BFA95E}"/>
              </a:ext>
            </a:extLst>
          </p:cNvPr>
          <p:cNvSpPr txBox="1"/>
          <p:nvPr/>
        </p:nvSpPr>
        <p:spPr>
          <a:xfrm>
            <a:off x="1359204" y="663524"/>
            <a:ext cx="7175195" cy="6223948"/>
          </a:xfrm>
          <a:prstGeom prst="rect">
            <a:avLst/>
          </a:prstGeom>
        </p:spPr>
        <p:txBody>
          <a:bodyPr vert="horz" lIns="127000" tIns="63500" rIns="127000" bIns="63500" rtlCol="0" anchor="t">
            <a:spAutoFit/>
          </a:bodyPr>
          <a:lstStyle/>
          <a:p>
            <a:pPr>
              <a:defRPr lang="en-US" sz="1400" dirty="0"/>
            </a:pPr>
            <a:r>
              <a:rPr lang="en-US" sz="1467" dirty="0"/>
              <a:t>//program to read and display student details using structures</a:t>
            </a:r>
          </a:p>
          <a:p>
            <a:pPr>
              <a:defRPr lang="en-US" sz="1400" dirty="0"/>
            </a:pPr>
            <a:r>
              <a:rPr lang="en-US" sz="1467" dirty="0"/>
              <a:t>#include &lt;stdio.h&gt;</a:t>
            </a:r>
            <a:br>
              <a:rPr lang="en-US" sz="1467" dirty="0"/>
            </a:br>
            <a:r>
              <a:rPr lang="en-US" sz="1467" dirty="0"/>
              <a:t>struct student</a:t>
            </a:r>
            <a:br>
              <a:rPr lang="en-US" sz="1467" dirty="0"/>
            </a:br>
            <a:r>
              <a:rPr lang="en-US" sz="1467" dirty="0"/>
              <a:t>{    </a:t>
            </a:r>
            <a:br>
              <a:rPr lang="en-US" sz="1467" dirty="0"/>
            </a:br>
            <a:r>
              <a:rPr lang="en-US" sz="1467" dirty="0"/>
              <a:t>    char name[20];     </a:t>
            </a:r>
            <a:br>
              <a:rPr lang="en-US" sz="1467" dirty="0"/>
            </a:br>
            <a:r>
              <a:rPr lang="en-US" sz="1467" dirty="0"/>
              <a:t>    int age;    </a:t>
            </a:r>
            <a:br>
              <a:rPr lang="en-US" sz="1467" dirty="0"/>
            </a:br>
            <a:r>
              <a:rPr lang="en-US" sz="1467" dirty="0"/>
              <a:t>    int marks;     </a:t>
            </a:r>
            <a:br>
              <a:rPr lang="en-US" sz="1467" dirty="0"/>
            </a:br>
            <a:r>
              <a:rPr lang="en-US" sz="1467" dirty="0"/>
              <a:t>    float height;  </a:t>
            </a:r>
            <a:br>
              <a:rPr lang="en-US" sz="1467" dirty="0"/>
            </a:br>
            <a:r>
              <a:rPr lang="en-US" sz="1467" dirty="0"/>
              <a:t>};</a:t>
            </a:r>
            <a:br>
              <a:rPr lang="en-US" sz="1467" dirty="0"/>
            </a:br>
            <a:r>
              <a:rPr lang="en-US" sz="1467" dirty="0"/>
              <a:t>void main()</a:t>
            </a:r>
            <a:br>
              <a:rPr lang="en-US" sz="1467" dirty="0"/>
            </a:br>
            <a:r>
              <a:rPr lang="en-US" sz="1467" dirty="0"/>
              <a:t>{    </a:t>
            </a:r>
            <a:br>
              <a:rPr lang="en-US" sz="1467" dirty="0"/>
            </a:br>
            <a:r>
              <a:rPr lang="en-US" sz="1467" dirty="0"/>
              <a:t>    struct student s1;  </a:t>
            </a:r>
            <a:br>
              <a:rPr lang="en-US" sz="1467" dirty="0"/>
            </a:br>
            <a:r>
              <a:rPr lang="en-US" sz="1467" dirty="0"/>
              <a:t>    </a:t>
            </a:r>
            <a:r>
              <a:rPr lang="en-US" sz="1467" dirty="0" err="1"/>
              <a:t>printf</a:t>
            </a:r>
            <a:r>
              <a:rPr lang="en-US" sz="1467" dirty="0"/>
              <a:t>("Enter Student Details\n");</a:t>
            </a:r>
            <a:br>
              <a:rPr lang="en-US" sz="1467" dirty="0"/>
            </a:br>
            <a:r>
              <a:rPr lang="en-US" sz="1467" dirty="0"/>
              <a:t>    </a:t>
            </a:r>
            <a:r>
              <a:rPr lang="en-US" sz="1467" dirty="0" err="1"/>
              <a:t>printf</a:t>
            </a:r>
            <a:r>
              <a:rPr lang="en-US" sz="1467" dirty="0"/>
              <a:t>("enter the name of the student\n");    </a:t>
            </a:r>
            <a:br>
              <a:rPr lang="en-US" sz="1467" dirty="0"/>
            </a:br>
            <a:r>
              <a:rPr lang="en-US" sz="1467" dirty="0"/>
              <a:t>    </a:t>
            </a:r>
            <a:r>
              <a:rPr lang="en-US" sz="1467" dirty="0" err="1"/>
              <a:t>scanf</a:t>
            </a:r>
            <a:r>
              <a:rPr lang="en-US" sz="1467" dirty="0"/>
              <a:t>("%s", s1.name);    </a:t>
            </a:r>
            <a:br>
              <a:rPr lang="en-US" sz="1467" dirty="0"/>
            </a:br>
            <a:r>
              <a:rPr lang="en-US" sz="1467" dirty="0"/>
              <a:t>    </a:t>
            </a:r>
            <a:r>
              <a:rPr lang="en-US" sz="1467" dirty="0" err="1"/>
              <a:t>printf</a:t>
            </a:r>
            <a:r>
              <a:rPr lang="en-US" sz="1467" dirty="0"/>
              <a:t>("enter student age\n");    </a:t>
            </a:r>
            <a:br>
              <a:rPr lang="en-US" sz="1467" dirty="0"/>
            </a:br>
            <a:r>
              <a:rPr lang="en-US" sz="1467" dirty="0"/>
              <a:t>    </a:t>
            </a:r>
            <a:r>
              <a:rPr lang="en-US" sz="1467" dirty="0" err="1"/>
              <a:t>scanf</a:t>
            </a:r>
            <a:r>
              <a:rPr lang="en-US" sz="1467" dirty="0"/>
              <a:t>("%d", &amp;s1.age);    </a:t>
            </a:r>
            <a:br>
              <a:rPr lang="en-US" sz="1467" dirty="0"/>
            </a:br>
            <a:r>
              <a:rPr lang="en-US" sz="1467" dirty="0"/>
              <a:t>    </a:t>
            </a:r>
            <a:r>
              <a:rPr lang="en-US" sz="1467" dirty="0" err="1"/>
              <a:t>printf</a:t>
            </a:r>
            <a:r>
              <a:rPr lang="en-US" sz="1467" dirty="0"/>
              <a:t>("enter student marks\n");    </a:t>
            </a:r>
            <a:br>
              <a:rPr lang="en-US" sz="1467" dirty="0"/>
            </a:br>
            <a:r>
              <a:rPr lang="en-US" sz="1467" dirty="0"/>
              <a:t>    </a:t>
            </a:r>
            <a:r>
              <a:rPr lang="en-US" sz="1467" dirty="0" err="1"/>
              <a:t>scanf</a:t>
            </a:r>
            <a:r>
              <a:rPr lang="en-US" sz="1467" dirty="0"/>
              <a:t>("%d", &amp;s1.marks);     </a:t>
            </a:r>
            <a:br>
              <a:rPr lang="en-US" sz="1467" dirty="0"/>
            </a:br>
            <a:r>
              <a:rPr lang="en-US" sz="1467" dirty="0"/>
              <a:t>    </a:t>
            </a:r>
            <a:r>
              <a:rPr lang="en-US" sz="1467" dirty="0" err="1"/>
              <a:t>printf</a:t>
            </a:r>
            <a:r>
              <a:rPr lang="en-US" sz="1467" dirty="0"/>
              <a:t>("enter student height\n");     </a:t>
            </a:r>
            <a:br>
              <a:rPr lang="en-US" sz="1467" dirty="0"/>
            </a:br>
            <a:r>
              <a:rPr lang="en-US" sz="1467" dirty="0"/>
              <a:t>    </a:t>
            </a:r>
            <a:r>
              <a:rPr lang="en-US" sz="1467" dirty="0" err="1"/>
              <a:t>scanf</a:t>
            </a:r>
            <a:r>
              <a:rPr lang="en-US" sz="1467" dirty="0"/>
              <a:t>("%f", &amp;s1.height); </a:t>
            </a:r>
            <a:br>
              <a:rPr lang="en-US" sz="1467" dirty="0"/>
            </a:br>
            <a:r>
              <a:rPr lang="en-US" sz="1467" dirty="0"/>
              <a:t>    </a:t>
            </a:r>
            <a:r>
              <a:rPr lang="en-US" sz="1467" dirty="0" err="1"/>
              <a:t>printf</a:t>
            </a:r>
            <a:r>
              <a:rPr lang="en-US" sz="1467" dirty="0"/>
              <a:t>("Student details you entered:\n");</a:t>
            </a:r>
            <a:br>
              <a:rPr lang="en-US" sz="1467" dirty="0"/>
            </a:br>
            <a:r>
              <a:rPr lang="en-US" sz="1467" dirty="0"/>
              <a:t>    </a:t>
            </a:r>
            <a:r>
              <a:rPr lang="en-US" sz="1467" dirty="0" err="1"/>
              <a:t>printf</a:t>
            </a:r>
            <a:r>
              <a:rPr lang="en-US" sz="1467" dirty="0"/>
              <a:t>("Student name is: %s\n",s1.name);    </a:t>
            </a:r>
            <a:br>
              <a:rPr lang="en-US" sz="1467" dirty="0"/>
            </a:br>
            <a:r>
              <a:rPr lang="en-US" sz="1467" dirty="0"/>
              <a:t>    </a:t>
            </a:r>
            <a:r>
              <a:rPr lang="en-US" sz="1467" dirty="0" err="1"/>
              <a:t>printf</a:t>
            </a:r>
            <a:r>
              <a:rPr lang="en-US" sz="1467" dirty="0"/>
              <a:t>("Student age is: %d\n",s1.age);     </a:t>
            </a:r>
            <a:br>
              <a:rPr lang="en-US" sz="1467" dirty="0"/>
            </a:br>
            <a:r>
              <a:rPr lang="en-US" sz="1467" dirty="0"/>
              <a:t>    </a:t>
            </a:r>
            <a:r>
              <a:rPr lang="en-US" sz="1467" dirty="0" err="1"/>
              <a:t>printf</a:t>
            </a:r>
            <a:r>
              <a:rPr lang="en-US" sz="1467" dirty="0"/>
              <a:t>("Student marks is: %d\n", s1.marks);    </a:t>
            </a:r>
            <a:br>
              <a:rPr lang="en-US" sz="1467" dirty="0"/>
            </a:br>
            <a:r>
              <a:rPr lang="en-US" sz="1467" dirty="0"/>
              <a:t>    </a:t>
            </a:r>
            <a:r>
              <a:rPr lang="en-US" sz="1467" dirty="0" err="1"/>
              <a:t>printf</a:t>
            </a:r>
            <a:r>
              <a:rPr lang="en-US" sz="1467" dirty="0"/>
              <a:t>("student height is: %.2f\n",s1.height);    </a:t>
            </a:r>
            <a:br>
              <a:rPr lang="en-US" sz="1467" dirty="0"/>
            </a:br>
            <a:r>
              <a:rPr lang="en-US" sz="1467" dirty="0"/>
              <a:t>}</a:t>
            </a:r>
          </a:p>
        </p:txBody>
      </p:sp>
    </p:spTree>
    <p:extLst>
      <p:ext uri="{AEA6475F-9429-4DCA-8784-8291031F521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62"/>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AF45A48C-E4C6-4BB7-96C5-ED1FDD7FF2A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BE43161-4D03-42AC-A972-67166DE61FE0}"/>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57ECB9BF-261E-4833-B153-5F3D0FBE09B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B5DD07B-63F8-41A6-A08A-41AFAF6062C9}"/>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45377F2C-84A6-4C42-B9EA-7541264AF98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35731F9-DFB1-4BA2-A7D1-4EE1DC69D1DB}"/>
              </a:ext>
            </a:extLst>
          </p:cNvPr>
          <p:cNvSpPr txBox="1"/>
          <p:nvPr/>
        </p:nvSpPr>
        <p:spPr>
          <a:xfrm>
            <a:off x="1212951" y="835203"/>
            <a:ext cx="9759848" cy="6037550"/>
          </a:xfrm>
          <a:prstGeom prst="rect">
            <a:avLst/>
          </a:prstGeom>
        </p:spPr>
        <p:txBody>
          <a:bodyPr vert="horz" lIns="127000" tIns="63500" rIns="127000" bIns="63500" rtlCol="0" anchor="t">
            <a:spAutoFit/>
          </a:bodyPr>
          <a:lstStyle/>
          <a:p>
            <a:pPr>
              <a:defRPr lang="en-US" sz="1400" dirty="0"/>
            </a:pPr>
            <a:r>
              <a:rPr lang="en-US" sz="1600" dirty="0"/>
              <a:t>//program to read and display tree details using structures</a:t>
            </a:r>
          </a:p>
          <a:p>
            <a:pPr>
              <a:defRPr lang="en-US" sz="1400" dirty="0"/>
            </a:pPr>
            <a:r>
              <a:rPr lang="en-US" sz="1600" dirty="0"/>
              <a:t>#include &lt;stdio.h&gt;</a:t>
            </a:r>
            <a:br>
              <a:rPr lang="en-US" sz="1600" dirty="0"/>
            </a:br>
            <a:r>
              <a:rPr lang="en-US" sz="1600" dirty="0"/>
              <a:t>struct tree</a:t>
            </a:r>
            <a:br>
              <a:rPr lang="en-US" sz="1600" dirty="0"/>
            </a:br>
            <a:r>
              <a:rPr lang="en-US" sz="1600" dirty="0"/>
              <a:t>{</a:t>
            </a:r>
            <a:br>
              <a:rPr lang="en-US" sz="1600" dirty="0"/>
            </a:br>
            <a:r>
              <a:rPr lang="en-US" sz="1600" dirty="0"/>
              <a:t>    char name[20];</a:t>
            </a:r>
            <a:br>
              <a:rPr lang="en-US" sz="1600" dirty="0"/>
            </a:br>
            <a:r>
              <a:rPr lang="en-US" sz="1600" dirty="0"/>
              <a:t>    float height;</a:t>
            </a:r>
            <a:br>
              <a:rPr lang="en-US" sz="1600" dirty="0"/>
            </a:br>
            <a:r>
              <a:rPr lang="en-US" sz="1600" dirty="0"/>
              <a:t>    int noofbranches;</a:t>
            </a:r>
            <a:br>
              <a:rPr lang="en-US" sz="1600" dirty="0"/>
            </a:br>
            <a:r>
              <a:rPr lang="en-US" sz="1600" dirty="0"/>
              <a:t>};</a:t>
            </a:r>
            <a:br>
              <a:rPr lang="en-US" sz="1600" dirty="0"/>
            </a:br>
            <a:r>
              <a:rPr lang="en-US" sz="1600" dirty="0"/>
              <a:t>void main()</a:t>
            </a:r>
            <a:br>
              <a:rPr lang="en-US" sz="1600" dirty="0"/>
            </a:br>
            <a:r>
              <a:rPr lang="en-US" sz="1600" dirty="0"/>
              <a:t>{</a:t>
            </a:r>
            <a:br>
              <a:rPr lang="en-US" sz="1600" dirty="0"/>
            </a:br>
            <a:r>
              <a:rPr lang="en-US" sz="1600" dirty="0"/>
              <a:t>    struct tree t1;</a:t>
            </a:r>
            <a:br>
              <a:rPr lang="en-US" sz="1600" dirty="0"/>
            </a:br>
            <a:r>
              <a:rPr lang="en-US" sz="1600" dirty="0"/>
              <a:t>    </a:t>
            </a:r>
            <a:br>
              <a:rPr lang="en-US" sz="1600" dirty="0"/>
            </a:br>
            <a:r>
              <a:rPr lang="en-US" sz="1600" dirty="0"/>
              <a:t>    </a:t>
            </a:r>
            <a:r>
              <a:rPr lang="en-US" sz="1600" dirty="0" err="1"/>
              <a:t>printf</a:t>
            </a:r>
            <a:r>
              <a:rPr lang="en-US" sz="1600" dirty="0"/>
              <a:t>("enter the name of the tree\n");</a:t>
            </a:r>
            <a:br>
              <a:rPr lang="en-US" sz="1600" dirty="0"/>
            </a:br>
            <a:r>
              <a:rPr lang="en-US" sz="1600" dirty="0"/>
              <a:t>    </a:t>
            </a:r>
            <a:r>
              <a:rPr lang="en-US" sz="1600" dirty="0" err="1"/>
              <a:t>scanf</a:t>
            </a:r>
            <a:r>
              <a:rPr lang="en-US" sz="1600" dirty="0"/>
              <a:t>("%s", t1.name);</a:t>
            </a:r>
            <a:br>
              <a:rPr lang="en-US" sz="1600" dirty="0"/>
            </a:br>
            <a:r>
              <a:rPr lang="en-US" sz="1600" dirty="0"/>
              <a:t>    </a:t>
            </a:r>
            <a:r>
              <a:rPr lang="en-US" sz="1600" dirty="0" err="1"/>
              <a:t>printf</a:t>
            </a:r>
            <a:r>
              <a:rPr lang="en-US" sz="1600" dirty="0"/>
              <a:t>("enter tree height\n");</a:t>
            </a:r>
            <a:br>
              <a:rPr lang="en-US" sz="1600" dirty="0"/>
            </a:br>
            <a:r>
              <a:rPr lang="en-US" sz="1600" dirty="0"/>
              <a:t>    </a:t>
            </a:r>
            <a:r>
              <a:rPr lang="en-US" sz="1600" dirty="0" err="1"/>
              <a:t>scanf</a:t>
            </a:r>
            <a:r>
              <a:rPr lang="en-US" sz="1600" dirty="0"/>
              <a:t>("%f", &amp;t1.height);</a:t>
            </a:r>
            <a:br>
              <a:rPr lang="en-US" sz="1600" dirty="0"/>
            </a:br>
            <a:r>
              <a:rPr lang="en-US" sz="1600" dirty="0"/>
              <a:t>    </a:t>
            </a:r>
            <a:r>
              <a:rPr lang="en-US" sz="1600" dirty="0" err="1"/>
              <a:t>printf</a:t>
            </a:r>
            <a:r>
              <a:rPr lang="en-US" sz="1600" dirty="0"/>
              <a:t>("enter number of noofbranches\n");</a:t>
            </a:r>
            <a:br>
              <a:rPr lang="en-US" sz="1600" dirty="0"/>
            </a:br>
            <a:r>
              <a:rPr lang="en-US" sz="1600" dirty="0"/>
              <a:t>    </a:t>
            </a:r>
            <a:r>
              <a:rPr lang="en-US" sz="1600" dirty="0" err="1"/>
              <a:t>scanf</a:t>
            </a:r>
            <a:r>
              <a:rPr lang="en-US" sz="1600" dirty="0"/>
              <a:t>("%d", &amp;t1.noofbranches);</a:t>
            </a:r>
            <a:br>
              <a:rPr lang="en-US" sz="1600" dirty="0"/>
            </a:br>
            <a:r>
              <a:rPr lang="en-US" sz="1600" dirty="0"/>
              <a:t>    </a:t>
            </a:r>
            <a:br>
              <a:rPr lang="en-US" sz="1600" dirty="0"/>
            </a:br>
            <a:r>
              <a:rPr lang="en-US" sz="1600" dirty="0"/>
              <a:t>    </a:t>
            </a:r>
            <a:r>
              <a:rPr lang="en-US" sz="1600" dirty="0" err="1"/>
              <a:t>printf</a:t>
            </a:r>
            <a:r>
              <a:rPr lang="en-US" sz="1600" dirty="0"/>
              <a:t>("the tree name is: %s\n",t1.name);</a:t>
            </a:r>
            <a:br>
              <a:rPr lang="en-US" sz="1600" dirty="0"/>
            </a:br>
            <a:r>
              <a:rPr lang="en-US" sz="1600" dirty="0"/>
              <a:t>    </a:t>
            </a:r>
            <a:r>
              <a:rPr lang="en-US" sz="1600" dirty="0" err="1"/>
              <a:t>printf</a:t>
            </a:r>
            <a:r>
              <a:rPr lang="en-US" sz="1600" dirty="0"/>
              <a:t>("the tree height is: %f\n",t1.height);</a:t>
            </a:r>
            <a:br>
              <a:rPr lang="en-US" sz="1600" dirty="0"/>
            </a:br>
            <a:r>
              <a:rPr lang="en-US" sz="1600" dirty="0"/>
              <a:t>    </a:t>
            </a:r>
            <a:r>
              <a:rPr lang="en-US" sz="1600" dirty="0" err="1"/>
              <a:t>printf</a:t>
            </a:r>
            <a:r>
              <a:rPr lang="en-US" sz="1600" dirty="0"/>
              <a:t>("noofbranches in the tree are: %d\n",t1.noofbranches);</a:t>
            </a:r>
            <a:br>
              <a:rPr lang="en-US" sz="1600" dirty="0"/>
            </a:br>
            <a:r>
              <a:rPr lang="en-US" sz="1600" dirty="0"/>
              <a:t>    </a:t>
            </a:r>
            <a:br>
              <a:rPr lang="en-US" sz="1600" dirty="0"/>
            </a:br>
            <a:r>
              <a:rPr lang="en-US" sz="1600" dirty="0"/>
              <a:t>}</a:t>
            </a:r>
          </a:p>
        </p:txBody>
      </p:sp>
    </p:spTree>
    <p:extLst>
      <p:ext uri="{A07AF95E-6AD9-4220-8171-3E0FA9D4B9BB}">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65"/>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AEED34CE-2BC5-4372-9EEF-C36D7683F21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E7620EE-E631-4C7B-9EC3-AFD5AA0EEF09}"/>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7D7709BA-866C-468E-87B2-447C0065DF3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FF03B82-4334-4D6C-909A-EC5D19B502A3}"/>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graphicFrame>
        <p:nvGraphicFramePr>
          <p:cNvPr id="4" name="Table 3">
            <a:extLst>
              <a:ext uri="{EAB6953A-A26D-4265-AB24-3341034E72C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C1577F7-2175-42B6-9164-651D9B5DEE5F}"/>
              </a:ext>
            </a:extLst>
          </p:cNvPr>
          <p:cNvGraphicFramePr/>
          <p:nvPr/>
        </p:nvGraphicFramePr>
        <p:xfrm>
          <a:off x="1600709" y="1803400"/>
          <a:ext cx="9990607" cy="3640531"/>
        </p:xfrm>
        <a:graphic>
          <a:graphicData uri="http://schemas.openxmlformats.org/drawingml/2006/table">
            <a:tbl>
              <a:tblPr firstRow="1"/>
              <a:tblGrid>
                <a:gridCol w="4995304">
                  <a:extLst>
                    <a:ext uri="{9D8B030D-6E8A-4147-A177-3AD203B41FA5}">
                      <a16:colId xmlns="" xmlns:a16="http://schemas.microsoft.com/office/drawing/2014/main" val="20000"/>
                    </a:ext>
                  </a:extLst>
                </a:gridCol>
                <a:gridCol w="4995304">
                  <a:extLst>
                    <a:ext uri="{9D8B030D-6E8A-4147-A177-3AD203B41FA5}">
                      <a16:colId xmlns="" xmlns:a16="http://schemas.microsoft.com/office/drawing/2014/main" val="20001"/>
                    </a:ext>
                  </a:extLst>
                </a:gridCol>
              </a:tblGrid>
              <a:tr h="601065">
                <a:tc>
                  <a:txBody>
                    <a:bodyPr/>
                    <a:lstStyle/>
                    <a:p>
                      <a:r>
                        <a:rPr lang="en-US" sz="2400" b="1" dirty="0">
                          <a:solidFill>
                            <a:schemeClr val="accent2"/>
                          </a:solidFill>
                          <a:latin typeface="Alegreya"/>
                        </a:rPr>
                        <a:t>Array</a:t>
                      </a:r>
                    </a:p>
                  </a:txBody>
                  <a:tcPr marL="121920" marR="121920" marT="60960" marB="60960"/>
                </a:tc>
                <a:tc>
                  <a:txBody>
                    <a:bodyPr/>
                    <a:lstStyle/>
                    <a:p>
                      <a:r>
                        <a:rPr lang="en-US" sz="2400" b="1" dirty="0">
                          <a:solidFill>
                            <a:schemeClr val="accent2"/>
                          </a:solidFill>
                          <a:latin typeface="Alegreya"/>
                        </a:rPr>
                        <a:t>Structure</a:t>
                      </a:r>
                    </a:p>
                  </a:txBody>
                  <a:tcPr marL="121920" marR="121920" marT="60960" marB="60960"/>
                </a:tc>
                <a:extLst>
                  <a:ext uri="{0D108BD9-81ED-4DB2-BD59-A6C34878D82A}">
                    <a16:rowId xmlns="" xmlns:a16="http://schemas.microsoft.com/office/drawing/2014/main" val="10000"/>
                  </a:ext>
                </a:extLst>
              </a:tr>
              <a:tr h="975360">
                <a:tc>
                  <a:txBody>
                    <a:bodyPr/>
                    <a:lstStyle/>
                    <a:p>
                      <a:r>
                        <a:rPr lang="en-US" sz="1900" b="0" dirty="0">
                          <a:solidFill>
                            <a:schemeClr val="accent6"/>
                          </a:solidFill>
                          <a:latin typeface="Alegreya"/>
                        </a:rPr>
                        <a:t>Array is a collection of related data elements of same data type. (</a:t>
                      </a:r>
                      <a:r>
                        <a:rPr lang="en-US" sz="1900" b="0" dirty="0" err="1">
                          <a:solidFill>
                            <a:schemeClr val="accent6"/>
                          </a:solidFill>
                          <a:latin typeface="Alegreya"/>
                        </a:rPr>
                        <a:t>homogeneous</a:t>
                      </a:r>
                      <a:r>
                        <a:rPr lang="en-US" sz="1900" b="0" dirty="0">
                          <a:solidFill>
                            <a:schemeClr val="accent6"/>
                          </a:solidFill>
                          <a:latin typeface="Alegreya"/>
                        </a:rPr>
                        <a:t> data)</a:t>
                      </a:r>
                    </a:p>
                  </a:txBody>
                  <a:tcPr marL="121920" marR="121920" marT="60960" marB="60960"/>
                </a:tc>
                <a:tc>
                  <a:txBody>
                    <a:bodyPr/>
                    <a:lstStyle/>
                    <a:p>
                      <a:r>
                        <a:rPr lang="en-US" sz="1900" b="0" dirty="0">
                          <a:solidFill>
                            <a:schemeClr val="accent5"/>
                          </a:solidFill>
                          <a:latin typeface="Alegreya"/>
                        </a:rPr>
                        <a:t>Structure is collection of logically related data elements of different data types. (</a:t>
                      </a:r>
                      <a:r>
                        <a:rPr lang="en-US" sz="1900" b="0" dirty="0" err="1">
                          <a:solidFill>
                            <a:schemeClr val="accent5"/>
                          </a:solidFill>
                          <a:latin typeface="Alegreya"/>
                        </a:rPr>
                        <a:t>heterogeneous</a:t>
                      </a:r>
                      <a:r>
                        <a:rPr lang="en-US" sz="1900" b="0" dirty="0">
                          <a:solidFill>
                            <a:schemeClr val="accent5"/>
                          </a:solidFill>
                          <a:latin typeface="Alegreya"/>
                        </a:rPr>
                        <a:t> data)</a:t>
                      </a:r>
                    </a:p>
                  </a:txBody>
                  <a:tcPr marL="121920" marR="121920" marT="60960" marB="60960"/>
                </a:tc>
                <a:extLst>
                  <a:ext uri="{0D108BD9-81ED-4DB2-BD59-A6C34878D82A}">
                    <a16:rowId xmlns="" xmlns:a16="http://schemas.microsoft.com/office/drawing/2014/main" val="10001"/>
                  </a:ext>
                </a:extLst>
              </a:tr>
              <a:tr h="746659">
                <a:tc>
                  <a:txBody>
                    <a:bodyPr/>
                    <a:lstStyle/>
                    <a:p>
                      <a:r>
                        <a:rPr lang="en-US" sz="1900" b="0" dirty="0">
                          <a:solidFill>
                            <a:schemeClr val="accent6"/>
                          </a:solidFill>
                          <a:latin typeface="Alegreya"/>
                        </a:rPr>
                        <a:t>Array data are accessed using index</a:t>
                      </a:r>
                    </a:p>
                  </a:txBody>
                  <a:tcPr marL="121920" marR="121920" marT="60960" marB="60960"/>
                </a:tc>
                <a:tc>
                  <a:txBody>
                    <a:bodyPr/>
                    <a:lstStyle/>
                    <a:p>
                      <a:r>
                        <a:rPr lang="en-US" sz="1900" b="0" dirty="0">
                          <a:solidFill>
                            <a:schemeClr val="accent5"/>
                          </a:solidFill>
                          <a:latin typeface="Alegreya"/>
                        </a:rPr>
                        <a:t>Structure data are accessed using </a:t>
                      </a:r>
                      <a:r>
                        <a:rPr lang="en-US" sz="1900" b="0" dirty="0" err="1">
                          <a:solidFill>
                            <a:schemeClr val="accent5"/>
                          </a:solidFill>
                          <a:latin typeface="Alegreya"/>
                        </a:rPr>
                        <a:t>structure</a:t>
                      </a:r>
                      <a:r>
                        <a:rPr lang="en-US" sz="1900" b="0" dirty="0">
                          <a:solidFill>
                            <a:schemeClr val="accent5"/>
                          </a:solidFill>
                          <a:latin typeface="Alegreya"/>
                        </a:rPr>
                        <a:t> name and dot operator</a:t>
                      </a:r>
                    </a:p>
                  </a:txBody>
                  <a:tcPr marL="121920" marR="121920" marT="60960" marB="60960"/>
                </a:tc>
                <a:extLst>
                  <a:ext uri="{0D108BD9-81ED-4DB2-BD59-A6C34878D82A}">
                    <a16:rowId xmlns="" xmlns:a16="http://schemas.microsoft.com/office/drawing/2014/main" val="10002"/>
                  </a:ext>
                </a:extLst>
              </a:tr>
              <a:tr h="751988">
                <a:tc>
                  <a:txBody>
                    <a:bodyPr/>
                    <a:lstStyle/>
                    <a:p>
                      <a:r>
                        <a:rPr lang="en-US" sz="1900" b="0" dirty="0">
                          <a:solidFill>
                            <a:schemeClr val="accent6"/>
                          </a:solidFill>
                          <a:latin typeface="Alegreya"/>
                        </a:rPr>
                        <a:t>No key word is used to create array</a:t>
                      </a:r>
                    </a:p>
                  </a:txBody>
                  <a:tcPr marL="121920" marR="121920" marT="60960" marB="60960"/>
                </a:tc>
                <a:tc>
                  <a:txBody>
                    <a:bodyPr/>
                    <a:lstStyle/>
                    <a:p>
                      <a:r>
                        <a:rPr lang="en-US" sz="1900" b="0" dirty="0" err="1">
                          <a:solidFill>
                            <a:schemeClr val="accent5"/>
                          </a:solidFill>
                          <a:latin typeface="Alegreya"/>
                        </a:rPr>
                        <a:t>Struct</a:t>
                      </a:r>
                      <a:r>
                        <a:rPr lang="en-US" sz="1900" b="0" dirty="0">
                          <a:solidFill>
                            <a:schemeClr val="accent5"/>
                          </a:solidFill>
                          <a:latin typeface="Alegreya"/>
                        </a:rPr>
                        <a:t> keyword is used create structure</a:t>
                      </a:r>
                    </a:p>
                  </a:txBody>
                  <a:tcPr marL="121920" marR="121920" marT="60960" marB="60960"/>
                </a:tc>
                <a:extLst>
                  <a:ext uri="{0D108BD9-81ED-4DB2-BD59-A6C34878D82A}">
                    <a16:rowId xmlns="" xmlns:a16="http://schemas.microsoft.com/office/drawing/2014/main" val="10003"/>
                  </a:ext>
                </a:extLst>
              </a:tr>
              <a:tr h="651912">
                <a:tc>
                  <a:txBody>
                    <a:bodyPr/>
                    <a:lstStyle/>
                    <a:p>
                      <a:r>
                        <a:rPr lang="en-US" sz="1900" b="0" dirty="0">
                          <a:solidFill>
                            <a:schemeClr val="accent6"/>
                          </a:solidFill>
                          <a:latin typeface="Alegreya"/>
                        </a:rPr>
                        <a:t>Each element will be of same size</a:t>
                      </a:r>
                    </a:p>
                  </a:txBody>
                  <a:tcPr marL="121920" marR="121920" marT="60960" marB="60960"/>
                </a:tc>
                <a:tc>
                  <a:txBody>
                    <a:bodyPr/>
                    <a:lstStyle/>
                    <a:p>
                      <a:r>
                        <a:rPr lang="en-US" sz="1900" b="0" dirty="0">
                          <a:solidFill>
                            <a:schemeClr val="accent5"/>
                          </a:solidFill>
                          <a:latin typeface="Alegreya"/>
                        </a:rPr>
                        <a:t>Size of the elements  can be different</a:t>
                      </a:r>
                    </a:p>
                  </a:txBody>
                  <a:tcPr marL="121920" marR="121920" marT="60960" marB="60960"/>
                </a:tc>
                <a:extLst>
                  <a:ext uri="{0D108BD9-81ED-4DB2-BD59-A6C34878D82A}">
                    <a16:rowId xmlns="" xmlns:a16="http://schemas.microsoft.com/office/drawing/2014/main" val="10004"/>
                  </a:ext>
                </a:extLst>
              </a:tr>
            </a:tbl>
          </a:graphicData>
        </a:graphic>
      </p:graphicFrame>
    </p:spTree>
    <p:extLst>
      <p:ext uri="{38B5CE7C-BDE6-43CB-B6EB-8E75794EC317}">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68"/>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D5EC5CA5-640D-4844-B5A6-24B363303FB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3CECA58-98EA-432B-86EC-6C7774B579CB}"/>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6C5C7464-D38E-48CD-89AC-A8085FB3CE6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1B56961-F5A0-4901-AFA2-CDC4E9E3BD73}"/>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852457D8-A67B-455D-A776-C93E69D5D58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26528F1-77EF-42C9-9897-A6D5A597EF19}"/>
              </a:ext>
            </a:extLst>
          </p:cNvPr>
          <p:cNvSpPr txBox="1"/>
          <p:nvPr/>
        </p:nvSpPr>
        <p:spPr>
          <a:xfrm>
            <a:off x="215278" y="1214374"/>
            <a:ext cx="4661521" cy="415563"/>
          </a:xfrm>
          <a:prstGeom prst="rect">
            <a:avLst/>
          </a:prstGeom>
        </p:spPr>
        <p:txBody>
          <a:bodyPr vert="horz" lIns="127000" tIns="63500" rIns="127000" bIns="63500" rtlCol="0" anchor="t">
            <a:spAutoFit/>
          </a:bodyPr>
          <a:lstStyle/>
          <a:p>
            <a:pPr>
              <a:defRPr lang="en-US" sz="1400" dirty="0"/>
            </a:pPr>
            <a:r>
              <a:rPr lang="en-US" sz="1867" b="1" dirty="0">
                <a:solidFill>
                  <a:srgbClr val="FF7B43"/>
                </a:solidFill>
                <a:latin typeface="+mj-lt"/>
              </a:rPr>
              <a:t>Structures and Functions</a:t>
            </a:r>
          </a:p>
        </p:txBody>
      </p:sp>
      <p:sp>
        <p:nvSpPr>
          <p:cNvPr id="5" name="TextBox 4">
            <a:extLst>
              <a:ext uri="{3C6E4BBD-91CA-440F-918F-8EF84175EED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A952F6A-ED45-4F72-88DE-D92C7132D213}"/>
              </a:ext>
            </a:extLst>
          </p:cNvPr>
          <p:cNvSpPr txBox="1"/>
          <p:nvPr/>
        </p:nvSpPr>
        <p:spPr>
          <a:xfrm>
            <a:off x="307125" y="2006601"/>
            <a:ext cx="5479364" cy="4438074"/>
          </a:xfrm>
          <a:prstGeom prst="rect">
            <a:avLst/>
          </a:prstGeom>
        </p:spPr>
        <p:txBody>
          <a:bodyPr vert="horz" lIns="127000" tIns="63500" rIns="127000" bIns="63500" rtlCol="0" anchor="t">
            <a:spAutoFit/>
          </a:bodyPr>
          <a:lstStyle/>
          <a:p>
            <a:pPr>
              <a:defRPr lang="en-US" sz="1400" dirty="0"/>
            </a:pPr>
            <a:r>
              <a:rPr lang="en-US" sz="1867" dirty="0">
                <a:latin typeface="+mj-lt"/>
              </a:rPr>
              <a:t>#include &lt;stdio.h&gt;</a:t>
            </a:r>
            <a:br>
              <a:rPr lang="en-US" sz="1867" dirty="0">
                <a:latin typeface="+mj-lt"/>
              </a:rPr>
            </a:br>
            <a:r>
              <a:rPr lang="en-US" sz="1867" dirty="0">
                <a:latin typeface="+mj-lt"/>
              </a:rPr>
              <a:t>struct tree</a:t>
            </a:r>
            <a:br>
              <a:rPr lang="en-US" sz="1867" dirty="0">
                <a:latin typeface="+mj-lt"/>
              </a:rPr>
            </a:br>
            <a:r>
              <a:rPr lang="en-US" sz="1867" dirty="0">
                <a:latin typeface="+mj-lt"/>
              </a:rPr>
              <a:t>{</a:t>
            </a:r>
            <a:br>
              <a:rPr lang="en-US" sz="1867" dirty="0">
                <a:latin typeface="+mj-lt"/>
              </a:rPr>
            </a:br>
            <a:r>
              <a:rPr lang="en-US" sz="1867" dirty="0">
                <a:latin typeface="+mj-lt"/>
              </a:rPr>
              <a:t>    char name[20];</a:t>
            </a:r>
            <a:br>
              <a:rPr lang="en-US" sz="1867" dirty="0">
                <a:latin typeface="+mj-lt"/>
              </a:rPr>
            </a:br>
            <a:r>
              <a:rPr lang="en-US" sz="1867" dirty="0">
                <a:latin typeface="+mj-lt"/>
              </a:rPr>
              <a:t>    float height;</a:t>
            </a:r>
            <a:br>
              <a:rPr lang="en-US" sz="1867" dirty="0">
                <a:latin typeface="+mj-lt"/>
              </a:rPr>
            </a:br>
            <a:r>
              <a:rPr lang="en-US" sz="1867" dirty="0">
                <a:latin typeface="+mj-lt"/>
              </a:rPr>
              <a:t>    int noofbranches;</a:t>
            </a:r>
            <a:br>
              <a:rPr lang="en-US" sz="1867" dirty="0">
                <a:latin typeface="+mj-lt"/>
              </a:rPr>
            </a:br>
            <a:r>
              <a:rPr lang="en-US" sz="1867" dirty="0">
                <a:latin typeface="+mj-lt"/>
              </a:rPr>
              <a:t>};</a:t>
            </a:r>
            <a:br>
              <a:rPr lang="en-US" sz="1867" dirty="0">
                <a:latin typeface="+mj-lt"/>
              </a:rPr>
            </a:br>
            <a:r>
              <a:rPr lang="en-US" sz="1867" dirty="0">
                <a:latin typeface="+mj-lt"/>
              </a:rPr>
              <a:t>void </a:t>
            </a:r>
            <a:r>
              <a:rPr lang="en-US" sz="1867" dirty="0" err="1">
                <a:latin typeface="+mj-lt"/>
              </a:rPr>
              <a:t>disp</a:t>
            </a:r>
            <a:r>
              <a:rPr lang="en-US" sz="1867" dirty="0">
                <a:latin typeface="+mj-lt"/>
              </a:rPr>
              <a:t>(struct tree tr)</a:t>
            </a:r>
            <a:br>
              <a:rPr lang="en-US" sz="1867" dirty="0">
                <a:latin typeface="+mj-lt"/>
              </a:rPr>
            </a:br>
            <a:r>
              <a:rPr lang="en-US" sz="1867" dirty="0">
                <a:latin typeface="+mj-lt"/>
              </a:rPr>
              <a:t>{</a:t>
            </a:r>
            <a:br>
              <a:rPr lang="en-US" sz="1867" dirty="0">
                <a:latin typeface="+mj-lt"/>
              </a:rPr>
            </a:br>
            <a:r>
              <a:rPr lang="en-US" sz="1867" dirty="0">
                <a:latin typeface="+mj-lt"/>
              </a:rPr>
              <a:t>    </a:t>
            </a:r>
            <a:r>
              <a:rPr lang="en-US" sz="1867" dirty="0" err="1">
                <a:latin typeface="+mj-lt"/>
              </a:rPr>
              <a:t>printf</a:t>
            </a:r>
            <a:r>
              <a:rPr lang="en-US" sz="1867" dirty="0">
                <a:latin typeface="+mj-lt"/>
              </a:rPr>
              <a:t>("the tree name is: %s\n",tr.name);</a:t>
            </a:r>
            <a:br>
              <a:rPr lang="en-US" sz="1867" dirty="0">
                <a:latin typeface="+mj-lt"/>
              </a:rPr>
            </a:br>
            <a:r>
              <a:rPr lang="en-US" sz="1867" dirty="0">
                <a:latin typeface="+mj-lt"/>
              </a:rPr>
              <a:t>    </a:t>
            </a:r>
            <a:r>
              <a:rPr lang="en-US" sz="1867" dirty="0" err="1">
                <a:latin typeface="+mj-lt"/>
              </a:rPr>
              <a:t>printf</a:t>
            </a:r>
            <a:r>
              <a:rPr lang="en-US" sz="1867" dirty="0">
                <a:latin typeface="+mj-lt"/>
              </a:rPr>
              <a:t>("the tree height is: %f\n",tr.height);</a:t>
            </a:r>
            <a:br>
              <a:rPr lang="en-US" sz="1867" dirty="0">
                <a:latin typeface="+mj-lt"/>
              </a:rPr>
            </a:br>
            <a:r>
              <a:rPr lang="en-US" sz="1867" dirty="0">
                <a:latin typeface="+mj-lt"/>
              </a:rPr>
              <a:t>    </a:t>
            </a:r>
            <a:r>
              <a:rPr lang="en-US" sz="1867" dirty="0" err="1">
                <a:latin typeface="+mj-lt"/>
              </a:rPr>
              <a:t>printf</a:t>
            </a:r>
            <a:r>
              <a:rPr lang="en-US" sz="1867" dirty="0">
                <a:latin typeface="+mj-lt"/>
              </a:rPr>
              <a:t>("noofbranches in the tree are: %d\n",tr.noofbranches);</a:t>
            </a:r>
            <a:br>
              <a:rPr lang="en-US" sz="1867" dirty="0">
                <a:latin typeface="+mj-lt"/>
              </a:rPr>
            </a:br>
            <a:r>
              <a:rPr lang="en-US" sz="1867" dirty="0">
                <a:latin typeface="+mj-lt"/>
              </a:rPr>
              <a:t>    </a:t>
            </a:r>
            <a:br>
              <a:rPr lang="en-US" sz="1867" dirty="0">
                <a:latin typeface="+mj-lt"/>
              </a:rPr>
            </a:br>
            <a:r>
              <a:rPr lang="en-US" sz="1867" dirty="0">
                <a:latin typeface="+mj-lt"/>
              </a:rPr>
              <a:t>}</a:t>
            </a:r>
          </a:p>
        </p:txBody>
      </p:sp>
      <p:sp>
        <p:nvSpPr>
          <p:cNvPr id="6" name="TextBox 5">
            <a:extLst>
              <a:ext uri="{544DF7CA-0CD8-4537-831C-C95F6CC8CDF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3DABAD0-AEA6-4A7C-80CC-499E93EFFC93}"/>
              </a:ext>
            </a:extLst>
          </p:cNvPr>
          <p:cNvSpPr txBox="1"/>
          <p:nvPr/>
        </p:nvSpPr>
        <p:spPr>
          <a:xfrm>
            <a:off x="6293091" y="2002116"/>
            <a:ext cx="5916955" cy="3863430"/>
          </a:xfrm>
          <a:prstGeom prst="rect">
            <a:avLst/>
          </a:prstGeom>
        </p:spPr>
        <p:txBody>
          <a:bodyPr vert="horz" lIns="127000" tIns="63500" rIns="127000" bIns="63500" rtlCol="0" anchor="t">
            <a:spAutoFit/>
          </a:bodyPr>
          <a:lstStyle/>
          <a:p>
            <a:pPr>
              <a:defRPr lang="en-US" sz="1400" dirty="0"/>
            </a:pPr>
            <a:r>
              <a:rPr lang="en-US" sz="1867" dirty="0"/>
              <a:t>void main()</a:t>
            </a:r>
            <a:br>
              <a:rPr lang="en-US" sz="1867" dirty="0"/>
            </a:br>
            <a:r>
              <a:rPr lang="en-US" sz="1867" dirty="0"/>
              <a:t>{</a:t>
            </a:r>
            <a:br>
              <a:rPr lang="en-US" sz="1867" dirty="0"/>
            </a:br>
            <a:r>
              <a:rPr lang="en-US" sz="1867" dirty="0"/>
              <a:t>    struct tree t1;</a:t>
            </a:r>
            <a:br>
              <a:rPr lang="en-US" sz="1867" dirty="0"/>
            </a:br>
            <a:r>
              <a:rPr lang="en-US" sz="1867" dirty="0"/>
              <a:t>    </a:t>
            </a:r>
            <a:br>
              <a:rPr lang="en-US" sz="1867" dirty="0"/>
            </a:br>
            <a:r>
              <a:rPr lang="en-US" sz="1867" dirty="0"/>
              <a:t>    </a:t>
            </a:r>
            <a:r>
              <a:rPr lang="en-US" sz="1867" dirty="0" err="1"/>
              <a:t>printf</a:t>
            </a:r>
            <a:r>
              <a:rPr lang="en-US" sz="1867" dirty="0"/>
              <a:t>("enter the name of the tree\n");</a:t>
            </a:r>
            <a:br>
              <a:rPr lang="en-US" sz="1867" dirty="0"/>
            </a:br>
            <a:r>
              <a:rPr lang="en-US" sz="1867" dirty="0"/>
              <a:t>    </a:t>
            </a:r>
            <a:r>
              <a:rPr lang="en-US" sz="1867" dirty="0" err="1"/>
              <a:t>scanf</a:t>
            </a:r>
            <a:r>
              <a:rPr lang="en-US" sz="1867" dirty="0"/>
              <a:t>("%s", t1.name);</a:t>
            </a:r>
            <a:br>
              <a:rPr lang="en-US" sz="1867" dirty="0"/>
            </a:br>
            <a:r>
              <a:rPr lang="en-US" sz="1867" dirty="0"/>
              <a:t>    </a:t>
            </a:r>
            <a:r>
              <a:rPr lang="en-US" sz="1867" dirty="0" err="1"/>
              <a:t>printf</a:t>
            </a:r>
            <a:r>
              <a:rPr lang="en-US" sz="1867" dirty="0"/>
              <a:t>("enter tree height\n");</a:t>
            </a:r>
            <a:br>
              <a:rPr lang="en-US" sz="1867" dirty="0"/>
            </a:br>
            <a:r>
              <a:rPr lang="en-US" sz="1867" dirty="0"/>
              <a:t>    </a:t>
            </a:r>
            <a:r>
              <a:rPr lang="en-US" sz="1867" dirty="0" err="1"/>
              <a:t>scanf</a:t>
            </a:r>
            <a:r>
              <a:rPr lang="en-US" sz="1867" dirty="0"/>
              <a:t>("%f", &amp;t1.height);</a:t>
            </a:r>
            <a:br>
              <a:rPr lang="en-US" sz="1867" dirty="0"/>
            </a:br>
            <a:r>
              <a:rPr lang="en-US" sz="1867" dirty="0"/>
              <a:t>    </a:t>
            </a:r>
            <a:r>
              <a:rPr lang="en-US" sz="1867" dirty="0" err="1"/>
              <a:t>printf</a:t>
            </a:r>
            <a:r>
              <a:rPr lang="en-US" sz="1867" dirty="0"/>
              <a:t>("enter number of noofbranches\n");</a:t>
            </a:r>
            <a:br>
              <a:rPr lang="en-US" sz="1867" dirty="0"/>
            </a:br>
            <a:r>
              <a:rPr lang="en-US" sz="1867" dirty="0"/>
              <a:t>    </a:t>
            </a:r>
            <a:r>
              <a:rPr lang="en-US" sz="1867" dirty="0" err="1"/>
              <a:t>scanf</a:t>
            </a:r>
            <a:r>
              <a:rPr lang="en-US" sz="1867" dirty="0"/>
              <a:t>("%d", &amp;t1.noofbranches);</a:t>
            </a:r>
            <a:br>
              <a:rPr lang="en-US" sz="1867" dirty="0"/>
            </a:br>
            <a:r>
              <a:rPr lang="en-US" sz="1867" dirty="0"/>
              <a:t>    </a:t>
            </a:r>
            <a:br>
              <a:rPr lang="en-US" sz="1867" dirty="0"/>
            </a:br>
            <a:r>
              <a:rPr lang="en-US" sz="1867" dirty="0"/>
              <a:t>    </a:t>
            </a:r>
            <a:r>
              <a:rPr lang="en-US" sz="1867" dirty="0" err="1"/>
              <a:t>disp</a:t>
            </a:r>
            <a:r>
              <a:rPr lang="en-US" sz="1867" dirty="0"/>
              <a:t>(t1);</a:t>
            </a:r>
            <a:br>
              <a:rPr lang="en-US" sz="1867" dirty="0"/>
            </a:br>
            <a:r>
              <a:rPr lang="en-US" sz="1867" dirty="0"/>
              <a:t>}</a:t>
            </a:r>
          </a:p>
        </p:txBody>
      </p:sp>
    </p:spTree>
    <p:extLst>
      <p:ext uri="{9DE3B9AF-A1C2-4AAD-BE4F-F0AF155E73F2}">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71"/>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E65616B7-ACC9-4B39-B2B0-0F81BFB40DB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C531D7A-BFC2-4163-B6BA-582C55C726C2}"/>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FA9C605F-20A7-4172-8E1E-A54D0FF29F0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B8A05B5-D681-41A5-AFF2-2BCA87014B55}"/>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878FA049-9630-4B1F-AE53-AA8CAB7E571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40337AC-3265-4EFF-8D52-A4FE350F03C9}"/>
              </a:ext>
            </a:extLst>
          </p:cNvPr>
          <p:cNvSpPr txBox="1"/>
          <p:nvPr/>
        </p:nvSpPr>
        <p:spPr>
          <a:xfrm>
            <a:off x="3917532" y="987819"/>
            <a:ext cx="4661521" cy="497572"/>
          </a:xfrm>
          <a:prstGeom prst="rect">
            <a:avLst/>
          </a:prstGeom>
        </p:spPr>
        <p:txBody>
          <a:bodyPr vert="horz" lIns="127000" tIns="63500" rIns="127000" bIns="63500" rtlCol="0" anchor="t">
            <a:spAutoFit/>
          </a:bodyPr>
          <a:lstStyle/>
          <a:p>
            <a:pPr>
              <a:defRPr lang="en-US" sz="1400" dirty="0"/>
            </a:pPr>
            <a:r>
              <a:rPr lang="en-US" sz="2400" b="1" dirty="0">
                <a:solidFill>
                  <a:srgbClr val="FF7B43"/>
                </a:solidFill>
                <a:latin typeface="+mj-lt"/>
              </a:rPr>
              <a:t>Array of Structures </a:t>
            </a:r>
          </a:p>
        </p:txBody>
      </p:sp>
      <p:sp>
        <p:nvSpPr>
          <p:cNvPr id="5" name="Rectangle 4">
            <a:extLst>
              <a:ext uri="{D4138B50-0D79-4094-996A-58AE9A08D23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34D0E6D-E780-4513-9FF8-71F339A8754F}"/>
              </a:ext>
            </a:extLst>
          </p:cNvPr>
          <p:cNvSpPr/>
          <p:nvPr/>
        </p:nvSpPr>
        <p:spPr>
          <a:xfrm>
            <a:off x="2438400" y="1801939"/>
            <a:ext cx="7315200" cy="68614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6" name="Straight Connector 5">
            <a:extLst>
              <a:ext uri="{0DF41B19-5798-4EFC-9091-CDF19764519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DDBBB9B-B8E4-4747-8832-DF363FDB1274}"/>
              </a:ext>
            </a:extLst>
          </p:cNvPr>
          <p:cNvCxnSpPr/>
          <p:nvPr/>
        </p:nvCxnSpPr>
        <p:spPr>
          <a:xfrm rot="10800000" flipH="1" flipV="1">
            <a:off x="3337229" y="1820647"/>
            <a:ext cx="0" cy="667448"/>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7" name="Straight Connector 6">
            <a:extLst>
              <a:ext uri="{71A3F1D1-FC89-4495-B9E0-A0EC0C0CA57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646EF90-DD6F-4E7A-AC20-D24A172521C7}"/>
              </a:ext>
            </a:extLst>
          </p:cNvPr>
          <p:cNvCxnSpPr/>
          <p:nvPr/>
        </p:nvCxnSpPr>
        <p:spPr>
          <a:xfrm rot="10800000" flipH="1" flipV="1">
            <a:off x="4150029" y="1820647"/>
            <a:ext cx="0" cy="667448"/>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a:extLst>
              <a:ext uri="{E4AE2BAD-EBB8-4CCE-A7C7-01D46E52F0B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57BE123-E650-4721-9826-0CD14B8E4855}"/>
              </a:ext>
            </a:extLst>
          </p:cNvPr>
          <p:cNvCxnSpPr/>
          <p:nvPr/>
        </p:nvCxnSpPr>
        <p:spPr>
          <a:xfrm rot="10800000" flipH="1" flipV="1">
            <a:off x="4912029" y="1820647"/>
            <a:ext cx="0" cy="667448"/>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a:extLst>
              <a:ext uri="{4FAF28B1-1B44-4C17-B99B-69D1D0376BB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5BDAF9E-44B8-485F-B99E-04E2F94208A6}"/>
              </a:ext>
            </a:extLst>
          </p:cNvPr>
          <p:cNvCxnSpPr/>
          <p:nvPr/>
        </p:nvCxnSpPr>
        <p:spPr>
          <a:xfrm rot="10800000" flipH="1" flipV="1">
            <a:off x="5724829" y="1820647"/>
            <a:ext cx="0" cy="667448"/>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0" name="Straight Connector 9">
            <a:extLst>
              <a:ext uri="{7071FB9D-32E1-4CF4-8F20-B1BFD6769DF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C93274C-3FDE-460E-8DED-5D95C19EA7C2}"/>
              </a:ext>
            </a:extLst>
          </p:cNvPr>
          <p:cNvCxnSpPr/>
          <p:nvPr/>
        </p:nvCxnSpPr>
        <p:spPr>
          <a:xfrm rot="10800000" flipH="1" flipV="1">
            <a:off x="6486829" y="1790700"/>
            <a:ext cx="0" cy="667448"/>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1" name="Straight Connector 10">
            <a:extLst>
              <a:ext uri="{D52B1E16-CC0F-43A0-8CD1-343F5C7A828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C2B861E-1797-4FEB-B9F4-E831153DD5F6}"/>
              </a:ext>
            </a:extLst>
          </p:cNvPr>
          <p:cNvCxnSpPr/>
          <p:nvPr/>
        </p:nvCxnSpPr>
        <p:spPr>
          <a:xfrm rot="10800000" flipH="1" flipV="1">
            <a:off x="7332815" y="1803400"/>
            <a:ext cx="0" cy="667448"/>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2" name="Straight Connector 11">
            <a:extLst>
              <a:ext uri="{444A718A-87F1-4E4D-8BE8-B8BBDD832E7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F9BF821-F0F3-4C65-A40A-373D1EDC21A6}"/>
              </a:ext>
            </a:extLst>
          </p:cNvPr>
          <p:cNvCxnSpPr/>
          <p:nvPr/>
        </p:nvCxnSpPr>
        <p:spPr>
          <a:xfrm rot="10800000" flipH="1" flipV="1">
            <a:off x="8120215" y="1803400"/>
            <a:ext cx="0" cy="667448"/>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3" name="Straight Connector 12">
            <a:extLst>
              <a:ext uri="{A1DAC4D3-F5DD-4A67-8FD5-C36247D5696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6C9CA9D-925C-4510-93D7-FCDF4A040745}"/>
              </a:ext>
            </a:extLst>
          </p:cNvPr>
          <p:cNvCxnSpPr/>
          <p:nvPr/>
        </p:nvCxnSpPr>
        <p:spPr>
          <a:xfrm rot="10800000" flipH="1" flipV="1">
            <a:off x="8936913" y="1803400"/>
            <a:ext cx="0" cy="667448"/>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4" name="Rectangle 13">
            <a:extLst>
              <a:ext uri="{E2EB559D-7DA9-4855-BB17-CD26CEFC318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68FA669-2F5D-46F6-B985-4D2C7496A7B8}"/>
              </a:ext>
            </a:extLst>
          </p:cNvPr>
          <p:cNvSpPr/>
          <p:nvPr/>
        </p:nvSpPr>
        <p:spPr>
          <a:xfrm>
            <a:off x="1292428" y="3187701"/>
            <a:ext cx="1479131" cy="2379636"/>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15" name="Straight Connector 14">
            <a:extLst>
              <a:ext uri="{89C1122E-8A81-4634-8573-ADA59749BC3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B85B4C1-A82E-4524-ABEB-3C61C52E2145}"/>
              </a:ext>
            </a:extLst>
          </p:cNvPr>
          <p:cNvCxnSpPr/>
          <p:nvPr/>
        </p:nvCxnSpPr>
        <p:spPr>
          <a:xfrm rot="10800000" flipH="1" flipV="1">
            <a:off x="1301153" y="3953128"/>
            <a:ext cx="166861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6" name="Straight Connector 15">
            <a:extLst>
              <a:ext uri="{FF1C3157-193E-45F8-A050-0C605668D58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E2A97C8-09E1-41EE-9737-971D4825C694}"/>
              </a:ext>
            </a:extLst>
          </p:cNvPr>
          <p:cNvCxnSpPr/>
          <p:nvPr/>
        </p:nvCxnSpPr>
        <p:spPr>
          <a:xfrm rot="10800000" flipH="1" flipV="1">
            <a:off x="1301153" y="4765928"/>
            <a:ext cx="166861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7" name="Rectangle 16">
            <a:extLst>
              <a:ext uri="{F7BAD2DC-91E4-4BCA-AD0C-C2EBDD3F14C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48C98E0-BBD4-40F2-9876-98CACBD2F1D1}"/>
              </a:ext>
            </a:extLst>
          </p:cNvPr>
          <p:cNvSpPr/>
          <p:nvPr/>
        </p:nvSpPr>
        <p:spPr>
          <a:xfrm>
            <a:off x="3657600" y="3245447"/>
            <a:ext cx="1479131" cy="2379636"/>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18" name="Straight Connector 17">
            <a:extLst>
              <a:ext uri="{22D6BED6-6DAB-4010-AA2A-99C491860BC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D5833E9-5820-429A-AD36-B4AE797517AA}"/>
              </a:ext>
            </a:extLst>
          </p:cNvPr>
          <p:cNvCxnSpPr/>
          <p:nvPr/>
        </p:nvCxnSpPr>
        <p:spPr>
          <a:xfrm rot="10800000" flipH="1" flipV="1">
            <a:off x="3688753" y="3953128"/>
            <a:ext cx="166861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9" name="Straight Connector 18">
            <a:extLst>
              <a:ext uri="{EF9A5E2B-227F-4EC9-8C16-A49639B55B3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C40413F-D3F3-4AB7-8724-CBF6C88F94B4}"/>
              </a:ext>
            </a:extLst>
          </p:cNvPr>
          <p:cNvCxnSpPr/>
          <p:nvPr/>
        </p:nvCxnSpPr>
        <p:spPr>
          <a:xfrm rot="10800000" flipH="1" flipV="1">
            <a:off x="3688753" y="4765928"/>
            <a:ext cx="166861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0" name="Rectangle 19">
            <a:extLst>
              <a:ext uri="{BFAB2D05-F50B-4272-9483-10ED89FF8DC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824144C-D6AD-4CAB-990A-65007C495A55}"/>
              </a:ext>
            </a:extLst>
          </p:cNvPr>
          <p:cNvSpPr/>
          <p:nvPr/>
        </p:nvSpPr>
        <p:spPr>
          <a:xfrm>
            <a:off x="6045200" y="3245447"/>
            <a:ext cx="1479131" cy="2379636"/>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21" name="Straight Connector 20">
            <a:extLst>
              <a:ext uri="{23D64A04-9196-4474-94F4-98C83F76409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B135AEB-884F-4550-BDAE-FE47C90E89B8}"/>
              </a:ext>
            </a:extLst>
          </p:cNvPr>
          <p:cNvCxnSpPr/>
          <p:nvPr/>
        </p:nvCxnSpPr>
        <p:spPr>
          <a:xfrm rot="10800000" flipH="1" flipV="1">
            <a:off x="6076354" y="3953128"/>
            <a:ext cx="166861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22" name="Straight Connector 21">
            <a:extLst>
              <a:ext uri="{CEB77FB0-65F2-4014-A09B-C2F35E708D4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AD4A20D-32BE-4F5A-A549-0D6469952BFA}"/>
              </a:ext>
            </a:extLst>
          </p:cNvPr>
          <p:cNvCxnSpPr/>
          <p:nvPr/>
        </p:nvCxnSpPr>
        <p:spPr>
          <a:xfrm rot="10800000" flipH="1" flipV="1">
            <a:off x="6076354" y="4765928"/>
            <a:ext cx="166861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3" name="TextBox 22">
            <a:extLst>
              <a:ext uri="{114AEEA9-26F9-485C-8921-249E23649AE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EA5A43B-5712-4C2E-96F9-B23DCD4E16B6}"/>
              </a:ext>
            </a:extLst>
          </p:cNvPr>
          <p:cNvSpPr txBox="1"/>
          <p:nvPr/>
        </p:nvSpPr>
        <p:spPr>
          <a:xfrm>
            <a:off x="1813229" y="1948664"/>
            <a:ext cx="637032" cy="415563"/>
          </a:xfrm>
          <a:prstGeom prst="rect">
            <a:avLst/>
          </a:prstGeom>
        </p:spPr>
        <p:txBody>
          <a:bodyPr vert="horz" lIns="127000" tIns="63500" rIns="127000" bIns="63500" rtlCol="0" anchor="t">
            <a:spAutoFit/>
          </a:bodyPr>
          <a:lstStyle/>
          <a:p>
            <a:pPr>
              <a:defRPr lang="en-US" sz="1400" dirty="0"/>
            </a:pPr>
            <a:r>
              <a:rPr lang="en-US" sz="1867" dirty="0"/>
              <a:t>s</a:t>
            </a:r>
          </a:p>
        </p:txBody>
      </p:sp>
      <p:sp>
        <p:nvSpPr>
          <p:cNvPr id="24" name="TextBox 23">
            <a:extLst>
              <a:ext uri="{9FAC261C-38B3-463E-A4DE-8A9D040B42D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1A6CF8D-DCD8-44E7-B4D5-9A93218B8FB0}"/>
              </a:ext>
            </a:extLst>
          </p:cNvPr>
          <p:cNvSpPr txBox="1"/>
          <p:nvPr/>
        </p:nvSpPr>
        <p:spPr>
          <a:xfrm>
            <a:off x="1349159" y="3393593"/>
            <a:ext cx="1320800" cy="415563"/>
          </a:xfrm>
          <a:prstGeom prst="rect">
            <a:avLst/>
          </a:prstGeom>
        </p:spPr>
        <p:txBody>
          <a:bodyPr vert="horz" lIns="127000" tIns="63500" rIns="127000" bIns="63500" rtlCol="0" anchor="t">
            <a:spAutoFit/>
          </a:bodyPr>
          <a:lstStyle/>
          <a:p>
            <a:pPr>
              <a:defRPr lang="en-US" sz="1400" dirty="0"/>
            </a:pPr>
            <a:r>
              <a:rPr lang="en-US" sz="1867" dirty="0" err="1"/>
              <a:t>Aftab</a:t>
            </a:r>
          </a:p>
        </p:txBody>
      </p:sp>
      <p:sp>
        <p:nvSpPr>
          <p:cNvPr id="25" name="TextBox 24">
            <a:extLst>
              <a:ext uri="{F28CCD06-97C8-4E6E-8A6D-6DBBE19DB7C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F9B983F-6E42-43F8-8692-469CAD2DC8AB}"/>
              </a:ext>
            </a:extLst>
          </p:cNvPr>
          <p:cNvSpPr txBox="1"/>
          <p:nvPr/>
        </p:nvSpPr>
        <p:spPr>
          <a:xfrm>
            <a:off x="1428331" y="4079761"/>
            <a:ext cx="1320800" cy="415563"/>
          </a:xfrm>
          <a:prstGeom prst="rect">
            <a:avLst/>
          </a:prstGeom>
        </p:spPr>
        <p:txBody>
          <a:bodyPr vert="horz" lIns="127000" tIns="63500" rIns="127000" bIns="63500" rtlCol="0" anchor="t">
            <a:spAutoFit/>
          </a:bodyPr>
          <a:lstStyle/>
          <a:p>
            <a:pPr>
              <a:defRPr lang="en-US" sz="1400" dirty="0"/>
            </a:pPr>
            <a:r>
              <a:rPr lang="en-US" sz="1867" dirty="0"/>
              <a:t>hhs235</a:t>
            </a:r>
          </a:p>
        </p:txBody>
      </p:sp>
      <p:sp>
        <p:nvSpPr>
          <p:cNvPr id="26" name="TextBox 25">
            <a:extLst>
              <a:ext uri="{FB3189A0-3A69-44E3-AD9D-30EA83C9B2F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6D13D79-3355-4A29-9A3A-9D22A7713DDC}"/>
              </a:ext>
            </a:extLst>
          </p:cNvPr>
          <p:cNvSpPr txBox="1"/>
          <p:nvPr/>
        </p:nvSpPr>
        <p:spPr>
          <a:xfrm>
            <a:off x="1428331" y="4889501"/>
            <a:ext cx="1320800" cy="415563"/>
          </a:xfrm>
          <a:prstGeom prst="rect">
            <a:avLst/>
          </a:prstGeom>
        </p:spPr>
        <p:txBody>
          <a:bodyPr vert="horz" lIns="127000" tIns="63500" rIns="127000" bIns="63500" rtlCol="0" anchor="t">
            <a:spAutoFit/>
          </a:bodyPr>
          <a:lstStyle/>
          <a:p>
            <a:pPr>
              <a:defRPr lang="en-US" sz="1400" dirty="0"/>
            </a:pPr>
            <a:r>
              <a:rPr lang="en-US" sz="1867" dirty="0"/>
              <a:t>80</a:t>
            </a:r>
          </a:p>
        </p:txBody>
      </p:sp>
      <p:sp>
        <p:nvSpPr>
          <p:cNvPr id="27" name="TextBox 26">
            <a:extLst>
              <a:ext uri="{CC1295B3-DA47-4EEC-8466-64ACDCDED12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C7EC178-A43A-41F5-8139-B696BD98463A}"/>
              </a:ext>
            </a:extLst>
          </p:cNvPr>
          <p:cNvSpPr txBox="1"/>
          <p:nvPr/>
        </p:nvSpPr>
        <p:spPr>
          <a:xfrm>
            <a:off x="3917531" y="4889501"/>
            <a:ext cx="1320800" cy="415563"/>
          </a:xfrm>
          <a:prstGeom prst="rect">
            <a:avLst/>
          </a:prstGeom>
        </p:spPr>
        <p:txBody>
          <a:bodyPr vert="horz" lIns="127000" tIns="63500" rIns="127000" bIns="63500" rtlCol="0" anchor="t">
            <a:spAutoFit/>
          </a:bodyPr>
          <a:lstStyle/>
          <a:p>
            <a:pPr>
              <a:defRPr lang="en-US" sz="1400" dirty="0"/>
            </a:pPr>
            <a:r>
              <a:rPr lang="en-US" sz="1867" dirty="0"/>
              <a:t>90</a:t>
            </a:r>
          </a:p>
        </p:txBody>
      </p:sp>
      <p:sp>
        <p:nvSpPr>
          <p:cNvPr id="28" name="TextBox 27">
            <a:extLst>
              <a:ext uri="{1C9A5925-6C4B-45D5-A2E3-2702F8A08E1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9FEB67B-33E8-4FB0-9AB3-502838739213}"/>
              </a:ext>
            </a:extLst>
          </p:cNvPr>
          <p:cNvSpPr txBox="1"/>
          <p:nvPr/>
        </p:nvSpPr>
        <p:spPr>
          <a:xfrm>
            <a:off x="3917531" y="4079761"/>
            <a:ext cx="1320800" cy="415563"/>
          </a:xfrm>
          <a:prstGeom prst="rect">
            <a:avLst/>
          </a:prstGeom>
        </p:spPr>
        <p:txBody>
          <a:bodyPr vert="horz" lIns="127000" tIns="63500" rIns="127000" bIns="63500" rtlCol="0" anchor="t">
            <a:spAutoFit/>
          </a:bodyPr>
          <a:lstStyle/>
          <a:p>
            <a:pPr>
              <a:defRPr lang="en-US" sz="1400" dirty="0"/>
            </a:pPr>
            <a:r>
              <a:rPr lang="en-US" sz="1867" dirty="0"/>
              <a:t>dsd23</a:t>
            </a:r>
          </a:p>
        </p:txBody>
      </p:sp>
      <p:sp>
        <p:nvSpPr>
          <p:cNvPr id="29" name="TextBox 28">
            <a:extLst>
              <a:ext uri="{F9F88976-1F82-4AEA-8257-02AC5FA8CA6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15D7C5A-6EBB-4D66-BC08-BD76574D2A53}"/>
              </a:ext>
            </a:extLst>
          </p:cNvPr>
          <p:cNvSpPr txBox="1"/>
          <p:nvPr/>
        </p:nvSpPr>
        <p:spPr>
          <a:xfrm>
            <a:off x="3838359" y="3393593"/>
            <a:ext cx="1320800" cy="415563"/>
          </a:xfrm>
          <a:prstGeom prst="rect">
            <a:avLst/>
          </a:prstGeom>
        </p:spPr>
        <p:txBody>
          <a:bodyPr vert="horz" lIns="127000" tIns="63500" rIns="127000" bIns="63500" rtlCol="0" anchor="t">
            <a:spAutoFit/>
          </a:bodyPr>
          <a:lstStyle/>
          <a:p>
            <a:pPr>
              <a:defRPr lang="en-US" sz="1400" dirty="0"/>
            </a:pPr>
            <a:r>
              <a:rPr lang="en-US" sz="1867" dirty="0" err="1"/>
              <a:t>Amulya</a:t>
            </a:r>
          </a:p>
        </p:txBody>
      </p:sp>
      <p:sp>
        <p:nvSpPr>
          <p:cNvPr id="30" name="TextBox 29">
            <a:extLst>
              <a:ext uri="{2BC84161-17C1-414A-9AC2-54A0C6F0BEB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08EDAC8-32DC-4CD3-A23D-440498D82F46}"/>
              </a:ext>
            </a:extLst>
          </p:cNvPr>
          <p:cNvSpPr txBox="1"/>
          <p:nvPr/>
        </p:nvSpPr>
        <p:spPr>
          <a:xfrm>
            <a:off x="6305131" y="4889501"/>
            <a:ext cx="1320800" cy="415563"/>
          </a:xfrm>
          <a:prstGeom prst="rect">
            <a:avLst/>
          </a:prstGeom>
        </p:spPr>
        <p:txBody>
          <a:bodyPr vert="horz" lIns="127000" tIns="63500" rIns="127000" bIns="63500" rtlCol="0" anchor="t">
            <a:spAutoFit/>
          </a:bodyPr>
          <a:lstStyle/>
          <a:p>
            <a:pPr>
              <a:defRPr lang="en-US" sz="1400" dirty="0"/>
            </a:pPr>
            <a:r>
              <a:rPr lang="en-US" sz="1867" dirty="0"/>
              <a:t>70</a:t>
            </a:r>
          </a:p>
        </p:txBody>
      </p:sp>
      <p:sp>
        <p:nvSpPr>
          <p:cNvPr id="31" name="TextBox 30">
            <a:extLst>
              <a:ext uri="{41F5AE2E-032E-49EB-8FD5-5E1EAE8A812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CAD3C18-C0E3-49BE-977E-9C506F3C133D}"/>
              </a:ext>
            </a:extLst>
          </p:cNvPr>
          <p:cNvSpPr txBox="1"/>
          <p:nvPr/>
        </p:nvSpPr>
        <p:spPr>
          <a:xfrm>
            <a:off x="6305131" y="4079761"/>
            <a:ext cx="1320800" cy="415563"/>
          </a:xfrm>
          <a:prstGeom prst="rect">
            <a:avLst/>
          </a:prstGeom>
        </p:spPr>
        <p:txBody>
          <a:bodyPr vert="horz" lIns="127000" tIns="63500" rIns="127000" bIns="63500" rtlCol="0" anchor="t">
            <a:spAutoFit/>
          </a:bodyPr>
          <a:lstStyle/>
          <a:p>
            <a:pPr>
              <a:defRPr lang="en-US" sz="1400" dirty="0"/>
            </a:pPr>
            <a:r>
              <a:rPr lang="en-US" sz="1867" dirty="0"/>
              <a:t>USN</a:t>
            </a:r>
          </a:p>
        </p:txBody>
      </p:sp>
      <p:sp>
        <p:nvSpPr>
          <p:cNvPr id="32" name="TextBox 31">
            <a:extLst>
              <a:ext uri="{B8C75D14-95B6-4A40-8CA6-CA107D9C137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93610E8-4A7A-4677-9F1C-A2E9D53F81E7}"/>
              </a:ext>
            </a:extLst>
          </p:cNvPr>
          <p:cNvSpPr txBox="1"/>
          <p:nvPr/>
        </p:nvSpPr>
        <p:spPr>
          <a:xfrm>
            <a:off x="6225959" y="3393593"/>
            <a:ext cx="1320800" cy="415563"/>
          </a:xfrm>
          <a:prstGeom prst="rect">
            <a:avLst/>
          </a:prstGeom>
        </p:spPr>
        <p:txBody>
          <a:bodyPr vert="horz" lIns="127000" tIns="63500" rIns="127000" bIns="63500" rtlCol="0" anchor="t">
            <a:spAutoFit/>
          </a:bodyPr>
          <a:lstStyle/>
          <a:p>
            <a:pPr>
              <a:defRPr lang="en-US" sz="1400" dirty="0"/>
            </a:pPr>
            <a:r>
              <a:rPr lang="en-US" sz="1867" dirty="0"/>
              <a:t>Name</a:t>
            </a:r>
          </a:p>
        </p:txBody>
      </p:sp>
      <p:sp>
        <p:nvSpPr>
          <p:cNvPr id="33" name="TextBox 32">
            <a:extLst>
              <a:ext uri="{6254C2A5-BC7B-4E23-A373-B1EF6D2677A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6032901-08B1-4558-97D7-5EDB821FF73B}"/>
              </a:ext>
            </a:extLst>
          </p:cNvPr>
          <p:cNvSpPr txBox="1"/>
          <p:nvPr/>
        </p:nvSpPr>
        <p:spPr>
          <a:xfrm>
            <a:off x="1691055" y="2755901"/>
            <a:ext cx="1080503" cy="415563"/>
          </a:xfrm>
          <a:prstGeom prst="rect">
            <a:avLst/>
          </a:prstGeom>
        </p:spPr>
        <p:txBody>
          <a:bodyPr vert="horz" lIns="127000" tIns="63500" rIns="127000" bIns="63500" rtlCol="0" anchor="t">
            <a:spAutoFit/>
          </a:bodyPr>
          <a:lstStyle/>
          <a:p>
            <a:pPr>
              <a:defRPr lang="en-US" sz="1400" dirty="0"/>
            </a:pPr>
            <a:r>
              <a:rPr lang="en-US" sz="1867" dirty="0"/>
              <a:t>1000</a:t>
            </a:r>
          </a:p>
        </p:txBody>
      </p:sp>
      <p:sp>
        <p:nvSpPr>
          <p:cNvPr id="34" name="TextBox 33">
            <a:extLst>
              <a:ext uri="{1D72827A-BDAA-4B42-982C-B4D19274019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182863D-A171-411E-A0E9-1BAA2B4C6C18}"/>
              </a:ext>
            </a:extLst>
          </p:cNvPr>
          <p:cNvSpPr txBox="1"/>
          <p:nvPr/>
        </p:nvSpPr>
        <p:spPr>
          <a:xfrm>
            <a:off x="3917531" y="2768601"/>
            <a:ext cx="1080503" cy="415563"/>
          </a:xfrm>
          <a:prstGeom prst="rect">
            <a:avLst/>
          </a:prstGeom>
        </p:spPr>
        <p:txBody>
          <a:bodyPr vert="horz" lIns="127000" tIns="63500" rIns="127000" bIns="63500" rtlCol="0" anchor="t">
            <a:spAutoFit/>
          </a:bodyPr>
          <a:lstStyle/>
          <a:p>
            <a:pPr>
              <a:defRPr lang="en-US" sz="1400" dirty="0"/>
            </a:pPr>
            <a:r>
              <a:rPr lang="en-US" sz="1867" dirty="0"/>
              <a:t>2000</a:t>
            </a:r>
          </a:p>
        </p:txBody>
      </p:sp>
      <p:sp>
        <p:nvSpPr>
          <p:cNvPr id="35" name="TextBox 34">
            <a:extLst>
              <a:ext uri="{FA62C29E-473D-462B-B474-D70CD66F581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1606E18-8A88-457A-AAEF-BFA81BAABCF8}"/>
              </a:ext>
            </a:extLst>
          </p:cNvPr>
          <p:cNvSpPr txBox="1"/>
          <p:nvPr/>
        </p:nvSpPr>
        <p:spPr>
          <a:xfrm>
            <a:off x="6244514" y="2768601"/>
            <a:ext cx="1080503" cy="415563"/>
          </a:xfrm>
          <a:prstGeom prst="rect">
            <a:avLst/>
          </a:prstGeom>
        </p:spPr>
        <p:txBody>
          <a:bodyPr vert="horz" lIns="127000" tIns="63500" rIns="127000" bIns="63500" rtlCol="0" anchor="t">
            <a:spAutoFit/>
          </a:bodyPr>
          <a:lstStyle/>
          <a:p>
            <a:pPr>
              <a:defRPr lang="en-US" sz="1400" dirty="0"/>
            </a:pPr>
            <a:r>
              <a:rPr lang="en-US" sz="1867" dirty="0"/>
              <a:t>3000</a:t>
            </a:r>
          </a:p>
        </p:txBody>
      </p:sp>
      <p:sp>
        <p:nvSpPr>
          <p:cNvPr id="36" name="TextBox 35">
            <a:extLst>
              <a:ext uri="{690B984D-103A-4A92-8638-0E49C01A4AF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C72E554-149F-473E-96EB-8D4AC39CA6E6}"/>
              </a:ext>
            </a:extLst>
          </p:cNvPr>
          <p:cNvSpPr txBox="1"/>
          <p:nvPr/>
        </p:nvSpPr>
        <p:spPr>
          <a:xfrm>
            <a:off x="2438400" y="1459116"/>
            <a:ext cx="7315200" cy="415563"/>
          </a:xfrm>
          <a:prstGeom prst="rect">
            <a:avLst/>
          </a:prstGeom>
        </p:spPr>
        <p:txBody>
          <a:bodyPr vert="horz" lIns="127000" tIns="63500" rIns="127000" bIns="63500" rtlCol="0" anchor="t">
            <a:spAutoFit/>
          </a:bodyPr>
          <a:lstStyle/>
          <a:p>
            <a:pPr>
              <a:defRPr lang="en-US" sz="1400" dirty="0"/>
            </a:pPr>
            <a:r>
              <a:rPr lang="en-US" sz="1867" dirty="0"/>
              <a:t>    0            1          2          3            4         5            6           7           8</a:t>
            </a:r>
          </a:p>
        </p:txBody>
      </p:sp>
      <p:cxnSp>
        <p:nvCxnSpPr>
          <p:cNvPr id="37" name="Straight Connector 36">
            <a:extLst>
              <a:ext uri="{FE094972-392E-4270-93BC-C64CD43F8CC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D995B1D-2786-46FB-8F66-0F3A2DC34030}"/>
              </a:ext>
            </a:extLst>
          </p:cNvPr>
          <p:cNvCxnSpPr/>
          <p:nvPr/>
        </p:nvCxnSpPr>
        <p:spPr>
          <a:xfrm rot="10800000" flipV="1">
            <a:off x="2603029" y="2510332"/>
            <a:ext cx="378219" cy="756437"/>
          </a:xfrm>
          <a:prstGeom prst="line">
            <a:avLst/>
          </a:prstGeom>
          <a:ln w="19050" cap="flat">
            <a:solidFill>
              <a:schemeClr val="accent4"/>
            </a:solidFill>
            <a:prstDash val="solid"/>
            <a:miter lim="800000"/>
            <a:headEnd type="none" w="lg" len="sm"/>
            <a:tailEnd type="stealth" w="lg" len="lg"/>
          </a:ln>
          <a:effectLst>
            <a:outerShdw dir="2700000">
              <a:srgbClr val="3F3F3F">
                <a:alpha val="39999"/>
              </a:srgbClr>
            </a:outerShdw>
          </a:effectLst>
        </p:spPr>
        <p:style>
          <a:lnRef idx="1">
            <a:schemeClr val="accent1"/>
          </a:lnRef>
          <a:fillRef idx="1">
            <a:schemeClr val="accent1"/>
          </a:fillRef>
          <a:effectRef idx="0">
            <a:schemeClr val="accent1"/>
          </a:effectRef>
          <a:fontRef idx="minor">
            <a:srgbClr val="FFFFFF"/>
          </a:fontRef>
        </p:style>
      </p:cxnSp>
      <p:cxnSp>
        <p:nvCxnSpPr>
          <p:cNvPr id="38" name="Straight Connector 37">
            <a:extLst>
              <a:ext uri="{A58FDC24-024A-4232-A041-2F3F6A6906A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1C3AED9-4DB0-4F72-8D94-EDD2668D3A0D}"/>
              </a:ext>
            </a:extLst>
          </p:cNvPr>
          <p:cNvCxnSpPr/>
          <p:nvPr/>
        </p:nvCxnSpPr>
        <p:spPr>
          <a:xfrm rot="10800000" flipH="1" flipV="1">
            <a:off x="3693198" y="2488082"/>
            <a:ext cx="222477" cy="823188"/>
          </a:xfrm>
          <a:prstGeom prst="line">
            <a:avLst/>
          </a:prstGeom>
          <a:ln w="19050" cap="flat">
            <a:solidFill>
              <a:schemeClr val="accent4"/>
            </a:solidFill>
            <a:prstDash val="solid"/>
            <a:miter lim="800000"/>
            <a:headEnd type="none" w="lg" len="sm"/>
            <a:tailEnd type="stealth" w="lg" len="lg"/>
          </a:ln>
          <a:effectLst>
            <a:outerShdw dir="2700000">
              <a:srgbClr val="3F3F3F">
                <a:alpha val="39999"/>
              </a:srgbClr>
            </a:outerShdw>
          </a:effectLst>
        </p:spPr>
        <p:style>
          <a:lnRef idx="1">
            <a:schemeClr val="accent1"/>
          </a:lnRef>
          <a:fillRef idx="1">
            <a:schemeClr val="accent1"/>
          </a:fillRef>
          <a:effectRef idx="0">
            <a:schemeClr val="accent1"/>
          </a:effectRef>
          <a:fontRef idx="minor">
            <a:srgbClr val="FFFFFF"/>
          </a:fontRef>
        </p:style>
      </p:cxnSp>
      <p:cxnSp>
        <p:nvCxnSpPr>
          <p:cNvPr id="39" name="Straight Connector 38">
            <a:extLst>
              <a:ext uri="{11D7A132-1A3C-465D-A338-EFB1FAA0282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48D1CA3-073E-4A07-B5DF-9718B9D75CCA}"/>
              </a:ext>
            </a:extLst>
          </p:cNvPr>
          <p:cNvCxnSpPr/>
          <p:nvPr/>
        </p:nvCxnSpPr>
        <p:spPr>
          <a:xfrm rot="10800000" flipH="1" flipV="1">
            <a:off x="4679633" y="2500236"/>
            <a:ext cx="1394116" cy="788784"/>
          </a:xfrm>
          <a:prstGeom prst="line">
            <a:avLst/>
          </a:prstGeom>
          <a:ln w="19050" cap="flat">
            <a:solidFill>
              <a:schemeClr val="accent4"/>
            </a:solidFill>
            <a:prstDash val="solid"/>
            <a:miter lim="800000"/>
            <a:headEnd type="none" w="lg" len="sm"/>
            <a:tailEnd type="stealth" w="lg" len="lg"/>
          </a:ln>
          <a:effectLst>
            <a:outerShdw dir="2700000">
              <a:srgbClr val="3F3F3F">
                <a:alpha val="39999"/>
              </a:srgbClr>
            </a:outerShdw>
          </a:effectLst>
        </p:spPr>
        <p:style>
          <a:lnRef idx="1">
            <a:schemeClr val="accent1"/>
          </a:lnRef>
          <a:fillRef idx="1">
            <a:schemeClr val="accent1"/>
          </a:fillRef>
          <a:effectRef idx="0">
            <a:schemeClr val="accent1"/>
          </a:effectRef>
          <a:fontRef idx="minor">
            <a:srgbClr val="FFFFFF"/>
          </a:fontRef>
        </p:style>
      </p:cxnSp>
      <p:sp>
        <p:nvSpPr>
          <p:cNvPr id="40" name="TextBox 39">
            <a:extLst>
              <a:ext uri="{EC7EC096-5B7B-454F-9DE6-110BDC868E9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792636B-809C-40A5-90C5-13648F2D8AC3}"/>
              </a:ext>
            </a:extLst>
          </p:cNvPr>
          <p:cNvSpPr txBox="1"/>
          <p:nvPr/>
        </p:nvSpPr>
        <p:spPr>
          <a:xfrm>
            <a:off x="2473630" y="1948664"/>
            <a:ext cx="1014361" cy="415563"/>
          </a:xfrm>
          <a:prstGeom prst="rect">
            <a:avLst/>
          </a:prstGeom>
        </p:spPr>
        <p:txBody>
          <a:bodyPr vert="horz" lIns="127000" tIns="63500" rIns="127000" bIns="63500" rtlCol="0" anchor="t">
            <a:spAutoFit/>
          </a:bodyPr>
          <a:lstStyle/>
          <a:p>
            <a:pPr>
              <a:defRPr lang="en-US" sz="1400" dirty="0"/>
            </a:pPr>
            <a:r>
              <a:rPr lang="en-US" sz="1867" dirty="0"/>
              <a:t>1000</a:t>
            </a:r>
          </a:p>
        </p:txBody>
      </p:sp>
      <p:sp>
        <p:nvSpPr>
          <p:cNvPr id="41" name="TextBox 40">
            <a:extLst>
              <a:ext uri="{8BED43A6-916A-4C53-AA29-C2E57554605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24B400B-D4A9-46B2-9FB4-4F430AA2C38C}"/>
              </a:ext>
            </a:extLst>
          </p:cNvPr>
          <p:cNvSpPr txBox="1"/>
          <p:nvPr/>
        </p:nvSpPr>
        <p:spPr>
          <a:xfrm>
            <a:off x="3286430" y="1948664"/>
            <a:ext cx="1014361" cy="415563"/>
          </a:xfrm>
          <a:prstGeom prst="rect">
            <a:avLst/>
          </a:prstGeom>
        </p:spPr>
        <p:txBody>
          <a:bodyPr vert="horz" lIns="127000" tIns="63500" rIns="127000" bIns="63500" rtlCol="0" anchor="t">
            <a:spAutoFit/>
          </a:bodyPr>
          <a:lstStyle/>
          <a:p>
            <a:pPr>
              <a:defRPr lang="en-US" sz="1400" dirty="0"/>
            </a:pPr>
            <a:r>
              <a:rPr lang="en-US" sz="1867" dirty="0"/>
              <a:t>2000</a:t>
            </a:r>
          </a:p>
        </p:txBody>
      </p:sp>
      <p:sp>
        <p:nvSpPr>
          <p:cNvPr id="42" name="TextBox 41">
            <a:extLst>
              <a:ext uri="{82AC8201-EB42-46F4-8165-A665A0279C0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AFD92D2-B2FC-4246-8240-6B8A8336D558}"/>
              </a:ext>
            </a:extLst>
          </p:cNvPr>
          <p:cNvSpPr txBox="1"/>
          <p:nvPr/>
        </p:nvSpPr>
        <p:spPr>
          <a:xfrm>
            <a:off x="4071798" y="1922806"/>
            <a:ext cx="1014361" cy="415563"/>
          </a:xfrm>
          <a:prstGeom prst="rect">
            <a:avLst/>
          </a:prstGeom>
        </p:spPr>
        <p:txBody>
          <a:bodyPr vert="horz" lIns="127000" tIns="63500" rIns="127000" bIns="63500" rtlCol="0" anchor="t">
            <a:spAutoFit/>
          </a:bodyPr>
          <a:lstStyle/>
          <a:p>
            <a:pPr>
              <a:defRPr lang="en-US" sz="1400" dirty="0"/>
            </a:pPr>
            <a:r>
              <a:rPr lang="en-US" sz="1867" dirty="0"/>
              <a:t>3000</a:t>
            </a:r>
          </a:p>
        </p:txBody>
      </p:sp>
    </p:spTree>
    <p:extLst>
      <p:ext uri="{5072041E-BC23-4AFC-8D1D-7604B0895A98}">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74"/>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E6FF2AF4-7D54-4C82-9B4F-DE76EFDE233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48010C6-8C42-451B-93F1-1B40DD1AD032}"/>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6459E3DF-F1F9-43EF-B20E-6584EBBEE58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91C527E-F22B-43BA-84CE-27609385C3E0}"/>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FA4C83C3-9D92-433F-8F3D-C200851E8DA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EE9F2F0-E63D-4383-8297-110918995E0C}"/>
              </a:ext>
            </a:extLst>
          </p:cNvPr>
          <p:cNvSpPr txBox="1"/>
          <p:nvPr/>
        </p:nvSpPr>
        <p:spPr>
          <a:xfrm>
            <a:off x="215278" y="1214374"/>
            <a:ext cx="4661521" cy="415563"/>
          </a:xfrm>
          <a:prstGeom prst="rect">
            <a:avLst/>
          </a:prstGeom>
        </p:spPr>
        <p:txBody>
          <a:bodyPr vert="horz" lIns="127000" tIns="63500" rIns="127000" bIns="63500" rtlCol="0" anchor="t">
            <a:spAutoFit/>
          </a:bodyPr>
          <a:lstStyle/>
          <a:p>
            <a:pPr>
              <a:defRPr lang="en-US" sz="1400" dirty="0"/>
            </a:pPr>
            <a:r>
              <a:rPr lang="en-US" sz="1867" b="1" dirty="0">
                <a:solidFill>
                  <a:srgbClr val="FF7B43"/>
                </a:solidFill>
                <a:latin typeface="+mj-lt"/>
              </a:rPr>
              <a:t>Array of Structures </a:t>
            </a:r>
          </a:p>
        </p:txBody>
      </p:sp>
      <p:sp>
        <p:nvSpPr>
          <p:cNvPr id="5" name="TextBox 4">
            <a:extLst>
              <a:ext uri="{547AD065-C711-4DFC-947B-C3E9A8211EB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47218D9-49EB-463E-A094-1D9E22F11AEE}"/>
              </a:ext>
            </a:extLst>
          </p:cNvPr>
          <p:cNvSpPr txBox="1"/>
          <p:nvPr/>
        </p:nvSpPr>
        <p:spPr>
          <a:xfrm>
            <a:off x="215277" y="2006600"/>
            <a:ext cx="4527448" cy="2139496"/>
          </a:xfrm>
          <a:prstGeom prst="rect">
            <a:avLst/>
          </a:prstGeom>
        </p:spPr>
        <p:txBody>
          <a:bodyPr vert="horz" lIns="127000" tIns="63500" rIns="127000" bIns="63500" rtlCol="0" anchor="t">
            <a:spAutoFit/>
          </a:bodyPr>
          <a:lstStyle/>
          <a:p>
            <a:pPr>
              <a:defRPr lang="en-US" sz="1400" dirty="0"/>
            </a:pPr>
            <a:r>
              <a:rPr lang="en-US" sz="1867" dirty="0"/>
              <a:t>#include &lt;stdio.h&gt;</a:t>
            </a:r>
            <a:br>
              <a:rPr lang="en-US" sz="1867" dirty="0"/>
            </a:br>
            <a:r>
              <a:rPr lang="en-US" sz="1867" dirty="0"/>
              <a:t>struct tree</a:t>
            </a:r>
            <a:br>
              <a:rPr lang="en-US" sz="1867" dirty="0"/>
            </a:br>
            <a:r>
              <a:rPr lang="en-US" sz="1867" dirty="0"/>
              <a:t>{</a:t>
            </a:r>
            <a:br>
              <a:rPr lang="en-US" sz="1867" dirty="0"/>
            </a:br>
            <a:r>
              <a:rPr lang="en-US" sz="1867" dirty="0"/>
              <a:t>    char name[20];</a:t>
            </a:r>
            <a:br>
              <a:rPr lang="en-US" sz="1867" dirty="0"/>
            </a:br>
            <a:r>
              <a:rPr lang="en-US" sz="1867" dirty="0"/>
              <a:t>    float height;</a:t>
            </a:r>
            <a:br>
              <a:rPr lang="en-US" sz="1867" dirty="0"/>
            </a:br>
            <a:r>
              <a:rPr lang="en-US" sz="1867" dirty="0"/>
              <a:t>    int noofbranches;</a:t>
            </a:r>
            <a:br>
              <a:rPr lang="en-US" sz="1867" dirty="0"/>
            </a:br>
            <a:r>
              <a:rPr lang="en-US" sz="1867" dirty="0"/>
              <a:t>};</a:t>
            </a:r>
          </a:p>
        </p:txBody>
      </p:sp>
      <p:sp>
        <p:nvSpPr>
          <p:cNvPr id="6" name="TextBox 5">
            <a:extLst>
              <a:ext uri="{7C013894-AB11-4A18-BCE2-1DB315CECB9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D7CCCA1-F47F-44D6-A379-C4CDC171882C}"/>
              </a:ext>
            </a:extLst>
          </p:cNvPr>
          <p:cNvSpPr txBox="1"/>
          <p:nvPr/>
        </p:nvSpPr>
        <p:spPr>
          <a:xfrm>
            <a:off x="4876800" y="468553"/>
            <a:ext cx="6660211" cy="6162008"/>
          </a:xfrm>
          <a:prstGeom prst="rect">
            <a:avLst/>
          </a:prstGeom>
        </p:spPr>
        <p:txBody>
          <a:bodyPr vert="horz" lIns="127000" tIns="63500" rIns="127000" bIns="63500" rtlCol="0" anchor="t">
            <a:spAutoFit/>
          </a:bodyPr>
          <a:lstStyle/>
          <a:p>
            <a:pPr>
              <a:defRPr lang="en-US" sz="1400" dirty="0"/>
            </a:pPr>
            <a:r>
              <a:rPr lang="en-US" sz="1867" dirty="0"/>
              <a:t>void main()</a:t>
            </a:r>
            <a:br>
              <a:rPr lang="en-US" sz="1867" dirty="0"/>
            </a:br>
            <a:r>
              <a:rPr lang="en-US" sz="1867" dirty="0"/>
              <a:t>{</a:t>
            </a:r>
            <a:br>
              <a:rPr lang="en-US" sz="1867" dirty="0"/>
            </a:br>
            <a:r>
              <a:rPr lang="en-US" sz="1867" dirty="0"/>
              <a:t>    struct tree t1[2];</a:t>
            </a:r>
            <a:br>
              <a:rPr lang="en-US" sz="1867" dirty="0"/>
            </a:br>
            <a:r>
              <a:rPr lang="en-US" sz="1867" dirty="0"/>
              <a:t>    </a:t>
            </a:r>
            <a:br>
              <a:rPr lang="en-US" sz="1867" dirty="0"/>
            </a:br>
            <a:r>
              <a:rPr lang="en-US" sz="1867" dirty="0"/>
              <a:t>    for(int i=0; i&lt;=1; i++)</a:t>
            </a:r>
            <a:br>
              <a:rPr lang="en-US" sz="1867" dirty="0"/>
            </a:br>
            <a:r>
              <a:rPr lang="en-US" sz="1867" dirty="0"/>
              <a:t>    {</a:t>
            </a:r>
            <a:br>
              <a:rPr lang="en-US" sz="1867" dirty="0"/>
            </a:br>
            <a:r>
              <a:rPr lang="en-US" sz="1867" dirty="0"/>
              <a:t>    </a:t>
            </a:r>
            <a:r>
              <a:rPr lang="en-US" sz="1867" dirty="0" err="1"/>
              <a:t>printf</a:t>
            </a:r>
            <a:r>
              <a:rPr lang="en-US" sz="1867" dirty="0"/>
              <a:t>("enter the name of the tree\n");</a:t>
            </a:r>
            <a:br>
              <a:rPr lang="en-US" sz="1867" dirty="0"/>
            </a:br>
            <a:r>
              <a:rPr lang="en-US" sz="1867" dirty="0"/>
              <a:t>    </a:t>
            </a:r>
            <a:r>
              <a:rPr lang="en-US" sz="1867" dirty="0" err="1"/>
              <a:t>scanf</a:t>
            </a:r>
            <a:r>
              <a:rPr lang="en-US" sz="1867" dirty="0"/>
              <a:t>("%s", t1[i].name);</a:t>
            </a:r>
            <a:br>
              <a:rPr lang="en-US" sz="1867" dirty="0"/>
            </a:br>
            <a:r>
              <a:rPr lang="en-US" sz="1867" dirty="0"/>
              <a:t>    </a:t>
            </a:r>
            <a:r>
              <a:rPr lang="en-US" sz="1867" dirty="0" err="1"/>
              <a:t>printf</a:t>
            </a:r>
            <a:r>
              <a:rPr lang="en-US" sz="1867" dirty="0"/>
              <a:t>("enter tree height\n");</a:t>
            </a:r>
            <a:br>
              <a:rPr lang="en-US" sz="1867" dirty="0"/>
            </a:br>
            <a:r>
              <a:rPr lang="en-US" sz="1867" dirty="0"/>
              <a:t>    </a:t>
            </a:r>
            <a:r>
              <a:rPr lang="en-US" sz="1867" dirty="0" err="1"/>
              <a:t>scanf</a:t>
            </a:r>
            <a:r>
              <a:rPr lang="en-US" sz="1867" dirty="0"/>
              <a:t>("%f", &amp;t1[i].height);</a:t>
            </a:r>
            <a:br>
              <a:rPr lang="en-US" sz="1867" dirty="0"/>
            </a:br>
            <a:r>
              <a:rPr lang="en-US" sz="1867" dirty="0"/>
              <a:t>    </a:t>
            </a:r>
            <a:r>
              <a:rPr lang="en-US" sz="1867" dirty="0" err="1"/>
              <a:t>printf</a:t>
            </a:r>
            <a:r>
              <a:rPr lang="en-US" sz="1867" dirty="0"/>
              <a:t>("enter number of noofbranches\n");</a:t>
            </a:r>
            <a:br>
              <a:rPr lang="en-US" sz="1867" dirty="0"/>
            </a:br>
            <a:r>
              <a:rPr lang="en-US" sz="1867" dirty="0"/>
              <a:t>    </a:t>
            </a:r>
            <a:r>
              <a:rPr lang="en-US" sz="1867" dirty="0" err="1"/>
              <a:t>scanf</a:t>
            </a:r>
            <a:r>
              <a:rPr lang="en-US" sz="1867" dirty="0"/>
              <a:t>("%d", &amp;t1[i].noofbranches);</a:t>
            </a:r>
            <a:br>
              <a:rPr lang="en-US" sz="1867" dirty="0"/>
            </a:br>
            <a:r>
              <a:rPr lang="en-US" sz="1867" dirty="0"/>
              <a:t>    }</a:t>
            </a:r>
            <a:br>
              <a:rPr lang="en-US" sz="1867" dirty="0"/>
            </a:br>
            <a:r>
              <a:rPr lang="en-US" sz="1867" dirty="0"/>
              <a:t>    </a:t>
            </a:r>
          </a:p>
          <a:p>
            <a:pPr>
              <a:defRPr lang="en-US" sz="1400" dirty="0"/>
            </a:pPr>
            <a:r>
              <a:rPr lang="en-US" sz="1867" dirty="0"/>
              <a:t>    for(int i=0; i&lt;=1; i++)</a:t>
            </a:r>
            <a:br>
              <a:rPr lang="en-US" sz="1867" dirty="0"/>
            </a:br>
            <a:r>
              <a:rPr lang="en-US" sz="1867" dirty="0"/>
              <a:t>    {</a:t>
            </a:r>
            <a:br>
              <a:rPr lang="en-US" sz="1867" dirty="0"/>
            </a:br>
            <a:r>
              <a:rPr lang="en-US" sz="1867" dirty="0"/>
              <a:t>    </a:t>
            </a:r>
            <a:r>
              <a:rPr lang="en-US" sz="1867" dirty="0" err="1"/>
              <a:t>printf</a:t>
            </a:r>
            <a:r>
              <a:rPr lang="en-US" sz="1867" dirty="0"/>
              <a:t>("the tree name is: %s\n",t1[i].name);</a:t>
            </a:r>
            <a:br>
              <a:rPr lang="en-US" sz="1867" dirty="0"/>
            </a:br>
            <a:r>
              <a:rPr lang="en-US" sz="1867" dirty="0"/>
              <a:t>    </a:t>
            </a:r>
            <a:r>
              <a:rPr lang="en-US" sz="1867" dirty="0" err="1"/>
              <a:t>printf</a:t>
            </a:r>
            <a:r>
              <a:rPr lang="en-US" sz="1867" dirty="0"/>
              <a:t>("the tree height is: %f\n",t1[i].height);</a:t>
            </a:r>
            <a:br>
              <a:rPr lang="en-US" sz="1867" dirty="0"/>
            </a:br>
            <a:r>
              <a:rPr lang="en-US" sz="1867" dirty="0"/>
              <a:t>    </a:t>
            </a:r>
            <a:r>
              <a:rPr lang="en-US" sz="1867" dirty="0" err="1"/>
              <a:t>printf</a:t>
            </a:r>
            <a:r>
              <a:rPr lang="en-US" sz="1867" dirty="0"/>
              <a:t>("noofbranches in the tree are: %d\n",t1[i].noofbranches);</a:t>
            </a:r>
            <a:br>
              <a:rPr lang="en-US" sz="1867" dirty="0"/>
            </a:br>
            <a:r>
              <a:rPr lang="en-US" sz="1867" dirty="0"/>
              <a:t>    }</a:t>
            </a:r>
            <a:br>
              <a:rPr lang="en-US" sz="1867" dirty="0"/>
            </a:br>
            <a:r>
              <a:rPr lang="en-US" sz="1867" dirty="0"/>
              <a:t>}</a:t>
            </a:r>
          </a:p>
        </p:txBody>
      </p:sp>
    </p:spTree>
    <p:extLst>
      <p:ext uri="{957164B6-EBD2-4834-BB99-296D2D9B36D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78"/>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7FA21D87-31C1-4C6E-A431-01AC2B614E1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5ECD9A1-BFC0-43EB-A8AF-3931756DC292}"/>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76C642CD-3B80-4704-9122-8ABE4DCC32A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AF6335A-8272-4764-93B5-9BA6E3CD61BC}"/>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31E364F2-C526-4E00-9033-5D51009C8EC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AB00667-3749-4FF2-B32C-423B344787FF}"/>
              </a:ext>
            </a:extLst>
          </p:cNvPr>
          <p:cNvSpPr txBox="1"/>
          <p:nvPr/>
        </p:nvSpPr>
        <p:spPr>
          <a:xfrm>
            <a:off x="3765246" y="987820"/>
            <a:ext cx="4661521" cy="415563"/>
          </a:xfrm>
          <a:prstGeom prst="rect">
            <a:avLst/>
          </a:prstGeom>
        </p:spPr>
        <p:txBody>
          <a:bodyPr vert="horz" lIns="127000" tIns="63500" rIns="127000" bIns="63500" rtlCol="0" anchor="t">
            <a:spAutoFit/>
          </a:bodyPr>
          <a:lstStyle/>
          <a:p>
            <a:pPr>
              <a:defRPr lang="en-US" sz="1400" dirty="0"/>
            </a:pPr>
            <a:r>
              <a:rPr lang="en-US" sz="1867" b="1" dirty="0" err="1">
                <a:solidFill>
                  <a:srgbClr val="FF7B43"/>
                </a:solidFill>
                <a:latin typeface="+mj-lt"/>
              </a:rPr>
              <a:t>Typedefing</a:t>
            </a:r>
            <a:r>
              <a:rPr lang="en-US" sz="1867" b="1" dirty="0">
                <a:solidFill>
                  <a:srgbClr val="FF7B43"/>
                </a:solidFill>
                <a:latin typeface="+mj-lt"/>
              </a:rPr>
              <a:t> a Structures</a:t>
            </a:r>
          </a:p>
        </p:txBody>
      </p:sp>
      <p:sp>
        <p:nvSpPr>
          <p:cNvPr id="5" name="TextBox 4">
            <a:extLst>
              <a:ext uri="{660245DA-6288-4761-8A3B-96B75BAEECC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5C363C4-73AD-4B06-AFDF-02833542E21E}"/>
              </a:ext>
            </a:extLst>
          </p:cNvPr>
          <p:cNvSpPr txBox="1"/>
          <p:nvPr/>
        </p:nvSpPr>
        <p:spPr>
          <a:xfrm>
            <a:off x="199123" y="2651709"/>
            <a:ext cx="4677676" cy="1564852"/>
          </a:xfrm>
          <a:prstGeom prst="rect">
            <a:avLst/>
          </a:prstGeom>
        </p:spPr>
        <p:txBody>
          <a:bodyPr vert="horz" lIns="127000" tIns="63500" rIns="127000" bIns="63500" rtlCol="0" anchor="t">
            <a:spAutoFit/>
          </a:bodyPr>
          <a:lstStyle/>
          <a:p>
            <a:pPr>
              <a:defRPr lang="en-US" sz="1400" dirty="0"/>
            </a:pPr>
            <a:r>
              <a:rPr lang="en-US" sz="1867" dirty="0" err="1">
                <a:solidFill>
                  <a:schemeClr val="accent6"/>
                </a:solidFill>
              </a:rPr>
              <a:t>typedef</a:t>
            </a:r>
            <a:r>
              <a:rPr lang="en-US" sz="1867" dirty="0">
                <a:solidFill>
                  <a:schemeClr val="accent6"/>
                </a:solidFill>
              </a:rPr>
              <a:t> struct</a:t>
            </a:r>
          </a:p>
          <a:p>
            <a:pPr>
              <a:defRPr lang="en-US" sz="1400" dirty="0"/>
            </a:pPr>
            <a:r>
              <a:rPr lang="en-US" sz="1867" dirty="0">
                <a:solidFill>
                  <a:schemeClr val="accent6"/>
                </a:solidFill>
              </a:rPr>
              <a:t>{</a:t>
            </a:r>
          </a:p>
          <a:p>
            <a:pPr>
              <a:defRPr lang="en-US" sz="1400" dirty="0"/>
            </a:pPr>
            <a:r>
              <a:rPr lang="en-US" sz="1867" dirty="0">
                <a:solidFill>
                  <a:schemeClr val="accent6"/>
                </a:solidFill>
              </a:rPr>
              <a:t>     char name[10];</a:t>
            </a:r>
          </a:p>
          <a:p>
            <a:pPr>
              <a:defRPr lang="en-US" sz="1400" dirty="0"/>
            </a:pPr>
            <a:r>
              <a:rPr lang="en-US" sz="1867" dirty="0">
                <a:solidFill>
                  <a:schemeClr val="accent6"/>
                </a:solidFill>
              </a:rPr>
              <a:t>     int </a:t>
            </a:r>
            <a:r>
              <a:rPr lang="en-US" sz="1867" dirty="0" err="1">
                <a:solidFill>
                  <a:schemeClr val="accent6"/>
                </a:solidFill>
              </a:rPr>
              <a:t>usn</a:t>
            </a:r>
            <a:r>
              <a:rPr lang="en-US" sz="1867" dirty="0">
                <a:solidFill>
                  <a:schemeClr val="accent6"/>
                </a:solidFill>
              </a:rPr>
              <a:t>;</a:t>
            </a:r>
          </a:p>
          <a:p>
            <a:pPr>
              <a:defRPr lang="en-US" sz="1400" dirty="0"/>
            </a:pPr>
            <a:r>
              <a:rPr lang="en-US" sz="1867" dirty="0">
                <a:solidFill>
                  <a:schemeClr val="accent6"/>
                </a:solidFill>
              </a:rPr>
              <a:t>}student;</a:t>
            </a:r>
          </a:p>
        </p:txBody>
      </p:sp>
      <p:sp>
        <p:nvSpPr>
          <p:cNvPr id="6" name="TextBox 5">
            <a:extLst>
              <a:ext uri="{60AABCBF-BA13-41A3-8281-AD554BC5693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8DE2B71-DB0D-4201-8C10-54DA1B5BBA94}"/>
              </a:ext>
            </a:extLst>
          </p:cNvPr>
          <p:cNvSpPr txBox="1"/>
          <p:nvPr/>
        </p:nvSpPr>
        <p:spPr>
          <a:xfrm>
            <a:off x="4876800" y="1549401"/>
            <a:ext cx="6807936" cy="5012719"/>
          </a:xfrm>
          <a:prstGeom prst="rect">
            <a:avLst/>
          </a:prstGeom>
        </p:spPr>
        <p:txBody>
          <a:bodyPr vert="horz" lIns="127000" tIns="63500" rIns="127000" bIns="63500" rtlCol="0" anchor="t">
            <a:spAutoFit/>
          </a:bodyPr>
          <a:lstStyle/>
          <a:p>
            <a:pPr>
              <a:defRPr lang="en-US" sz="1400" dirty="0"/>
            </a:pPr>
            <a:r>
              <a:rPr lang="en-US" sz="1867" dirty="0" err="1"/>
              <a:t>#</a:t>
            </a:r>
            <a:r>
              <a:rPr lang="en-US" sz="1867" dirty="0"/>
              <a:t>include&lt;stdio.h</a:t>
            </a:r>
            <a:r>
              <a:rPr lang="en-US" sz="1867" dirty="0" err="1"/>
              <a:t>&gt; </a:t>
            </a:r>
            <a:br>
              <a:rPr lang="en-US" sz="1867" dirty="0" err="1"/>
            </a:br>
            <a:r>
              <a:rPr lang="en-US" sz="1867" dirty="0" err="1"/>
              <a:t>typedef </a:t>
            </a:r>
            <a:r>
              <a:rPr lang="en-US" sz="1867" dirty="0"/>
              <a:t>struct</a:t>
            </a:r>
            <a:r>
              <a:rPr lang="en-US" sz="1867" dirty="0" err="1"/>
              <a:t> </a:t>
            </a:r>
            <a:br>
              <a:rPr lang="en-US" sz="1867" dirty="0" err="1"/>
            </a:br>
            <a:r>
              <a:rPr lang="en-US" sz="1867" dirty="0" err="1"/>
              <a:t>{      </a:t>
            </a:r>
            <a:br>
              <a:rPr lang="en-US" sz="1867" dirty="0" err="1"/>
            </a:br>
            <a:r>
              <a:rPr lang="en-US" sz="1867" dirty="0" err="1"/>
              <a:t>    </a:t>
            </a:r>
            <a:r>
              <a:rPr lang="en-US" sz="1867" dirty="0"/>
              <a:t>char</a:t>
            </a:r>
            <a:r>
              <a:rPr lang="en-US" sz="1867" dirty="0" err="1"/>
              <a:t> </a:t>
            </a:r>
            <a:r>
              <a:rPr lang="en-US" sz="1867" dirty="0"/>
              <a:t>name</a:t>
            </a:r>
            <a:r>
              <a:rPr lang="en-US" sz="1867" dirty="0" err="1"/>
              <a:t>[</a:t>
            </a:r>
            <a:r>
              <a:rPr lang="en-US" sz="1867" dirty="0"/>
              <a:t>10</a:t>
            </a:r>
            <a:r>
              <a:rPr lang="en-US" sz="1867" dirty="0" err="1"/>
              <a:t>];      </a:t>
            </a:r>
            <a:br>
              <a:rPr lang="en-US" sz="1867" dirty="0" err="1"/>
            </a:br>
            <a:r>
              <a:rPr lang="en-US" sz="1867" dirty="0" err="1"/>
              <a:t>    </a:t>
            </a:r>
            <a:r>
              <a:rPr lang="en-US" sz="1867" dirty="0"/>
              <a:t>int</a:t>
            </a:r>
            <a:r>
              <a:rPr lang="en-US" sz="1867" dirty="0" err="1"/>
              <a:t> usn; </a:t>
            </a:r>
            <a:br>
              <a:rPr lang="en-US" sz="1867" dirty="0" err="1"/>
            </a:br>
            <a:r>
              <a:rPr lang="en-US" sz="1867" dirty="0" err="1"/>
              <a:t>}</a:t>
            </a:r>
            <a:r>
              <a:rPr lang="en-US" sz="1867" dirty="0"/>
              <a:t>student</a:t>
            </a:r>
            <a:r>
              <a:rPr lang="en-US" sz="1867" dirty="0" err="1"/>
              <a:t>; </a:t>
            </a:r>
            <a:br>
              <a:rPr lang="en-US" sz="1867" dirty="0" err="1"/>
            </a:br>
            <a:r>
              <a:rPr lang="en-US" sz="1867" dirty="0" err="1"/>
              <a:t/>
            </a:r>
            <a:br>
              <a:rPr lang="en-US" sz="1867" dirty="0" err="1"/>
            </a:br>
            <a:r>
              <a:rPr lang="en-US" sz="1867" dirty="0"/>
              <a:t>void</a:t>
            </a:r>
            <a:r>
              <a:rPr lang="en-US" sz="1867" dirty="0" err="1"/>
              <a:t> </a:t>
            </a:r>
            <a:r>
              <a:rPr lang="en-US" sz="1867" dirty="0"/>
              <a:t>main</a:t>
            </a:r>
            <a:r>
              <a:rPr lang="en-US" sz="1867" dirty="0" err="1"/>
              <a:t>() </a:t>
            </a:r>
            <a:br>
              <a:rPr lang="en-US" sz="1867" dirty="0" err="1"/>
            </a:br>
            <a:r>
              <a:rPr lang="en-US" sz="1867" dirty="0" err="1"/>
              <a:t>{      </a:t>
            </a:r>
            <a:br>
              <a:rPr lang="en-US" sz="1867" dirty="0" err="1"/>
            </a:br>
            <a:r>
              <a:rPr lang="en-US" sz="1867" dirty="0" err="1"/>
              <a:t>    </a:t>
            </a:r>
            <a:r>
              <a:rPr lang="en-US" sz="1867" dirty="0"/>
              <a:t>student</a:t>
            </a:r>
            <a:r>
              <a:rPr lang="en-US" sz="1867" dirty="0" err="1"/>
              <a:t> </a:t>
            </a:r>
            <a:r>
              <a:rPr lang="en-US" sz="1867" dirty="0"/>
              <a:t>s1</a:t>
            </a:r>
            <a:r>
              <a:rPr lang="en-US" sz="1867" dirty="0" err="1"/>
              <a:t>;</a:t>
            </a:r>
            <a:br>
              <a:rPr lang="en-US" sz="1867" dirty="0" err="1"/>
            </a:br>
            <a:r>
              <a:rPr lang="en-US" sz="1867" dirty="0" err="1"/>
              <a:t>    printf("</a:t>
            </a:r>
            <a:r>
              <a:rPr lang="en-US" sz="1867" dirty="0"/>
              <a:t>enter</a:t>
            </a:r>
            <a:r>
              <a:rPr lang="en-US" sz="1867" dirty="0" err="1"/>
              <a:t> </a:t>
            </a:r>
            <a:r>
              <a:rPr lang="en-US" sz="1867" dirty="0"/>
              <a:t>student</a:t>
            </a:r>
            <a:r>
              <a:rPr lang="en-US" sz="1867" dirty="0" err="1"/>
              <a:t> </a:t>
            </a:r>
            <a:r>
              <a:rPr lang="en-US" sz="1867" dirty="0"/>
              <a:t>name</a:t>
            </a:r>
            <a:r>
              <a:rPr lang="en-US" sz="1867" dirty="0" err="1"/>
              <a:t>:\</a:t>
            </a:r>
            <a:r>
              <a:rPr lang="en-US" sz="1867" dirty="0"/>
              <a:t>n</a:t>
            </a:r>
            <a:r>
              <a:rPr lang="en-US" sz="1867" dirty="0" err="1"/>
              <a:t>");      </a:t>
            </a:r>
            <a:br>
              <a:rPr lang="en-US" sz="1867" dirty="0" err="1"/>
            </a:br>
            <a:r>
              <a:rPr lang="en-US" sz="1867" dirty="0" err="1"/>
              <a:t>    scanf</a:t>
            </a:r>
            <a:r>
              <a:rPr lang="en-US" sz="1867" dirty="0"/>
              <a:t>("%s</a:t>
            </a:r>
            <a:r>
              <a:rPr lang="en-US" sz="1867" dirty="0" err="1"/>
              <a:t>", </a:t>
            </a:r>
            <a:r>
              <a:rPr lang="en-US" sz="1867" dirty="0"/>
              <a:t>s1</a:t>
            </a:r>
            <a:r>
              <a:rPr lang="en-US" sz="1867" dirty="0" err="1"/>
              <a:t>.</a:t>
            </a:r>
            <a:r>
              <a:rPr lang="en-US" sz="1867" dirty="0"/>
              <a:t>name</a:t>
            </a:r>
            <a:r>
              <a:rPr lang="en-US" sz="1867" dirty="0" err="1"/>
              <a:t>);      </a:t>
            </a:r>
            <a:br>
              <a:rPr lang="en-US" sz="1867" dirty="0" err="1"/>
            </a:br>
            <a:r>
              <a:rPr lang="en-US" sz="1867" dirty="0" err="1"/>
              <a:t>    printf</a:t>
            </a:r>
            <a:r>
              <a:rPr lang="en-US" sz="1867" dirty="0"/>
              <a:t>("enter</a:t>
            </a:r>
            <a:r>
              <a:rPr lang="en-US" sz="1867" dirty="0" err="1"/>
              <a:t> </a:t>
            </a:r>
            <a:r>
              <a:rPr lang="en-US" sz="1867" dirty="0"/>
              <a:t>student</a:t>
            </a:r>
            <a:r>
              <a:rPr lang="en-US" sz="1867" dirty="0" err="1"/>
              <a:t> usn:\</a:t>
            </a:r>
            <a:r>
              <a:rPr lang="en-US" sz="1867" dirty="0"/>
              <a:t>n</a:t>
            </a:r>
            <a:r>
              <a:rPr lang="en-US" sz="1867" dirty="0" err="1"/>
              <a:t>");      </a:t>
            </a:r>
            <a:br>
              <a:rPr lang="en-US" sz="1867" dirty="0" err="1"/>
            </a:br>
            <a:r>
              <a:rPr lang="en-US" sz="1867" dirty="0" err="1"/>
              <a:t>    scanf</a:t>
            </a:r>
            <a:r>
              <a:rPr lang="en-US" sz="1867" dirty="0"/>
              <a:t>("%d</a:t>
            </a:r>
            <a:r>
              <a:rPr lang="en-US" sz="1867" dirty="0" err="1"/>
              <a:t>", &amp;</a:t>
            </a:r>
            <a:r>
              <a:rPr lang="en-US" sz="1867" dirty="0"/>
              <a:t>s1</a:t>
            </a:r>
            <a:r>
              <a:rPr lang="en-US" sz="1867" dirty="0" err="1"/>
              <a:t>.usn);     </a:t>
            </a:r>
            <a:br>
              <a:rPr lang="en-US" sz="1867" dirty="0" err="1"/>
            </a:br>
            <a:r>
              <a:rPr lang="en-US" sz="1867" dirty="0" err="1"/>
              <a:t>    printf("</a:t>
            </a:r>
            <a:r>
              <a:rPr lang="en-US" sz="1867" dirty="0"/>
              <a:t>student</a:t>
            </a:r>
            <a:r>
              <a:rPr lang="en-US" sz="1867" dirty="0" err="1"/>
              <a:t> </a:t>
            </a:r>
            <a:r>
              <a:rPr lang="en-US" sz="1867" dirty="0"/>
              <a:t>name</a:t>
            </a:r>
            <a:r>
              <a:rPr lang="en-US" sz="1867" dirty="0" err="1"/>
              <a:t> </a:t>
            </a:r>
            <a:r>
              <a:rPr lang="en-US" sz="1867" dirty="0"/>
              <a:t>is</a:t>
            </a:r>
            <a:r>
              <a:rPr lang="en-US" sz="1867" dirty="0" err="1"/>
              <a:t> %</a:t>
            </a:r>
            <a:r>
              <a:rPr lang="en-US" sz="1867" dirty="0"/>
              <a:t>s</a:t>
            </a:r>
            <a:r>
              <a:rPr lang="en-US" sz="1867" dirty="0" err="1"/>
              <a:t>",</a:t>
            </a:r>
            <a:r>
              <a:rPr lang="en-US" sz="1867" dirty="0"/>
              <a:t>s1</a:t>
            </a:r>
            <a:r>
              <a:rPr lang="en-US" sz="1867" dirty="0" err="1"/>
              <a:t>.</a:t>
            </a:r>
            <a:r>
              <a:rPr lang="en-US" sz="1867" dirty="0"/>
              <a:t>name</a:t>
            </a:r>
            <a:r>
              <a:rPr lang="en-US" sz="1867" dirty="0" err="1"/>
              <a:t>);      </a:t>
            </a:r>
            <a:br>
              <a:rPr lang="en-US" sz="1867" dirty="0" err="1"/>
            </a:br>
            <a:r>
              <a:rPr lang="en-US" sz="1867" dirty="0" err="1"/>
              <a:t>    printf</a:t>
            </a:r>
            <a:r>
              <a:rPr lang="en-US" sz="1867" dirty="0"/>
              <a:t>("student</a:t>
            </a:r>
            <a:r>
              <a:rPr lang="en-US" sz="1867" dirty="0" err="1"/>
              <a:t> usn </a:t>
            </a:r>
            <a:r>
              <a:rPr lang="en-US" sz="1867" dirty="0"/>
              <a:t>is</a:t>
            </a:r>
            <a:r>
              <a:rPr lang="en-US" sz="1867" dirty="0" err="1"/>
              <a:t> %</a:t>
            </a:r>
            <a:r>
              <a:rPr lang="en-US" sz="1867" dirty="0"/>
              <a:t>d</a:t>
            </a:r>
            <a:r>
              <a:rPr lang="en-US" sz="1867" dirty="0" err="1"/>
              <a:t>", </a:t>
            </a:r>
            <a:r>
              <a:rPr lang="en-US" sz="1867" dirty="0"/>
              <a:t>s1</a:t>
            </a:r>
            <a:r>
              <a:rPr lang="en-US" sz="1867" dirty="0" err="1"/>
              <a:t>.usn); </a:t>
            </a:r>
            <a:br>
              <a:rPr lang="en-US" sz="1867" dirty="0" err="1"/>
            </a:br>
            <a:r>
              <a:rPr lang="en-US" sz="1867" dirty="0" err="1"/>
              <a:t>}       </a:t>
            </a:r>
          </a:p>
        </p:txBody>
      </p:sp>
    </p:spTree>
    <p:extLst>
      <p:ext uri="{88EA23F2-C95B-45FD-8238-A403CF7FF0CA}">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80"/>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67C083A9-4810-4E75-BBA5-103F42CA12E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5883DA9-DCEB-40A0-AB71-FF730CF996D9}"/>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89636DB0-52EC-480E-B619-A8B96BD9FBA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DBFDE1A-D81B-4FC2-823A-8EAE707882CB}"/>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B326875C-F598-4C65-9044-5EB3468A915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6A66772-8BEF-40E6-8458-A548CEF9121E}"/>
              </a:ext>
            </a:extLst>
          </p:cNvPr>
          <p:cNvSpPr txBox="1"/>
          <p:nvPr/>
        </p:nvSpPr>
        <p:spPr>
          <a:xfrm>
            <a:off x="2383523" y="782397"/>
            <a:ext cx="7319644" cy="415563"/>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mj-lt"/>
              </a:rPr>
              <a:t>Different ways of writing a program using structure</a:t>
            </a:r>
          </a:p>
        </p:txBody>
      </p:sp>
      <p:sp>
        <p:nvSpPr>
          <p:cNvPr id="5" name="TextBox 4">
            <a:extLst>
              <a:ext uri="{66A4F4F5-2E71-4DF9-A5CA-5D8C55BCE30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79AF7FB-112A-4880-87A4-4D28615DEA36}"/>
              </a:ext>
            </a:extLst>
          </p:cNvPr>
          <p:cNvSpPr txBox="1"/>
          <p:nvPr/>
        </p:nvSpPr>
        <p:spPr>
          <a:xfrm>
            <a:off x="-50800" y="1237919"/>
            <a:ext cx="4357307" cy="5300041"/>
          </a:xfrm>
          <a:prstGeom prst="rect">
            <a:avLst/>
          </a:prstGeom>
        </p:spPr>
        <p:txBody>
          <a:bodyPr vert="horz" lIns="127000" tIns="63500" rIns="127000" bIns="63500" rtlCol="0" anchor="t">
            <a:spAutoFit/>
          </a:bodyPr>
          <a:lstStyle/>
          <a:p>
            <a:pPr>
              <a:defRPr lang="en-US" sz="1400" dirty="0"/>
            </a:pPr>
            <a:r>
              <a:rPr lang="en-US" sz="1867" dirty="0">
                <a:solidFill>
                  <a:srgbClr val="C1408A"/>
                </a:solidFill>
                <a:latin typeface="Open Sans"/>
              </a:rPr>
              <a:t>#include&lt;stdio.h&gt; </a:t>
            </a:r>
            <a:br>
              <a:rPr lang="en-US" sz="1867" dirty="0">
                <a:solidFill>
                  <a:srgbClr val="C1408A"/>
                </a:solidFill>
                <a:latin typeface="Open Sans"/>
              </a:rPr>
            </a:br>
            <a:r>
              <a:rPr lang="en-US" sz="1867" dirty="0">
                <a:solidFill>
                  <a:srgbClr val="C1408A"/>
                </a:solidFill>
                <a:latin typeface="Open Sans"/>
              </a:rPr>
              <a:t>struct student</a:t>
            </a:r>
            <a:br>
              <a:rPr lang="en-US" sz="1867" dirty="0">
                <a:solidFill>
                  <a:srgbClr val="C1408A"/>
                </a:solidFill>
                <a:latin typeface="Open Sans"/>
              </a:rPr>
            </a:br>
            <a:r>
              <a:rPr lang="en-US" sz="1867" dirty="0">
                <a:solidFill>
                  <a:srgbClr val="C1408A"/>
                </a:solidFill>
                <a:latin typeface="Open Sans"/>
              </a:rPr>
              <a:t>{      </a:t>
            </a:r>
            <a:br>
              <a:rPr lang="en-US" sz="1867" dirty="0">
                <a:solidFill>
                  <a:srgbClr val="C1408A"/>
                </a:solidFill>
                <a:latin typeface="Open Sans"/>
              </a:rPr>
            </a:br>
            <a:r>
              <a:rPr lang="en-US" sz="1867" dirty="0">
                <a:solidFill>
                  <a:srgbClr val="C1408A"/>
                </a:solidFill>
                <a:latin typeface="Open Sans"/>
              </a:rPr>
              <a:t>    char name[10];      </a:t>
            </a:r>
            <a:br>
              <a:rPr lang="en-US" sz="1867" dirty="0">
                <a:solidFill>
                  <a:srgbClr val="C1408A"/>
                </a:solidFill>
                <a:latin typeface="Open Sans"/>
              </a:rPr>
            </a:br>
            <a:r>
              <a:rPr lang="en-US" sz="1867" dirty="0">
                <a:solidFill>
                  <a:srgbClr val="C1408A"/>
                </a:solidFill>
                <a:latin typeface="Open Sans"/>
              </a:rPr>
              <a:t>    int </a:t>
            </a:r>
            <a:r>
              <a:rPr lang="en-US" sz="1867" dirty="0" err="1">
                <a:solidFill>
                  <a:srgbClr val="C1408A"/>
                </a:solidFill>
                <a:latin typeface="Open Sans"/>
              </a:rPr>
              <a:t>usn</a:t>
            </a:r>
            <a:r>
              <a:rPr lang="en-US" sz="1867" dirty="0">
                <a:solidFill>
                  <a:srgbClr val="C1408A"/>
                </a:solidFill>
                <a:latin typeface="Open Sans"/>
              </a:rPr>
              <a:t>; </a:t>
            </a:r>
            <a:br>
              <a:rPr lang="en-US" sz="1867" dirty="0">
                <a:solidFill>
                  <a:srgbClr val="C1408A"/>
                </a:solidFill>
                <a:latin typeface="Open Sans"/>
              </a:rPr>
            </a:br>
            <a:r>
              <a:rPr lang="en-US" sz="1867" dirty="0">
                <a:solidFill>
                  <a:srgbClr val="C1408A"/>
                </a:solidFill>
                <a:latin typeface="Open Sans"/>
              </a:rPr>
              <a:t>}; </a:t>
            </a:r>
            <a:br>
              <a:rPr lang="en-US" sz="1867" dirty="0">
                <a:solidFill>
                  <a:srgbClr val="C1408A"/>
                </a:solidFill>
                <a:latin typeface="Open Sans"/>
              </a:rPr>
            </a:br>
            <a:r>
              <a:rPr lang="en-US" sz="1867" dirty="0">
                <a:solidFill>
                  <a:srgbClr val="C1408A"/>
                </a:solidFill>
                <a:latin typeface="Open Sans"/>
              </a:rPr>
              <a:t/>
            </a:r>
            <a:br>
              <a:rPr lang="en-US" sz="1867" dirty="0">
                <a:solidFill>
                  <a:srgbClr val="C1408A"/>
                </a:solidFill>
                <a:latin typeface="Open Sans"/>
              </a:rPr>
            </a:br>
            <a:r>
              <a:rPr lang="en-US" sz="1867" dirty="0">
                <a:solidFill>
                  <a:srgbClr val="C1408A"/>
                </a:solidFill>
                <a:latin typeface="Open Sans"/>
              </a:rPr>
              <a:t>void main() </a:t>
            </a:r>
            <a:br>
              <a:rPr lang="en-US" sz="1867" dirty="0">
                <a:solidFill>
                  <a:srgbClr val="C1408A"/>
                </a:solidFill>
                <a:latin typeface="Open Sans"/>
              </a:rPr>
            </a:br>
            <a:r>
              <a:rPr lang="en-US" sz="1867" dirty="0">
                <a:solidFill>
                  <a:srgbClr val="C1408A"/>
                </a:solidFill>
                <a:latin typeface="Open Sans"/>
              </a:rPr>
              <a:t>{      </a:t>
            </a:r>
            <a:br>
              <a:rPr lang="en-US" sz="1867" dirty="0">
                <a:solidFill>
                  <a:srgbClr val="C1408A"/>
                </a:solidFill>
                <a:latin typeface="Open Sans"/>
              </a:rPr>
            </a:br>
            <a:r>
              <a:rPr lang="en-US" sz="1867" dirty="0">
                <a:solidFill>
                  <a:srgbClr val="C1408A"/>
                </a:solidFill>
                <a:latin typeface="Open Sans"/>
              </a:rPr>
              <a:t>    struct student s1;</a:t>
            </a:r>
            <a:br>
              <a:rPr lang="en-US" sz="1867" dirty="0">
                <a:solidFill>
                  <a:srgbClr val="C1408A"/>
                </a:solidFill>
                <a:latin typeface="Open Sans"/>
              </a:rPr>
            </a:br>
            <a:r>
              <a:rPr lang="en-US" sz="1867" dirty="0">
                <a:solidFill>
                  <a:srgbClr val="C1408A"/>
                </a:solidFill>
                <a:latin typeface="Open Sans"/>
              </a:rPr>
              <a:t>    </a:t>
            </a:r>
            <a:r>
              <a:rPr lang="en-US" sz="1867" dirty="0" err="1">
                <a:solidFill>
                  <a:srgbClr val="C1408A"/>
                </a:solidFill>
                <a:latin typeface="Open Sans"/>
              </a:rPr>
              <a:t>printf</a:t>
            </a:r>
            <a:r>
              <a:rPr lang="en-US" sz="1867" dirty="0">
                <a:solidFill>
                  <a:srgbClr val="C1408A"/>
                </a:solidFill>
                <a:latin typeface="Open Sans"/>
              </a:rPr>
              <a:t>("enter student name:\n");      </a:t>
            </a:r>
            <a:br>
              <a:rPr lang="en-US" sz="1867" dirty="0">
                <a:solidFill>
                  <a:srgbClr val="C1408A"/>
                </a:solidFill>
                <a:latin typeface="Open Sans"/>
              </a:rPr>
            </a:br>
            <a:r>
              <a:rPr lang="en-US" sz="1867" dirty="0">
                <a:solidFill>
                  <a:srgbClr val="C1408A"/>
                </a:solidFill>
                <a:latin typeface="Open Sans"/>
              </a:rPr>
              <a:t>    </a:t>
            </a:r>
            <a:r>
              <a:rPr lang="en-US" sz="1867" dirty="0" err="1">
                <a:solidFill>
                  <a:srgbClr val="C1408A"/>
                </a:solidFill>
                <a:latin typeface="Open Sans"/>
              </a:rPr>
              <a:t>scanf</a:t>
            </a:r>
            <a:r>
              <a:rPr lang="en-US" sz="1867" dirty="0">
                <a:solidFill>
                  <a:srgbClr val="C1408A"/>
                </a:solidFill>
                <a:latin typeface="Open Sans"/>
              </a:rPr>
              <a:t>("%s", s1.name);      </a:t>
            </a:r>
            <a:br>
              <a:rPr lang="en-US" sz="1867" dirty="0">
                <a:solidFill>
                  <a:srgbClr val="C1408A"/>
                </a:solidFill>
                <a:latin typeface="Open Sans"/>
              </a:rPr>
            </a:br>
            <a:r>
              <a:rPr lang="en-US" sz="1867" dirty="0">
                <a:solidFill>
                  <a:srgbClr val="C1408A"/>
                </a:solidFill>
                <a:latin typeface="Open Sans"/>
              </a:rPr>
              <a:t>    </a:t>
            </a:r>
            <a:r>
              <a:rPr lang="en-US" sz="1867" dirty="0" err="1">
                <a:solidFill>
                  <a:srgbClr val="C1408A"/>
                </a:solidFill>
                <a:latin typeface="Open Sans"/>
              </a:rPr>
              <a:t>printf</a:t>
            </a:r>
            <a:r>
              <a:rPr lang="en-US" sz="1867" dirty="0">
                <a:solidFill>
                  <a:srgbClr val="C1408A"/>
                </a:solidFill>
                <a:latin typeface="Open Sans"/>
              </a:rPr>
              <a:t>("enter student </a:t>
            </a:r>
            <a:r>
              <a:rPr lang="en-US" sz="1867" dirty="0" err="1">
                <a:solidFill>
                  <a:srgbClr val="C1408A"/>
                </a:solidFill>
                <a:latin typeface="Open Sans"/>
              </a:rPr>
              <a:t>usn</a:t>
            </a:r>
            <a:r>
              <a:rPr lang="en-US" sz="1867" dirty="0">
                <a:solidFill>
                  <a:srgbClr val="C1408A"/>
                </a:solidFill>
                <a:latin typeface="Open Sans"/>
              </a:rPr>
              <a:t>:\n");      </a:t>
            </a:r>
            <a:br>
              <a:rPr lang="en-US" sz="1867" dirty="0">
                <a:solidFill>
                  <a:srgbClr val="C1408A"/>
                </a:solidFill>
                <a:latin typeface="Open Sans"/>
              </a:rPr>
            </a:br>
            <a:r>
              <a:rPr lang="en-US" sz="1867" dirty="0">
                <a:solidFill>
                  <a:srgbClr val="C1408A"/>
                </a:solidFill>
                <a:latin typeface="Open Sans"/>
              </a:rPr>
              <a:t>    </a:t>
            </a:r>
            <a:r>
              <a:rPr lang="en-US" sz="1867" dirty="0" err="1">
                <a:solidFill>
                  <a:srgbClr val="C1408A"/>
                </a:solidFill>
                <a:latin typeface="Open Sans"/>
              </a:rPr>
              <a:t>scanf</a:t>
            </a:r>
            <a:r>
              <a:rPr lang="en-US" sz="1867" dirty="0">
                <a:solidFill>
                  <a:srgbClr val="C1408A"/>
                </a:solidFill>
                <a:latin typeface="Open Sans"/>
              </a:rPr>
              <a:t>("%d", &amp;s1.</a:t>
            </a:r>
            <a:r>
              <a:rPr lang="en-US" sz="1867" dirty="0" err="1">
                <a:solidFill>
                  <a:srgbClr val="C1408A"/>
                </a:solidFill>
                <a:latin typeface="Open Sans"/>
              </a:rPr>
              <a:t>usn</a:t>
            </a:r>
            <a:r>
              <a:rPr lang="en-US" sz="1867" dirty="0">
                <a:solidFill>
                  <a:srgbClr val="C1408A"/>
                </a:solidFill>
                <a:latin typeface="Open Sans"/>
              </a:rPr>
              <a:t>);     </a:t>
            </a:r>
            <a:br>
              <a:rPr lang="en-US" sz="1867" dirty="0">
                <a:solidFill>
                  <a:srgbClr val="C1408A"/>
                </a:solidFill>
                <a:latin typeface="Open Sans"/>
              </a:rPr>
            </a:br>
            <a:r>
              <a:rPr lang="en-US" sz="1867" dirty="0">
                <a:solidFill>
                  <a:srgbClr val="C1408A"/>
                </a:solidFill>
                <a:latin typeface="Open Sans"/>
              </a:rPr>
              <a:t>    </a:t>
            </a:r>
            <a:r>
              <a:rPr lang="en-US" sz="1867" dirty="0" err="1">
                <a:solidFill>
                  <a:srgbClr val="C1408A"/>
                </a:solidFill>
                <a:latin typeface="Open Sans"/>
              </a:rPr>
              <a:t>printf</a:t>
            </a:r>
            <a:r>
              <a:rPr lang="en-US" sz="1867" dirty="0">
                <a:solidFill>
                  <a:srgbClr val="C1408A"/>
                </a:solidFill>
                <a:latin typeface="Open Sans"/>
              </a:rPr>
              <a:t>("student name is %s\n",s1.name);      </a:t>
            </a:r>
            <a:br>
              <a:rPr lang="en-US" sz="1867" dirty="0">
                <a:solidFill>
                  <a:srgbClr val="C1408A"/>
                </a:solidFill>
                <a:latin typeface="Open Sans"/>
              </a:rPr>
            </a:br>
            <a:r>
              <a:rPr lang="en-US" sz="1867" dirty="0">
                <a:solidFill>
                  <a:srgbClr val="C1408A"/>
                </a:solidFill>
                <a:latin typeface="Open Sans"/>
              </a:rPr>
              <a:t>    </a:t>
            </a:r>
            <a:r>
              <a:rPr lang="en-US" sz="1867" dirty="0" err="1">
                <a:solidFill>
                  <a:srgbClr val="C1408A"/>
                </a:solidFill>
                <a:latin typeface="Open Sans"/>
              </a:rPr>
              <a:t>printf</a:t>
            </a:r>
            <a:r>
              <a:rPr lang="en-US" sz="1867" dirty="0">
                <a:solidFill>
                  <a:srgbClr val="C1408A"/>
                </a:solidFill>
                <a:latin typeface="Open Sans"/>
              </a:rPr>
              <a:t>("student </a:t>
            </a:r>
            <a:r>
              <a:rPr lang="en-US" sz="1867" dirty="0" err="1">
                <a:solidFill>
                  <a:srgbClr val="C1408A"/>
                </a:solidFill>
                <a:latin typeface="Open Sans"/>
              </a:rPr>
              <a:t>usn</a:t>
            </a:r>
            <a:r>
              <a:rPr lang="en-US" sz="1867" dirty="0">
                <a:solidFill>
                  <a:srgbClr val="C1408A"/>
                </a:solidFill>
                <a:latin typeface="Open Sans"/>
              </a:rPr>
              <a:t> is %d", s1.</a:t>
            </a:r>
            <a:r>
              <a:rPr lang="en-US" sz="1867" dirty="0" err="1">
                <a:solidFill>
                  <a:srgbClr val="C1408A"/>
                </a:solidFill>
                <a:latin typeface="Open Sans"/>
              </a:rPr>
              <a:t>usn</a:t>
            </a:r>
            <a:r>
              <a:rPr lang="en-US" sz="1867" dirty="0">
                <a:solidFill>
                  <a:srgbClr val="C1408A"/>
                </a:solidFill>
                <a:latin typeface="Open Sans"/>
              </a:rPr>
              <a:t>); </a:t>
            </a:r>
            <a:br>
              <a:rPr lang="en-US" sz="1867" dirty="0">
                <a:solidFill>
                  <a:srgbClr val="C1408A"/>
                </a:solidFill>
                <a:latin typeface="Open Sans"/>
              </a:rPr>
            </a:br>
            <a:r>
              <a:rPr lang="en-US" sz="1867" dirty="0">
                <a:solidFill>
                  <a:srgbClr val="C1408A"/>
                </a:solidFill>
                <a:latin typeface="Open Sans"/>
              </a:rPr>
              <a:t>}       </a:t>
            </a:r>
          </a:p>
        </p:txBody>
      </p:sp>
      <p:sp>
        <p:nvSpPr>
          <p:cNvPr id="6" name="TextBox 5">
            <a:extLst>
              <a:ext uri="{89F11350-CC1D-4932-AA55-85F61E0B3B8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CC6FFD7-C28D-47BD-9D98-1C89FF4924E0}"/>
              </a:ext>
            </a:extLst>
          </p:cNvPr>
          <p:cNvSpPr txBox="1"/>
          <p:nvPr/>
        </p:nvSpPr>
        <p:spPr>
          <a:xfrm>
            <a:off x="4181551" y="1275003"/>
            <a:ext cx="4251248" cy="5300041"/>
          </a:xfrm>
          <a:prstGeom prst="rect">
            <a:avLst/>
          </a:prstGeom>
        </p:spPr>
        <p:txBody>
          <a:bodyPr vert="horz" lIns="127000" tIns="63500" rIns="127000" bIns="63500" rtlCol="0" anchor="t">
            <a:spAutoFit/>
          </a:bodyPr>
          <a:lstStyle/>
          <a:p>
            <a:pPr>
              <a:defRPr lang="en-US" sz="1400" dirty="0"/>
            </a:pPr>
            <a:r>
              <a:rPr lang="en-US" sz="1867" dirty="0">
                <a:solidFill>
                  <a:srgbClr val="00B050"/>
                </a:solidFill>
                <a:latin typeface="Open Sans"/>
              </a:rPr>
              <a:t>#include&lt;stdio.h&gt; </a:t>
            </a:r>
            <a:br>
              <a:rPr lang="en-US" sz="1867" dirty="0">
                <a:solidFill>
                  <a:srgbClr val="00B050"/>
                </a:solidFill>
                <a:latin typeface="Open Sans"/>
              </a:rPr>
            </a:br>
            <a:r>
              <a:rPr lang="en-US" sz="1867" dirty="0">
                <a:solidFill>
                  <a:srgbClr val="00B050"/>
                </a:solidFill>
                <a:latin typeface="Open Sans"/>
              </a:rPr>
              <a:t>struct student</a:t>
            </a:r>
            <a:br>
              <a:rPr lang="en-US" sz="1867" dirty="0">
                <a:solidFill>
                  <a:srgbClr val="00B050"/>
                </a:solidFill>
                <a:latin typeface="Open Sans"/>
              </a:rPr>
            </a:br>
            <a:r>
              <a:rPr lang="en-US" sz="1867" dirty="0">
                <a:solidFill>
                  <a:srgbClr val="00B050"/>
                </a:solidFill>
                <a:latin typeface="Open Sans"/>
              </a:rPr>
              <a:t>{      </a:t>
            </a:r>
            <a:br>
              <a:rPr lang="en-US" sz="1867" dirty="0">
                <a:solidFill>
                  <a:srgbClr val="00B050"/>
                </a:solidFill>
                <a:latin typeface="Open Sans"/>
              </a:rPr>
            </a:br>
            <a:r>
              <a:rPr lang="en-US" sz="1867" dirty="0">
                <a:solidFill>
                  <a:srgbClr val="00B050"/>
                </a:solidFill>
                <a:latin typeface="Open Sans"/>
              </a:rPr>
              <a:t>    char name[10];      </a:t>
            </a:r>
            <a:br>
              <a:rPr lang="en-US" sz="1867" dirty="0">
                <a:solidFill>
                  <a:srgbClr val="00B050"/>
                </a:solidFill>
                <a:latin typeface="Open Sans"/>
              </a:rPr>
            </a:br>
            <a:r>
              <a:rPr lang="en-US" sz="1867" dirty="0">
                <a:solidFill>
                  <a:srgbClr val="00B050"/>
                </a:solidFill>
                <a:latin typeface="Open Sans"/>
              </a:rPr>
              <a:t>    int </a:t>
            </a:r>
            <a:r>
              <a:rPr lang="en-US" sz="1867" dirty="0" err="1">
                <a:solidFill>
                  <a:srgbClr val="00B050"/>
                </a:solidFill>
                <a:latin typeface="Open Sans"/>
              </a:rPr>
              <a:t>usn</a:t>
            </a:r>
            <a:r>
              <a:rPr lang="en-US" sz="1867" dirty="0">
                <a:solidFill>
                  <a:srgbClr val="00B050"/>
                </a:solidFill>
                <a:latin typeface="Open Sans"/>
              </a:rPr>
              <a:t>; </a:t>
            </a:r>
            <a:br>
              <a:rPr lang="en-US" sz="1867" dirty="0">
                <a:solidFill>
                  <a:srgbClr val="00B050"/>
                </a:solidFill>
                <a:latin typeface="Open Sans"/>
              </a:rPr>
            </a:br>
            <a:r>
              <a:rPr lang="en-US" sz="1867" dirty="0">
                <a:solidFill>
                  <a:srgbClr val="00B050"/>
                </a:solidFill>
                <a:latin typeface="Open Sans"/>
              </a:rPr>
              <a:t>}s1; </a:t>
            </a:r>
            <a:br>
              <a:rPr lang="en-US" sz="1867" dirty="0">
                <a:solidFill>
                  <a:srgbClr val="00B050"/>
                </a:solidFill>
                <a:latin typeface="Open Sans"/>
              </a:rPr>
            </a:br>
            <a:r>
              <a:rPr lang="en-US" sz="1867" dirty="0">
                <a:solidFill>
                  <a:srgbClr val="00B050"/>
                </a:solidFill>
                <a:latin typeface="Open Sans"/>
              </a:rPr>
              <a:t/>
            </a:r>
            <a:br>
              <a:rPr lang="en-US" sz="1867" dirty="0">
                <a:solidFill>
                  <a:srgbClr val="00B050"/>
                </a:solidFill>
                <a:latin typeface="Open Sans"/>
              </a:rPr>
            </a:br>
            <a:r>
              <a:rPr lang="en-US" sz="1867" dirty="0">
                <a:solidFill>
                  <a:srgbClr val="00B050"/>
                </a:solidFill>
                <a:latin typeface="Open Sans"/>
              </a:rPr>
              <a:t>void main() </a:t>
            </a:r>
            <a:br>
              <a:rPr lang="en-US" sz="1867" dirty="0">
                <a:solidFill>
                  <a:srgbClr val="00B050"/>
                </a:solidFill>
                <a:latin typeface="Open Sans"/>
              </a:rPr>
            </a:br>
            <a:r>
              <a:rPr lang="en-US" sz="1867" dirty="0">
                <a:solidFill>
                  <a:srgbClr val="00B050"/>
                </a:solidFill>
                <a:latin typeface="Open Sans"/>
              </a:rPr>
              <a:t>{      </a:t>
            </a:r>
            <a:br>
              <a:rPr lang="en-US" sz="1867" dirty="0">
                <a:solidFill>
                  <a:srgbClr val="00B050"/>
                </a:solidFill>
                <a:latin typeface="Open Sans"/>
              </a:rPr>
            </a:br>
            <a:r>
              <a:rPr lang="en-US" sz="1867" dirty="0">
                <a:solidFill>
                  <a:srgbClr val="00B050"/>
                </a:solidFill>
                <a:latin typeface="Open Sans"/>
              </a:rPr>
              <a:t>    </a:t>
            </a:r>
            <a:r>
              <a:rPr lang="en-US" sz="1867" dirty="0" err="1">
                <a:solidFill>
                  <a:srgbClr val="00B050"/>
                </a:solidFill>
                <a:latin typeface="Open Sans"/>
              </a:rPr>
              <a:t>printf</a:t>
            </a:r>
            <a:r>
              <a:rPr lang="en-US" sz="1867" dirty="0">
                <a:solidFill>
                  <a:srgbClr val="00B050"/>
                </a:solidFill>
                <a:latin typeface="Open Sans"/>
              </a:rPr>
              <a:t>("enter student name:\n");      </a:t>
            </a:r>
            <a:br>
              <a:rPr lang="en-US" sz="1867" dirty="0">
                <a:solidFill>
                  <a:srgbClr val="00B050"/>
                </a:solidFill>
                <a:latin typeface="Open Sans"/>
              </a:rPr>
            </a:br>
            <a:r>
              <a:rPr lang="en-US" sz="1867" dirty="0">
                <a:solidFill>
                  <a:srgbClr val="00B050"/>
                </a:solidFill>
                <a:latin typeface="Open Sans"/>
              </a:rPr>
              <a:t>    </a:t>
            </a:r>
            <a:r>
              <a:rPr lang="en-US" sz="1867" dirty="0" err="1">
                <a:solidFill>
                  <a:srgbClr val="00B050"/>
                </a:solidFill>
                <a:latin typeface="Open Sans"/>
              </a:rPr>
              <a:t>scanf</a:t>
            </a:r>
            <a:r>
              <a:rPr lang="en-US" sz="1867" dirty="0">
                <a:solidFill>
                  <a:srgbClr val="00B050"/>
                </a:solidFill>
                <a:latin typeface="Open Sans"/>
              </a:rPr>
              <a:t>("%s", s1.name);      </a:t>
            </a:r>
            <a:br>
              <a:rPr lang="en-US" sz="1867" dirty="0">
                <a:solidFill>
                  <a:srgbClr val="00B050"/>
                </a:solidFill>
                <a:latin typeface="Open Sans"/>
              </a:rPr>
            </a:br>
            <a:r>
              <a:rPr lang="en-US" sz="1867" dirty="0">
                <a:solidFill>
                  <a:srgbClr val="00B050"/>
                </a:solidFill>
                <a:latin typeface="Open Sans"/>
              </a:rPr>
              <a:t>    </a:t>
            </a:r>
            <a:r>
              <a:rPr lang="en-US" sz="1867" dirty="0" err="1">
                <a:solidFill>
                  <a:srgbClr val="00B050"/>
                </a:solidFill>
                <a:latin typeface="Open Sans"/>
              </a:rPr>
              <a:t>printf</a:t>
            </a:r>
            <a:r>
              <a:rPr lang="en-US" sz="1867" dirty="0">
                <a:solidFill>
                  <a:srgbClr val="00B050"/>
                </a:solidFill>
                <a:latin typeface="Open Sans"/>
              </a:rPr>
              <a:t>("enter student </a:t>
            </a:r>
            <a:r>
              <a:rPr lang="en-US" sz="1867" dirty="0" err="1">
                <a:solidFill>
                  <a:srgbClr val="00B050"/>
                </a:solidFill>
                <a:latin typeface="Open Sans"/>
              </a:rPr>
              <a:t>usn</a:t>
            </a:r>
            <a:r>
              <a:rPr lang="en-US" sz="1867" dirty="0">
                <a:solidFill>
                  <a:srgbClr val="00B050"/>
                </a:solidFill>
                <a:latin typeface="Open Sans"/>
              </a:rPr>
              <a:t>:\n");      </a:t>
            </a:r>
            <a:br>
              <a:rPr lang="en-US" sz="1867" dirty="0">
                <a:solidFill>
                  <a:srgbClr val="00B050"/>
                </a:solidFill>
                <a:latin typeface="Open Sans"/>
              </a:rPr>
            </a:br>
            <a:r>
              <a:rPr lang="en-US" sz="1867" dirty="0">
                <a:solidFill>
                  <a:srgbClr val="00B050"/>
                </a:solidFill>
                <a:latin typeface="Open Sans"/>
              </a:rPr>
              <a:t>    </a:t>
            </a:r>
            <a:r>
              <a:rPr lang="en-US" sz="1867" dirty="0" err="1">
                <a:solidFill>
                  <a:srgbClr val="00B050"/>
                </a:solidFill>
                <a:latin typeface="Open Sans"/>
              </a:rPr>
              <a:t>scanf</a:t>
            </a:r>
            <a:r>
              <a:rPr lang="en-US" sz="1867" dirty="0">
                <a:solidFill>
                  <a:srgbClr val="00B050"/>
                </a:solidFill>
                <a:latin typeface="Open Sans"/>
              </a:rPr>
              <a:t>("%d", &amp;s1.</a:t>
            </a:r>
            <a:r>
              <a:rPr lang="en-US" sz="1867" dirty="0" err="1">
                <a:solidFill>
                  <a:srgbClr val="00B050"/>
                </a:solidFill>
                <a:latin typeface="Open Sans"/>
              </a:rPr>
              <a:t>usn</a:t>
            </a:r>
            <a:r>
              <a:rPr lang="en-US" sz="1867" dirty="0">
                <a:solidFill>
                  <a:srgbClr val="00B050"/>
                </a:solidFill>
                <a:latin typeface="Open Sans"/>
              </a:rPr>
              <a:t>);     </a:t>
            </a:r>
            <a:br>
              <a:rPr lang="en-US" sz="1867" dirty="0">
                <a:solidFill>
                  <a:srgbClr val="00B050"/>
                </a:solidFill>
                <a:latin typeface="Open Sans"/>
              </a:rPr>
            </a:br>
            <a:r>
              <a:rPr lang="en-US" sz="1867" dirty="0">
                <a:solidFill>
                  <a:srgbClr val="00B050"/>
                </a:solidFill>
                <a:latin typeface="Open Sans"/>
              </a:rPr>
              <a:t>    </a:t>
            </a:r>
            <a:r>
              <a:rPr lang="en-US" sz="1867" dirty="0" err="1">
                <a:solidFill>
                  <a:srgbClr val="00B050"/>
                </a:solidFill>
                <a:latin typeface="Open Sans"/>
              </a:rPr>
              <a:t>printf</a:t>
            </a:r>
            <a:r>
              <a:rPr lang="en-US" sz="1867" dirty="0">
                <a:solidFill>
                  <a:srgbClr val="00B050"/>
                </a:solidFill>
                <a:latin typeface="Open Sans"/>
              </a:rPr>
              <a:t>("student name is %s\n",s1.name);      </a:t>
            </a:r>
            <a:br>
              <a:rPr lang="en-US" sz="1867" dirty="0">
                <a:solidFill>
                  <a:srgbClr val="00B050"/>
                </a:solidFill>
                <a:latin typeface="Open Sans"/>
              </a:rPr>
            </a:br>
            <a:r>
              <a:rPr lang="en-US" sz="1867" dirty="0">
                <a:solidFill>
                  <a:srgbClr val="00B050"/>
                </a:solidFill>
                <a:latin typeface="Open Sans"/>
              </a:rPr>
              <a:t>    </a:t>
            </a:r>
            <a:r>
              <a:rPr lang="en-US" sz="1867" dirty="0" err="1">
                <a:solidFill>
                  <a:srgbClr val="00B050"/>
                </a:solidFill>
                <a:latin typeface="Open Sans"/>
              </a:rPr>
              <a:t>printf</a:t>
            </a:r>
            <a:r>
              <a:rPr lang="en-US" sz="1867" dirty="0">
                <a:solidFill>
                  <a:srgbClr val="00B050"/>
                </a:solidFill>
                <a:latin typeface="Open Sans"/>
              </a:rPr>
              <a:t>("student </a:t>
            </a:r>
            <a:r>
              <a:rPr lang="en-US" sz="1867" dirty="0" err="1">
                <a:solidFill>
                  <a:srgbClr val="00B050"/>
                </a:solidFill>
                <a:latin typeface="Open Sans"/>
              </a:rPr>
              <a:t>usn</a:t>
            </a:r>
            <a:r>
              <a:rPr lang="en-US" sz="1867" dirty="0">
                <a:solidFill>
                  <a:srgbClr val="00B050"/>
                </a:solidFill>
                <a:latin typeface="Open Sans"/>
              </a:rPr>
              <a:t> is %d", s1.</a:t>
            </a:r>
            <a:r>
              <a:rPr lang="en-US" sz="1867" dirty="0" err="1">
                <a:solidFill>
                  <a:srgbClr val="00B050"/>
                </a:solidFill>
                <a:latin typeface="Open Sans"/>
              </a:rPr>
              <a:t>usn</a:t>
            </a:r>
            <a:r>
              <a:rPr lang="en-US" sz="1867" dirty="0">
                <a:solidFill>
                  <a:srgbClr val="00B050"/>
                </a:solidFill>
                <a:latin typeface="Open Sans"/>
              </a:rPr>
              <a:t>); </a:t>
            </a:r>
            <a:br>
              <a:rPr lang="en-US" sz="1867" dirty="0">
                <a:solidFill>
                  <a:srgbClr val="00B050"/>
                </a:solidFill>
                <a:latin typeface="Open Sans"/>
              </a:rPr>
            </a:br>
            <a:r>
              <a:rPr lang="en-US" sz="1867" dirty="0">
                <a:solidFill>
                  <a:srgbClr val="00B050"/>
                </a:solidFill>
                <a:latin typeface="Open Sans"/>
              </a:rPr>
              <a:t>}       </a:t>
            </a:r>
          </a:p>
        </p:txBody>
      </p:sp>
      <p:sp>
        <p:nvSpPr>
          <p:cNvPr id="7" name="TextBox 6">
            <a:extLst>
              <a:ext uri="{B95BC432-0482-441F-AD83-617B29E8711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457148B-9A64-4C75-BA1A-34F484C1553E}"/>
              </a:ext>
            </a:extLst>
          </p:cNvPr>
          <p:cNvSpPr txBox="1"/>
          <p:nvPr/>
        </p:nvSpPr>
        <p:spPr>
          <a:xfrm>
            <a:off x="8142834" y="1193800"/>
            <a:ext cx="4325785" cy="5300041"/>
          </a:xfrm>
          <a:prstGeom prst="rect">
            <a:avLst/>
          </a:prstGeom>
        </p:spPr>
        <p:txBody>
          <a:bodyPr vert="horz" lIns="127000" tIns="63500" rIns="127000" bIns="63500" rtlCol="0" anchor="t">
            <a:spAutoFit/>
          </a:bodyPr>
          <a:lstStyle/>
          <a:p>
            <a:pPr>
              <a:defRPr lang="en-US" sz="1400" dirty="0"/>
            </a:pPr>
            <a:r>
              <a:rPr lang="en-US" sz="1867" dirty="0">
                <a:solidFill>
                  <a:schemeClr val="accent4"/>
                </a:solidFill>
                <a:latin typeface="Open Sans"/>
              </a:rPr>
              <a:t>#include&lt;stdio.h&gt; </a:t>
            </a:r>
            <a:br>
              <a:rPr lang="en-US" sz="1867" dirty="0">
                <a:solidFill>
                  <a:schemeClr val="accent4"/>
                </a:solidFill>
                <a:latin typeface="Open Sans"/>
              </a:rPr>
            </a:br>
            <a:r>
              <a:rPr lang="en-US" sz="1867" dirty="0" err="1">
                <a:solidFill>
                  <a:schemeClr val="accent4"/>
                </a:solidFill>
                <a:latin typeface="Open Sans"/>
              </a:rPr>
              <a:t>typedef</a:t>
            </a:r>
            <a:r>
              <a:rPr lang="en-US" sz="1867" dirty="0">
                <a:solidFill>
                  <a:schemeClr val="accent4"/>
                </a:solidFill>
                <a:latin typeface="Open Sans"/>
              </a:rPr>
              <a:t> struct </a:t>
            </a:r>
            <a:br>
              <a:rPr lang="en-US" sz="1867" dirty="0">
                <a:solidFill>
                  <a:schemeClr val="accent4"/>
                </a:solidFill>
                <a:latin typeface="Open Sans"/>
              </a:rPr>
            </a:br>
            <a:r>
              <a:rPr lang="en-US" sz="1867" dirty="0">
                <a:solidFill>
                  <a:schemeClr val="accent4"/>
                </a:solidFill>
                <a:latin typeface="Open Sans"/>
              </a:rPr>
              <a:t>{      </a:t>
            </a:r>
            <a:br>
              <a:rPr lang="en-US" sz="1867" dirty="0">
                <a:solidFill>
                  <a:schemeClr val="accent4"/>
                </a:solidFill>
                <a:latin typeface="Open Sans"/>
              </a:rPr>
            </a:br>
            <a:r>
              <a:rPr lang="en-US" sz="1867" dirty="0">
                <a:solidFill>
                  <a:schemeClr val="accent4"/>
                </a:solidFill>
                <a:latin typeface="Open Sans"/>
              </a:rPr>
              <a:t>    char name[10];      </a:t>
            </a:r>
            <a:br>
              <a:rPr lang="en-US" sz="1867" dirty="0">
                <a:solidFill>
                  <a:schemeClr val="accent4"/>
                </a:solidFill>
                <a:latin typeface="Open Sans"/>
              </a:rPr>
            </a:br>
            <a:r>
              <a:rPr lang="en-US" sz="1867" dirty="0">
                <a:solidFill>
                  <a:schemeClr val="accent4"/>
                </a:solidFill>
                <a:latin typeface="Open Sans"/>
              </a:rPr>
              <a:t>    int </a:t>
            </a:r>
            <a:r>
              <a:rPr lang="en-US" sz="1867" dirty="0" err="1">
                <a:solidFill>
                  <a:schemeClr val="accent4"/>
                </a:solidFill>
                <a:latin typeface="Open Sans"/>
              </a:rPr>
              <a:t>usn</a:t>
            </a:r>
            <a:r>
              <a:rPr lang="en-US" sz="1867" dirty="0">
                <a:solidFill>
                  <a:schemeClr val="accent4"/>
                </a:solidFill>
                <a:latin typeface="Open Sans"/>
              </a:rPr>
              <a:t>; </a:t>
            </a:r>
            <a:br>
              <a:rPr lang="en-US" sz="1867" dirty="0">
                <a:solidFill>
                  <a:schemeClr val="accent4"/>
                </a:solidFill>
                <a:latin typeface="Open Sans"/>
              </a:rPr>
            </a:br>
            <a:r>
              <a:rPr lang="en-US" sz="1867" dirty="0">
                <a:solidFill>
                  <a:schemeClr val="accent4"/>
                </a:solidFill>
                <a:latin typeface="Open Sans"/>
              </a:rPr>
              <a:t>}student; </a:t>
            </a:r>
            <a:br>
              <a:rPr lang="en-US" sz="1867" dirty="0">
                <a:solidFill>
                  <a:schemeClr val="accent4"/>
                </a:solidFill>
                <a:latin typeface="Open Sans"/>
              </a:rPr>
            </a:br>
            <a:r>
              <a:rPr lang="en-US" sz="1867" dirty="0">
                <a:solidFill>
                  <a:schemeClr val="accent4"/>
                </a:solidFill>
                <a:latin typeface="Open Sans"/>
              </a:rPr>
              <a:t/>
            </a:r>
            <a:br>
              <a:rPr lang="en-US" sz="1867" dirty="0">
                <a:solidFill>
                  <a:schemeClr val="accent4"/>
                </a:solidFill>
                <a:latin typeface="Open Sans"/>
              </a:rPr>
            </a:br>
            <a:r>
              <a:rPr lang="en-US" sz="1867" dirty="0">
                <a:solidFill>
                  <a:schemeClr val="accent4"/>
                </a:solidFill>
                <a:latin typeface="Open Sans"/>
              </a:rPr>
              <a:t>void main() </a:t>
            </a:r>
            <a:br>
              <a:rPr lang="en-US" sz="1867" dirty="0">
                <a:solidFill>
                  <a:schemeClr val="accent4"/>
                </a:solidFill>
                <a:latin typeface="Open Sans"/>
              </a:rPr>
            </a:br>
            <a:r>
              <a:rPr lang="en-US" sz="1867" dirty="0">
                <a:solidFill>
                  <a:schemeClr val="accent4"/>
                </a:solidFill>
                <a:latin typeface="Open Sans"/>
              </a:rPr>
              <a:t>{      </a:t>
            </a:r>
            <a:br>
              <a:rPr lang="en-US" sz="1867" dirty="0">
                <a:solidFill>
                  <a:schemeClr val="accent4"/>
                </a:solidFill>
                <a:latin typeface="Open Sans"/>
              </a:rPr>
            </a:br>
            <a:r>
              <a:rPr lang="en-US" sz="1867" dirty="0">
                <a:solidFill>
                  <a:schemeClr val="accent4"/>
                </a:solidFill>
                <a:latin typeface="Open Sans"/>
              </a:rPr>
              <a:t>    student s1;</a:t>
            </a:r>
            <a:br>
              <a:rPr lang="en-US" sz="1867" dirty="0">
                <a:solidFill>
                  <a:schemeClr val="accent4"/>
                </a:solidFill>
                <a:latin typeface="Open Sans"/>
              </a:rPr>
            </a:br>
            <a:r>
              <a:rPr lang="en-US" sz="1867" dirty="0">
                <a:solidFill>
                  <a:schemeClr val="accent4"/>
                </a:solidFill>
                <a:latin typeface="Open Sans"/>
              </a:rPr>
              <a:t>    </a:t>
            </a:r>
            <a:r>
              <a:rPr lang="en-US" sz="1867" dirty="0" err="1">
                <a:solidFill>
                  <a:schemeClr val="accent4"/>
                </a:solidFill>
                <a:latin typeface="Open Sans"/>
              </a:rPr>
              <a:t>printf</a:t>
            </a:r>
            <a:r>
              <a:rPr lang="en-US" sz="1867" dirty="0">
                <a:solidFill>
                  <a:schemeClr val="accent4"/>
                </a:solidFill>
                <a:latin typeface="Open Sans"/>
              </a:rPr>
              <a:t>("enter student name:\n");      </a:t>
            </a:r>
            <a:br>
              <a:rPr lang="en-US" sz="1867" dirty="0">
                <a:solidFill>
                  <a:schemeClr val="accent4"/>
                </a:solidFill>
                <a:latin typeface="Open Sans"/>
              </a:rPr>
            </a:br>
            <a:r>
              <a:rPr lang="en-US" sz="1867" dirty="0">
                <a:solidFill>
                  <a:schemeClr val="accent4"/>
                </a:solidFill>
                <a:latin typeface="Open Sans"/>
              </a:rPr>
              <a:t>    </a:t>
            </a:r>
            <a:r>
              <a:rPr lang="en-US" sz="1867" dirty="0" err="1">
                <a:solidFill>
                  <a:schemeClr val="accent4"/>
                </a:solidFill>
                <a:latin typeface="Open Sans"/>
              </a:rPr>
              <a:t>scanf</a:t>
            </a:r>
            <a:r>
              <a:rPr lang="en-US" sz="1867" dirty="0">
                <a:solidFill>
                  <a:schemeClr val="accent4"/>
                </a:solidFill>
                <a:latin typeface="Open Sans"/>
              </a:rPr>
              <a:t>("%s", s1.name);      </a:t>
            </a:r>
            <a:br>
              <a:rPr lang="en-US" sz="1867" dirty="0">
                <a:solidFill>
                  <a:schemeClr val="accent4"/>
                </a:solidFill>
                <a:latin typeface="Open Sans"/>
              </a:rPr>
            </a:br>
            <a:r>
              <a:rPr lang="en-US" sz="1867" dirty="0">
                <a:solidFill>
                  <a:schemeClr val="accent4"/>
                </a:solidFill>
                <a:latin typeface="Open Sans"/>
              </a:rPr>
              <a:t>    </a:t>
            </a:r>
            <a:r>
              <a:rPr lang="en-US" sz="1867" dirty="0" err="1">
                <a:solidFill>
                  <a:schemeClr val="accent4"/>
                </a:solidFill>
                <a:latin typeface="Open Sans"/>
              </a:rPr>
              <a:t>printf</a:t>
            </a:r>
            <a:r>
              <a:rPr lang="en-US" sz="1867" dirty="0">
                <a:solidFill>
                  <a:schemeClr val="accent4"/>
                </a:solidFill>
                <a:latin typeface="Open Sans"/>
              </a:rPr>
              <a:t>("enter student </a:t>
            </a:r>
            <a:r>
              <a:rPr lang="en-US" sz="1867" dirty="0" err="1">
                <a:solidFill>
                  <a:schemeClr val="accent4"/>
                </a:solidFill>
                <a:latin typeface="Open Sans"/>
              </a:rPr>
              <a:t>usn</a:t>
            </a:r>
            <a:r>
              <a:rPr lang="en-US" sz="1867" dirty="0">
                <a:solidFill>
                  <a:schemeClr val="accent4"/>
                </a:solidFill>
                <a:latin typeface="Open Sans"/>
              </a:rPr>
              <a:t>:\n");      </a:t>
            </a:r>
            <a:br>
              <a:rPr lang="en-US" sz="1867" dirty="0">
                <a:solidFill>
                  <a:schemeClr val="accent4"/>
                </a:solidFill>
                <a:latin typeface="Open Sans"/>
              </a:rPr>
            </a:br>
            <a:r>
              <a:rPr lang="en-US" sz="1867" dirty="0">
                <a:solidFill>
                  <a:schemeClr val="accent4"/>
                </a:solidFill>
                <a:latin typeface="Open Sans"/>
              </a:rPr>
              <a:t>    </a:t>
            </a:r>
            <a:r>
              <a:rPr lang="en-US" sz="1867" dirty="0" err="1">
                <a:solidFill>
                  <a:schemeClr val="accent4"/>
                </a:solidFill>
                <a:latin typeface="Open Sans"/>
              </a:rPr>
              <a:t>scanf</a:t>
            </a:r>
            <a:r>
              <a:rPr lang="en-US" sz="1867" dirty="0">
                <a:solidFill>
                  <a:schemeClr val="accent4"/>
                </a:solidFill>
                <a:latin typeface="Open Sans"/>
              </a:rPr>
              <a:t>("%d", &amp;s1.</a:t>
            </a:r>
            <a:r>
              <a:rPr lang="en-US" sz="1867" dirty="0" err="1">
                <a:solidFill>
                  <a:schemeClr val="accent4"/>
                </a:solidFill>
                <a:latin typeface="Open Sans"/>
              </a:rPr>
              <a:t>usn</a:t>
            </a:r>
            <a:r>
              <a:rPr lang="en-US" sz="1867" dirty="0">
                <a:solidFill>
                  <a:schemeClr val="accent4"/>
                </a:solidFill>
                <a:latin typeface="Open Sans"/>
              </a:rPr>
              <a:t>);     </a:t>
            </a:r>
            <a:br>
              <a:rPr lang="en-US" sz="1867" dirty="0">
                <a:solidFill>
                  <a:schemeClr val="accent4"/>
                </a:solidFill>
                <a:latin typeface="Open Sans"/>
              </a:rPr>
            </a:br>
            <a:r>
              <a:rPr lang="en-US" sz="1867" dirty="0">
                <a:solidFill>
                  <a:schemeClr val="accent4"/>
                </a:solidFill>
                <a:latin typeface="Open Sans"/>
              </a:rPr>
              <a:t>    </a:t>
            </a:r>
            <a:r>
              <a:rPr lang="en-US" sz="1867" dirty="0" err="1">
                <a:solidFill>
                  <a:schemeClr val="accent4"/>
                </a:solidFill>
                <a:latin typeface="Open Sans"/>
              </a:rPr>
              <a:t>printf</a:t>
            </a:r>
            <a:r>
              <a:rPr lang="en-US" sz="1867" dirty="0">
                <a:solidFill>
                  <a:schemeClr val="accent4"/>
                </a:solidFill>
                <a:latin typeface="Open Sans"/>
              </a:rPr>
              <a:t>("student name is %s\n",s1.name);      </a:t>
            </a:r>
            <a:br>
              <a:rPr lang="en-US" sz="1867" dirty="0">
                <a:solidFill>
                  <a:schemeClr val="accent4"/>
                </a:solidFill>
                <a:latin typeface="Open Sans"/>
              </a:rPr>
            </a:br>
            <a:r>
              <a:rPr lang="en-US" sz="1867" dirty="0">
                <a:solidFill>
                  <a:schemeClr val="accent4"/>
                </a:solidFill>
                <a:latin typeface="Open Sans"/>
              </a:rPr>
              <a:t>    </a:t>
            </a:r>
            <a:r>
              <a:rPr lang="en-US" sz="1867" dirty="0" err="1">
                <a:solidFill>
                  <a:schemeClr val="accent4"/>
                </a:solidFill>
                <a:latin typeface="Open Sans"/>
              </a:rPr>
              <a:t>printf</a:t>
            </a:r>
            <a:r>
              <a:rPr lang="en-US" sz="1867" dirty="0">
                <a:solidFill>
                  <a:schemeClr val="accent4"/>
                </a:solidFill>
                <a:latin typeface="Open Sans"/>
              </a:rPr>
              <a:t>("student </a:t>
            </a:r>
            <a:r>
              <a:rPr lang="en-US" sz="1867" dirty="0" err="1">
                <a:solidFill>
                  <a:schemeClr val="accent4"/>
                </a:solidFill>
                <a:latin typeface="Open Sans"/>
              </a:rPr>
              <a:t>usn</a:t>
            </a:r>
            <a:r>
              <a:rPr lang="en-US" sz="1867" dirty="0">
                <a:solidFill>
                  <a:schemeClr val="accent4"/>
                </a:solidFill>
                <a:latin typeface="Open Sans"/>
              </a:rPr>
              <a:t> is %d", s1.</a:t>
            </a:r>
            <a:r>
              <a:rPr lang="en-US" sz="1867" dirty="0" err="1">
                <a:solidFill>
                  <a:schemeClr val="accent4"/>
                </a:solidFill>
                <a:latin typeface="Open Sans"/>
              </a:rPr>
              <a:t>usn</a:t>
            </a:r>
            <a:r>
              <a:rPr lang="en-US" sz="1867" dirty="0">
                <a:solidFill>
                  <a:schemeClr val="accent4"/>
                </a:solidFill>
                <a:latin typeface="Open Sans"/>
              </a:rPr>
              <a:t>); </a:t>
            </a:r>
            <a:br>
              <a:rPr lang="en-US" sz="1867" dirty="0">
                <a:solidFill>
                  <a:schemeClr val="accent4"/>
                </a:solidFill>
                <a:latin typeface="Open Sans"/>
              </a:rPr>
            </a:br>
            <a:r>
              <a:rPr lang="en-US" sz="1867" dirty="0">
                <a:solidFill>
                  <a:schemeClr val="accent4"/>
                </a:solidFill>
                <a:latin typeface="Open Sans"/>
              </a:rPr>
              <a:t>}       </a:t>
            </a:r>
          </a:p>
        </p:txBody>
      </p:sp>
    </p:spTree>
    <p:extLst>
      <p:ext uri="{0572A1EF-7C09-4E23-9022-63BAF98866F6}">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83"/>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DFD2EB5D-DD4C-42A7-AC1F-A3B78293DD1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2EED626-3C09-4BB7-A6CE-035A62FCFED3}"/>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6735B9D9-8F1F-415E-B3FE-54097DD530F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091B2E5-9AFA-426B-9BB1-5DF6B89A436E}"/>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93B871B6-0304-460F-82F2-9E50D20BFD5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A69EBE8-A2C1-4219-BAF8-265FE6E65D5E}"/>
              </a:ext>
            </a:extLst>
          </p:cNvPr>
          <p:cNvSpPr txBox="1"/>
          <p:nvPr>
            <p:custDataLst>
              <p:tags r:id="rId1"/>
            </p:custDataLst>
          </p:nvPr>
        </p:nvSpPr>
        <p:spPr>
          <a:xfrm>
            <a:off x="4173283" y="998297"/>
            <a:ext cx="3845420" cy="474700"/>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Pointers</a:t>
            </a:r>
          </a:p>
        </p:txBody>
      </p:sp>
      <p:pic>
        <p:nvPicPr>
          <p:cNvPr id="5" name="Picture 4">
            <a:extLst>
              <a:ext uri="{A3FD390E-8F67-4010-AE7B-3968AC611E1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40F17DD-5A05-4A8B-A477-A9B3059A22B8}"/>
              </a:ext>
            </a:extLst>
          </p:cNvPr>
          <p:cNvPicPr>
            <a:picLocks noChangeAspect="1"/>
          </p:cNvPicPr>
          <p:nvPr/>
        </p:nvPicPr>
        <p:blipFill>
          <a:blip r:embed="rId4">
            <a:lum/>
            <a:extLst>
              <a:ext uri="{D38F1793-3928-4E1A-8559-4ADFC95EA627}">
                <a14:imgProps xmlns="" xmlns:c="http://schemas.openxmlformats.org/drawingml/2006/chart" xmlns:cs="http://schemas.microsoft.com/office/drawing/2012/chartStyle" xmlns:ns1="http://schemas.openxmlformats.org/officeDocument/2006/extended-properties" xmlns:vt="http://schemas.openxmlformats.org/officeDocument/2006/docPropsVTypes" xmlns:a14="http://schemas.microsoft.com/office/drawing/2010/main">
                  <a14:imgLayer>
                    <a14:imgEffect>
                      <a14:brightnessContrast bright="0" contrast="0"/>
                    </a14:imgEffect>
                  </a14:imgLayer>
                </a14:imgProps>
              </a:ext>
              <a:ext uri="{4B11C9BE-38CD-4049-9BCA-B85043D9237B}">
                <a14:useLocalDpi xmlns="" xmlns:c="http://schemas.openxmlformats.org/drawingml/2006/chart" xmlns:cs="http://schemas.microsoft.com/office/drawing/2012/chartStyle" xmlns:ns1="http://schemas.openxmlformats.org/officeDocument/2006/extended-properties" xmlns:vt="http://schemas.openxmlformats.org/officeDocument/2006/docPropsVTypes" xmlns:a14="http://schemas.microsoft.com/office/drawing/2010/main" val="0"/>
              </a:ext>
            </a:extLst>
          </a:blip>
          <a:srcRect l="5760" t="7470" r="10370" b="18330"/>
          <a:stretch>
            <a:fillRect/>
          </a:stretch>
        </p:blipFill>
        <p:spPr>
          <a:xfrm>
            <a:off x="6509004" y="2219566"/>
            <a:ext cx="5107483" cy="3471100"/>
          </a:xfrm>
          <a:prstGeom prst="rect">
            <a:avLst/>
          </a:prstGeom>
          <a:noFill/>
          <a:ln w="19050" cap="flat">
            <a:solidFill>
              <a:srgbClr val="FFFFFF">
                <a:alpha val="100000"/>
              </a:srgbClr>
            </a:solidFill>
            <a:prstDash val="solid"/>
            <a:miter lim="800000"/>
          </a:ln>
          <a:effectLst>
            <a:outerShdw blurRad="50800" dir="2700000">
              <a:srgbClr val="5B5B5B">
                <a:alpha val="39999"/>
              </a:srgbClr>
            </a:outerShdw>
          </a:effectLst>
        </p:spPr>
      </p:pic>
      <p:sp>
        <p:nvSpPr>
          <p:cNvPr id="6" name="TextBox 5">
            <a:extLst>
              <a:ext uri="{4734C109-A84E-4384-916D-7B10CA6682E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51069CE-DB38-4AE5-9E79-65F20933072B}"/>
              </a:ext>
            </a:extLst>
          </p:cNvPr>
          <p:cNvSpPr txBox="1"/>
          <p:nvPr/>
        </p:nvSpPr>
        <p:spPr>
          <a:xfrm>
            <a:off x="177736" y="2222501"/>
            <a:ext cx="6331267" cy="3576107"/>
          </a:xfrm>
          <a:prstGeom prst="rect">
            <a:avLst/>
          </a:prstGeom>
        </p:spPr>
        <p:txBody>
          <a:bodyPr vert="horz" lIns="127000" tIns="63500" rIns="127000" bIns="63500" rtlCol="0" anchor="t">
            <a:spAutoFit/>
          </a:bodyPr>
          <a:lstStyle/>
          <a:p>
            <a:pPr>
              <a:defRPr lang="en-US" sz="1400" dirty="0"/>
            </a:pPr>
            <a:r>
              <a:rPr lang="en-US" sz="1867" dirty="0"/>
              <a:t>-&gt;</a:t>
            </a:r>
            <a:r>
              <a:rPr lang="en-US" sz="1867" b="1" dirty="0">
                <a:solidFill>
                  <a:srgbClr val="00B050"/>
                </a:solidFill>
                <a:latin typeface="+mj-lt"/>
              </a:rPr>
              <a:t>Pointer is a variable which can hold the address of another variable</a:t>
            </a:r>
          </a:p>
          <a:p>
            <a:pPr>
              <a:defRPr lang="en-US" sz="1400" dirty="0"/>
            </a:pPr>
            <a:endParaRPr lang="en-US" sz="1867" b="1" dirty="0">
              <a:solidFill>
                <a:srgbClr val="00B050"/>
              </a:solidFill>
              <a:latin typeface="+mj-lt"/>
            </a:endParaRPr>
          </a:p>
          <a:p>
            <a:pPr>
              <a:defRPr lang="en-US" sz="1400" dirty="0"/>
            </a:pPr>
            <a:r>
              <a:rPr lang="en-US" sz="1867" dirty="0"/>
              <a:t>-&gt;An alternative method to access the content of a memory location</a:t>
            </a:r>
          </a:p>
          <a:p>
            <a:pPr>
              <a:defRPr lang="en-US" sz="1400" dirty="0"/>
            </a:pPr>
            <a:endParaRPr lang="en-US" sz="1867" dirty="0"/>
          </a:p>
          <a:p>
            <a:pPr>
              <a:defRPr lang="en-US" sz="1400" dirty="0"/>
            </a:pPr>
            <a:r>
              <a:rPr lang="en-US" sz="1867" b="1" dirty="0">
                <a:solidFill>
                  <a:srgbClr val="F2494B"/>
                </a:solidFill>
                <a:latin typeface="+mj-lt"/>
              </a:rPr>
              <a:t>1) Direct method</a:t>
            </a:r>
          </a:p>
          <a:p>
            <a:pPr>
              <a:defRPr lang="en-US" sz="1400" dirty="0"/>
            </a:pPr>
            <a:endParaRPr lang="en-US" sz="1867" b="1" dirty="0">
              <a:solidFill>
                <a:srgbClr val="F2494B"/>
              </a:solidFill>
              <a:latin typeface="+mj-lt"/>
            </a:endParaRPr>
          </a:p>
          <a:p>
            <a:pPr>
              <a:defRPr lang="en-US" sz="1400" dirty="0"/>
            </a:pPr>
            <a:r>
              <a:rPr lang="en-US" sz="1867" dirty="0"/>
              <a:t>int </a:t>
            </a:r>
            <a:r>
              <a:rPr lang="en-US" sz="1867" dirty="0" err="1"/>
              <a:t>num</a:t>
            </a:r>
            <a:r>
              <a:rPr lang="en-US" sz="1867" dirty="0"/>
              <a:t>;</a:t>
            </a:r>
          </a:p>
          <a:p>
            <a:pPr>
              <a:defRPr lang="en-US" sz="1400" dirty="0"/>
            </a:pPr>
            <a:r>
              <a:rPr lang="en-US" sz="1867" dirty="0" err="1"/>
              <a:t>num</a:t>
            </a:r>
            <a:r>
              <a:rPr lang="en-US" sz="1867" dirty="0"/>
              <a:t>=26;</a:t>
            </a:r>
          </a:p>
          <a:p>
            <a:pPr>
              <a:defRPr lang="en-US" sz="1400" dirty="0"/>
            </a:pPr>
            <a:r>
              <a:rPr lang="en-US" sz="1867" dirty="0" err="1"/>
              <a:t>printf</a:t>
            </a:r>
            <a:r>
              <a:rPr lang="en-US" sz="1867" dirty="0"/>
              <a:t>("the content of the </a:t>
            </a:r>
            <a:r>
              <a:rPr lang="en-US" sz="1867" dirty="0" err="1"/>
              <a:t>num</a:t>
            </a:r>
            <a:r>
              <a:rPr lang="en-US" sz="1867" dirty="0"/>
              <a:t> is %d", </a:t>
            </a:r>
            <a:r>
              <a:rPr lang="en-US" sz="1867" dirty="0" err="1"/>
              <a:t>num</a:t>
            </a:r>
            <a:r>
              <a:rPr lang="en-US" sz="1867" dirty="0"/>
              <a:t>);</a:t>
            </a:r>
          </a:p>
          <a:p>
            <a:pPr>
              <a:defRPr lang="en-US" sz="1400" dirty="0"/>
            </a:pPr>
            <a:r>
              <a:rPr lang="en-US" sz="1867" dirty="0" err="1"/>
              <a:t>Printf</a:t>
            </a:r>
            <a:r>
              <a:rPr lang="en-US" sz="1867" dirty="0"/>
              <a:t>("the address of the </a:t>
            </a:r>
            <a:r>
              <a:rPr lang="en-US" sz="1867" dirty="0" err="1"/>
              <a:t>num</a:t>
            </a:r>
            <a:r>
              <a:rPr lang="en-US" sz="1867" dirty="0"/>
              <a:t> is %x", &amp;</a:t>
            </a:r>
            <a:r>
              <a:rPr lang="en-US" sz="1867" dirty="0" err="1"/>
              <a:t>num</a:t>
            </a:r>
            <a:r>
              <a:rPr lang="en-US" sz="1867" dirty="0"/>
              <a:t>); .</a:t>
            </a:r>
          </a:p>
        </p:txBody>
      </p:sp>
    </p:spTree>
    <p:extLst>
      <p:ext uri="{41DD81E0-697C-46C0-A8D4-B133A0CC5D88}">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85"/>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BE3F91BF-63E0-45F2-AC8C-84AD033B0B6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A4FA24B-C14B-4EF8-9ABC-D692A486AED3}"/>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FF1CA3CA-E88A-4A81-9885-C23AF04EBB7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9374D8C-803F-4471-96CB-92B46DFCCD0C}"/>
              </a:ext>
            </a:extLst>
          </p:cNvPr>
          <p:cNvSpPr txBox="1"/>
          <p:nvPr/>
        </p:nvSpPr>
        <p:spPr>
          <a:xfrm>
            <a:off x="556971" y="978115"/>
            <a:ext cx="7971180" cy="2238818"/>
          </a:xfrm>
          <a:prstGeom prst="rect">
            <a:avLst/>
          </a:prstGeom>
        </p:spPr>
        <p:txBody>
          <a:bodyPr vert="horz" lIns="127000" tIns="63500" rIns="127000" bIns="63500" rtlCol="0" anchor="t">
            <a:spAutoFit/>
          </a:bodyPr>
          <a:lstStyle/>
          <a:p>
            <a:pPr>
              <a:lnSpc>
                <a:spcPct val="150000"/>
              </a:lnSpc>
              <a:defRPr lang="en-US" sz="1400" dirty="0"/>
            </a:pPr>
            <a:r>
              <a:rPr lang="en-US" sz="1867" b="1" dirty="0">
                <a:solidFill>
                  <a:schemeClr val="accent3"/>
                </a:solidFill>
                <a:latin typeface="+mj-lt"/>
              </a:rPr>
              <a:t>2. Indirect method (by using a pointer)</a:t>
            </a:r>
          </a:p>
          <a:p>
            <a:pPr>
              <a:lnSpc>
                <a:spcPct val="150000"/>
              </a:lnSpc>
              <a:defRPr lang="en-US" sz="1400" dirty="0"/>
            </a:pPr>
            <a:endParaRPr lang="en-US" sz="1867" b="1" dirty="0">
              <a:solidFill>
                <a:schemeClr val="accent3"/>
              </a:solidFill>
              <a:latin typeface="+mj-lt"/>
            </a:endParaRPr>
          </a:p>
          <a:p>
            <a:pPr>
              <a:lnSpc>
                <a:spcPct val="150000"/>
              </a:lnSpc>
              <a:defRPr lang="en-US" sz="1400" dirty="0"/>
            </a:pPr>
            <a:r>
              <a:rPr lang="en-US" sz="1867" dirty="0"/>
              <a:t>a. Creation of a pointer (declaration)</a:t>
            </a:r>
          </a:p>
          <a:p>
            <a:pPr>
              <a:lnSpc>
                <a:spcPct val="150000"/>
              </a:lnSpc>
              <a:defRPr lang="en-US" sz="1400" dirty="0"/>
            </a:pPr>
            <a:r>
              <a:rPr lang="en-US" sz="1867" dirty="0"/>
              <a:t>b. Assigning the created pointer the address</a:t>
            </a:r>
          </a:p>
          <a:p>
            <a:pPr>
              <a:lnSpc>
                <a:spcPct val="150000"/>
              </a:lnSpc>
              <a:defRPr lang="en-US" sz="1400" dirty="0"/>
            </a:pPr>
            <a:r>
              <a:rPr lang="en-US" sz="1867" dirty="0"/>
              <a:t>c. De-referencing the pointer access to the data</a:t>
            </a:r>
          </a:p>
        </p:txBody>
      </p:sp>
      <p:sp>
        <p:nvSpPr>
          <p:cNvPr id="4" name="TextBox 3">
            <a:extLst>
              <a:ext uri="{882BB1D6-38CA-4F5D-BB01-1E44573A54D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7AFC95C-7585-4B69-A691-07AAD13900B8}"/>
              </a:ext>
            </a:extLst>
          </p:cNvPr>
          <p:cNvSpPr txBox="1"/>
          <p:nvPr/>
        </p:nvSpPr>
        <p:spPr>
          <a:xfrm>
            <a:off x="1191741" y="3175001"/>
            <a:ext cx="2540000" cy="3603615"/>
          </a:xfrm>
          <a:prstGeom prst="rect">
            <a:avLst/>
          </a:prstGeom>
        </p:spPr>
        <p:txBody>
          <a:bodyPr vert="horz" lIns="127000" tIns="63500" rIns="127000" bIns="63500" rtlCol="0" anchor="t">
            <a:spAutoFit/>
          </a:bodyPr>
          <a:lstStyle/>
          <a:p>
            <a:pPr>
              <a:lnSpc>
                <a:spcPct val="250000"/>
              </a:lnSpc>
              <a:defRPr lang="en-US" sz="1400" dirty="0"/>
            </a:pPr>
            <a:r>
              <a:rPr lang="en-US" sz="1867" b="1" dirty="0">
                <a:solidFill>
                  <a:srgbClr val="00B050"/>
                </a:solidFill>
                <a:latin typeface="+mj-lt"/>
              </a:rPr>
              <a:t>int n;</a:t>
            </a:r>
          </a:p>
          <a:p>
            <a:pPr>
              <a:lnSpc>
                <a:spcPct val="250000"/>
              </a:lnSpc>
              <a:defRPr lang="en-US" sz="1400" dirty="0"/>
            </a:pPr>
            <a:r>
              <a:rPr lang="en-US" sz="1867" b="1" dirty="0">
                <a:solidFill>
                  <a:srgbClr val="00B050"/>
                </a:solidFill>
                <a:latin typeface="+mj-lt"/>
              </a:rPr>
              <a:t>int *p;</a:t>
            </a:r>
          </a:p>
          <a:p>
            <a:pPr>
              <a:lnSpc>
                <a:spcPct val="250000"/>
              </a:lnSpc>
              <a:defRPr lang="en-US" sz="1400" dirty="0"/>
            </a:pPr>
            <a:r>
              <a:rPr lang="en-US" sz="1867" b="1" dirty="0">
                <a:solidFill>
                  <a:srgbClr val="00B050"/>
                </a:solidFill>
                <a:latin typeface="+mj-lt"/>
              </a:rPr>
              <a:t>n=24;</a:t>
            </a:r>
          </a:p>
          <a:p>
            <a:pPr>
              <a:lnSpc>
                <a:spcPct val="250000"/>
              </a:lnSpc>
              <a:defRPr lang="en-US" sz="1400" dirty="0"/>
            </a:pPr>
            <a:r>
              <a:rPr lang="en-US" sz="1867" b="1" dirty="0">
                <a:solidFill>
                  <a:srgbClr val="00B050"/>
                </a:solidFill>
                <a:latin typeface="+mj-lt"/>
              </a:rPr>
              <a:t>p=&amp;n;</a:t>
            </a:r>
          </a:p>
          <a:p>
            <a:pPr>
              <a:lnSpc>
                <a:spcPct val="250000"/>
              </a:lnSpc>
              <a:defRPr lang="en-US" sz="1400" dirty="0"/>
            </a:pPr>
            <a:r>
              <a:rPr lang="en-US" sz="1867" b="1" dirty="0" err="1">
                <a:solidFill>
                  <a:srgbClr val="00B050"/>
                </a:solidFill>
                <a:latin typeface="+mj-lt"/>
              </a:rPr>
              <a:t>printf</a:t>
            </a:r>
            <a:r>
              <a:rPr lang="en-US" sz="1867" b="1" dirty="0">
                <a:solidFill>
                  <a:srgbClr val="00B050"/>
                </a:solidFill>
                <a:latin typeface="+mj-lt"/>
              </a:rPr>
              <a:t>("%d", *p);</a:t>
            </a:r>
          </a:p>
        </p:txBody>
      </p:sp>
      <p:sp>
        <p:nvSpPr>
          <p:cNvPr id="5" name="Rectangle 4">
            <a:extLst>
              <a:ext uri="{B3C34306-0B29-4779-8926-F24C4B8B820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35C952B-43BA-4A65-B90D-1C2B2472D6D6}"/>
              </a:ext>
            </a:extLst>
          </p:cNvPr>
          <p:cNvSpPr/>
          <p:nvPr/>
        </p:nvSpPr>
        <p:spPr>
          <a:xfrm>
            <a:off x="4378439" y="3530333"/>
            <a:ext cx="1412760" cy="415747"/>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6" name="Straight Connector 5">
            <a:extLst>
              <a:ext uri="{221DCBDC-CD0E-4B14-BE01-25677519DD0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B56C126-059C-410F-A57E-CF558252A227}"/>
              </a:ext>
            </a:extLst>
          </p:cNvPr>
          <p:cNvCxnSpPr/>
          <p:nvPr/>
        </p:nvCxnSpPr>
        <p:spPr>
          <a:xfrm rot="16200000" flipH="1">
            <a:off x="4816590" y="3803383"/>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7" name="Rectangle 6">
            <a:extLst>
              <a:ext uri="{8CB879DE-254D-4E84-B74E-851D5094B43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E7A5E0F-CC52-4249-A5AC-BFACD060303C}"/>
              </a:ext>
            </a:extLst>
          </p:cNvPr>
          <p:cNvSpPr/>
          <p:nvPr/>
        </p:nvSpPr>
        <p:spPr>
          <a:xfrm>
            <a:off x="4378439" y="4292333"/>
            <a:ext cx="1412760" cy="415747"/>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8" name="Straight Connector 7">
            <a:extLst>
              <a:ext uri="{5039ED72-2A59-416E-B91A-A8643FC7C1D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956D101-AF10-46AA-AF81-8CD371DFCFAF}"/>
              </a:ext>
            </a:extLst>
          </p:cNvPr>
          <p:cNvCxnSpPr/>
          <p:nvPr/>
        </p:nvCxnSpPr>
        <p:spPr>
          <a:xfrm rot="16200000" flipH="1">
            <a:off x="4816590" y="4565383"/>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9" name="Rectangle 8">
            <a:extLst>
              <a:ext uri="{DEDBC697-55E4-4B77-9138-8DF2E8D819E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9BBCE63-BF7F-439C-B336-2A94DFFB9D60}"/>
              </a:ext>
            </a:extLst>
          </p:cNvPr>
          <p:cNvSpPr/>
          <p:nvPr/>
        </p:nvSpPr>
        <p:spPr>
          <a:xfrm>
            <a:off x="4378439" y="5105133"/>
            <a:ext cx="1412760" cy="415747"/>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10" name="Straight Connector 9">
            <a:extLst>
              <a:ext uri="{3D71D0A2-F2DD-4F9A-8D9F-83FD8E895EA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9CBDE8C-9D9C-4F7B-8475-65FA23815C5C}"/>
              </a:ext>
            </a:extLst>
          </p:cNvPr>
          <p:cNvCxnSpPr/>
          <p:nvPr/>
        </p:nvCxnSpPr>
        <p:spPr>
          <a:xfrm rot="16200000" flipH="1">
            <a:off x="4816590" y="5378183"/>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1" name="Rectangle 10">
            <a:extLst>
              <a:ext uri="{6B03EB46-469E-45E3-B902-E3A7111A7FE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5D99CE4-9D28-4B45-95B9-90D19B36B443}"/>
              </a:ext>
            </a:extLst>
          </p:cNvPr>
          <p:cNvSpPr/>
          <p:nvPr/>
        </p:nvSpPr>
        <p:spPr>
          <a:xfrm>
            <a:off x="4378439" y="5765534"/>
            <a:ext cx="1412760" cy="42436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12" name="Straight Connector 11">
            <a:extLst>
              <a:ext uri="{404D440F-E79E-422F-9A75-FD9EA06F0A3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19A8763-2372-4051-BF80-79F9992EB70D}"/>
              </a:ext>
            </a:extLst>
          </p:cNvPr>
          <p:cNvCxnSpPr/>
          <p:nvPr/>
        </p:nvCxnSpPr>
        <p:spPr>
          <a:xfrm rot="16200000" flipH="1">
            <a:off x="4816590" y="6038583"/>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3" name="TextBox 12">
            <a:extLst>
              <a:ext uri="{C9E96510-9F2E-4474-8083-059BE5E915F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DC2474B-55AE-4CE5-8A23-5AF5D7744046}"/>
              </a:ext>
            </a:extLst>
          </p:cNvPr>
          <p:cNvSpPr txBox="1"/>
          <p:nvPr/>
        </p:nvSpPr>
        <p:spPr>
          <a:xfrm>
            <a:off x="3888982" y="3532505"/>
            <a:ext cx="489457" cy="415563"/>
          </a:xfrm>
          <a:prstGeom prst="rect">
            <a:avLst/>
          </a:prstGeom>
        </p:spPr>
        <p:txBody>
          <a:bodyPr vert="horz" lIns="127000" tIns="63500" rIns="127000" bIns="63500" rtlCol="0" anchor="t">
            <a:spAutoFit/>
          </a:bodyPr>
          <a:lstStyle/>
          <a:p>
            <a:pPr>
              <a:defRPr lang="en-US" sz="1400" dirty="0"/>
            </a:pPr>
            <a:r>
              <a:rPr lang="en-US" sz="1867" dirty="0"/>
              <a:t>n</a:t>
            </a:r>
          </a:p>
        </p:txBody>
      </p:sp>
      <p:sp>
        <p:nvSpPr>
          <p:cNvPr id="14" name="TextBox 13">
            <a:extLst>
              <a:ext uri="{C0BA9D60-ECA8-4F77-836D-82D7C810703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0E695D7-748C-4477-BF7A-9B923DF86F6B}"/>
              </a:ext>
            </a:extLst>
          </p:cNvPr>
          <p:cNvSpPr txBox="1"/>
          <p:nvPr/>
        </p:nvSpPr>
        <p:spPr>
          <a:xfrm>
            <a:off x="3884144" y="5107305"/>
            <a:ext cx="489457" cy="415563"/>
          </a:xfrm>
          <a:prstGeom prst="rect">
            <a:avLst/>
          </a:prstGeom>
        </p:spPr>
        <p:txBody>
          <a:bodyPr vert="horz" lIns="127000" tIns="63500" rIns="127000" bIns="63500" rtlCol="0" anchor="t">
            <a:spAutoFit/>
          </a:bodyPr>
          <a:lstStyle/>
          <a:p>
            <a:pPr>
              <a:defRPr lang="en-US" sz="1400" dirty="0"/>
            </a:pPr>
            <a:r>
              <a:rPr lang="en-US" sz="1867" dirty="0"/>
              <a:t>n</a:t>
            </a:r>
          </a:p>
        </p:txBody>
      </p:sp>
      <p:sp>
        <p:nvSpPr>
          <p:cNvPr id="15" name="TextBox 14">
            <a:extLst>
              <a:ext uri="{87986F33-BEC1-424D-A947-3B5333EDB46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BFDC77A-5D71-41FA-9B25-B226A175EA0F}"/>
              </a:ext>
            </a:extLst>
          </p:cNvPr>
          <p:cNvSpPr txBox="1"/>
          <p:nvPr/>
        </p:nvSpPr>
        <p:spPr>
          <a:xfrm>
            <a:off x="3930117" y="4294505"/>
            <a:ext cx="489457" cy="415563"/>
          </a:xfrm>
          <a:prstGeom prst="rect">
            <a:avLst/>
          </a:prstGeom>
        </p:spPr>
        <p:txBody>
          <a:bodyPr vert="horz" lIns="127000" tIns="63500" rIns="127000" bIns="63500" rtlCol="0" anchor="t">
            <a:spAutoFit/>
          </a:bodyPr>
          <a:lstStyle/>
          <a:p>
            <a:pPr>
              <a:defRPr lang="en-US" sz="1400" dirty="0"/>
            </a:pPr>
            <a:r>
              <a:rPr lang="en-US" sz="1867" dirty="0"/>
              <a:t>p</a:t>
            </a:r>
          </a:p>
        </p:txBody>
      </p:sp>
      <p:sp>
        <p:nvSpPr>
          <p:cNvPr id="16" name="TextBox 15">
            <a:extLst>
              <a:ext uri="{8E9EA83E-F2EB-410B-A0FB-9DB1ABF1F51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5785329-34BB-4A3F-AAA8-965F2DE489EC}"/>
              </a:ext>
            </a:extLst>
          </p:cNvPr>
          <p:cNvSpPr txBox="1"/>
          <p:nvPr/>
        </p:nvSpPr>
        <p:spPr>
          <a:xfrm>
            <a:off x="3888957" y="5791201"/>
            <a:ext cx="489457" cy="415563"/>
          </a:xfrm>
          <a:prstGeom prst="rect">
            <a:avLst/>
          </a:prstGeom>
        </p:spPr>
        <p:txBody>
          <a:bodyPr vert="horz" lIns="127000" tIns="63500" rIns="127000" bIns="63500" rtlCol="0" anchor="t">
            <a:spAutoFit/>
          </a:bodyPr>
          <a:lstStyle/>
          <a:p>
            <a:pPr>
              <a:defRPr lang="en-US" sz="1400" dirty="0"/>
            </a:pPr>
            <a:r>
              <a:rPr lang="en-US" sz="1867" dirty="0"/>
              <a:t>p</a:t>
            </a:r>
          </a:p>
        </p:txBody>
      </p:sp>
      <p:sp>
        <p:nvSpPr>
          <p:cNvPr id="17" name="TextBox 16">
            <a:extLst>
              <a:ext uri="{A5CBBFF3-59E2-4FD7-A042-227F7C78C74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7CBE1B2-CFAC-4C62-9FD4-DE692CFF4AAE}"/>
              </a:ext>
            </a:extLst>
          </p:cNvPr>
          <p:cNvSpPr txBox="1"/>
          <p:nvPr/>
        </p:nvSpPr>
        <p:spPr>
          <a:xfrm>
            <a:off x="4422012" y="3149601"/>
            <a:ext cx="1369187" cy="415563"/>
          </a:xfrm>
          <a:prstGeom prst="rect">
            <a:avLst/>
          </a:prstGeom>
        </p:spPr>
        <p:txBody>
          <a:bodyPr vert="horz" lIns="127000" tIns="63500" rIns="127000" bIns="63500" rtlCol="0" anchor="t">
            <a:spAutoFit/>
          </a:bodyPr>
          <a:lstStyle/>
          <a:p>
            <a:pPr>
              <a:defRPr lang="en-US" sz="1400" dirty="0"/>
            </a:pPr>
            <a:r>
              <a:rPr lang="en-US" sz="1867" dirty="0"/>
              <a:t>100    101</a:t>
            </a:r>
          </a:p>
        </p:txBody>
      </p:sp>
      <p:sp>
        <p:nvSpPr>
          <p:cNvPr id="18" name="TextBox 17">
            <a:extLst>
              <a:ext uri="{4AD1E7F9-EC0F-481D-B101-CB9CA9AB726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3C61261-A2C1-4210-8D18-795418164C6E}"/>
              </a:ext>
            </a:extLst>
          </p:cNvPr>
          <p:cNvSpPr txBox="1"/>
          <p:nvPr/>
        </p:nvSpPr>
        <p:spPr>
          <a:xfrm>
            <a:off x="4530839" y="3553880"/>
            <a:ext cx="711200" cy="415563"/>
          </a:xfrm>
          <a:prstGeom prst="rect">
            <a:avLst/>
          </a:prstGeom>
        </p:spPr>
        <p:txBody>
          <a:bodyPr vert="horz" lIns="127000" tIns="63500" rIns="127000" bIns="63500" rtlCol="0" anchor="t">
            <a:spAutoFit/>
          </a:bodyPr>
          <a:lstStyle/>
          <a:p>
            <a:pPr>
              <a:defRPr lang="en-US" sz="1400" dirty="0"/>
            </a:pPr>
            <a:r>
              <a:rPr lang="en-US" sz="1867" dirty="0"/>
              <a:t>?</a:t>
            </a:r>
          </a:p>
        </p:txBody>
      </p:sp>
      <p:sp>
        <p:nvSpPr>
          <p:cNvPr id="19" name="TextBox 18">
            <a:extLst>
              <a:ext uri="{743F3F64-1870-4596-A60F-03C45ED07AD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290C131-C1DD-4247-A891-34C9F446D515}"/>
              </a:ext>
            </a:extLst>
          </p:cNvPr>
          <p:cNvSpPr txBox="1"/>
          <p:nvPr/>
        </p:nvSpPr>
        <p:spPr>
          <a:xfrm>
            <a:off x="4581639" y="4366680"/>
            <a:ext cx="711200" cy="415563"/>
          </a:xfrm>
          <a:prstGeom prst="rect">
            <a:avLst/>
          </a:prstGeom>
        </p:spPr>
        <p:txBody>
          <a:bodyPr vert="horz" lIns="127000" tIns="63500" rIns="127000" bIns="63500" rtlCol="0" anchor="t">
            <a:spAutoFit/>
          </a:bodyPr>
          <a:lstStyle/>
          <a:p>
            <a:pPr>
              <a:defRPr lang="en-US" sz="1400" dirty="0"/>
            </a:pPr>
            <a:r>
              <a:rPr lang="en-US" sz="1867" dirty="0"/>
              <a:t>?</a:t>
            </a:r>
          </a:p>
        </p:txBody>
      </p:sp>
      <p:sp>
        <p:nvSpPr>
          <p:cNvPr id="20" name="TextBox 19">
            <a:extLst>
              <a:ext uri="{19E48EE9-57F2-4835-8AC7-ACACD0693B9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1695DFA-A71E-4EFB-BCB9-F843804992C2}"/>
              </a:ext>
            </a:extLst>
          </p:cNvPr>
          <p:cNvSpPr txBox="1"/>
          <p:nvPr/>
        </p:nvSpPr>
        <p:spPr>
          <a:xfrm>
            <a:off x="4826000" y="5172482"/>
            <a:ext cx="1209560" cy="415563"/>
          </a:xfrm>
          <a:prstGeom prst="rect">
            <a:avLst/>
          </a:prstGeom>
        </p:spPr>
        <p:txBody>
          <a:bodyPr vert="horz" lIns="127000" tIns="63500" rIns="127000" bIns="63500" rtlCol="0" anchor="t">
            <a:spAutoFit/>
          </a:bodyPr>
          <a:lstStyle/>
          <a:p>
            <a:pPr>
              <a:defRPr lang="en-US" sz="1400" dirty="0"/>
            </a:pPr>
            <a:r>
              <a:rPr lang="en-US" sz="1867" dirty="0"/>
              <a:t>24</a:t>
            </a:r>
          </a:p>
        </p:txBody>
      </p:sp>
      <p:sp>
        <p:nvSpPr>
          <p:cNvPr id="21" name="TextBox 20">
            <a:extLst>
              <a:ext uri="{63103D0E-DFCB-4299-8B26-37464601E9A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982DD65-C3F3-41AD-8040-0E6C4240788E}"/>
              </a:ext>
            </a:extLst>
          </p:cNvPr>
          <p:cNvSpPr txBox="1"/>
          <p:nvPr/>
        </p:nvSpPr>
        <p:spPr>
          <a:xfrm>
            <a:off x="4734039" y="5832882"/>
            <a:ext cx="863600" cy="415563"/>
          </a:xfrm>
          <a:prstGeom prst="rect">
            <a:avLst/>
          </a:prstGeom>
        </p:spPr>
        <p:txBody>
          <a:bodyPr vert="horz" lIns="127000" tIns="63500" rIns="127000" bIns="63500" rtlCol="0" anchor="t">
            <a:spAutoFit/>
          </a:bodyPr>
          <a:lstStyle/>
          <a:p>
            <a:pPr>
              <a:defRPr lang="en-US" sz="1400" dirty="0"/>
            </a:pPr>
            <a:r>
              <a:rPr lang="en-US" sz="1867" dirty="0"/>
              <a:t>100        </a:t>
            </a:r>
          </a:p>
        </p:txBody>
      </p:sp>
      <p:sp>
        <p:nvSpPr>
          <p:cNvPr id="22" name="TextBox 21">
            <a:extLst>
              <a:ext uri="{C541ED27-2C66-4471-9B12-D455C7AE209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1350794-A5A7-435C-9115-FE41346361AC}"/>
              </a:ext>
            </a:extLst>
          </p:cNvPr>
          <p:cNvSpPr txBox="1"/>
          <p:nvPr/>
        </p:nvSpPr>
        <p:spPr>
          <a:xfrm>
            <a:off x="9250796" y="5473701"/>
            <a:ext cx="2248369" cy="415563"/>
          </a:xfrm>
          <a:prstGeom prst="rect">
            <a:avLst/>
          </a:prstGeom>
        </p:spPr>
        <p:txBody>
          <a:bodyPr vert="horz" lIns="127000" tIns="63500" rIns="127000" bIns="63500" rtlCol="0" anchor="t">
            <a:spAutoFit/>
          </a:bodyPr>
          <a:lstStyle/>
          <a:p>
            <a:pPr>
              <a:defRPr lang="en-US" sz="1400" dirty="0"/>
            </a:pPr>
            <a:r>
              <a:rPr lang="en-US" sz="1867" dirty="0"/>
              <a:t>Output: 24</a:t>
            </a:r>
          </a:p>
        </p:txBody>
      </p:sp>
      <p:sp>
        <p:nvSpPr>
          <p:cNvPr id="23" name="Rectangle 22">
            <a:extLst>
              <a:ext uri="{DEDBC44C-F763-4306-893F-ED742125E14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0D1CDE9-8D8A-4AD2-945F-CDB21013FCF7}"/>
              </a:ext>
            </a:extLst>
          </p:cNvPr>
          <p:cNvSpPr/>
          <p:nvPr/>
        </p:nvSpPr>
        <p:spPr>
          <a:xfrm>
            <a:off x="9250795" y="2879204"/>
            <a:ext cx="1412760" cy="547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24</a:t>
            </a:r>
          </a:p>
        </p:txBody>
      </p:sp>
      <p:sp>
        <p:nvSpPr>
          <p:cNvPr id="24" name="Rectangle 23">
            <a:extLst>
              <a:ext uri="{014D39ED-7EBC-4CF7-9D47-8826DD13AEC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42D566D-4310-4A3D-8F29-6A23457AB47A}"/>
              </a:ext>
            </a:extLst>
          </p:cNvPr>
          <p:cNvSpPr/>
          <p:nvPr/>
        </p:nvSpPr>
        <p:spPr>
          <a:xfrm>
            <a:off x="9250795" y="4304119"/>
            <a:ext cx="1412760" cy="547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latin typeface="Open Sans"/>
              </a:rPr>
              <a:t>100</a:t>
            </a:r>
          </a:p>
        </p:txBody>
      </p:sp>
      <p:sp>
        <p:nvSpPr>
          <p:cNvPr id="25" name="TextBox 24">
            <a:extLst>
              <a:ext uri="{8EF75BF4-2FE1-46B8-B5D4-FF74201EDB5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2231C22-B0A2-4726-8886-A594FA15DBB6}"/>
              </a:ext>
            </a:extLst>
          </p:cNvPr>
          <p:cNvSpPr txBox="1"/>
          <p:nvPr/>
        </p:nvSpPr>
        <p:spPr>
          <a:xfrm>
            <a:off x="8862937" y="2913216"/>
            <a:ext cx="489457" cy="415563"/>
          </a:xfrm>
          <a:prstGeom prst="rect">
            <a:avLst/>
          </a:prstGeom>
        </p:spPr>
        <p:txBody>
          <a:bodyPr vert="horz" lIns="127000" tIns="63500" rIns="127000" bIns="63500" rtlCol="0" anchor="t">
            <a:spAutoFit/>
          </a:bodyPr>
          <a:lstStyle/>
          <a:p>
            <a:pPr>
              <a:defRPr lang="en-US" sz="1400" dirty="0"/>
            </a:pPr>
            <a:r>
              <a:rPr lang="en-US" sz="1867" dirty="0"/>
              <a:t>n</a:t>
            </a:r>
          </a:p>
        </p:txBody>
      </p:sp>
      <p:sp>
        <p:nvSpPr>
          <p:cNvPr id="26" name="TextBox 25">
            <a:extLst>
              <a:ext uri="{FC4A1DC3-C589-4724-B3F9-90BB2B4C974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060B5BF-8B66-4C28-BE13-5C8062113613}"/>
              </a:ext>
            </a:extLst>
          </p:cNvPr>
          <p:cNvSpPr txBox="1"/>
          <p:nvPr/>
        </p:nvSpPr>
        <p:spPr>
          <a:xfrm>
            <a:off x="8904834" y="4356101"/>
            <a:ext cx="489457" cy="415563"/>
          </a:xfrm>
          <a:prstGeom prst="rect">
            <a:avLst/>
          </a:prstGeom>
        </p:spPr>
        <p:txBody>
          <a:bodyPr vert="horz" lIns="127000" tIns="63500" rIns="127000" bIns="63500" rtlCol="0" anchor="t">
            <a:spAutoFit/>
          </a:bodyPr>
          <a:lstStyle/>
          <a:p>
            <a:pPr>
              <a:defRPr lang="en-US" sz="1400" dirty="0"/>
            </a:pPr>
            <a:r>
              <a:rPr lang="en-US" sz="1867" dirty="0"/>
              <a:t>p</a:t>
            </a:r>
          </a:p>
        </p:txBody>
      </p:sp>
      <p:sp>
        <p:nvSpPr>
          <p:cNvPr id="27" name="TextBox 26">
            <a:extLst>
              <a:ext uri="{DC01874B-075C-4194-991E-080C7840336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C0EB5EC-5373-4B9F-9B5F-754E7591C582}"/>
              </a:ext>
            </a:extLst>
          </p:cNvPr>
          <p:cNvSpPr txBox="1"/>
          <p:nvPr/>
        </p:nvSpPr>
        <p:spPr>
          <a:xfrm>
            <a:off x="4442587" y="4761306"/>
            <a:ext cx="1348612" cy="415563"/>
          </a:xfrm>
          <a:prstGeom prst="rect">
            <a:avLst/>
          </a:prstGeom>
        </p:spPr>
        <p:txBody>
          <a:bodyPr vert="horz" lIns="127000" tIns="63500" rIns="127000" bIns="63500" rtlCol="0" anchor="t">
            <a:spAutoFit/>
          </a:bodyPr>
          <a:lstStyle/>
          <a:p>
            <a:pPr>
              <a:defRPr lang="en-US" sz="1400" dirty="0"/>
            </a:pPr>
            <a:r>
              <a:rPr lang="en-US" sz="1867" dirty="0"/>
              <a:t>100    101</a:t>
            </a:r>
          </a:p>
        </p:txBody>
      </p:sp>
      <p:sp>
        <p:nvSpPr>
          <p:cNvPr id="28" name="Arrow: Curved Right 27">
            <a:extLst>
              <a:ext uri="{CC03D437-D545-4B4D-8B6A-7933A2D6A5F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F6F410B-F691-4A22-BC0E-11CF98FBDF35}"/>
              </a:ext>
            </a:extLst>
          </p:cNvPr>
          <p:cNvSpPr/>
          <p:nvPr/>
        </p:nvSpPr>
        <p:spPr>
          <a:xfrm rot="10320000">
            <a:off x="10703699" y="3096324"/>
            <a:ext cx="984477" cy="1133017"/>
          </a:xfrm>
          <a:prstGeom prst="curved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29" name="TextBox 28">
            <a:extLst>
              <a:ext uri="{BC7EABD3-E43F-4371-A4C6-DF0C125FDA2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0B93344-9181-43C7-8FF4-C8922C33EB6E}"/>
              </a:ext>
            </a:extLst>
          </p:cNvPr>
          <p:cNvSpPr txBox="1"/>
          <p:nvPr/>
        </p:nvSpPr>
        <p:spPr>
          <a:xfrm>
            <a:off x="11673079" y="3457130"/>
            <a:ext cx="716013" cy="415563"/>
          </a:xfrm>
          <a:prstGeom prst="rect">
            <a:avLst/>
          </a:prstGeom>
        </p:spPr>
        <p:txBody>
          <a:bodyPr vert="horz" lIns="127000" tIns="63500" rIns="127000" bIns="63500" rtlCol="0" anchor="t">
            <a:spAutoFit/>
          </a:bodyPr>
          <a:lstStyle/>
          <a:p>
            <a:pPr>
              <a:defRPr lang="en-US" sz="1400" dirty="0"/>
            </a:pPr>
            <a:r>
              <a:rPr lang="en-US" sz="1867" dirty="0"/>
              <a:t>*p</a:t>
            </a:r>
          </a:p>
        </p:txBody>
      </p:sp>
      <p:sp>
        <p:nvSpPr>
          <p:cNvPr id="30" name="TextBox 29">
            <a:extLst>
              <a:ext uri="{DBCA7B7B-51CD-4C8A-8A33-AC21F00BE49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25D2EB3-B3C4-477F-8CA9-7A339F1D0958}"/>
              </a:ext>
            </a:extLst>
          </p:cNvPr>
          <p:cNvSpPr txBox="1"/>
          <p:nvPr/>
        </p:nvSpPr>
        <p:spPr>
          <a:xfrm>
            <a:off x="9250795" y="2433790"/>
            <a:ext cx="1348612" cy="415563"/>
          </a:xfrm>
          <a:prstGeom prst="rect">
            <a:avLst/>
          </a:prstGeom>
        </p:spPr>
        <p:txBody>
          <a:bodyPr vert="horz" lIns="127000" tIns="63500" rIns="127000" bIns="63500" rtlCol="0" anchor="t">
            <a:spAutoFit/>
          </a:bodyPr>
          <a:lstStyle/>
          <a:p>
            <a:pPr>
              <a:defRPr lang="en-US" sz="1400" dirty="0"/>
            </a:pPr>
            <a:r>
              <a:rPr lang="en-US" sz="1867" dirty="0"/>
              <a:t>100    101</a:t>
            </a:r>
          </a:p>
        </p:txBody>
      </p:sp>
      <p:cxnSp>
        <p:nvCxnSpPr>
          <p:cNvPr id="31" name="Straight Connector 30">
            <a:extLst>
              <a:ext uri="{56138053-8FC1-446F-82A3-7D2F240F8CE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6DE555D-E8A9-443D-A368-601F4E7708D5}"/>
              </a:ext>
            </a:extLst>
          </p:cNvPr>
          <p:cNvCxnSpPr/>
          <p:nvPr/>
        </p:nvCxnSpPr>
        <p:spPr>
          <a:xfrm rot="16200000" flipH="1">
            <a:off x="9667177" y="3154451"/>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32" name="Straight Connector 31">
            <a:extLst>
              <a:ext uri="{A01E91F4-DA2C-4371-B817-331603FD7A0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A9F9E2F-D6D1-415C-A7EB-CF38E0F5AB62}"/>
              </a:ext>
            </a:extLst>
          </p:cNvPr>
          <p:cNvCxnSpPr/>
          <p:nvPr/>
        </p:nvCxnSpPr>
        <p:spPr>
          <a:xfrm rot="16200000" flipH="1">
            <a:off x="9667177" y="4576851"/>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Tree>
    <p:extLst>
      <p:ext uri="{9477CB62-30E7-48CD-99B4-BA4AE4BE8A88}">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88"/>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5B307F7-EB4F-404B-9D43-5D501A8F8DD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ED04C63-432B-470C-9231-68F6A6258EC6}"/>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153BBA08-BB74-43DF-8B22-D625CAC7F40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9D5A5DA-2F63-4BEF-8D07-783A4DBFCA6C}"/>
              </a:ext>
            </a:extLst>
          </p:cNvPr>
          <p:cNvSpPr txBox="1"/>
          <p:nvPr/>
        </p:nvSpPr>
        <p:spPr>
          <a:xfrm>
            <a:off x="243612" y="1775219"/>
            <a:ext cx="3594201" cy="2615652"/>
          </a:xfrm>
          <a:prstGeom prst="rect">
            <a:avLst/>
          </a:prstGeom>
        </p:spPr>
        <p:txBody>
          <a:bodyPr vert="horz" lIns="127000" tIns="63500" rIns="127000" bIns="63500" rtlCol="0" anchor="t">
            <a:spAutoFit/>
          </a:bodyPr>
          <a:lstStyle/>
          <a:p>
            <a:pPr>
              <a:lnSpc>
                <a:spcPct val="125000"/>
              </a:lnSpc>
              <a:defRPr lang="en-US" sz="1400" dirty="0"/>
            </a:pPr>
            <a:r>
              <a:rPr lang="en-US" sz="1867" dirty="0"/>
              <a:t>Syntax for declaring a pointer</a:t>
            </a:r>
          </a:p>
          <a:p>
            <a:pPr>
              <a:lnSpc>
                <a:spcPct val="125000"/>
              </a:lnSpc>
              <a:defRPr lang="en-US" sz="1400" dirty="0"/>
            </a:pPr>
            <a:endParaRPr lang="en-US" sz="1867" dirty="0"/>
          </a:p>
          <a:p>
            <a:pPr>
              <a:lnSpc>
                <a:spcPct val="125000"/>
              </a:lnSpc>
              <a:defRPr lang="en-US" sz="1400" dirty="0"/>
            </a:pPr>
            <a:r>
              <a:rPr lang="en-US" sz="1867" b="1" dirty="0">
                <a:solidFill>
                  <a:schemeClr val="accent6"/>
                </a:solidFill>
                <a:latin typeface="+mj-lt"/>
              </a:rPr>
              <a:t>datatype * variable;</a:t>
            </a:r>
          </a:p>
          <a:p>
            <a:pPr>
              <a:lnSpc>
                <a:spcPct val="125000"/>
              </a:lnSpc>
              <a:defRPr lang="en-US" sz="1400" dirty="0"/>
            </a:pPr>
            <a:endParaRPr lang="en-US" sz="1867" b="1" dirty="0">
              <a:solidFill>
                <a:schemeClr val="accent6"/>
              </a:solidFill>
              <a:latin typeface="+mj-lt"/>
            </a:endParaRPr>
          </a:p>
          <a:p>
            <a:pPr>
              <a:lnSpc>
                <a:spcPct val="125000"/>
              </a:lnSpc>
              <a:defRPr lang="en-US" sz="1400" dirty="0"/>
            </a:pPr>
            <a:r>
              <a:rPr lang="en-US" sz="1867" dirty="0"/>
              <a:t>Ex: </a:t>
            </a:r>
            <a:r>
              <a:rPr lang="en-US" sz="1867" dirty="0">
                <a:solidFill>
                  <a:schemeClr val="accent5"/>
                </a:solidFill>
              </a:rPr>
              <a:t>int *p;</a:t>
            </a:r>
          </a:p>
          <a:p>
            <a:pPr>
              <a:lnSpc>
                <a:spcPct val="125000"/>
              </a:lnSpc>
              <a:defRPr lang="en-US" sz="1400" dirty="0"/>
            </a:pPr>
            <a:r>
              <a:rPr lang="en-US" sz="1867" dirty="0">
                <a:solidFill>
                  <a:schemeClr val="accent5"/>
                </a:solidFill>
              </a:rPr>
              <a:t>      float *q;</a:t>
            </a:r>
          </a:p>
          <a:p>
            <a:pPr>
              <a:lnSpc>
                <a:spcPct val="125000"/>
              </a:lnSpc>
              <a:defRPr lang="en-US" sz="1400" dirty="0"/>
            </a:pPr>
            <a:r>
              <a:rPr lang="en-US" sz="1867" dirty="0">
                <a:solidFill>
                  <a:schemeClr val="accent5"/>
                </a:solidFill>
              </a:rPr>
              <a:t>      double *r;</a:t>
            </a:r>
          </a:p>
        </p:txBody>
      </p:sp>
      <p:sp>
        <p:nvSpPr>
          <p:cNvPr id="4" name="TextBox 3">
            <a:extLst>
              <a:ext uri="{7E4284FB-CF23-4BE8-A220-F15185099BD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3B8C1D7-F416-4FFB-83E8-DFD277D8A3CD}"/>
              </a:ext>
            </a:extLst>
          </p:cNvPr>
          <p:cNvSpPr txBox="1"/>
          <p:nvPr/>
        </p:nvSpPr>
        <p:spPr>
          <a:xfrm>
            <a:off x="4826000" y="1714501"/>
            <a:ext cx="2540000" cy="3001463"/>
          </a:xfrm>
          <a:prstGeom prst="rect">
            <a:avLst/>
          </a:prstGeom>
        </p:spPr>
        <p:txBody>
          <a:bodyPr vert="horz" lIns="127000" tIns="63500" rIns="127000" bIns="63500" rtlCol="0" anchor="t">
            <a:spAutoFit/>
          </a:bodyPr>
          <a:lstStyle/>
          <a:p>
            <a:pPr>
              <a:defRPr lang="en-US" sz="1400" dirty="0"/>
            </a:pPr>
            <a:r>
              <a:rPr lang="en-US" sz="1867" dirty="0"/>
              <a:t>float </a:t>
            </a:r>
            <a:r>
              <a:rPr lang="en-US" sz="1867" dirty="0" err="1"/>
              <a:t>num</a:t>
            </a:r>
            <a:r>
              <a:rPr lang="en-US" sz="1867" dirty="0"/>
              <a:t>;</a:t>
            </a:r>
          </a:p>
          <a:p>
            <a:pPr>
              <a:defRPr lang="en-US" sz="1400" dirty="0"/>
            </a:pPr>
            <a:endParaRPr lang="en-US" sz="1867" dirty="0"/>
          </a:p>
          <a:p>
            <a:pPr>
              <a:defRPr lang="en-US" sz="1400" dirty="0"/>
            </a:pPr>
            <a:endParaRPr lang="en-US" sz="1867" dirty="0"/>
          </a:p>
          <a:p>
            <a:pPr>
              <a:defRPr lang="en-US" sz="1400" dirty="0"/>
            </a:pPr>
            <a:r>
              <a:rPr lang="en-US" sz="1867" dirty="0"/>
              <a:t>float *q;</a:t>
            </a:r>
          </a:p>
          <a:p>
            <a:pPr>
              <a:defRPr lang="en-US" sz="1400" dirty="0"/>
            </a:pPr>
            <a:endParaRPr lang="en-US" sz="1867" dirty="0"/>
          </a:p>
          <a:p>
            <a:pPr>
              <a:defRPr lang="en-US" sz="1400" dirty="0"/>
            </a:pPr>
            <a:endParaRPr lang="en-US" sz="1867" dirty="0"/>
          </a:p>
          <a:p>
            <a:pPr>
              <a:defRPr lang="en-US" sz="1400" dirty="0"/>
            </a:pPr>
            <a:r>
              <a:rPr lang="en-US" sz="1867" dirty="0" err="1"/>
              <a:t>num</a:t>
            </a:r>
            <a:r>
              <a:rPr lang="en-US" sz="1867" dirty="0"/>
              <a:t>=385.2367;</a:t>
            </a:r>
          </a:p>
          <a:p>
            <a:pPr>
              <a:defRPr lang="en-US" sz="1400" dirty="0"/>
            </a:pPr>
            <a:endParaRPr lang="en-US" sz="1867" dirty="0"/>
          </a:p>
          <a:p>
            <a:pPr>
              <a:defRPr lang="en-US" sz="1400" dirty="0"/>
            </a:pPr>
            <a:endParaRPr lang="en-US" sz="1867" dirty="0"/>
          </a:p>
          <a:p>
            <a:pPr>
              <a:defRPr lang="en-US" sz="1400" dirty="0"/>
            </a:pPr>
            <a:r>
              <a:rPr lang="en-US" sz="1867" dirty="0"/>
              <a:t>q=&amp;</a:t>
            </a:r>
            <a:r>
              <a:rPr lang="en-US" sz="1867" dirty="0" err="1"/>
              <a:t>num</a:t>
            </a:r>
            <a:r>
              <a:rPr lang="en-US" sz="1867" dirty="0"/>
              <a:t>;</a:t>
            </a:r>
          </a:p>
        </p:txBody>
      </p:sp>
      <p:sp>
        <p:nvSpPr>
          <p:cNvPr id="5" name="Rectangle 4">
            <a:extLst>
              <a:ext uri="{69C98BDD-62E9-4EDE-995A-239074518C7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E902679-20B3-4C69-8D20-0D4F93D0C369}"/>
              </a:ext>
            </a:extLst>
          </p:cNvPr>
          <p:cNvSpPr/>
          <p:nvPr/>
        </p:nvSpPr>
        <p:spPr>
          <a:xfrm>
            <a:off x="8169160" y="1714501"/>
            <a:ext cx="2727629" cy="41631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6" name="Straight Connector 5">
            <a:extLst>
              <a:ext uri="{AC9D0258-7438-4143-B640-BA31DAF1507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FFE2707-D66B-44F5-BDF0-2A9DF3329671}"/>
              </a:ext>
            </a:extLst>
          </p:cNvPr>
          <p:cNvCxnSpPr/>
          <p:nvPr/>
        </p:nvCxnSpPr>
        <p:spPr>
          <a:xfrm rot="16200000" flipH="1">
            <a:off x="8607311" y="1987549"/>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7" name="Straight Connector 6">
            <a:extLst>
              <a:ext uri="{07239449-9113-4647-8AC1-9652FFFCBF1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679E672-8016-4F11-A9C0-E04000C6E8DA}"/>
              </a:ext>
            </a:extLst>
          </p:cNvPr>
          <p:cNvCxnSpPr/>
          <p:nvPr/>
        </p:nvCxnSpPr>
        <p:spPr>
          <a:xfrm rot="16200000" flipH="1">
            <a:off x="9216911" y="1987549"/>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a:extLst>
              <a:ext uri="{E704D78E-4FB1-49B7-84A5-324D039935D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7F3BF0C-0700-4EDD-8D6C-87DC2AF6D130}"/>
              </a:ext>
            </a:extLst>
          </p:cNvPr>
          <p:cNvCxnSpPr/>
          <p:nvPr/>
        </p:nvCxnSpPr>
        <p:spPr>
          <a:xfrm rot="16200000" flipH="1">
            <a:off x="9877311" y="1987549"/>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a:extLst>
              <a:ext uri="{09098C22-57A3-46EF-AA6C-DF44E40B3F7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D726A7-2B17-492A-BC07-EBF9609A630E}"/>
              </a:ext>
            </a:extLst>
          </p:cNvPr>
          <p:cNvCxnSpPr/>
          <p:nvPr/>
        </p:nvCxnSpPr>
        <p:spPr>
          <a:xfrm rot="16200000" flipH="1">
            <a:off x="9277350" y="2812783"/>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0" name="Rectangle 9">
            <a:extLst>
              <a:ext uri="{E1595947-57FD-4BF0-897B-467274D06B9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187C570-B756-4C5C-A98C-44949013B5D6}"/>
              </a:ext>
            </a:extLst>
          </p:cNvPr>
          <p:cNvSpPr/>
          <p:nvPr/>
        </p:nvSpPr>
        <p:spPr>
          <a:xfrm>
            <a:off x="8839200" y="2488933"/>
            <a:ext cx="1260360" cy="415747"/>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11" name="Straight Connector 10">
            <a:extLst>
              <a:ext uri="{B9410B74-125F-443A-9D64-EAEB40DE245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803AB1A-38C9-4A02-9047-200DC068EFE8}"/>
              </a:ext>
            </a:extLst>
          </p:cNvPr>
          <p:cNvCxnSpPr/>
          <p:nvPr/>
        </p:nvCxnSpPr>
        <p:spPr>
          <a:xfrm rot="16200000" flipH="1">
            <a:off x="9216911" y="2647949"/>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2" name="TextBox 11">
            <a:extLst>
              <a:ext uri="{3ACBFFC3-354C-4260-8246-BA5C9F7003E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6B0AC6C-4236-4FA3-B67B-EDDB3FE6D967}"/>
              </a:ext>
            </a:extLst>
          </p:cNvPr>
          <p:cNvSpPr txBox="1"/>
          <p:nvPr/>
        </p:nvSpPr>
        <p:spPr>
          <a:xfrm>
            <a:off x="8169161" y="1281316"/>
            <a:ext cx="2927857" cy="415563"/>
          </a:xfrm>
          <a:prstGeom prst="rect">
            <a:avLst/>
          </a:prstGeom>
        </p:spPr>
        <p:txBody>
          <a:bodyPr vert="horz" lIns="127000" tIns="63500" rIns="127000" bIns="63500" rtlCol="0" anchor="t">
            <a:spAutoFit/>
          </a:bodyPr>
          <a:lstStyle/>
          <a:p>
            <a:pPr>
              <a:defRPr lang="en-US" sz="1400" dirty="0"/>
            </a:pPr>
            <a:r>
              <a:rPr lang="en-US" sz="1867" dirty="0"/>
              <a:t>100    101    102    103</a:t>
            </a:r>
          </a:p>
        </p:txBody>
      </p:sp>
      <p:sp>
        <p:nvSpPr>
          <p:cNvPr id="13" name="Rectangle 12">
            <a:extLst>
              <a:ext uri="{63E523F3-D270-46B5-BDAD-6CC3A6C7510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08D4F1A-5CE3-4295-9DD9-91BC40C377B1}"/>
              </a:ext>
            </a:extLst>
          </p:cNvPr>
          <p:cNvSpPr/>
          <p:nvPr/>
        </p:nvSpPr>
        <p:spPr>
          <a:xfrm>
            <a:off x="8169160" y="3441701"/>
            <a:ext cx="2727629" cy="41631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14" name="Straight Connector 13">
            <a:extLst>
              <a:ext uri="{445EC9C4-F4B1-4773-B346-E05F1EF94B5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598FF46-851F-4939-B347-615D94BE2D0A}"/>
              </a:ext>
            </a:extLst>
          </p:cNvPr>
          <p:cNvCxnSpPr/>
          <p:nvPr/>
        </p:nvCxnSpPr>
        <p:spPr>
          <a:xfrm rot="16200000" flipH="1">
            <a:off x="8607311" y="3714749"/>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5" name="Straight Connector 14">
            <a:extLst>
              <a:ext uri="{9B941C5A-04BA-42FB-A986-F6D9A013449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D6BB3B8-090A-4332-9F52-1641141A9E4A}"/>
              </a:ext>
            </a:extLst>
          </p:cNvPr>
          <p:cNvCxnSpPr/>
          <p:nvPr/>
        </p:nvCxnSpPr>
        <p:spPr>
          <a:xfrm rot="16200000" flipH="1">
            <a:off x="9216911" y="3714749"/>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6" name="Straight Connector 15">
            <a:extLst>
              <a:ext uri="{99DBFABD-91D4-4E28-9216-DEA2C5B4EC0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C575129-F3A2-4494-8B97-63CE73950894}"/>
              </a:ext>
            </a:extLst>
          </p:cNvPr>
          <p:cNvCxnSpPr/>
          <p:nvPr/>
        </p:nvCxnSpPr>
        <p:spPr>
          <a:xfrm rot="16200000" flipH="1">
            <a:off x="9877311" y="3714749"/>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7" name="TextBox 16">
            <a:extLst>
              <a:ext uri="{3288AEAF-A20E-4CE1-B1C4-29CCBB04F50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CC3CEA7-4B96-4D77-B9C2-895840196D6F}"/>
              </a:ext>
            </a:extLst>
          </p:cNvPr>
          <p:cNvSpPr txBox="1"/>
          <p:nvPr/>
        </p:nvSpPr>
        <p:spPr>
          <a:xfrm>
            <a:off x="8169161" y="3008516"/>
            <a:ext cx="2927857" cy="415563"/>
          </a:xfrm>
          <a:prstGeom prst="rect">
            <a:avLst/>
          </a:prstGeom>
        </p:spPr>
        <p:txBody>
          <a:bodyPr vert="horz" lIns="127000" tIns="63500" rIns="127000" bIns="63500" rtlCol="0" anchor="t">
            <a:spAutoFit/>
          </a:bodyPr>
          <a:lstStyle/>
          <a:p>
            <a:pPr>
              <a:defRPr lang="en-US" sz="1400" dirty="0"/>
            </a:pPr>
            <a:r>
              <a:rPr lang="en-US" sz="1867" dirty="0"/>
              <a:t>100    101    102    103</a:t>
            </a:r>
          </a:p>
        </p:txBody>
      </p:sp>
      <p:cxnSp>
        <p:nvCxnSpPr>
          <p:cNvPr id="18" name="Straight Connector 17">
            <a:extLst>
              <a:ext uri="{CAD821BD-17F3-4CAE-AF40-42145637369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9A740A1-647F-4104-88D4-043C060E0B85}"/>
              </a:ext>
            </a:extLst>
          </p:cNvPr>
          <p:cNvCxnSpPr/>
          <p:nvPr/>
        </p:nvCxnSpPr>
        <p:spPr>
          <a:xfrm rot="16200000" flipH="1">
            <a:off x="9277350" y="4489183"/>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9" name="Rectangle 18">
            <a:extLst>
              <a:ext uri="{F666E1D0-3D79-46E5-8C9E-7A800FC9053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DCADE05-0C60-4EDE-9420-A38523B8BC6C}"/>
              </a:ext>
            </a:extLst>
          </p:cNvPr>
          <p:cNvSpPr/>
          <p:nvPr/>
        </p:nvSpPr>
        <p:spPr>
          <a:xfrm>
            <a:off x="8839200" y="4216133"/>
            <a:ext cx="1260360" cy="415747"/>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20" name="Straight Connector 19">
            <a:extLst>
              <a:ext uri="{F406DE42-51B3-4F98-81F1-17153DAA8D9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F14D07C-72B4-414D-A21A-C72DD7F47365}"/>
              </a:ext>
            </a:extLst>
          </p:cNvPr>
          <p:cNvCxnSpPr/>
          <p:nvPr/>
        </p:nvCxnSpPr>
        <p:spPr>
          <a:xfrm rot="16200000" flipH="1">
            <a:off x="9216911" y="4375149"/>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1" name="TextBox 20">
            <a:extLst>
              <a:ext uri="{A5DB5DA3-2045-4B5A-8B55-26A0D8A28A0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3C9B064-7B17-4C50-9D9D-AFC011D299E7}"/>
              </a:ext>
            </a:extLst>
          </p:cNvPr>
          <p:cNvSpPr txBox="1"/>
          <p:nvPr/>
        </p:nvSpPr>
        <p:spPr>
          <a:xfrm>
            <a:off x="7457960" y="1714501"/>
            <a:ext cx="762000" cy="415563"/>
          </a:xfrm>
          <a:prstGeom prst="rect">
            <a:avLst/>
          </a:prstGeom>
        </p:spPr>
        <p:txBody>
          <a:bodyPr vert="horz" lIns="127000" tIns="63500" rIns="127000" bIns="63500" rtlCol="0" anchor="t">
            <a:spAutoFit/>
          </a:bodyPr>
          <a:lstStyle/>
          <a:p>
            <a:pPr>
              <a:defRPr lang="en-US" sz="1400" dirty="0"/>
            </a:pPr>
            <a:r>
              <a:rPr lang="en-US" sz="1867" dirty="0" err="1"/>
              <a:t>num</a:t>
            </a:r>
          </a:p>
        </p:txBody>
      </p:sp>
      <p:sp>
        <p:nvSpPr>
          <p:cNvPr id="22" name="TextBox 21">
            <a:extLst>
              <a:ext uri="{50950628-2558-4E6C-A0F9-5AE59D8E021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D310B65-3CBF-4F05-9126-A85C9844CD4C}"/>
              </a:ext>
            </a:extLst>
          </p:cNvPr>
          <p:cNvSpPr txBox="1"/>
          <p:nvPr/>
        </p:nvSpPr>
        <p:spPr>
          <a:xfrm>
            <a:off x="7457960" y="3441701"/>
            <a:ext cx="762000" cy="415563"/>
          </a:xfrm>
          <a:prstGeom prst="rect">
            <a:avLst/>
          </a:prstGeom>
        </p:spPr>
        <p:txBody>
          <a:bodyPr vert="horz" lIns="127000" tIns="63500" rIns="127000" bIns="63500" rtlCol="0" anchor="t">
            <a:spAutoFit/>
          </a:bodyPr>
          <a:lstStyle/>
          <a:p>
            <a:pPr>
              <a:defRPr lang="en-US" sz="1400" dirty="0"/>
            </a:pPr>
            <a:r>
              <a:rPr lang="en-US" sz="1867" dirty="0"/>
              <a:t>num</a:t>
            </a:r>
          </a:p>
        </p:txBody>
      </p:sp>
      <p:sp>
        <p:nvSpPr>
          <p:cNvPr id="23" name="TextBox 22">
            <a:extLst>
              <a:ext uri="{B3DECA49-4E29-4E98-B146-18D27E86702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69CCBD7-DE5D-49F4-85F0-2199E4F19BE3}"/>
              </a:ext>
            </a:extLst>
          </p:cNvPr>
          <p:cNvSpPr txBox="1"/>
          <p:nvPr/>
        </p:nvSpPr>
        <p:spPr>
          <a:xfrm>
            <a:off x="8382000" y="4216401"/>
            <a:ext cx="396760" cy="415563"/>
          </a:xfrm>
          <a:prstGeom prst="rect">
            <a:avLst/>
          </a:prstGeom>
        </p:spPr>
        <p:txBody>
          <a:bodyPr vert="horz" lIns="127000" tIns="63500" rIns="127000" bIns="63500" rtlCol="0" anchor="t">
            <a:spAutoFit/>
          </a:bodyPr>
          <a:lstStyle/>
          <a:p>
            <a:pPr>
              <a:defRPr lang="en-US" sz="1400" dirty="0"/>
            </a:pPr>
            <a:r>
              <a:rPr lang="en-US" sz="1867" dirty="0"/>
              <a:t>q</a:t>
            </a:r>
          </a:p>
        </p:txBody>
      </p:sp>
      <p:sp>
        <p:nvSpPr>
          <p:cNvPr id="24" name="TextBox 23">
            <a:extLst>
              <a:ext uri="{73E4EB4F-8C73-46A1-B993-5E2C8D62D5C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C6D5B5F-CDB1-4CF9-9CA4-9E4B4962A288}"/>
              </a:ext>
            </a:extLst>
          </p:cNvPr>
          <p:cNvSpPr txBox="1"/>
          <p:nvPr/>
        </p:nvSpPr>
        <p:spPr>
          <a:xfrm>
            <a:off x="8382000" y="2491105"/>
            <a:ext cx="396760" cy="415563"/>
          </a:xfrm>
          <a:prstGeom prst="rect">
            <a:avLst/>
          </a:prstGeom>
        </p:spPr>
        <p:txBody>
          <a:bodyPr vert="horz" lIns="127000" tIns="63500" rIns="127000" bIns="63500" rtlCol="0" anchor="t">
            <a:spAutoFit/>
          </a:bodyPr>
          <a:lstStyle/>
          <a:p>
            <a:pPr>
              <a:defRPr lang="en-US" sz="1400" dirty="0"/>
            </a:pPr>
            <a:r>
              <a:rPr lang="en-US" sz="1867" dirty="0"/>
              <a:t>q</a:t>
            </a:r>
          </a:p>
        </p:txBody>
      </p:sp>
      <p:sp>
        <p:nvSpPr>
          <p:cNvPr id="25" name="TextBox 24">
            <a:extLst>
              <a:ext uri="{58675EBC-718D-44F4-BE2C-846DA156BE1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7A47C5B-007A-441C-BF9C-BCB236B6C2FD}"/>
              </a:ext>
            </a:extLst>
          </p:cNvPr>
          <p:cNvSpPr txBox="1"/>
          <p:nvPr/>
        </p:nvSpPr>
        <p:spPr>
          <a:xfrm>
            <a:off x="9131390" y="4226458"/>
            <a:ext cx="704532" cy="415563"/>
          </a:xfrm>
          <a:prstGeom prst="rect">
            <a:avLst/>
          </a:prstGeom>
        </p:spPr>
        <p:txBody>
          <a:bodyPr vert="horz" lIns="127000" tIns="63500" rIns="127000" bIns="63500" rtlCol="0" anchor="t">
            <a:spAutoFit/>
          </a:bodyPr>
          <a:lstStyle/>
          <a:p>
            <a:pPr>
              <a:defRPr lang="en-US" sz="1400" dirty="0"/>
            </a:pPr>
            <a:r>
              <a:rPr lang="en-US" sz="1867" dirty="0"/>
              <a:t>100</a:t>
            </a:r>
          </a:p>
        </p:txBody>
      </p:sp>
      <p:cxnSp>
        <p:nvCxnSpPr>
          <p:cNvPr id="26" name="Straight Connector 25">
            <a:extLst>
              <a:ext uri="{EF37CCDB-1252-42FE-BA86-D11362629E1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4000299-9091-42A6-8E95-DB1446979D70}"/>
              </a:ext>
            </a:extLst>
          </p:cNvPr>
          <p:cNvCxnSpPr/>
          <p:nvPr/>
        </p:nvCxnSpPr>
        <p:spPr>
          <a:xfrm rot="10800000" flipH="1">
            <a:off x="9766949" y="2643822"/>
            <a:ext cx="1179156" cy="88988"/>
          </a:xfrm>
          <a:prstGeom prst="line">
            <a:avLst/>
          </a:prstGeom>
          <a:ln w="19050" cap="flat">
            <a:solidFill>
              <a:schemeClr val="accent2"/>
            </a:solidFill>
            <a:prstDash val="solid"/>
            <a:round/>
            <a:headEnd type="none" w="lg" len="sm"/>
            <a:tailEnd type="stealth" w="lg" len="lg"/>
          </a:ln>
          <a:effectLst>
            <a:outerShdw blurRad="88900" dist="19050" dir="3000000">
              <a:srgbClr val="3F3F3F">
                <a:alpha val="80000"/>
              </a:srgbClr>
            </a:outerShdw>
          </a:effectLst>
        </p:spPr>
        <p:style>
          <a:lnRef idx="1">
            <a:schemeClr val="accent1"/>
          </a:lnRef>
          <a:fillRef idx="1">
            <a:schemeClr val="accent1"/>
          </a:fillRef>
          <a:effectRef idx="0">
            <a:schemeClr val="accent1"/>
          </a:effectRef>
          <a:fontRef idx="minor">
            <a:srgbClr val="FFFFFF"/>
          </a:fontRef>
        </p:style>
      </p:cxnSp>
      <p:sp>
        <p:nvSpPr>
          <p:cNvPr id="27" name="TextBox 26">
            <a:extLst>
              <a:ext uri="{793270CF-8ABC-4877-92A1-E40C5D143AF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3A9F086-FD3E-401E-AE21-DA25D93E0926}"/>
              </a:ext>
            </a:extLst>
          </p:cNvPr>
          <p:cNvSpPr txBox="1"/>
          <p:nvPr/>
        </p:nvSpPr>
        <p:spPr>
          <a:xfrm>
            <a:off x="8991600" y="2440305"/>
            <a:ext cx="396760" cy="415563"/>
          </a:xfrm>
          <a:prstGeom prst="rect">
            <a:avLst/>
          </a:prstGeom>
        </p:spPr>
        <p:txBody>
          <a:bodyPr vert="horz" lIns="127000" tIns="63500" rIns="127000" bIns="63500" rtlCol="0" anchor="t">
            <a:spAutoFit/>
          </a:bodyPr>
          <a:lstStyle/>
          <a:p>
            <a:pPr>
              <a:defRPr lang="en-US" sz="1400" dirty="0"/>
            </a:pPr>
            <a:r>
              <a:rPr lang="en-US" sz="1867" dirty="0"/>
              <a:t>?</a:t>
            </a:r>
          </a:p>
        </p:txBody>
      </p:sp>
      <p:sp>
        <p:nvSpPr>
          <p:cNvPr id="28" name="TextBox 27">
            <a:extLst>
              <a:ext uri="{691D16AF-C7A7-4552-9937-4776F47AD05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159C322-DB45-40FC-B096-50B6D2352CB4}"/>
              </a:ext>
            </a:extLst>
          </p:cNvPr>
          <p:cNvSpPr txBox="1"/>
          <p:nvPr/>
        </p:nvSpPr>
        <p:spPr>
          <a:xfrm>
            <a:off x="10904944" y="2389505"/>
            <a:ext cx="396760" cy="415563"/>
          </a:xfrm>
          <a:prstGeom prst="rect">
            <a:avLst/>
          </a:prstGeom>
        </p:spPr>
        <p:txBody>
          <a:bodyPr vert="horz" lIns="127000" tIns="63500" rIns="127000" bIns="63500" rtlCol="0" anchor="t">
            <a:spAutoFit/>
          </a:bodyPr>
          <a:lstStyle/>
          <a:p>
            <a:pPr>
              <a:defRPr lang="en-US" sz="1400" dirty="0"/>
            </a:pPr>
            <a:r>
              <a:rPr lang="en-US" sz="1867" dirty="0"/>
              <a:t>?</a:t>
            </a:r>
          </a:p>
        </p:txBody>
      </p:sp>
      <p:sp>
        <p:nvSpPr>
          <p:cNvPr id="29" name="TextBox 28">
            <a:extLst>
              <a:ext uri="{3DA146EA-D44C-47B5-BA42-4606291BA5C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972C104-463C-427C-B142-6BA3155D3092}"/>
              </a:ext>
            </a:extLst>
          </p:cNvPr>
          <p:cNvSpPr txBox="1"/>
          <p:nvPr/>
        </p:nvSpPr>
        <p:spPr>
          <a:xfrm>
            <a:off x="8922258" y="3439058"/>
            <a:ext cx="1593341" cy="415563"/>
          </a:xfrm>
          <a:prstGeom prst="rect">
            <a:avLst/>
          </a:prstGeom>
        </p:spPr>
        <p:txBody>
          <a:bodyPr vert="horz" lIns="127000" tIns="63500" rIns="127000" bIns="63500" rtlCol="0" anchor="t">
            <a:spAutoFit/>
          </a:bodyPr>
          <a:lstStyle/>
          <a:p>
            <a:pPr>
              <a:defRPr lang="en-US" sz="1400" dirty="0"/>
            </a:pPr>
            <a:r>
              <a:rPr lang="en-US" sz="1867" dirty="0">
                <a:latin typeface="Open Sans"/>
              </a:rPr>
              <a:t>385.2367</a:t>
            </a:r>
          </a:p>
        </p:txBody>
      </p:sp>
      <p:sp>
        <p:nvSpPr>
          <p:cNvPr id="30" name="TextBox 29">
            <a:extLst>
              <a:ext uri="{6183F14E-E495-45F6-9755-139C084527D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1ABACFE-ED60-4D7C-AA66-2B7D099F135C}"/>
              </a:ext>
            </a:extLst>
          </p:cNvPr>
          <p:cNvSpPr txBox="1"/>
          <p:nvPr/>
        </p:nvSpPr>
        <p:spPr>
          <a:xfrm>
            <a:off x="770712" y="5759590"/>
            <a:ext cx="11020819" cy="415563"/>
          </a:xfrm>
          <a:prstGeom prst="rect">
            <a:avLst/>
          </a:prstGeom>
        </p:spPr>
        <p:txBody>
          <a:bodyPr vert="horz" lIns="127000" tIns="63500" rIns="127000" bIns="63500" rtlCol="0" anchor="t">
            <a:spAutoFit/>
          </a:bodyPr>
          <a:lstStyle/>
          <a:p>
            <a:pPr>
              <a:defRPr lang="en-US" sz="1400" dirty="0"/>
            </a:pPr>
            <a:r>
              <a:rPr lang="en-US" sz="1867" b="1" dirty="0">
                <a:solidFill>
                  <a:srgbClr val="FF0000"/>
                </a:solidFill>
                <a:latin typeface="Open Sans"/>
              </a:rPr>
              <a:t>Dangling pointers: Created pointers are not pointing to any particular variable</a:t>
            </a:r>
          </a:p>
        </p:txBody>
      </p:sp>
    </p:spTree>
    <p:extLst>
      <p:ext uri="{EAE83E98-44C9-43EA-B838-0521D6AB5EE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91"/>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39F32DE6-6567-4F52-9CC1-84E0FFCBD32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921D0F1-6632-4491-B2D1-72ED933BA0DC}"/>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11AEB9C8-9F82-4FB0-99C8-C4C288CFD9B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B060D8C-772A-4497-8CE1-7E1F577424B3}"/>
              </a:ext>
            </a:extLst>
          </p:cNvPr>
          <p:cNvSpPr txBox="1"/>
          <p:nvPr/>
        </p:nvSpPr>
        <p:spPr>
          <a:xfrm>
            <a:off x="309626" y="3604590"/>
            <a:ext cx="5252428" cy="2238818"/>
          </a:xfrm>
          <a:prstGeom prst="rect">
            <a:avLst/>
          </a:prstGeom>
        </p:spPr>
        <p:txBody>
          <a:bodyPr vert="horz" lIns="127000" tIns="63500" rIns="127000" bIns="63500" rtlCol="0" anchor="t">
            <a:spAutoFit/>
          </a:bodyPr>
          <a:lstStyle/>
          <a:p>
            <a:pPr>
              <a:lnSpc>
                <a:spcPct val="150000"/>
              </a:lnSpc>
              <a:defRPr lang="en-US" sz="1400" dirty="0"/>
            </a:pPr>
            <a:r>
              <a:rPr lang="en-US" sz="1867" dirty="0">
                <a:solidFill>
                  <a:schemeClr val="accent3"/>
                </a:solidFill>
              </a:rPr>
              <a:t>In indirect method * is used for 2 purpose</a:t>
            </a:r>
          </a:p>
          <a:p>
            <a:pPr>
              <a:lnSpc>
                <a:spcPct val="150000"/>
              </a:lnSpc>
              <a:defRPr lang="en-US" sz="1400" dirty="0"/>
            </a:pPr>
            <a:r>
              <a:rPr lang="en-US" sz="1867" dirty="0">
                <a:solidFill>
                  <a:schemeClr val="accent6"/>
                </a:solidFill>
              </a:rPr>
              <a:t>1) To create a pointer </a:t>
            </a:r>
          </a:p>
          <a:p>
            <a:pPr>
              <a:lnSpc>
                <a:spcPct val="150000"/>
              </a:lnSpc>
              <a:defRPr lang="en-US" sz="1400" dirty="0"/>
            </a:pPr>
            <a:r>
              <a:rPr lang="en-US" sz="1867" dirty="0">
                <a:solidFill>
                  <a:schemeClr val="accent6"/>
                </a:solidFill>
              </a:rPr>
              <a:t>   int *p;</a:t>
            </a:r>
          </a:p>
          <a:p>
            <a:pPr>
              <a:lnSpc>
                <a:spcPct val="150000"/>
              </a:lnSpc>
              <a:defRPr lang="en-US" sz="1400" dirty="0"/>
            </a:pPr>
            <a:r>
              <a:rPr lang="en-US" sz="1867" dirty="0">
                <a:solidFill>
                  <a:schemeClr val="accent6"/>
                </a:solidFill>
              </a:rPr>
              <a:t>2) To de reference  a pointer </a:t>
            </a:r>
          </a:p>
          <a:p>
            <a:pPr>
              <a:lnSpc>
                <a:spcPct val="150000"/>
              </a:lnSpc>
              <a:defRPr lang="en-US" sz="1400" dirty="0"/>
            </a:pPr>
            <a:r>
              <a:rPr lang="en-US" sz="1867" dirty="0">
                <a:solidFill>
                  <a:schemeClr val="accent6"/>
                </a:solidFill>
              </a:rPr>
              <a:t>   *p;</a:t>
            </a:r>
          </a:p>
        </p:txBody>
      </p:sp>
      <p:sp>
        <p:nvSpPr>
          <p:cNvPr id="4" name="TextBox 3">
            <a:extLst>
              <a:ext uri="{CB91A614-CA6F-4C6B-AF81-7D9E7BA4CC4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33A3A41-AB6A-491C-891C-FC8A2DDCB018}"/>
              </a:ext>
            </a:extLst>
          </p:cNvPr>
          <p:cNvSpPr txBox="1"/>
          <p:nvPr/>
        </p:nvSpPr>
        <p:spPr>
          <a:xfrm>
            <a:off x="6526123" y="3426219"/>
            <a:ext cx="5252428" cy="3100849"/>
          </a:xfrm>
          <a:prstGeom prst="rect">
            <a:avLst/>
          </a:prstGeom>
        </p:spPr>
        <p:txBody>
          <a:bodyPr vert="horz" lIns="127000" tIns="63500" rIns="127000" bIns="63500" rtlCol="0" anchor="t">
            <a:spAutoFit/>
          </a:bodyPr>
          <a:lstStyle/>
          <a:p>
            <a:pPr>
              <a:lnSpc>
                <a:spcPct val="150000"/>
              </a:lnSpc>
              <a:defRPr lang="en-US" sz="1400" dirty="0"/>
            </a:pPr>
            <a:r>
              <a:rPr lang="en-US" sz="1867" dirty="0">
                <a:solidFill>
                  <a:schemeClr val="accent3"/>
                </a:solidFill>
              </a:rPr>
              <a:t>In C language * is used for 3 purpose</a:t>
            </a:r>
          </a:p>
          <a:p>
            <a:pPr>
              <a:lnSpc>
                <a:spcPct val="150000"/>
              </a:lnSpc>
              <a:defRPr lang="en-US" sz="1400" dirty="0"/>
            </a:pPr>
            <a:r>
              <a:rPr lang="en-US" sz="1867" dirty="0">
                <a:solidFill>
                  <a:schemeClr val="accent6"/>
                </a:solidFill>
              </a:rPr>
              <a:t>1) To create a pointer </a:t>
            </a:r>
          </a:p>
          <a:p>
            <a:pPr>
              <a:lnSpc>
                <a:spcPct val="150000"/>
              </a:lnSpc>
              <a:defRPr lang="en-US" sz="1400" dirty="0"/>
            </a:pPr>
            <a:r>
              <a:rPr lang="en-US" sz="1867" dirty="0">
                <a:solidFill>
                  <a:schemeClr val="accent6"/>
                </a:solidFill>
              </a:rPr>
              <a:t>   int *p;</a:t>
            </a:r>
          </a:p>
          <a:p>
            <a:pPr>
              <a:lnSpc>
                <a:spcPct val="150000"/>
              </a:lnSpc>
              <a:defRPr lang="en-US" sz="1400" dirty="0"/>
            </a:pPr>
            <a:r>
              <a:rPr lang="en-US" sz="1867" dirty="0">
                <a:solidFill>
                  <a:schemeClr val="accent6"/>
                </a:solidFill>
              </a:rPr>
              <a:t>2) To de reference  a pointer </a:t>
            </a:r>
          </a:p>
          <a:p>
            <a:pPr>
              <a:lnSpc>
                <a:spcPct val="150000"/>
              </a:lnSpc>
              <a:defRPr lang="en-US" sz="1400" dirty="0"/>
            </a:pPr>
            <a:r>
              <a:rPr lang="en-US" sz="1867" dirty="0">
                <a:solidFill>
                  <a:schemeClr val="accent6"/>
                </a:solidFill>
              </a:rPr>
              <a:t>   *p;</a:t>
            </a:r>
          </a:p>
          <a:p>
            <a:pPr>
              <a:lnSpc>
                <a:spcPct val="150000"/>
              </a:lnSpc>
              <a:defRPr lang="en-US" sz="1400" dirty="0"/>
            </a:pPr>
            <a:r>
              <a:rPr lang="en-US" sz="1867" dirty="0">
                <a:solidFill>
                  <a:schemeClr val="accent6"/>
                </a:solidFill>
              </a:rPr>
              <a:t>3) To multiply 2 variables </a:t>
            </a:r>
          </a:p>
          <a:p>
            <a:pPr>
              <a:lnSpc>
                <a:spcPct val="150000"/>
              </a:lnSpc>
              <a:defRPr lang="en-US" sz="1400" dirty="0"/>
            </a:pPr>
            <a:r>
              <a:rPr lang="en-US" sz="1867" dirty="0">
                <a:solidFill>
                  <a:schemeClr val="accent6"/>
                </a:solidFill>
              </a:rPr>
              <a:t>   a * b;</a:t>
            </a:r>
          </a:p>
        </p:txBody>
      </p:sp>
      <p:sp>
        <p:nvSpPr>
          <p:cNvPr id="5" name="TextBox 4">
            <a:extLst>
              <a:ext uri="{A4BC0E4E-C075-4986-8D4F-149DF9B8A62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8B042F7-C9CC-4A5C-A7F7-2A4BBC33F601}"/>
              </a:ext>
            </a:extLst>
          </p:cNvPr>
          <p:cNvSpPr txBox="1"/>
          <p:nvPr/>
        </p:nvSpPr>
        <p:spPr>
          <a:xfrm>
            <a:off x="1648219" y="1241820"/>
            <a:ext cx="1069759" cy="702885"/>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mj-lt"/>
              </a:rPr>
              <a:t>int a;</a:t>
            </a:r>
          </a:p>
          <a:p>
            <a:pPr>
              <a:defRPr lang="en-US" sz="1400" dirty="0"/>
            </a:pPr>
            <a:r>
              <a:rPr lang="en-US" sz="1867" b="1" dirty="0">
                <a:solidFill>
                  <a:schemeClr val="accent5"/>
                </a:solidFill>
                <a:latin typeface="+mj-lt"/>
              </a:rPr>
              <a:t>a=10;</a:t>
            </a:r>
          </a:p>
        </p:txBody>
      </p:sp>
      <p:sp>
        <p:nvSpPr>
          <p:cNvPr id="6" name="TextBox 5">
            <a:extLst>
              <a:ext uri="{6BC9884A-DFDF-4DDC-BE94-A18951D8E30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AD5013B-5231-4CFD-94D1-AB6BFD958FE6}"/>
              </a:ext>
            </a:extLst>
          </p:cNvPr>
          <p:cNvSpPr txBox="1"/>
          <p:nvPr/>
        </p:nvSpPr>
        <p:spPr>
          <a:xfrm>
            <a:off x="4458157" y="1292620"/>
            <a:ext cx="2095779" cy="415563"/>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mj-lt"/>
              </a:rPr>
              <a:t>int a=10;</a:t>
            </a:r>
          </a:p>
        </p:txBody>
      </p:sp>
      <p:sp>
        <p:nvSpPr>
          <p:cNvPr id="7" name="TextBox 6">
            <a:extLst>
              <a:ext uri="{A85CCED9-EF7B-4F8C-BAE1-12158357B93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9E822E6-439E-4644-9324-4AEF8F33EB5B}"/>
              </a:ext>
            </a:extLst>
          </p:cNvPr>
          <p:cNvSpPr txBox="1"/>
          <p:nvPr/>
        </p:nvSpPr>
        <p:spPr>
          <a:xfrm>
            <a:off x="1597419" y="2266748"/>
            <a:ext cx="1339341" cy="702885"/>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mj-lt"/>
              </a:rPr>
              <a:t>int *p;</a:t>
            </a:r>
          </a:p>
          <a:p>
            <a:pPr>
              <a:defRPr lang="en-US" sz="1400" dirty="0"/>
            </a:pPr>
            <a:r>
              <a:rPr lang="en-US" sz="1867" b="1" dirty="0">
                <a:solidFill>
                  <a:schemeClr val="accent5"/>
                </a:solidFill>
                <a:latin typeface="+mj-lt"/>
              </a:rPr>
              <a:t>p=&amp;a;</a:t>
            </a:r>
          </a:p>
        </p:txBody>
      </p:sp>
      <p:sp>
        <p:nvSpPr>
          <p:cNvPr id="8" name="TextBox 7">
            <a:extLst>
              <a:ext uri="{E836D089-A4CC-40EE-8D99-8BB94FA32CA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67711AD-6ACC-491F-9DC0-3D10A1D0C6EE}"/>
              </a:ext>
            </a:extLst>
          </p:cNvPr>
          <p:cNvSpPr txBox="1"/>
          <p:nvPr/>
        </p:nvSpPr>
        <p:spPr>
          <a:xfrm>
            <a:off x="4380484" y="2308620"/>
            <a:ext cx="1946339" cy="415563"/>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mj-lt"/>
              </a:rPr>
              <a:t>int *p=&amp;a;</a:t>
            </a:r>
          </a:p>
        </p:txBody>
      </p:sp>
      <p:sp>
        <p:nvSpPr>
          <p:cNvPr id="9" name="TextBox 8">
            <a:extLst>
              <a:ext uri="{69018944-D84B-46F5-82E9-F1B840F56CE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6FAFFB1-FE41-41CE-9ED6-3CBB48ED8674}"/>
              </a:ext>
            </a:extLst>
          </p:cNvPr>
          <p:cNvSpPr txBox="1"/>
          <p:nvPr/>
        </p:nvSpPr>
        <p:spPr>
          <a:xfrm>
            <a:off x="3229318" y="1773923"/>
            <a:ext cx="628509" cy="497572"/>
          </a:xfrm>
          <a:prstGeom prst="rect">
            <a:avLst/>
          </a:prstGeom>
        </p:spPr>
        <p:txBody>
          <a:bodyPr vert="horz" lIns="127000" tIns="63500" rIns="127000" bIns="63500" rtlCol="0" anchor="t">
            <a:spAutoFit/>
          </a:bodyPr>
          <a:lstStyle/>
          <a:p>
            <a:pPr>
              <a:defRPr lang="en-US" sz="1400" dirty="0"/>
            </a:pPr>
            <a:r>
              <a:rPr lang="en-US" sz="2400" b="1" dirty="0">
                <a:solidFill>
                  <a:schemeClr val="accent4"/>
                </a:solidFill>
                <a:latin typeface="+mj-lt"/>
              </a:rPr>
              <a:t>or</a:t>
            </a:r>
          </a:p>
        </p:txBody>
      </p:sp>
      <p:sp>
        <p:nvSpPr>
          <p:cNvPr id="10" name="TextBox 9">
            <a:extLst>
              <a:ext uri="{57A35C09-731F-4C64-ABB5-F5E049B24BC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FCF371D-CC87-40C7-B088-90F994EC39CE}"/>
              </a:ext>
            </a:extLst>
          </p:cNvPr>
          <p:cNvSpPr txBox="1"/>
          <p:nvPr/>
        </p:nvSpPr>
        <p:spPr>
          <a:xfrm>
            <a:off x="1612620" y="737172"/>
            <a:ext cx="7729016" cy="415563"/>
          </a:xfrm>
          <a:prstGeom prst="rect">
            <a:avLst/>
          </a:prstGeom>
        </p:spPr>
        <p:txBody>
          <a:bodyPr vert="horz" lIns="127000" tIns="63500" rIns="127000" bIns="63500" rtlCol="0" anchor="t">
            <a:spAutoFit/>
          </a:bodyPr>
          <a:lstStyle/>
          <a:p>
            <a:pPr>
              <a:defRPr lang="en-US" sz="1400" dirty="0"/>
            </a:pPr>
            <a:r>
              <a:rPr lang="en-US" sz="1867" b="1" dirty="0">
                <a:solidFill>
                  <a:schemeClr val="accent4"/>
                </a:solidFill>
                <a:latin typeface="+mj-lt"/>
              </a:rPr>
              <a:t>Pointer can be declared and initialized in the same line</a:t>
            </a:r>
          </a:p>
        </p:txBody>
      </p:sp>
    </p:spTree>
    <p:extLst>
      <p:ext uri="{9FE103B3-9DC7-40ED-BAFB-D1B97A3B701C}">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3"/>
                                        </p:tgtEl>
                                        <p:attrNameLst>
                                          <p:attrName>style.visibility</p:attrName>
                                        </p:attrNameLst>
                                      </p:cBhvr>
                                      <p:to>
                                        <p:strVal val="visible"/>
                                      </p:to>
                                    </p:set>
                                    <p:anim calcmode="lin" valueType="num">
                                      <p:cBhvr>
                                        <p:cTn id="7" dur="1000">
                                          <p:stCondLst>
                                            <p:cond delay="0"/>
                                          </p:stCondLst>
                                        </p:cTn>
                                        <p:tgtEl>
                                          <p:spTgt spid="3"/>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000" fill="hold">
                                          <p:stCondLst>
                                            <p:cond delay="0"/>
                                          </p:stCondLst>
                                        </p:cTn>
                                        <p:tgtEl>
                                          <p:spTgt spid="4"/>
                                        </p:tgtEl>
                                        <p:attrNameLst>
                                          <p:attrName>style.visibility</p:attrName>
                                        </p:attrNameLst>
                                      </p:cBhvr>
                                      <p:to>
                                        <p:strVal val="visible"/>
                                      </p:to>
                                    </p:set>
                                    <p:anim calcmode="lin" valueType="num">
                                      <p:cBhvr>
                                        <p:cTn id="14" dur="1000">
                                          <p:stCondLst>
                                            <p:cond delay="0"/>
                                          </p:stCondLst>
                                        </p:cTn>
                                        <p:tgtEl>
                                          <p:spTgt spid="4"/>
                                        </p:tgtEl>
                                        <p:attrNameLst>
                                          <p:attrName>ppt_w</p:attrName>
                                        </p:attrNameLst>
                                      </p:cBhvr>
                                      <p:tavLst>
                                        <p:tav tm="0">
                                          <p:val>
                                            <p:strVal val="#ppt_w*0.70"/>
                                          </p:val>
                                        </p:tav>
                                        <p:tav tm="100000">
                                          <p:val>
                                            <p:strVal val="#ppt_w"/>
                                          </p:val>
                                        </p:tav>
                                      </p:tavLst>
                                    </p:anim>
                                    <p:anim calcmode="lin" valueType="num">
                                      <p:cBhvr>
                                        <p:cTn id="15" dur="1000">
                                          <p:stCondLst>
                                            <p:cond delay="0"/>
                                          </p:stCondLst>
                                        </p:cTn>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7B29734-8FD9-4F73-9C35-022D2C1A987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672CAF3-E5DE-4ADE-9359-61E7178123CB}"/>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F01F2E69-1C32-4CC9-A094-6CBF09ED6A7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BF67D7B-34DC-4F39-9D9B-8561A373058C}"/>
              </a:ext>
            </a:extLst>
          </p:cNvPr>
          <p:cNvSpPr txBox="1"/>
          <p:nvPr/>
        </p:nvSpPr>
        <p:spPr>
          <a:xfrm>
            <a:off x="621093" y="1795615"/>
            <a:ext cx="6120104" cy="1564852"/>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mj-lt"/>
              </a:rPr>
              <a:t>1. </a:t>
            </a:r>
          </a:p>
          <a:p>
            <a:pPr>
              <a:defRPr lang="en-US" sz="1400" dirty="0"/>
            </a:pPr>
            <a:r>
              <a:rPr lang="en-US" sz="1867" b="1" dirty="0">
                <a:solidFill>
                  <a:schemeClr val="accent5"/>
                </a:solidFill>
                <a:latin typeface="+mj-lt"/>
              </a:rPr>
              <a:t>    int n=5;</a:t>
            </a:r>
          </a:p>
          <a:p>
            <a:pPr>
              <a:defRPr lang="en-US" sz="1400" dirty="0"/>
            </a:pPr>
            <a:r>
              <a:rPr lang="en-US" sz="1867" b="1" dirty="0">
                <a:solidFill>
                  <a:schemeClr val="accent5"/>
                </a:solidFill>
                <a:latin typeface="+mj-lt"/>
              </a:rPr>
              <a:t>    int p;</a:t>
            </a:r>
          </a:p>
          <a:p>
            <a:pPr>
              <a:defRPr lang="en-US" sz="1400" dirty="0"/>
            </a:pPr>
            <a:r>
              <a:rPr lang="en-US" sz="1867" b="1" dirty="0">
                <a:solidFill>
                  <a:schemeClr val="accent5"/>
                </a:solidFill>
                <a:latin typeface="+mj-lt"/>
              </a:rPr>
              <a:t>    p=&amp;n;</a:t>
            </a:r>
          </a:p>
          <a:p>
            <a:pPr>
              <a:defRPr lang="en-US" sz="1400" dirty="0"/>
            </a:pPr>
            <a:r>
              <a:rPr lang="en-US" sz="1867" b="1" dirty="0">
                <a:solidFill>
                  <a:schemeClr val="accent5"/>
                </a:solidFill>
                <a:latin typeface="+mj-lt"/>
              </a:rPr>
              <a:t>    </a:t>
            </a:r>
            <a:r>
              <a:rPr lang="en-US" sz="1867" b="1" dirty="0" err="1">
                <a:solidFill>
                  <a:schemeClr val="accent5"/>
                </a:solidFill>
                <a:latin typeface="+mj-lt"/>
              </a:rPr>
              <a:t>printf</a:t>
            </a:r>
            <a:r>
              <a:rPr lang="en-US" sz="1867" b="1" dirty="0">
                <a:solidFill>
                  <a:schemeClr val="accent5"/>
                </a:solidFill>
                <a:latin typeface="+mj-lt"/>
              </a:rPr>
              <a:t>("%d", *p);</a:t>
            </a:r>
          </a:p>
        </p:txBody>
      </p:sp>
      <p:sp>
        <p:nvSpPr>
          <p:cNvPr id="4" name="TextBox 3">
            <a:extLst>
              <a:ext uri="{1C39AC04-836E-4E1D-894A-2CAE443AB3D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4E63C8D-2F50-46A7-B9D0-9D752A51799F}"/>
              </a:ext>
            </a:extLst>
          </p:cNvPr>
          <p:cNvSpPr txBox="1"/>
          <p:nvPr/>
        </p:nvSpPr>
        <p:spPr>
          <a:xfrm>
            <a:off x="6096000" y="1790700"/>
            <a:ext cx="2540000" cy="1564852"/>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mj-lt"/>
              </a:rPr>
              <a:t>2.</a:t>
            </a:r>
          </a:p>
          <a:p>
            <a:pPr>
              <a:defRPr lang="en-US" sz="1400" dirty="0"/>
            </a:pPr>
            <a:r>
              <a:rPr lang="en-US" sz="1867" b="1" dirty="0">
                <a:solidFill>
                  <a:schemeClr val="accent5"/>
                </a:solidFill>
                <a:latin typeface="+mj-lt"/>
              </a:rPr>
              <a:t>    int n=5;</a:t>
            </a:r>
          </a:p>
          <a:p>
            <a:pPr>
              <a:defRPr lang="en-US" sz="1400" dirty="0"/>
            </a:pPr>
            <a:r>
              <a:rPr lang="en-US" sz="1867" b="1" dirty="0">
                <a:solidFill>
                  <a:schemeClr val="accent5"/>
                </a:solidFill>
                <a:latin typeface="+mj-lt"/>
              </a:rPr>
              <a:t>    int *p;</a:t>
            </a:r>
          </a:p>
          <a:p>
            <a:pPr>
              <a:defRPr lang="en-US" sz="1400" dirty="0"/>
            </a:pPr>
            <a:r>
              <a:rPr lang="en-US" sz="1867" b="1" dirty="0">
                <a:solidFill>
                  <a:schemeClr val="accent5"/>
                </a:solidFill>
                <a:latin typeface="+mj-lt"/>
              </a:rPr>
              <a:t>    p=n;</a:t>
            </a:r>
          </a:p>
          <a:p>
            <a:pPr>
              <a:defRPr lang="en-US" sz="1400" dirty="0"/>
            </a:pPr>
            <a:r>
              <a:rPr lang="en-US" sz="1867" b="1" dirty="0">
                <a:solidFill>
                  <a:schemeClr val="accent5"/>
                </a:solidFill>
                <a:latin typeface="+mj-lt"/>
              </a:rPr>
              <a:t>    </a:t>
            </a:r>
            <a:r>
              <a:rPr lang="en-US" sz="1867" b="1" dirty="0" err="1">
                <a:solidFill>
                  <a:schemeClr val="accent5"/>
                </a:solidFill>
                <a:latin typeface="+mj-lt"/>
              </a:rPr>
              <a:t>printf</a:t>
            </a:r>
            <a:r>
              <a:rPr lang="en-US" sz="1867" b="1" dirty="0">
                <a:solidFill>
                  <a:schemeClr val="accent5"/>
                </a:solidFill>
                <a:latin typeface="+mj-lt"/>
              </a:rPr>
              <a:t>("%d", *p);</a:t>
            </a:r>
          </a:p>
        </p:txBody>
      </p:sp>
      <p:sp>
        <p:nvSpPr>
          <p:cNvPr id="5" name="TextBox 4">
            <a:extLst>
              <a:ext uri="{76C8F097-4FE4-421C-8C99-431B5317B36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1302484-9712-4467-A052-A28836F8F0AC}"/>
              </a:ext>
            </a:extLst>
          </p:cNvPr>
          <p:cNvSpPr txBox="1"/>
          <p:nvPr/>
        </p:nvSpPr>
        <p:spPr>
          <a:xfrm>
            <a:off x="621093" y="4305300"/>
            <a:ext cx="6120104" cy="1564852"/>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mj-lt"/>
              </a:rPr>
              <a:t>3. </a:t>
            </a:r>
          </a:p>
          <a:p>
            <a:pPr>
              <a:defRPr lang="en-US" sz="1400" dirty="0"/>
            </a:pPr>
            <a:r>
              <a:rPr lang="en-US" sz="1867" b="1" dirty="0">
                <a:solidFill>
                  <a:schemeClr val="accent5"/>
                </a:solidFill>
                <a:latin typeface="+mj-lt"/>
              </a:rPr>
              <a:t>    int n=5;</a:t>
            </a:r>
          </a:p>
          <a:p>
            <a:pPr>
              <a:defRPr lang="en-US" sz="1400" dirty="0"/>
            </a:pPr>
            <a:r>
              <a:rPr lang="en-US" sz="1867" b="1" dirty="0">
                <a:solidFill>
                  <a:schemeClr val="accent5"/>
                </a:solidFill>
                <a:latin typeface="+mj-lt"/>
              </a:rPr>
              <a:t>    int *p;</a:t>
            </a:r>
          </a:p>
          <a:p>
            <a:pPr>
              <a:defRPr lang="en-US" sz="1400" dirty="0"/>
            </a:pPr>
            <a:r>
              <a:rPr lang="en-US" sz="1867" b="1" dirty="0">
                <a:solidFill>
                  <a:schemeClr val="accent5"/>
                </a:solidFill>
                <a:latin typeface="+mj-lt"/>
              </a:rPr>
              <a:t>    p=&amp;n;</a:t>
            </a:r>
          </a:p>
          <a:p>
            <a:pPr>
              <a:defRPr lang="en-US" sz="1400" dirty="0"/>
            </a:pPr>
            <a:r>
              <a:rPr lang="en-US" sz="1867" b="1" dirty="0">
                <a:solidFill>
                  <a:schemeClr val="accent5"/>
                </a:solidFill>
                <a:latin typeface="+mj-lt"/>
              </a:rPr>
              <a:t>    </a:t>
            </a:r>
            <a:r>
              <a:rPr lang="en-US" sz="1867" b="1" dirty="0" err="1">
                <a:solidFill>
                  <a:schemeClr val="accent5"/>
                </a:solidFill>
                <a:latin typeface="+mj-lt"/>
              </a:rPr>
              <a:t>printf</a:t>
            </a:r>
            <a:r>
              <a:rPr lang="en-US" sz="1867" b="1" dirty="0">
                <a:solidFill>
                  <a:schemeClr val="accent5"/>
                </a:solidFill>
                <a:latin typeface="+mj-lt"/>
              </a:rPr>
              <a:t>("%d", p);</a:t>
            </a:r>
          </a:p>
        </p:txBody>
      </p:sp>
      <p:sp>
        <p:nvSpPr>
          <p:cNvPr id="6" name="TextBox 5">
            <a:extLst>
              <a:ext uri="{29AB17EE-BE9B-4D58-99B7-3A43C42C314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748157D-04E4-4A30-89B5-7F5D30437627}"/>
              </a:ext>
            </a:extLst>
          </p:cNvPr>
          <p:cNvSpPr txBox="1"/>
          <p:nvPr/>
        </p:nvSpPr>
        <p:spPr>
          <a:xfrm>
            <a:off x="6071895" y="4448060"/>
            <a:ext cx="6120104" cy="1564852"/>
          </a:xfrm>
          <a:prstGeom prst="rect">
            <a:avLst/>
          </a:prstGeom>
        </p:spPr>
        <p:txBody>
          <a:bodyPr vert="horz" lIns="127000" tIns="63500" rIns="127000" bIns="63500" rtlCol="0" anchor="t">
            <a:spAutoFit/>
          </a:bodyPr>
          <a:lstStyle/>
          <a:p>
            <a:pPr>
              <a:defRPr lang="en-US" sz="1400" dirty="0"/>
            </a:pPr>
            <a:r>
              <a:rPr lang="en-US" sz="1867" b="1" dirty="0">
                <a:solidFill>
                  <a:schemeClr val="accent5"/>
                </a:solidFill>
                <a:latin typeface="+mj-lt"/>
              </a:rPr>
              <a:t>4. </a:t>
            </a:r>
          </a:p>
          <a:p>
            <a:pPr>
              <a:defRPr lang="en-US" sz="1400" dirty="0"/>
            </a:pPr>
            <a:r>
              <a:rPr lang="en-US" sz="1867" b="1" dirty="0">
                <a:solidFill>
                  <a:schemeClr val="accent5"/>
                </a:solidFill>
                <a:latin typeface="+mj-lt"/>
              </a:rPr>
              <a:t>    int n=5;</a:t>
            </a:r>
          </a:p>
          <a:p>
            <a:pPr>
              <a:defRPr lang="en-US" sz="1400" dirty="0"/>
            </a:pPr>
            <a:r>
              <a:rPr lang="en-US" sz="1867" b="1" dirty="0">
                <a:solidFill>
                  <a:schemeClr val="accent5"/>
                </a:solidFill>
                <a:latin typeface="+mj-lt"/>
              </a:rPr>
              <a:t>    float *p;</a:t>
            </a:r>
          </a:p>
          <a:p>
            <a:pPr>
              <a:defRPr lang="en-US" sz="1400" dirty="0"/>
            </a:pPr>
            <a:r>
              <a:rPr lang="en-US" sz="1867" b="1" dirty="0">
                <a:solidFill>
                  <a:schemeClr val="accent5"/>
                </a:solidFill>
                <a:latin typeface="+mj-lt"/>
              </a:rPr>
              <a:t>    p=&amp;n;</a:t>
            </a:r>
          </a:p>
          <a:p>
            <a:pPr>
              <a:defRPr lang="en-US" sz="1400" dirty="0"/>
            </a:pPr>
            <a:r>
              <a:rPr lang="en-US" sz="1867" b="1" dirty="0">
                <a:solidFill>
                  <a:schemeClr val="accent5"/>
                </a:solidFill>
                <a:latin typeface="+mj-lt"/>
              </a:rPr>
              <a:t>    </a:t>
            </a:r>
            <a:r>
              <a:rPr lang="en-US" sz="1867" b="1" dirty="0" err="1">
                <a:solidFill>
                  <a:schemeClr val="accent5"/>
                </a:solidFill>
                <a:latin typeface="+mj-lt"/>
              </a:rPr>
              <a:t>printf</a:t>
            </a:r>
            <a:r>
              <a:rPr lang="en-US" sz="1867" b="1" dirty="0">
                <a:solidFill>
                  <a:schemeClr val="accent5"/>
                </a:solidFill>
                <a:latin typeface="+mj-lt"/>
              </a:rPr>
              <a:t>("%d", *p);</a:t>
            </a:r>
          </a:p>
        </p:txBody>
      </p:sp>
    </p:spTree>
    <p:extLst>
      <p:ext uri="{192D8387-8BB2-4A70-B780-7A2CCEBC60D9}">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97"/>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37FCD1E1-F34C-4FD7-915A-B971A8B52FD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BD4135B-A19B-4B48-B25B-9BAC6B3C1160}"/>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D354DF4D-A3B8-47F4-B393-74102F1051A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0800441-2492-4AD0-B505-CE0A3F5BBACD}"/>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0C9857DB-6152-441C-92B9-EEBAF7DDEA5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2DC7FE1-F54D-455B-BCD1-6D01697775AC}"/>
              </a:ext>
            </a:extLst>
          </p:cNvPr>
          <p:cNvSpPr txBox="1"/>
          <p:nvPr/>
        </p:nvSpPr>
        <p:spPr>
          <a:xfrm>
            <a:off x="1219200" y="987819"/>
            <a:ext cx="5492699" cy="456472"/>
          </a:xfrm>
          <a:prstGeom prst="rect">
            <a:avLst/>
          </a:prstGeom>
        </p:spPr>
        <p:txBody>
          <a:bodyPr vert="horz" lIns="127000" tIns="63500" rIns="127000" bIns="63500" rtlCol="0" anchor="t">
            <a:spAutoFit/>
          </a:bodyPr>
          <a:lstStyle/>
          <a:p>
            <a:pPr>
              <a:defRPr lang="en-US" sz="1400" dirty="0"/>
            </a:pPr>
            <a:r>
              <a:rPr lang="en-US" sz="2133" b="1" dirty="0">
                <a:solidFill>
                  <a:srgbClr val="FF0000"/>
                </a:solidFill>
                <a:latin typeface="+mj-lt"/>
              </a:rPr>
              <a:t>Accessing variables through pointer</a:t>
            </a:r>
          </a:p>
        </p:txBody>
      </p:sp>
      <p:sp>
        <p:nvSpPr>
          <p:cNvPr id="5" name="TextBox 4">
            <a:extLst>
              <a:ext uri="{74863834-A365-4821-A549-3EDB121E705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E494DC7-1056-423C-B587-D010DF17FB59}"/>
              </a:ext>
            </a:extLst>
          </p:cNvPr>
          <p:cNvSpPr txBox="1"/>
          <p:nvPr/>
        </p:nvSpPr>
        <p:spPr>
          <a:xfrm>
            <a:off x="1219201" y="1748282"/>
            <a:ext cx="3547465" cy="5129609"/>
          </a:xfrm>
          <a:prstGeom prst="rect">
            <a:avLst/>
          </a:prstGeom>
        </p:spPr>
        <p:txBody>
          <a:bodyPr vert="horz" lIns="127000" tIns="63500" rIns="127000" bIns="63500" rtlCol="0" anchor="t">
            <a:spAutoFit/>
          </a:bodyPr>
          <a:lstStyle/>
          <a:p>
            <a:pPr>
              <a:lnSpc>
                <a:spcPct val="125000"/>
              </a:lnSpc>
              <a:defRPr lang="en-US" sz="1400" dirty="0"/>
            </a:pPr>
            <a:r>
              <a:rPr lang="en-US" sz="1867" dirty="0">
                <a:solidFill>
                  <a:schemeClr val="accent5"/>
                </a:solidFill>
              </a:rPr>
              <a:t>#include &lt;stdio.h&gt;</a:t>
            </a:r>
            <a:br>
              <a:rPr lang="en-US" sz="1867" dirty="0">
                <a:solidFill>
                  <a:schemeClr val="accent5"/>
                </a:solidFill>
              </a:rPr>
            </a:br>
            <a:r>
              <a:rPr lang="en-US" sz="1867" dirty="0">
                <a:solidFill>
                  <a:schemeClr val="accent5"/>
                </a:solidFill>
              </a:rPr>
              <a:t>void main()</a:t>
            </a:r>
            <a:br>
              <a:rPr lang="en-US" sz="1867" dirty="0">
                <a:solidFill>
                  <a:schemeClr val="accent5"/>
                </a:solidFill>
              </a:rPr>
            </a:br>
            <a:r>
              <a:rPr lang="en-US" sz="1867" dirty="0">
                <a:solidFill>
                  <a:schemeClr val="accent5"/>
                </a:solidFill>
              </a:rPr>
              <a:t>{</a:t>
            </a:r>
            <a:br>
              <a:rPr lang="en-US" sz="1867" dirty="0">
                <a:solidFill>
                  <a:schemeClr val="accent5"/>
                </a:solidFill>
              </a:rPr>
            </a:br>
            <a:r>
              <a:rPr lang="en-US" sz="1867" dirty="0">
                <a:solidFill>
                  <a:schemeClr val="accent5"/>
                </a:solidFill>
              </a:rPr>
              <a:t>    int a,b,c;</a:t>
            </a:r>
            <a:br>
              <a:rPr lang="en-US" sz="1867" dirty="0">
                <a:solidFill>
                  <a:schemeClr val="accent5"/>
                </a:solidFill>
              </a:rPr>
            </a:br>
            <a:r>
              <a:rPr lang="en-US" sz="1867" dirty="0">
                <a:solidFill>
                  <a:schemeClr val="accent5"/>
                </a:solidFill>
              </a:rPr>
              <a:t>    int *p, *q;</a:t>
            </a:r>
            <a:br>
              <a:rPr lang="en-US" sz="1867" dirty="0">
                <a:solidFill>
                  <a:schemeClr val="accent5"/>
                </a:solidFill>
              </a:rPr>
            </a:br>
            <a:r>
              <a:rPr lang="en-US" sz="1867" dirty="0">
                <a:solidFill>
                  <a:schemeClr val="accent5"/>
                </a:solidFill>
              </a:rPr>
              <a:t>    </a:t>
            </a:r>
            <a:br>
              <a:rPr lang="en-US" sz="1867" dirty="0">
                <a:solidFill>
                  <a:schemeClr val="accent5"/>
                </a:solidFill>
              </a:rPr>
            </a:br>
            <a:r>
              <a:rPr lang="en-US" sz="1867" dirty="0">
                <a:solidFill>
                  <a:schemeClr val="accent5"/>
                </a:solidFill>
              </a:rPr>
              <a:t>    a=5;</a:t>
            </a:r>
            <a:br>
              <a:rPr lang="en-US" sz="1867" dirty="0">
                <a:solidFill>
                  <a:schemeClr val="accent5"/>
                </a:solidFill>
              </a:rPr>
            </a:br>
            <a:r>
              <a:rPr lang="en-US" sz="1867" dirty="0">
                <a:solidFill>
                  <a:schemeClr val="accent5"/>
                </a:solidFill>
              </a:rPr>
              <a:t>    b=10;</a:t>
            </a:r>
            <a:br>
              <a:rPr lang="en-US" sz="1867" dirty="0">
                <a:solidFill>
                  <a:schemeClr val="accent5"/>
                </a:solidFill>
              </a:rPr>
            </a:br>
            <a:r>
              <a:rPr lang="en-US" sz="1867" dirty="0">
                <a:solidFill>
                  <a:schemeClr val="accent5"/>
                </a:solidFill>
              </a:rPr>
              <a:t>    </a:t>
            </a:r>
            <a:br>
              <a:rPr lang="en-US" sz="1867" dirty="0">
                <a:solidFill>
                  <a:schemeClr val="accent5"/>
                </a:solidFill>
              </a:rPr>
            </a:br>
            <a:r>
              <a:rPr lang="en-US" sz="1867" dirty="0">
                <a:solidFill>
                  <a:schemeClr val="accent5"/>
                </a:solidFill>
              </a:rPr>
              <a:t>    p=&amp;a;</a:t>
            </a:r>
            <a:br>
              <a:rPr lang="en-US" sz="1867" dirty="0">
                <a:solidFill>
                  <a:schemeClr val="accent5"/>
                </a:solidFill>
              </a:rPr>
            </a:br>
            <a:r>
              <a:rPr lang="en-US" sz="1867" dirty="0">
                <a:solidFill>
                  <a:schemeClr val="accent5"/>
                </a:solidFill>
              </a:rPr>
              <a:t>    q=&amp;b;</a:t>
            </a:r>
            <a:br>
              <a:rPr lang="en-US" sz="1867" dirty="0">
                <a:solidFill>
                  <a:schemeClr val="accent5"/>
                </a:solidFill>
              </a:rPr>
            </a:br>
            <a:r>
              <a:rPr lang="en-US" sz="1867" dirty="0">
                <a:solidFill>
                  <a:schemeClr val="accent5"/>
                </a:solidFill>
              </a:rPr>
              <a:t>    c=*p+*q;</a:t>
            </a:r>
            <a:br>
              <a:rPr lang="en-US" sz="1867" dirty="0">
                <a:solidFill>
                  <a:schemeClr val="accent5"/>
                </a:solidFill>
              </a:rPr>
            </a:br>
            <a:r>
              <a:rPr lang="en-US" sz="1867" dirty="0">
                <a:solidFill>
                  <a:schemeClr val="accent5"/>
                </a:solidFill>
              </a:rPr>
              <a:t>    </a:t>
            </a:r>
            <a:r>
              <a:rPr lang="en-US" sz="1867" dirty="0" err="1">
                <a:solidFill>
                  <a:schemeClr val="accent5"/>
                </a:solidFill>
              </a:rPr>
              <a:t>printf</a:t>
            </a:r>
            <a:r>
              <a:rPr lang="en-US" sz="1867" dirty="0">
                <a:solidFill>
                  <a:schemeClr val="accent5"/>
                </a:solidFill>
              </a:rPr>
              <a:t>("c is:%d",c);</a:t>
            </a:r>
            <a:br>
              <a:rPr lang="en-US" sz="1867" dirty="0">
                <a:solidFill>
                  <a:schemeClr val="accent5"/>
                </a:solidFill>
              </a:rPr>
            </a:br>
            <a:r>
              <a:rPr lang="en-US" sz="1867" dirty="0">
                <a:solidFill>
                  <a:schemeClr val="accent5"/>
                </a:solidFill>
              </a:rPr>
              <a:t>}</a:t>
            </a:r>
          </a:p>
        </p:txBody>
      </p:sp>
      <p:sp>
        <p:nvSpPr>
          <p:cNvPr id="6" name="TextBox 5">
            <a:extLst>
              <a:ext uri="{CD549744-7CA3-46A9-93B6-1D1468BEE60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A0C0FC9-CF58-442B-80D5-B248E6DE403B}"/>
              </a:ext>
            </a:extLst>
          </p:cNvPr>
          <p:cNvSpPr txBox="1"/>
          <p:nvPr/>
        </p:nvSpPr>
        <p:spPr>
          <a:xfrm>
            <a:off x="4766666" y="6083301"/>
            <a:ext cx="1521777" cy="702885"/>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Output:</a:t>
            </a:r>
          </a:p>
          <a:p>
            <a:pPr>
              <a:defRPr lang="en-US" sz="1400" dirty="0"/>
            </a:pPr>
            <a:r>
              <a:rPr lang="en-US" sz="1867" b="1" dirty="0">
                <a:solidFill>
                  <a:schemeClr val="accent6"/>
                </a:solidFill>
                <a:latin typeface="+mj-lt"/>
              </a:rPr>
              <a:t>c is: 15</a:t>
            </a:r>
          </a:p>
        </p:txBody>
      </p:sp>
      <p:sp>
        <p:nvSpPr>
          <p:cNvPr id="7" name="Rectangle 6">
            <a:extLst>
              <a:ext uri="{1E755DB6-7E02-49C3-9C81-6A44D3FC414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8771496-068F-4CA3-B94F-DA6B285723A2}"/>
              </a:ext>
            </a:extLst>
          </p:cNvPr>
          <p:cNvSpPr/>
          <p:nvPr/>
        </p:nvSpPr>
        <p:spPr>
          <a:xfrm>
            <a:off x="4876800" y="2361790"/>
            <a:ext cx="1412760" cy="59624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8" name="Straight Connector 7">
            <a:extLst>
              <a:ext uri="{D86DCCDA-F04E-41AA-BD94-C11F2E4ACD5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1D79269-5C83-4790-A867-EA75DF582FD0}"/>
              </a:ext>
            </a:extLst>
          </p:cNvPr>
          <p:cNvCxnSpPr/>
          <p:nvPr/>
        </p:nvCxnSpPr>
        <p:spPr>
          <a:xfrm rot="16200000" flipH="1">
            <a:off x="5314950" y="2659456"/>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9" name="Rectangle 8">
            <a:extLst>
              <a:ext uri="{73F5EC91-A919-4655-897C-97F2AA3777A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873F968-9C1E-4B2E-AA53-B6AD31107EBB}"/>
              </a:ext>
            </a:extLst>
          </p:cNvPr>
          <p:cNvSpPr/>
          <p:nvPr/>
        </p:nvSpPr>
        <p:spPr>
          <a:xfrm>
            <a:off x="6711899" y="2361790"/>
            <a:ext cx="1412760" cy="59624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10" name="Straight Connector 9">
            <a:extLst>
              <a:ext uri="{7A2ECEAC-5D7B-4EED-ABB9-5F60C44B7CF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9F76E74-1937-4846-B155-29516CB81B12}"/>
              </a:ext>
            </a:extLst>
          </p:cNvPr>
          <p:cNvCxnSpPr/>
          <p:nvPr/>
        </p:nvCxnSpPr>
        <p:spPr>
          <a:xfrm rot="16200000" flipH="1">
            <a:off x="7150049" y="2659456"/>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1" name="Rectangle 10">
            <a:extLst>
              <a:ext uri="{0A8508C8-F15B-4FD7-A965-1686CA09717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7144E52-4603-45E9-84DD-E00D8E13129F}"/>
              </a:ext>
            </a:extLst>
          </p:cNvPr>
          <p:cNvSpPr/>
          <p:nvPr/>
        </p:nvSpPr>
        <p:spPr>
          <a:xfrm>
            <a:off x="8546997" y="2361790"/>
            <a:ext cx="1412760" cy="59624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12" name="Straight Connector 11">
            <a:extLst>
              <a:ext uri="{3D5C1A96-C96D-421F-B843-242E94B0195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5698F97-A6CF-4A81-BEE1-F2890FDC7573}"/>
              </a:ext>
            </a:extLst>
          </p:cNvPr>
          <p:cNvCxnSpPr/>
          <p:nvPr/>
        </p:nvCxnSpPr>
        <p:spPr>
          <a:xfrm rot="16200000" flipH="1">
            <a:off x="8985149" y="2659456"/>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3" name="Rectangle 12">
            <a:extLst>
              <a:ext uri="{89FB88D0-5887-44E9-8B36-7917E78B128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1D338AC-DBF1-44B2-896F-C2F74A0C2BF7}"/>
              </a:ext>
            </a:extLst>
          </p:cNvPr>
          <p:cNvSpPr/>
          <p:nvPr/>
        </p:nvSpPr>
        <p:spPr>
          <a:xfrm>
            <a:off x="4876800" y="3249203"/>
            <a:ext cx="1412760" cy="59624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14" name="Straight Connector 13">
            <a:extLst>
              <a:ext uri="{64159AA7-F09C-44BE-99C4-6090674B04D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D388299-6F1D-4B47-A95B-D3C9BABB0621}"/>
              </a:ext>
            </a:extLst>
          </p:cNvPr>
          <p:cNvCxnSpPr/>
          <p:nvPr/>
        </p:nvCxnSpPr>
        <p:spPr>
          <a:xfrm rot="16200000" flipH="1">
            <a:off x="5314950" y="3546868"/>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5" name="Rectangle 14">
            <a:extLst>
              <a:ext uri="{A6187DDC-641F-41AF-83AA-E40C30E31D0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75AF9E1-2889-459F-A66C-94C4BD68B0B8}"/>
              </a:ext>
            </a:extLst>
          </p:cNvPr>
          <p:cNvSpPr/>
          <p:nvPr/>
        </p:nvSpPr>
        <p:spPr>
          <a:xfrm>
            <a:off x="6711899" y="3249203"/>
            <a:ext cx="1412760" cy="59624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16" name="Straight Connector 15">
            <a:extLst>
              <a:ext uri="{09CAC6F3-AA2D-4D32-88DF-16A1F7B72D7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1FACC12-91C5-4BFC-96E7-DC9A0E59B52A}"/>
              </a:ext>
            </a:extLst>
          </p:cNvPr>
          <p:cNvCxnSpPr/>
          <p:nvPr/>
        </p:nvCxnSpPr>
        <p:spPr>
          <a:xfrm rot="16200000" flipH="1">
            <a:off x="7150049" y="3546868"/>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7" name="Rectangle 16">
            <a:extLst>
              <a:ext uri="{0C482D38-78A2-4467-8649-F02107B2A70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302B916-C7F1-4537-803A-A15BEE458F41}"/>
              </a:ext>
            </a:extLst>
          </p:cNvPr>
          <p:cNvSpPr/>
          <p:nvPr/>
        </p:nvSpPr>
        <p:spPr>
          <a:xfrm>
            <a:off x="4876800" y="4164406"/>
            <a:ext cx="1412760" cy="547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18" name="Straight Connector 17">
            <a:extLst>
              <a:ext uri="{5E661CE6-68D2-4752-A3CF-619B525ADAA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9BFDA42-81B9-487B-B4C6-087A0C30C6C9}"/>
              </a:ext>
            </a:extLst>
          </p:cNvPr>
          <p:cNvCxnSpPr/>
          <p:nvPr/>
        </p:nvCxnSpPr>
        <p:spPr>
          <a:xfrm rot="16200000" flipH="1">
            <a:off x="5314950" y="4437456"/>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9" name="Rectangle 18">
            <a:extLst>
              <a:ext uri="{6F02BEC0-50A8-4C87-85B4-C7DA9CE695D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597EB13-5C3B-4ECD-87BA-38D39FFD2094}"/>
              </a:ext>
            </a:extLst>
          </p:cNvPr>
          <p:cNvSpPr/>
          <p:nvPr/>
        </p:nvSpPr>
        <p:spPr>
          <a:xfrm>
            <a:off x="6711899" y="4164406"/>
            <a:ext cx="1412760" cy="547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20" name="Straight Connector 19">
            <a:extLst>
              <a:ext uri="{B2916C6A-1957-4966-B4C2-E8D64D5A3FC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F4147F3-3869-4D29-8320-46EB0434AC98}"/>
              </a:ext>
            </a:extLst>
          </p:cNvPr>
          <p:cNvCxnSpPr/>
          <p:nvPr/>
        </p:nvCxnSpPr>
        <p:spPr>
          <a:xfrm rot="16200000" flipH="1">
            <a:off x="7150049" y="4437456"/>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1" name="Rectangle 20">
            <a:extLst>
              <a:ext uri="{64BBEFCF-1475-4816-ADEC-9C0A6347239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D9E663E-DD70-4137-BE5B-83553313C78E}"/>
              </a:ext>
            </a:extLst>
          </p:cNvPr>
          <p:cNvSpPr/>
          <p:nvPr/>
        </p:nvSpPr>
        <p:spPr>
          <a:xfrm>
            <a:off x="8546997" y="4164406"/>
            <a:ext cx="1412760" cy="547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22" name="Straight Connector 21">
            <a:extLst>
              <a:ext uri="{F1EF1487-8BFB-4C12-AB8A-44F61E0AD2F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1CFA830-E97E-4B20-8571-48DA6A561560}"/>
              </a:ext>
            </a:extLst>
          </p:cNvPr>
          <p:cNvCxnSpPr/>
          <p:nvPr/>
        </p:nvCxnSpPr>
        <p:spPr>
          <a:xfrm rot="16200000" flipH="1">
            <a:off x="8985149" y="4437456"/>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3" name="Rectangle 22">
            <a:extLst>
              <a:ext uri="{E4F2F495-38BC-4193-B06F-931DD8E6197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01AE7B9-D943-40C5-A8E3-82896034B728}"/>
              </a:ext>
            </a:extLst>
          </p:cNvPr>
          <p:cNvSpPr/>
          <p:nvPr/>
        </p:nvSpPr>
        <p:spPr>
          <a:xfrm>
            <a:off x="4876800" y="5080000"/>
            <a:ext cx="1412760" cy="547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24" name="Straight Connector 23">
            <a:extLst>
              <a:ext uri="{7874E228-F561-41FF-AEAC-F3CD4599E66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8322701-FCD6-4BF8-9509-2EAD9C15CFDD}"/>
              </a:ext>
            </a:extLst>
          </p:cNvPr>
          <p:cNvCxnSpPr/>
          <p:nvPr/>
        </p:nvCxnSpPr>
        <p:spPr>
          <a:xfrm rot="16200000" flipH="1">
            <a:off x="5314950" y="5353049"/>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5" name="Rectangle 24">
            <a:extLst>
              <a:ext uri="{A8DBA844-A363-4614-80A6-643EF712540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E6C8B15-5B7F-4BED-A52D-BDF217506A9C}"/>
              </a:ext>
            </a:extLst>
          </p:cNvPr>
          <p:cNvSpPr/>
          <p:nvPr/>
        </p:nvSpPr>
        <p:spPr>
          <a:xfrm>
            <a:off x="6711899" y="5080000"/>
            <a:ext cx="1412760" cy="547013"/>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26" name="Straight Connector 25">
            <a:extLst>
              <a:ext uri="{EB461737-F7C8-4BA9-9853-175B8D3B627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9778F93-1A35-4511-9E46-41F8428E4F07}"/>
              </a:ext>
            </a:extLst>
          </p:cNvPr>
          <p:cNvCxnSpPr/>
          <p:nvPr/>
        </p:nvCxnSpPr>
        <p:spPr>
          <a:xfrm rot="16200000" flipH="1">
            <a:off x="7150049" y="5353049"/>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7" name="TextBox 26">
            <a:extLst>
              <a:ext uri="{1F6DB656-5F70-486C-B8AB-0922792759E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8B8BB42-52F6-4545-B1AC-8C0E2DA26BBB}"/>
              </a:ext>
            </a:extLst>
          </p:cNvPr>
          <p:cNvSpPr txBox="1"/>
          <p:nvPr/>
        </p:nvSpPr>
        <p:spPr>
          <a:xfrm>
            <a:off x="4549382" y="2454212"/>
            <a:ext cx="489457"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28" name="TextBox 27">
            <a:extLst>
              <a:ext uri="{4EFCE10D-58EF-4A25-84F7-B59E61638A5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577A799-462E-4287-8AF5-D1E01B315AFB}"/>
              </a:ext>
            </a:extLst>
          </p:cNvPr>
          <p:cNvSpPr txBox="1"/>
          <p:nvPr/>
        </p:nvSpPr>
        <p:spPr>
          <a:xfrm>
            <a:off x="6413221" y="2454212"/>
            <a:ext cx="489457" cy="415563"/>
          </a:xfrm>
          <a:prstGeom prst="rect">
            <a:avLst/>
          </a:prstGeom>
        </p:spPr>
        <p:txBody>
          <a:bodyPr vert="horz" lIns="127000" tIns="63500" rIns="127000" bIns="63500" rtlCol="0" anchor="t">
            <a:spAutoFit/>
          </a:bodyPr>
          <a:lstStyle/>
          <a:p>
            <a:pPr>
              <a:defRPr lang="en-US" sz="1400" dirty="0"/>
            </a:pPr>
            <a:r>
              <a:rPr lang="en-US" sz="1867" dirty="0"/>
              <a:t>b</a:t>
            </a:r>
          </a:p>
        </p:txBody>
      </p:sp>
      <p:sp>
        <p:nvSpPr>
          <p:cNvPr id="29" name="TextBox 28">
            <a:extLst>
              <a:ext uri="{1CDA7561-62C6-4D14-9D0F-27D7081C5B8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3A94533-7456-4D2A-9CBD-07EC3D469C90}"/>
              </a:ext>
            </a:extLst>
          </p:cNvPr>
          <p:cNvSpPr txBox="1"/>
          <p:nvPr/>
        </p:nvSpPr>
        <p:spPr>
          <a:xfrm>
            <a:off x="8234796" y="2454212"/>
            <a:ext cx="489457" cy="415563"/>
          </a:xfrm>
          <a:prstGeom prst="rect">
            <a:avLst/>
          </a:prstGeom>
        </p:spPr>
        <p:txBody>
          <a:bodyPr vert="horz" lIns="127000" tIns="63500" rIns="127000" bIns="63500" rtlCol="0" anchor="t">
            <a:spAutoFit/>
          </a:bodyPr>
          <a:lstStyle/>
          <a:p>
            <a:pPr>
              <a:defRPr lang="en-US" sz="1400" dirty="0"/>
            </a:pPr>
            <a:r>
              <a:rPr lang="en-US" sz="1867" dirty="0"/>
              <a:t>c</a:t>
            </a:r>
          </a:p>
        </p:txBody>
      </p:sp>
      <p:sp>
        <p:nvSpPr>
          <p:cNvPr id="30" name="TextBox 29">
            <a:extLst>
              <a:ext uri="{1B01B741-334C-4696-8F40-204C5CDC95B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88D7C60-08FD-4065-9635-55B8E496F30A}"/>
              </a:ext>
            </a:extLst>
          </p:cNvPr>
          <p:cNvSpPr txBox="1"/>
          <p:nvPr/>
        </p:nvSpPr>
        <p:spPr>
          <a:xfrm>
            <a:off x="4549382" y="3290825"/>
            <a:ext cx="489457" cy="415563"/>
          </a:xfrm>
          <a:prstGeom prst="rect">
            <a:avLst/>
          </a:prstGeom>
        </p:spPr>
        <p:txBody>
          <a:bodyPr vert="horz" lIns="127000" tIns="63500" rIns="127000" bIns="63500" rtlCol="0" anchor="t">
            <a:spAutoFit/>
          </a:bodyPr>
          <a:lstStyle/>
          <a:p>
            <a:pPr>
              <a:defRPr lang="en-US" sz="1400" dirty="0"/>
            </a:pPr>
            <a:r>
              <a:rPr lang="en-US" sz="1867" dirty="0"/>
              <a:t>p</a:t>
            </a:r>
          </a:p>
        </p:txBody>
      </p:sp>
      <p:sp>
        <p:nvSpPr>
          <p:cNvPr id="31" name="TextBox 30">
            <a:extLst>
              <a:ext uri="{837AA1F3-1903-4DE0-8C4E-5B9F64A42BD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7280244-5B3D-4250-8EF9-A032A287D05A}"/>
              </a:ext>
            </a:extLst>
          </p:cNvPr>
          <p:cNvSpPr txBox="1"/>
          <p:nvPr/>
        </p:nvSpPr>
        <p:spPr>
          <a:xfrm>
            <a:off x="6399696" y="3341625"/>
            <a:ext cx="489457" cy="415563"/>
          </a:xfrm>
          <a:prstGeom prst="rect">
            <a:avLst/>
          </a:prstGeom>
        </p:spPr>
        <p:txBody>
          <a:bodyPr vert="horz" lIns="127000" tIns="63500" rIns="127000" bIns="63500" rtlCol="0" anchor="t">
            <a:spAutoFit/>
          </a:bodyPr>
          <a:lstStyle/>
          <a:p>
            <a:pPr>
              <a:defRPr lang="en-US" sz="1400" dirty="0"/>
            </a:pPr>
            <a:r>
              <a:rPr lang="en-US" sz="1867" dirty="0"/>
              <a:t>q</a:t>
            </a:r>
          </a:p>
        </p:txBody>
      </p:sp>
      <p:sp>
        <p:nvSpPr>
          <p:cNvPr id="32" name="TextBox 31">
            <a:extLst>
              <a:ext uri="{C3A0DAB8-E04E-48B3-8D6E-B5048E574A8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D0E50E1-BF58-4634-8BD5-8A13C668876D}"/>
              </a:ext>
            </a:extLst>
          </p:cNvPr>
          <p:cNvSpPr txBox="1"/>
          <p:nvPr/>
        </p:nvSpPr>
        <p:spPr>
          <a:xfrm>
            <a:off x="4498582" y="4181412"/>
            <a:ext cx="489457"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33" name="TextBox 32">
            <a:extLst>
              <a:ext uri="{8456F2AE-1CED-45BE-834F-6B0AB25C336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3229027-8163-4632-AE56-986BCDB5F11A}"/>
              </a:ext>
            </a:extLst>
          </p:cNvPr>
          <p:cNvSpPr txBox="1"/>
          <p:nvPr/>
        </p:nvSpPr>
        <p:spPr>
          <a:xfrm>
            <a:off x="6362421" y="4181412"/>
            <a:ext cx="489457" cy="415563"/>
          </a:xfrm>
          <a:prstGeom prst="rect">
            <a:avLst/>
          </a:prstGeom>
        </p:spPr>
        <p:txBody>
          <a:bodyPr vert="horz" lIns="127000" tIns="63500" rIns="127000" bIns="63500" rtlCol="0" anchor="t">
            <a:spAutoFit/>
          </a:bodyPr>
          <a:lstStyle/>
          <a:p>
            <a:pPr>
              <a:defRPr lang="en-US" sz="1400" dirty="0"/>
            </a:pPr>
            <a:r>
              <a:rPr lang="en-US" sz="1867" dirty="0"/>
              <a:t>b</a:t>
            </a:r>
          </a:p>
        </p:txBody>
      </p:sp>
      <p:sp>
        <p:nvSpPr>
          <p:cNvPr id="34" name="TextBox 33">
            <a:extLst>
              <a:ext uri="{186A780A-CA82-438B-8E49-538DA51D205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EED6647-682A-4D6E-A771-A6F47D72F9D8}"/>
              </a:ext>
            </a:extLst>
          </p:cNvPr>
          <p:cNvSpPr txBox="1"/>
          <p:nvPr/>
        </p:nvSpPr>
        <p:spPr>
          <a:xfrm>
            <a:off x="8183996" y="4181412"/>
            <a:ext cx="489457" cy="415563"/>
          </a:xfrm>
          <a:prstGeom prst="rect">
            <a:avLst/>
          </a:prstGeom>
        </p:spPr>
        <p:txBody>
          <a:bodyPr vert="horz" lIns="127000" tIns="63500" rIns="127000" bIns="63500" rtlCol="0" anchor="t">
            <a:spAutoFit/>
          </a:bodyPr>
          <a:lstStyle/>
          <a:p>
            <a:pPr>
              <a:defRPr lang="en-US" sz="1400" dirty="0"/>
            </a:pPr>
            <a:r>
              <a:rPr lang="en-US" sz="1867" dirty="0"/>
              <a:t>c</a:t>
            </a:r>
          </a:p>
        </p:txBody>
      </p:sp>
      <p:sp>
        <p:nvSpPr>
          <p:cNvPr id="35" name="TextBox 34">
            <a:extLst>
              <a:ext uri="{BB2A8B6E-88AC-44E9-B70C-133FDC12D27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1835D44-939C-4EA9-9F4C-A11394480CA7}"/>
              </a:ext>
            </a:extLst>
          </p:cNvPr>
          <p:cNvSpPr txBox="1"/>
          <p:nvPr/>
        </p:nvSpPr>
        <p:spPr>
          <a:xfrm>
            <a:off x="4549382" y="5119625"/>
            <a:ext cx="489457" cy="415563"/>
          </a:xfrm>
          <a:prstGeom prst="rect">
            <a:avLst/>
          </a:prstGeom>
        </p:spPr>
        <p:txBody>
          <a:bodyPr vert="horz" lIns="127000" tIns="63500" rIns="127000" bIns="63500" rtlCol="0" anchor="t">
            <a:spAutoFit/>
          </a:bodyPr>
          <a:lstStyle/>
          <a:p>
            <a:pPr>
              <a:defRPr lang="en-US" sz="1400" dirty="0"/>
            </a:pPr>
            <a:r>
              <a:rPr lang="en-US" sz="1867" dirty="0"/>
              <a:t>p</a:t>
            </a:r>
          </a:p>
        </p:txBody>
      </p:sp>
      <p:sp>
        <p:nvSpPr>
          <p:cNvPr id="36" name="TextBox 35">
            <a:extLst>
              <a:ext uri="{2F6AD902-E889-4A8E-930A-E68AEA8127A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4EE6E6E-646F-4773-A26A-808D5CF89540}"/>
              </a:ext>
            </a:extLst>
          </p:cNvPr>
          <p:cNvSpPr txBox="1"/>
          <p:nvPr/>
        </p:nvSpPr>
        <p:spPr>
          <a:xfrm>
            <a:off x="6399696" y="5170425"/>
            <a:ext cx="489457" cy="415563"/>
          </a:xfrm>
          <a:prstGeom prst="rect">
            <a:avLst/>
          </a:prstGeom>
        </p:spPr>
        <p:txBody>
          <a:bodyPr vert="horz" lIns="127000" tIns="63500" rIns="127000" bIns="63500" rtlCol="0" anchor="t">
            <a:spAutoFit/>
          </a:bodyPr>
          <a:lstStyle/>
          <a:p>
            <a:pPr>
              <a:defRPr lang="en-US" sz="1400" dirty="0"/>
            </a:pPr>
            <a:r>
              <a:rPr lang="en-US" sz="1867" dirty="0"/>
              <a:t>q</a:t>
            </a:r>
          </a:p>
        </p:txBody>
      </p:sp>
      <p:sp>
        <p:nvSpPr>
          <p:cNvPr id="37" name="TextBox 36">
            <a:extLst>
              <a:ext uri="{D31EF18E-D2E9-41FD-B231-4DC2335CA81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6C968B1-B8C4-490B-9E38-929C8F846FF0}"/>
              </a:ext>
            </a:extLst>
          </p:cNvPr>
          <p:cNvSpPr txBox="1"/>
          <p:nvPr/>
        </p:nvSpPr>
        <p:spPr>
          <a:xfrm>
            <a:off x="5068697" y="2453754"/>
            <a:ext cx="489457" cy="415563"/>
          </a:xfrm>
          <a:prstGeom prst="rect">
            <a:avLst/>
          </a:prstGeom>
        </p:spPr>
        <p:txBody>
          <a:bodyPr vert="horz" lIns="127000" tIns="63500" rIns="127000" bIns="63500" rtlCol="0" anchor="t">
            <a:spAutoFit/>
          </a:bodyPr>
          <a:lstStyle/>
          <a:p>
            <a:pPr>
              <a:defRPr lang="en-US" sz="1400" dirty="0"/>
            </a:pPr>
            <a:r>
              <a:rPr lang="en-US" sz="1867" dirty="0"/>
              <a:t>?</a:t>
            </a:r>
          </a:p>
        </p:txBody>
      </p:sp>
      <p:sp>
        <p:nvSpPr>
          <p:cNvPr id="38" name="TextBox 37">
            <a:extLst>
              <a:ext uri="{C3AF5535-0F4D-4AF3-ADD2-31BDCF71B7F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C42DC21-CECE-41FC-B1E1-4AB75EC2001A}"/>
              </a:ext>
            </a:extLst>
          </p:cNvPr>
          <p:cNvSpPr txBox="1"/>
          <p:nvPr/>
        </p:nvSpPr>
        <p:spPr>
          <a:xfrm>
            <a:off x="6846697" y="2453754"/>
            <a:ext cx="489457" cy="415563"/>
          </a:xfrm>
          <a:prstGeom prst="rect">
            <a:avLst/>
          </a:prstGeom>
        </p:spPr>
        <p:txBody>
          <a:bodyPr vert="horz" lIns="127000" tIns="63500" rIns="127000" bIns="63500" rtlCol="0" anchor="t">
            <a:spAutoFit/>
          </a:bodyPr>
          <a:lstStyle/>
          <a:p>
            <a:pPr>
              <a:defRPr lang="en-US" sz="1400" dirty="0"/>
            </a:pPr>
            <a:r>
              <a:rPr lang="en-US" sz="1867" dirty="0"/>
              <a:t>?</a:t>
            </a:r>
          </a:p>
        </p:txBody>
      </p:sp>
      <p:sp>
        <p:nvSpPr>
          <p:cNvPr id="39" name="TextBox 38">
            <a:extLst>
              <a:ext uri="{D6D6588F-44BD-4973-A709-25B5CEB30EA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4CA4897-3051-41C6-8E62-1D034BD32FCC}"/>
              </a:ext>
            </a:extLst>
          </p:cNvPr>
          <p:cNvSpPr txBox="1"/>
          <p:nvPr/>
        </p:nvSpPr>
        <p:spPr>
          <a:xfrm>
            <a:off x="8726297" y="2453754"/>
            <a:ext cx="489457" cy="415563"/>
          </a:xfrm>
          <a:prstGeom prst="rect">
            <a:avLst/>
          </a:prstGeom>
        </p:spPr>
        <p:txBody>
          <a:bodyPr vert="horz" lIns="127000" tIns="63500" rIns="127000" bIns="63500" rtlCol="0" anchor="t">
            <a:spAutoFit/>
          </a:bodyPr>
          <a:lstStyle/>
          <a:p>
            <a:pPr>
              <a:defRPr lang="en-US" sz="1400" dirty="0"/>
            </a:pPr>
            <a:r>
              <a:rPr lang="en-US" sz="1867" dirty="0"/>
              <a:t>?</a:t>
            </a:r>
          </a:p>
        </p:txBody>
      </p:sp>
      <p:sp>
        <p:nvSpPr>
          <p:cNvPr id="40" name="TextBox 39">
            <a:extLst>
              <a:ext uri="{2DBF8348-C544-4352-8CCB-C3F7B1617C9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E73CEE4-EE12-4697-AA40-3F5FD6CA8E6C}"/>
              </a:ext>
            </a:extLst>
          </p:cNvPr>
          <p:cNvSpPr txBox="1"/>
          <p:nvPr/>
        </p:nvSpPr>
        <p:spPr>
          <a:xfrm>
            <a:off x="5068697" y="3317354"/>
            <a:ext cx="489457" cy="415563"/>
          </a:xfrm>
          <a:prstGeom prst="rect">
            <a:avLst/>
          </a:prstGeom>
        </p:spPr>
        <p:txBody>
          <a:bodyPr vert="horz" lIns="127000" tIns="63500" rIns="127000" bIns="63500" rtlCol="0" anchor="t">
            <a:spAutoFit/>
          </a:bodyPr>
          <a:lstStyle/>
          <a:p>
            <a:pPr>
              <a:defRPr lang="en-US" sz="1400" dirty="0"/>
            </a:pPr>
            <a:r>
              <a:rPr lang="en-US" sz="1867" dirty="0"/>
              <a:t>?</a:t>
            </a:r>
          </a:p>
        </p:txBody>
      </p:sp>
      <p:sp>
        <p:nvSpPr>
          <p:cNvPr id="41" name="TextBox 40">
            <a:extLst>
              <a:ext uri="{EF8E238B-39BC-4CFB-A31B-8E837350E74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783B78C-ED69-41D6-8DFA-B74EBA84F5F2}"/>
              </a:ext>
            </a:extLst>
          </p:cNvPr>
          <p:cNvSpPr txBox="1"/>
          <p:nvPr/>
        </p:nvSpPr>
        <p:spPr>
          <a:xfrm>
            <a:off x="6846697" y="3317354"/>
            <a:ext cx="489457" cy="415563"/>
          </a:xfrm>
          <a:prstGeom prst="rect">
            <a:avLst/>
          </a:prstGeom>
        </p:spPr>
        <p:txBody>
          <a:bodyPr vert="horz" lIns="127000" tIns="63500" rIns="127000" bIns="63500" rtlCol="0" anchor="t">
            <a:spAutoFit/>
          </a:bodyPr>
          <a:lstStyle/>
          <a:p>
            <a:pPr>
              <a:defRPr lang="en-US" sz="1400" dirty="0"/>
            </a:pPr>
            <a:r>
              <a:rPr lang="en-US" sz="1867" dirty="0"/>
              <a:t>?</a:t>
            </a:r>
          </a:p>
        </p:txBody>
      </p:sp>
      <p:sp>
        <p:nvSpPr>
          <p:cNvPr id="42" name="TextBox 41">
            <a:extLst>
              <a:ext uri="{F2928537-B25F-4C31-81D5-ACF5F4F745C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8D79A8C-8487-41D5-AC52-D4305D778A0A}"/>
              </a:ext>
            </a:extLst>
          </p:cNvPr>
          <p:cNvSpPr txBox="1"/>
          <p:nvPr/>
        </p:nvSpPr>
        <p:spPr>
          <a:xfrm>
            <a:off x="5389258" y="4231756"/>
            <a:ext cx="489457" cy="415563"/>
          </a:xfrm>
          <a:prstGeom prst="rect">
            <a:avLst/>
          </a:prstGeom>
        </p:spPr>
        <p:txBody>
          <a:bodyPr vert="horz" lIns="127000" tIns="63500" rIns="127000" bIns="63500" rtlCol="0" anchor="t">
            <a:spAutoFit/>
          </a:bodyPr>
          <a:lstStyle/>
          <a:p>
            <a:pPr>
              <a:defRPr lang="en-US" sz="1400" dirty="0"/>
            </a:pPr>
            <a:r>
              <a:rPr lang="en-US" sz="1867" dirty="0"/>
              <a:t>5</a:t>
            </a:r>
          </a:p>
        </p:txBody>
      </p:sp>
      <p:sp>
        <p:nvSpPr>
          <p:cNvPr id="43" name="TextBox 42">
            <a:extLst>
              <a:ext uri="{B2DE57D1-D092-4923-B53A-56F2C57D762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8AD9CA3-0A98-4E83-A860-6916B41A53C2}"/>
              </a:ext>
            </a:extLst>
          </p:cNvPr>
          <p:cNvSpPr txBox="1"/>
          <p:nvPr/>
        </p:nvSpPr>
        <p:spPr>
          <a:xfrm>
            <a:off x="7167257" y="4231756"/>
            <a:ext cx="707859" cy="415563"/>
          </a:xfrm>
          <a:prstGeom prst="rect">
            <a:avLst/>
          </a:prstGeom>
        </p:spPr>
        <p:txBody>
          <a:bodyPr vert="horz" lIns="127000" tIns="63500" rIns="127000" bIns="63500" rtlCol="0" anchor="t">
            <a:spAutoFit/>
          </a:bodyPr>
          <a:lstStyle/>
          <a:p>
            <a:pPr>
              <a:defRPr lang="en-US" sz="1400" dirty="0"/>
            </a:pPr>
            <a:r>
              <a:rPr lang="en-US" sz="1867" dirty="0"/>
              <a:t>10</a:t>
            </a:r>
          </a:p>
        </p:txBody>
      </p:sp>
      <p:sp>
        <p:nvSpPr>
          <p:cNvPr id="44" name="TextBox 43">
            <a:extLst>
              <a:ext uri="{DD4D1999-659E-4636-8CA9-EA5199D169E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A45A22A-0EAA-4A63-8DE1-86F84E2EE945}"/>
              </a:ext>
            </a:extLst>
          </p:cNvPr>
          <p:cNvSpPr txBox="1"/>
          <p:nvPr/>
        </p:nvSpPr>
        <p:spPr>
          <a:xfrm>
            <a:off x="9081897" y="4231756"/>
            <a:ext cx="489457" cy="415563"/>
          </a:xfrm>
          <a:prstGeom prst="rect">
            <a:avLst/>
          </a:prstGeom>
        </p:spPr>
        <p:txBody>
          <a:bodyPr vert="horz" lIns="127000" tIns="63500" rIns="127000" bIns="63500" rtlCol="0" anchor="t">
            <a:spAutoFit/>
          </a:bodyPr>
          <a:lstStyle/>
          <a:p>
            <a:pPr>
              <a:defRPr lang="en-US" sz="1400" dirty="0"/>
            </a:pPr>
            <a:r>
              <a:rPr lang="en-US" sz="1867" dirty="0"/>
              <a:t>?</a:t>
            </a:r>
          </a:p>
        </p:txBody>
      </p:sp>
      <p:sp>
        <p:nvSpPr>
          <p:cNvPr id="45" name="Arrow: Up 44">
            <a:extLst>
              <a:ext uri="{5F0699BB-46F8-4500-95B8-19E975B4F35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0007CD0-804F-4B7F-916F-D4CADC0DE0C9}"/>
              </a:ext>
            </a:extLst>
          </p:cNvPr>
          <p:cNvSpPr/>
          <p:nvPr/>
        </p:nvSpPr>
        <p:spPr>
          <a:xfrm>
            <a:off x="5152961" y="4778768"/>
            <a:ext cx="236296" cy="485888"/>
          </a:xfrm>
          <a:prstGeom prst="upArrow">
            <a:avLst/>
          </a:prstGeom>
          <a:solidFill>
            <a:schemeClr val="accent5"/>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46" name="Arrow: Up 45">
            <a:extLst>
              <a:ext uri="{7C1FA95D-A8AB-4FFB-83AA-531E4EC8AE3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30BED5B-A5EC-408A-B0BB-1110630520FA}"/>
              </a:ext>
            </a:extLst>
          </p:cNvPr>
          <p:cNvSpPr/>
          <p:nvPr/>
        </p:nvSpPr>
        <p:spPr>
          <a:xfrm>
            <a:off x="6880161" y="4778768"/>
            <a:ext cx="236296" cy="485888"/>
          </a:xfrm>
          <a:prstGeom prst="upArrow">
            <a:avLst/>
          </a:prstGeom>
          <a:solidFill>
            <a:schemeClr val="accent5"/>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47" name="TextBox 46">
            <a:extLst>
              <a:ext uri="{0BB203F3-9B61-456B-9989-1229D894AAB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049E06D-A962-455E-BEF0-88CCEF242E65}"/>
              </a:ext>
            </a:extLst>
          </p:cNvPr>
          <p:cNvSpPr txBox="1"/>
          <p:nvPr/>
        </p:nvSpPr>
        <p:spPr>
          <a:xfrm>
            <a:off x="5225174" y="1981201"/>
            <a:ext cx="1101103" cy="415563"/>
          </a:xfrm>
          <a:prstGeom prst="rect">
            <a:avLst/>
          </a:prstGeom>
        </p:spPr>
        <p:txBody>
          <a:bodyPr vert="horz" lIns="127000" tIns="63500" rIns="127000" bIns="63500" rtlCol="0" anchor="t">
            <a:spAutoFit/>
          </a:bodyPr>
          <a:lstStyle/>
          <a:p>
            <a:pPr>
              <a:defRPr lang="en-US" sz="1400" dirty="0"/>
            </a:pPr>
            <a:r>
              <a:rPr lang="en-US" sz="1867" dirty="0"/>
              <a:t>1000</a:t>
            </a:r>
          </a:p>
        </p:txBody>
      </p:sp>
      <p:sp>
        <p:nvSpPr>
          <p:cNvPr id="48" name="TextBox 47">
            <a:extLst>
              <a:ext uri="{959C5571-31BA-4F39-8C5E-C99CD1FA9BF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644AC88-4C7E-4BD8-B877-F5AD758C2B43}"/>
              </a:ext>
            </a:extLst>
          </p:cNvPr>
          <p:cNvSpPr txBox="1"/>
          <p:nvPr/>
        </p:nvSpPr>
        <p:spPr>
          <a:xfrm>
            <a:off x="7003174" y="1981201"/>
            <a:ext cx="1101103" cy="415563"/>
          </a:xfrm>
          <a:prstGeom prst="rect">
            <a:avLst/>
          </a:prstGeom>
        </p:spPr>
        <p:txBody>
          <a:bodyPr vert="horz" lIns="127000" tIns="63500" rIns="127000" bIns="63500" rtlCol="0" anchor="t">
            <a:spAutoFit/>
          </a:bodyPr>
          <a:lstStyle/>
          <a:p>
            <a:pPr>
              <a:defRPr lang="en-US" sz="1400" dirty="0"/>
            </a:pPr>
            <a:r>
              <a:rPr lang="en-US" sz="1867" dirty="0"/>
              <a:t>2000</a:t>
            </a:r>
          </a:p>
        </p:txBody>
      </p:sp>
      <p:sp>
        <p:nvSpPr>
          <p:cNvPr id="49" name="TextBox 48">
            <a:extLst>
              <a:ext uri="{3F07E269-9A60-4217-8A91-8BB96DC066A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A700D7F-427A-425B-8920-29796FE9AFB9}"/>
              </a:ext>
            </a:extLst>
          </p:cNvPr>
          <p:cNvSpPr txBox="1"/>
          <p:nvPr/>
        </p:nvSpPr>
        <p:spPr>
          <a:xfrm>
            <a:off x="8769654" y="1993901"/>
            <a:ext cx="1101103" cy="415563"/>
          </a:xfrm>
          <a:prstGeom prst="rect">
            <a:avLst/>
          </a:prstGeom>
        </p:spPr>
        <p:txBody>
          <a:bodyPr vert="horz" lIns="127000" tIns="63500" rIns="127000" bIns="63500" rtlCol="0" anchor="t">
            <a:spAutoFit/>
          </a:bodyPr>
          <a:lstStyle/>
          <a:p>
            <a:pPr>
              <a:defRPr lang="en-US" sz="1400" dirty="0"/>
            </a:pPr>
            <a:r>
              <a:rPr lang="en-US" sz="1867" dirty="0"/>
              <a:t>3000</a:t>
            </a:r>
          </a:p>
        </p:txBody>
      </p:sp>
      <p:sp>
        <p:nvSpPr>
          <p:cNvPr id="50" name="TextBox 49">
            <a:extLst>
              <a:ext uri="{837DD904-E4DE-4668-AC16-B301F46B83A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9784178-68BF-435F-8AF3-DCBEC4627A36}"/>
              </a:ext>
            </a:extLst>
          </p:cNvPr>
          <p:cNvSpPr txBox="1"/>
          <p:nvPr/>
        </p:nvSpPr>
        <p:spPr>
          <a:xfrm>
            <a:off x="5134229" y="2908301"/>
            <a:ext cx="1101103" cy="415563"/>
          </a:xfrm>
          <a:prstGeom prst="rect">
            <a:avLst/>
          </a:prstGeom>
        </p:spPr>
        <p:txBody>
          <a:bodyPr vert="horz" lIns="127000" tIns="63500" rIns="127000" bIns="63500" rtlCol="0" anchor="t">
            <a:spAutoFit/>
          </a:bodyPr>
          <a:lstStyle/>
          <a:p>
            <a:pPr>
              <a:defRPr lang="en-US" sz="1400" dirty="0"/>
            </a:pPr>
            <a:r>
              <a:rPr lang="en-US" sz="1867" dirty="0"/>
              <a:t>5000</a:t>
            </a:r>
          </a:p>
        </p:txBody>
      </p:sp>
      <p:sp>
        <p:nvSpPr>
          <p:cNvPr id="51" name="TextBox 50">
            <a:extLst>
              <a:ext uri="{ED709B36-D6BC-43B1-8967-F5935063063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EF5411D-251E-49D7-8FF4-C7F11656E710}"/>
              </a:ext>
            </a:extLst>
          </p:cNvPr>
          <p:cNvSpPr txBox="1"/>
          <p:nvPr/>
        </p:nvSpPr>
        <p:spPr>
          <a:xfrm>
            <a:off x="7064630" y="2908301"/>
            <a:ext cx="1101103" cy="415563"/>
          </a:xfrm>
          <a:prstGeom prst="rect">
            <a:avLst/>
          </a:prstGeom>
        </p:spPr>
        <p:txBody>
          <a:bodyPr vert="horz" lIns="127000" tIns="63500" rIns="127000" bIns="63500" rtlCol="0" anchor="t">
            <a:spAutoFit/>
          </a:bodyPr>
          <a:lstStyle/>
          <a:p>
            <a:pPr>
              <a:defRPr lang="en-US" sz="1400" dirty="0"/>
            </a:pPr>
            <a:r>
              <a:rPr lang="en-US" sz="1867" dirty="0"/>
              <a:t>6000</a:t>
            </a:r>
          </a:p>
        </p:txBody>
      </p:sp>
      <p:sp>
        <p:nvSpPr>
          <p:cNvPr id="52" name="TextBox 51">
            <a:extLst>
              <a:ext uri="{56810119-F5DB-41E7-8C7E-2EACB3B8EB4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E4F59CC-DD30-4F20-844B-3B538C5954C7}"/>
              </a:ext>
            </a:extLst>
          </p:cNvPr>
          <p:cNvSpPr txBox="1"/>
          <p:nvPr/>
        </p:nvSpPr>
        <p:spPr>
          <a:xfrm>
            <a:off x="5225174" y="3810001"/>
            <a:ext cx="1101103" cy="415563"/>
          </a:xfrm>
          <a:prstGeom prst="rect">
            <a:avLst/>
          </a:prstGeom>
        </p:spPr>
        <p:txBody>
          <a:bodyPr vert="horz" lIns="127000" tIns="63500" rIns="127000" bIns="63500" rtlCol="0" anchor="t">
            <a:spAutoFit/>
          </a:bodyPr>
          <a:lstStyle/>
          <a:p>
            <a:pPr>
              <a:defRPr lang="en-US" sz="1400" dirty="0"/>
            </a:pPr>
            <a:r>
              <a:rPr lang="en-US" sz="1867" dirty="0"/>
              <a:t>1000</a:t>
            </a:r>
          </a:p>
        </p:txBody>
      </p:sp>
      <p:sp>
        <p:nvSpPr>
          <p:cNvPr id="53" name="TextBox 52">
            <a:extLst>
              <a:ext uri="{594CD2AB-847B-4919-ABE7-ECE5CBEDA6A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729FA7E-10E4-4F54-A3E2-680950645583}"/>
              </a:ext>
            </a:extLst>
          </p:cNvPr>
          <p:cNvSpPr txBox="1"/>
          <p:nvPr/>
        </p:nvSpPr>
        <p:spPr>
          <a:xfrm>
            <a:off x="7003174" y="3810001"/>
            <a:ext cx="1101103" cy="415563"/>
          </a:xfrm>
          <a:prstGeom prst="rect">
            <a:avLst/>
          </a:prstGeom>
        </p:spPr>
        <p:txBody>
          <a:bodyPr vert="horz" lIns="127000" tIns="63500" rIns="127000" bIns="63500" rtlCol="0" anchor="t">
            <a:spAutoFit/>
          </a:bodyPr>
          <a:lstStyle/>
          <a:p>
            <a:pPr>
              <a:defRPr lang="en-US" sz="1400" dirty="0"/>
            </a:pPr>
            <a:r>
              <a:rPr lang="en-US" sz="1867" dirty="0"/>
              <a:t>2000</a:t>
            </a:r>
          </a:p>
        </p:txBody>
      </p:sp>
      <p:sp>
        <p:nvSpPr>
          <p:cNvPr id="54" name="TextBox 53">
            <a:extLst>
              <a:ext uri="{12512F9E-40C0-4FFE-B3E7-3115B6DF87A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4B49EC4-7D0C-4FF6-8E51-7CDFFDE47947}"/>
              </a:ext>
            </a:extLst>
          </p:cNvPr>
          <p:cNvSpPr txBox="1"/>
          <p:nvPr/>
        </p:nvSpPr>
        <p:spPr>
          <a:xfrm>
            <a:off x="8769654" y="3822701"/>
            <a:ext cx="1101103" cy="415563"/>
          </a:xfrm>
          <a:prstGeom prst="rect">
            <a:avLst/>
          </a:prstGeom>
        </p:spPr>
        <p:txBody>
          <a:bodyPr vert="horz" lIns="127000" tIns="63500" rIns="127000" bIns="63500" rtlCol="0" anchor="t">
            <a:spAutoFit/>
          </a:bodyPr>
          <a:lstStyle/>
          <a:p>
            <a:pPr>
              <a:defRPr lang="en-US" sz="1400" dirty="0"/>
            </a:pPr>
            <a:r>
              <a:rPr lang="en-US" sz="1867" dirty="0"/>
              <a:t>3000</a:t>
            </a:r>
          </a:p>
        </p:txBody>
      </p:sp>
      <p:sp>
        <p:nvSpPr>
          <p:cNvPr id="55" name="TextBox 54">
            <a:extLst>
              <a:ext uri="{1A2BB478-2AA2-47F7-9261-70E113A126D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60216C4-7FC5-4AA8-9AC3-723B9507BCF3}"/>
              </a:ext>
            </a:extLst>
          </p:cNvPr>
          <p:cNvSpPr txBox="1"/>
          <p:nvPr/>
        </p:nvSpPr>
        <p:spPr>
          <a:xfrm>
            <a:off x="5225174" y="5130801"/>
            <a:ext cx="1101103" cy="415563"/>
          </a:xfrm>
          <a:prstGeom prst="rect">
            <a:avLst/>
          </a:prstGeom>
        </p:spPr>
        <p:txBody>
          <a:bodyPr vert="horz" lIns="127000" tIns="63500" rIns="127000" bIns="63500" rtlCol="0" anchor="t">
            <a:spAutoFit/>
          </a:bodyPr>
          <a:lstStyle/>
          <a:p>
            <a:pPr>
              <a:defRPr lang="en-US" sz="1400" dirty="0"/>
            </a:pPr>
            <a:r>
              <a:rPr lang="en-US" sz="1867" dirty="0"/>
              <a:t>1000</a:t>
            </a:r>
          </a:p>
        </p:txBody>
      </p:sp>
      <p:sp>
        <p:nvSpPr>
          <p:cNvPr id="56" name="TextBox 55">
            <a:extLst>
              <a:ext uri="{22EF2026-62EB-43C3-AE50-BDE504388DF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60447A3-EFAE-420C-961A-D7190E764D8B}"/>
              </a:ext>
            </a:extLst>
          </p:cNvPr>
          <p:cNvSpPr txBox="1"/>
          <p:nvPr/>
        </p:nvSpPr>
        <p:spPr>
          <a:xfrm>
            <a:off x="7003174" y="5130801"/>
            <a:ext cx="1101103" cy="415563"/>
          </a:xfrm>
          <a:prstGeom prst="rect">
            <a:avLst/>
          </a:prstGeom>
        </p:spPr>
        <p:txBody>
          <a:bodyPr vert="horz" lIns="127000" tIns="63500" rIns="127000" bIns="63500" rtlCol="0" anchor="t">
            <a:spAutoFit/>
          </a:bodyPr>
          <a:lstStyle/>
          <a:p>
            <a:pPr>
              <a:defRPr lang="en-US" sz="1400" dirty="0"/>
            </a:pPr>
            <a:r>
              <a:rPr lang="en-US" sz="1867" dirty="0"/>
              <a:t>2000</a:t>
            </a:r>
          </a:p>
        </p:txBody>
      </p:sp>
    </p:spTree>
    <p:extLst>
      <p:ext uri="{858FB209-065F-43C9-BAB2-D54086A55F25}">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599"/>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64BCD3AE-92CC-45C6-AA62-24B2E17441D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9D48374-7101-40B1-A5B9-8A4DA2B9C476}"/>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2CF5BFE8-CECA-42B9-B68B-AFB056EC4FF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BA6C470-BDC9-43CC-A6AE-616A94ECC009}"/>
              </a:ext>
            </a:extLst>
          </p:cNvPr>
          <p:cNvSpPr txBox="1"/>
          <p:nvPr/>
        </p:nvSpPr>
        <p:spPr>
          <a:xfrm>
            <a:off x="307022" y="1580667"/>
            <a:ext cx="6656653" cy="5012719"/>
          </a:xfrm>
          <a:prstGeom prst="rect">
            <a:avLst/>
          </a:prstGeom>
        </p:spPr>
        <p:txBody>
          <a:bodyPr vert="horz" lIns="127000" tIns="63500" rIns="127000" bIns="63500" rtlCol="0" anchor="t">
            <a:spAutoFit/>
          </a:bodyPr>
          <a:lstStyle/>
          <a:p>
            <a:pPr>
              <a:defRPr lang="en-US" sz="1400" dirty="0"/>
            </a:pPr>
            <a:r>
              <a:rPr lang="en-US" sz="1867" dirty="0">
                <a:solidFill>
                  <a:srgbClr val="775E9E"/>
                </a:solidFill>
                <a:latin typeface="Open Sans"/>
              </a:rPr>
              <a:t>#include &lt;stdio.h&gt;</a:t>
            </a:r>
            <a:br>
              <a:rPr lang="en-US" sz="1867" dirty="0">
                <a:solidFill>
                  <a:srgbClr val="775E9E"/>
                </a:solidFill>
                <a:latin typeface="Open Sans"/>
              </a:rPr>
            </a:br>
            <a:r>
              <a:rPr lang="en-US" sz="1867" dirty="0">
                <a:solidFill>
                  <a:srgbClr val="775E9E"/>
                </a:solidFill>
                <a:latin typeface="Open Sans"/>
              </a:rPr>
              <a:t>void main()</a:t>
            </a:r>
            <a:br>
              <a:rPr lang="en-US" sz="1867" dirty="0">
                <a:solidFill>
                  <a:srgbClr val="775E9E"/>
                </a:solidFill>
                <a:latin typeface="Open Sans"/>
              </a:rPr>
            </a:br>
            <a:r>
              <a:rPr lang="en-US" sz="1867" dirty="0">
                <a:solidFill>
                  <a:srgbClr val="775E9E"/>
                </a:solidFill>
                <a:latin typeface="Open Sans"/>
              </a:rPr>
              <a:t>{</a:t>
            </a:r>
            <a:br>
              <a:rPr lang="en-US" sz="1867" dirty="0">
                <a:solidFill>
                  <a:srgbClr val="775E9E"/>
                </a:solidFill>
                <a:latin typeface="Open Sans"/>
              </a:rPr>
            </a:br>
            <a:r>
              <a:rPr lang="en-US" sz="1867" dirty="0">
                <a:solidFill>
                  <a:srgbClr val="775E9E"/>
                </a:solidFill>
                <a:latin typeface="Open Sans"/>
              </a:rPr>
              <a:t>    int a;</a:t>
            </a:r>
            <a:br>
              <a:rPr lang="en-US" sz="1867" dirty="0">
                <a:solidFill>
                  <a:srgbClr val="775E9E"/>
                </a:solidFill>
                <a:latin typeface="Open Sans"/>
              </a:rPr>
            </a:br>
            <a:r>
              <a:rPr lang="en-US" sz="1867" dirty="0">
                <a:solidFill>
                  <a:srgbClr val="775E9E"/>
                </a:solidFill>
                <a:latin typeface="Open Sans"/>
              </a:rPr>
              <a:t>    int *p,*q,*r;</a:t>
            </a:r>
            <a:br>
              <a:rPr lang="en-US" sz="1867" dirty="0">
                <a:solidFill>
                  <a:srgbClr val="775E9E"/>
                </a:solidFill>
                <a:latin typeface="Open Sans"/>
              </a:rPr>
            </a:br>
            <a:r>
              <a:rPr lang="en-US" sz="1867" dirty="0">
                <a:solidFill>
                  <a:srgbClr val="775E9E"/>
                </a:solidFill>
                <a:latin typeface="Open Sans"/>
              </a:rPr>
              <a:t>    </a:t>
            </a:r>
            <a:br>
              <a:rPr lang="en-US" sz="1867" dirty="0">
                <a:solidFill>
                  <a:srgbClr val="775E9E"/>
                </a:solidFill>
                <a:latin typeface="Open Sans"/>
              </a:rPr>
            </a:br>
            <a:r>
              <a:rPr lang="en-US" sz="1867" dirty="0">
                <a:solidFill>
                  <a:srgbClr val="775E9E"/>
                </a:solidFill>
                <a:latin typeface="Open Sans"/>
              </a:rPr>
              <a:t>    a=365;</a:t>
            </a:r>
            <a:br>
              <a:rPr lang="en-US" sz="1867" dirty="0">
                <a:solidFill>
                  <a:srgbClr val="775E9E"/>
                </a:solidFill>
                <a:latin typeface="Open Sans"/>
              </a:rPr>
            </a:br>
            <a:r>
              <a:rPr lang="en-US" sz="1867" dirty="0">
                <a:solidFill>
                  <a:srgbClr val="775E9E"/>
                </a:solidFill>
                <a:latin typeface="Open Sans"/>
              </a:rPr>
              <a:t>    </a:t>
            </a:r>
            <a:br>
              <a:rPr lang="en-US" sz="1867" dirty="0">
                <a:solidFill>
                  <a:srgbClr val="775E9E"/>
                </a:solidFill>
                <a:latin typeface="Open Sans"/>
              </a:rPr>
            </a:br>
            <a:r>
              <a:rPr lang="en-US" sz="1867" dirty="0">
                <a:solidFill>
                  <a:srgbClr val="775E9E"/>
                </a:solidFill>
                <a:latin typeface="Open Sans"/>
              </a:rPr>
              <a:t>    p=&amp;a;</a:t>
            </a:r>
            <a:br>
              <a:rPr lang="en-US" sz="1867" dirty="0">
                <a:solidFill>
                  <a:srgbClr val="775E9E"/>
                </a:solidFill>
                <a:latin typeface="Open Sans"/>
              </a:rPr>
            </a:br>
            <a:r>
              <a:rPr lang="en-US" sz="1867" dirty="0">
                <a:solidFill>
                  <a:srgbClr val="775E9E"/>
                </a:solidFill>
                <a:latin typeface="Open Sans"/>
              </a:rPr>
              <a:t>    q=&amp;a;</a:t>
            </a:r>
            <a:br>
              <a:rPr lang="en-US" sz="1867" dirty="0">
                <a:solidFill>
                  <a:srgbClr val="775E9E"/>
                </a:solidFill>
                <a:latin typeface="Open Sans"/>
              </a:rPr>
            </a:br>
            <a:r>
              <a:rPr lang="en-US" sz="1867" dirty="0">
                <a:solidFill>
                  <a:srgbClr val="775E9E"/>
                </a:solidFill>
                <a:latin typeface="Open Sans"/>
              </a:rPr>
              <a:t>    r=&amp;a;</a:t>
            </a:r>
            <a:br>
              <a:rPr lang="en-US" sz="1867" dirty="0">
                <a:solidFill>
                  <a:srgbClr val="775E9E"/>
                </a:solidFill>
                <a:latin typeface="Open Sans"/>
              </a:rPr>
            </a:br>
            <a:r>
              <a:rPr lang="en-US" sz="1867" dirty="0">
                <a:solidFill>
                  <a:srgbClr val="775E9E"/>
                </a:solidFill>
                <a:latin typeface="Open Sans"/>
              </a:rPr>
              <a:t>    </a:t>
            </a:r>
            <a:br>
              <a:rPr lang="en-US" sz="1867" dirty="0">
                <a:solidFill>
                  <a:srgbClr val="775E9E"/>
                </a:solidFill>
                <a:latin typeface="Open Sans"/>
              </a:rPr>
            </a:br>
            <a:r>
              <a:rPr lang="en-US" sz="1867" dirty="0">
                <a:solidFill>
                  <a:srgbClr val="775E9E"/>
                </a:solidFill>
                <a:latin typeface="Open Sans"/>
              </a:rPr>
              <a:t>    printf("the value of a is:%d\n", a);</a:t>
            </a:r>
            <a:br>
              <a:rPr lang="en-US" sz="1867" dirty="0">
                <a:solidFill>
                  <a:srgbClr val="775E9E"/>
                </a:solidFill>
                <a:latin typeface="Open Sans"/>
              </a:rPr>
            </a:br>
            <a:r>
              <a:rPr lang="en-US" sz="1867" dirty="0">
                <a:solidFill>
                  <a:srgbClr val="775E9E"/>
                </a:solidFill>
                <a:latin typeface="Open Sans"/>
              </a:rPr>
              <a:t>    printf("the value of p is:%d\n",*p);</a:t>
            </a:r>
            <a:br>
              <a:rPr lang="en-US" sz="1867" dirty="0">
                <a:solidFill>
                  <a:srgbClr val="775E9E"/>
                </a:solidFill>
                <a:latin typeface="Open Sans"/>
              </a:rPr>
            </a:br>
            <a:r>
              <a:rPr lang="en-US" sz="1867" dirty="0">
                <a:solidFill>
                  <a:srgbClr val="775E9E"/>
                </a:solidFill>
                <a:latin typeface="Open Sans"/>
              </a:rPr>
              <a:t>    printf("the value of q is:%d\n",*q);  </a:t>
            </a:r>
            <a:br>
              <a:rPr lang="en-US" sz="1867" dirty="0">
                <a:solidFill>
                  <a:srgbClr val="775E9E"/>
                </a:solidFill>
                <a:latin typeface="Open Sans"/>
              </a:rPr>
            </a:br>
            <a:r>
              <a:rPr lang="en-US" sz="1867" dirty="0">
                <a:solidFill>
                  <a:srgbClr val="775E9E"/>
                </a:solidFill>
                <a:latin typeface="Open Sans"/>
              </a:rPr>
              <a:t>    printf("the value of r is:%d\n",*r);</a:t>
            </a:r>
            <a:br>
              <a:rPr lang="en-US" sz="1867" dirty="0">
                <a:solidFill>
                  <a:srgbClr val="775E9E"/>
                </a:solidFill>
                <a:latin typeface="Open Sans"/>
              </a:rPr>
            </a:br>
            <a:r>
              <a:rPr lang="en-US" sz="1867" dirty="0">
                <a:solidFill>
                  <a:srgbClr val="775E9E"/>
                </a:solidFill>
                <a:latin typeface="Open Sans"/>
              </a:rPr>
              <a:t>}</a:t>
            </a:r>
          </a:p>
        </p:txBody>
      </p:sp>
      <p:sp>
        <p:nvSpPr>
          <p:cNvPr id="4" name="TextBox 3">
            <a:extLst>
              <a:ext uri="{4C97F3F6-550B-4D97-8ABA-8686AF05DAE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319B4D4-3CD3-4FAB-B851-F0236056E719}"/>
              </a:ext>
            </a:extLst>
          </p:cNvPr>
          <p:cNvSpPr txBox="1"/>
          <p:nvPr/>
        </p:nvSpPr>
        <p:spPr>
          <a:xfrm>
            <a:off x="685241" y="959663"/>
            <a:ext cx="7212863" cy="456472"/>
          </a:xfrm>
          <a:prstGeom prst="rect">
            <a:avLst/>
          </a:prstGeom>
        </p:spPr>
        <p:txBody>
          <a:bodyPr vert="horz" lIns="127000" tIns="63500" rIns="127000" bIns="63500" rtlCol="0" anchor="t">
            <a:spAutoFit/>
          </a:bodyPr>
          <a:lstStyle/>
          <a:p>
            <a:pPr>
              <a:defRPr lang="en-US" sz="1400" dirty="0"/>
            </a:pPr>
            <a:r>
              <a:rPr lang="en-US" sz="2133" b="1" dirty="0">
                <a:solidFill>
                  <a:srgbClr val="FF0000"/>
                </a:solidFill>
                <a:latin typeface="+mj-lt"/>
              </a:rPr>
              <a:t>Can there be more than one pointer to a variable?</a:t>
            </a:r>
          </a:p>
        </p:txBody>
      </p:sp>
      <p:sp>
        <p:nvSpPr>
          <p:cNvPr id="5" name="Rectangle 4">
            <a:extLst>
              <a:ext uri="{45FF4B88-401A-400D-95F4-488F04C1BAD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9609671-E4E5-4F45-BF3D-F136307B086A}"/>
              </a:ext>
            </a:extLst>
          </p:cNvPr>
          <p:cNvSpPr/>
          <p:nvPr/>
        </p:nvSpPr>
        <p:spPr>
          <a:xfrm>
            <a:off x="5889371" y="2880779"/>
            <a:ext cx="1412760" cy="59624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6" name="Straight Connector 5">
            <a:extLst>
              <a:ext uri="{543A9FB8-8803-4573-BC15-92EFEB677C0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D7D9FE2-0CED-4D1D-8C63-7AC3DDEBD01C}"/>
              </a:ext>
            </a:extLst>
          </p:cNvPr>
          <p:cNvCxnSpPr/>
          <p:nvPr/>
        </p:nvCxnSpPr>
        <p:spPr>
          <a:xfrm rot="16200000" flipH="1">
            <a:off x="6327522" y="3178441"/>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7" name="Rectangle 6">
            <a:extLst>
              <a:ext uri="{14565F84-2012-48E5-89EA-A2125EEE33D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117148F-B785-412F-9A19-131468E0EBE8}"/>
              </a:ext>
            </a:extLst>
          </p:cNvPr>
          <p:cNvSpPr/>
          <p:nvPr/>
        </p:nvSpPr>
        <p:spPr>
          <a:xfrm>
            <a:off x="7724469" y="2880779"/>
            <a:ext cx="1412760" cy="59624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8" name="Straight Connector 7">
            <a:extLst>
              <a:ext uri="{BB23DF4D-B814-4D06-8A3F-D42A514093C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BECF5AB-A3D0-4BF1-9068-857AB4217367}"/>
              </a:ext>
            </a:extLst>
          </p:cNvPr>
          <p:cNvCxnSpPr/>
          <p:nvPr/>
        </p:nvCxnSpPr>
        <p:spPr>
          <a:xfrm rot="16200000" flipH="1">
            <a:off x="8162621" y="3178441"/>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9" name="TextBox 8">
            <a:extLst>
              <a:ext uri="{B01617A6-F10A-45C2-826D-EC5D27999DC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F55599B-A466-4024-AA92-8B31898280E5}"/>
              </a:ext>
            </a:extLst>
          </p:cNvPr>
          <p:cNvSpPr txBox="1"/>
          <p:nvPr/>
        </p:nvSpPr>
        <p:spPr>
          <a:xfrm>
            <a:off x="5561953" y="2922397"/>
            <a:ext cx="489457" cy="415563"/>
          </a:xfrm>
          <a:prstGeom prst="rect">
            <a:avLst/>
          </a:prstGeom>
        </p:spPr>
        <p:txBody>
          <a:bodyPr vert="horz" lIns="127000" tIns="63500" rIns="127000" bIns="63500" rtlCol="0" anchor="t">
            <a:spAutoFit/>
          </a:bodyPr>
          <a:lstStyle/>
          <a:p>
            <a:pPr>
              <a:defRPr lang="en-US" sz="1400" dirty="0"/>
            </a:pPr>
            <a:r>
              <a:rPr lang="en-US" sz="1867" dirty="0"/>
              <a:t>p</a:t>
            </a:r>
          </a:p>
        </p:txBody>
      </p:sp>
      <p:sp>
        <p:nvSpPr>
          <p:cNvPr id="10" name="TextBox 9">
            <a:extLst>
              <a:ext uri="{A2FB032B-FCAD-406B-81A5-EAA60071068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211A193-281F-4EAD-AC0E-9250911EEC6E}"/>
              </a:ext>
            </a:extLst>
          </p:cNvPr>
          <p:cNvSpPr txBox="1"/>
          <p:nvPr/>
        </p:nvSpPr>
        <p:spPr>
          <a:xfrm>
            <a:off x="7412266" y="2973197"/>
            <a:ext cx="489457" cy="415563"/>
          </a:xfrm>
          <a:prstGeom prst="rect">
            <a:avLst/>
          </a:prstGeom>
        </p:spPr>
        <p:txBody>
          <a:bodyPr vert="horz" lIns="127000" tIns="63500" rIns="127000" bIns="63500" rtlCol="0" anchor="t">
            <a:spAutoFit/>
          </a:bodyPr>
          <a:lstStyle/>
          <a:p>
            <a:pPr>
              <a:defRPr lang="en-US" sz="1400" dirty="0"/>
            </a:pPr>
            <a:r>
              <a:rPr lang="en-US" sz="1867" dirty="0"/>
              <a:t>q</a:t>
            </a:r>
          </a:p>
        </p:txBody>
      </p:sp>
      <p:sp>
        <p:nvSpPr>
          <p:cNvPr id="11" name="TextBox 10">
            <a:extLst>
              <a:ext uri="{F78B1E82-49AA-4148-BAAC-D9B05B4FC2E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BBF98E4-92AC-4B55-BFB9-2677E11EA817}"/>
              </a:ext>
            </a:extLst>
          </p:cNvPr>
          <p:cNvSpPr txBox="1"/>
          <p:nvPr/>
        </p:nvSpPr>
        <p:spPr>
          <a:xfrm>
            <a:off x="6081269" y="2948928"/>
            <a:ext cx="489457" cy="415563"/>
          </a:xfrm>
          <a:prstGeom prst="rect">
            <a:avLst/>
          </a:prstGeom>
        </p:spPr>
        <p:txBody>
          <a:bodyPr vert="horz" lIns="127000" tIns="63500" rIns="127000" bIns="63500" rtlCol="0" anchor="t">
            <a:spAutoFit/>
          </a:bodyPr>
          <a:lstStyle/>
          <a:p>
            <a:pPr>
              <a:defRPr lang="en-US" sz="1400" dirty="0"/>
            </a:pPr>
            <a:r>
              <a:rPr lang="en-US" sz="1867" dirty="0"/>
              <a:t>?</a:t>
            </a:r>
          </a:p>
        </p:txBody>
      </p:sp>
      <p:sp>
        <p:nvSpPr>
          <p:cNvPr id="12" name="TextBox 11">
            <a:extLst>
              <a:ext uri="{99E2D52D-ADC4-48C9-B787-BC9DC5101B1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1880D37-9143-4C6A-8E5F-9B6A05B1DB6E}"/>
              </a:ext>
            </a:extLst>
          </p:cNvPr>
          <p:cNvSpPr txBox="1"/>
          <p:nvPr/>
        </p:nvSpPr>
        <p:spPr>
          <a:xfrm>
            <a:off x="7859269" y="2948928"/>
            <a:ext cx="489457" cy="415563"/>
          </a:xfrm>
          <a:prstGeom prst="rect">
            <a:avLst/>
          </a:prstGeom>
        </p:spPr>
        <p:txBody>
          <a:bodyPr vert="horz" lIns="127000" tIns="63500" rIns="127000" bIns="63500" rtlCol="0" anchor="t">
            <a:spAutoFit/>
          </a:bodyPr>
          <a:lstStyle/>
          <a:p>
            <a:pPr>
              <a:defRPr lang="en-US" sz="1400" dirty="0"/>
            </a:pPr>
            <a:r>
              <a:rPr lang="en-US" sz="1867" dirty="0"/>
              <a:t>?</a:t>
            </a:r>
          </a:p>
        </p:txBody>
      </p:sp>
      <p:sp>
        <p:nvSpPr>
          <p:cNvPr id="13" name="TextBox 12">
            <a:extLst>
              <a:ext uri="{CEFCC825-BD2B-4BC9-BE32-81B0E75E3B2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86A62B3-95AF-458B-97F5-C58D70E7C96B}"/>
              </a:ext>
            </a:extLst>
          </p:cNvPr>
          <p:cNvSpPr txBox="1"/>
          <p:nvPr/>
        </p:nvSpPr>
        <p:spPr>
          <a:xfrm>
            <a:off x="6146801" y="2539873"/>
            <a:ext cx="1101103" cy="415563"/>
          </a:xfrm>
          <a:prstGeom prst="rect">
            <a:avLst/>
          </a:prstGeom>
        </p:spPr>
        <p:txBody>
          <a:bodyPr vert="horz" lIns="127000" tIns="63500" rIns="127000" bIns="63500" rtlCol="0" anchor="t">
            <a:spAutoFit/>
          </a:bodyPr>
          <a:lstStyle/>
          <a:p>
            <a:pPr>
              <a:defRPr lang="en-US" sz="1400" dirty="0"/>
            </a:pPr>
            <a:r>
              <a:rPr lang="en-US" sz="1867" dirty="0"/>
              <a:t>5000</a:t>
            </a:r>
          </a:p>
        </p:txBody>
      </p:sp>
      <p:sp>
        <p:nvSpPr>
          <p:cNvPr id="14" name="TextBox 13">
            <a:extLst>
              <a:ext uri="{EDA042DC-5A05-47BA-9046-DCF659FFBDB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D415FAE-B356-4CE1-B2DE-792631C54B3A}"/>
              </a:ext>
            </a:extLst>
          </p:cNvPr>
          <p:cNvSpPr txBox="1"/>
          <p:nvPr/>
        </p:nvSpPr>
        <p:spPr>
          <a:xfrm>
            <a:off x="8077201" y="2539873"/>
            <a:ext cx="1101103" cy="415563"/>
          </a:xfrm>
          <a:prstGeom prst="rect">
            <a:avLst/>
          </a:prstGeom>
        </p:spPr>
        <p:txBody>
          <a:bodyPr vert="horz" lIns="127000" tIns="63500" rIns="127000" bIns="63500" rtlCol="0" anchor="t">
            <a:spAutoFit/>
          </a:bodyPr>
          <a:lstStyle/>
          <a:p>
            <a:pPr>
              <a:defRPr lang="en-US" sz="1400" dirty="0"/>
            </a:pPr>
            <a:r>
              <a:rPr lang="en-US" sz="1867" dirty="0"/>
              <a:t>6000</a:t>
            </a:r>
          </a:p>
        </p:txBody>
      </p:sp>
      <p:sp>
        <p:nvSpPr>
          <p:cNvPr id="15" name="Rectangle 14">
            <a:extLst>
              <a:ext uri="{DF85AF93-10B7-4957-B14D-8B665C5CC63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B77B5E7-8D46-4E38-AFD3-B06FDF4E0C76}"/>
              </a:ext>
            </a:extLst>
          </p:cNvPr>
          <p:cNvSpPr/>
          <p:nvPr/>
        </p:nvSpPr>
        <p:spPr>
          <a:xfrm>
            <a:off x="9553269" y="2880779"/>
            <a:ext cx="1412760" cy="59624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16" name="Straight Connector 15">
            <a:extLst>
              <a:ext uri="{D30C8F1F-2639-444B-9747-BDB795898B2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5FDD02A-7D00-4F43-A54D-BF2F66FE9743}"/>
              </a:ext>
            </a:extLst>
          </p:cNvPr>
          <p:cNvCxnSpPr/>
          <p:nvPr/>
        </p:nvCxnSpPr>
        <p:spPr>
          <a:xfrm rot="16200000" flipH="1">
            <a:off x="9991421" y="3178441"/>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7" name="TextBox 16">
            <a:extLst>
              <a:ext uri="{8D07ED47-D79B-40B2-9DAD-E97AED5D87A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681FA25-DD9F-4B99-B79C-706926FF7649}"/>
              </a:ext>
            </a:extLst>
          </p:cNvPr>
          <p:cNvSpPr txBox="1"/>
          <p:nvPr/>
        </p:nvSpPr>
        <p:spPr>
          <a:xfrm>
            <a:off x="9688069" y="2948928"/>
            <a:ext cx="489457" cy="415563"/>
          </a:xfrm>
          <a:prstGeom prst="rect">
            <a:avLst/>
          </a:prstGeom>
        </p:spPr>
        <p:txBody>
          <a:bodyPr vert="horz" lIns="127000" tIns="63500" rIns="127000" bIns="63500" rtlCol="0" anchor="t">
            <a:spAutoFit/>
          </a:bodyPr>
          <a:lstStyle/>
          <a:p>
            <a:pPr>
              <a:defRPr lang="en-US" sz="1400" dirty="0"/>
            </a:pPr>
            <a:r>
              <a:rPr lang="en-US" sz="1867" dirty="0"/>
              <a:t>?</a:t>
            </a:r>
          </a:p>
        </p:txBody>
      </p:sp>
      <p:sp>
        <p:nvSpPr>
          <p:cNvPr id="18" name="TextBox 17">
            <a:extLst>
              <a:ext uri="{3A3956D7-5521-4B72-8B6D-67D677B0A55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032D070-B4C7-4FE9-BDFE-A824DCA8987E}"/>
              </a:ext>
            </a:extLst>
          </p:cNvPr>
          <p:cNvSpPr txBox="1"/>
          <p:nvPr/>
        </p:nvSpPr>
        <p:spPr>
          <a:xfrm>
            <a:off x="9906001" y="2539873"/>
            <a:ext cx="1101103" cy="415563"/>
          </a:xfrm>
          <a:prstGeom prst="rect">
            <a:avLst/>
          </a:prstGeom>
        </p:spPr>
        <p:txBody>
          <a:bodyPr vert="horz" lIns="127000" tIns="63500" rIns="127000" bIns="63500" rtlCol="0" anchor="t">
            <a:spAutoFit/>
          </a:bodyPr>
          <a:lstStyle/>
          <a:p>
            <a:pPr>
              <a:defRPr lang="en-US" sz="1400" dirty="0"/>
            </a:pPr>
            <a:r>
              <a:rPr lang="en-US" sz="1867" dirty="0"/>
              <a:t>7000</a:t>
            </a:r>
          </a:p>
        </p:txBody>
      </p:sp>
      <p:sp>
        <p:nvSpPr>
          <p:cNvPr id="19" name="TextBox 18">
            <a:extLst>
              <a:ext uri="{E839CDD9-212A-4BC6-8984-4F0F773ECB6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FA2773C-58C8-404C-87C8-51C60D0C50B8}"/>
              </a:ext>
            </a:extLst>
          </p:cNvPr>
          <p:cNvSpPr txBox="1"/>
          <p:nvPr/>
        </p:nvSpPr>
        <p:spPr>
          <a:xfrm>
            <a:off x="9241066" y="2973197"/>
            <a:ext cx="489457" cy="415563"/>
          </a:xfrm>
          <a:prstGeom prst="rect">
            <a:avLst/>
          </a:prstGeom>
        </p:spPr>
        <p:txBody>
          <a:bodyPr vert="horz" lIns="127000" tIns="63500" rIns="127000" bIns="63500" rtlCol="0" anchor="t">
            <a:spAutoFit/>
          </a:bodyPr>
          <a:lstStyle/>
          <a:p>
            <a:pPr>
              <a:defRPr lang="en-US" sz="1400" dirty="0"/>
            </a:pPr>
            <a:r>
              <a:rPr lang="en-US" sz="1867" dirty="0"/>
              <a:t>r</a:t>
            </a:r>
          </a:p>
        </p:txBody>
      </p:sp>
      <p:sp>
        <p:nvSpPr>
          <p:cNvPr id="20" name="Rectangle 19">
            <a:extLst>
              <a:ext uri="{E8265C89-6CA5-41B1-9D44-E08C31F2795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04A3B75-AB47-4C14-8EC3-3FA24C1A8313}"/>
              </a:ext>
            </a:extLst>
          </p:cNvPr>
          <p:cNvSpPr/>
          <p:nvPr/>
        </p:nvSpPr>
        <p:spPr>
          <a:xfrm>
            <a:off x="7721600" y="1853790"/>
            <a:ext cx="1412760" cy="59624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21" name="Straight Connector 20">
            <a:extLst>
              <a:ext uri="{E69A4A74-0589-4FC2-8B42-E390EB5D0F0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F1CAE65-A99A-4D6B-993F-39FCF0891F2A}"/>
              </a:ext>
            </a:extLst>
          </p:cNvPr>
          <p:cNvCxnSpPr/>
          <p:nvPr/>
        </p:nvCxnSpPr>
        <p:spPr>
          <a:xfrm rot="16200000" flipH="1">
            <a:off x="8159750" y="2151456"/>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2" name="TextBox 21">
            <a:extLst>
              <a:ext uri="{0429D90E-BCD1-42B4-A98E-ABD206F824C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654544-8976-4056-933E-9954AC112004}"/>
              </a:ext>
            </a:extLst>
          </p:cNvPr>
          <p:cNvSpPr txBox="1"/>
          <p:nvPr/>
        </p:nvSpPr>
        <p:spPr>
          <a:xfrm>
            <a:off x="7333742" y="1895412"/>
            <a:ext cx="489457"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23" name="TextBox 22">
            <a:extLst>
              <a:ext uri="{C73FB6C8-8CE2-4255-85C5-2DB4FD19356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A17D683-0ED7-4143-B029-2507247BAA39}"/>
              </a:ext>
            </a:extLst>
          </p:cNvPr>
          <p:cNvSpPr txBox="1"/>
          <p:nvPr/>
        </p:nvSpPr>
        <p:spPr>
          <a:xfrm>
            <a:off x="7913497" y="1945754"/>
            <a:ext cx="489457" cy="415563"/>
          </a:xfrm>
          <a:prstGeom prst="rect">
            <a:avLst/>
          </a:prstGeom>
        </p:spPr>
        <p:txBody>
          <a:bodyPr vert="horz" lIns="127000" tIns="63500" rIns="127000" bIns="63500" rtlCol="0" anchor="t">
            <a:spAutoFit/>
          </a:bodyPr>
          <a:lstStyle/>
          <a:p>
            <a:pPr>
              <a:defRPr lang="en-US" sz="1400" dirty="0"/>
            </a:pPr>
            <a:r>
              <a:rPr lang="en-US" sz="1867" dirty="0"/>
              <a:t>?</a:t>
            </a:r>
          </a:p>
        </p:txBody>
      </p:sp>
      <p:sp>
        <p:nvSpPr>
          <p:cNvPr id="24" name="TextBox 23">
            <a:extLst>
              <a:ext uri="{63B1ECFB-46DC-460F-AD57-94243896747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1C07A42-F406-4C15-B98D-BB3EDDC5A34A}"/>
              </a:ext>
            </a:extLst>
          </p:cNvPr>
          <p:cNvSpPr txBox="1"/>
          <p:nvPr/>
        </p:nvSpPr>
        <p:spPr>
          <a:xfrm>
            <a:off x="8069974" y="1473201"/>
            <a:ext cx="1101103" cy="415563"/>
          </a:xfrm>
          <a:prstGeom prst="rect">
            <a:avLst/>
          </a:prstGeom>
        </p:spPr>
        <p:txBody>
          <a:bodyPr vert="horz" lIns="127000" tIns="63500" rIns="127000" bIns="63500" rtlCol="0" anchor="t">
            <a:spAutoFit/>
          </a:bodyPr>
          <a:lstStyle/>
          <a:p>
            <a:pPr>
              <a:defRPr lang="en-US" sz="1400" dirty="0"/>
            </a:pPr>
            <a:r>
              <a:rPr lang="en-US" sz="1867" dirty="0"/>
              <a:t>1000</a:t>
            </a:r>
          </a:p>
        </p:txBody>
      </p:sp>
      <p:sp>
        <p:nvSpPr>
          <p:cNvPr id="25" name="Rectangle 24">
            <a:extLst>
              <a:ext uri="{7C372502-526A-4FE9-90AE-0945B47770B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C387333-4C3D-4B45-849D-78EB72ADE73C}"/>
              </a:ext>
            </a:extLst>
          </p:cNvPr>
          <p:cNvSpPr/>
          <p:nvPr/>
        </p:nvSpPr>
        <p:spPr>
          <a:xfrm>
            <a:off x="7657731" y="4025900"/>
            <a:ext cx="1412760" cy="59624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26" name="Straight Connector 25">
            <a:extLst>
              <a:ext uri="{ED400AC1-212F-40F1-93AE-CD4CD7CF93E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A443979-026F-4AED-83FC-B833C30C7DEF}"/>
              </a:ext>
            </a:extLst>
          </p:cNvPr>
          <p:cNvCxnSpPr/>
          <p:nvPr/>
        </p:nvCxnSpPr>
        <p:spPr>
          <a:xfrm rot="16200000" flipH="1">
            <a:off x="8095882" y="4323563"/>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7" name="TextBox 26">
            <a:extLst>
              <a:ext uri="{31B0C761-6886-4668-8972-29FE0A76AA9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0E1AC54-BC38-4131-A7CC-669B07D4AFDF}"/>
              </a:ext>
            </a:extLst>
          </p:cNvPr>
          <p:cNvSpPr txBox="1"/>
          <p:nvPr/>
        </p:nvSpPr>
        <p:spPr>
          <a:xfrm>
            <a:off x="7330313" y="4118318"/>
            <a:ext cx="489457"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28" name="TextBox 27">
            <a:extLst>
              <a:ext uri="{AE805F92-C30D-4E1C-8E82-528C0ECBC22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CC85E64-D921-4488-AC38-5240D648619D}"/>
              </a:ext>
            </a:extLst>
          </p:cNvPr>
          <p:cNvSpPr txBox="1"/>
          <p:nvPr/>
        </p:nvSpPr>
        <p:spPr>
          <a:xfrm>
            <a:off x="8002029" y="4117861"/>
            <a:ext cx="1220863" cy="415563"/>
          </a:xfrm>
          <a:prstGeom prst="rect">
            <a:avLst/>
          </a:prstGeom>
        </p:spPr>
        <p:txBody>
          <a:bodyPr vert="horz" lIns="127000" tIns="63500" rIns="127000" bIns="63500" rtlCol="0" anchor="t">
            <a:spAutoFit/>
          </a:bodyPr>
          <a:lstStyle/>
          <a:p>
            <a:pPr>
              <a:defRPr lang="en-US" sz="1400" dirty="0"/>
            </a:pPr>
            <a:r>
              <a:rPr lang="en-US" sz="1867" dirty="0"/>
              <a:t>365</a:t>
            </a:r>
          </a:p>
        </p:txBody>
      </p:sp>
      <p:sp>
        <p:nvSpPr>
          <p:cNvPr id="29" name="TextBox 28">
            <a:extLst>
              <a:ext uri="{9E86A331-DD42-4A7C-8AFE-04150C67E83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5915E45-9944-4623-A51F-381664927BA9}"/>
              </a:ext>
            </a:extLst>
          </p:cNvPr>
          <p:cNvSpPr txBox="1"/>
          <p:nvPr/>
        </p:nvSpPr>
        <p:spPr>
          <a:xfrm>
            <a:off x="8006105" y="3645308"/>
            <a:ext cx="1101103" cy="415563"/>
          </a:xfrm>
          <a:prstGeom prst="rect">
            <a:avLst/>
          </a:prstGeom>
        </p:spPr>
        <p:txBody>
          <a:bodyPr vert="horz" lIns="127000" tIns="63500" rIns="127000" bIns="63500" rtlCol="0" anchor="t">
            <a:spAutoFit/>
          </a:bodyPr>
          <a:lstStyle/>
          <a:p>
            <a:pPr>
              <a:defRPr lang="en-US" sz="1400" dirty="0"/>
            </a:pPr>
            <a:r>
              <a:rPr lang="en-US" sz="1867" dirty="0"/>
              <a:t>1000</a:t>
            </a:r>
          </a:p>
        </p:txBody>
      </p:sp>
      <p:sp>
        <p:nvSpPr>
          <p:cNvPr id="30" name="Rectangle 29">
            <a:extLst>
              <a:ext uri="{A9937EC7-5A6D-4A18-825F-98E670DE5FA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DFF59CA-427D-4E9A-A888-18AF716F7FC9}"/>
              </a:ext>
            </a:extLst>
          </p:cNvPr>
          <p:cNvSpPr/>
          <p:nvPr/>
        </p:nvSpPr>
        <p:spPr>
          <a:xfrm>
            <a:off x="5838571" y="5319179"/>
            <a:ext cx="1412760" cy="59624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31" name="Straight Connector 30">
            <a:extLst>
              <a:ext uri="{47191F5B-6EE5-4602-8A19-911A4BE4694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A155CA7-137B-4D2D-8F5F-D93BAECAAAAA}"/>
              </a:ext>
            </a:extLst>
          </p:cNvPr>
          <p:cNvCxnSpPr/>
          <p:nvPr/>
        </p:nvCxnSpPr>
        <p:spPr>
          <a:xfrm rot="16200000" flipH="1">
            <a:off x="6276722" y="5616841"/>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32" name="Rectangle 31">
            <a:extLst>
              <a:ext uri="{BC9B7E68-0995-4E47-9C33-96A7CC36DDE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A99DFAB-6DA3-43B5-828B-B9B48E0FE837}"/>
              </a:ext>
            </a:extLst>
          </p:cNvPr>
          <p:cNvSpPr/>
          <p:nvPr/>
        </p:nvSpPr>
        <p:spPr>
          <a:xfrm>
            <a:off x="7673669" y="5319179"/>
            <a:ext cx="1412760" cy="59624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33" name="Straight Connector 32">
            <a:extLst>
              <a:ext uri="{E79962A3-ABE3-4FC9-86FA-43FD375531D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CCAA04B-FCBC-4615-9208-D6BF96E2AC65}"/>
              </a:ext>
            </a:extLst>
          </p:cNvPr>
          <p:cNvCxnSpPr/>
          <p:nvPr/>
        </p:nvCxnSpPr>
        <p:spPr>
          <a:xfrm rot="16200000" flipH="1">
            <a:off x="8111821" y="5616841"/>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34" name="TextBox 33">
            <a:extLst>
              <a:ext uri="{620DEA43-3B30-4CF1-8A95-4CC85919E08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BA6ECEE-1196-4BAF-B983-17596F54AE7C}"/>
              </a:ext>
            </a:extLst>
          </p:cNvPr>
          <p:cNvSpPr txBox="1"/>
          <p:nvPr/>
        </p:nvSpPr>
        <p:spPr>
          <a:xfrm>
            <a:off x="5511153" y="5360797"/>
            <a:ext cx="489457" cy="415563"/>
          </a:xfrm>
          <a:prstGeom prst="rect">
            <a:avLst/>
          </a:prstGeom>
        </p:spPr>
        <p:txBody>
          <a:bodyPr vert="horz" lIns="127000" tIns="63500" rIns="127000" bIns="63500" rtlCol="0" anchor="t">
            <a:spAutoFit/>
          </a:bodyPr>
          <a:lstStyle/>
          <a:p>
            <a:pPr>
              <a:defRPr lang="en-US" sz="1400" dirty="0"/>
            </a:pPr>
            <a:r>
              <a:rPr lang="en-US" sz="1867" dirty="0"/>
              <a:t>p</a:t>
            </a:r>
          </a:p>
        </p:txBody>
      </p:sp>
      <p:sp>
        <p:nvSpPr>
          <p:cNvPr id="35" name="TextBox 34">
            <a:extLst>
              <a:ext uri="{32F51918-E567-425A-99A7-C98FD66A5FD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334B9EC-9956-4F31-A024-37E053353EBA}"/>
              </a:ext>
            </a:extLst>
          </p:cNvPr>
          <p:cNvSpPr txBox="1"/>
          <p:nvPr/>
        </p:nvSpPr>
        <p:spPr>
          <a:xfrm>
            <a:off x="7361466" y="5411597"/>
            <a:ext cx="489457" cy="415563"/>
          </a:xfrm>
          <a:prstGeom prst="rect">
            <a:avLst/>
          </a:prstGeom>
        </p:spPr>
        <p:txBody>
          <a:bodyPr vert="horz" lIns="127000" tIns="63500" rIns="127000" bIns="63500" rtlCol="0" anchor="t">
            <a:spAutoFit/>
          </a:bodyPr>
          <a:lstStyle/>
          <a:p>
            <a:pPr>
              <a:defRPr lang="en-US" sz="1400" dirty="0"/>
            </a:pPr>
            <a:r>
              <a:rPr lang="en-US" sz="1867" dirty="0"/>
              <a:t>q</a:t>
            </a:r>
          </a:p>
        </p:txBody>
      </p:sp>
      <p:sp>
        <p:nvSpPr>
          <p:cNvPr id="36" name="TextBox 35">
            <a:extLst>
              <a:ext uri="{DE7B5875-C76C-42A3-93A2-C4597662C97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8BF9DAA-2F0E-4BF2-B191-B853BFE8E1E5}"/>
              </a:ext>
            </a:extLst>
          </p:cNvPr>
          <p:cNvSpPr txBox="1"/>
          <p:nvPr/>
        </p:nvSpPr>
        <p:spPr>
          <a:xfrm>
            <a:off x="6138354" y="5383289"/>
            <a:ext cx="1200671" cy="415563"/>
          </a:xfrm>
          <a:prstGeom prst="rect">
            <a:avLst/>
          </a:prstGeom>
        </p:spPr>
        <p:txBody>
          <a:bodyPr vert="horz" lIns="127000" tIns="63500" rIns="127000" bIns="63500" rtlCol="0" anchor="t">
            <a:spAutoFit/>
          </a:bodyPr>
          <a:lstStyle/>
          <a:p>
            <a:pPr>
              <a:defRPr lang="en-US" sz="1400" dirty="0"/>
            </a:pPr>
            <a:r>
              <a:rPr lang="en-US" sz="1867" dirty="0"/>
              <a:t>1000</a:t>
            </a:r>
          </a:p>
        </p:txBody>
      </p:sp>
      <p:sp>
        <p:nvSpPr>
          <p:cNvPr id="37" name="TextBox 36">
            <a:extLst>
              <a:ext uri="{ECCF4006-79F7-4B35-8AD4-EAC57933FE4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7D377A9-A921-4A18-A2D4-FA26CD52F38C}"/>
              </a:ext>
            </a:extLst>
          </p:cNvPr>
          <p:cNvSpPr txBox="1"/>
          <p:nvPr/>
        </p:nvSpPr>
        <p:spPr>
          <a:xfrm>
            <a:off x="8011669" y="5387328"/>
            <a:ext cx="1144561" cy="415563"/>
          </a:xfrm>
          <a:prstGeom prst="rect">
            <a:avLst/>
          </a:prstGeom>
        </p:spPr>
        <p:txBody>
          <a:bodyPr vert="horz" lIns="127000" tIns="63500" rIns="127000" bIns="63500" rtlCol="0" anchor="t">
            <a:spAutoFit/>
          </a:bodyPr>
          <a:lstStyle/>
          <a:p>
            <a:pPr>
              <a:defRPr lang="en-US" sz="1400" dirty="0"/>
            </a:pPr>
            <a:r>
              <a:rPr lang="en-US" sz="1867" dirty="0"/>
              <a:t>1000</a:t>
            </a:r>
          </a:p>
        </p:txBody>
      </p:sp>
      <p:sp>
        <p:nvSpPr>
          <p:cNvPr id="38" name="TextBox 37">
            <a:extLst>
              <a:ext uri="{E488A1D7-AE4F-4ACE-A9D8-714E58E0A1B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4A0DB95-84BF-42E5-9551-498EBAF88909}"/>
              </a:ext>
            </a:extLst>
          </p:cNvPr>
          <p:cNvSpPr txBox="1"/>
          <p:nvPr/>
        </p:nvSpPr>
        <p:spPr>
          <a:xfrm>
            <a:off x="6096001" y="4978273"/>
            <a:ext cx="1101103" cy="415563"/>
          </a:xfrm>
          <a:prstGeom prst="rect">
            <a:avLst/>
          </a:prstGeom>
        </p:spPr>
        <p:txBody>
          <a:bodyPr vert="horz" lIns="127000" tIns="63500" rIns="127000" bIns="63500" rtlCol="0" anchor="t">
            <a:spAutoFit/>
          </a:bodyPr>
          <a:lstStyle/>
          <a:p>
            <a:pPr>
              <a:defRPr lang="en-US" sz="1400" dirty="0"/>
            </a:pPr>
            <a:r>
              <a:rPr lang="en-US" sz="1867" dirty="0"/>
              <a:t>5000</a:t>
            </a:r>
          </a:p>
        </p:txBody>
      </p:sp>
      <p:sp>
        <p:nvSpPr>
          <p:cNvPr id="39" name="TextBox 38">
            <a:extLst>
              <a:ext uri="{F4802687-1D06-4C50-90E0-34ED212B88D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6EC146E-60ED-42D7-B8E1-2D32C3ADB979}"/>
              </a:ext>
            </a:extLst>
          </p:cNvPr>
          <p:cNvSpPr txBox="1"/>
          <p:nvPr/>
        </p:nvSpPr>
        <p:spPr>
          <a:xfrm>
            <a:off x="8280401" y="4978273"/>
            <a:ext cx="1101103" cy="415563"/>
          </a:xfrm>
          <a:prstGeom prst="rect">
            <a:avLst/>
          </a:prstGeom>
        </p:spPr>
        <p:txBody>
          <a:bodyPr vert="horz" lIns="127000" tIns="63500" rIns="127000" bIns="63500" rtlCol="0" anchor="t">
            <a:spAutoFit/>
          </a:bodyPr>
          <a:lstStyle/>
          <a:p>
            <a:pPr>
              <a:defRPr lang="en-US" sz="1400" dirty="0"/>
            </a:pPr>
            <a:r>
              <a:rPr lang="en-US" sz="1867" dirty="0"/>
              <a:t>6000</a:t>
            </a:r>
          </a:p>
        </p:txBody>
      </p:sp>
      <p:sp>
        <p:nvSpPr>
          <p:cNvPr id="40" name="Rectangle 39">
            <a:extLst>
              <a:ext uri="{056C239F-5495-4196-9CA1-F42A59EF2AD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21A3006-EAAB-4BB1-8C6F-B6BD56F6BB36}"/>
              </a:ext>
            </a:extLst>
          </p:cNvPr>
          <p:cNvSpPr/>
          <p:nvPr/>
        </p:nvSpPr>
        <p:spPr>
          <a:xfrm>
            <a:off x="9502469" y="5369979"/>
            <a:ext cx="1412760" cy="596245"/>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41" name="Straight Connector 40">
            <a:extLst>
              <a:ext uri="{6C9A7934-0C8D-4562-9E6E-3FDC767EF96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D128B7D-99B6-4D45-AF95-0F9AB0546BE8}"/>
              </a:ext>
            </a:extLst>
          </p:cNvPr>
          <p:cNvCxnSpPr/>
          <p:nvPr/>
        </p:nvCxnSpPr>
        <p:spPr>
          <a:xfrm rot="16200000" flipH="1">
            <a:off x="9940621" y="5616841"/>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42" name="TextBox 41">
            <a:extLst>
              <a:ext uri="{4E633C03-B71C-4340-A020-AFCF675E917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C5392A7-5768-40FC-BE48-22A96211F1D8}"/>
              </a:ext>
            </a:extLst>
          </p:cNvPr>
          <p:cNvSpPr txBox="1"/>
          <p:nvPr/>
        </p:nvSpPr>
        <p:spPr>
          <a:xfrm>
            <a:off x="9789668" y="5387328"/>
            <a:ext cx="1277963" cy="415563"/>
          </a:xfrm>
          <a:prstGeom prst="rect">
            <a:avLst/>
          </a:prstGeom>
        </p:spPr>
        <p:txBody>
          <a:bodyPr vert="horz" lIns="127000" tIns="63500" rIns="127000" bIns="63500" rtlCol="0" anchor="t">
            <a:spAutoFit/>
          </a:bodyPr>
          <a:lstStyle/>
          <a:p>
            <a:pPr>
              <a:defRPr lang="en-US" sz="1400" dirty="0"/>
            </a:pPr>
            <a:r>
              <a:rPr lang="en-US" sz="1867" dirty="0"/>
              <a:t>1000</a:t>
            </a:r>
          </a:p>
        </p:txBody>
      </p:sp>
      <p:sp>
        <p:nvSpPr>
          <p:cNvPr id="43" name="TextBox 42">
            <a:extLst>
              <a:ext uri="{B3CBE9F0-2CE3-4FA3-8288-9E7BCFB1E1D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49D6580-C1E1-4981-BEB6-7C79751D7BD0}"/>
              </a:ext>
            </a:extLst>
          </p:cNvPr>
          <p:cNvSpPr txBox="1"/>
          <p:nvPr/>
        </p:nvSpPr>
        <p:spPr>
          <a:xfrm>
            <a:off x="9855201" y="4978273"/>
            <a:ext cx="1101103" cy="415563"/>
          </a:xfrm>
          <a:prstGeom prst="rect">
            <a:avLst/>
          </a:prstGeom>
        </p:spPr>
        <p:txBody>
          <a:bodyPr vert="horz" lIns="127000" tIns="63500" rIns="127000" bIns="63500" rtlCol="0" anchor="t">
            <a:spAutoFit/>
          </a:bodyPr>
          <a:lstStyle/>
          <a:p>
            <a:pPr>
              <a:defRPr lang="en-US" sz="1400" dirty="0"/>
            </a:pPr>
            <a:r>
              <a:rPr lang="en-US" sz="1867" dirty="0"/>
              <a:t>7000</a:t>
            </a:r>
          </a:p>
        </p:txBody>
      </p:sp>
      <p:sp>
        <p:nvSpPr>
          <p:cNvPr id="44" name="TextBox 43">
            <a:extLst>
              <a:ext uri="{0FDE93EF-0614-4903-99E7-B455B57D6C2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676BF75-4A70-4224-A15C-165F1972377D}"/>
              </a:ext>
            </a:extLst>
          </p:cNvPr>
          <p:cNvSpPr txBox="1"/>
          <p:nvPr/>
        </p:nvSpPr>
        <p:spPr>
          <a:xfrm>
            <a:off x="9190266" y="5389348"/>
            <a:ext cx="489457" cy="415563"/>
          </a:xfrm>
          <a:prstGeom prst="rect">
            <a:avLst/>
          </a:prstGeom>
        </p:spPr>
        <p:txBody>
          <a:bodyPr vert="horz" lIns="127000" tIns="63500" rIns="127000" bIns="63500" rtlCol="0" anchor="t">
            <a:spAutoFit/>
          </a:bodyPr>
          <a:lstStyle/>
          <a:p>
            <a:pPr>
              <a:defRPr lang="en-US" sz="1400" dirty="0"/>
            </a:pPr>
            <a:r>
              <a:rPr lang="en-US" sz="1867" dirty="0"/>
              <a:t>r</a:t>
            </a:r>
          </a:p>
        </p:txBody>
      </p:sp>
      <p:sp>
        <p:nvSpPr>
          <p:cNvPr id="45" name="Arrow: Up 44">
            <a:extLst>
              <a:ext uri="{CF6D8712-7416-44A9-8627-1C16A01E938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422CFFE-4693-4869-9F8E-E70D9FFB7217}"/>
              </a:ext>
            </a:extLst>
          </p:cNvPr>
          <p:cNvSpPr/>
          <p:nvPr/>
        </p:nvSpPr>
        <p:spPr>
          <a:xfrm rot="2940000">
            <a:off x="7113168" y="4517962"/>
            <a:ext cx="444563" cy="925309"/>
          </a:xfrm>
          <a:prstGeom prst="upArrow">
            <a:avLst/>
          </a:prstGeom>
          <a:solidFill>
            <a:schemeClr val="accent5"/>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46" name="Arrow: Up 45">
            <a:extLst>
              <a:ext uri="{12E724E5-65F4-4367-8A7D-6E515492518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A633404-2EAE-452F-8123-E2C451C70CBC}"/>
              </a:ext>
            </a:extLst>
          </p:cNvPr>
          <p:cNvSpPr/>
          <p:nvPr/>
        </p:nvSpPr>
        <p:spPr>
          <a:xfrm rot="19620000">
            <a:off x="9147581" y="4546601"/>
            <a:ext cx="383832" cy="933081"/>
          </a:xfrm>
          <a:prstGeom prst="upArrow">
            <a:avLst/>
          </a:prstGeom>
          <a:solidFill>
            <a:schemeClr val="accent5"/>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47" name="Arrow: Up 46">
            <a:extLst>
              <a:ext uri="{CEB9311A-EDFE-4272-ADFB-AE952C4D652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90EF851-DAE4-4A24-BF7A-C721A9B32B91}"/>
              </a:ext>
            </a:extLst>
          </p:cNvPr>
          <p:cNvSpPr/>
          <p:nvPr/>
        </p:nvSpPr>
        <p:spPr>
          <a:xfrm>
            <a:off x="8087436" y="4686301"/>
            <a:ext cx="289000" cy="632879"/>
          </a:xfrm>
          <a:prstGeom prst="upArrow">
            <a:avLst/>
          </a:prstGeom>
          <a:solidFill>
            <a:schemeClr val="accent5"/>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Tree>
    <p:extLst>
      <p:ext uri="{816D5F66-853F-4708-9964-64A88FA813B2}">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05"/>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468A0689-BAFE-4396-A791-C2294D104B5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6BB0AFB-F7A3-497F-A510-CA312354B519}"/>
              </a:ext>
            </a:extLst>
          </p:cNvPr>
          <p:cNvSpPr txBox="1"/>
          <p:nvPr/>
        </p:nvSpPr>
        <p:spPr>
          <a:xfrm>
            <a:off x="9645853" y="-26859"/>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3" name="Rectangle 2">
            <a:extLst>
              <a:ext uri="{D8E61072-6E5D-40DF-A440-98E343E6C24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527CBC1-4F8B-42CE-870C-90227599A3BA}"/>
              </a:ext>
            </a:extLst>
          </p:cNvPr>
          <p:cNvSpPr/>
          <p:nvPr/>
        </p:nvSpPr>
        <p:spPr>
          <a:xfrm>
            <a:off x="6956171" y="239179"/>
            <a:ext cx="1412760" cy="523468"/>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4" name="Straight Connector 3">
            <a:extLst>
              <a:ext uri="{B72A0A80-C377-418E-BE87-4C4EC7A68DE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9218F58-D549-4273-8E04-E8F9A80831A1}"/>
              </a:ext>
            </a:extLst>
          </p:cNvPr>
          <p:cNvCxnSpPr/>
          <p:nvPr/>
        </p:nvCxnSpPr>
        <p:spPr>
          <a:xfrm rot="16200000" flipH="1">
            <a:off x="7394321" y="536841"/>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5" name="Rectangle 4">
            <a:extLst>
              <a:ext uri="{165B95CA-6EAB-4B12-A40A-680DE8476BC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6229AFB-723D-41C8-8F32-6B5CEAD454C0}"/>
              </a:ext>
            </a:extLst>
          </p:cNvPr>
          <p:cNvSpPr/>
          <p:nvPr/>
        </p:nvSpPr>
        <p:spPr>
          <a:xfrm>
            <a:off x="8791269" y="239179"/>
            <a:ext cx="1412760" cy="49129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6" name="Straight Connector 5">
            <a:extLst>
              <a:ext uri="{D4B0B407-46D1-474F-8C56-013566B8DE5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839B77D-248B-4813-AC99-C05E68F9315F}"/>
              </a:ext>
            </a:extLst>
          </p:cNvPr>
          <p:cNvCxnSpPr/>
          <p:nvPr/>
        </p:nvCxnSpPr>
        <p:spPr>
          <a:xfrm rot="16200000" flipH="1">
            <a:off x="9229421" y="536841"/>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7" name="TextBox 6">
            <a:extLst>
              <a:ext uri="{5AA212B4-BE0D-4E4F-8412-368AA69ED63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35A50B8-C569-4812-B0EC-62A59B7713FC}"/>
              </a:ext>
            </a:extLst>
          </p:cNvPr>
          <p:cNvSpPr txBox="1"/>
          <p:nvPr/>
        </p:nvSpPr>
        <p:spPr>
          <a:xfrm>
            <a:off x="6628753" y="280797"/>
            <a:ext cx="489457"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8" name="TextBox 7">
            <a:extLst>
              <a:ext uri="{DEF19CEE-A5D7-4021-9347-0D09DC54DB9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AC44463-812F-4D0C-A5F4-BA2B34F37F51}"/>
              </a:ext>
            </a:extLst>
          </p:cNvPr>
          <p:cNvSpPr txBox="1"/>
          <p:nvPr/>
        </p:nvSpPr>
        <p:spPr>
          <a:xfrm>
            <a:off x="8479066" y="331597"/>
            <a:ext cx="489457" cy="415563"/>
          </a:xfrm>
          <a:prstGeom prst="rect">
            <a:avLst/>
          </a:prstGeom>
        </p:spPr>
        <p:txBody>
          <a:bodyPr vert="horz" lIns="127000" tIns="63500" rIns="127000" bIns="63500" rtlCol="0" anchor="t">
            <a:spAutoFit/>
          </a:bodyPr>
          <a:lstStyle/>
          <a:p>
            <a:pPr>
              <a:defRPr lang="en-US" sz="1400" dirty="0"/>
            </a:pPr>
            <a:r>
              <a:rPr lang="en-US" sz="1867" dirty="0"/>
              <a:t>b</a:t>
            </a:r>
          </a:p>
        </p:txBody>
      </p:sp>
      <p:sp>
        <p:nvSpPr>
          <p:cNvPr id="9" name="TextBox 8">
            <a:extLst>
              <a:ext uri="{B837443C-D8C5-4DC5-8557-4CBF833DF15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30C5CF0-7111-4011-B4A5-CC6D5EADCC27}"/>
              </a:ext>
            </a:extLst>
          </p:cNvPr>
          <p:cNvSpPr txBox="1"/>
          <p:nvPr/>
        </p:nvSpPr>
        <p:spPr>
          <a:xfrm>
            <a:off x="7148068" y="307328"/>
            <a:ext cx="415467" cy="415563"/>
          </a:xfrm>
          <a:prstGeom prst="rect">
            <a:avLst/>
          </a:prstGeom>
        </p:spPr>
        <p:txBody>
          <a:bodyPr vert="horz" lIns="127000" tIns="63500" rIns="127000" bIns="63500" rtlCol="0" anchor="t">
            <a:spAutoFit/>
          </a:bodyPr>
          <a:lstStyle/>
          <a:p>
            <a:pPr>
              <a:defRPr lang="en-US" sz="1400" dirty="0"/>
            </a:pPr>
            <a:r>
              <a:rPr lang="en-US" sz="1867" dirty="0"/>
              <a:t>?</a:t>
            </a:r>
          </a:p>
        </p:txBody>
      </p:sp>
      <p:sp>
        <p:nvSpPr>
          <p:cNvPr id="10" name="TextBox 9">
            <a:extLst>
              <a:ext uri="{C077BBB9-1383-460A-A7F2-7E1CEFDCB60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449AEE3-B304-44E3-BE0E-63ACD9DAC5F4}"/>
              </a:ext>
            </a:extLst>
          </p:cNvPr>
          <p:cNvSpPr txBox="1"/>
          <p:nvPr/>
        </p:nvSpPr>
        <p:spPr>
          <a:xfrm>
            <a:off x="8926069" y="307328"/>
            <a:ext cx="489457" cy="415563"/>
          </a:xfrm>
          <a:prstGeom prst="rect">
            <a:avLst/>
          </a:prstGeom>
        </p:spPr>
        <p:txBody>
          <a:bodyPr vert="horz" lIns="127000" tIns="63500" rIns="127000" bIns="63500" rtlCol="0" anchor="t">
            <a:spAutoFit/>
          </a:bodyPr>
          <a:lstStyle/>
          <a:p>
            <a:pPr>
              <a:defRPr lang="en-US" sz="1400" dirty="0"/>
            </a:pPr>
            <a:r>
              <a:rPr lang="en-US" sz="1867" dirty="0"/>
              <a:t>?</a:t>
            </a:r>
          </a:p>
        </p:txBody>
      </p:sp>
      <p:sp>
        <p:nvSpPr>
          <p:cNvPr id="11" name="TextBox 10">
            <a:extLst>
              <a:ext uri="{B097590C-6028-4298-9DE6-325BDE4AB7B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C49495E-376E-4443-841E-9E6475C67FF6}"/>
              </a:ext>
            </a:extLst>
          </p:cNvPr>
          <p:cNvSpPr txBox="1"/>
          <p:nvPr/>
        </p:nvSpPr>
        <p:spPr>
          <a:xfrm>
            <a:off x="7213601" y="-101726"/>
            <a:ext cx="1101103" cy="415563"/>
          </a:xfrm>
          <a:prstGeom prst="rect">
            <a:avLst/>
          </a:prstGeom>
        </p:spPr>
        <p:txBody>
          <a:bodyPr vert="horz" lIns="127000" tIns="63500" rIns="127000" bIns="63500" rtlCol="0" anchor="t">
            <a:spAutoFit/>
          </a:bodyPr>
          <a:lstStyle/>
          <a:p>
            <a:pPr>
              <a:defRPr lang="en-US" sz="1400" dirty="0"/>
            </a:pPr>
            <a:r>
              <a:rPr lang="en-US" sz="1867" dirty="0"/>
              <a:t>1000</a:t>
            </a:r>
          </a:p>
        </p:txBody>
      </p:sp>
      <p:sp>
        <p:nvSpPr>
          <p:cNvPr id="12" name="TextBox 11">
            <a:extLst>
              <a:ext uri="{3B5B68FD-371D-44F7-B777-0C60EAA390B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2CC3E03-BA8E-49B7-B196-DE738D17E9A5}"/>
              </a:ext>
            </a:extLst>
          </p:cNvPr>
          <p:cNvSpPr txBox="1"/>
          <p:nvPr/>
        </p:nvSpPr>
        <p:spPr>
          <a:xfrm>
            <a:off x="9144001" y="-101726"/>
            <a:ext cx="1101103" cy="415563"/>
          </a:xfrm>
          <a:prstGeom prst="rect">
            <a:avLst/>
          </a:prstGeom>
        </p:spPr>
        <p:txBody>
          <a:bodyPr vert="horz" lIns="127000" tIns="63500" rIns="127000" bIns="63500" rtlCol="0" anchor="t">
            <a:spAutoFit/>
          </a:bodyPr>
          <a:lstStyle/>
          <a:p>
            <a:pPr>
              <a:defRPr lang="en-US" sz="1400" dirty="0"/>
            </a:pPr>
            <a:r>
              <a:rPr lang="en-US" sz="1867" dirty="0"/>
              <a:t>2000</a:t>
            </a:r>
          </a:p>
        </p:txBody>
      </p:sp>
      <p:sp>
        <p:nvSpPr>
          <p:cNvPr id="13" name="Rectangle 12">
            <a:extLst>
              <a:ext uri="{25B34113-A42B-4455-994C-DFAFCB632BD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E0286A8-1523-4484-B052-26C755AA196E}"/>
              </a:ext>
            </a:extLst>
          </p:cNvPr>
          <p:cNvSpPr/>
          <p:nvPr/>
        </p:nvSpPr>
        <p:spPr>
          <a:xfrm>
            <a:off x="10620069" y="239179"/>
            <a:ext cx="1412760" cy="54543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14" name="Straight Connector 13">
            <a:extLst>
              <a:ext uri="{1A68BCE2-3A0E-4275-B6F6-E9D8E9CC979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7050438-8A31-4903-ACEF-804B1B6FE5F4}"/>
              </a:ext>
            </a:extLst>
          </p:cNvPr>
          <p:cNvCxnSpPr/>
          <p:nvPr/>
        </p:nvCxnSpPr>
        <p:spPr>
          <a:xfrm rot="16200000" flipH="1">
            <a:off x="11058221" y="536841"/>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5" name="TextBox 14">
            <a:extLst>
              <a:ext uri="{87E57C57-A1DF-4441-992E-D99D240AC45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4EC6E07-753C-4562-967B-58CB7A1CE33A}"/>
              </a:ext>
            </a:extLst>
          </p:cNvPr>
          <p:cNvSpPr txBox="1"/>
          <p:nvPr/>
        </p:nvSpPr>
        <p:spPr>
          <a:xfrm>
            <a:off x="10754869" y="307328"/>
            <a:ext cx="489457" cy="415563"/>
          </a:xfrm>
          <a:prstGeom prst="rect">
            <a:avLst/>
          </a:prstGeom>
        </p:spPr>
        <p:txBody>
          <a:bodyPr vert="horz" lIns="127000" tIns="63500" rIns="127000" bIns="63500" rtlCol="0" anchor="t">
            <a:spAutoFit/>
          </a:bodyPr>
          <a:lstStyle/>
          <a:p>
            <a:pPr>
              <a:defRPr lang="en-US" sz="1400" dirty="0"/>
            </a:pPr>
            <a:r>
              <a:rPr lang="en-US" sz="1867" dirty="0"/>
              <a:t>?</a:t>
            </a:r>
          </a:p>
        </p:txBody>
      </p:sp>
      <p:sp>
        <p:nvSpPr>
          <p:cNvPr id="16" name="TextBox 15">
            <a:extLst>
              <a:ext uri="{581A9ACD-11F7-41CE-A86B-2E40B7900BB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0762DFA-B6A3-465E-955E-4C6C07565546}"/>
              </a:ext>
            </a:extLst>
          </p:cNvPr>
          <p:cNvSpPr txBox="1"/>
          <p:nvPr/>
        </p:nvSpPr>
        <p:spPr>
          <a:xfrm>
            <a:off x="10972801" y="-101726"/>
            <a:ext cx="1101103" cy="415563"/>
          </a:xfrm>
          <a:prstGeom prst="rect">
            <a:avLst/>
          </a:prstGeom>
        </p:spPr>
        <p:txBody>
          <a:bodyPr vert="horz" lIns="127000" tIns="63500" rIns="127000" bIns="63500" rtlCol="0" anchor="t">
            <a:spAutoFit/>
          </a:bodyPr>
          <a:lstStyle/>
          <a:p>
            <a:pPr>
              <a:defRPr lang="en-US" sz="1400" dirty="0"/>
            </a:pPr>
            <a:r>
              <a:rPr lang="en-US" sz="1867" dirty="0"/>
              <a:t>3000</a:t>
            </a:r>
          </a:p>
        </p:txBody>
      </p:sp>
      <p:sp>
        <p:nvSpPr>
          <p:cNvPr id="17" name="TextBox 16">
            <a:extLst>
              <a:ext uri="{AB74D754-4C00-4AEB-B25E-3214BA59F2E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FD931DA-28CD-491D-A025-889AB86B13FF}"/>
              </a:ext>
            </a:extLst>
          </p:cNvPr>
          <p:cNvSpPr txBox="1"/>
          <p:nvPr/>
        </p:nvSpPr>
        <p:spPr>
          <a:xfrm>
            <a:off x="10307866" y="331597"/>
            <a:ext cx="489457" cy="415563"/>
          </a:xfrm>
          <a:prstGeom prst="rect">
            <a:avLst/>
          </a:prstGeom>
        </p:spPr>
        <p:txBody>
          <a:bodyPr vert="horz" lIns="127000" tIns="63500" rIns="127000" bIns="63500" rtlCol="0" anchor="t">
            <a:spAutoFit/>
          </a:bodyPr>
          <a:lstStyle/>
          <a:p>
            <a:pPr>
              <a:defRPr lang="en-US" sz="1400" dirty="0"/>
            </a:pPr>
            <a:r>
              <a:rPr lang="en-US" sz="1867" dirty="0"/>
              <a:t>c</a:t>
            </a:r>
          </a:p>
        </p:txBody>
      </p:sp>
      <p:sp>
        <p:nvSpPr>
          <p:cNvPr id="18" name="Rectangle 17">
            <a:extLst>
              <a:ext uri="{5AAC4851-654C-4DA2-8A26-CB6F8E6B951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CB91612-DF30-4F1F-8412-DFBD184338E2}"/>
              </a:ext>
            </a:extLst>
          </p:cNvPr>
          <p:cNvSpPr/>
          <p:nvPr/>
        </p:nvSpPr>
        <p:spPr>
          <a:xfrm>
            <a:off x="8788400" y="1040994"/>
            <a:ext cx="1412760" cy="453021"/>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19" name="Straight Connector 18">
            <a:extLst>
              <a:ext uri="{2FE5C366-7D19-4414-962E-294541841A9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8E99B1E-038B-499B-ADD9-69A917007631}"/>
              </a:ext>
            </a:extLst>
          </p:cNvPr>
          <p:cNvCxnSpPr/>
          <p:nvPr/>
        </p:nvCxnSpPr>
        <p:spPr>
          <a:xfrm rot="16200000" flipH="1">
            <a:off x="9124950" y="1440256"/>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0" name="TextBox 19">
            <a:extLst>
              <a:ext uri="{9FCF12E6-AD08-4410-BB9E-E06CBCE12E2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1586656-AB4E-43FD-8858-86FAA28AC521}"/>
              </a:ext>
            </a:extLst>
          </p:cNvPr>
          <p:cNvSpPr txBox="1"/>
          <p:nvPr/>
        </p:nvSpPr>
        <p:spPr>
          <a:xfrm>
            <a:off x="8400542" y="1082612"/>
            <a:ext cx="489457" cy="415563"/>
          </a:xfrm>
          <a:prstGeom prst="rect">
            <a:avLst/>
          </a:prstGeom>
        </p:spPr>
        <p:txBody>
          <a:bodyPr vert="horz" lIns="127000" tIns="63500" rIns="127000" bIns="63500" rtlCol="0" anchor="t">
            <a:spAutoFit/>
          </a:bodyPr>
          <a:lstStyle/>
          <a:p>
            <a:pPr>
              <a:defRPr lang="en-US" sz="1400" dirty="0"/>
            </a:pPr>
            <a:r>
              <a:rPr lang="en-US" sz="1867" dirty="0"/>
              <a:t>p</a:t>
            </a:r>
          </a:p>
        </p:txBody>
      </p:sp>
      <p:sp>
        <p:nvSpPr>
          <p:cNvPr id="21" name="TextBox 20">
            <a:extLst>
              <a:ext uri="{7F61F733-DE69-48F8-B111-421B26F2092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F888682-E5C9-4FCF-8187-3AF83B9DA688}"/>
              </a:ext>
            </a:extLst>
          </p:cNvPr>
          <p:cNvSpPr txBox="1"/>
          <p:nvPr/>
        </p:nvSpPr>
        <p:spPr>
          <a:xfrm>
            <a:off x="8980297" y="1132954"/>
            <a:ext cx="489457" cy="415563"/>
          </a:xfrm>
          <a:prstGeom prst="rect">
            <a:avLst/>
          </a:prstGeom>
        </p:spPr>
        <p:txBody>
          <a:bodyPr vert="horz" lIns="127000" tIns="63500" rIns="127000" bIns="63500" rtlCol="0" anchor="t">
            <a:spAutoFit/>
          </a:bodyPr>
          <a:lstStyle/>
          <a:p>
            <a:pPr>
              <a:defRPr lang="en-US" sz="1400" dirty="0"/>
            </a:pPr>
            <a:r>
              <a:rPr lang="en-US" sz="1867" dirty="0"/>
              <a:t>?</a:t>
            </a:r>
          </a:p>
        </p:txBody>
      </p:sp>
      <p:sp>
        <p:nvSpPr>
          <p:cNvPr id="22" name="TextBox 21">
            <a:extLst>
              <a:ext uri="{CFB207AF-B541-4805-8FD6-1CDD608BFF3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CE804EF-541F-4991-82DA-1E2D25FF8FDE}"/>
              </a:ext>
            </a:extLst>
          </p:cNvPr>
          <p:cNvSpPr txBox="1"/>
          <p:nvPr/>
        </p:nvSpPr>
        <p:spPr>
          <a:xfrm>
            <a:off x="9136774" y="711201"/>
            <a:ext cx="1101103" cy="415563"/>
          </a:xfrm>
          <a:prstGeom prst="rect">
            <a:avLst/>
          </a:prstGeom>
        </p:spPr>
        <p:txBody>
          <a:bodyPr vert="horz" lIns="127000" tIns="63500" rIns="127000" bIns="63500" rtlCol="0" anchor="t">
            <a:spAutoFit/>
          </a:bodyPr>
          <a:lstStyle/>
          <a:p>
            <a:pPr>
              <a:defRPr lang="en-US" sz="1400" dirty="0"/>
            </a:pPr>
            <a:r>
              <a:rPr lang="en-US" sz="1867" dirty="0"/>
              <a:t>6000</a:t>
            </a:r>
          </a:p>
        </p:txBody>
      </p:sp>
      <p:sp>
        <p:nvSpPr>
          <p:cNvPr id="23" name="TextBox 22">
            <a:extLst>
              <a:ext uri="{86431809-8DFD-43AE-A7F6-80C82C19291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6B4FAC5-7A4C-4736-8FE6-F53A49804308}"/>
              </a:ext>
            </a:extLst>
          </p:cNvPr>
          <p:cNvSpPr txBox="1"/>
          <p:nvPr/>
        </p:nvSpPr>
        <p:spPr>
          <a:xfrm>
            <a:off x="9645853" y="18527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24" name="Rectangle 23">
            <a:extLst>
              <a:ext uri="{2BE81D63-1D29-482B-837E-7335A53CED2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7DC70F4-FFF4-43F8-8F99-925922E51F48}"/>
              </a:ext>
            </a:extLst>
          </p:cNvPr>
          <p:cNvSpPr/>
          <p:nvPr/>
        </p:nvSpPr>
        <p:spPr>
          <a:xfrm>
            <a:off x="6956171" y="1864779"/>
            <a:ext cx="1412760" cy="55016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25" name="Straight Connector 24">
            <a:extLst>
              <a:ext uri="{F1EE6425-4F36-4BD5-A6ED-64C76E038F5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08A3D65-B26F-455D-AE9F-DFF4F66D64C9}"/>
              </a:ext>
            </a:extLst>
          </p:cNvPr>
          <p:cNvCxnSpPr/>
          <p:nvPr/>
        </p:nvCxnSpPr>
        <p:spPr>
          <a:xfrm rot="16200000" flipH="1">
            <a:off x="7394321" y="2162441"/>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6" name="Rectangle 25">
            <a:extLst>
              <a:ext uri="{0A36F032-ADA7-44EE-9815-27CE14D2292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39A857-0790-48ED-84F5-EA85EC6E22E3}"/>
              </a:ext>
            </a:extLst>
          </p:cNvPr>
          <p:cNvSpPr/>
          <p:nvPr/>
        </p:nvSpPr>
        <p:spPr>
          <a:xfrm>
            <a:off x="8791269" y="1864779"/>
            <a:ext cx="1412760" cy="55016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27" name="Straight Connector 26">
            <a:extLst>
              <a:ext uri="{FEA5FECB-FE02-46F6-A024-EA295FFF5D4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B421F85-2785-401D-85E0-D2CAEA7F653C}"/>
              </a:ext>
            </a:extLst>
          </p:cNvPr>
          <p:cNvCxnSpPr/>
          <p:nvPr/>
        </p:nvCxnSpPr>
        <p:spPr>
          <a:xfrm rot="16200000" flipH="1">
            <a:off x="9229421" y="2162441"/>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8" name="TextBox 27">
            <a:extLst>
              <a:ext uri="{8A155429-9132-4D5F-8183-E6CB2BF1FD3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C979F5A-B6EA-4577-8EE0-24BE39F370C1}"/>
              </a:ext>
            </a:extLst>
          </p:cNvPr>
          <p:cNvSpPr txBox="1"/>
          <p:nvPr/>
        </p:nvSpPr>
        <p:spPr>
          <a:xfrm>
            <a:off x="6628753" y="1957197"/>
            <a:ext cx="489457"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29" name="TextBox 28">
            <a:extLst>
              <a:ext uri="{7BD6E4CF-8AC4-470A-8C25-573866A78B8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89C2958-604C-4A68-A19C-58F6D729525A}"/>
              </a:ext>
            </a:extLst>
          </p:cNvPr>
          <p:cNvSpPr txBox="1"/>
          <p:nvPr/>
        </p:nvSpPr>
        <p:spPr>
          <a:xfrm>
            <a:off x="8479065" y="1957197"/>
            <a:ext cx="518744" cy="415563"/>
          </a:xfrm>
          <a:prstGeom prst="rect">
            <a:avLst/>
          </a:prstGeom>
        </p:spPr>
        <p:txBody>
          <a:bodyPr vert="horz" lIns="127000" tIns="63500" rIns="127000" bIns="63500" rtlCol="0" anchor="t">
            <a:spAutoFit/>
          </a:bodyPr>
          <a:lstStyle/>
          <a:p>
            <a:pPr>
              <a:defRPr lang="en-US" sz="1400" dirty="0"/>
            </a:pPr>
            <a:r>
              <a:rPr lang="en-US" sz="1867" dirty="0"/>
              <a:t>b</a:t>
            </a:r>
          </a:p>
        </p:txBody>
      </p:sp>
      <p:sp>
        <p:nvSpPr>
          <p:cNvPr id="30" name="TextBox 29">
            <a:extLst>
              <a:ext uri="{EC646403-D813-425D-8A79-30057D6A229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180F899-3B8F-4FBD-84DB-763D92999415}"/>
              </a:ext>
            </a:extLst>
          </p:cNvPr>
          <p:cNvSpPr txBox="1"/>
          <p:nvPr/>
        </p:nvSpPr>
        <p:spPr>
          <a:xfrm>
            <a:off x="7351269" y="1932928"/>
            <a:ext cx="733348" cy="415563"/>
          </a:xfrm>
          <a:prstGeom prst="rect">
            <a:avLst/>
          </a:prstGeom>
        </p:spPr>
        <p:txBody>
          <a:bodyPr vert="horz" lIns="127000" tIns="63500" rIns="127000" bIns="63500" rtlCol="0" anchor="t">
            <a:spAutoFit/>
          </a:bodyPr>
          <a:lstStyle/>
          <a:p>
            <a:pPr>
              <a:defRPr lang="en-US" sz="1400" dirty="0"/>
            </a:pPr>
            <a:r>
              <a:rPr lang="en-US" sz="1867" dirty="0"/>
              <a:t>30</a:t>
            </a:r>
          </a:p>
        </p:txBody>
      </p:sp>
      <p:sp>
        <p:nvSpPr>
          <p:cNvPr id="31" name="TextBox 30">
            <a:extLst>
              <a:ext uri="{3355BD1D-D690-46F5-9BD9-D35CE329074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8370914-CFA7-4CB6-B9B2-83F91524EB0B}"/>
              </a:ext>
            </a:extLst>
          </p:cNvPr>
          <p:cNvSpPr txBox="1"/>
          <p:nvPr/>
        </p:nvSpPr>
        <p:spPr>
          <a:xfrm>
            <a:off x="9230868" y="1932928"/>
            <a:ext cx="719784" cy="415563"/>
          </a:xfrm>
          <a:prstGeom prst="rect">
            <a:avLst/>
          </a:prstGeom>
        </p:spPr>
        <p:txBody>
          <a:bodyPr vert="horz" lIns="127000" tIns="63500" rIns="127000" bIns="63500" rtlCol="0" anchor="t">
            <a:spAutoFit/>
          </a:bodyPr>
          <a:lstStyle/>
          <a:p>
            <a:pPr>
              <a:defRPr lang="en-US" sz="1400" dirty="0"/>
            </a:pPr>
            <a:r>
              <a:rPr lang="en-US" sz="1867" dirty="0"/>
              <a:t>40</a:t>
            </a:r>
          </a:p>
        </p:txBody>
      </p:sp>
      <p:sp>
        <p:nvSpPr>
          <p:cNvPr id="32" name="Rectangle 31">
            <a:extLst>
              <a:ext uri="{6FB09AA1-1A0E-44A7-BC44-E41AB7D10AB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304BF8D-7092-4493-8947-76AA818E9F26}"/>
              </a:ext>
            </a:extLst>
          </p:cNvPr>
          <p:cNvSpPr/>
          <p:nvPr/>
        </p:nvSpPr>
        <p:spPr>
          <a:xfrm>
            <a:off x="10597819" y="1864779"/>
            <a:ext cx="1412760" cy="55016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33" name="Straight Connector 32">
            <a:extLst>
              <a:ext uri="{FDD48A1F-8CAD-4870-82F5-B48B2A8BFB3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BB94472-231B-4FFF-A8D9-0D183B93EA1D}"/>
              </a:ext>
            </a:extLst>
          </p:cNvPr>
          <p:cNvCxnSpPr/>
          <p:nvPr/>
        </p:nvCxnSpPr>
        <p:spPr>
          <a:xfrm rot="16200000" flipH="1">
            <a:off x="11058221" y="2162441"/>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34" name="TextBox 33">
            <a:extLst>
              <a:ext uri="{50F80D30-2037-4441-A25D-2C13599F925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B1ABDF3-2CE5-4E05-9A71-0C283C99B46C}"/>
              </a:ext>
            </a:extLst>
          </p:cNvPr>
          <p:cNvSpPr txBox="1"/>
          <p:nvPr/>
        </p:nvSpPr>
        <p:spPr>
          <a:xfrm>
            <a:off x="11059669" y="1932928"/>
            <a:ext cx="522172" cy="415563"/>
          </a:xfrm>
          <a:prstGeom prst="rect">
            <a:avLst/>
          </a:prstGeom>
        </p:spPr>
        <p:txBody>
          <a:bodyPr vert="horz" lIns="127000" tIns="63500" rIns="127000" bIns="63500" rtlCol="0" anchor="t">
            <a:spAutoFit/>
          </a:bodyPr>
          <a:lstStyle/>
          <a:p>
            <a:pPr>
              <a:defRPr lang="en-US" sz="1400" dirty="0"/>
            </a:pPr>
            <a:r>
              <a:rPr lang="en-US" sz="1867" dirty="0"/>
              <a:t>50</a:t>
            </a:r>
          </a:p>
        </p:txBody>
      </p:sp>
      <p:sp>
        <p:nvSpPr>
          <p:cNvPr id="35" name="TextBox 34">
            <a:extLst>
              <a:ext uri="{9911AA69-2106-4033-B740-EE881FCC2A1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67F19B3-DBCF-4C5B-A774-67732EAF6408}"/>
              </a:ext>
            </a:extLst>
          </p:cNvPr>
          <p:cNvSpPr txBox="1"/>
          <p:nvPr/>
        </p:nvSpPr>
        <p:spPr>
          <a:xfrm>
            <a:off x="10307866" y="1957197"/>
            <a:ext cx="489457" cy="415563"/>
          </a:xfrm>
          <a:prstGeom prst="rect">
            <a:avLst/>
          </a:prstGeom>
        </p:spPr>
        <p:txBody>
          <a:bodyPr vert="horz" lIns="127000" tIns="63500" rIns="127000" bIns="63500" rtlCol="0" anchor="t">
            <a:spAutoFit/>
          </a:bodyPr>
          <a:lstStyle/>
          <a:p>
            <a:pPr>
              <a:defRPr lang="en-US" sz="1400" dirty="0"/>
            </a:pPr>
            <a:r>
              <a:rPr lang="en-US" sz="1867" dirty="0"/>
              <a:t>c</a:t>
            </a:r>
          </a:p>
        </p:txBody>
      </p:sp>
      <p:sp>
        <p:nvSpPr>
          <p:cNvPr id="36" name="Rectangle 35">
            <a:extLst>
              <a:ext uri="{630AAA77-B6D3-43B6-8FDD-C7C3FE5F957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33E6E81-CE25-41BC-9E32-443FDF6FDE6C}"/>
              </a:ext>
            </a:extLst>
          </p:cNvPr>
          <p:cNvSpPr/>
          <p:nvPr/>
        </p:nvSpPr>
        <p:spPr>
          <a:xfrm>
            <a:off x="8737600" y="2768193"/>
            <a:ext cx="1412760" cy="45482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37" name="Straight Connector 36">
            <a:extLst>
              <a:ext uri="{A64DF05F-1D8F-42FE-8EA4-EA3F3E45157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114A6FF-2155-4980-A439-7B8AA0F5D4BD}"/>
              </a:ext>
            </a:extLst>
          </p:cNvPr>
          <p:cNvCxnSpPr/>
          <p:nvPr/>
        </p:nvCxnSpPr>
        <p:spPr>
          <a:xfrm rot="16200000" flipH="1">
            <a:off x="9124950" y="3116656"/>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38" name="TextBox 37">
            <a:extLst>
              <a:ext uri="{D446406E-34BB-4166-AF7E-9B3510A9B20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6BC65FC-20C3-4134-B5BA-A2198423CC66}"/>
              </a:ext>
            </a:extLst>
          </p:cNvPr>
          <p:cNvSpPr txBox="1"/>
          <p:nvPr/>
        </p:nvSpPr>
        <p:spPr>
          <a:xfrm>
            <a:off x="8349742" y="2809812"/>
            <a:ext cx="489457" cy="415563"/>
          </a:xfrm>
          <a:prstGeom prst="rect">
            <a:avLst/>
          </a:prstGeom>
        </p:spPr>
        <p:txBody>
          <a:bodyPr vert="horz" lIns="127000" tIns="63500" rIns="127000" bIns="63500" rtlCol="0" anchor="t">
            <a:spAutoFit/>
          </a:bodyPr>
          <a:lstStyle/>
          <a:p>
            <a:pPr>
              <a:defRPr lang="en-US" sz="1400" dirty="0"/>
            </a:pPr>
            <a:r>
              <a:rPr lang="en-US" sz="1867" dirty="0"/>
              <a:t>p</a:t>
            </a:r>
          </a:p>
        </p:txBody>
      </p:sp>
      <p:sp>
        <p:nvSpPr>
          <p:cNvPr id="39" name="TextBox 38">
            <a:extLst>
              <a:ext uri="{F5244C0E-CDB1-47FA-BB7C-26F577FA509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5627D1B-96E5-4E22-B216-360B0A44DDFE}"/>
              </a:ext>
            </a:extLst>
          </p:cNvPr>
          <p:cNvSpPr txBox="1"/>
          <p:nvPr/>
        </p:nvSpPr>
        <p:spPr>
          <a:xfrm>
            <a:off x="9031097" y="2809354"/>
            <a:ext cx="970356" cy="415563"/>
          </a:xfrm>
          <a:prstGeom prst="rect">
            <a:avLst/>
          </a:prstGeom>
        </p:spPr>
        <p:txBody>
          <a:bodyPr vert="horz" lIns="127000" tIns="63500" rIns="127000" bIns="63500" rtlCol="0" anchor="t">
            <a:spAutoFit/>
          </a:bodyPr>
          <a:lstStyle/>
          <a:p>
            <a:pPr>
              <a:defRPr lang="en-US" sz="1400" dirty="0"/>
            </a:pPr>
            <a:r>
              <a:rPr lang="en-US" sz="1867" dirty="0"/>
              <a:t>1000</a:t>
            </a:r>
          </a:p>
        </p:txBody>
      </p:sp>
      <p:sp>
        <p:nvSpPr>
          <p:cNvPr id="40" name="TextBox 39">
            <a:extLst>
              <a:ext uri="{1A6C8874-4B5D-44E5-911B-F1F4F1D87CE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47401C9-7565-48A5-B989-E86D7626E710}"/>
              </a:ext>
            </a:extLst>
          </p:cNvPr>
          <p:cNvSpPr txBox="1"/>
          <p:nvPr/>
        </p:nvSpPr>
        <p:spPr>
          <a:xfrm>
            <a:off x="9085974" y="2438401"/>
            <a:ext cx="864679" cy="415563"/>
          </a:xfrm>
          <a:prstGeom prst="rect">
            <a:avLst/>
          </a:prstGeom>
        </p:spPr>
        <p:txBody>
          <a:bodyPr vert="horz" lIns="127000" tIns="63500" rIns="127000" bIns="63500" rtlCol="0" anchor="t">
            <a:spAutoFit/>
          </a:bodyPr>
          <a:lstStyle/>
          <a:p>
            <a:pPr>
              <a:defRPr lang="en-US" sz="1400" dirty="0"/>
            </a:pPr>
            <a:r>
              <a:rPr lang="en-US" sz="1867" dirty="0"/>
              <a:t>6000</a:t>
            </a:r>
          </a:p>
        </p:txBody>
      </p:sp>
      <p:sp>
        <p:nvSpPr>
          <p:cNvPr id="41" name="TextBox 40">
            <a:extLst>
              <a:ext uri="{FE940320-A00C-4D48-8DAF-0A8C31330F0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051F77E-29D1-4FB7-9634-7692271C8CC2}"/>
              </a:ext>
            </a:extLst>
          </p:cNvPr>
          <p:cNvSpPr txBox="1"/>
          <p:nvPr/>
        </p:nvSpPr>
        <p:spPr>
          <a:xfrm>
            <a:off x="7213601" y="1523873"/>
            <a:ext cx="1101103" cy="415563"/>
          </a:xfrm>
          <a:prstGeom prst="rect">
            <a:avLst/>
          </a:prstGeom>
        </p:spPr>
        <p:txBody>
          <a:bodyPr vert="horz" lIns="127000" tIns="63500" rIns="127000" bIns="63500" rtlCol="0" anchor="t">
            <a:spAutoFit/>
          </a:bodyPr>
          <a:lstStyle/>
          <a:p>
            <a:pPr>
              <a:defRPr lang="en-US" sz="1400" dirty="0"/>
            </a:pPr>
            <a:r>
              <a:rPr lang="en-US" sz="1867" dirty="0"/>
              <a:t>1000</a:t>
            </a:r>
          </a:p>
        </p:txBody>
      </p:sp>
      <p:sp>
        <p:nvSpPr>
          <p:cNvPr id="42" name="TextBox 41">
            <a:extLst>
              <a:ext uri="{E7085DB2-F774-4CF0-A61D-82F1FDF6E53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2182701-F56A-4CBB-A27D-29E511E4B654}"/>
              </a:ext>
            </a:extLst>
          </p:cNvPr>
          <p:cNvSpPr txBox="1"/>
          <p:nvPr/>
        </p:nvSpPr>
        <p:spPr>
          <a:xfrm>
            <a:off x="9144001" y="1523873"/>
            <a:ext cx="806652" cy="415563"/>
          </a:xfrm>
          <a:prstGeom prst="rect">
            <a:avLst/>
          </a:prstGeom>
        </p:spPr>
        <p:txBody>
          <a:bodyPr vert="horz" lIns="127000" tIns="63500" rIns="127000" bIns="63500" rtlCol="0" anchor="t">
            <a:spAutoFit/>
          </a:bodyPr>
          <a:lstStyle/>
          <a:p>
            <a:pPr>
              <a:defRPr lang="en-US" sz="1400" dirty="0"/>
            </a:pPr>
            <a:r>
              <a:rPr lang="en-US" sz="1867" dirty="0"/>
              <a:t>2000</a:t>
            </a:r>
          </a:p>
        </p:txBody>
      </p:sp>
      <p:sp>
        <p:nvSpPr>
          <p:cNvPr id="43" name="TextBox 42">
            <a:extLst>
              <a:ext uri="{2E842DA7-675F-4564-8BF2-60B8B51B40F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0157D4F-86F3-4109-AC16-88E783DCF16E}"/>
              </a:ext>
            </a:extLst>
          </p:cNvPr>
          <p:cNvSpPr txBox="1"/>
          <p:nvPr/>
        </p:nvSpPr>
        <p:spPr>
          <a:xfrm>
            <a:off x="10752455" y="1523873"/>
            <a:ext cx="880744" cy="415563"/>
          </a:xfrm>
          <a:prstGeom prst="rect">
            <a:avLst/>
          </a:prstGeom>
        </p:spPr>
        <p:txBody>
          <a:bodyPr vert="horz" lIns="127000" tIns="63500" rIns="127000" bIns="63500" rtlCol="0" anchor="t">
            <a:spAutoFit/>
          </a:bodyPr>
          <a:lstStyle/>
          <a:p>
            <a:pPr>
              <a:defRPr lang="en-US" sz="1400" dirty="0"/>
            </a:pPr>
            <a:r>
              <a:rPr lang="en-US" sz="1867" dirty="0"/>
              <a:t>3000</a:t>
            </a:r>
          </a:p>
        </p:txBody>
      </p:sp>
      <p:sp>
        <p:nvSpPr>
          <p:cNvPr id="44" name="TextBox 43">
            <a:extLst>
              <a:ext uri="{D8C7E030-DE85-43D9-B06D-EB8594F51C2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187F66A-FB6D-4559-A905-585144689C86}"/>
              </a:ext>
            </a:extLst>
          </p:cNvPr>
          <p:cNvSpPr txBox="1"/>
          <p:nvPr/>
        </p:nvSpPr>
        <p:spPr>
          <a:xfrm>
            <a:off x="9595053" y="3579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5" name="Rectangle 44">
            <a:extLst>
              <a:ext uri="{D4BFBA03-ED5B-4F6B-B959-8EE46EC55BF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FD76571-0E2B-475B-B366-D44A1777720D}"/>
              </a:ext>
            </a:extLst>
          </p:cNvPr>
          <p:cNvSpPr/>
          <p:nvPr/>
        </p:nvSpPr>
        <p:spPr>
          <a:xfrm>
            <a:off x="6905371" y="3591980"/>
            <a:ext cx="1412760" cy="466457"/>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46" name="Straight Connector 45">
            <a:extLst>
              <a:ext uri="{6BE02E31-564C-4273-A71B-9C7FB52F2E6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F90E2ED-3A7D-472F-A9C8-6273B929A881}"/>
              </a:ext>
            </a:extLst>
          </p:cNvPr>
          <p:cNvCxnSpPr/>
          <p:nvPr/>
        </p:nvCxnSpPr>
        <p:spPr>
          <a:xfrm rot="16200000" flipH="1">
            <a:off x="7343521" y="3889641"/>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47" name="Rectangle 46">
            <a:extLst>
              <a:ext uri="{360C10DF-323F-46AD-9EFC-C95D7D2E107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B27E5BE-DE90-4C96-BF14-1B37FAD83E13}"/>
              </a:ext>
            </a:extLst>
          </p:cNvPr>
          <p:cNvSpPr/>
          <p:nvPr/>
        </p:nvSpPr>
        <p:spPr>
          <a:xfrm>
            <a:off x="8740469" y="3591980"/>
            <a:ext cx="1412760" cy="466457"/>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48" name="Straight Connector 47">
            <a:extLst>
              <a:ext uri="{431AD17A-E719-4821-8685-1583EA4D1BA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14B9659-AD68-4E6C-A47D-C9AD9D9979F3}"/>
              </a:ext>
            </a:extLst>
          </p:cNvPr>
          <p:cNvCxnSpPr/>
          <p:nvPr/>
        </p:nvCxnSpPr>
        <p:spPr>
          <a:xfrm rot="16200000" flipH="1">
            <a:off x="9178621" y="3889641"/>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49" name="TextBox 48">
            <a:extLst>
              <a:ext uri="{CE02239C-F907-40E2-B49B-1BA3C6028EC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E85F3CF-BA25-4215-BBE1-21D941094E81}"/>
              </a:ext>
            </a:extLst>
          </p:cNvPr>
          <p:cNvSpPr txBox="1"/>
          <p:nvPr/>
        </p:nvSpPr>
        <p:spPr>
          <a:xfrm>
            <a:off x="6577953" y="3633597"/>
            <a:ext cx="489457"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50" name="TextBox 49">
            <a:extLst>
              <a:ext uri="{1612B27B-BF7A-4D45-8C84-DEEDF4A0322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DC4567F-54C7-4D8D-82E2-2DD3AE836C48}"/>
              </a:ext>
            </a:extLst>
          </p:cNvPr>
          <p:cNvSpPr txBox="1"/>
          <p:nvPr/>
        </p:nvSpPr>
        <p:spPr>
          <a:xfrm>
            <a:off x="8428266" y="3684397"/>
            <a:ext cx="489457" cy="415563"/>
          </a:xfrm>
          <a:prstGeom prst="rect">
            <a:avLst/>
          </a:prstGeom>
        </p:spPr>
        <p:txBody>
          <a:bodyPr vert="horz" lIns="127000" tIns="63500" rIns="127000" bIns="63500" rtlCol="0" anchor="t">
            <a:spAutoFit/>
          </a:bodyPr>
          <a:lstStyle/>
          <a:p>
            <a:pPr>
              <a:defRPr lang="en-US" sz="1400" dirty="0"/>
            </a:pPr>
            <a:r>
              <a:rPr lang="en-US" sz="1867" dirty="0"/>
              <a:t>b</a:t>
            </a:r>
          </a:p>
        </p:txBody>
      </p:sp>
      <p:sp>
        <p:nvSpPr>
          <p:cNvPr id="51" name="TextBox 50">
            <a:extLst>
              <a:ext uri="{9BBA7A2A-68B0-4774-9FF1-6F5B89DA94F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A721462-63A1-4240-A2DE-5CB3C0FDE657}"/>
              </a:ext>
            </a:extLst>
          </p:cNvPr>
          <p:cNvSpPr txBox="1"/>
          <p:nvPr/>
        </p:nvSpPr>
        <p:spPr>
          <a:xfrm>
            <a:off x="7300469" y="3660128"/>
            <a:ext cx="1132332" cy="415563"/>
          </a:xfrm>
          <a:prstGeom prst="rect">
            <a:avLst/>
          </a:prstGeom>
        </p:spPr>
        <p:txBody>
          <a:bodyPr vert="horz" lIns="127000" tIns="63500" rIns="127000" bIns="63500" rtlCol="0" anchor="t">
            <a:spAutoFit/>
          </a:bodyPr>
          <a:lstStyle/>
          <a:p>
            <a:pPr>
              <a:defRPr lang="en-US" sz="1400" dirty="0"/>
            </a:pPr>
            <a:r>
              <a:rPr lang="en-US" sz="1867" dirty="0"/>
              <a:t>30</a:t>
            </a:r>
          </a:p>
        </p:txBody>
      </p:sp>
      <p:sp>
        <p:nvSpPr>
          <p:cNvPr id="52" name="TextBox 51">
            <a:extLst>
              <a:ext uri="{BF62869A-B867-446F-82C1-9FE87D8359B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1D0495B-D903-4B8B-AB61-3AD77AD37A03}"/>
              </a:ext>
            </a:extLst>
          </p:cNvPr>
          <p:cNvSpPr txBox="1"/>
          <p:nvPr/>
        </p:nvSpPr>
        <p:spPr>
          <a:xfrm>
            <a:off x="9180068" y="3660128"/>
            <a:ext cx="719784" cy="415563"/>
          </a:xfrm>
          <a:prstGeom prst="rect">
            <a:avLst/>
          </a:prstGeom>
        </p:spPr>
        <p:txBody>
          <a:bodyPr vert="horz" lIns="127000" tIns="63500" rIns="127000" bIns="63500" rtlCol="0" anchor="t">
            <a:spAutoFit/>
          </a:bodyPr>
          <a:lstStyle/>
          <a:p>
            <a:pPr>
              <a:defRPr lang="en-US" sz="1400" dirty="0"/>
            </a:pPr>
            <a:r>
              <a:rPr lang="en-US" sz="1867" dirty="0"/>
              <a:t>40</a:t>
            </a:r>
          </a:p>
        </p:txBody>
      </p:sp>
      <p:sp>
        <p:nvSpPr>
          <p:cNvPr id="53" name="Rectangle 52">
            <a:extLst>
              <a:ext uri="{0D494CD3-04D4-4746-AF6B-F2CA438BD5A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54218F-215B-44C7-B765-29286ACDD21C}"/>
              </a:ext>
            </a:extLst>
          </p:cNvPr>
          <p:cNvSpPr/>
          <p:nvPr/>
        </p:nvSpPr>
        <p:spPr>
          <a:xfrm>
            <a:off x="10547019" y="3591980"/>
            <a:ext cx="1412760" cy="466457"/>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54" name="Straight Connector 53">
            <a:extLst>
              <a:ext uri="{C07F63D0-E0E8-44A4-ADC1-44FCA2E2368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9980B5D-7606-4062-87A9-199885AB7A5A}"/>
              </a:ext>
            </a:extLst>
          </p:cNvPr>
          <p:cNvCxnSpPr/>
          <p:nvPr/>
        </p:nvCxnSpPr>
        <p:spPr>
          <a:xfrm rot="16200000" flipH="1">
            <a:off x="11007421" y="3889641"/>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55" name="TextBox 54">
            <a:extLst>
              <a:ext uri="{3D84D5DB-7231-4A50-B81F-2B52608618E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6D0CAC9-BC93-4487-82A1-27F1F96D4651}"/>
              </a:ext>
            </a:extLst>
          </p:cNvPr>
          <p:cNvSpPr txBox="1"/>
          <p:nvPr/>
        </p:nvSpPr>
        <p:spPr>
          <a:xfrm>
            <a:off x="11008869" y="3660128"/>
            <a:ext cx="522172" cy="415563"/>
          </a:xfrm>
          <a:prstGeom prst="rect">
            <a:avLst/>
          </a:prstGeom>
        </p:spPr>
        <p:txBody>
          <a:bodyPr vert="horz" lIns="127000" tIns="63500" rIns="127000" bIns="63500" rtlCol="0" anchor="t">
            <a:spAutoFit/>
          </a:bodyPr>
          <a:lstStyle/>
          <a:p>
            <a:pPr>
              <a:defRPr lang="en-US" sz="1400" dirty="0"/>
            </a:pPr>
            <a:r>
              <a:rPr lang="en-US" sz="1867" dirty="0"/>
              <a:t>50</a:t>
            </a:r>
          </a:p>
        </p:txBody>
      </p:sp>
      <p:sp>
        <p:nvSpPr>
          <p:cNvPr id="56" name="TextBox 55">
            <a:extLst>
              <a:ext uri="{494D76DC-0E97-4A67-A19A-5FEAC872356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94AF973-4A4A-4B6B-AB82-162D8E157D8B}"/>
              </a:ext>
            </a:extLst>
          </p:cNvPr>
          <p:cNvSpPr txBox="1"/>
          <p:nvPr/>
        </p:nvSpPr>
        <p:spPr>
          <a:xfrm>
            <a:off x="10257066" y="3684397"/>
            <a:ext cx="489457" cy="415563"/>
          </a:xfrm>
          <a:prstGeom prst="rect">
            <a:avLst/>
          </a:prstGeom>
        </p:spPr>
        <p:txBody>
          <a:bodyPr vert="horz" lIns="127000" tIns="63500" rIns="127000" bIns="63500" rtlCol="0" anchor="t">
            <a:spAutoFit/>
          </a:bodyPr>
          <a:lstStyle/>
          <a:p>
            <a:pPr>
              <a:defRPr lang="en-US" sz="1400" dirty="0"/>
            </a:pPr>
            <a:r>
              <a:rPr lang="en-US" sz="1867" dirty="0"/>
              <a:t>c</a:t>
            </a:r>
          </a:p>
        </p:txBody>
      </p:sp>
      <p:sp>
        <p:nvSpPr>
          <p:cNvPr id="57" name="Rectangle 56">
            <a:extLst>
              <a:ext uri="{D263C901-C1CE-4EB5-B96C-8B9A745A45F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994AAC3-D644-4E7C-998B-6E4F67C9E7B2}"/>
              </a:ext>
            </a:extLst>
          </p:cNvPr>
          <p:cNvSpPr/>
          <p:nvPr/>
        </p:nvSpPr>
        <p:spPr>
          <a:xfrm>
            <a:off x="8788400" y="4469205"/>
            <a:ext cx="1412760" cy="470027"/>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58" name="Straight Connector 57">
            <a:extLst>
              <a:ext uri="{B40E41A5-E9CE-4B86-94F5-032143EB8FC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794B85B-9F38-48CE-9C0D-3A648B1BF215}"/>
              </a:ext>
            </a:extLst>
          </p:cNvPr>
          <p:cNvCxnSpPr/>
          <p:nvPr/>
        </p:nvCxnSpPr>
        <p:spPr>
          <a:xfrm rot="16200000" flipH="1">
            <a:off x="9226550" y="4640656"/>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59" name="TextBox 58">
            <a:extLst>
              <a:ext uri="{28166739-D720-4A5B-AE8E-5953322BD50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2112D46-E7D5-4ADE-8658-B34E27E702D7}"/>
              </a:ext>
            </a:extLst>
          </p:cNvPr>
          <p:cNvSpPr txBox="1"/>
          <p:nvPr/>
        </p:nvSpPr>
        <p:spPr>
          <a:xfrm>
            <a:off x="8400542" y="4384612"/>
            <a:ext cx="489457" cy="415563"/>
          </a:xfrm>
          <a:prstGeom prst="rect">
            <a:avLst/>
          </a:prstGeom>
        </p:spPr>
        <p:txBody>
          <a:bodyPr vert="horz" lIns="127000" tIns="63500" rIns="127000" bIns="63500" rtlCol="0" anchor="t">
            <a:spAutoFit/>
          </a:bodyPr>
          <a:lstStyle/>
          <a:p>
            <a:pPr>
              <a:defRPr lang="en-US" sz="1400" dirty="0"/>
            </a:pPr>
            <a:r>
              <a:rPr lang="en-US" sz="1867" dirty="0"/>
              <a:t>p</a:t>
            </a:r>
          </a:p>
        </p:txBody>
      </p:sp>
      <p:sp>
        <p:nvSpPr>
          <p:cNvPr id="60" name="TextBox 59">
            <a:extLst>
              <a:ext uri="{9354C28A-333A-40CA-9812-5ABD4638452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8E4F048-79E1-40B8-A04C-0725C9311C5D}"/>
              </a:ext>
            </a:extLst>
          </p:cNvPr>
          <p:cNvSpPr txBox="1"/>
          <p:nvPr/>
        </p:nvSpPr>
        <p:spPr>
          <a:xfrm>
            <a:off x="9081897" y="4485756"/>
            <a:ext cx="1071956" cy="415563"/>
          </a:xfrm>
          <a:prstGeom prst="rect">
            <a:avLst/>
          </a:prstGeom>
        </p:spPr>
        <p:txBody>
          <a:bodyPr vert="horz" lIns="127000" tIns="63500" rIns="127000" bIns="63500" rtlCol="0" anchor="t">
            <a:spAutoFit/>
          </a:bodyPr>
          <a:lstStyle/>
          <a:p>
            <a:pPr>
              <a:defRPr lang="en-US" sz="1400" dirty="0"/>
            </a:pPr>
            <a:r>
              <a:rPr lang="en-US" sz="1867" dirty="0"/>
              <a:t>2000</a:t>
            </a:r>
          </a:p>
        </p:txBody>
      </p:sp>
      <p:sp>
        <p:nvSpPr>
          <p:cNvPr id="61" name="TextBox 60">
            <a:extLst>
              <a:ext uri="{209A0FCD-09BD-4BD0-AA45-DCE6D0DDDC8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48F2458-8863-48CF-A20C-A5349E5F9BEB}"/>
              </a:ext>
            </a:extLst>
          </p:cNvPr>
          <p:cNvSpPr txBox="1"/>
          <p:nvPr/>
        </p:nvSpPr>
        <p:spPr>
          <a:xfrm>
            <a:off x="9136774" y="4114801"/>
            <a:ext cx="1101103" cy="415563"/>
          </a:xfrm>
          <a:prstGeom prst="rect">
            <a:avLst/>
          </a:prstGeom>
        </p:spPr>
        <p:txBody>
          <a:bodyPr vert="horz" lIns="127000" tIns="63500" rIns="127000" bIns="63500" rtlCol="0" anchor="t">
            <a:spAutoFit/>
          </a:bodyPr>
          <a:lstStyle/>
          <a:p>
            <a:pPr>
              <a:defRPr lang="en-US" sz="1400" dirty="0"/>
            </a:pPr>
            <a:r>
              <a:rPr lang="en-US" sz="1867" dirty="0"/>
              <a:t>6000</a:t>
            </a:r>
          </a:p>
        </p:txBody>
      </p:sp>
      <p:sp>
        <p:nvSpPr>
          <p:cNvPr id="62" name="TextBox 61">
            <a:extLst>
              <a:ext uri="{41AA2E41-778D-4746-99E7-ADB6B30637C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1B4B208-57E8-4A1B-ADBB-C498512377D1}"/>
              </a:ext>
            </a:extLst>
          </p:cNvPr>
          <p:cNvSpPr txBox="1"/>
          <p:nvPr/>
        </p:nvSpPr>
        <p:spPr>
          <a:xfrm>
            <a:off x="7162801" y="3251073"/>
            <a:ext cx="1101103" cy="415563"/>
          </a:xfrm>
          <a:prstGeom prst="rect">
            <a:avLst/>
          </a:prstGeom>
        </p:spPr>
        <p:txBody>
          <a:bodyPr vert="horz" lIns="127000" tIns="63500" rIns="127000" bIns="63500" rtlCol="0" anchor="t">
            <a:spAutoFit/>
          </a:bodyPr>
          <a:lstStyle/>
          <a:p>
            <a:pPr>
              <a:defRPr lang="en-US" sz="1400" dirty="0"/>
            </a:pPr>
            <a:r>
              <a:rPr lang="en-US" sz="1867" dirty="0"/>
              <a:t>1000</a:t>
            </a:r>
          </a:p>
        </p:txBody>
      </p:sp>
      <p:sp>
        <p:nvSpPr>
          <p:cNvPr id="63" name="TextBox 62">
            <a:extLst>
              <a:ext uri="{F1128314-39E3-4F5D-8F06-9C7393E35A4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71E25F9-C183-4FCF-9951-E08B5FD28246}"/>
              </a:ext>
            </a:extLst>
          </p:cNvPr>
          <p:cNvSpPr txBox="1"/>
          <p:nvPr/>
        </p:nvSpPr>
        <p:spPr>
          <a:xfrm>
            <a:off x="9093201" y="3251073"/>
            <a:ext cx="1101103" cy="415563"/>
          </a:xfrm>
          <a:prstGeom prst="rect">
            <a:avLst/>
          </a:prstGeom>
        </p:spPr>
        <p:txBody>
          <a:bodyPr vert="horz" lIns="127000" tIns="63500" rIns="127000" bIns="63500" rtlCol="0" anchor="t">
            <a:spAutoFit/>
          </a:bodyPr>
          <a:lstStyle/>
          <a:p>
            <a:pPr>
              <a:defRPr lang="en-US" sz="1400" dirty="0"/>
            </a:pPr>
            <a:r>
              <a:rPr lang="en-US" sz="1867" dirty="0"/>
              <a:t>2000</a:t>
            </a:r>
          </a:p>
        </p:txBody>
      </p:sp>
      <p:sp>
        <p:nvSpPr>
          <p:cNvPr id="64" name="TextBox 63">
            <a:extLst>
              <a:ext uri="{F13E942F-25B4-4AA1-92AF-43F0D2E4D95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E3DE975-7F5A-4386-B5A1-F7401AAEECF3}"/>
              </a:ext>
            </a:extLst>
          </p:cNvPr>
          <p:cNvSpPr txBox="1"/>
          <p:nvPr/>
        </p:nvSpPr>
        <p:spPr>
          <a:xfrm>
            <a:off x="10922001" y="3251073"/>
            <a:ext cx="1101103" cy="415563"/>
          </a:xfrm>
          <a:prstGeom prst="rect">
            <a:avLst/>
          </a:prstGeom>
        </p:spPr>
        <p:txBody>
          <a:bodyPr vert="horz" lIns="127000" tIns="63500" rIns="127000" bIns="63500" rtlCol="0" anchor="t">
            <a:spAutoFit/>
          </a:bodyPr>
          <a:lstStyle/>
          <a:p>
            <a:pPr>
              <a:defRPr lang="en-US" sz="1400" dirty="0"/>
            </a:pPr>
            <a:r>
              <a:rPr lang="en-US" sz="1867" dirty="0"/>
              <a:t>3000</a:t>
            </a:r>
          </a:p>
        </p:txBody>
      </p:sp>
      <p:sp>
        <p:nvSpPr>
          <p:cNvPr id="65" name="TextBox 64">
            <a:extLst>
              <a:ext uri="{A4321E31-6484-4752-AC30-06C13F4B125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88DCCA3-7A33-4109-9F6E-0C480C8DCE95}"/>
              </a:ext>
            </a:extLst>
          </p:cNvPr>
          <p:cNvSpPr txBox="1"/>
          <p:nvPr/>
        </p:nvSpPr>
        <p:spPr>
          <a:xfrm>
            <a:off x="9595053" y="53071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66" name="Rectangle 65">
            <a:extLst>
              <a:ext uri="{E171423E-C888-497D-A0A4-AA33F3FAE0F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EDD38CA-C9A1-4D3C-887B-024319835203}"/>
              </a:ext>
            </a:extLst>
          </p:cNvPr>
          <p:cNvSpPr/>
          <p:nvPr/>
        </p:nvSpPr>
        <p:spPr>
          <a:xfrm>
            <a:off x="6905371" y="5319179"/>
            <a:ext cx="1436027" cy="39936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67" name="Straight Connector 66">
            <a:extLst>
              <a:ext uri="{9C7EDD16-6046-4AD7-AFD2-113C74E9CE8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5A05284-5AA6-41DE-941A-3A2F02A62157}"/>
              </a:ext>
            </a:extLst>
          </p:cNvPr>
          <p:cNvCxnSpPr/>
          <p:nvPr/>
        </p:nvCxnSpPr>
        <p:spPr>
          <a:xfrm rot="16200000" flipH="1">
            <a:off x="7343521" y="5616841"/>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68" name="Rectangle 67">
            <a:extLst>
              <a:ext uri="{7F645986-FF42-43B3-94E9-73B01B36EFD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C3F20F1-A08C-46FB-BE1A-172758A75037}"/>
              </a:ext>
            </a:extLst>
          </p:cNvPr>
          <p:cNvSpPr/>
          <p:nvPr/>
        </p:nvSpPr>
        <p:spPr>
          <a:xfrm>
            <a:off x="8740469" y="5319179"/>
            <a:ext cx="1412760" cy="39936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69" name="Straight Connector 68">
            <a:extLst>
              <a:ext uri="{5D7900E2-1897-4791-82C2-D0129118EDF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D3675C1-399E-4A55-825C-3DA74BF346C2}"/>
              </a:ext>
            </a:extLst>
          </p:cNvPr>
          <p:cNvCxnSpPr/>
          <p:nvPr/>
        </p:nvCxnSpPr>
        <p:spPr>
          <a:xfrm rot="16200000" flipH="1">
            <a:off x="9178621" y="5616841"/>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70" name="TextBox 69">
            <a:extLst>
              <a:ext uri="{9F1BF4F1-FFF2-4A10-A720-651D5016360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C2CF0AD-2E91-494A-835D-6C250541AAC5}"/>
              </a:ext>
            </a:extLst>
          </p:cNvPr>
          <p:cNvSpPr txBox="1"/>
          <p:nvPr/>
        </p:nvSpPr>
        <p:spPr>
          <a:xfrm>
            <a:off x="6490818" y="5307140"/>
            <a:ext cx="489457"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71" name="TextBox 70">
            <a:extLst>
              <a:ext uri="{0DCAFE14-DF2F-4A8B-8F2B-9111BADA55D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C0A7D13-3E22-4F77-886D-6D430E57B03C}"/>
              </a:ext>
            </a:extLst>
          </p:cNvPr>
          <p:cNvSpPr txBox="1"/>
          <p:nvPr/>
        </p:nvSpPr>
        <p:spPr>
          <a:xfrm>
            <a:off x="8428266" y="5360797"/>
            <a:ext cx="489457" cy="415563"/>
          </a:xfrm>
          <a:prstGeom prst="rect">
            <a:avLst/>
          </a:prstGeom>
        </p:spPr>
        <p:txBody>
          <a:bodyPr vert="horz" lIns="127000" tIns="63500" rIns="127000" bIns="63500" rtlCol="0" anchor="t">
            <a:spAutoFit/>
          </a:bodyPr>
          <a:lstStyle/>
          <a:p>
            <a:pPr>
              <a:defRPr lang="en-US" sz="1400" dirty="0"/>
            </a:pPr>
            <a:r>
              <a:rPr lang="en-US" sz="1867" dirty="0"/>
              <a:t>b</a:t>
            </a:r>
          </a:p>
        </p:txBody>
      </p:sp>
      <p:sp>
        <p:nvSpPr>
          <p:cNvPr id="72" name="TextBox 71">
            <a:extLst>
              <a:ext uri="{35993C32-8D5C-4222-AC69-1DC56C1CACD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B51690D-3321-40FA-A1D3-8DABA7800D05}"/>
              </a:ext>
            </a:extLst>
          </p:cNvPr>
          <p:cNvSpPr txBox="1"/>
          <p:nvPr/>
        </p:nvSpPr>
        <p:spPr>
          <a:xfrm>
            <a:off x="7300469" y="5387328"/>
            <a:ext cx="1132332" cy="415563"/>
          </a:xfrm>
          <a:prstGeom prst="rect">
            <a:avLst/>
          </a:prstGeom>
        </p:spPr>
        <p:txBody>
          <a:bodyPr vert="horz" lIns="127000" tIns="63500" rIns="127000" bIns="63500" rtlCol="0" anchor="t">
            <a:spAutoFit/>
          </a:bodyPr>
          <a:lstStyle/>
          <a:p>
            <a:pPr>
              <a:defRPr lang="en-US" sz="1400" dirty="0"/>
            </a:pPr>
            <a:r>
              <a:rPr lang="en-US" sz="1867" dirty="0"/>
              <a:t>30</a:t>
            </a:r>
          </a:p>
        </p:txBody>
      </p:sp>
      <p:sp>
        <p:nvSpPr>
          <p:cNvPr id="73" name="TextBox 72">
            <a:extLst>
              <a:ext uri="{9EFE5979-14F1-4D94-B44C-EBFB43C9CCF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689059A-52DE-4940-BC8D-B0F2518F6883}"/>
              </a:ext>
            </a:extLst>
          </p:cNvPr>
          <p:cNvSpPr txBox="1"/>
          <p:nvPr/>
        </p:nvSpPr>
        <p:spPr>
          <a:xfrm>
            <a:off x="9180068" y="5387328"/>
            <a:ext cx="719784" cy="415563"/>
          </a:xfrm>
          <a:prstGeom prst="rect">
            <a:avLst/>
          </a:prstGeom>
        </p:spPr>
        <p:txBody>
          <a:bodyPr vert="horz" lIns="127000" tIns="63500" rIns="127000" bIns="63500" rtlCol="0" anchor="t">
            <a:spAutoFit/>
          </a:bodyPr>
          <a:lstStyle/>
          <a:p>
            <a:pPr>
              <a:defRPr lang="en-US" sz="1400" dirty="0"/>
            </a:pPr>
            <a:r>
              <a:rPr lang="en-US" sz="1867" dirty="0"/>
              <a:t>40</a:t>
            </a:r>
          </a:p>
        </p:txBody>
      </p:sp>
      <p:sp>
        <p:nvSpPr>
          <p:cNvPr id="74" name="Rectangle 73">
            <a:extLst>
              <a:ext uri="{1AC1210A-B9FD-4731-817F-2ADD195D3AE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09F6231-A685-4E04-A29E-7A22E324DD6B}"/>
              </a:ext>
            </a:extLst>
          </p:cNvPr>
          <p:cNvSpPr/>
          <p:nvPr/>
        </p:nvSpPr>
        <p:spPr>
          <a:xfrm>
            <a:off x="10547019" y="5319179"/>
            <a:ext cx="1412760" cy="39936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75" name="Straight Connector 74">
            <a:extLst>
              <a:ext uri="{CE6E993D-3573-4984-809A-78A1E760AA0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4CD44BF-B33D-4824-8128-8A695CE34468}"/>
              </a:ext>
            </a:extLst>
          </p:cNvPr>
          <p:cNvCxnSpPr/>
          <p:nvPr/>
        </p:nvCxnSpPr>
        <p:spPr>
          <a:xfrm rot="16200000" flipH="1">
            <a:off x="11007421" y="5616841"/>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76" name="TextBox 75">
            <a:extLst>
              <a:ext uri="{AA8CA13F-EC17-4098-B250-11FC028EA89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4BB8AEF-0946-4164-BA73-3957F564BEC5}"/>
              </a:ext>
            </a:extLst>
          </p:cNvPr>
          <p:cNvSpPr txBox="1"/>
          <p:nvPr/>
        </p:nvSpPr>
        <p:spPr>
          <a:xfrm>
            <a:off x="11008869" y="5387328"/>
            <a:ext cx="522172" cy="415563"/>
          </a:xfrm>
          <a:prstGeom prst="rect">
            <a:avLst/>
          </a:prstGeom>
        </p:spPr>
        <p:txBody>
          <a:bodyPr vert="horz" lIns="127000" tIns="63500" rIns="127000" bIns="63500" rtlCol="0" anchor="t">
            <a:spAutoFit/>
          </a:bodyPr>
          <a:lstStyle/>
          <a:p>
            <a:pPr>
              <a:defRPr lang="en-US" sz="1400" dirty="0"/>
            </a:pPr>
            <a:r>
              <a:rPr lang="en-US" sz="1867" dirty="0"/>
              <a:t>50</a:t>
            </a:r>
          </a:p>
        </p:txBody>
      </p:sp>
      <p:sp>
        <p:nvSpPr>
          <p:cNvPr id="77" name="TextBox 76">
            <a:extLst>
              <a:ext uri="{8BE2F679-AA0F-4929-A827-815A9537FC0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DF2D326-285A-4A5A-83BC-E6463AC8A66E}"/>
              </a:ext>
            </a:extLst>
          </p:cNvPr>
          <p:cNvSpPr txBox="1"/>
          <p:nvPr/>
        </p:nvSpPr>
        <p:spPr>
          <a:xfrm>
            <a:off x="10257066" y="5360797"/>
            <a:ext cx="489457" cy="415563"/>
          </a:xfrm>
          <a:prstGeom prst="rect">
            <a:avLst/>
          </a:prstGeom>
        </p:spPr>
        <p:txBody>
          <a:bodyPr vert="horz" lIns="127000" tIns="63500" rIns="127000" bIns="63500" rtlCol="0" anchor="t">
            <a:spAutoFit/>
          </a:bodyPr>
          <a:lstStyle/>
          <a:p>
            <a:pPr>
              <a:defRPr lang="en-US" sz="1400" dirty="0"/>
            </a:pPr>
            <a:r>
              <a:rPr lang="en-US" sz="1867" dirty="0"/>
              <a:t>c</a:t>
            </a:r>
          </a:p>
        </p:txBody>
      </p:sp>
      <p:sp>
        <p:nvSpPr>
          <p:cNvPr id="78" name="Rectangle 77">
            <a:extLst>
              <a:ext uri="{82979268-8283-4F2A-BBB9-7C3FD68D6C7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31F2FD2-579F-4735-B3D1-C152174CC670}"/>
              </a:ext>
            </a:extLst>
          </p:cNvPr>
          <p:cNvSpPr/>
          <p:nvPr/>
        </p:nvSpPr>
        <p:spPr>
          <a:xfrm>
            <a:off x="8788400" y="6273394"/>
            <a:ext cx="1412760" cy="453021"/>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79" name="Straight Connector 78">
            <a:extLst>
              <a:ext uri="{4F89BBBF-A66B-4ED0-B729-2A6B652A5C8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3B9A101-C349-4E41-A840-37B6E036A593}"/>
              </a:ext>
            </a:extLst>
          </p:cNvPr>
          <p:cNvCxnSpPr/>
          <p:nvPr/>
        </p:nvCxnSpPr>
        <p:spPr>
          <a:xfrm rot="16200000" flipH="1">
            <a:off x="9074150" y="6926656"/>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80" name="TextBox 79">
            <a:extLst>
              <a:ext uri="{53463AFD-0AEE-413A-AD86-DFA4A088388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59652FB-8C84-4D53-8666-16CE03E6983F}"/>
              </a:ext>
            </a:extLst>
          </p:cNvPr>
          <p:cNvSpPr txBox="1"/>
          <p:nvPr/>
        </p:nvSpPr>
        <p:spPr>
          <a:xfrm>
            <a:off x="8451342" y="6264212"/>
            <a:ext cx="489457" cy="415563"/>
          </a:xfrm>
          <a:prstGeom prst="rect">
            <a:avLst/>
          </a:prstGeom>
        </p:spPr>
        <p:txBody>
          <a:bodyPr vert="horz" lIns="127000" tIns="63500" rIns="127000" bIns="63500" rtlCol="0" anchor="t">
            <a:spAutoFit/>
          </a:bodyPr>
          <a:lstStyle/>
          <a:p>
            <a:pPr>
              <a:defRPr lang="en-US" sz="1400" dirty="0"/>
            </a:pPr>
            <a:r>
              <a:rPr lang="en-US" sz="1867" dirty="0"/>
              <a:t>p</a:t>
            </a:r>
          </a:p>
        </p:txBody>
      </p:sp>
      <p:sp>
        <p:nvSpPr>
          <p:cNvPr id="81" name="TextBox 80">
            <a:extLst>
              <a:ext uri="{C006768C-FB1F-428D-A40F-6C74A715543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F451B70-CB40-428F-B5A5-BDF0796FD946}"/>
              </a:ext>
            </a:extLst>
          </p:cNvPr>
          <p:cNvSpPr txBox="1"/>
          <p:nvPr/>
        </p:nvSpPr>
        <p:spPr>
          <a:xfrm>
            <a:off x="9081897" y="6314556"/>
            <a:ext cx="1071956" cy="415563"/>
          </a:xfrm>
          <a:prstGeom prst="rect">
            <a:avLst/>
          </a:prstGeom>
        </p:spPr>
        <p:txBody>
          <a:bodyPr vert="horz" lIns="127000" tIns="63500" rIns="127000" bIns="63500" rtlCol="0" anchor="t">
            <a:spAutoFit/>
          </a:bodyPr>
          <a:lstStyle/>
          <a:p>
            <a:pPr>
              <a:defRPr lang="en-US" sz="1400" dirty="0"/>
            </a:pPr>
            <a:r>
              <a:rPr lang="en-US" sz="1867" dirty="0"/>
              <a:t>3000</a:t>
            </a:r>
          </a:p>
        </p:txBody>
      </p:sp>
      <p:sp>
        <p:nvSpPr>
          <p:cNvPr id="82" name="TextBox 81">
            <a:extLst>
              <a:ext uri="{399D1D2B-1918-4A9C-B597-05710AEFF53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EE04F93-C90F-4017-8458-484710BDFC91}"/>
              </a:ext>
            </a:extLst>
          </p:cNvPr>
          <p:cNvSpPr txBox="1"/>
          <p:nvPr/>
        </p:nvSpPr>
        <p:spPr>
          <a:xfrm>
            <a:off x="9159025" y="5956593"/>
            <a:ext cx="947521" cy="415563"/>
          </a:xfrm>
          <a:prstGeom prst="rect">
            <a:avLst/>
          </a:prstGeom>
        </p:spPr>
        <p:txBody>
          <a:bodyPr vert="horz" lIns="127000" tIns="63500" rIns="127000" bIns="63500" rtlCol="0" anchor="t">
            <a:spAutoFit/>
          </a:bodyPr>
          <a:lstStyle/>
          <a:p>
            <a:pPr>
              <a:defRPr lang="en-US" sz="1400" dirty="0"/>
            </a:pPr>
            <a:r>
              <a:rPr lang="en-US" sz="1867" dirty="0"/>
              <a:t>6000</a:t>
            </a:r>
          </a:p>
        </p:txBody>
      </p:sp>
      <p:sp>
        <p:nvSpPr>
          <p:cNvPr id="83" name="TextBox 82">
            <a:extLst>
              <a:ext uri="{A734FD52-6F91-4BEE-ABF6-B2E3F2843CC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60119D3-15E5-43D6-B78B-1632104F0D04}"/>
              </a:ext>
            </a:extLst>
          </p:cNvPr>
          <p:cNvSpPr txBox="1"/>
          <p:nvPr/>
        </p:nvSpPr>
        <p:spPr>
          <a:xfrm>
            <a:off x="7162801" y="4978273"/>
            <a:ext cx="1101103" cy="415563"/>
          </a:xfrm>
          <a:prstGeom prst="rect">
            <a:avLst/>
          </a:prstGeom>
        </p:spPr>
        <p:txBody>
          <a:bodyPr vert="horz" lIns="127000" tIns="63500" rIns="127000" bIns="63500" rtlCol="0" anchor="t">
            <a:spAutoFit/>
          </a:bodyPr>
          <a:lstStyle/>
          <a:p>
            <a:pPr>
              <a:defRPr lang="en-US" sz="1400" dirty="0"/>
            </a:pPr>
            <a:r>
              <a:rPr lang="en-US" sz="1867" dirty="0"/>
              <a:t>1000</a:t>
            </a:r>
          </a:p>
        </p:txBody>
      </p:sp>
      <p:sp>
        <p:nvSpPr>
          <p:cNvPr id="84" name="TextBox 83">
            <a:extLst>
              <a:ext uri="{B7643006-F565-4A7A-A9D1-B4E470C1DAC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182082A-A440-43B2-98C6-D0B2A05949E6}"/>
              </a:ext>
            </a:extLst>
          </p:cNvPr>
          <p:cNvSpPr txBox="1"/>
          <p:nvPr/>
        </p:nvSpPr>
        <p:spPr>
          <a:xfrm>
            <a:off x="9093201" y="4978273"/>
            <a:ext cx="1101103" cy="415563"/>
          </a:xfrm>
          <a:prstGeom prst="rect">
            <a:avLst/>
          </a:prstGeom>
        </p:spPr>
        <p:txBody>
          <a:bodyPr vert="horz" lIns="127000" tIns="63500" rIns="127000" bIns="63500" rtlCol="0" anchor="t">
            <a:spAutoFit/>
          </a:bodyPr>
          <a:lstStyle/>
          <a:p>
            <a:pPr>
              <a:defRPr lang="en-US" sz="1400" dirty="0"/>
            </a:pPr>
            <a:r>
              <a:rPr lang="en-US" sz="1867" dirty="0"/>
              <a:t>2000</a:t>
            </a:r>
          </a:p>
        </p:txBody>
      </p:sp>
      <p:sp>
        <p:nvSpPr>
          <p:cNvPr id="85" name="TextBox 84">
            <a:extLst>
              <a:ext uri="{72CB226A-BC43-4074-8DFB-656DE28E4D4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F65FEFF-69FA-4B2B-9CFA-1C507D62DAE1}"/>
              </a:ext>
            </a:extLst>
          </p:cNvPr>
          <p:cNvSpPr txBox="1"/>
          <p:nvPr/>
        </p:nvSpPr>
        <p:spPr>
          <a:xfrm>
            <a:off x="10922001" y="4978273"/>
            <a:ext cx="1101103" cy="415563"/>
          </a:xfrm>
          <a:prstGeom prst="rect">
            <a:avLst/>
          </a:prstGeom>
        </p:spPr>
        <p:txBody>
          <a:bodyPr vert="horz" lIns="127000" tIns="63500" rIns="127000" bIns="63500" rtlCol="0" anchor="t">
            <a:spAutoFit/>
          </a:bodyPr>
          <a:lstStyle/>
          <a:p>
            <a:pPr>
              <a:defRPr lang="en-US" sz="1400" dirty="0"/>
            </a:pPr>
            <a:r>
              <a:rPr lang="en-US" sz="1867" dirty="0"/>
              <a:t>3000</a:t>
            </a:r>
          </a:p>
        </p:txBody>
      </p:sp>
      <p:sp>
        <p:nvSpPr>
          <p:cNvPr id="86" name="Arrow: Up 85">
            <a:extLst>
              <a:ext uri="{F6F32159-8D5E-457E-942E-F922E6E19C7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27B6E3E-EE0E-4D13-9284-D03BF71966F3}"/>
              </a:ext>
            </a:extLst>
          </p:cNvPr>
          <p:cNvSpPr/>
          <p:nvPr/>
        </p:nvSpPr>
        <p:spPr>
          <a:xfrm rot="19620000">
            <a:off x="8413243" y="2215884"/>
            <a:ext cx="312584" cy="679081"/>
          </a:xfrm>
          <a:prstGeom prst="upArrow">
            <a:avLst/>
          </a:prstGeom>
          <a:solidFill>
            <a:schemeClr val="accent5"/>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87" name="Arrow: Up 86">
            <a:extLst>
              <a:ext uri="{EC84477E-A40C-4796-92BF-1C5F2F0432F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4A6DC51-D5D5-4DC0-A438-6C6414ED5C2D}"/>
              </a:ext>
            </a:extLst>
          </p:cNvPr>
          <p:cNvSpPr/>
          <p:nvPr/>
        </p:nvSpPr>
        <p:spPr>
          <a:xfrm>
            <a:off x="8900237" y="4064457"/>
            <a:ext cx="362889" cy="366776"/>
          </a:xfrm>
          <a:prstGeom prst="upArrow">
            <a:avLst/>
          </a:prstGeom>
          <a:solidFill>
            <a:schemeClr val="accent5"/>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88" name="Arrow: Up 87">
            <a:extLst>
              <a:ext uri="{B339B529-8ABB-40E4-BF5A-43963C9C149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9E6BE81-41BC-4591-8AD6-61618664B962}"/>
              </a:ext>
            </a:extLst>
          </p:cNvPr>
          <p:cNvSpPr/>
          <p:nvPr/>
        </p:nvSpPr>
        <p:spPr>
          <a:xfrm rot="2940000">
            <a:off x="10232085" y="5638800"/>
            <a:ext cx="444563" cy="925309"/>
          </a:xfrm>
          <a:prstGeom prst="upArrow">
            <a:avLst/>
          </a:prstGeom>
          <a:solidFill>
            <a:schemeClr val="accent5"/>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89" name="TextBox 88">
            <a:extLst>
              <a:ext uri="{9B4C654D-35FD-46CA-A003-84B844B627B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79891E8-448D-4D8E-ABE5-EFBAB7F59105}"/>
              </a:ext>
            </a:extLst>
          </p:cNvPr>
          <p:cNvSpPr txBox="1"/>
          <p:nvPr/>
        </p:nvSpPr>
        <p:spPr>
          <a:xfrm>
            <a:off x="246875" y="1218006"/>
            <a:ext cx="6146800" cy="5012719"/>
          </a:xfrm>
          <a:prstGeom prst="rect">
            <a:avLst/>
          </a:prstGeom>
        </p:spPr>
        <p:txBody>
          <a:bodyPr vert="horz" lIns="127000" tIns="63500" rIns="127000" bIns="63500" rtlCol="0" anchor="t">
            <a:spAutoFit/>
          </a:bodyPr>
          <a:lstStyle/>
          <a:p>
            <a:pPr>
              <a:defRPr lang="en-US" sz="1400" dirty="0"/>
            </a:pPr>
            <a:r>
              <a:rPr lang="en-US" sz="1867" dirty="0">
                <a:latin typeface="Open Sans"/>
              </a:rPr>
              <a:t>#include &lt;stdio.h&gt;</a:t>
            </a:r>
            <a:br>
              <a:rPr lang="en-US" sz="1867" dirty="0">
                <a:latin typeface="Open Sans"/>
              </a:rPr>
            </a:br>
            <a:r>
              <a:rPr lang="en-US" sz="1867" dirty="0">
                <a:latin typeface="Open Sans"/>
              </a:rPr>
              <a:t>void main()</a:t>
            </a:r>
            <a:br>
              <a:rPr lang="en-US" sz="1867" dirty="0">
                <a:latin typeface="Open Sans"/>
              </a:rPr>
            </a:br>
            <a:r>
              <a:rPr lang="en-US" sz="1867" dirty="0">
                <a:latin typeface="Open Sans"/>
              </a:rPr>
              <a:t>{</a:t>
            </a:r>
            <a:br>
              <a:rPr lang="en-US" sz="1867" dirty="0">
                <a:latin typeface="Open Sans"/>
              </a:rPr>
            </a:br>
            <a:r>
              <a:rPr lang="en-US" sz="1867" dirty="0">
                <a:latin typeface="Open Sans"/>
              </a:rPr>
              <a:t>    int a,b,c;</a:t>
            </a:r>
            <a:br>
              <a:rPr lang="en-US" sz="1867" dirty="0">
                <a:latin typeface="Open Sans"/>
              </a:rPr>
            </a:br>
            <a:r>
              <a:rPr lang="en-US" sz="1867" dirty="0">
                <a:latin typeface="Open Sans"/>
              </a:rPr>
              <a:t>    int *p;</a:t>
            </a:r>
            <a:br>
              <a:rPr lang="en-US" sz="1867" dirty="0">
                <a:latin typeface="Open Sans"/>
              </a:rPr>
            </a:br>
            <a:r>
              <a:rPr lang="en-US" sz="1867" dirty="0">
                <a:latin typeface="Open Sans"/>
              </a:rPr>
              <a:t>    </a:t>
            </a:r>
            <a:br>
              <a:rPr lang="en-US" sz="1867" dirty="0">
                <a:latin typeface="Open Sans"/>
              </a:rPr>
            </a:br>
            <a:r>
              <a:rPr lang="en-US" sz="1867" dirty="0">
                <a:latin typeface="Open Sans"/>
              </a:rPr>
              <a:t>    a=30;</a:t>
            </a:r>
            <a:br>
              <a:rPr lang="en-US" sz="1867" dirty="0">
                <a:latin typeface="Open Sans"/>
              </a:rPr>
            </a:br>
            <a:r>
              <a:rPr lang="en-US" sz="1867" dirty="0">
                <a:latin typeface="Open Sans"/>
              </a:rPr>
              <a:t>    b=40;</a:t>
            </a:r>
            <a:br>
              <a:rPr lang="en-US" sz="1867" dirty="0">
                <a:latin typeface="Open Sans"/>
              </a:rPr>
            </a:br>
            <a:r>
              <a:rPr lang="en-US" sz="1867" dirty="0">
                <a:latin typeface="Open Sans"/>
              </a:rPr>
              <a:t>    c=50;</a:t>
            </a:r>
            <a:br>
              <a:rPr lang="en-US" sz="1867" dirty="0">
                <a:latin typeface="Open Sans"/>
              </a:rPr>
            </a:br>
            <a:r>
              <a:rPr lang="en-US" sz="1867" dirty="0">
                <a:latin typeface="Open Sans"/>
              </a:rPr>
              <a:t>    </a:t>
            </a:r>
            <a:br>
              <a:rPr lang="en-US" sz="1867" dirty="0">
                <a:latin typeface="Open Sans"/>
              </a:rPr>
            </a:br>
            <a:r>
              <a:rPr lang="en-US" sz="1867" dirty="0">
                <a:latin typeface="Open Sans"/>
              </a:rPr>
              <a:t>    p=&amp;a;</a:t>
            </a:r>
            <a:br>
              <a:rPr lang="en-US" sz="1867" dirty="0">
                <a:latin typeface="Open Sans"/>
              </a:rPr>
            </a:br>
            <a:r>
              <a:rPr lang="en-US" sz="1867" dirty="0">
                <a:latin typeface="Open Sans"/>
              </a:rPr>
              <a:t>    printf("the value of a is %d\n",*p);</a:t>
            </a:r>
            <a:br>
              <a:rPr lang="en-US" sz="1867" dirty="0">
                <a:latin typeface="Open Sans"/>
              </a:rPr>
            </a:br>
            <a:r>
              <a:rPr lang="en-US" sz="1867" dirty="0">
                <a:latin typeface="Open Sans"/>
              </a:rPr>
              <a:t>    p=&amp;b;</a:t>
            </a:r>
            <a:br>
              <a:rPr lang="en-US" sz="1867" dirty="0">
                <a:latin typeface="Open Sans"/>
              </a:rPr>
            </a:br>
            <a:r>
              <a:rPr lang="en-US" sz="1867" dirty="0">
                <a:latin typeface="Open Sans"/>
              </a:rPr>
              <a:t>    printf("the value of b is %d\n",*p);</a:t>
            </a:r>
            <a:br>
              <a:rPr lang="en-US" sz="1867" dirty="0">
                <a:latin typeface="Open Sans"/>
              </a:rPr>
            </a:br>
            <a:r>
              <a:rPr lang="en-US" sz="1867" dirty="0">
                <a:latin typeface="Open Sans"/>
              </a:rPr>
              <a:t>    p=&amp;c;</a:t>
            </a:r>
            <a:br>
              <a:rPr lang="en-US" sz="1867" dirty="0">
                <a:latin typeface="Open Sans"/>
              </a:rPr>
            </a:br>
            <a:r>
              <a:rPr lang="en-US" sz="1867" dirty="0">
                <a:latin typeface="Open Sans"/>
              </a:rPr>
              <a:t>    printf("the value of c is %d\n",*p);</a:t>
            </a:r>
            <a:br>
              <a:rPr lang="en-US" sz="1867" dirty="0">
                <a:latin typeface="Open Sans"/>
              </a:rPr>
            </a:br>
            <a:r>
              <a:rPr lang="en-US" sz="1867" dirty="0">
                <a:latin typeface="Open Sans"/>
              </a:rPr>
              <a:t>}</a:t>
            </a:r>
          </a:p>
        </p:txBody>
      </p:sp>
      <p:sp>
        <p:nvSpPr>
          <p:cNvPr id="90" name="TextBox 89">
            <a:extLst>
              <a:ext uri="{E28523F4-4DAF-4FDE-9A73-8BC15B37C89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17B0F51-D537-48D1-BFDE-6C62B6F2EC8F}"/>
              </a:ext>
            </a:extLst>
          </p:cNvPr>
          <p:cNvSpPr txBox="1"/>
          <p:nvPr/>
        </p:nvSpPr>
        <p:spPr>
          <a:xfrm>
            <a:off x="6959" y="328117"/>
            <a:ext cx="7212863" cy="415563"/>
          </a:xfrm>
          <a:prstGeom prst="rect">
            <a:avLst/>
          </a:prstGeom>
        </p:spPr>
        <p:txBody>
          <a:bodyPr vert="horz" lIns="127000" tIns="63500" rIns="127000" bIns="63500" rtlCol="0" anchor="t">
            <a:spAutoFit/>
          </a:bodyPr>
          <a:lstStyle/>
          <a:p>
            <a:pPr>
              <a:defRPr lang="en-US" sz="1400" dirty="0"/>
            </a:pPr>
            <a:r>
              <a:rPr lang="en-US" sz="1867" b="1" dirty="0">
                <a:solidFill>
                  <a:srgbClr val="FF0000"/>
                </a:solidFill>
                <a:latin typeface="+mj-lt"/>
              </a:rPr>
              <a:t>Can one pointer point to more than one variable?</a:t>
            </a:r>
          </a:p>
        </p:txBody>
      </p:sp>
    </p:spTree>
    <p:extLst>
      <p:ext uri="{87972A93-5F0F-40A9-AFE6-6E3B0405BF3C}">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12"/>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2D821EA8-743C-4CC6-A425-8F5CF0B2E60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CD44BF4-049F-4E04-9E69-6D6CB206ADCB}"/>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A1BB667A-C684-468B-AB64-F90E5FE4F7B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D88DC32-EFD4-4F3C-B14C-F490F8019B1A}"/>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graphicFrame>
        <p:nvGraphicFramePr>
          <p:cNvPr id="4" name="Table 3">
            <a:extLst>
              <a:ext uri="{EE5B3A37-737F-4D17-B6E4-0CBB9959650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A7591B9-F95F-4F15-B4EF-88AC87503F0D}"/>
              </a:ext>
            </a:extLst>
          </p:cNvPr>
          <p:cNvGraphicFramePr/>
          <p:nvPr/>
        </p:nvGraphicFramePr>
        <p:xfrm>
          <a:off x="1745893" y="1921877"/>
          <a:ext cx="8700210" cy="3576982"/>
        </p:xfrm>
        <a:graphic>
          <a:graphicData uri="http://schemas.openxmlformats.org/drawingml/2006/table">
            <a:tbl>
              <a:tblPr firstRow="1"/>
              <a:tblGrid>
                <a:gridCol w="4350105">
                  <a:extLst>
                    <a:ext uri="{9D8B030D-6E8A-4147-A177-3AD203B41FA5}">
                      <a16:colId xmlns="" xmlns:a16="http://schemas.microsoft.com/office/drawing/2014/main" val="20000"/>
                    </a:ext>
                  </a:extLst>
                </a:gridCol>
                <a:gridCol w="4350105">
                  <a:extLst>
                    <a:ext uri="{9D8B030D-6E8A-4147-A177-3AD203B41FA5}">
                      <a16:colId xmlns="" xmlns:a16="http://schemas.microsoft.com/office/drawing/2014/main" val="20001"/>
                    </a:ext>
                  </a:extLst>
                </a:gridCol>
              </a:tblGrid>
              <a:tr h="752171">
                <a:tc>
                  <a:txBody>
                    <a:bodyPr/>
                    <a:lstStyle/>
                    <a:p>
                      <a:r>
                        <a:rPr lang="en-US" sz="2400" dirty="0"/>
                        <a:t>Pointer Variable</a:t>
                      </a:r>
                    </a:p>
                  </a:txBody>
                  <a:tcPr marL="121920" marR="121920" marT="60960" marB="60960"/>
                </a:tc>
                <a:tc>
                  <a:txBody>
                    <a:bodyPr/>
                    <a:lstStyle/>
                    <a:p>
                      <a:r>
                        <a:rPr lang="en-US" sz="2400" dirty="0"/>
                        <a:t>Normal Variable</a:t>
                      </a:r>
                    </a:p>
                  </a:txBody>
                  <a:tcPr marL="121920" marR="121920" marT="60960" marB="60960"/>
                </a:tc>
                <a:extLst>
                  <a:ext uri="{0D108BD9-81ED-4DB2-BD59-A6C34878D82A}">
                    <a16:rowId xmlns="" xmlns:a16="http://schemas.microsoft.com/office/drawing/2014/main" val="10000"/>
                  </a:ext>
                </a:extLst>
              </a:tr>
              <a:tr h="853440">
                <a:tc>
                  <a:txBody>
                    <a:bodyPr/>
                    <a:lstStyle/>
                    <a:p>
                      <a:r>
                        <a:rPr lang="en-US" sz="2400" dirty="0"/>
                        <a:t>1. Pointer Variable holds the address</a:t>
                      </a:r>
                    </a:p>
                  </a:txBody>
                  <a:tcPr marL="121920" marR="121920" marT="60960" marB="60960"/>
                </a:tc>
                <a:tc>
                  <a:txBody>
                    <a:bodyPr/>
                    <a:lstStyle/>
                    <a:p>
                      <a:r>
                        <a:rPr lang="en-US" sz="2400" dirty="0"/>
                        <a:t>1. A normal variable holds data</a:t>
                      </a:r>
                    </a:p>
                  </a:txBody>
                  <a:tcPr marL="121920" marR="121920" marT="60960" marB="60960"/>
                </a:tc>
                <a:extLst>
                  <a:ext uri="{0D108BD9-81ED-4DB2-BD59-A6C34878D82A}">
                    <a16:rowId xmlns="" xmlns:a16="http://schemas.microsoft.com/office/drawing/2014/main" val="10001"/>
                  </a:ext>
                </a:extLst>
              </a:tr>
              <a:tr h="752171">
                <a:tc>
                  <a:txBody>
                    <a:bodyPr/>
                    <a:lstStyle/>
                    <a:p>
                      <a:r>
                        <a:rPr lang="en-US" sz="2400" dirty="0"/>
                        <a:t>2. int *p;</a:t>
                      </a:r>
                    </a:p>
                  </a:txBody>
                  <a:tcPr marL="121920" marR="121920" marT="60960" marB="60960"/>
                </a:tc>
                <a:tc>
                  <a:txBody>
                    <a:bodyPr/>
                    <a:lstStyle/>
                    <a:p>
                      <a:r>
                        <a:rPr lang="en-US" sz="2400" dirty="0"/>
                        <a:t>2. int a;</a:t>
                      </a:r>
                    </a:p>
                  </a:txBody>
                  <a:tcPr marL="121920" marR="121920" marT="60960" marB="60960"/>
                </a:tc>
                <a:extLst>
                  <a:ext uri="{0D108BD9-81ED-4DB2-BD59-A6C34878D82A}">
                    <a16:rowId xmlns="" xmlns:a16="http://schemas.microsoft.com/office/drawing/2014/main" val="10002"/>
                  </a:ext>
                </a:extLst>
              </a:tr>
              <a:tr h="1219200">
                <a:tc>
                  <a:txBody>
                    <a:bodyPr/>
                    <a:lstStyle/>
                    <a:p>
                      <a:r>
                        <a:rPr lang="en-US" sz="2400" dirty="0"/>
                        <a:t>3. We must de-reference a pointer to access data  </a:t>
                      </a:r>
                    </a:p>
                  </a:txBody>
                  <a:tcPr marL="121920" marR="121920" marT="60960" marB="60960"/>
                </a:tc>
                <a:tc>
                  <a:txBody>
                    <a:bodyPr/>
                    <a:lstStyle/>
                    <a:p>
                      <a:r>
                        <a:rPr lang="en-US" sz="2400" dirty="0"/>
                        <a:t>3. There is no need to de-refernce a normal variable to access data</a:t>
                      </a:r>
                    </a:p>
                  </a:txBody>
                  <a:tcPr marL="121920" marR="121920" marT="60960" marB="60960"/>
                </a:tc>
                <a:extLst>
                  <a:ext uri="{0D108BD9-81ED-4DB2-BD59-A6C34878D82A}">
                    <a16:rowId xmlns="" xmlns:a16="http://schemas.microsoft.com/office/drawing/2014/main" val="10003"/>
                  </a:ext>
                </a:extLst>
              </a:tr>
            </a:tbl>
          </a:graphicData>
        </a:graphic>
      </p:graphicFrame>
      <p:sp>
        <p:nvSpPr>
          <p:cNvPr id="5" name="TextBox 4">
            <a:extLst>
              <a:ext uri="{3AE003D8-870C-47B1-990E-3631726BFAB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AE48B7D-4456-4D7B-91B4-D268222C2F96}"/>
              </a:ext>
            </a:extLst>
          </p:cNvPr>
          <p:cNvSpPr txBox="1"/>
          <p:nvPr/>
        </p:nvSpPr>
        <p:spPr>
          <a:xfrm>
            <a:off x="2033486" y="1112864"/>
            <a:ext cx="8125028" cy="415563"/>
          </a:xfrm>
          <a:prstGeom prst="rect">
            <a:avLst/>
          </a:prstGeom>
        </p:spPr>
        <p:txBody>
          <a:bodyPr vert="horz" lIns="127000" tIns="63500" rIns="127000" bIns="63500" rtlCol="0" anchor="t">
            <a:spAutoFit/>
          </a:bodyPr>
          <a:lstStyle/>
          <a:p>
            <a:pPr>
              <a:defRPr lang="en-US" sz="1400" dirty="0"/>
            </a:pPr>
            <a:r>
              <a:rPr lang="en-US" sz="1867" b="1" dirty="0">
                <a:solidFill>
                  <a:srgbClr val="FF0000"/>
                </a:solidFill>
                <a:latin typeface="+mj-lt"/>
              </a:rPr>
              <a:t>Difference between pointer variable and normal variable</a:t>
            </a:r>
          </a:p>
        </p:txBody>
      </p:sp>
    </p:spTree>
    <p:extLst>
      <p:ext uri="{3047C25F-21B8-427D-9BB2-AFC064D2B84F}">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18"/>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9F2DF90E-B932-42A2-8463-417D174D3CF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F72D3CF-83B9-43A4-9681-9B6C11D57C26}"/>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B8ACA997-AE64-40F5-9A42-4A59610EE7B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A29EF70-F0E7-4B5E-B6C7-63A3EACFC80A}"/>
              </a:ext>
            </a:extLst>
          </p:cNvPr>
          <p:cNvSpPr txBox="1"/>
          <p:nvPr/>
        </p:nvSpPr>
        <p:spPr>
          <a:xfrm>
            <a:off x="3657600" y="495147"/>
            <a:ext cx="4202315" cy="497572"/>
          </a:xfrm>
          <a:prstGeom prst="rect">
            <a:avLst/>
          </a:prstGeom>
        </p:spPr>
        <p:txBody>
          <a:bodyPr vert="horz" lIns="127000" tIns="63500" rIns="127000" bIns="63500" rtlCol="0" anchor="t">
            <a:spAutoFit/>
          </a:bodyPr>
          <a:lstStyle/>
          <a:p>
            <a:pPr>
              <a:defRPr lang="en-US" sz="1400" dirty="0"/>
            </a:pPr>
            <a:r>
              <a:rPr lang="en-US" sz="2400" b="1" dirty="0">
                <a:solidFill>
                  <a:srgbClr val="FF0000"/>
                </a:solidFill>
                <a:latin typeface="+mj-lt"/>
              </a:rPr>
              <a:t>Pointers and Functions</a:t>
            </a:r>
          </a:p>
        </p:txBody>
      </p:sp>
      <p:sp>
        <p:nvSpPr>
          <p:cNvPr id="4" name="TextBox 3">
            <a:extLst>
              <a:ext uri="{2E3F5BAE-BF64-4917-874B-A109B26350B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E4FA919-6A6B-40D9-AB95-6AABD4EA6682}"/>
              </a:ext>
            </a:extLst>
          </p:cNvPr>
          <p:cNvSpPr txBox="1"/>
          <p:nvPr/>
        </p:nvSpPr>
        <p:spPr>
          <a:xfrm>
            <a:off x="6652210" y="1886877"/>
            <a:ext cx="5380164" cy="4928400"/>
          </a:xfrm>
          <a:prstGeom prst="rect">
            <a:avLst/>
          </a:prstGeom>
        </p:spPr>
        <p:txBody>
          <a:bodyPr vert="horz" lIns="127000" tIns="63500" rIns="127000" bIns="63500" rtlCol="0" anchor="t">
            <a:spAutoFit/>
          </a:bodyPr>
          <a:lstStyle/>
          <a:p>
            <a:pPr>
              <a:defRPr lang="en-US" sz="1400" dirty="0"/>
            </a:pPr>
            <a:r>
              <a:rPr lang="en-US" sz="1733" dirty="0">
                <a:latin typeface="Open Sans"/>
              </a:rPr>
              <a:t>#include &lt;stdio.h&gt;</a:t>
            </a:r>
            <a:br>
              <a:rPr lang="en-US" sz="1733" dirty="0">
                <a:latin typeface="Open Sans"/>
              </a:rPr>
            </a:br>
            <a:r>
              <a:rPr lang="en-US" sz="1733" dirty="0">
                <a:latin typeface="Open Sans"/>
              </a:rPr>
              <a:t>void exchange(int *a, int *b)</a:t>
            </a:r>
            <a:br>
              <a:rPr lang="en-US" sz="1733" dirty="0">
                <a:latin typeface="Open Sans"/>
              </a:rPr>
            </a:br>
            <a:r>
              <a:rPr lang="en-US" sz="1733" dirty="0">
                <a:latin typeface="Open Sans"/>
              </a:rPr>
              <a:t>{</a:t>
            </a:r>
            <a:br>
              <a:rPr lang="en-US" sz="1733" dirty="0">
                <a:latin typeface="Open Sans"/>
              </a:rPr>
            </a:br>
            <a:r>
              <a:rPr lang="en-US" sz="1733" dirty="0">
                <a:latin typeface="Open Sans"/>
              </a:rPr>
              <a:t>    int temp;</a:t>
            </a:r>
            <a:br>
              <a:rPr lang="en-US" sz="1733" dirty="0">
                <a:latin typeface="Open Sans"/>
              </a:rPr>
            </a:br>
            <a:r>
              <a:rPr lang="en-US" sz="1733" dirty="0">
                <a:latin typeface="Open Sans"/>
              </a:rPr>
              <a:t>    temp=*a;</a:t>
            </a:r>
            <a:br>
              <a:rPr lang="en-US" sz="1733" dirty="0">
                <a:latin typeface="Open Sans"/>
              </a:rPr>
            </a:br>
            <a:r>
              <a:rPr lang="en-US" sz="1733" dirty="0">
                <a:latin typeface="Open Sans"/>
              </a:rPr>
              <a:t>    *a=*b;</a:t>
            </a:r>
            <a:br>
              <a:rPr lang="en-US" sz="1733" dirty="0">
                <a:latin typeface="Open Sans"/>
              </a:rPr>
            </a:br>
            <a:r>
              <a:rPr lang="en-US" sz="1733" dirty="0">
                <a:latin typeface="Open Sans"/>
              </a:rPr>
              <a:t>    *b=temp;</a:t>
            </a:r>
            <a:br>
              <a:rPr lang="en-US" sz="1733" dirty="0">
                <a:latin typeface="Open Sans"/>
              </a:rPr>
            </a:br>
            <a:r>
              <a:rPr lang="en-US" sz="1733" dirty="0">
                <a:latin typeface="Open Sans"/>
              </a:rPr>
              <a:t>    printf("value of a after exchange:%d\n",*a);</a:t>
            </a:r>
            <a:br>
              <a:rPr lang="en-US" sz="1733" dirty="0">
                <a:latin typeface="Open Sans"/>
              </a:rPr>
            </a:br>
            <a:r>
              <a:rPr lang="en-US" sz="1733" dirty="0">
                <a:latin typeface="Open Sans"/>
              </a:rPr>
              <a:t>    printf("value of b after exchange:%d",*b);</a:t>
            </a:r>
            <a:br>
              <a:rPr lang="en-US" sz="1733" dirty="0">
                <a:latin typeface="Open Sans"/>
              </a:rPr>
            </a:br>
            <a:r>
              <a:rPr lang="en-US" sz="1733" dirty="0">
                <a:latin typeface="Open Sans"/>
              </a:rPr>
              <a:t>}</a:t>
            </a:r>
            <a:br>
              <a:rPr lang="en-US" sz="1733" dirty="0">
                <a:latin typeface="Open Sans"/>
              </a:rPr>
            </a:br>
            <a:r>
              <a:rPr lang="en-US" sz="1733" dirty="0">
                <a:latin typeface="Open Sans"/>
              </a:rPr>
              <a:t>void main()</a:t>
            </a:r>
            <a:br>
              <a:rPr lang="en-US" sz="1733" dirty="0">
                <a:latin typeface="Open Sans"/>
              </a:rPr>
            </a:br>
            <a:r>
              <a:rPr lang="en-US" sz="1733" dirty="0">
                <a:latin typeface="Open Sans"/>
              </a:rPr>
              <a:t>{</a:t>
            </a:r>
            <a:br>
              <a:rPr lang="en-US" sz="1733" dirty="0">
                <a:latin typeface="Open Sans"/>
              </a:rPr>
            </a:br>
            <a:r>
              <a:rPr lang="en-US" sz="1733" dirty="0">
                <a:latin typeface="Open Sans"/>
              </a:rPr>
              <a:t>    int a=10;</a:t>
            </a:r>
            <a:br>
              <a:rPr lang="en-US" sz="1733" dirty="0">
                <a:latin typeface="Open Sans"/>
              </a:rPr>
            </a:br>
            <a:r>
              <a:rPr lang="en-US" sz="1733" dirty="0">
                <a:latin typeface="Open Sans"/>
              </a:rPr>
              <a:t>    int b=20;</a:t>
            </a:r>
            <a:br>
              <a:rPr lang="en-US" sz="1733" dirty="0">
                <a:latin typeface="Open Sans"/>
              </a:rPr>
            </a:br>
            <a:r>
              <a:rPr lang="en-US" sz="1733" dirty="0">
                <a:latin typeface="Open Sans"/>
              </a:rPr>
              <a:t>    printf("value of a before exchange:%d\n",a);</a:t>
            </a:r>
            <a:br>
              <a:rPr lang="en-US" sz="1733" dirty="0">
                <a:latin typeface="Open Sans"/>
              </a:rPr>
            </a:br>
            <a:r>
              <a:rPr lang="en-US" sz="1733" dirty="0">
                <a:latin typeface="Open Sans"/>
              </a:rPr>
              <a:t>    printf("value of b before exchange:%d\n",b);</a:t>
            </a:r>
            <a:br>
              <a:rPr lang="en-US" sz="1733" dirty="0">
                <a:latin typeface="Open Sans"/>
              </a:rPr>
            </a:br>
            <a:r>
              <a:rPr lang="en-US" sz="1733" dirty="0">
                <a:latin typeface="Open Sans"/>
              </a:rPr>
              <a:t>    exchange(&amp;a,&amp;b);  </a:t>
            </a:r>
            <a:br>
              <a:rPr lang="en-US" sz="1733" dirty="0">
                <a:latin typeface="Open Sans"/>
              </a:rPr>
            </a:br>
            <a:r>
              <a:rPr lang="en-US" sz="1733" dirty="0">
                <a:latin typeface="Open Sans"/>
              </a:rPr>
              <a:t>}</a:t>
            </a:r>
          </a:p>
        </p:txBody>
      </p:sp>
      <p:sp>
        <p:nvSpPr>
          <p:cNvPr id="5" name="TextBox 4">
            <a:extLst>
              <a:ext uri="{C6A97BBD-FC7C-45A8-8F62-7BD2801332B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1B20F3C-2EE1-4B27-BC5C-B13090DCD98F}"/>
              </a:ext>
            </a:extLst>
          </p:cNvPr>
          <p:cNvSpPr txBox="1"/>
          <p:nvPr/>
        </p:nvSpPr>
        <p:spPr>
          <a:xfrm>
            <a:off x="443661" y="1865223"/>
            <a:ext cx="6287896" cy="4928400"/>
          </a:xfrm>
          <a:prstGeom prst="rect">
            <a:avLst/>
          </a:prstGeom>
        </p:spPr>
        <p:txBody>
          <a:bodyPr vert="horz" lIns="127000" tIns="63500" rIns="127000" bIns="63500" rtlCol="0" anchor="t">
            <a:spAutoFit/>
          </a:bodyPr>
          <a:lstStyle/>
          <a:p>
            <a:pPr>
              <a:defRPr lang="en-US" sz="1400" dirty="0"/>
            </a:pPr>
            <a:r>
              <a:rPr lang="en-US" sz="1733" dirty="0">
                <a:latin typeface="Open Sans"/>
              </a:rPr>
              <a:t>#include &lt;stdio.h&gt;</a:t>
            </a:r>
            <a:br>
              <a:rPr lang="en-US" sz="1733" dirty="0">
                <a:latin typeface="Open Sans"/>
              </a:rPr>
            </a:br>
            <a:r>
              <a:rPr lang="en-US" sz="1733" dirty="0">
                <a:latin typeface="Open Sans"/>
              </a:rPr>
              <a:t>void exchange(int a, int b)</a:t>
            </a:r>
            <a:br>
              <a:rPr lang="en-US" sz="1733" dirty="0">
                <a:latin typeface="Open Sans"/>
              </a:rPr>
            </a:br>
            <a:r>
              <a:rPr lang="en-US" sz="1733" dirty="0">
                <a:latin typeface="Open Sans"/>
              </a:rPr>
              <a:t>{</a:t>
            </a:r>
            <a:br>
              <a:rPr lang="en-US" sz="1733" dirty="0">
                <a:latin typeface="Open Sans"/>
              </a:rPr>
            </a:br>
            <a:r>
              <a:rPr lang="en-US" sz="1733" dirty="0">
                <a:latin typeface="Open Sans"/>
              </a:rPr>
              <a:t>    int temp;</a:t>
            </a:r>
            <a:br>
              <a:rPr lang="en-US" sz="1733" dirty="0">
                <a:latin typeface="Open Sans"/>
              </a:rPr>
            </a:br>
            <a:r>
              <a:rPr lang="en-US" sz="1733" dirty="0">
                <a:latin typeface="Open Sans"/>
              </a:rPr>
              <a:t>    temp=a;</a:t>
            </a:r>
            <a:br>
              <a:rPr lang="en-US" sz="1733" dirty="0">
                <a:latin typeface="Open Sans"/>
              </a:rPr>
            </a:br>
            <a:r>
              <a:rPr lang="en-US" sz="1733" dirty="0">
                <a:latin typeface="Open Sans"/>
              </a:rPr>
              <a:t>    a=b;</a:t>
            </a:r>
            <a:br>
              <a:rPr lang="en-US" sz="1733" dirty="0">
                <a:latin typeface="Open Sans"/>
              </a:rPr>
            </a:br>
            <a:r>
              <a:rPr lang="en-US" sz="1733" dirty="0">
                <a:latin typeface="Open Sans"/>
              </a:rPr>
              <a:t>    b=temp;</a:t>
            </a:r>
            <a:br>
              <a:rPr lang="en-US" sz="1733" dirty="0">
                <a:latin typeface="Open Sans"/>
              </a:rPr>
            </a:br>
            <a:r>
              <a:rPr lang="en-US" sz="1733" dirty="0">
                <a:latin typeface="Open Sans"/>
              </a:rPr>
              <a:t>    </a:t>
            </a:r>
            <a:r>
              <a:rPr lang="en-US" sz="1733" dirty="0" err="1">
                <a:latin typeface="Open Sans"/>
              </a:rPr>
              <a:t>printf</a:t>
            </a:r>
            <a:r>
              <a:rPr lang="en-US" sz="1733" dirty="0">
                <a:latin typeface="Open Sans"/>
              </a:rPr>
              <a:t>("value of a after exchange:%d\n",a);</a:t>
            </a:r>
            <a:br>
              <a:rPr lang="en-US" sz="1733" dirty="0">
                <a:latin typeface="Open Sans"/>
              </a:rPr>
            </a:br>
            <a:r>
              <a:rPr lang="en-US" sz="1733" dirty="0">
                <a:latin typeface="Open Sans"/>
              </a:rPr>
              <a:t>    </a:t>
            </a:r>
            <a:r>
              <a:rPr lang="en-US" sz="1733" dirty="0" err="1">
                <a:latin typeface="Open Sans"/>
              </a:rPr>
              <a:t>printf</a:t>
            </a:r>
            <a:r>
              <a:rPr lang="en-US" sz="1733" dirty="0">
                <a:latin typeface="Open Sans"/>
              </a:rPr>
              <a:t>("value of b after exchange:%d",b);</a:t>
            </a:r>
            <a:br>
              <a:rPr lang="en-US" sz="1733" dirty="0">
                <a:latin typeface="Open Sans"/>
              </a:rPr>
            </a:br>
            <a:r>
              <a:rPr lang="en-US" sz="1733" dirty="0">
                <a:latin typeface="Open Sans"/>
              </a:rPr>
              <a:t>}</a:t>
            </a:r>
            <a:br>
              <a:rPr lang="en-US" sz="1733" dirty="0">
                <a:latin typeface="Open Sans"/>
              </a:rPr>
            </a:br>
            <a:r>
              <a:rPr lang="en-US" sz="1733" dirty="0">
                <a:latin typeface="Open Sans"/>
              </a:rPr>
              <a:t>void main()</a:t>
            </a:r>
            <a:br>
              <a:rPr lang="en-US" sz="1733" dirty="0">
                <a:latin typeface="Open Sans"/>
              </a:rPr>
            </a:br>
            <a:r>
              <a:rPr lang="en-US" sz="1733" dirty="0">
                <a:latin typeface="Open Sans"/>
              </a:rPr>
              <a:t>{</a:t>
            </a:r>
            <a:br>
              <a:rPr lang="en-US" sz="1733" dirty="0">
                <a:latin typeface="Open Sans"/>
              </a:rPr>
            </a:br>
            <a:r>
              <a:rPr lang="en-US" sz="1733" dirty="0">
                <a:latin typeface="Open Sans"/>
              </a:rPr>
              <a:t>    int a=10;</a:t>
            </a:r>
            <a:br>
              <a:rPr lang="en-US" sz="1733" dirty="0">
                <a:latin typeface="Open Sans"/>
              </a:rPr>
            </a:br>
            <a:r>
              <a:rPr lang="en-US" sz="1733" dirty="0">
                <a:latin typeface="Open Sans"/>
              </a:rPr>
              <a:t>    int b=20;</a:t>
            </a:r>
            <a:br>
              <a:rPr lang="en-US" sz="1733" dirty="0">
                <a:latin typeface="Open Sans"/>
              </a:rPr>
            </a:br>
            <a:r>
              <a:rPr lang="en-US" sz="1733" dirty="0">
                <a:latin typeface="Open Sans"/>
              </a:rPr>
              <a:t>    </a:t>
            </a:r>
            <a:r>
              <a:rPr lang="en-US" sz="1733" dirty="0" err="1">
                <a:latin typeface="Open Sans"/>
              </a:rPr>
              <a:t>printf</a:t>
            </a:r>
            <a:r>
              <a:rPr lang="en-US" sz="1733" dirty="0">
                <a:latin typeface="Open Sans"/>
              </a:rPr>
              <a:t>("value of a before exchange:%d\n",a);</a:t>
            </a:r>
            <a:br>
              <a:rPr lang="en-US" sz="1733" dirty="0">
                <a:latin typeface="Open Sans"/>
              </a:rPr>
            </a:br>
            <a:r>
              <a:rPr lang="en-US" sz="1733" dirty="0">
                <a:latin typeface="Open Sans"/>
              </a:rPr>
              <a:t>    </a:t>
            </a:r>
            <a:r>
              <a:rPr lang="en-US" sz="1733" dirty="0" err="1">
                <a:latin typeface="Open Sans"/>
              </a:rPr>
              <a:t>printf</a:t>
            </a:r>
            <a:r>
              <a:rPr lang="en-US" sz="1733" dirty="0">
                <a:latin typeface="Open Sans"/>
              </a:rPr>
              <a:t>("value of b before exchange:%d\n",b);</a:t>
            </a:r>
            <a:br>
              <a:rPr lang="en-US" sz="1733" dirty="0">
                <a:latin typeface="Open Sans"/>
              </a:rPr>
            </a:br>
            <a:r>
              <a:rPr lang="en-US" sz="1733" dirty="0">
                <a:latin typeface="Open Sans"/>
              </a:rPr>
              <a:t>    exchange(a,b);</a:t>
            </a:r>
            <a:br>
              <a:rPr lang="en-US" sz="1733" dirty="0">
                <a:latin typeface="Open Sans"/>
              </a:rPr>
            </a:br>
            <a:r>
              <a:rPr lang="en-US" sz="1733" dirty="0">
                <a:latin typeface="Open Sans"/>
              </a:rPr>
              <a:t>}</a:t>
            </a:r>
          </a:p>
        </p:txBody>
      </p:sp>
      <p:sp>
        <p:nvSpPr>
          <p:cNvPr id="6" name="TextBox 5">
            <a:extLst>
              <a:ext uri="{D093AE70-B810-4119-8D39-DB348CEC255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8C98D56-E948-4F19-88F1-3D9A0C31EBE8}"/>
              </a:ext>
            </a:extLst>
          </p:cNvPr>
          <p:cNvSpPr txBox="1"/>
          <p:nvPr/>
        </p:nvSpPr>
        <p:spPr>
          <a:xfrm>
            <a:off x="1117600" y="1246112"/>
            <a:ext cx="2540000" cy="415563"/>
          </a:xfrm>
          <a:prstGeom prst="rect">
            <a:avLst/>
          </a:prstGeom>
          <a:gradFill rotWithShape="1">
            <a:gsLst>
              <a:gs pos="100000">
                <a:schemeClr val="accent2">
                  <a:lumMod val="20000"/>
                  <a:lumOff val="40000"/>
                </a:schemeClr>
              </a:gs>
              <a:gs pos="75000">
                <a:schemeClr val="accent2">
                  <a:lumMod val="20000"/>
                  <a:lumOff val="40000"/>
                </a:schemeClr>
              </a:gs>
              <a:gs pos="0">
                <a:schemeClr val="accent2">
                  <a:lumMod val="20000"/>
                  <a:lumOff val="70000"/>
                </a:schemeClr>
              </a:gs>
            </a:gsLst>
            <a:lin ang="16200000" scaled="0"/>
          </a:gradFill>
          <a:ln w="9525" cap="flat">
            <a:noFill/>
            <a:prstDash val="solid"/>
            <a:miter lim="800000"/>
          </a:ln>
        </p:spPr>
        <p:txBody>
          <a:bodyPr vert="horz" lIns="127000" tIns="63500" rIns="127000" bIns="63500" rtlCol="0" anchor="t">
            <a:spAutoFit/>
          </a:bodyPr>
          <a:lstStyle/>
          <a:p>
            <a:pPr>
              <a:defRPr lang="en-US" sz="1400" dirty="0"/>
            </a:pPr>
            <a:r>
              <a:rPr lang="en-US" sz="1867" b="1" dirty="0">
                <a:latin typeface="+mj-lt"/>
              </a:rPr>
              <a:t>Pass by value</a:t>
            </a:r>
          </a:p>
        </p:txBody>
      </p:sp>
      <p:sp>
        <p:nvSpPr>
          <p:cNvPr id="7" name="TextBox 6">
            <a:extLst>
              <a:ext uri="{AFE74329-DB2C-4C5E-91F4-C33604D21C6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67A7B03-1DF8-4C6A-ABE0-7DDF5DB6FB37}"/>
              </a:ext>
            </a:extLst>
          </p:cNvPr>
          <p:cNvSpPr txBox="1"/>
          <p:nvPr/>
        </p:nvSpPr>
        <p:spPr>
          <a:xfrm>
            <a:off x="7315200" y="1245806"/>
            <a:ext cx="2540000" cy="415563"/>
          </a:xfrm>
          <a:prstGeom prst="rect">
            <a:avLst/>
          </a:prstGeom>
          <a:gradFill rotWithShape="1">
            <a:gsLst>
              <a:gs pos="100000">
                <a:schemeClr val="accent2">
                  <a:lumMod val="20000"/>
                  <a:lumOff val="40000"/>
                </a:schemeClr>
              </a:gs>
              <a:gs pos="75000">
                <a:schemeClr val="accent2">
                  <a:lumMod val="20000"/>
                  <a:lumOff val="40000"/>
                </a:schemeClr>
              </a:gs>
              <a:gs pos="0">
                <a:schemeClr val="accent2">
                  <a:lumMod val="20000"/>
                  <a:lumOff val="70000"/>
                </a:schemeClr>
              </a:gs>
            </a:gsLst>
            <a:lin ang="16200000" scaled="0"/>
          </a:gradFill>
          <a:ln w="9525" cap="flat">
            <a:noFill/>
            <a:prstDash val="solid"/>
            <a:miter lim="800000"/>
          </a:ln>
        </p:spPr>
        <p:txBody>
          <a:bodyPr vert="horz" lIns="127000" tIns="63500" rIns="127000" bIns="63500" rtlCol="0" anchor="t">
            <a:spAutoFit/>
          </a:bodyPr>
          <a:lstStyle/>
          <a:p>
            <a:pPr>
              <a:defRPr lang="en-US" sz="1400" dirty="0"/>
            </a:pPr>
            <a:r>
              <a:rPr lang="en-US" sz="1867" b="1" dirty="0">
                <a:latin typeface="+mj-lt"/>
              </a:rPr>
              <a:t>Pass by reference</a:t>
            </a:r>
          </a:p>
        </p:txBody>
      </p:sp>
    </p:spTree>
    <p:extLst>
      <p:ext uri="{CF377F51-B693-4657-A6D4-5FAF94646968}">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20"/>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AFBF561D-5DF6-41E9-B665-D26ABA4BF79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13F5DB8-461D-4F67-807A-538AE7B734E6}"/>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B5667CB5-665F-412E-9A9D-4E9678D584A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E3BDF88-070E-432A-BE3E-4BA2F23EF3D5}"/>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2548DD11-D030-46C0-BCD0-2D355B55CC5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5BF7C44-CB25-4D44-82C6-C5BA1A0798A4}"/>
              </a:ext>
            </a:extLst>
          </p:cNvPr>
          <p:cNvSpPr txBox="1"/>
          <p:nvPr/>
        </p:nvSpPr>
        <p:spPr>
          <a:xfrm>
            <a:off x="3465157" y="835203"/>
            <a:ext cx="4655425" cy="456472"/>
          </a:xfrm>
          <a:prstGeom prst="rect">
            <a:avLst/>
          </a:prstGeom>
        </p:spPr>
        <p:txBody>
          <a:bodyPr vert="horz" lIns="127000" tIns="63500" rIns="127000" bIns="63500" rtlCol="0" anchor="t">
            <a:spAutoFit/>
          </a:bodyPr>
          <a:lstStyle/>
          <a:p>
            <a:pPr>
              <a:defRPr lang="en-US" sz="1400" dirty="0"/>
            </a:pPr>
            <a:r>
              <a:rPr lang="en-US" sz="2133" b="1" dirty="0">
                <a:solidFill>
                  <a:srgbClr val="FF0000"/>
                </a:solidFill>
                <a:latin typeface="+mj-lt"/>
              </a:rPr>
              <a:t>Passing Structures by reference</a:t>
            </a:r>
          </a:p>
        </p:txBody>
      </p:sp>
      <p:sp>
        <p:nvSpPr>
          <p:cNvPr id="5" name="TextBox 4">
            <a:extLst>
              <a:ext uri="{150B1A11-466D-49B7-A0A1-E9D3ACCD9B6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5DB6043-9AE2-463D-9B5F-DCCCA0BCDE68}"/>
              </a:ext>
            </a:extLst>
          </p:cNvPr>
          <p:cNvSpPr txBox="1"/>
          <p:nvPr/>
        </p:nvSpPr>
        <p:spPr>
          <a:xfrm>
            <a:off x="689699" y="1241819"/>
            <a:ext cx="7608875" cy="5728428"/>
          </a:xfrm>
          <a:prstGeom prst="rect">
            <a:avLst/>
          </a:prstGeom>
        </p:spPr>
        <p:txBody>
          <a:bodyPr vert="horz" lIns="127000" tIns="63500" rIns="127000" bIns="63500" rtlCol="0" anchor="t">
            <a:spAutoFit/>
          </a:bodyPr>
          <a:lstStyle/>
          <a:p>
            <a:pPr>
              <a:defRPr lang="en-US" sz="1400" dirty="0"/>
            </a:pPr>
            <a:r>
              <a:rPr lang="en-US" sz="1733" dirty="0">
                <a:latin typeface="Open Sans"/>
              </a:rPr>
              <a:t>#include &lt;stdio.h&gt;</a:t>
            </a:r>
            <a:br>
              <a:rPr lang="en-US" sz="1733" dirty="0">
                <a:latin typeface="Open Sans"/>
              </a:rPr>
            </a:br>
            <a:r>
              <a:rPr lang="en-US" sz="1733" dirty="0">
                <a:latin typeface="Open Sans"/>
              </a:rPr>
              <a:t>struct student</a:t>
            </a:r>
            <a:br>
              <a:rPr lang="en-US" sz="1733" dirty="0">
                <a:latin typeface="Open Sans"/>
              </a:rPr>
            </a:br>
            <a:r>
              <a:rPr lang="en-US" sz="1733" dirty="0">
                <a:latin typeface="Open Sans"/>
              </a:rPr>
              <a:t>{</a:t>
            </a:r>
            <a:br>
              <a:rPr lang="en-US" sz="1733" dirty="0">
                <a:latin typeface="Open Sans"/>
              </a:rPr>
            </a:br>
            <a:r>
              <a:rPr lang="en-US" sz="1733" dirty="0">
                <a:latin typeface="Open Sans"/>
              </a:rPr>
              <a:t>    char name[50];</a:t>
            </a:r>
            <a:br>
              <a:rPr lang="en-US" sz="1733" dirty="0">
                <a:latin typeface="Open Sans"/>
              </a:rPr>
            </a:br>
            <a:r>
              <a:rPr lang="en-US" sz="1733" dirty="0">
                <a:latin typeface="Open Sans"/>
              </a:rPr>
              <a:t>    int usn;</a:t>
            </a:r>
            <a:br>
              <a:rPr lang="en-US" sz="1733" dirty="0">
                <a:latin typeface="Open Sans"/>
              </a:rPr>
            </a:br>
            <a:r>
              <a:rPr lang="en-US" sz="1733" dirty="0">
                <a:latin typeface="Open Sans"/>
              </a:rPr>
              <a:t>};</a:t>
            </a:r>
            <a:br>
              <a:rPr lang="en-US" sz="1733" dirty="0">
                <a:latin typeface="Open Sans"/>
              </a:rPr>
            </a:br>
            <a:r>
              <a:rPr lang="en-US" sz="1733" dirty="0">
                <a:latin typeface="Open Sans"/>
              </a:rPr>
              <a:t/>
            </a:r>
            <a:br>
              <a:rPr lang="en-US" sz="1733" dirty="0">
                <a:latin typeface="Open Sans"/>
              </a:rPr>
            </a:br>
            <a:r>
              <a:rPr lang="en-US" sz="1733" dirty="0">
                <a:latin typeface="Open Sans"/>
              </a:rPr>
              <a:t>void disp(struct student *stu)</a:t>
            </a:r>
            <a:br>
              <a:rPr lang="en-US" sz="1733" dirty="0">
                <a:latin typeface="Open Sans"/>
              </a:rPr>
            </a:br>
            <a:r>
              <a:rPr lang="en-US" sz="1733" dirty="0">
                <a:latin typeface="Open Sans"/>
              </a:rPr>
              <a:t>{</a:t>
            </a:r>
            <a:br>
              <a:rPr lang="en-US" sz="1733" dirty="0">
                <a:latin typeface="Open Sans"/>
              </a:rPr>
            </a:br>
            <a:r>
              <a:rPr lang="en-US" sz="1733" dirty="0">
                <a:latin typeface="Open Sans"/>
              </a:rPr>
              <a:t>    printf("Name is: %s\n", stu-&gt;name);</a:t>
            </a:r>
            <a:br>
              <a:rPr lang="en-US" sz="1733" dirty="0">
                <a:latin typeface="Open Sans"/>
              </a:rPr>
            </a:br>
            <a:r>
              <a:rPr lang="en-US" sz="1733" dirty="0">
                <a:latin typeface="Open Sans"/>
              </a:rPr>
              <a:t>    printf("USN is: %d\n", stu-&gt;usn);</a:t>
            </a:r>
            <a:br>
              <a:rPr lang="en-US" sz="1733" dirty="0">
                <a:latin typeface="Open Sans"/>
              </a:rPr>
            </a:br>
            <a:r>
              <a:rPr lang="en-US" sz="1733" dirty="0">
                <a:latin typeface="Open Sans"/>
              </a:rPr>
              <a:t>}</a:t>
            </a:r>
            <a:br>
              <a:rPr lang="en-US" sz="1733" dirty="0">
                <a:latin typeface="Open Sans"/>
              </a:rPr>
            </a:br>
            <a:r>
              <a:rPr lang="en-US" sz="1733" dirty="0">
                <a:latin typeface="Open Sans"/>
              </a:rPr>
              <a:t>void main()</a:t>
            </a:r>
            <a:br>
              <a:rPr lang="en-US" sz="1733" dirty="0">
                <a:latin typeface="Open Sans"/>
              </a:rPr>
            </a:br>
            <a:r>
              <a:rPr lang="en-US" sz="1733" dirty="0">
                <a:latin typeface="Open Sans"/>
              </a:rPr>
              <a:t>{</a:t>
            </a:r>
            <a:br>
              <a:rPr lang="en-US" sz="1733" dirty="0">
                <a:latin typeface="Open Sans"/>
              </a:rPr>
            </a:br>
            <a:r>
              <a:rPr lang="en-US" sz="1733" dirty="0">
                <a:latin typeface="Open Sans"/>
              </a:rPr>
              <a:t>    struct student s1;</a:t>
            </a:r>
            <a:br>
              <a:rPr lang="en-US" sz="1733" dirty="0">
                <a:latin typeface="Open Sans"/>
              </a:rPr>
            </a:br>
            <a:r>
              <a:rPr lang="en-US" sz="1733" dirty="0">
                <a:latin typeface="Open Sans"/>
              </a:rPr>
              <a:t>    printf("Enter the student name:");</a:t>
            </a:r>
            <a:br>
              <a:rPr lang="en-US" sz="1733" dirty="0">
                <a:latin typeface="Open Sans"/>
              </a:rPr>
            </a:br>
            <a:r>
              <a:rPr lang="en-US" sz="1733" dirty="0">
                <a:latin typeface="Open Sans"/>
              </a:rPr>
              <a:t>    scanf("%s", s1.name);</a:t>
            </a:r>
            <a:br>
              <a:rPr lang="en-US" sz="1733" dirty="0">
                <a:latin typeface="Open Sans"/>
              </a:rPr>
            </a:br>
            <a:r>
              <a:rPr lang="en-US" sz="1733" dirty="0">
                <a:latin typeface="Open Sans"/>
              </a:rPr>
              <a:t>    printf("Enter USN:");</a:t>
            </a:r>
            <a:br>
              <a:rPr lang="en-US" sz="1733" dirty="0">
                <a:latin typeface="Open Sans"/>
              </a:rPr>
            </a:br>
            <a:r>
              <a:rPr lang="en-US" sz="1733" dirty="0">
                <a:latin typeface="Open Sans"/>
              </a:rPr>
              <a:t>    scanf("%d",&amp;s1.usn);</a:t>
            </a:r>
            <a:br>
              <a:rPr lang="en-US" sz="1733" dirty="0">
                <a:latin typeface="Open Sans"/>
              </a:rPr>
            </a:br>
            <a:r>
              <a:rPr lang="en-US" sz="1733" dirty="0">
                <a:latin typeface="Open Sans"/>
              </a:rPr>
              <a:t>    disp(&amp;s1);</a:t>
            </a:r>
            <a:br>
              <a:rPr lang="en-US" sz="1733" dirty="0">
                <a:latin typeface="Open Sans"/>
              </a:rPr>
            </a:br>
            <a:r>
              <a:rPr lang="en-US" sz="1733" dirty="0">
                <a:latin typeface="Open Sans"/>
              </a:rPr>
              <a:t>}</a:t>
            </a:r>
          </a:p>
        </p:txBody>
      </p:sp>
      <p:sp>
        <p:nvSpPr>
          <p:cNvPr id="6" name="TextBox 5">
            <a:extLst>
              <a:ext uri="{5F6804B7-2F70-4602-9DB3-C0F00A4A97D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DE8B285-49A0-4B3C-988E-4A155D624743}"/>
              </a:ext>
            </a:extLst>
          </p:cNvPr>
          <p:cNvSpPr txBox="1"/>
          <p:nvPr/>
        </p:nvSpPr>
        <p:spPr>
          <a:xfrm>
            <a:off x="6096001" y="3242716"/>
            <a:ext cx="4495991" cy="1277529"/>
          </a:xfrm>
          <a:prstGeom prst="rect">
            <a:avLst/>
          </a:prstGeom>
        </p:spPr>
        <p:txBody>
          <a:bodyPr vert="horz" lIns="127000" tIns="63500" rIns="127000" bIns="63500" rtlCol="0" anchor="t">
            <a:spAutoFit/>
          </a:bodyPr>
          <a:lstStyle/>
          <a:p>
            <a:pPr>
              <a:defRPr lang="en-US" sz="1400" dirty="0"/>
            </a:pPr>
            <a:r>
              <a:rPr lang="en-US" sz="1867" dirty="0">
                <a:latin typeface="Open Sans"/>
              </a:rPr>
              <a:t>Enter the student name:</a:t>
            </a:r>
            <a:r>
              <a:rPr lang="en-US" sz="1867" dirty="0" err="1">
                <a:latin typeface="Open Sans"/>
              </a:rPr>
              <a:t>Sachin</a:t>
            </a:r>
            <a:r>
              <a:rPr lang="en-US" sz="1867" dirty="0">
                <a:latin typeface="Open Sans"/>
              </a:rPr>
              <a:t/>
            </a:r>
            <a:br>
              <a:rPr lang="en-US" sz="1867" dirty="0">
                <a:latin typeface="Open Sans"/>
              </a:rPr>
            </a:br>
            <a:r>
              <a:rPr lang="en-US" sz="1867" dirty="0">
                <a:latin typeface="Open Sans"/>
              </a:rPr>
              <a:t>Enter USN:24 </a:t>
            </a:r>
            <a:br>
              <a:rPr lang="en-US" sz="1867" dirty="0">
                <a:latin typeface="Open Sans"/>
              </a:rPr>
            </a:br>
            <a:r>
              <a:rPr lang="en-US" sz="1867" dirty="0">
                <a:latin typeface="Open Sans"/>
              </a:rPr>
              <a:t>Name is: </a:t>
            </a:r>
            <a:r>
              <a:rPr lang="en-US" sz="1867" dirty="0" err="1">
                <a:latin typeface="Open Sans"/>
              </a:rPr>
              <a:t>Sachin</a:t>
            </a:r>
            <a:r>
              <a:rPr lang="en-US" sz="1867" dirty="0">
                <a:latin typeface="Open Sans"/>
              </a:rPr>
              <a:t> </a:t>
            </a:r>
            <a:br>
              <a:rPr lang="en-US" sz="1867" dirty="0">
                <a:latin typeface="Open Sans"/>
              </a:rPr>
            </a:br>
            <a:r>
              <a:rPr lang="en-US" sz="1867" dirty="0">
                <a:latin typeface="Open Sans"/>
              </a:rPr>
              <a:t>USN is: 24</a:t>
            </a:r>
          </a:p>
        </p:txBody>
      </p:sp>
    </p:spTree>
    <p:extLst>
      <p:ext uri="{00567EF6-B7F0-4C8D-90FF-5678A9369352}">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22"/>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1A85CD2B-0DC6-48C5-B099-C0DB1B441F7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620536F-38C8-4A70-A040-D836E1D4A5F8}"/>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6F7F72D1-1460-4763-AC9D-FB1B67871F7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D7418EA-3AD4-4E59-996E-947A754771E8}"/>
              </a:ext>
            </a:extLst>
          </p:cNvPr>
          <p:cNvSpPr txBox="1"/>
          <p:nvPr/>
        </p:nvSpPr>
        <p:spPr>
          <a:xfrm>
            <a:off x="3657601" y="668705"/>
            <a:ext cx="4655425" cy="456472"/>
          </a:xfrm>
          <a:prstGeom prst="rect">
            <a:avLst/>
          </a:prstGeom>
        </p:spPr>
        <p:txBody>
          <a:bodyPr vert="horz" lIns="127000" tIns="63500" rIns="127000" bIns="63500" rtlCol="0" anchor="t">
            <a:spAutoFit/>
          </a:bodyPr>
          <a:lstStyle/>
          <a:p>
            <a:pPr>
              <a:defRPr lang="en-US" sz="1400" dirty="0"/>
            </a:pPr>
            <a:r>
              <a:rPr lang="en-US" sz="2133" b="1" dirty="0">
                <a:solidFill>
                  <a:srgbClr val="FF0000"/>
                </a:solidFill>
                <a:latin typeface="+mj-lt"/>
              </a:rPr>
              <a:t>Pointers and Arrays</a:t>
            </a:r>
          </a:p>
        </p:txBody>
      </p:sp>
      <p:sp>
        <p:nvSpPr>
          <p:cNvPr id="4" name="TextBox 3">
            <a:extLst>
              <a:ext uri="{17A58D4F-8BBA-4BC9-8CCA-AE4B952C17F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D169F0B-98FA-4F49-BD6F-CA0B22A2838C}"/>
              </a:ext>
            </a:extLst>
          </p:cNvPr>
          <p:cNvSpPr txBox="1"/>
          <p:nvPr/>
        </p:nvSpPr>
        <p:spPr>
          <a:xfrm>
            <a:off x="428663" y="1376870"/>
            <a:ext cx="3491280" cy="1177695"/>
          </a:xfrm>
          <a:prstGeom prst="rect">
            <a:avLst/>
          </a:prstGeom>
        </p:spPr>
        <p:txBody>
          <a:bodyPr vert="horz" lIns="127000" tIns="63500" rIns="127000" bIns="63500" rtlCol="0" anchor="t">
            <a:spAutoFit/>
          </a:bodyPr>
          <a:lstStyle/>
          <a:p>
            <a:pPr>
              <a:lnSpc>
                <a:spcPct val="125000"/>
              </a:lnSpc>
              <a:defRPr lang="en-US" sz="1400" dirty="0"/>
            </a:pPr>
            <a:r>
              <a:rPr lang="en-US" sz="1867" dirty="0">
                <a:latin typeface="Open Sans"/>
              </a:rPr>
              <a:t/>
            </a:r>
            <a:br>
              <a:rPr lang="en-US" sz="1867" dirty="0">
                <a:latin typeface="Open Sans"/>
              </a:rPr>
            </a:br>
            <a:r>
              <a:rPr lang="en-US" sz="1867" dirty="0">
                <a:latin typeface="Open Sans"/>
              </a:rPr>
              <a:t>    int a[5]={10,20,30,40,50};</a:t>
            </a:r>
            <a:br>
              <a:rPr lang="en-US" sz="1867" dirty="0">
                <a:latin typeface="Open Sans"/>
              </a:rPr>
            </a:br>
            <a:r>
              <a:rPr lang="en-US" sz="1867" dirty="0">
                <a:latin typeface="Open Sans"/>
              </a:rPr>
              <a:t>    </a:t>
            </a:r>
          </a:p>
        </p:txBody>
      </p:sp>
      <p:sp>
        <p:nvSpPr>
          <p:cNvPr id="5" name="Rectangle 4">
            <a:extLst>
              <a:ext uri="{6EEEBC72-8637-4253-BB0D-91A75C56F44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02D3B96-1B2F-43E3-B653-179A80501BB7}"/>
              </a:ext>
            </a:extLst>
          </p:cNvPr>
          <p:cNvSpPr/>
          <p:nvPr/>
        </p:nvSpPr>
        <p:spPr>
          <a:xfrm>
            <a:off x="5698134" y="1593849"/>
            <a:ext cx="3701529" cy="562368"/>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6" name="Straight Connector 5">
            <a:extLst>
              <a:ext uri="{66F235CE-0440-4016-80AA-24E8263BF3B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DDFBBFA-7434-4FD6-8B16-5A1D9BAF8668}"/>
              </a:ext>
            </a:extLst>
          </p:cNvPr>
          <p:cNvCxnSpPr/>
          <p:nvPr/>
        </p:nvCxnSpPr>
        <p:spPr>
          <a:xfrm rot="16200000" flipH="1">
            <a:off x="6180214" y="1866900"/>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7" name="Straight Connector 6">
            <a:extLst>
              <a:ext uri="{6683A5D7-2302-489F-BA83-A1827EA0423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9C89852-E205-4A22-9195-3E5246399700}"/>
              </a:ext>
            </a:extLst>
          </p:cNvPr>
          <p:cNvCxnSpPr/>
          <p:nvPr/>
        </p:nvCxnSpPr>
        <p:spPr>
          <a:xfrm rot="16200000" flipH="1">
            <a:off x="6891414" y="1866900"/>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a:extLst>
              <a:ext uri="{98090356-42EB-4BC0-AB17-EA14152D85E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52A9934-72B9-49C0-B97D-479F373673AD}"/>
              </a:ext>
            </a:extLst>
          </p:cNvPr>
          <p:cNvCxnSpPr/>
          <p:nvPr/>
        </p:nvCxnSpPr>
        <p:spPr>
          <a:xfrm rot="16200000" flipH="1">
            <a:off x="7653414" y="1866900"/>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a:extLst>
              <a:ext uri="{1759BB7B-096D-4E9A-B827-9B34FBDB834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B9F4D07-1399-4F89-A3CD-A9C4442AEB58}"/>
              </a:ext>
            </a:extLst>
          </p:cNvPr>
          <p:cNvCxnSpPr/>
          <p:nvPr/>
        </p:nvCxnSpPr>
        <p:spPr>
          <a:xfrm rot="16200000" flipH="1">
            <a:off x="8415414" y="1866900"/>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0" name="Straight Connector 9">
            <a:extLst>
              <a:ext uri="{3D31F4B6-B773-4277-A71A-C7C291BBB7B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68DE009-4D4D-4D8B-BD6D-8D24C01389FA}"/>
              </a:ext>
            </a:extLst>
          </p:cNvPr>
          <p:cNvCxnSpPr/>
          <p:nvPr/>
        </p:nvCxnSpPr>
        <p:spPr>
          <a:xfrm rot="16200000" flipH="1">
            <a:off x="9126614" y="1866900"/>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1" name="TextBox 10">
            <a:extLst>
              <a:ext uri="{7AAA4034-78EC-40C0-ABFF-004481C4D7B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0CBC299-D138-40EA-8A44-0B3ECE5F74A9}"/>
              </a:ext>
            </a:extLst>
          </p:cNvPr>
          <p:cNvSpPr txBox="1"/>
          <p:nvPr/>
        </p:nvSpPr>
        <p:spPr>
          <a:xfrm>
            <a:off x="5189945" y="1701801"/>
            <a:ext cx="450519"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12" name="TextBox 11">
            <a:extLst>
              <a:ext uri="{345ADDB5-30CB-498F-898D-A84C982E6AC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0ECBE6-B5A6-4176-A3E1-221A142A5CE1}"/>
              </a:ext>
            </a:extLst>
          </p:cNvPr>
          <p:cNvSpPr txBox="1"/>
          <p:nvPr/>
        </p:nvSpPr>
        <p:spPr>
          <a:xfrm>
            <a:off x="5622315" y="1143001"/>
            <a:ext cx="3777348" cy="415563"/>
          </a:xfrm>
          <a:prstGeom prst="rect">
            <a:avLst/>
          </a:prstGeom>
        </p:spPr>
        <p:txBody>
          <a:bodyPr vert="horz" lIns="127000" tIns="63500" rIns="127000" bIns="63500" rtlCol="0" anchor="t">
            <a:spAutoFit/>
          </a:bodyPr>
          <a:lstStyle/>
          <a:p>
            <a:pPr>
              <a:defRPr lang="en-US" sz="1400" dirty="0"/>
            </a:pPr>
            <a:r>
              <a:rPr lang="en-US" sz="1867" dirty="0"/>
              <a:t>   0          1          2          3          4</a:t>
            </a:r>
          </a:p>
        </p:txBody>
      </p:sp>
      <p:sp>
        <p:nvSpPr>
          <p:cNvPr id="13" name="TextBox 12">
            <a:extLst>
              <a:ext uri="{4BFF761F-4C86-4594-9F65-006FD357ACF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0BF05BD-F886-4A5A-B50D-AF812A45645F}"/>
              </a:ext>
            </a:extLst>
          </p:cNvPr>
          <p:cNvSpPr txBox="1"/>
          <p:nvPr/>
        </p:nvSpPr>
        <p:spPr>
          <a:xfrm>
            <a:off x="5697945" y="2136750"/>
            <a:ext cx="3701719" cy="415563"/>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mj-lt"/>
              </a:rPr>
              <a:t>100 </a:t>
            </a:r>
            <a:r>
              <a:rPr lang="en-US" sz="1867" dirty="0"/>
              <a:t>    101      102     103      104</a:t>
            </a:r>
          </a:p>
        </p:txBody>
      </p:sp>
      <p:sp>
        <p:nvSpPr>
          <p:cNvPr id="14" name="TextBox 13">
            <a:extLst>
              <a:ext uri="{8183B39A-CD96-415C-86C0-A566A437F71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3CF9EA2-9E05-44D7-84A8-FA8FEE5FDDF8}"/>
              </a:ext>
            </a:extLst>
          </p:cNvPr>
          <p:cNvSpPr txBox="1"/>
          <p:nvPr/>
        </p:nvSpPr>
        <p:spPr>
          <a:xfrm>
            <a:off x="5698133" y="1669340"/>
            <a:ext cx="4614456" cy="415563"/>
          </a:xfrm>
          <a:prstGeom prst="rect">
            <a:avLst/>
          </a:prstGeom>
        </p:spPr>
        <p:txBody>
          <a:bodyPr vert="horz" lIns="127000" tIns="63500" rIns="127000" bIns="63500" rtlCol="0" anchor="t">
            <a:spAutoFit/>
          </a:bodyPr>
          <a:lstStyle/>
          <a:p>
            <a:pPr>
              <a:defRPr lang="en-US" sz="1400" dirty="0"/>
            </a:pPr>
            <a:r>
              <a:rPr lang="en-US" sz="1867" b="1" dirty="0">
                <a:solidFill>
                  <a:schemeClr val="bg2"/>
                </a:solidFill>
                <a:latin typeface="+mj-lt"/>
              </a:rPr>
              <a:t> 10</a:t>
            </a:r>
            <a:r>
              <a:rPr lang="en-US" sz="1867" dirty="0"/>
              <a:t>        20        30       40        50</a:t>
            </a:r>
          </a:p>
        </p:txBody>
      </p:sp>
      <p:sp>
        <p:nvSpPr>
          <p:cNvPr id="15" name="TextBox 14">
            <a:extLst>
              <a:ext uri="{BB3F403F-0DAB-4313-9AF2-0AD1E79A510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D6C603A-7906-4F23-A617-6054C6EEEF9B}"/>
              </a:ext>
            </a:extLst>
          </p:cNvPr>
          <p:cNvSpPr txBox="1"/>
          <p:nvPr/>
        </p:nvSpPr>
        <p:spPr>
          <a:xfrm>
            <a:off x="675233" y="3014816"/>
            <a:ext cx="2540000" cy="1277529"/>
          </a:xfrm>
          <a:prstGeom prst="rect">
            <a:avLst/>
          </a:prstGeom>
        </p:spPr>
        <p:txBody>
          <a:bodyPr vert="horz" lIns="127000" tIns="63500" rIns="127000" bIns="63500" rtlCol="0" anchor="t">
            <a:spAutoFit/>
          </a:bodyPr>
          <a:lstStyle/>
          <a:p>
            <a:pPr>
              <a:defRPr lang="en-US" sz="1400" dirty="0"/>
            </a:pPr>
            <a:r>
              <a:rPr lang="en-US" sz="1867" dirty="0"/>
              <a:t>int *p;</a:t>
            </a:r>
          </a:p>
          <a:p>
            <a:pPr>
              <a:defRPr lang="en-US" sz="1400" dirty="0"/>
            </a:pPr>
            <a:endParaRPr lang="en-US" sz="1867" dirty="0"/>
          </a:p>
          <a:p>
            <a:pPr>
              <a:defRPr lang="en-US" sz="1400" dirty="0"/>
            </a:pPr>
            <a:r>
              <a:rPr lang="en-US" sz="1867" dirty="0"/>
              <a:t>p=&amp;a[0]; or p=a;</a:t>
            </a:r>
          </a:p>
          <a:p>
            <a:pPr>
              <a:defRPr lang="en-US" sz="1400" dirty="0"/>
            </a:pPr>
            <a:endParaRPr lang="en-US" sz="1867" dirty="0"/>
          </a:p>
        </p:txBody>
      </p:sp>
      <p:sp>
        <p:nvSpPr>
          <p:cNvPr id="16" name="TextBox 15">
            <a:extLst>
              <a:ext uri="{E313B948-37FB-430F-9F90-3FEAB172C0B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2579717-6D26-4ADA-94E6-B5F53BC18526}"/>
              </a:ext>
            </a:extLst>
          </p:cNvPr>
          <p:cNvSpPr txBox="1"/>
          <p:nvPr/>
        </p:nvSpPr>
        <p:spPr>
          <a:xfrm>
            <a:off x="5822163" y="3530601"/>
            <a:ext cx="580300" cy="415563"/>
          </a:xfrm>
          <a:prstGeom prst="rect">
            <a:avLst/>
          </a:prstGeom>
        </p:spPr>
        <p:txBody>
          <a:bodyPr vert="horz" lIns="127000" tIns="63500" rIns="127000" bIns="63500" rtlCol="0" anchor="t">
            <a:spAutoFit/>
          </a:bodyPr>
          <a:lstStyle/>
          <a:p>
            <a:pPr>
              <a:defRPr lang="en-US" sz="1400" dirty="0"/>
            </a:pPr>
            <a:r>
              <a:rPr lang="en-US" sz="1867" dirty="0">
                <a:latin typeface="Open Sans"/>
              </a:rPr>
              <a:t>p</a:t>
            </a:r>
          </a:p>
        </p:txBody>
      </p:sp>
      <p:cxnSp>
        <p:nvCxnSpPr>
          <p:cNvPr id="17" name="Straight Connector 16">
            <a:extLst>
              <a:ext uri="{D3341B3D-8399-4CC0-BD4E-B81255FC40B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A3C3851-ABCF-423B-B140-39B0123D5C02}"/>
              </a:ext>
            </a:extLst>
          </p:cNvPr>
          <p:cNvCxnSpPr/>
          <p:nvPr/>
        </p:nvCxnSpPr>
        <p:spPr>
          <a:xfrm rot="16200000" flipV="1">
            <a:off x="5542381" y="3066542"/>
            <a:ext cx="934427" cy="12"/>
          </a:xfrm>
          <a:prstGeom prst="line">
            <a:avLst/>
          </a:prstGeom>
          <a:ln w="19050" cap="flat">
            <a:solidFill>
              <a:schemeClr val="accent1"/>
            </a:solidFill>
            <a:prstDash val="solid"/>
            <a:miter lim="800000"/>
            <a:headEnd type="none" w="lg" len="sm"/>
            <a:tailEnd type="stealth" w="lg" len="lg"/>
          </a:ln>
          <a:effectLst>
            <a:outerShdw dir="2700000">
              <a:srgbClr val="3F3F3F">
                <a:alpha val="39999"/>
              </a:srgbClr>
            </a:outerShdw>
          </a:effectLst>
        </p:spPr>
        <p:style>
          <a:lnRef idx="1">
            <a:schemeClr val="accent1"/>
          </a:lnRef>
          <a:fillRef idx="1">
            <a:schemeClr val="accent1"/>
          </a:fillRef>
          <a:effectRef idx="0">
            <a:schemeClr val="accent1"/>
          </a:effectRef>
          <a:fontRef idx="minor">
            <a:srgbClr val="FFFFFF"/>
          </a:fontRef>
        </p:style>
      </p:cxnSp>
      <p:sp>
        <p:nvSpPr>
          <p:cNvPr id="18" name="Freeform: Shape 17">
            <a:extLst>
              <a:ext uri="{82264F94-00F4-4312-838D-C99BE6BB8A3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03E509F-4402-4869-B19D-18564610F07D}"/>
              </a:ext>
            </a:extLst>
          </p:cNvPr>
          <p:cNvSpPr/>
          <p:nvPr/>
        </p:nvSpPr>
        <p:spPr>
          <a:xfrm>
            <a:off x="4763704" y="1931883"/>
            <a:ext cx="1067912" cy="1624116"/>
          </a:xfrm>
          <a:custGeom>
            <a:avLst/>
            <a:gdLst/>
            <a:ahLst/>
            <a:cxnLst/>
            <a:rect l="0" t="0" r="r" b="b"/>
            <a:pathLst>
              <a:path w="800934" h="1218088">
                <a:moveTo>
                  <a:pt x="684131" y="1218088"/>
                </a:moveTo>
                <a:cubicBezTo>
                  <a:pt x="384824" y="918780"/>
                  <a:pt x="-14600" y="686217"/>
                  <a:pt x="0" y="533956"/>
                </a:cubicBezTo>
                <a:cubicBezTo>
                  <a:pt x="14600" y="381695"/>
                  <a:pt x="700818" y="66745"/>
                  <a:pt x="800934" y="0"/>
                </a:cubicBezTo>
                <a:cubicBezTo>
                  <a:pt x="901051" y="-66745"/>
                  <a:pt x="850993" y="-33372"/>
                  <a:pt x="800934" y="0"/>
                </a:cubicBezTo>
                <a:lnTo>
                  <a:pt x="800934" y="0"/>
                </a:lnTo>
              </a:path>
            </a:pathLst>
          </a:custGeom>
          <a:noFill/>
          <a:ln w="19050" cap="flat">
            <a:solidFill>
              <a:schemeClr val="accent2"/>
            </a:solidFill>
            <a:prstDash val="solid"/>
            <a:round/>
          </a:ln>
          <a:effectLst/>
        </p:spPr>
        <p:style>
          <a:lnRef idx="1">
            <a:schemeClr val="accent1">
              <a:shade val="50000"/>
            </a:schemeClr>
          </a:lnRef>
          <a:fillRef idx="1">
            <a:schemeClr val="accent1"/>
          </a:fillRef>
          <a:effectRef idx="0">
            <a:schemeClr val="accent1"/>
          </a:effectRef>
          <a:fontRef idx="minor">
            <a:schemeClr val="tx1"/>
          </a:fontRef>
        </p:style>
        <p:txBody>
          <a:bodyPr vert="horz" rtlCol="0" anchor="ctr">
            <a:noAutofit/>
          </a:bodyPr>
          <a:lstStyle/>
          <a:p>
            <a:pPr algn="ctr"/>
            <a:endParaRPr lang="en-US" sz="2400" dirty="0"/>
          </a:p>
        </p:txBody>
      </p:sp>
      <p:sp>
        <p:nvSpPr>
          <p:cNvPr id="19" name="TextBox 18">
            <a:extLst>
              <a:ext uri="{4555DACD-4F7E-4E14-BA4F-60E0B6C5120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06A7961-7AF7-4485-9E21-6325D705AD9A}"/>
              </a:ext>
            </a:extLst>
          </p:cNvPr>
          <p:cNvSpPr txBox="1"/>
          <p:nvPr/>
        </p:nvSpPr>
        <p:spPr>
          <a:xfrm>
            <a:off x="4216401" y="2565401"/>
            <a:ext cx="580300" cy="415563"/>
          </a:xfrm>
          <a:prstGeom prst="rect">
            <a:avLst/>
          </a:prstGeom>
        </p:spPr>
        <p:txBody>
          <a:bodyPr vert="horz" lIns="127000" tIns="63500" rIns="127000" bIns="63500" rtlCol="0" anchor="t">
            <a:spAutoFit/>
          </a:bodyPr>
          <a:lstStyle/>
          <a:p>
            <a:pPr>
              <a:defRPr lang="en-US" sz="1400" dirty="0"/>
            </a:pPr>
            <a:r>
              <a:rPr lang="en-US" sz="1867" dirty="0">
                <a:latin typeface="Open Sans"/>
              </a:rPr>
              <a:t>*p</a:t>
            </a:r>
          </a:p>
        </p:txBody>
      </p:sp>
      <p:sp>
        <p:nvSpPr>
          <p:cNvPr id="20" name="TextBox 19">
            <a:extLst>
              <a:ext uri="{49CFBADC-C6E8-4C4B-851C-1397D53C4CE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4A2B42B-D12D-4E67-8F1D-BEF01AB4055C}"/>
              </a:ext>
            </a:extLst>
          </p:cNvPr>
          <p:cNvSpPr txBox="1"/>
          <p:nvPr/>
        </p:nvSpPr>
        <p:spPr>
          <a:xfrm>
            <a:off x="675234" y="4514621"/>
            <a:ext cx="3541165" cy="1895968"/>
          </a:xfrm>
          <a:prstGeom prst="rect">
            <a:avLst/>
          </a:prstGeom>
        </p:spPr>
        <p:txBody>
          <a:bodyPr vert="horz" lIns="127000" tIns="63500" rIns="127000" bIns="63500" rtlCol="0" anchor="t">
            <a:spAutoFit/>
          </a:bodyPr>
          <a:lstStyle/>
          <a:p>
            <a:pPr>
              <a:lnSpc>
                <a:spcPct val="125000"/>
              </a:lnSpc>
              <a:defRPr lang="en-US" sz="1400" dirty="0"/>
            </a:pPr>
            <a:r>
              <a:rPr lang="en-US" sz="1867" dirty="0">
                <a:latin typeface="Open Sans"/>
              </a:rPr>
              <a:t>for(int i=0; i&lt;4; i++)</a:t>
            </a:r>
            <a:br>
              <a:rPr lang="en-US" sz="1867" dirty="0">
                <a:latin typeface="Open Sans"/>
              </a:rPr>
            </a:br>
            <a:r>
              <a:rPr lang="en-US" sz="1867" dirty="0">
                <a:latin typeface="Open Sans"/>
              </a:rPr>
              <a:t>    {</a:t>
            </a:r>
            <a:br>
              <a:rPr lang="en-US" sz="1867" dirty="0">
                <a:latin typeface="Open Sans"/>
              </a:rPr>
            </a:br>
            <a:r>
              <a:rPr lang="en-US" sz="1867" dirty="0">
                <a:latin typeface="Open Sans"/>
              </a:rPr>
              <a:t>        </a:t>
            </a:r>
            <a:r>
              <a:rPr lang="en-US" sz="1867" dirty="0" err="1">
                <a:latin typeface="Open Sans"/>
              </a:rPr>
              <a:t>printf</a:t>
            </a:r>
            <a:r>
              <a:rPr lang="en-US" sz="1867" dirty="0">
                <a:latin typeface="Open Sans"/>
              </a:rPr>
              <a:t>("%d\t", *p);</a:t>
            </a:r>
            <a:br>
              <a:rPr lang="en-US" sz="1867" dirty="0">
                <a:latin typeface="Open Sans"/>
              </a:rPr>
            </a:br>
            <a:r>
              <a:rPr lang="en-US" sz="1867" dirty="0">
                <a:latin typeface="Open Sans"/>
              </a:rPr>
              <a:t>        p++;</a:t>
            </a:r>
            <a:br>
              <a:rPr lang="en-US" sz="1867" dirty="0">
                <a:latin typeface="Open Sans"/>
              </a:rPr>
            </a:br>
            <a:r>
              <a:rPr lang="en-US" sz="1867" dirty="0">
                <a:latin typeface="Open Sans"/>
              </a:rPr>
              <a:t>    }</a:t>
            </a:r>
          </a:p>
        </p:txBody>
      </p:sp>
      <p:sp>
        <p:nvSpPr>
          <p:cNvPr id="21" name="Rectangle 20">
            <a:extLst>
              <a:ext uri="{BAB35856-BD5F-4C3D-A49E-94E2E483B24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B0A5184-0AB3-4C05-95CD-FC873C0D1510}"/>
              </a:ext>
            </a:extLst>
          </p:cNvPr>
          <p:cNvSpPr/>
          <p:nvPr/>
        </p:nvSpPr>
        <p:spPr>
          <a:xfrm>
            <a:off x="5748934" y="4387849"/>
            <a:ext cx="3701529" cy="562368"/>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22" name="Straight Connector 21">
            <a:extLst>
              <a:ext uri="{CF99197F-9F9C-46EC-A8CA-E5849D948E5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CC3746F-00A5-4EF9-91D3-2E0F50926072}"/>
              </a:ext>
            </a:extLst>
          </p:cNvPr>
          <p:cNvCxnSpPr/>
          <p:nvPr/>
        </p:nvCxnSpPr>
        <p:spPr>
          <a:xfrm rot="16200000" flipH="1">
            <a:off x="6231014" y="4660900"/>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23" name="Straight Connector 22">
            <a:extLst>
              <a:ext uri="{001EFCBE-5DDF-4AC7-AADE-8CF2F197E60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C839BFA-7EE7-4B7A-9E6D-0C2B7FA5A216}"/>
              </a:ext>
            </a:extLst>
          </p:cNvPr>
          <p:cNvCxnSpPr/>
          <p:nvPr/>
        </p:nvCxnSpPr>
        <p:spPr>
          <a:xfrm rot="16200000" flipH="1">
            <a:off x="6942214" y="4660900"/>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24" name="Straight Connector 23">
            <a:extLst>
              <a:ext uri="{B8D76477-F608-43AA-B6F2-E05E3F0229F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4DFCCC2-A963-4228-AD53-668FB5A123BE}"/>
              </a:ext>
            </a:extLst>
          </p:cNvPr>
          <p:cNvCxnSpPr/>
          <p:nvPr/>
        </p:nvCxnSpPr>
        <p:spPr>
          <a:xfrm rot="16200000" flipH="1">
            <a:off x="7704214" y="4660900"/>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25" name="Straight Connector 24">
            <a:extLst>
              <a:ext uri="{CBC4CD8B-C474-43B8-906F-3BBCFEACDE8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71146B6-BED8-4B10-B9B2-CD7BDC52B6E2}"/>
              </a:ext>
            </a:extLst>
          </p:cNvPr>
          <p:cNvCxnSpPr/>
          <p:nvPr/>
        </p:nvCxnSpPr>
        <p:spPr>
          <a:xfrm rot="16200000" flipH="1">
            <a:off x="8466214" y="4660900"/>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26" name="Straight Connector 25">
            <a:extLst>
              <a:ext uri="{D563C6C0-4438-4780-9CA5-06C97AA72CF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0EA5F38-AFB7-4C99-9AD1-C5262CC82345}"/>
              </a:ext>
            </a:extLst>
          </p:cNvPr>
          <p:cNvCxnSpPr/>
          <p:nvPr/>
        </p:nvCxnSpPr>
        <p:spPr>
          <a:xfrm rot="16200000" flipH="1">
            <a:off x="9177414" y="4660900"/>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7" name="TextBox 26">
            <a:extLst>
              <a:ext uri="{2441DD5F-A37A-42CB-A2E7-85954BC637F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6153563-BF25-4702-8FC3-8DE58ACE4030}"/>
              </a:ext>
            </a:extLst>
          </p:cNvPr>
          <p:cNvSpPr txBox="1"/>
          <p:nvPr/>
        </p:nvSpPr>
        <p:spPr>
          <a:xfrm>
            <a:off x="5240745" y="4495801"/>
            <a:ext cx="450519"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28" name="TextBox 27">
            <a:extLst>
              <a:ext uri="{D93B4FA4-F994-432E-8683-99230E05F47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C04BBEE-3045-4AAC-82F4-664FB494C42B}"/>
              </a:ext>
            </a:extLst>
          </p:cNvPr>
          <p:cNvSpPr txBox="1"/>
          <p:nvPr/>
        </p:nvSpPr>
        <p:spPr>
          <a:xfrm>
            <a:off x="5673115" y="3937001"/>
            <a:ext cx="3777348" cy="415563"/>
          </a:xfrm>
          <a:prstGeom prst="rect">
            <a:avLst/>
          </a:prstGeom>
        </p:spPr>
        <p:txBody>
          <a:bodyPr vert="horz" lIns="127000" tIns="63500" rIns="127000" bIns="63500" rtlCol="0" anchor="t">
            <a:spAutoFit/>
          </a:bodyPr>
          <a:lstStyle/>
          <a:p>
            <a:pPr>
              <a:defRPr lang="en-US" sz="1400" dirty="0"/>
            </a:pPr>
            <a:r>
              <a:rPr lang="en-US" sz="1867" dirty="0"/>
              <a:t>   0          1          2          3          4</a:t>
            </a:r>
          </a:p>
        </p:txBody>
      </p:sp>
      <p:sp>
        <p:nvSpPr>
          <p:cNvPr id="29" name="TextBox 28">
            <a:extLst>
              <a:ext uri="{3F83BEFD-2180-464E-8937-28ADA2A6E00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D4B547B-A431-40AD-B57E-3BBF056E1E42}"/>
              </a:ext>
            </a:extLst>
          </p:cNvPr>
          <p:cNvSpPr txBox="1"/>
          <p:nvPr/>
        </p:nvSpPr>
        <p:spPr>
          <a:xfrm>
            <a:off x="5748745" y="4930750"/>
            <a:ext cx="3701719" cy="415563"/>
          </a:xfrm>
          <a:prstGeom prst="rect">
            <a:avLst/>
          </a:prstGeom>
        </p:spPr>
        <p:txBody>
          <a:bodyPr vert="horz" lIns="127000" tIns="63500" rIns="127000" bIns="63500" rtlCol="0" anchor="t">
            <a:spAutoFit/>
          </a:bodyPr>
          <a:lstStyle/>
          <a:p>
            <a:pPr>
              <a:defRPr lang="en-US" sz="1400" dirty="0"/>
            </a:pPr>
            <a:r>
              <a:rPr lang="en-US" sz="1867" dirty="0">
                <a:latin typeface="+mj-lt"/>
              </a:rPr>
              <a:t>100  </a:t>
            </a:r>
            <a:r>
              <a:rPr lang="en-US" sz="1867" dirty="0"/>
              <a:t>   </a:t>
            </a:r>
            <a:r>
              <a:rPr lang="en-US" sz="1867" b="1" dirty="0">
                <a:solidFill>
                  <a:schemeClr val="accent3"/>
                </a:solidFill>
                <a:latin typeface="+mj-lt"/>
              </a:rPr>
              <a:t>101 </a:t>
            </a:r>
            <a:r>
              <a:rPr lang="en-US" sz="1867" dirty="0"/>
              <a:t>     102     103      104</a:t>
            </a:r>
          </a:p>
        </p:txBody>
      </p:sp>
      <p:sp>
        <p:nvSpPr>
          <p:cNvPr id="30" name="TextBox 29">
            <a:extLst>
              <a:ext uri="{E5682E87-8F02-47B4-AFE5-432ABB1A485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0B89A6A-A1E2-481E-B437-B7A815C910B7}"/>
              </a:ext>
            </a:extLst>
          </p:cNvPr>
          <p:cNvSpPr txBox="1"/>
          <p:nvPr/>
        </p:nvSpPr>
        <p:spPr>
          <a:xfrm>
            <a:off x="6634963" y="6324601"/>
            <a:ext cx="580300" cy="415563"/>
          </a:xfrm>
          <a:prstGeom prst="rect">
            <a:avLst/>
          </a:prstGeom>
        </p:spPr>
        <p:txBody>
          <a:bodyPr vert="horz" lIns="127000" tIns="63500" rIns="127000" bIns="63500" rtlCol="0" anchor="t">
            <a:spAutoFit/>
          </a:bodyPr>
          <a:lstStyle/>
          <a:p>
            <a:pPr>
              <a:defRPr lang="en-US" sz="1400" dirty="0"/>
            </a:pPr>
            <a:r>
              <a:rPr lang="en-US" sz="1867" dirty="0">
                <a:latin typeface="Open Sans"/>
              </a:rPr>
              <a:t>p</a:t>
            </a:r>
          </a:p>
        </p:txBody>
      </p:sp>
      <p:cxnSp>
        <p:nvCxnSpPr>
          <p:cNvPr id="31" name="Straight Connector 30">
            <a:extLst>
              <a:ext uri="{205838AE-BCD0-4829-A312-62086FECE08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8AE780A-178D-4E0E-B691-F7C464A12ED0}"/>
              </a:ext>
            </a:extLst>
          </p:cNvPr>
          <p:cNvCxnSpPr/>
          <p:nvPr/>
        </p:nvCxnSpPr>
        <p:spPr>
          <a:xfrm rot="16200000" flipV="1">
            <a:off x="6355181" y="5860542"/>
            <a:ext cx="934427" cy="12"/>
          </a:xfrm>
          <a:prstGeom prst="line">
            <a:avLst/>
          </a:prstGeom>
          <a:ln w="19050" cap="flat">
            <a:solidFill>
              <a:schemeClr val="accent1"/>
            </a:solidFill>
            <a:prstDash val="solid"/>
            <a:miter lim="800000"/>
            <a:headEnd type="none" w="lg" len="sm"/>
            <a:tailEnd type="stealth" w="lg" len="lg"/>
          </a:ln>
          <a:effectLst>
            <a:outerShdw dir="2700000">
              <a:srgbClr val="3F3F3F">
                <a:alpha val="39999"/>
              </a:srgbClr>
            </a:outerShdw>
          </a:effectLst>
        </p:spPr>
        <p:style>
          <a:lnRef idx="1">
            <a:schemeClr val="accent1"/>
          </a:lnRef>
          <a:fillRef idx="1">
            <a:schemeClr val="accent1"/>
          </a:fillRef>
          <a:effectRef idx="0">
            <a:schemeClr val="accent1"/>
          </a:effectRef>
          <a:fontRef idx="minor">
            <a:srgbClr val="FFFFFF"/>
          </a:fontRef>
        </p:style>
      </p:cxnSp>
      <p:sp>
        <p:nvSpPr>
          <p:cNvPr id="32" name="Freeform: Shape 31">
            <a:extLst>
              <a:ext uri="{9E8E0E25-1FBE-46EB-8D0B-C157A53CA01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550DF50-53EF-4D07-A50B-12DB374BA6AA}"/>
              </a:ext>
            </a:extLst>
          </p:cNvPr>
          <p:cNvSpPr/>
          <p:nvPr/>
        </p:nvSpPr>
        <p:spPr>
          <a:xfrm>
            <a:off x="6103975" y="4846193"/>
            <a:ext cx="581787" cy="1595233"/>
          </a:xfrm>
          <a:custGeom>
            <a:avLst/>
            <a:gdLst/>
            <a:ahLst/>
            <a:cxnLst/>
            <a:rect l="0" t="0" r="r" b="b"/>
            <a:pathLst>
              <a:path w="800934" h="1218088">
                <a:moveTo>
                  <a:pt x="684131" y="1218088"/>
                </a:moveTo>
                <a:cubicBezTo>
                  <a:pt x="384824" y="918780"/>
                  <a:pt x="-14600" y="686217"/>
                  <a:pt x="0" y="533956"/>
                </a:cubicBezTo>
                <a:cubicBezTo>
                  <a:pt x="14600" y="381695"/>
                  <a:pt x="700818" y="66745"/>
                  <a:pt x="800934" y="0"/>
                </a:cubicBezTo>
                <a:cubicBezTo>
                  <a:pt x="901051" y="-66745"/>
                  <a:pt x="850993" y="-33372"/>
                  <a:pt x="800934" y="0"/>
                </a:cubicBezTo>
                <a:lnTo>
                  <a:pt x="800934" y="0"/>
                </a:lnTo>
              </a:path>
            </a:pathLst>
          </a:custGeom>
          <a:noFill/>
          <a:ln w="19050" cap="flat">
            <a:solidFill>
              <a:schemeClr val="accent2"/>
            </a:solidFill>
            <a:prstDash val="solid"/>
            <a:round/>
          </a:ln>
          <a:effectLst/>
        </p:spPr>
        <p:style>
          <a:lnRef idx="1">
            <a:schemeClr val="accent1">
              <a:shade val="50000"/>
            </a:schemeClr>
          </a:lnRef>
          <a:fillRef idx="1">
            <a:schemeClr val="accent1"/>
          </a:fillRef>
          <a:effectRef idx="0">
            <a:schemeClr val="accent1"/>
          </a:effectRef>
          <a:fontRef idx="minor">
            <a:schemeClr val="tx1"/>
          </a:fontRef>
        </p:style>
        <p:txBody>
          <a:bodyPr vert="horz" rtlCol="0" anchor="ctr">
            <a:noAutofit/>
          </a:bodyPr>
          <a:lstStyle/>
          <a:p>
            <a:pPr algn="ctr"/>
            <a:endParaRPr lang="en-US" sz="2400" dirty="0"/>
          </a:p>
        </p:txBody>
      </p:sp>
      <p:sp>
        <p:nvSpPr>
          <p:cNvPr id="33" name="TextBox 32">
            <a:extLst>
              <a:ext uri="{8B1C55E8-7BDE-4B8F-A6A0-19D53DEE4E2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98F58E1-F473-4B4B-BE65-0E218D7389D6}"/>
              </a:ext>
            </a:extLst>
          </p:cNvPr>
          <p:cNvSpPr txBox="1"/>
          <p:nvPr/>
        </p:nvSpPr>
        <p:spPr>
          <a:xfrm>
            <a:off x="5849226" y="5981701"/>
            <a:ext cx="580300" cy="415563"/>
          </a:xfrm>
          <a:prstGeom prst="rect">
            <a:avLst/>
          </a:prstGeom>
        </p:spPr>
        <p:txBody>
          <a:bodyPr vert="horz" lIns="127000" tIns="63500" rIns="127000" bIns="63500" rtlCol="0" anchor="t">
            <a:spAutoFit/>
          </a:bodyPr>
          <a:lstStyle/>
          <a:p>
            <a:pPr>
              <a:defRPr lang="en-US" sz="1400" dirty="0"/>
            </a:pPr>
            <a:r>
              <a:rPr lang="en-US" sz="1867" dirty="0">
                <a:latin typeface="Open Sans"/>
              </a:rPr>
              <a:t>*p</a:t>
            </a:r>
          </a:p>
        </p:txBody>
      </p:sp>
      <p:sp>
        <p:nvSpPr>
          <p:cNvPr id="34" name="TextBox 33">
            <a:extLst>
              <a:ext uri="{1B049540-C2B1-4E71-949D-E211486A6AF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61C4956-5A6D-43E3-807A-40AAF68CF744}"/>
              </a:ext>
            </a:extLst>
          </p:cNvPr>
          <p:cNvSpPr txBox="1"/>
          <p:nvPr/>
        </p:nvSpPr>
        <p:spPr>
          <a:xfrm>
            <a:off x="5799733" y="4412540"/>
            <a:ext cx="4614456" cy="415563"/>
          </a:xfrm>
          <a:prstGeom prst="rect">
            <a:avLst/>
          </a:prstGeom>
        </p:spPr>
        <p:txBody>
          <a:bodyPr vert="horz" lIns="127000" tIns="63500" rIns="127000" bIns="63500" rtlCol="0" anchor="t">
            <a:spAutoFit/>
          </a:bodyPr>
          <a:lstStyle/>
          <a:p>
            <a:pPr>
              <a:defRPr lang="en-US" sz="1400" dirty="0"/>
            </a:pPr>
            <a:r>
              <a:rPr lang="en-US" sz="1867" dirty="0">
                <a:solidFill>
                  <a:schemeClr val="tx2"/>
                </a:solidFill>
                <a:latin typeface="+mj-lt"/>
              </a:rPr>
              <a:t> 10  </a:t>
            </a:r>
            <a:r>
              <a:rPr lang="en-US" sz="1867" dirty="0"/>
              <a:t>      </a:t>
            </a:r>
            <a:r>
              <a:rPr lang="en-US" sz="1867" b="1" dirty="0">
                <a:solidFill>
                  <a:schemeClr val="bg2"/>
                </a:solidFill>
                <a:latin typeface="+mj-lt"/>
              </a:rPr>
              <a:t>20    </a:t>
            </a:r>
            <a:r>
              <a:rPr lang="en-US" sz="1867" dirty="0"/>
              <a:t>    30       40        50</a:t>
            </a:r>
          </a:p>
        </p:txBody>
      </p:sp>
    </p:spTree>
    <p:extLst>
      <p:ext uri="{3A5414F3-9630-4B0F-B7FA-2E1450466131}">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5"/>
                                        </p:tgtEl>
                                        <p:attrNameLst>
                                          <p:attrName>style.visibility</p:attrName>
                                        </p:attrNameLst>
                                      </p:cBhvr>
                                      <p:to>
                                        <p:strVal val="visible"/>
                                      </p:to>
                                    </p:set>
                                    <p:anim calcmode="lin" valueType="num">
                                      <p:cBhvr>
                                        <p:cTn id="7"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5" presetClass="entr" presetSubtype="0" fill="hold" grpId="0" nodeType="withEffect">
                                  <p:stCondLst>
                                    <p:cond delay="0"/>
                                  </p:stCondLst>
                                  <p:childTnLst>
                                    <p:set>
                                      <p:cBhvr>
                                        <p:cTn id="11" dur="1000" fill="hold">
                                          <p:stCondLst>
                                            <p:cond delay="0"/>
                                          </p:stCondLst>
                                        </p:cTn>
                                        <p:tgtEl>
                                          <p:spTgt spid="6"/>
                                        </p:tgtEl>
                                        <p:attrNameLst>
                                          <p:attrName>style.visibility</p:attrName>
                                        </p:attrNameLst>
                                      </p:cBhvr>
                                      <p:to>
                                        <p:strVal val="visible"/>
                                      </p:to>
                                    </p:set>
                                    <p:anim calcmode="lin" valueType="num">
                                      <p:cBhvr>
                                        <p:cTn id="12"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13"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par>
                                <p:cTn id="15" presetID="55" presetClass="entr" presetSubtype="0" fill="hold" grpId="0" nodeType="withEffect">
                                  <p:stCondLst>
                                    <p:cond delay="0"/>
                                  </p:stCondLst>
                                  <p:childTnLst>
                                    <p:set>
                                      <p:cBhvr>
                                        <p:cTn id="16" dur="1000" fill="hold">
                                          <p:stCondLst>
                                            <p:cond delay="0"/>
                                          </p:stCondLst>
                                        </p:cTn>
                                        <p:tgtEl>
                                          <p:spTgt spid="7"/>
                                        </p:tgtEl>
                                        <p:attrNameLst>
                                          <p:attrName>style.visibility</p:attrName>
                                        </p:attrNameLst>
                                      </p:cBhvr>
                                      <p:to>
                                        <p:strVal val="visible"/>
                                      </p:to>
                                    </p:set>
                                    <p:anim calcmode="lin" valueType="num">
                                      <p:cBhvr>
                                        <p:cTn id="17"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18"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par>
                                <p:cTn id="20" presetID="55" presetClass="entr" presetSubtype="0" fill="hold" grpId="0" nodeType="withEffect">
                                  <p:stCondLst>
                                    <p:cond delay="0"/>
                                  </p:stCondLst>
                                  <p:childTnLst>
                                    <p:set>
                                      <p:cBhvr>
                                        <p:cTn id="21" dur="1000" fill="hold">
                                          <p:stCondLst>
                                            <p:cond delay="0"/>
                                          </p:stCondLst>
                                        </p:cTn>
                                        <p:tgtEl>
                                          <p:spTgt spid="8"/>
                                        </p:tgtEl>
                                        <p:attrNameLst>
                                          <p:attrName>style.visibility</p:attrName>
                                        </p:attrNameLst>
                                      </p:cBhvr>
                                      <p:to>
                                        <p:strVal val="visible"/>
                                      </p:to>
                                    </p:set>
                                    <p:anim calcmode="lin" valueType="num">
                                      <p:cBhvr>
                                        <p:cTn id="22" dur="1000">
                                          <p:stCondLst>
                                            <p:cond delay="0"/>
                                          </p:stCondLst>
                                        </p:cTn>
                                        <p:tgtEl>
                                          <p:spTgt spid="8"/>
                                        </p:tgtEl>
                                        <p:attrNameLst>
                                          <p:attrName>ppt_w</p:attrName>
                                        </p:attrNameLst>
                                      </p:cBhvr>
                                      <p:tavLst>
                                        <p:tav tm="0">
                                          <p:val>
                                            <p:strVal val="#ppt_w*0.70"/>
                                          </p:val>
                                        </p:tav>
                                        <p:tav tm="100000">
                                          <p:val>
                                            <p:strVal val="#ppt_w"/>
                                          </p:val>
                                        </p:tav>
                                      </p:tavLst>
                                    </p:anim>
                                    <p:anim calcmode="lin" valueType="num">
                                      <p:cBhvr>
                                        <p:cTn id="23" dur="1000">
                                          <p:stCondLst>
                                            <p:cond delay="0"/>
                                          </p:stCondLst>
                                        </p:cTn>
                                        <p:tgtEl>
                                          <p:spTgt spid="8"/>
                                        </p:tgtEl>
                                        <p:attrNameLst>
                                          <p:attrName>ppt_h</p:attrName>
                                        </p:attrNameLst>
                                      </p:cBhvr>
                                      <p:tavLst>
                                        <p:tav tm="0">
                                          <p:val>
                                            <p:strVal val="#ppt_h"/>
                                          </p:val>
                                        </p:tav>
                                        <p:tav tm="100000">
                                          <p:val>
                                            <p:strVal val="#ppt_h"/>
                                          </p:val>
                                        </p:tav>
                                      </p:tavLst>
                                    </p:anim>
                                    <p:animEffect transition="in" filter="fade">
                                      <p:cBhvr>
                                        <p:cTn id="24" dur="1000"/>
                                        <p:tgtEl>
                                          <p:spTgt spid="8"/>
                                        </p:tgtEl>
                                      </p:cBhvr>
                                    </p:animEffect>
                                  </p:childTnLst>
                                </p:cTn>
                              </p:par>
                              <p:par>
                                <p:cTn id="25" presetID="55" presetClass="entr" presetSubtype="0" fill="hold" grpId="0" nodeType="withEffect">
                                  <p:stCondLst>
                                    <p:cond delay="0"/>
                                  </p:stCondLst>
                                  <p:childTnLst>
                                    <p:set>
                                      <p:cBhvr>
                                        <p:cTn id="26" dur="1000" fill="hold">
                                          <p:stCondLst>
                                            <p:cond delay="0"/>
                                          </p:stCondLst>
                                        </p:cTn>
                                        <p:tgtEl>
                                          <p:spTgt spid="9"/>
                                        </p:tgtEl>
                                        <p:attrNameLst>
                                          <p:attrName>style.visibility</p:attrName>
                                        </p:attrNameLst>
                                      </p:cBhvr>
                                      <p:to>
                                        <p:strVal val="visible"/>
                                      </p:to>
                                    </p:set>
                                    <p:anim calcmode="lin" valueType="num">
                                      <p:cBhvr>
                                        <p:cTn id="27" dur="1000">
                                          <p:stCondLst>
                                            <p:cond delay="0"/>
                                          </p:stCondLst>
                                        </p:cTn>
                                        <p:tgtEl>
                                          <p:spTgt spid="9"/>
                                        </p:tgtEl>
                                        <p:attrNameLst>
                                          <p:attrName>ppt_w</p:attrName>
                                        </p:attrNameLst>
                                      </p:cBhvr>
                                      <p:tavLst>
                                        <p:tav tm="0">
                                          <p:val>
                                            <p:strVal val="#ppt_w*0.70"/>
                                          </p:val>
                                        </p:tav>
                                        <p:tav tm="100000">
                                          <p:val>
                                            <p:strVal val="#ppt_w"/>
                                          </p:val>
                                        </p:tav>
                                      </p:tavLst>
                                    </p:anim>
                                    <p:anim calcmode="lin" valueType="num">
                                      <p:cBhvr>
                                        <p:cTn id="28" dur="1000">
                                          <p:stCondLst>
                                            <p:cond delay="0"/>
                                          </p:stCondLst>
                                        </p:cTn>
                                        <p:tgtEl>
                                          <p:spTgt spid="9"/>
                                        </p:tgtEl>
                                        <p:attrNameLst>
                                          <p:attrName>ppt_h</p:attrName>
                                        </p:attrNameLst>
                                      </p:cBhvr>
                                      <p:tavLst>
                                        <p:tav tm="0">
                                          <p:val>
                                            <p:strVal val="#ppt_h"/>
                                          </p:val>
                                        </p:tav>
                                        <p:tav tm="100000">
                                          <p:val>
                                            <p:strVal val="#ppt_h"/>
                                          </p:val>
                                        </p:tav>
                                      </p:tavLst>
                                    </p:anim>
                                    <p:animEffect transition="in" filter="fade">
                                      <p:cBhvr>
                                        <p:cTn id="29" dur="1000"/>
                                        <p:tgtEl>
                                          <p:spTgt spid="9"/>
                                        </p:tgtEl>
                                      </p:cBhvr>
                                    </p:animEffect>
                                  </p:childTnLst>
                                </p:cTn>
                              </p:par>
                              <p:par>
                                <p:cTn id="30" presetID="55" presetClass="entr" presetSubtype="0" fill="hold" grpId="0" nodeType="withEffect">
                                  <p:stCondLst>
                                    <p:cond delay="0"/>
                                  </p:stCondLst>
                                  <p:childTnLst>
                                    <p:set>
                                      <p:cBhvr>
                                        <p:cTn id="31" dur="1000" fill="hold">
                                          <p:stCondLst>
                                            <p:cond delay="0"/>
                                          </p:stCondLst>
                                        </p:cTn>
                                        <p:tgtEl>
                                          <p:spTgt spid="10"/>
                                        </p:tgtEl>
                                        <p:attrNameLst>
                                          <p:attrName>style.visibility</p:attrName>
                                        </p:attrNameLst>
                                      </p:cBhvr>
                                      <p:to>
                                        <p:strVal val="visible"/>
                                      </p:to>
                                    </p:set>
                                    <p:anim calcmode="lin" valueType="num">
                                      <p:cBhvr>
                                        <p:cTn id="32" dur="1000">
                                          <p:stCondLst>
                                            <p:cond delay="0"/>
                                          </p:stCondLst>
                                        </p:cTn>
                                        <p:tgtEl>
                                          <p:spTgt spid="10"/>
                                        </p:tgtEl>
                                        <p:attrNameLst>
                                          <p:attrName>ppt_w</p:attrName>
                                        </p:attrNameLst>
                                      </p:cBhvr>
                                      <p:tavLst>
                                        <p:tav tm="0">
                                          <p:val>
                                            <p:strVal val="#ppt_w*0.70"/>
                                          </p:val>
                                        </p:tav>
                                        <p:tav tm="100000">
                                          <p:val>
                                            <p:strVal val="#ppt_w"/>
                                          </p:val>
                                        </p:tav>
                                      </p:tavLst>
                                    </p:anim>
                                    <p:anim calcmode="lin" valueType="num">
                                      <p:cBhvr>
                                        <p:cTn id="33" dur="1000">
                                          <p:stCondLst>
                                            <p:cond delay="0"/>
                                          </p:stCondLst>
                                        </p:cTn>
                                        <p:tgtEl>
                                          <p:spTgt spid="10"/>
                                        </p:tgtEl>
                                        <p:attrNameLst>
                                          <p:attrName>ppt_h</p:attrName>
                                        </p:attrNameLst>
                                      </p:cBhvr>
                                      <p:tavLst>
                                        <p:tav tm="0">
                                          <p:val>
                                            <p:strVal val="#ppt_h"/>
                                          </p:val>
                                        </p:tav>
                                        <p:tav tm="100000">
                                          <p:val>
                                            <p:strVal val="#ppt_h"/>
                                          </p:val>
                                        </p:tav>
                                      </p:tavLst>
                                    </p:anim>
                                    <p:animEffect transition="in" filter="fade">
                                      <p:cBhvr>
                                        <p:cTn id="34" dur="1000"/>
                                        <p:tgtEl>
                                          <p:spTgt spid="10"/>
                                        </p:tgtEl>
                                      </p:cBhvr>
                                    </p:animEffect>
                                  </p:childTnLst>
                                </p:cTn>
                              </p:par>
                              <p:par>
                                <p:cTn id="35" presetID="55" presetClass="entr" presetSubtype="0" fill="hold" grpId="0" nodeType="withEffect">
                                  <p:stCondLst>
                                    <p:cond delay="0"/>
                                  </p:stCondLst>
                                  <p:childTnLst>
                                    <p:set>
                                      <p:cBhvr>
                                        <p:cTn id="36" dur="1000" fill="hold">
                                          <p:stCondLst>
                                            <p:cond delay="0"/>
                                          </p:stCondLst>
                                        </p:cTn>
                                        <p:tgtEl>
                                          <p:spTgt spid="11"/>
                                        </p:tgtEl>
                                        <p:attrNameLst>
                                          <p:attrName>style.visibility</p:attrName>
                                        </p:attrNameLst>
                                      </p:cBhvr>
                                      <p:to>
                                        <p:strVal val="visible"/>
                                      </p:to>
                                    </p:set>
                                    <p:anim calcmode="lin" valueType="num">
                                      <p:cBhvr>
                                        <p:cTn id="37" dur="1000">
                                          <p:stCondLst>
                                            <p:cond delay="0"/>
                                          </p:stCondLst>
                                        </p:cTn>
                                        <p:tgtEl>
                                          <p:spTgt spid="11"/>
                                        </p:tgtEl>
                                        <p:attrNameLst>
                                          <p:attrName>ppt_w</p:attrName>
                                        </p:attrNameLst>
                                      </p:cBhvr>
                                      <p:tavLst>
                                        <p:tav tm="0">
                                          <p:val>
                                            <p:strVal val="#ppt_w*0.70"/>
                                          </p:val>
                                        </p:tav>
                                        <p:tav tm="100000">
                                          <p:val>
                                            <p:strVal val="#ppt_w"/>
                                          </p:val>
                                        </p:tav>
                                      </p:tavLst>
                                    </p:anim>
                                    <p:anim calcmode="lin" valueType="num">
                                      <p:cBhvr>
                                        <p:cTn id="38" dur="1000">
                                          <p:stCondLst>
                                            <p:cond delay="0"/>
                                          </p:stCondLst>
                                        </p:cTn>
                                        <p:tgtEl>
                                          <p:spTgt spid="11"/>
                                        </p:tgtEl>
                                        <p:attrNameLst>
                                          <p:attrName>ppt_h</p:attrName>
                                        </p:attrNameLst>
                                      </p:cBhvr>
                                      <p:tavLst>
                                        <p:tav tm="0">
                                          <p:val>
                                            <p:strVal val="#ppt_h"/>
                                          </p:val>
                                        </p:tav>
                                        <p:tav tm="100000">
                                          <p:val>
                                            <p:strVal val="#ppt_h"/>
                                          </p:val>
                                        </p:tav>
                                      </p:tavLst>
                                    </p:anim>
                                    <p:animEffect transition="in" filter="fade">
                                      <p:cBhvr>
                                        <p:cTn id="39" dur="1000"/>
                                        <p:tgtEl>
                                          <p:spTgt spid="11"/>
                                        </p:tgtEl>
                                      </p:cBhvr>
                                    </p:animEffect>
                                  </p:childTnLst>
                                </p:cTn>
                              </p:par>
                              <p:par>
                                <p:cTn id="40" presetID="55" presetClass="entr" presetSubtype="0" fill="hold" grpId="0" nodeType="withEffect">
                                  <p:stCondLst>
                                    <p:cond delay="0"/>
                                  </p:stCondLst>
                                  <p:childTnLst>
                                    <p:set>
                                      <p:cBhvr>
                                        <p:cTn id="41" dur="1000" fill="hold">
                                          <p:stCondLst>
                                            <p:cond delay="0"/>
                                          </p:stCondLst>
                                        </p:cTn>
                                        <p:tgtEl>
                                          <p:spTgt spid="14"/>
                                        </p:tgtEl>
                                        <p:attrNameLst>
                                          <p:attrName>style.visibility</p:attrName>
                                        </p:attrNameLst>
                                      </p:cBhvr>
                                      <p:to>
                                        <p:strVal val="visible"/>
                                      </p:to>
                                    </p:set>
                                    <p:anim calcmode="lin" valueType="num">
                                      <p:cBhvr>
                                        <p:cTn id="42" dur="1000">
                                          <p:stCondLst>
                                            <p:cond delay="0"/>
                                          </p:stCondLst>
                                        </p:cTn>
                                        <p:tgtEl>
                                          <p:spTgt spid="14"/>
                                        </p:tgtEl>
                                        <p:attrNameLst>
                                          <p:attrName>ppt_w</p:attrName>
                                        </p:attrNameLst>
                                      </p:cBhvr>
                                      <p:tavLst>
                                        <p:tav tm="0">
                                          <p:val>
                                            <p:strVal val="#ppt_w*0.70"/>
                                          </p:val>
                                        </p:tav>
                                        <p:tav tm="100000">
                                          <p:val>
                                            <p:strVal val="#ppt_w"/>
                                          </p:val>
                                        </p:tav>
                                      </p:tavLst>
                                    </p:anim>
                                    <p:anim calcmode="lin" valueType="num">
                                      <p:cBhvr>
                                        <p:cTn id="43" dur="1000">
                                          <p:stCondLst>
                                            <p:cond delay="0"/>
                                          </p:stCondLst>
                                        </p:cTn>
                                        <p:tgtEl>
                                          <p:spTgt spid="14"/>
                                        </p:tgtEl>
                                        <p:attrNameLst>
                                          <p:attrName>ppt_h</p:attrName>
                                        </p:attrNameLst>
                                      </p:cBhvr>
                                      <p:tavLst>
                                        <p:tav tm="0">
                                          <p:val>
                                            <p:strVal val="#ppt_h"/>
                                          </p:val>
                                        </p:tav>
                                        <p:tav tm="100000">
                                          <p:val>
                                            <p:strVal val="#ppt_h"/>
                                          </p:val>
                                        </p:tav>
                                      </p:tavLst>
                                    </p:anim>
                                    <p:animEffect transition="in" filter="fade">
                                      <p:cBhvr>
                                        <p:cTn id="44" dur="10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000" fill="hold">
                                          <p:stCondLst>
                                            <p:cond delay="0"/>
                                          </p:stCondLst>
                                        </p:cTn>
                                        <p:tgtEl>
                                          <p:spTgt spid="12"/>
                                        </p:tgtEl>
                                        <p:attrNameLst>
                                          <p:attrName>style.visibility</p:attrName>
                                        </p:attrNameLst>
                                      </p:cBhvr>
                                      <p:to>
                                        <p:strVal val="visible"/>
                                      </p:to>
                                    </p:set>
                                    <p:anim calcmode="lin" valueType="num">
                                      <p:cBhvr>
                                        <p:cTn id="49" dur="1000">
                                          <p:stCondLst>
                                            <p:cond delay="0"/>
                                          </p:stCondLst>
                                        </p:cTn>
                                        <p:tgtEl>
                                          <p:spTgt spid="12"/>
                                        </p:tgtEl>
                                        <p:attrNameLst>
                                          <p:attrName>ppt_w</p:attrName>
                                        </p:attrNameLst>
                                      </p:cBhvr>
                                      <p:tavLst>
                                        <p:tav tm="0">
                                          <p:val>
                                            <p:strVal val="#ppt_w*0.70"/>
                                          </p:val>
                                        </p:tav>
                                        <p:tav tm="100000">
                                          <p:val>
                                            <p:strVal val="#ppt_w"/>
                                          </p:val>
                                        </p:tav>
                                      </p:tavLst>
                                    </p:anim>
                                    <p:anim calcmode="lin" valueType="num">
                                      <p:cBhvr>
                                        <p:cTn id="50" dur="1000">
                                          <p:stCondLst>
                                            <p:cond delay="0"/>
                                          </p:stCondLst>
                                        </p:cTn>
                                        <p:tgtEl>
                                          <p:spTgt spid="12"/>
                                        </p:tgtEl>
                                        <p:attrNameLst>
                                          <p:attrName>ppt_h</p:attrName>
                                        </p:attrNameLst>
                                      </p:cBhvr>
                                      <p:tavLst>
                                        <p:tav tm="0">
                                          <p:val>
                                            <p:strVal val="#ppt_h"/>
                                          </p:val>
                                        </p:tav>
                                        <p:tav tm="100000">
                                          <p:val>
                                            <p:strVal val="#ppt_h"/>
                                          </p:val>
                                        </p:tav>
                                      </p:tavLst>
                                    </p:anim>
                                    <p:animEffect transition="in" filter="fade">
                                      <p:cBhvr>
                                        <p:cTn id="51" dur="1000"/>
                                        <p:tgtEl>
                                          <p:spTgt spid="12"/>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000" fill="hold">
                                          <p:stCondLst>
                                            <p:cond delay="0"/>
                                          </p:stCondLst>
                                        </p:cTn>
                                        <p:tgtEl>
                                          <p:spTgt spid="13"/>
                                        </p:tgtEl>
                                        <p:attrNameLst>
                                          <p:attrName>style.visibility</p:attrName>
                                        </p:attrNameLst>
                                      </p:cBhvr>
                                      <p:to>
                                        <p:strVal val="visible"/>
                                      </p:to>
                                    </p:set>
                                    <p:anim calcmode="lin" valueType="num">
                                      <p:cBhvr>
                                        <p:cTn id="56" dur="1000">
                                          <p:stCondLst>
                                            <p:cond delay="0"/>
                                          </p:stCondLst>
                                        </p:cTn>
                                        <p:tgtEl>
                                          <p:spTgt spid="13"/>
                                        </p:tgtEl>
                                        <p:attrNameLst>
                                          <p:attrName>ppt_w</p:attrName>
                                        </p:attrNameLst>
                                      </p:cBhvr>
                                      <p:tavLst>
                                        <p:tav tm="0">
                                          <p:val>
                                            <p:strVal val="#ppt_w*0.70"/>
                                          </p:val>
                                        </p:tav>
                                        <p:tav tm="100000">
                                          <p:val>
                                            <p:strVal val="#ppt_w"/>
                                          </p:val>
                                        </p:tav>
                                      </p:tavLst>
                                    </p:anim>
                                    <p:anim calcmode="lin" valueType="num">
                                      <p:cBhvr>
                                        <p:cTn id="57" dur="1000">
                                          <p:stCondLst>
                                            <p:cond delay="0"/>
                                          </p:stCondLst>
                                        </p:cTn>
                                        <p:tgtEl>
                                          <p:spTgt spid="13"/>
                                        </p:tgtEl>
                                        <p:attrNameLst>
                                          <p:attrName>ppt_h</p:attrName>
                                        </p:attrNameLst>
                                      </p:cBhvr>
                                      <p:tavLst>
                                        <p:tav tm="0">
                                          <p:val>
                                            <p:strVal val="#ppt_h"/>
                                          </p:val>
                                        </p:tav>
                                        <p:tav tm="100000">
                                          <p:val>
                                            <p:strVal val="#ppt_h"/>
                                          </p:val>
                                        </p:tav>
                                      </p:tavLst>
                                    </p:anim>
                                    <p:animEffect transition="in" filter="fade">
                                      <p:cBhvr>
                                        <p:cTn id="58" dur="10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23" presetClass="entr" presetSubtype="16"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1000" fill="hold">
                                          <p:stCondLst>
                                            <p:cond delay="0"/>
                                          </p:stCondLst>
                                        </p:cTn>
                                        <p:tgtEl>
                                          <p:spTgt spid="16"/>
                                        </p:tgtEl>
                                        <p:attrNameLst>
                                          <p:attrName>ppt_w</p:attrName>
                                        </p:attrNameLst>
                                      </p:cBhvr>
                                      <p:tavLst>
                                        <p:tav tm="0">
                                          <p:val>
                                            <p:strVal val="0"/>
                                          </p:val>
                                        </p:tav>
                                        <p:tav tm="100000">
                                          <p:val>
                                            <p:strVal val="#ppt_w"/>
                                          </p:val>
                                        </p:tav>
                                      </p:tavLst>
                                    </p:anim>
                                    <p:anim calcmode="lin" valueType="num">
                                      <p:cBhvr>
                                        <p:cTn id="64" dur="1000" fill="hold">
                                          <p:stCondLst>
                                            <p:cond delay="0"/>
                                          </p:stCondLst>
                                        </p:cTn>
                                        <p:tgtEl>
                                          <p:spTgt spid="16"/>
                                        </p:tgtEl>
                                        <p:attrNameLst>
                                          <p:attrName>ppt_h</p:attrName>
                                        </p:attrNameLst>
                                      </p:cBhvr>
                                      <p:tavLst>
                                        <p:tav tm="0">
                                          <p:val>
                                            <p:strVal val="0"/>
                                          </p:val>
                                        </p:tav>
                                        <p:tav tm="100000">
                                          <p:val>
                                            <p:strVal val="#ppt_h"/>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1000"/>
                                        <p:tgtEl>
                                          <p:spTgt spid="17"/>
                                        </p:tgtEl>
                                      </p:cBhvr>
                                    </p:animEffect>
                                    <p:anim calcmode="lin" valueType="num">
                                      <p:cBhvr>
                                        <p:cTn id="70" dur="1000"/>
                                        <p:tgtEl>
                                          <p:spTgt spid="17"/>
                                        </p:tgtEl>
                                        <p:attrNameLst>
                                          <p:attrName>ppt_x</p:attrName>
                                        </p:attrNameLst>
                                      </p:cBhvr>
                                      <p:tavLst>
                                        <p:tav tm="0">
                                          <p:val>
                                            <p:strVal val="#ppt_x"/>
                                          </p:val>
                                        </p:tav>
                                        <p:tav tm="100000">
                                          <p:val>
                                            <p:strVal val="#ppt_x"/>
                                          </p:val>
                                        </p:tav>
                                      </p:tavLst>
                                    </p:anim>
                                    <p:anim calcmode="lin" valueType="num">
                                      <p:cBhvr>
                                        <p:cTn id="71" dur="1000"/>
                                        <p:tgtEl>
                                          <p:spTgt spid="17"/>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55" presetClass="entr" presetSubtype="0" fill="hold" grpId="0" nodeType="clickEffect">
                                  <p:stCondLst>
                                    <p:cond delay="0"/>
                                  </p:stCondLst>
                                  <p:childTnLst>
                                    <p:set>
                                      <p:cBhvr>
                                        <p:cTn id="75" dur="1000" fill="hold">
                                          <p:stCondLst>
                                            <p:cond delay="0"/>
                                          </p:stCondLst>
                                        </p:cTn>
                                        <p:tgtEl>
                                          <p:spTgt spid="18"/>
                                        </p:tgtEl>
                                        <p:attrNameLst>
                                          <p:attrName>style.visibility</p:attrName>
                                        </p:attrNameLst>
                                      </p:cBhvr>
                                      <p:to>
                                        <p:strVal val="visible"/>
                                      </p:to>
                                    </p:set>
                                    <p:anim calcmode="lin" valueType="num">
                                      <p:cBhvr>
                                        <p:cTn id="76" dur="1000">
                                          <p:stCondLst>
                                            <p:cond delay="0"/>
                                          </p:stCondLst>
                                        </p:cTn>
                                        <p:tgtEl>
                                          <p:spTgt spid="18"/>
                                        </p:tgtEl>
                                        <p:attrNameLst>
                                          <p:attrName>ppt_w</p:attrName>
                                        </p:attrNameLst>
                                      </p:cBhvr>
                                      <p:tavLst>
                                        <p:tav tm="0">
                                          <p:val>
                                            <p:strVal val="#ppt_w*0.70"/>
                                          </p:val>
                                        </p:tav>
                                        <p:tav tm="100000">
                                          <p:val>
                                            <p:strVal val="#ppt_w"/>
                                          </p:val>
                                        </p:tav>
                                      </p:tavLst>
                                    </p:anim>
                                    <p:anim calcmode="lin" valueType="num">
                                      <p:cBhvr>
                                        <p:cTn id="77" dur="1000">
                                          <p:stCondLst>
                                            <p:cond delay="0"/>
                                          </p:stCondLst>
                                        </p:cTn>
                                        <p:tgtEl>
                                          <p:spTgt spid="18"/>
                                        </p:tgtEl>
                                        <p:attrNameLst>
                                          <p:attrName>ppt_h</p:attrName>
                                        </p:attrNameLst>
                                      </p:cBhvr>
                                      <p:tavLst>
                                        <p:tav tm="0">
                                          <p:val>
                                            <p:strVal val="#ppt_h"/>
                                          </p:val>
                                        </p:tav>
                                        <p:tav tm="100000">
                                          <p:val>
                                            <p:strVal val="#ppt_h"/>
                                          </p:val>
                                        </p:tav>
                                      </p:tavLst>
                                    </p:anim>
                                    <p:animEffect transition="in" filter="fade">
                                      <p:cBhvr>
                                        <p:cTn id="78" dur="1000"/>
                                        <p:tgtEl>
                                          <p:spTgt spid="18"/>
                                        </p:tgtEl>
                                      </p:cBhvr>
                                    </p:animEffect>
                                  </p:childTnLst>
                                </p:cTn>
                              </p:par>
                            </p:childTnLst>
                          </p:cTn>
                        </p:par>
                      </p:childTnLst>
                    </p:cTn>
                  </p:par>
                  <p:par>
                    <p:cTn id="79" fill="hold">
                      <p:stCondLst>
                        <p:cond delay="indefinite"/>
                      </p:stCondLst>
                      <p:childTnLst>
                        <p:par>
                          <p:cTn id="80" fill="hold">
                            <p:stCondLst>
                              <p:cond delay="0"/>
                            </p:stCondLst>
                            <p:childTnLst>
                              <p:par>
                                <p:cTn id="81" presetID="55" presetClass="entr" presetSubtype="0" fill="hold" grpId="0" nodeType="clickEffect">
                                  <p:stCondLst>
                                    <p:cond delay="0"/>
                                  </p:stCondLst>
                                  <p:childTnLst>
                                    <p:set>
                                      <p:cBhvr>
                                        <p:cTn id="82" dur="1000" fill="hold">
                                          <p:stCondLst>
                                            <p:cond delay="0"/>
                                          </p:stCondLst>
                                        </p:cTn>
                                        <p:tgtEl>
                                          <p:spTgt spid="19"/>
                                        </p:tgtEl>
                                        <p:attrNameLst>
                                          <p:attrName>style.visibility</p:attrName>
                                        </p:attrNameLst>
                                      </p:cBhvr>
                                      <p:to>
                                        <p:strVal val="visible"/>
                                      </p:to>
                                    </p:set>
                                    <p:anim calcmode="lin" valueType="num">
                                      <p:cBhvr>
                                        <p:cTn id="83" dur="1000">
                                          <p:stCondLst>
                                            <p:cond delay="0"/>
                                          </p:stCondLst>
                                        </p:cTn>
                                        <p:tgtEl>
                                          <p:spTgt spid="19"/>
                                        </p:tgtEl>
                                        <p:attrNameLst>
                                          <p:attrName>ppt_w</p:attrName>
                                        </p:attrNameLst>
                                      </p:cBhvr>
                                      <p:tavLst>
                                        <p:tav tm="0">
                                          <p:val>
                                            <p:strVal val="#ppt_w*0.70"/>
                                          </p:val>
                                        </p:tav>
                                        <p:tav tm="100000">
                                          <p:val>
                                            <p:strVal val="#ppt_w"/>
                                          </p:val>
                                        </p:tav>
                                      </p:tavLst>
                                    </p:anim>
                                    <p:anim calcmode="lin" valueType="num">
                                      <p:cBhvr>
                                        <p:cTn id="84" dur="1000">
                                          <p:stCondLst>
                                            <p:cond delay="0"/>
                                          </p:stCondLst>
                                        </p:cTn>
                                        <p:tgtEl>
                                          <p:spTgt spid="19"/>
                                        </p:tgtEl>
                                        <p:attrNameLst>
                                          <p:attrName>ppt_h</p:attrName>
                                        </p:attrNameLst>
                                      </p:cBhvr>
                                      <p:tavLst>
                                        <p:tav tm="0">
                                          <p:val>
                                            <p:strVal val="#ppt_h"/>
                                          </p:val>
                                        </p:tav>
                                        <p:tav tm="100000">
                                          <p:val>
                                            <p:strVal val="#ppt_h"/>
                                          </p:val>
                                        </p:tav>
                                      </p:tavLst>
                                    </p:anim>
                                    <p:animEffect transition="in" filter="fade">
                                      <p:cBhvr>
                                        <p:cTn id="85" dur="1000"/>
                                        <p:tgtEl>
                                          <p:spTgt spid="19"/>
                                        </p:tgtEl>
                                      </p:cBhvr>
                                    </p:animEffect>
                                  </p:childTnLst>
                                </p:cTn>
                              </p:par>
                            </p:childTnLst>
                          </p:cTn>
                        </p:par>
                      </p:childTnLst>
                    </p:cTn>
                  </p:par>
                  <p:par>
                    <p:cTn id="86" fill="hold">
                      <p:stCondLst>
                        <p:cond delay="indefinite"/>
                      </p:stCondLst>
                      <p:childTnLst>
                        <p:par>
                          <p:cTn id="87" fill="hold">
                            <p:stCondLst>
                              <p:cond delay="0"/>
                            </p:stCondLst>
                            <p:childTnLst>
                              <p:par>
                                <p:cTn id="88" presetID="55" presetClass="entr" presetSubtype="0" fill="hold" grpId="0" nodeType="clickEffect">
                                  <p:stCondLst>
                                    <p:cond delay="0"/>
                                  </p:stCondLst>
                                  <p:childTnLst>
                                    <p:set>
                                      <p:cBhvr>
                                        <p:cTn id="89" dur="1000" fill="hold">
                                          <p:stCondLst>
                                            <p:cond delay="0"/>
                                          </p:stCondLst>
                                        </p:cTn>
                                        <p:tgtEl>
                                          <p:spTgt spid="21"/>
                                        </p:tgtEl>
                                        <p:attrNameLst>
                                          <p:attrName>style.visibility</p:attrName>
                                        </p:attrNameLst>
                                      </p:cBhvr>
                                      <p:to>
                                        <p:strVal val="visible"/>
                                      </p:to>
                                    </p:set>
                                    <p:anim calcmode="lin" valueType="num">
                                      <p:cBhvr>
                                        <p:cTn id="90" dur="1000">
                                          <p:stCondLst>
                                            <p:cond delay="0"/>
                                          </p:stCondLst>
                                        </p:cTn>
                                        <p:tgtEl>
                                          <p:spTgt spid="21"/>
                                        </p:tgtEl>
                                        <p:attrNameLst>
                                          <p:attrName>ppt_w</p:attrName>
                                        </p:attrNameLst>
                                      </p:cBhvr>
                                      <p:tavLst>
                                        <p:tav tm="0">
                                          <p:val>
                                            <p:strVal val="#ppt_w*0.70"/>
                                          </p:val>
                                        </p:tav>
                                        <p:tav tm="100000">
                                          <p:val>
                                            <p:strVal val="#ppt_w"/>
                                          </p:val>
                                        </p:tav>
                                      </p:tavLst>
                                    </p:anim>
                                    <p:anim calcmode="lin" valueType="num">
                                      <p:cBhvr>
                                        <p:cTn id="91" dur="1000">
                                          <p:stCondLst>
                                            <p:cond delay="0"/>
                                          </p:stCondLst>
                                        </p:cTn>
                                        <p:tgtEl>
                                          <p:spTgt spid="21"/>
                                        </p:tgtEl>
                                        <p:attrNameLst>
                                          <p:attrName>ppt_h</p:attrName>
                                        </p:attrNameLst>
                                      </p:cBhvr>
                                      <p:tavLst>
                                        <p:tav tm="0">
                                          <p:val>
                                            <p:strVal val="#ppt_h"/>
                                          </p:val>
                                        </p:tav>
                                        <p:tav tm="100000">
                                          <p:val>
                                            <p:strVal val="#ppt_h"/>
                                          </p:val>
                                        </p:tav>
                                      </p:tavLst>
                                    </p:anim>
                                    <p:animEffect transition="in" filter="fade">
                                      <p:cBhvr>
                                        <p:cTn id="92" dur="1000"/>
                                        <p:tgtEl>
                                          <p:spTgt spid="21"/>
                                        </p:tgtEl>
                                      </p:cBhvr>
                                    </p:animEffect>
                                  </p:childTnLst>
                                </p:cTn>
                              </p:par>
                              <p:par>
                                <p:cTn id="93" presetID="55" presetClass="entr" presetSubtype="0" fill="hold" grpId="0" nodeType="withEffect">
                                  <p:stCondLst>
                                    <p:cond delay="0"/>
                                  </p:stCondLst>
                                  <p:childTnLst>
                                    <p:set>
                                      <p:cBhvr>
                                        <p:cTn id="94" dur="1000" fill="hold">
                                          <p:stCondLst>
                                            <p:cond delay="0"/>
                                          </p:stCondLst>
                                        </p:cTn>
                                        <p:tgtEl>
                                          <p:spTgt spid="22"/>
                                        </p:tgtEl>
                                        <p:attrNameLst>
                                          <p:attrName>style.visibility</p:attrName>
                                        </p:attrNameLst>
                                      </p:cBhvr>
                                      <p:to>
                                        <p:strVal val="visible"/>
                                      </p:to>
                                    </p:set>
                                    <p:anim calcmode="lin" valueType="num">
                                      <p:cBhvr>
                                        <p:cTn id="95" dur="1000">
                                          <p:stCondLst>
                                            <p:cond delay="0"/>
                                          </p:stCondLst>
                                        </p:cTn>
                                        <p:tgtEl>
                                          <p:spTgt spid="22"/>
                                        </p:tgtEl>
                                        <p:attrNameLst>
                                          <p:attrName>ppt_w</p:attrName>
                                        </p:attrNameLst>
                                      </p:cBhvr>
                                      <p:tavLst>
                                        <p:tav tm="0">
                                          <p:val>
                                            <p:strVal val="#ppt_w*0.70"/>
                                          </p:val>
                                        </p:tav>
                                        <p:tav tm="100000">
                                          <p:val>
                                            <p:strVal val="#ppt_w"/>
                                          </p:val>
                                        </p:tav>
                                      </p:tavLst>
                                    </p:anim>
                                    <p:anim calcmode="lin" valueType="num">
                                      <p:cBhvr>
                                        <p:cTn id="96" dur="1000">
                                          <p:stCondLst>
                                            <p:cond delay="0"/>
                                          </p:stCondLst>
                                        </p:cTn>
                                        <p:tgtEl>
                                          <p:spTgt spid="22"/>
                                        </p:tgtEl>
                                        <p:attrNameLst>
                                          <p:attrName>ppt_h</p:attrName>
                                        </p:attrNameLst>
                                      </p:cBhvr>
                                      <p:tavLst>
                                        <p:tav tm="0">
                                          <p:val>
                                            <p:strVal val="#ppt_h"/>
                                          </p:val>
                                        </p:tav>
                                        <p:tav tm="100000">
                                          <p:val>
                                            <p:strVal val="#ppt_h"/>
                                          </p:val>
                                        </p:tav>
                                      </p:tavLst>
                                    </p:anim>
                                    <p:animEffect transition="in" filter="fade">
                                      <p:cBhvr>
                                        <p:cTn id="97" dur="1000"/>
                                        <p:tgtEl>
                                          <p:spTgt spid="22"/>
                                        </p:tgtEl>
                                      </p:cBhvr>
                                    </p:animEffect>
                                  </p:childTnLst>
                                </p:cTn>
                              </p:par>
                              <p:par>
                                <p:cTn id="98" presetID="55" presetClass="entr" presetSubtype="0" fill="hold" grpId="0" nodeType="withEffect">
                                  <p:stCondLst>
                                    <p:cond delay="0"/>
                                  </p:stCondLst>
                                  <p:childTnLst>
                                    <p:set>
                                      <p:cBhvr>
                                        <p:cTn id="99" dur="1000" fill="hold">
                                          <p:stCondLst>
                                            <p:cond delay="0"/>
                                          </p:stCondLst>
                                        </p:cTn>
                                        <p:tgtEl>
                                          <p:spTgt spid="23"/>
                                        </p:tgtEl>
                                        <p:attrNameLst>
                                          <p:attrName>style.visibility</p:attrName>
                                        </p:attrNameLst>
                                      </p:cBhvr>
                                      <p:to>
                                        <p:strVal val="visible"/>
                                      </p:to>
                                    </p:set>
                                    <p:anim calcmode="lin" valueType="num">
                                      <p:cBhvr>
                                        <p:cTn id="100" dur="1000">
                                          <p:stCondLst>
                                            <p:cond delay="0"/>
                                          </p:stCondLst>
                                        </p:cTn>
                                        <p:tgtEl>
                                          <p:spTgt spid="23"/>
                                        </p:tgtEl>
                                        <p:attrNameLst>
                                          <p:attrName>ppt_w</p:attrName>
                                        </p:attrNameLst>
                                      </p:cBhvr>
                                      <p:tavLst>
                                        <p:tav tm="0">
                                          <p:val>
                                            <p:strVal val="#ppt_w*0.70"/>
                                          </p:val>
                                        </p:tav>
                                        <p:tav tm="100000">
                                          <p:val>
                                            <p:strVal val="#ppt_w"/>
                                          </p:val>
                                        </p:tav>
                                      </p:tavLst>
                                    </p:anim>
                                    <p:anim calcmode="lin" valueType="num">
                                      <p:cBhvr>
                                        <p:cTn id="101" dur="1000">
                                          <p:stCondLst>
                                            <p:cond delay="0"/>
                                          </p:stCondLst>
                                        </p:cTn>
                                        <p:tgtEl>
                                          <p:spTgt spid="23"/>
                                        </p:tgtEl>
                                        <p:attrNameLst>
                                          <p:attrName>ppt_h</p:attrName>
                                        </p:attrNameLst>
                                      </p:cBhvr>
                                      <p:tavLst>
                                        <p:tav tm="0">
                                          <p:val>
                                            <p:strVal val="#ppt_h"/>
                                          </p:val>
                                        </p:tav>
                                        <p:tav tm="100000">
                                          <p:val>
                                            <p:strVal val="#ppt_h"/>
                                          </p:val>
                                        </p:tav>
                                      </p:tavLst>
                                    </p:anim>
                                    <p:animEffect transition="in" filter="fade">
                                      <p:cBhvr>
                                        <p:cTn id="102" dur="1000"/>
                                        <p:tgtEl>
                                          <p:spTgt spid="23"/>
                                        </p:tgtEl>
                                      </p:cBhvr>
                                    </p:animEffect>
                                  </p:childTnLst>
                                </p:cTn>
                              </p:par>
                              <p:par>
                                <p:cTn id="103" presetID="55" presetClass="entr" presetSubtype="0" fill="hold" grpId="0" nodeType="withEffect">
                                  <p:stCondLst>
                                    <p:cond delay="0"/>
                                  </p:stCondLst>
                                  <p:childTnLst>
                                    <p:set>
                                      <p:cBhvr>
                                        <p:cTn id="104" dur="1000" fill="hold">
                                          <p:stCondLst>
                                            <p:cond delay="0"/>
                                          </p:stCondLst>
                                        </p:cTn>
                                        <p:tgtEl>
                                          <p:spTgt spid="24"/>
                                        </p:tgtEl>
                                        <p:attrNameLst>
                                          <p:attrName>style.visibility</p:attrName>
                                        </p:attrNameLst>
                                      </p:cBhvr>
                                      <p:to>
                                        <p:strVal val="visible"/>
                                      </p:to>
                                    </p:set>
                                    <p:anim calcmode="lin" valueType="num">
                                      <p:cBhvr>
                                        <p:cTn id="105" dur="1000">
                                          <p:stCondLst>
                                            <p:cond delay="0"/>
                                          </p:stCondLst>
                                        </p:cTn>
                                        <p:tgtEl>
                                          <p:spTgt spid="24"/>
                                        </p:tgtEl>
                                        <p:attrNameLst>
                                          <p:attrName>ppt_w</p:attrName>
                                        </p:attrNameLst>
                                      </p:cBhvr>
                                      <p:tavLst>
                                        <p:tav tm="0">
                                          <p:val>
                                            <p:strVal val="#ppt_w*0.70"/>
                                          </p:val>
                                        </p:tav>
                                        <p:tav tm="100000">
                                          <p:val>
                                            <p:strVal val="#ppt_w"/>
                                          </p:val>
                                        </p:tav>
                                      </p:tavLst>
                                    </p:anim>
                                    <p:anim calcmode="lin" valueType="num">
                                      <p:cBhvr>
                                        <p:cTn id="106" dur="1000">
                                          <p:stCondLst>
                                            <p:cond delay="0"/>
                                          </p:stCondLst>
                                        </p:cTn>
                                        <p:tgtEl>
                                          <p:spTgt spid="24"/>
                                        </p:tgtEl>
                                        <p:attrNameLst>
                                          <p:attrName>ppt_h</p:attrName>
                                        </p:attrNameLst>
                                      </p:cBhvr>
                                      <p:tavLst>
                                        <p:tav tm="0">
                                          <p:val>
                                            <p:strVal val="#ppt_h"/>
                                          </p:val>
                                        </p:tav>
                                        <p:tav tm="100000">
                                          <p:val>
                                            <p:strVal val="#ppt_h"/>
                                          </p:val>
                                        </p:tav>
                                      </p:tavLst>
                                    </p:anim>
                                    <p:animEffect transition="in" filter="fade">
                                      <p:cBhvr>
                                        <p:cTn id="107" dur="1000"/>
                                        <p:tgtEl>
                                          <p:spTgt spid="24"/>
                                        </p:tgtEl>
                                      </p:cBhvr>
                                    </p:animEffect>
                                  </p:childTnLst>
                                </p:cTn>
                              </p:par>
                              <p:par>
                                <p:cTn id="108" presetID="55" presetClass="entr" presetSubtype="0" fill="hold" grpId="0" nodeType="withEffect">
                                  <p:stCondLst>
                                    <p:cond delay="0"/>
                                  </p:stCondLst>
                                  <p:childTnLst>
                                    <p:set>
                                      <p:cBhvr>
                                        <p:cTn id="109" dur="1000" fill="hold">
                                          <p:stCondLst>
                                            <p:cond delay="0"/>
                                          </p:stCondLst>
                                        </p:cTn>
                                        <p:tgtEl>
                                          <p:spTgt spid="25"/>
                                        </p:tgtEl>
                                        <p:attrNameLst>
                                          <p:attrName>style.visibility</p:attrName>
                                        </p:attrNameLst>
                                      </p:cBhvr>
                                      <p:to>
                                        <p:strVal val="visible"/>
                                      </p:to>
                                    </p:set>
                                    <p:anim calcmode="lin" valueType="num">
                                      <p:cBhvr>
                                        <p:cTn id="110" dur="1000">
                                          <p:stCondLst>
                                            <p:cond delay="0"/>
                                          </p:stCondLst>
                                        </p:cTn>
                                        <p:tgtEl>
                                          <p:spTgt spid="25"/>
                                        </p:tgtEl>
                                        <p:attrNameLst>
                                          <p:attrName>ppt_w</p:attrName>
                                        </p:attrNameLst>
                                      </p:cBhvr>
                                      <p:tavLst>
                                        <p:tav tm="0">
                                          <p:val>
                                            <p:strVal val="#ppt_w*0.70"/>
                                          </p:val>
                                        </p:tav>
                                        <p:tav tm="100000">
                                          <p:val>
                                            <p:strVal val="#ppt_w"/>
                                          </p:val>
                                        </p:tav>
                                      </p:tavLst>
                                    </p:anim>
                                    <p:anim calcmode="lin" valueType="num">
                                      <p:cBhvr>
                                        <p:cTn id="111" dur="1000">
                                          <p:stCondLst>
                                            <p:cond delay="0"/>
                                          </p:stCondLst>
                                        </p:cTn>
                                        <p:tgtEl>
                                          <p:spTgt spid="25"/>
                                        </p:tgtEl>
                                        <p:attrNameLst>
                                          <p:attrName>ppt_h</p:attrName>
                                        </p:attrNameLst>
                                      </p:cBhvr>
                                      <p:tavLst>
                                        <p:tav tm="0">
                                          <p:val>
                                            <p:strVal val="#ppt_h"/>
                                          </p:val>
                                        </p:tav>
                                        <p:tav tm="100000">
                                          <p:val>
                                            <p:strVal val="#ppt_h"/>
                                          </p:val>
                                        </p:tav>
                                      </p:tavLst>
                                    </p:anim>
                                    <p:animEffect transition="in" filter="fade">
                                      <p:cBhvr>
                                        <p:cTn id="112" dur="1000"/>
                                        <p:tgtEl>
                                          <p:spTgt spid="25"/>
                                        </p:tgtEl>
                                      </p:cBhvr>
                                    </p:animEffect>
                                  </p:childTnLst>
                                </p:cTn>
                              </p:par>
                              <p:par>
                                <p:cTn id="113" presetID="55" presetClass="entr" presetSubtype="0" fill="hold" grpId="0" nodeType="withEffect">
                                  <p:stCondLst>
                                    <p:cond delay="0"/>
                                  </p:stCondLst>
                                  <p:childTnLst>
                                    <p:set>
                                      <p:cBhvr>
                                        <p:cTn id="114" dur="1000" fill="hold">
                                          <p:stCondLst>
                                            <p:cond delay="0"/>
                                          </p:stCondLst>
                                        </p:cTn>
                                        <p:tgtEl>
                                          <p:spTgt spid="26"/>
                                        </p:tgtEl>
                                        <p:attrNameLst>
                                          <p:attrName>style.visibility</p:attrName>
                                        </p:attrNameLst>
                                      </p:cBhvr>
                                      <p:to>
                                        <p:strVal val="visible"/>
                                      </p:to>
                                    </p:set>
                                    <p:anim calcmode="lin" valueType="num">
                                      <p:cBhvr>
                                        <p:cTn id="115" dur="1000">
                                          <p:stCondLst>
                                            <p:cond delay="0"/>
                                          </p:stCondLst>
                                        </p:cTn>
                                        <p:tgtEl>
                                          <p:spTgt spid="26"/>
                                        </p:tgtEl>
                                        <p:attrNameLst>
                                          <p:attrName>ppt_w</p:attrName>
                                        </p:attrNameLst>
                                      </p:cBhvr>
                                      <p:tavLst>
                                        <p:tav tm="0">
                                          <p:val>
                                            <p:strVal val="#ppt_w*0.70"/>
                                          </p:val>
                                        </p:tav>
                                        <p:tav tm="100000">
                                          <p:val>
                                            <p:strVal val="#ppt_w"/>
                                          </p:val>
                                        </p:tav>
                                      </p:tavLst>
                                    </p:anim>
                                    <p:anim calcmode="lin" valueType="num">
                                      <p:cBhvr>
                                        <p:cTn id="116" dur="1000">
                                          <p:stCondLst>
                                            <p:cond delay="0"/>
                                          </p:stCondLst>
                                        </p:cTn>
                                        <p:tgtEl>
                                          <p:spTgt spid="26"/>
                                        </p:tgtEl>
                                        <p:attrNameLst>
                                          <p:attrName>ppt_h</p:attrName>
                                        </p:attrNameLst>
                                      </p:cBhvr>
                                      <p:tavLst>
                                        <p:tav tm="0">
                                          <p:val>
                                            <p:strVal val="#ppt_h"/>
                                          </p:val>
                                        </p:tav>
                                        <p:tav tm="100000">
                                          <p:val>
                                            <p:strVal val="#ppt_h"/>
                                          </p:val>
                                        </p:tav>
                                      </p:tavLst>
                                    </p:anim>
                                    <p:animEffect transition="in" filter="fade">
                                      <p:cBhvr>
                                        <p:cTn id="117" dur="1000"/>
                                        <p:tgtEl>
                                          <p:spTgt spid="26"/>
                                        </p:tgtEl>
                                      </p:cBhvr>
                                    </p:animEffect>
                                  </p:childTnLst>
                                </p:cTn>
                              </p:par>
                              <p:par>
                                <p:cTn id="118" presetID="55" presetClass="entr" presetSubtype="0" fill="hold" grpId="0" nodeType="withEffect">
                                  <p:stCondLst>
                                    <p:cond delay="0"/>
                                  </p:stCondLst>
                                  <p:childTnLst>
                                    <p:set>
                                      <p:cBhvr>
                                        <p:cTn id="119" dur="1000" fill="hold">
                                          <p:stCondLst>
                                            <p:cond delay="0"/>
                                          </p:stCondLst>
                                        </p:cTn>
                                        <p:tgtEl>
                                          <p:spTgt spid="27"/>
                                        </p:tgtEl>
                                        <p:attrNameLst>
                                          <p:attrName>style.visibility</p:attrName>
                                        </p:attrNameLst>
                                      </p:cBhvr>
                                      <p:to>
                                        <p:strVal val="visible"/>
                                      </p:to>
                                    </p:set>
                                    <p:anim calcmode="lin" valueType="num">
                                      <p:cBhvr>
                                        <p:cTn id="120" dur="1000">
                                          <p:stCondLst>
                                            <p:cond delay="0"/>
                                          </p:stCondLst>
                                        </p:cTn>
                                        <p:tgtEl>
                                          <p:spTgt spid="27"/>
                                        </p:tgtEl>
                                        <p:attrNameLst>
                                          <p:attrName>ppt_w</p:attrName>
                                        </p:attrNameLst>
                                      </p:cBhvr>
                                      <p:tavLst>
                                        <p:tav tm="0">
                                          <p:val>
                                            <p:strVal val="#ppt_w*0.70"/>
                                          </p:val>
                                        </p:tav>
                                        <p:tav tm="100000">
                                          <p:val>
                                            <p:strVal val="#ppt_w"/>
                                          </p:val>
                                        </p:tav>
                                      </p:tavLst>
                                    </p:anim>
                                    <p:anim calcmode="lin" valueType="num">
                                      <p:cBhvr>
                                        <p:cTn id="121" dur="1000">
                                          <p:stCondLst>
                                            <p:cond delay="0"/>
                                          </p:stCondLst>
                                        </p:cTn>
                                        <p:tgtEl>
                                          <p:spTgt spid="27"/>
                                        </p:tgtEl>
                                        <p:attrNameLst>
                                          <p:attrName>ppt_h</p:attrName>
                                        </p:attrNameLst>
                                      </p:cBhvr>
                                      <p:tavLst>
                                        <p:tav tm="0">
                                          <p:val>
                                            <p:strVal val="#ppt_h"/>
                                          </p:val>
                                        </p:tav>
                                        <p:tav tm="100000">
                                          <p:val>
                                            <p:strVal val="#ppt_h"/>
                                          </p:val>
                                        </p:tav>
                                      </p:tavLst>
                                    </p:anim>
                                    <p:animEffect transition="in" filter="fade">
                                      <p:cBhvr>
                                        <p:cTn id="122" dur="1000"/>
                                        <p:tgtEl>
                                          <p:spTgt spid="27"/>
                                        </p:tgtEl>
                                      </p:cBhvr>
                                    </p:animEffect>
                                  </p:childTnLst>
                                </p:cTn>
                              </p:par>
                              <p:par>
                                <p:cTn id="123" presetID="55" presetClass="entr" presetSubtype="0" fill="hold" grpId="0" nodeType="withEffect">
                                  <p:stCondLst>
                                    <p:cond delay="0"/>
                                  </p:stCondLst>
                                  <p:childTnLst>
                                    <p:set>
                                      <p:cBhvr>
                                        <p:cTn id="124" dur="1000" fill="hold">
                                          <p:stCondLst>
                                            <p:cond delay="0"/>
                                          </p:stCondLst>
                                        </p:cTn>
                                        <p:tgtEl>
                                          <p:spTgt spid="28"/>
                                        </p:tgtEl>
                                        <p:attrNameLst>
                                          <p:attrName>style.visibility</p:attrName>
                                        </p:attrNameLst>
                                      </p:cBhvr>
                                      <p:to>
                                        <p:strVal val="visible"/>
                                      </p:to>
                                    </p:set>
                                    <p:anim calcmode="lin" valueType="num">
                                      <p:cBhvr>
                                        <p:cTn id="125" dur="1000">
                                          <p:stCondLst>
                                            <p:cond delay="0"/>
                                          </p:stCondLst>
                                        </p:cTn>
                                        <p:tgtEl>
                                          <p:spTgt spid="28"/>
                                        </p:tgtEl>
                                        <p:attrNameLst>
                                          <p:attrName>ppt_w</p:attrName>
                                        </p:attrNameLst>
                                      </p:cBhvr>
                                      <p:tavLst>
                                        <p:tav tm="0">
                                          <p:val>
                                            <p:strVal val="#ppt_w*0.70"/>
                                          </p:val>
                                        </p:tav>
                                        <p:tav tm="100000">
                                          <p:val>
                                            <p:strVal val="#ppt_w"/>
                                          </p:val>
                                        </p:tav>
                                      </p:tavLst>
                                    </p:anim>
                                    <p:anim calcmode="lin" valueType="num">
                                      <p:cBhvr>
                                        <p:cTn id="126" dur="1000">
                                          <p:stCondLst>
                                            <p:cond delay="0"/>
                                          </p:stCondLst>
                                        </p:cTn>
                                        <p:tgtEl>
                                          <p:spTgt spid="28"/>
                                        </p:tgtEl>
                                        <p:attrNameLst>
                                          <p:attrName>ppt_h</p:attrName>
                                        </p:attrNameLst>
                                      </p:cBhvr>
                                      <p:tavLst>
                                        <p:tav tm="0">
                                          <p:val>
                                            <p:strVal val="#ppt_h"/>
                                          </p:val>
                                        </p:tav>
                                        <p:tav tm="100000">
                                          <p:val>
                                            <p:strVal val="#ppt_h"/>
                                          </p:val>
                                        </p:tav>
                                      </p:tavLst>
                                    </p:anim>
                                    <p:animEffect transition="in" filter="fade">
                                      <p:cBhvr>
                                        <p:cTn id="127" dur="1000"/>
                                        <p:tgtEl>
                                          <p:spTgt spid="28"/>
                                        </p:tgtEl>
                                      </p:cBhvr>
                                    </p:animEffect>
                                  </p:childTnLst>
                                </p:cTn>
                              </p:par>
                              <p:par>
                                <p:cTn id="128" presetID="55" presetClass="entr" presetSubtype="0" fill="hold" grpId="0" nodeType="withEffect">
                                  <p:stCondLst>
                                    <p:cond delay="0"/>
                                  </p:stCondLst>
                                  <p:childTnLst>
                                    <p:set>
                                      <p:cBhvr>
                                        <p:cTn id="129" dur="1000" fill="hold">
                                          <p:stCondLst>
                                            <p:cond delay="0"/>
                                          </p:stCondLst>
                                        </p:cTn>
                                        <p:tgtEl>
                                          <p:spTgt spid="29"/>
                                        </p:tgtEl>
                                        <p:attrNameLst>
                                          <p:attrName>style.visibility</p:attrName>
                                        </p:attrNameLst>
                                      </p:cBhvr>
                                      <p:to>
                                        <p:strVal val="visible"/>
                                      </p:to>
                                    </p:set>
                                    <p:anim calcmode="lin" valueType="num">
                                      <p:cBhvr>
                                        <p:cTn id="130" dur="1000">
                                          <p:stCondLst>
                                            <p:cond delay="0"/>
                                          </p:stCondLst>
                                        </p:cTn>
                                        <p:tgtEl>
                                          <p:spTgt spid="29"/>
                                        </p:tgtEl>
                                        <p:attrNameLst>
                                          <p:attrName>ppt_w</p:attrName>
                                        </p:attrNameLst>
                                      </p:cBhvr>
                                      <p:tavLst>
                                        <p:tav tm="0">
                                          <p:val>
                                            <p:strVal val="#ppt_w*0.70"/>
                                          </p:val>
                                        </p:tav>
                                        <p:tav tm="100000">
                                          <p:val>
                                            <p:strVal val="#ppt_w"/>
                                          </p:val>
                                        </p:tav>
                                      </p:tavLst>
                                    </p:anim>
                                    <p:anim calcmode="lin" valueType="num">
                                      <p:cBhvr>
                                        <p:cTn id="131" dur="1000">
                                          <p:stCondLst>
                                            <p:cond delay="0"/>
                                          </p:stCondLst>
                                        </p:cTn>
                                        <p:tgtEl>
                                          <p:spTgt spid="29"/>
                                        </p:tgtEl>
                                        <p:attrNameLst>
                                          <p:attrName>ppt_h</p:attrName>
                                        </p:attrNameLst>
                                      </p:cBhvr>
                                      <p:tavLst>
                                        <p:tav tm="0">
                                          <p:val>
                                            <p:strVal val="#ppt_h"/>
                                          </p:val>
                                        </p:tav>
                                        <p:tav tm="100000">
                                          <p:val>
                                            <p:strVal val="#ppt_h"/>
                                          </p:val>
                                        </p:tav>
                                      </p:tavLst>
                                    </p:anim>
                                    <p:animEffect transition="in" filter="fade">
                                      <p:cBhvr>
                                        <p:cTn id="132" dur="1000"/>
                                        <p:tgtEl>
                                          <p:spTgt spid="29"/>
                                        </p:tgtEl>
                                      </p:cBhvr>
                                    </p:animEffect>
                                  </p:childTnLst>
                                </p:cTn>
                              </p:par>
                              <p:par>
                                <p:cTn id="133" presetID="55" presetClass="entr" presetSubtype="0" fill="hold" grpId="0" nodeType="withEffect">
                                  <p:stCondLst>
                                    <p:cond delay="0"/>
                                  </p:stCondLst>
                                  <p:childTnLst>
                                    <p:set>
                                      <p:cBhvr>
                                        <p:cTn id="134" dur="1000" fill="hold">
                                          <p:stCondLst>
                                            <p:cond delay="0"/>
                                          </p:stCondLst>
                                        </p:cTn>
                                        <p:tgtEl>
                                          <p:spTgt spid="30"/>
                                        </p:tgtEl>
                                        <p:attrNameLst>
                                          <p:attrName>style.visibility</p:attrName>
                                        </p:attrNameLst>
                                      </p:cBhvr>
                                      <p:to>
                                        <p:strVal val="visible"/>
                                      </p:to>
                                    </p:set>
                                    <p:anim calcmode="lin" valueType="num">
                                      <p:cBhvr>
                                        <p:cTn id="135" dur="1000">
                                          <p:stCondLst>
                                            <p:cond delay="0"/>
                                          </p:stCondLst>
                                        </p:cTn>
                                        <p:tgtEl>
                                          <p:spTgt spid="30"/>
                                        </p:tgtEl>
                                        <p:attrNameLst>
                                          <p:attrName>ppt_w</p:attrName>
                                        </p:attrNameLst>
                                      </p:cBhvr>
                                      <p:tavLst>
                                        <p:tav tm="0">
                                          <p:val>
                                            <p:strVal val="#ppt_w*0.70"/>
                                          </p:val>
                                        </p:tav>
                                        <p:tav tm="100000">
                                          <p:val>
                                            <p:strVal val="#ppt_w"/>
                                          </p:val>
                                        </p:tav>
                                      </p:tavLst>
                                    </p:anim>
                                    <p:anim calcmode="lin" valueType="num">
                                      <p:cBhvr>
                                        <p:cTn id="136" dur="1000">
                                          <p:stCondLst>
                                            <p:cond delay="0"/>
                                          </p:stCondLst>
                                        </p:cTn>
                                        <p:tgtEl>
                                          <p:spTgt spid="30"/>
                                        </p:tgtEl>
                                        <p:attrNameLst>
                                          <p:attrName>ppt_h</p:attrName>
                                        </p:attrNameLst>
                                      </p:cBhvr>
                                      <p:tavLst>
                                        <p:tav tm="0">
                                          <p:val>
                                            <p:strVal val="#ppt_h"/>
                                          </p:val>
                                        </p:tav>
                                        <p:tav tm="100000">
                                          <p:val>
                                            <p:strVal val="#ppt_h"/>
                                          </p:val>
                                        </p:tav>
                                      </p:tavLst>
                                    </p:anim>
                                    <p:animEffect transition="in" filter="fade">
                                      <p:cBhvr>
                                        <p:cTn id="137" dur="1000"/>
                                        <p:tgtEl>
                                          <p:spTgt spid="30"/>
                                        </p:tgtEl>
                                      </p:cBhvr>
                                    </p:animEffect>
                                  </p:childTnLst>
                                </p:cTn>
                              </p:par>
                              <p:par>
                                <p:cTn id="138" presetID="55" presetClass="entr" presetSubtype="0" fill="hold" grpId="0" nodeType="withEffect">
                                  <p:stCondLst>
                                    <p:cond delay="0"/>
                                  </p:stCondLst>
                                  <p:childTnLst>
                                    <p:set>
                                      <p:cBhvr>
                                        <p:cTn id="139" dur="1000" fill="hold">
                                          <p:stCondLst>
                                            <p:cond delay="0"/>
                                          </p:stCondLst>
                                        </p:cTn>
                                        <p:tgtEl>
                                          <p:spTgt spid="31"/>
                                        </p:tgtEl>
                                        <p:attrNameLst>
                                          <p:attrName>style.visibility</p:attrName>
                                        </p:attrNameLst>
                                      </p:cBhvr>
                                      <p:to>
                                        <p:strVal val="visible"/>
                                      </p:to>
                                    </p:set>
                                    <p:anim calcmode="lin" valueType="num">
                                      <p:cBhvr>
                                        <p:cTn id="140" dur="1000">
                                          <p:stCondLst>
                                            <p:cond delay="0"/>
                                          </p:stCondLst>
                                        </p:cTn>
                                        <p:tgtEl>
                                          <p:spTgt spid="31"/>
                                        </p:tgtEl>
                                        <p:attrNameLst>
                                          <p:attrName>ppt_w</p:attrName>
                                        </p:attrNameLst>
                                      </p:cBhvr>
                                      <p:tavLst>
                                        <p:tav tm="0">
                                          <p:val>
                                            <p:strVal val="#ppt_w*0.70"/>
                                          </p:val>
                                        </p:tav>
                                        <p:tav tm="100000">
                                          <p:val>
                                            <p:strVal val="#ppt_w"/>
                                          </p:val>
                                        </p:tav>
                                      </p:tavLst>
                                    </p:anim>
                                    <p:anim calcmode="lin" valueType="num">
                                      <p:cBhvr>
                                        <p:cTn id="141" dur="1000">
                                          <p:stCondLst>
                                            <p:cond delay="0"/>
                                          </p:stCondLst>
                                        </p:cTn>
                                        <p:tgtEl>
                                          <p:spTgt spid="31"/>
                                        </p:tgtEl>
                                        <p:attrNameLst>
                                          <p:attrName>ppt_h</p:attrName>
                                        </p:attrNameLst>
                                      </p:cBhvr>
                                      <p:tavLst>
                                        <p:tav tm="0">
                                          <p:val>
                                            <p:strVal val="#ppt_h"/>
                                          </p:val>
                                        </p:tav>
                                        <p:tav tm="100000">
                                          <p:val>
                                            <p:strVal val="#ppt_h"/>
                                          </p:val>
                                        </p:tav>
                                      </p:tavLst>
                                    </p:anim>
                                    <p:animEffect transition="in" filter="fade">
                                      <p:cBhvr>
                                        <p:cTn id="142" dur="1000"/>
                                        <p:tgtEl>
                                          <p:spTgt spid="31"/>
                                        </p:tgtEl>
                                      </p:cBhvr>
                                    </p:animEffect>
                                  </p:childTnLst>
                                </p:cTn>
                              </p:par>
                              <p:par>
                                <p:cTn id="143" presetID="55" presetClass="entr" presetSubtype="0" fill="hold" grpId="0" nodeType="withEffect">
                                  <p:stCondLst>
                                    <p:cond delay="0"/>
                                  </p:stCondLst>
                                  <p:childTnLst>
                                    <p:set>
                                      <p:cBhvr>
                                        <p:cTn id="144" dur="1000" fill="hold">
                                          <p:stCondLst>
                                            <p:cond delay="0"/>
                                          </p:stCondLst>
                                        </p:cTn>
                                        <p:tgtEl>
                                          <p:spTgt spid="32"/>
                                        </p:tgtEl>
                                        <p:attrNameLst>
                                          <p:attrName>style.visibility</p:attrName>
                                        </p:attrNameLst>
                                      </p:cBhvr>
                                      <p:to>
                                        <p:strVal val="visible"/>
                                      </p:to>
                                    </p:set>
                                    <p:anim calcmode="lin" valueType="num">
                                      <p:cBhvr>
                                        <p:cTn id="145" dur="1000">
                                          <p:stCondLst>
                                            <p:cond delay="0"/>
                                          </p:stCondLst>
                                        </p:cTn>
                                        <p:tgtEl>
                                          <p:spTgt spid="32"/>
                                        </p:tgtEl>
                                        <p:attrNameLst>
                                          <p:attrName>ppt_w</p:attrName>
                                        </p:attrNameLst>
                                      </p:cBhvr>
                                      <p:tavLst>
                                        <p:tav tm="0">
                                          <p:val>
                                            <p:strVal val="#ppt_w*0.70"/>
                                          </p:val>
                                        </p:tav>
                                        <p:tav tm="100000">
                                          <p:val>
                                            <p:strVal val="#ppt_w"/>
                                          </p:val>
                                        </p:tav>
                                      </p:tavLst>
                                    </p:anim>
                                    <p:anim calcmode="lin" valueType="num">
                                      <p:cBhvr>
                                        <p:cTn id="146" dur="1000">
                                          <p:stCondLst>
                                            <p:cond delay="0"/>
                                          </p:stCondLst>
                                        </p:cTn>
                                        <p:tgtEl>
                                          <p:spTgt spid="32"/>
                                        </p:tgtEl>
                                        <p:attrNameLst>
                                          <p:attrName>ppt_h</p:attrName>
                                        </p:attrNameLst>
                                      </p:cBhvr>
                                      <p:tavLst>
                                        <p:tav tm="0">
                                          <p:val>
                                            <p:strVal val="#ppt_h"/>
                                          </p:val>
                                        </p:tav>
                                        <p:tav tm="100000">
                                          <p:val>
                                            <p:strVal val="#ppt_h"/>
                                          </p:val>
                                        </p:tav>
                                      </p:tavLst>
                                    </p:anim>
                                    <p:animEffect transition="in" filter="fade">
                                      <p:cBhvr>
                                        <p:cTn id="147" dur="1000"/>
                                        <p:tgtEl>
                                          <p:spTgt spid="32"/>
                                        </p:tgtEl>
                                      </p:cBhvr>
                                    </p:animEffect>
                                  </p:childTnLst>
                                </p:cTn>
                              </p:par>
                              <p:par>
                                <p:cTn id="148" presetID="55" presetClass="entr" presetSubtype="0" fill="hold" grpId="0" nodeType="withEffect">
                                  <p:stCondLst>
                                    <p:cond delay="0"/>
                                  </p:stCondLst>
                                  <p:childTnLst>
                                    <p:set>
                                      <p:cBhvr>
                                        <p:cTn id="149" dur="1000" fill="hold">
                                          <p:stCondLst>
                                            <p:cond delay="0"/>
                                          </p:stCondLst>
                                        </p:cTn>
                                        <p:tgtEl>
                                          <p:spTgt spid="33"/>
                                        </p:tgtEl>
                                        <p:attrNameLst>
                                          <p:attrName>style.visibility</p:attrName>
                                        </p:attrNameLst>
                                      </p:cBhvr>
                                      <p:to>
                                        <p:strVal val="visible"/>
                                      </p:to>
                                    </p:set>
                                    <p:anim calcmode="lin" valueType="num">
                                      <p:cBhvr>
                                        <p:cTn id="150" dur="1000">
                                          <p:stCondLst>
                                            <p:cond delay="0"/>
                                          </p:stCondLst>
                                        </p:cTn>
                                        <p:tgtEl>
                                          <p:spTgt spid="33"/>
                                        </p:tgtEl>
                                        <p:attrNameLst>
                                          <p:attrName>ppt_w</p:attrName>
                                        </p:attrNameLst>
                                      </p:cBhvr>
                                      <p:tavLst>
                                        <p:tav tm="0">
                                          <p:val>
                                            <p:strVal val="#ppt_w*0.70"/>
                                          </p:val>
                                        </p:tav>
                                        <p:tav tm="100000">
                                          <p:val>
                                            <p:strVal val="#ppt_w"/>
                                          </p:val>
                                        </p:tav>
                                      </p:tavLst>
                                    </p:anim>
                                    <p:anim calcmode="lin" valueType="num">
                                      <p:cBhvr>
                                        <p:cTn id="151" dur="1000">
                                          <p:stCondLst>
                                            <p:cond delay="0"/>
                                          </p:stCondLst>
                                        </p:cTn>
                                        <p:tgtEl>
                                          <p:spTgt spid="33"/>
                                        </p:tgtEl>
                                        <p:attrNameLst>
                                          <p:attrName>ppt_h</p:attrName>
                                        </p:attrNameLst>
                                      </p:cBhvr>
                                      <p:tavLst>
                                        <p:tav tm="0">
                                          <p:val>
                                            <p:strVal val="#ppt_h"/>
                                          </p:val>
                                        </p:tav>
                                        <p:tav tm="100000">
                                          <p:val>
                                            <p:strVal val="#ppt_h"/>
                                          </p:val>
                                        </p:tav>
                                      </p:tavLst>
                                    </p:anim>
                                    <p:animEffect transition="in" filter="fade">
                                      <p:cBhvr>
                                        <p:cTn id="152" dur="1000"/>
                                        <p:tgtEl>
                                          <p:spTgt spid="33"/>
                                        </p:tgtEl>
                                      </p:cBhvr>
                                    </p:animEffect>
                                  </p:childTnLst>
                                </p:cTn>
                              </p:par>
                              <p:par>
                                <p:cTn id="153" presetID="55" presetClass="entr" presetSubtype="0" fill="hold" grpId="0" nodeType="withEffect">
                                  <p:stCondLst>
                                    <p:cond delay="0"/>
                                  </p:stCondLst>
                                  <p:childTnLst>
                                    <p:set>
                                      <p:cBhvr>
                                        <p:cTn id="154" dur="1000" fill="hold">
                                          <p:stCondLst>
                                            <p:cond delay="0"/>
                                          </p:stCondLst>
                                        </p:cTn>
                                        <p:tgtEl>
                                          <p:spTgt spid="34"/>
                                        </p:tgtEl>
                                        <p:attrNameLst>
                                          <p:attrName>style.visibility</p:attrName>
                                        </p:attrNameLst>
                                      </p:cBhvr>
                                      <p:to>
                                        <p:strVal val="visible"/>
                                      </p:to>
                                    </p:set>
                                    <p:anim calcmode="lin" valueType="num">
                                      <p:cBhvr>
                                        <p:cTn id="155" dur="1000">
                                          <p:stCondLst>
                                            <p:cond delay="0"/>
                                          </p:stCondLst>
                                        </p:cTn>
                                        <p:tgtEl>
                                          <p:spTgt spid="34"/>
                                        </p:tgtEl>
                                        <p:attrNameLst>
                                          <p:attrName>ppt_w</p:attrName>
                                        </p:attrNameLst>
                                      </p:cBhvr>
                                      <p:tavLst>
                                        <p:tav tm="0">
                                          <p:val>
                                            <p:strVal val="#ppt_w*0.70"/>
                                          </p:val>
                                        </p:tav>
                                        <p:tav tm="100000">
                                          <p:val>
                                            <p:strVal val="#ppt_w"/>
                                          </p:val>
                                        </p:tav>
                                      </p:tavLst>
                                    </p:anim>
                                    <p:anim calcmode="lin" valueType="num">
                                      <p:cBhvr>
                                        <p:cTn id="156" dur="1000">
                                          <p:stCondLst>
                                            <p:cond delay="0"/>
                                          </p:stCondLst>
                                        </p:cTn>
                                        <p:tgtEl>
                                          <p:spTgt spid="34"/>
                                        </p:tgtEl>
                                        <p:attrNameLst>
                                          <p:attrName>ppt_h</p:attrName>
                                        </p:attrNameLst>
                                      </p:cBhvr>
                                      <p:tavLst>
                                        <p:tav tm="0">
                                          <p:val>
                                            <p:strVal val="#ppt_h"/>
                                          </p:val>
                                        </p:tav>
                                        <p:tav tm="100000">
                                          <p:val>
                                            <p:strVal val="#ppt_h"/>
                                          </p:val>
                                        </p:tav>
                                      </p:tavLst>
                                    </p:anim>
                                    <p:animEffect transition="in" filter="fade">
                                      <p:cBhvr>
                                        <p:cTn id="157"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utoUpdateAnimBg="0"/>
      <p:bldP spid="12" grpId="0" autoUpdateAnimBg="0"/>
      <p:bldP spid="13" grpId="0" autoUpdateAnimBg="0"/>
      <p:bldP spid="14" grpId="0" autoUpdateAnimBg="0"/>
      <p:bldP spid="16" grpId="0" autoUpdateAnimBg="0"/>
      <p:bldP spid="17" grpId="0" animBg="1"/>
      <p:bldP spid="18" grpId="0" animBg="1"/>
      <p:bldP spid="19" grpId="0" autoUpdateAnimBg="0"/>
      <p:bldP spid="21" grpId="0" animBg="1"/>
      <p:bldP spid="22" grpId="0" animBg="1"/>
      <p:bldP spid="23" grpId="0" animBg="1"/>
      <p:bldP spid="24" grpId="0" animBg="1"/>
      <p:bldP spid="25" grpId="0" animBg="1"/>
      <p:bldP spid="26" grpId="0" animBg="1"/>
      <p:bldP spid="27" grpId="0" autoUpdateAnimBg="0"/>
      <p:bldP spid="28" grpId="0" autoUpdateAnimBg="0"/>
      <p:bldP spid="29" grpId="0" autoUpdateAnimBg="0"/>
      <p:bldP spid="30" grpId="0" autoUpdateAnimBg="0"/>
      <p:bldP spid="31" grpId="0" animBg="1"/>
      <p:bldP spid="32" grpId="0" animBg="1"/>
      <p:bldP spid="33" grpId="0" autoUpdateAnimBg="0"/>
      <p:bldP spid="34" grpId="0" autoUpdateAnimBg="0"/>
    </p:bld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863BB524-3FDE-4772-9C77-78EC3432C50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96705C6-84E5-4D48-B269-0315F6A5467F}"/>
              </a:ext>
            </a:extLst>
          </p:cNvPr>
          <p:cNvSpPr/>
          <p:nvPr/>
        </p:nvSpPr>
        <p:spPr>
          <a:xfrm>
            <a:off x="1766506" y="1116265"/>
            <a:ext cx="3701529" cy="562368"/>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cxnSp>
        <p:nvCxnSpPr>
          <p:cNvPr id="3" name="Straight Connector 2">
            <a:extLst>
              <a:ext uri="{B44ED610-FDA0-4C8F-AD72-9E6C9680CFE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DA57374-67A0-463F-B746-6C3159FA07CF}"/>
              </a:ext>
            </a:extLst>
          </p:cNvPr>
          <p:cNvCxnSpPr/>
          <p:nvPr/>
        </p:nvCxnSpPr>
        <p:spPr>
          <a:xfrm rot="16200000" flipH="1">
            <a:off x="2159597" y="1300315"/>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4" name="Straight Connector 3">
            <a:extLst>
              <a:ext uri="{B816EE99-86FA-49D9-AD7D-CFF55F4BE1D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DA398FD-76FD-486A-BFCF-3990524995DD}"/>
              </a:ext>
            </a:extLst>
          </p:cNvPr>
          <p:cNvCxnSpPr/>
          <p:nvPr/>
        </p:nvCxnSpPr>
        <p:spPr>
          <a:xfrm rot="16200000" flipH="1">
            <a:off x="2870797" y="1300315"/>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5" name="Straight Connector 4">
            <a:extLst>
              <a:ext uri="{77D0F194-08A5-4BA8-940C-309C9D38C82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282F876-6992-4D5E-9918-E6D0FD31CD3E}"/>
              </a:ext>
            </a:extLst>
          </p:cNvPr>
          <p:cNvCxnSpPr/>
          <p:nvPr/>
        </p:nvCxnSpPr>
        <p:spPr>
          <a:xfrm rot="16200000" flipH="1">
            <a:off x="3632797" y="1300315"/>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6" name="Straight Connector 5">
            <a:extLst>
              <a:ext uri="{29C4AD44-014A-4AE3-881C-5254B59DB1A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5345A20-D54A-4603-B8CE-A2831FE141B4}"/>
              </a:ext>
            </a:extLst>
          </p:cNvPr>
          <p:cNvCxnSpPr/>
          <p:nvPr/>
        </p:nvCxnSpPr>
        <p:spPr>
          <a:xfrm rot="16200000" flipH="1">
            <a:off x="4394797" y="1300315"/>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7" name="Straight Connector 6">
            <a:extLst>
              <a:ext uri="{E5C4FB8B-19FF-4108-BF3E-61B35387DDC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50274A2-B8E4-447B-83B5-08306823C3F0}"/>
              </a:ext>
            </a:extLst>
          </p:cNvPr>
          <p:cNvCxnSpPr/>
          <p:nvPr/>
        </p:nvCxnSpPr>
        <p:spPr>
          <a:xfrm rot="16200000" flipH="1">
            <a:off x="5105997" y="1300315"/>
            <a:ext cx="5461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8" name="TextBox 7">
            <a:extLst>
              <a:ext uri="{70CDBCC4-EDA7-4B09-A20B-36B78B01DE5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AE7C0B9-5EE4-4F1E-A182-88CD9E953D78}"/>
              </a:ext>
            </a:extLst>
          </p:cNvPr>
          <p:cNvSpPr txBox="1"/>
          <p:nvPr/>
        </p:nvSpPr>
        <p:spPr>
          <a:xfrm>
            <a:off x="1169327" y="1135216"/>
            <a:ext cx="450519" cy="415563"/>
          </a:xfrm>
          <a:prstGeom prst="rect">
            <a:avLst/>
          </a:prstGeom>
        </p:spPr>
        <p:txBody>
          <a:bodyPr vert="horz" lIns="127000" tIns="63500" rIns="127000" bIns="63500" rtlCol="0" anchor="t">
            <a:spAutoFit/>
          </a:bodyPr>
          <a:lstStyle/>
          <a:p>
            <a:pPr>
              <a:defRPr lang="en-US" sz="1400" dirty="0"/>
            </a:pPr>
            <a:r>
              <a:rPr lang="en-US" sz="1867" dirty="0"/>
              <a:t>a</a:t>
            </a:r>
          </a:p>
        </p:txBody>
      </p:sp>
      <p:sp>
        <p:nvSpPr>
          <p:cNvPr id="9" name="TextBox 8">
            <a:extLst>
              <a:ext uri="{53EF6D28-B19A-46F2-BAE1-EA890661A62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3442D61-9E9A-44A2-B2A4-8C003BA2C0D5}"/>
              </a:ext>
            </a:extLst>
          </p:cNvPr>
          <p:cNvSpPr txBox="1"/>
          <p:nvPr/>
        </p:nvSpPr>
        <p:spPr>
          <a:xfrm>
            <a:off x="1601698" y="576416"/>
            <a:ext cx="3777348" cy="415563"/>
          </a:xfrm>
          <a:prstGeom prst="rect">
            <a:avLst/>
          </a:prstGeom>
        </p:spPr>
        <p:txBody>
          <a:bodyPr vert="horz" lIns="127000" tIns="63500" rIns="127000" bIns="63500" rtlCol="0" anchor="t">
            <a:spAutoFit/>
          </a:bodyPr>
          <a:lstStyle/>
          <a:p>
            <a:pPr>
              <a:defRPr lang="en-US" sz="1400" dirty="0"/>
            </a:pPr>
            <a:r>
              <a:rPr lang="en-US" sz="1867" dirty="0"/>
              <a:t>   0          1          2          3          4</a:t>
            </a:r>
          </a:p>
        </p:txBody>
      </p:sp>
      <p:sp>
        <p:nvSpPr>
          <p:cNvPr id="10" name="TextBox 9">
            <a:extLst>
              <a:ext uri="{ACBBF1E5-FD60-4AD6-975C-3DD8B8B5C20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57DB6BB-55E4-4534-9E58-2E88E0E3D751}"/>
              </a:ext>
            </a:extLst>
          </p:cNvPr>
          <p:cNvSpPr txBox="1"/>
          <p:nvPr/>
        </p:nvSpPr>
        <p:spPr>
          <a:xfrm>
            <a:off x="1677327" y="1570165"/>
            <a:ext cx="3701719" cy="415563"/>
          </a:xfrm>
          <a:prstGeom prst="rect">
            <a:avLst/>
          </a:prstGeom>
        </p:spPr>
        <p:txBody>
          <a:bodyPr vert="horz" lIns="127000" tIns="63500" rIns="127000" bIns="63500" rtlCol="0" anchor="t">
            <a:spAutoFit/>
          </a:bodyPr>
          <a:lstStyle/>
          <a:p>
            <a:pPr>
              <a:defRPr lang="en-US" sz="1400" dirty="0"/>
            </a:pPr>
            <a:r>
              <a:rPr lang="en-US" sz="1867" dirty="0">
                <a:latin typeface="+mj-lt"/>
              </a:rPr>
              <a:t>100  </a:t>
            </a:r>
            <a:r>
              <a:rPr lang="en-US" sz="1867" dirty="0"/>
              <a:t>   </a:t>
            </a:r>
            <a:r>
              <a:rPr lang="en-US" sz="1867" b="1" dirty="0">
                <a:solidFill>
                  <a:schemeClr val="accent3"/>
                </a:solidFill>
                <a:latin typeface="+mj-lt"/>
              </a:rPr>
              <a:t>101 </a:t>
            </a:r>
            <a:r>
              <a:rPr lang="en-US" sz="1867" dirty="0"/>
              <a:t>     102     103      104</a:t>
            </a:r>
          </a:p>
        </p:txBody>
      </p:sp>
      <p:sp>
        <p:nvSpPr>
          <p:cNvPr id="11" name="TextBox 10">
            <a:extLst>
              <a:ext uri="{ED337E6A-A54B-4F16-8279-CFB8CCD18AA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3297992-8B80-4FE6-BE7F-3F9481A87484}"/>
              </a:ext>
            </a:extLst>
          </p:cNvPr>
          <p:cNvSpPr txBox="1"/>
          <p:nvPr/>
        </p:nvSpPr>
        <p:spPr>
          <a:xfrm>
            <a:off x="1858099" y="2971801"/>
            <a:ext cx="580300" cy="415563"/>
          </a:xfrm>
          <a:prstGeom prst="rect">
            <a:avLst/>
          </a:prstGeom>
        </p:spPr>
        <p:txBody>
          <a:bodyPr vert="horz" lIns="127000" tIns="63500" rIns="127000" bIns="63500" rtlCol="0" anchor="t">
            <a:spAutoFit/>
          </a:bodyPr>
          <a:lstStyle/>
          <a:p>
            <a:pPr>
              <a:defRPr lang="en-US" sz="1400" dirty="0"/>
            </a:pPr>
            <a:r>
              <a:rPr lang="en-US" sz="1867" dirty="0">
                <a:latin typeface="Open Sans"/>
              </a:rPr>
              <a:t>p</a:t>
            </a:r>
          </a:p>
        </p:txBody>
      </p:sp>
      <p:cxnSp>
        <p:nvCxnSpPr>
          <p:cNvPr id="12" name="Straight Connector 11">
            <a:extLst>
              <a:ext uri="{5268FBE5-B9FB-491B-9BE3-21BF31C24A0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F51C1DF-1C0E-4B42-A729-AB9F4F19CEED}"/>
              </a:ext>
            </a:extLst>
          </p:cNvPr>
          <p:cNvCxnSpPr/>
          <p:nvPr/>
        </p:nvCxnSpPr>
        <p:spPr>
          <a:xfrm rot="16200000" flipV="1">
            <a:off x="1594065" y="2477706"/>
            <a:ext cx="934427" cy="12"/>
          </a:xfrm>
          <a:prstGeom prst="line">
            <a:avLst/>
          </a:prstGeom>
          <a:ln w="19050" cap="flat">
            <a:solidFill>
              <a:schemeClr val="accent1"/>
            </a:solidFill>
            <a:prstDash val="solid"/>
            <a:miter lim="800000"/>
            <a:headEnd type="none" w="lg" len="sm"/>
            <a:tailEnd type="stealth" w="lg" len="lg"/>
          </a:ln>
          <a:effectLst>
            <a:outerShdw dir="2700000">
              <a:srgbClr val="3F3F3F">
                <a:alpha val="39999"/>
              </a:srgbClr>
            </a:outerShdw>
          </a:effectLst>
        </p:spPr>
        <p:style>
          <a:lnRef idx="1">
            <a:schemeClr val="accent1"/>
          </a:lnRef>
          <a:fillRef idx="1">
            <a:schemeClr val="accent1"/>
          </a:fillRef>
          <a:effectRef idx="0">
            <a:schemeClr val="accent1"/>
          </a:effectRef>
          <a:fontRef idx="minor">
            <a:srgbClr val="FFFFFF"/>
          </a:fontRef>
        </p:style>
      </p:cxnSp>
      <p:sp>
        <p:nvSpPr>
          <p:cNvPr id="13" name="Freeform: Shape 12">
            <a:extLst>
              <a:ext uri="{F64F399B-3E5D-4A34-9DC4-A2B4E4C5C6F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8C1343E-9D18-4A35-81B3-A0573B25ABE9}"/>
              </a:ext>
            </a:extLst>
          </p:cNvPr>
          <p:cNvSpPr/>
          <p:nvPr/>
        </p:nvSpPr>
        <p:spPr>
          <a:xfrm>
            <a:off x="1213268" y="1324280"/>
            <a:ext cx="581787" cy="1595233"/>
          </a:xfrm>
          <a:custGeom>
            <a:avLst/>
            <a:gdLst/>
            <a:ahLst/>
            <a:cxnLst/>
            <a:rect l="0" t="0" r="r" b="b"/>
            <a:pathLst>
              <a:path w="800934" h="1218088">
                <a:moveTo>
                  <a:pt x="684131" y="1218088"/>
                </a:moveTo>
                <a:cubicBezTo>
                  <a:pt x="384824" y="918780"/>
                  <a:pt x="-14600" y="686217"/>
                  <a:pt x="0" y="533956"/>
                </a:cubicBezTo>
                <a:cubicBezTo>
                  <a:pt x="14600" y="381695"/>
                  <a:pt x="700818" y="66745"/>
                  <a:pt x="800934" y="0"/>
                </a:cubicBezTo>
                <a:cubicBezTo>
                  <a:pt x="901051" y="-66745"/>
                  <a:pt x="850993" y="-33372"/>
                  <a:pt x="800934" y="0"/>
                </a:cubicBezTo>
                <a:lnTo>
                  <a:pt x="800934" y="0"/>
                </a:lnTo>
              </a:path>
            </a:pathLst>
          </a:custGeom>
          <a:noFill/>
          <a:ln w="19050" cap="flat">
            <a:solidFill>
              <a:schemeClr val="accent2"/>
            </a:solidFill>
            <a:prstDash val="solid"/>
            <a:round/>
          </a:ln>
          <a:effectLst/>
        </p:spPr>
        <p:style>
          <a:lnRef idx="1">
            <a:schemeClr val="accent1">
              <a:shade val="50000"/>
            </a:schemeClr>
          </a:lnRef>
          <a:fillRef idx="1">
            <a:schemeClr val="accent1"/>
          </a:fillRef>
          <a:effectRef idx="0">
            <a:schemeClr val="accent1"/>
          </a:effectRef>
          <a:fontRef idx="minor">
            <a:schemeClr val="tx1"/>
          </a:fontRef>
        </p:style>
        <p:txBody>
          <a:bodyPr vert="horz" rtlCol="0" anchor="ctr">
            <a:noAutofit/>
          </a:bodyPr>
          <a:lstStyle/>
          <a:p>
            <a:pPr algn="ctr"/>
            <a:endParaRPr lang="en-US" sz="2400" dirty="0"/>
          </a:p>
        </p:txBody>
      </p:sp>
      <p:sp>
        <p:nvSpPr>
          <p:cNvPr id="14" name="TextBox 13">
            <a:extLst>
              <a:ext uri="{3F591943-B99B-4A43-AB2B-FA3E0ABF4F6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8159884-B023-4F5A-9A73-BA27FC6E27A8}"/>
              </a:ext>
            </a:extLst>
          </p:cNvPr>
          <p:cNvSpPr txBox="1"/>
          <p:nvPr/>
        </p:nvSpPr>
        <p:spPr>
          <a:xfrm>
            <a:off x="638899" y="2207020"/>
            <a:ext cx="580300" cy="415563"/>
          </a:xfrm>
          <a:prstGeom prst="rect">
            <a:avLst/>
          </a:prstGeom>
        </p:spPr>
        <p:txBody>
          <a:bodyPr vert="horz" lIns="127000" tIns="63500" rIns="127000" bIns="63500" rtlCol="0" anchor="t">
            <a:spAutoFit/>
          </a:bodyPr>
          <a:lstStyle/>
          <a:p>
            <a:pPr>
              <a:defRPr lang="en-US" sz="1400" dirty="0"/>
            </a:pPr>
            <a:r>
              <a:rPr lang="en-US" sz="1867" dirty="0">
                <a:latin typeface="Open Sans"/>
              </a:rPr>
              <a:t>*p</a:t>
            </a:r>
          </a:p>
        </p:txBody>
      </p:sp>
      <p:sp>
        <p:nvSpPr>
          <p:cNvPr id="15" name="TextBox 14">
            <a:extLst>
              <a:ext uri="{9C4D386F-0A4E-4C41-AEC8-56730B410DF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249409D-4FFB-4927-9491-4351A8D143CE}"/>
              </a:ext>
            </a:extLst>
          </p:cNvPr>
          <p:cNvSpPr txBox="1"/>
          <p:nvPr/>
        </p:nvSpPr>
        <p:spPr>
          <a:xfrm>
            <a:off x="1728317" y="1051954"/>
            <a:ext cx="4614456" cy="415563"/>
          </a:xfrm>
          <a:prstGeom prst="rect">
            <a:avLst/>
          </a:prstGeom>
        </p:spPr>
        <p:txBody>
          <a:bodyPr vert="horz" lIns="127000" tIns="63500" rIns="127000" bIns="63500" rtlCol="0" anchor="t">
            <a:spAutoFit/>
          </a:bodyPr>
          <a:lstStyle/>
          <a:p>
            <a:pPr>
              <a:defRPr lang="en-US" sz="1400" dirty="0"/>
            </a:pPr>
            <a:r>
              <a:rPr lang="en-US" sz="1867" dirty="0">
                <a:solidFill>
                  <a:schemeClr val="tx2"/>
                </a:solidFill>
                <a:latin typeface="+mj-lt"/>
              </a:rPr>
              <a:t>1.1      1.2     1.3      </a:t>
            </a:r>
          </a:p>
        </p:txBody>
      </p:sp>
      <p:sp>
        <p:nvSpPr>
          <p:cNvPr id="16" name="TextBox 15">
            <a:extLst>
              <a:ext uri="{AE9F6EE9-3E49-4384-86B0-4878B572A78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57F8CEA-D477-4125-AE10-9D3B48192EF4}"/>
              </a:ext>
            </a:extLst>
          </p:cNvPr>
          <p:cNvSpPr txBox="1"/>
          <p:nvPr/>
        </p:nvSpPr>
        <p:spPr>
          <a:xfrm>
            <a:off x="1858099" y="3629088"/>
            <a:ext cx="3520947" cy="2139496"/>
          </a:xfrm>
          <a:prstGeom prst="rect">
            <a:avLst/>
          </a:prstGeom>
        </p:spPr>
        <p:txBody>
          <a:bodyPr vert="horz" lIns="127000" tIns="63500" rIns="127000" bIns="63500" rtlCol="0" anchor="t">
            <a:spAutoFit/>
          </a:bodyPr>
          <a:lstStyle/>
          <a:p>
            <a:pPr>
              <a:defRPr lang="en-US" sz="1400" dirty="0"/>
            </a:pPr>
            <a:r>
              <a:rPr lang="en-US" sz="1867" dirty="0">
                <a:latin typeface="Open Sans"/>
              </a:rPr>
              <a:t>sum = sum + *(p+i)</a:t>
            </a:r>
          </a:p>
          <a:p>
            <a:pPr>
              <a:defRPr lang="en-US" sz="1400" dirty="0"/>
            </a:pPr>
            <a:r>
              <a:rPr lang="en-US" sz="1867" dirty="0">
                <a:latin typeface="Open Sans"/>
              </a:rPr>
              <a:t>Sum=0.0+1.1=1.1</a:t>
            </a:r>
          </a:p>
          <a:p>
            <a:pPr>
              <a:defRPr lang="en-US" sz="1400" dirty="0"/>
            </a:pPr>
            <a:r>
              <a:rPr lang="en-US" sz="1867" dirty="0">
                <a:latin typeface="Open Sans"/>
              </a:rPr>
              <a:t>Sum=1.1+1.2=2.3</a:t>
            </a:r>
          </a:p>
          <a:p>
            <a:pPr>
              <a:defRPr lang="en-US" sz="1400" dirty="0"/>
            </a:pPr>
            <a:r>
              <a:rPr lang="en-US" sz="1867" dirty="0">
                <a:latin typeface="Open Sans"/>
              </a:rPr>
              <a:t>sum=2.3+1.3=</a:t>
            </a:r>
            <a:r>
              <a:rPr lang="en-US" sz="1867" dirty="0" err="1">
                <a:latin typeface="Open Sans"/>
              </a:rPr>
              <a:t>dfkdj</a:t>
            </a:r>
          </a:p>
          <a:p>
            <a:pPr>
              <a:defRPr lang="en-US" sz="1400" dirty="0"/>
            </a:pPr>
            <a:endParaRPr lang="en-US" sz="1867" dirty="0" err="1">
              <a:latin typeface="Open Sans"/>
            </a:endParaRPr>
          </a:p>
          <a:p>
            <a:pPr>
              <a:defRPr lang="en-US" sz="1400" dirty="0"/>
            </a:pPr>
            <a:endParaRPr lang="en-US" sz="1867" dirty="0" err="1">
              <a:latin typeface="Open Sans"/>
            </a:endParaRPr>
          </a:p>
          <a:p>
            <a:pPr>
              <a:defRPr lang="en-US" sz="1400" dirty="0"/>
            </a:pPr>
            <a:endParaRPr lang="en-US" sz="1867" dirty="0"/>
          </a:p>
        </p:txBody>
      </p:sp>
    </p:spTree>
    <p:extLst>
      <p:ext uri="{996635B6-E8C0-4F32-8D7D-0EEFBB7DCDDC}">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2"/>
                                        </p:tgtEl>
                                        <p:attrNameLst>
                                          <p:attrName>style.visibility</p:attrName>
                                        </p:attrNameLst>
                                      </p:cBhvr>
                                      <p:to>
                                        <p:strVal val="visible"/>
                                      </p:to>
                                    </p:set>
                                    <p:anim calcmode="lin" valueType="num">
                                      <p:cBhvr>
                                        <p:cTn id="7" dur="1000">
                                          <p:stCondLst>
                                            <p:cond delay="0"/>
                                          </p:stCondLst>
                                        </p:cTn>
                                        <p:tgtEl>
                                          <p:spTgt spid="2"/>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grpId="0" nodeType="withEffect">
                                  <p:stCondLst>
                                    <p:cond delay="0"/>
                                  </p:stCondLst>
                                  <p:childTnLst>
                                    <p:set>
                                      <p:cBhvr>
                                        <p:cTn id="11" dur="1000" fill="hold">
                                          <p:stCondLst>
                                            <p:cond delay="0"/>
                                          </p:stCondLst>
                                        </p:cTn>
                                        <p:tgtEl>
                                          <p:spTgt spid="3"/>
                                        </p:tgtEl>
                                        <p:attrNameLst>
                                          <p:attrName>style.visibility</p:attrName>
                                        </p:attrNameLst>
                                      </p:cBhvr>
                                      <p:to>
                                        <p:strVal val="visible"/>
                                      </p:to>
                                    </p:set>
                                    <p:anim calcmode="lin" valueType="num">
                                      <p:cBhvr>
                                        <p:cTn id="12" dur="1000">
                                          <p:stCondLst>
                                            <p:cond delay="0"/>
                                          </p:stCondLst>
                                        </p:cTn>
                                        <p:tgtEl>
                                          <p:spTgt spid="3"/>
                                        </p:tgtEl>
                                        <p:attrNameLst>
                                          <p:attrName>ppt_w</p:attrName>
                                        </p:attrNameLst>
                                      </p:cBhvr>
                                      <p:tavLst>
                                        <p:tav tm="0">
                                          <p:val>
                                            <p:strVal val="#ppt_w*0.70"/>
                                          </p:val>
                                        </p:tav>
                                        <p:tav tm="100000">
                                          <p:val>
                                            <p:strVal val="#ppt_w"/>
                                          </p:val>
                                        </p:tav>
                                      </p:tavLst>
                                    </p:anim>
                                    <p:anim calcmode="lin" valueType="num">
                                      <p:cBhvr>
                                        <p:cTn id="13" dur="1000">
                                          <p:stCondLst>
                                            <p:cond delay="0"/>
                                          </p:stCondLst>
                                        </p:cTn>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par>
                                <p:cTn id="15" presetID="55" presetClass="entr" presetSubtype="0" fill="hold" grpId="0" nodeType="withEffect">
                                  <p:stCondLst>
                                    <p:cond delay="0"/>
                                  </p:stCondLst>
                                  <p:childTnLst>
                                    <p:set>
                                      <p:cBhvr>
                                        <p:cTn id="16" dur="1000" fill="hold">
                                          <p:stCondLst>
                                            <p:cond delay="0"/>
                                          </p:stCondLst>
                                        </p:cTn>
                                        <p:tgtEl>
                                          <p:spTgt spid="4"/>
                                        </p:tgtEl>
                                        <p:attrNameLst>
                                          <p:attrName>style.visibility</p:attrName>
                                        </p:attrNameLst>
                                      </p:cBhvr>
                                      <p:to>
                                        <p:strVal val="visible"/>
                                      </p:to>
                                    </p:set>
                                    <p:anim calcmode="lin" valueType="num">
                                      <p:cBhvr>
                                        <p:cTn id="17" dur="1000">
                                          <p:stCondLst>
                                            <p:cond delay="0"/>
                                          </p:stCondLst>
                                        </p:cTn>
                                        <p:tgtEl>
                                          <p:spTgt spid="4"/>
                                        </p:tgtEl>
                                        <p:attrNameLst>
                                          <p:attrName>ppt_w</p:attrName>
                                        </p:attrNameLst>
                                      </p:cBhvr>
                                      <p:tavLst>
                                        <p:tav tm="0">
                                          <p:val>
                                            <p:strVal val="#ppt_w*0.70"/>
                                          </p:val>
                                        </p:tav>
                                        <p:tav tm="100000">
                                          <p:val>
                                            <p:strVal val="#ppt_w"/>
                                          </p:val>
                                        </p:tav>
                                      </p:tavLst>
                                    </p:anim>
                                    <p:anim calcmode="lin" valueType="num">
                                      <p:cBhvr>
                                        <p:cTn id="18" dur="1000">
                                          <p:stCondLst>
                                            <p:cond delay="0"/>
                                          </p:stCondLst>
                                        </p:cTn>
                                        <p:tgtEl>
                                          <p:spTgt spid="4"/>
                                        </p:tgtEl>
                                        <p:attrNameLst>
                                          <p:attrName>ppt_h</p:attrName>
                                        </p:attrNameLst>
                                      </p:cBhvr>
                                      <p:tavLst>
                                        <p:tav tm="0">
                                          <p:val>
                                            <p:strVal val="#ppt_h"/>
                                          </p:val>
                                        </p:tav>
                                        <p:tav tm="100000">
                                          <p:val>
                                            <p:strVal val="#ppt_h"/>
                                          </p:val>
                                        </p:tav>
                                      </p:tavLst>
                                    </p:anim>
                                    <p:animEffect transition="in" filter="fade">
                                      <p:cBhvr>
                                        <p:cTn id="19" dur="1000"/>
                                        <p:tgtEl>
                                          <p:spTgt spid="4"/>
                                        </p:tgtEl>
                                      </p:cBhvr>
                                    </p:animEffect>
                                  </p:childTnLst>
                                </p:cTn>
                              </p:par>
                              <p:par>
                                <p:cTn id="20" presetID="55" presetClass="entr" presetSubtype="0" fill="hold" grpId="0" nodeType="withEffect">
                                  <p:stCondLst>
                                    <p:cond delay="0"/>
                                  </p:stCondLst>
                                  <p:childTnLst>
                                    <p:set>
                                      <p:cBhvr>
                                        <p:cTn id="21" dur="1000" fill="hold">
                                          <p:stCondLst>
                                            <p:cond delay="0"/>
                                          </p:stCondLst>
                                        </p:cTn>
                                        <p:tgtEl>
                                          <p:spTgt spid="5"/>
                                        </p:tgtEl>
                                        <p:attrNameLst>
                                          <p:attrName>style.visibility</p:attrName>
                                        </p:attrNameLst>
                                      </p:cBhvr>
                                      <p:to>
                                        <p:strVal val="visible"/>
                                      </p:to>
                                    </p:set>
                                    <p:anim calcmode="lin" valueType="num">
                                      <p:cBhvr>
                                        <p:cTn id="22"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23"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24" dur="1000"/>
                                        <p:tgtEl>
                                          <p:spTgt spid="5"/>
                                        </p:tgtEl>
                                      </p:cBhvr>
                                    </p:animEffect>
                                  </p:childTnLst>
                                </p:cTn>
                              </p:par>
                              <p:par>
                                <p:cTn id="25" presetID="55" presetClass="entr" presetSubtype="0" fill="hold" grpId="0" nodeType="withEffect">
                                  <p:stCondLst>
                                    <p:cond delay="0"/>
                                  </p:stCondLst>
                                  <p:childTnLst>
                                    <p:set>
                                      <p:cBhvr>
                                        <p:cTn id="26" dur="1000" fill="hold">
                                          <p:stCondLst>
                                            <p:cond delay="0"/>
                                          </p:stCondLst>
                                        </p:cTn>
                                        <p:tgtEl>
                                          <p:spTgt spid="6"/>
                                        </p:tgtEl>
                                        <p:attrNameLst>
                                          <p:attrName>style.visibility</p:attrName>
                                        </p:attrNameLst>
                                      </p:cBhvr>
                                      <p:to>
                                        <p:strVal val="visible"/>
                                      </p:to>
                                    </p:set>
                                    <p:anim calcmode="lin" valueType="num">
                                      <p:cBhvr>
                                        <p:cTn id="27"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28"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29" dur="1000"/>
                                        <p:tgtEl>
                                          <p:spTgt spid="6"/>
                                        </p:tgtEl>
                                      </p:cBhvr>
                                    </p:animEffect>
                                  </p:childTnLst>
                                </p:cTn>
                              </p:par>
                              <p:par>
                                <p:cTn id="30" presetID="55" presetClass="entr" presetSubtype="0" fill="hold" grpId="0" nodeType="withEffect">
                                  <p:stCondLst>
                                    <p:cond delay="0"/>
                                  </p:stCondLst>
                                  <p:childTnLst>
                                    <p:set>
                                      <p:cBhvr>
                                        <p:cTn id="31" dur="1000" fill="hold">
                                          <p:stCondLst>
                                            <p:cond delay="0"/>
                                          </p:stCondLst>
                                        </p:cTn>
                                        <p:tgtEl>
                                          <p:spTgt spid="7"/>
                                        </p:tgtEl>
                                        <p:attrNameLst>
                                          <p:attrName>style.visibility</p:attrName>
                                        </p:attrNameLst>
                                      </p:cBhvr>
                                      <p:to>
                                        <p:strVal val="visible"/>
                                      </p:to>
                                    </p:set>
                                    <p:anim calcmode="lin" valueType="num">
                                      <p:cBhvr>
                                        <p:cTn id="32"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33"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34" dur="1000"/>
                                        <p:tgtEl>
                                          <p:spTgt spid="7"/>
                                        </p:tgtEl>
                                      </p:cBhvr>
                                    </p:animEffect>
                                  </p:childTnLst>
                                </p:cTn>
                              </p:par>
                              <p:par>
                                <p:cTn id="35" presetID="55" presetClass="entr" presetSubtype="0" fill="hold" grpId="0" nodeType="withEffect">
                                  <p:stCondLst>
                                    <p:cond delay="0"/>
                                  </p:stCondLst>
                                  <p:childTnLst>
                                    <p:set>
                                      <p:cBhvr>
                                        <p:cTn id="36" dur="1000" fill="hold">
                                          <p:stCondLst>
                                            <p:cond delay="0"/>
                                          </p:stCondLst>
                                        </p:cTn>
                                        <p:tgtEl>
                                          <p:spTgt spid="8"/>
                                        </p:tgtEl>
                                        <p:attrNameLst>
                                          <p:attrName>style.visibility</p:attrName>
                                        </p:attrNameLst>
                                      </p:cBhvr>
                                      <p:to>
                                        <p:strVal val="visible"/>
                                      </p:to>
                                    </p:set>
                                    <p:anim calcmode="lin" valueType="num">
                                      <p:cBhvr>
                                        <p:cTn id="37" dur="1000">
                                          <p:stCondLst>
                                            <p:cond delay="0"/>
                                          </p:stCondLst>
                                        </p:cTn>
                                        <p:tgtEl>
                                          <p:spTgt spid="8"/>
                                        </p:tgtEl>
                                        <p:attrNameLst>
                                          <p:attrName>ppt_w</p:attrName>
                                        </p:attrNameLst>
                                      </p:cBhvr>
                                      <p:tavLst>
                                        <p:tav tm="0">
                                          <p:val>
                                            <p:strVal val="#ppt_w*0.70"/>
                                          </p:val>
                                        </p:tav>
                                        <p:tav tm="100000">
                                          <p:val>
                                            <p:strVal val="#ppt_w"/>
                                          </p:val>
                                        </p:tav>
                                      </p:tavLst>
                                    </p:anim>
                                    <p:anim calcmode="lin" valueType="num">
                                      <p:cBhvr>
                                        <p:cTn id="38" dur="1000">
                                          <p:stCondLst>
                                            <p:cond delay="0"/>
                                          </p:stCondLst>
                                        </p:cTn>
                                        <p:tgtEl>
                                          <p:spTgt spid="8"/>
                                        </p:tgtEl>
                                        <p:attrNameLst>
                                          <p:attrName>ppt_h</p:attrName>
                                        </p:attrNameLst>
                                      </p:cBhvr>
                                      <p:tavLst>
                                        <p:tav tm="0">
                                          <p:val>
                                            <p:strVal val="#ppt_h"/>
                                          </p:val>
                                        </p:tav>
                                        <p:tav tm="100000">
                                          <p:val>
                                            <p:strVal val="#ppt_h"/>
                                          </p:val>
                                        </p:tav>
                                      </p:tavLst>
                                    </p:anim>
                                    <p:animEffect transition="in" filter="fade">
                                      <p:cBhvr>
                                        <p:cTn id="39" dur="1000"/>
                                        <p:tgtEl>
                                          <p:spTgt spid="8"/>
                                        </p:tgtEl>
                                      </p:cBhvr>
                                    </p:animEffect>
                                  </p:childTnLst>
                                </p:cTn>
                              </p:par>
                              <p:par>
                                <p:cTn id="40" presetID="55" presetClass="entr" presetSubtype="0" fill="hold" grpId="0" nodeType="withEffect">
                                  <p:stCondLst>
                                    <p:cond delay="0"/>
                                  </p:stCondLst>
                                  <p:childTnLst>
                                    <p:set>
                                      <p:cBhvr>
                                        <p:cTn id="41" dur="1000" fill="hold">
                                          <p:stCondLst>
                                            <p:cond delay="0"/>
                                          </p:stCondLst>
                                        </p:cTn>
                                        <p:tgtEl>
                                          <p:spTgt spid="9"/>
                                        </p:tgtEl>
                                        <p:attrNameLst>
                                          <p:attrName>style.visibility</p:attrName>
                                        </p:attrNameLst>
                                      </p:cBhvr>
                                      <p:to>
                                        <p:strVal val="visible"/>
                                      </p:to>
                                    </p:set>
                                    <p:anim calcmode="lin" valueType="num">
                                      <p:cBhvr>
                                        <p:cTn id="42" dur="1000">
                                          <p:stCondLst>
                                            <p:cond delay="0"/>
                                          </p:stCondLst>
                                        </p:cTn>
                                        <p:tgtEl>
                                          <p:spTgt spid="9"/>
                                        </p:tgtEl>
                                        <p:attrNameLst>
                                          <p:attrName>ppt_w</p:attrName>
                                        </p:attrNameLst>
                                      </p:cBhvr>
                                      <p:tavLst>
                                        <p:tav tm="0">
                                          <p:val>
                                            <p:strVal val="#ppt_w*0.70"/>
                                          </p:val>
                                        </p:tav>
                                        <p:tav tm="100000">
                                          <p:val>
                                            <p:strVal val="#ppt_w"/>
                                          </p:val>
                                        </p:tav>
                                      </p:tavLst>
                                    </p:anim>
                                    <p:anim calcmode="lin" valueType="num">
                                      <p:cBhvr>
                                        <p:cTn id="43" dur="1000">
                                          <p:stCondLst>
                                            <p:cond delay="0"/>
                                          </p:stCondLst>
                                        </p:cTn>
                                        <p:tgtEl>
                                          <p:spTgt spid="9"/>
                                        </p:tgtEl>
                                        <p:attrNameLst>
                                          <p:attrName>ppt_h</p:attrName>
                                        </p:attrNameLst>
                                      </p:cBhvr>
                                      <p:tavLst>
                                        <p:tav tm="0">
                                          <p:val>
                                            <p:strVal val="#ppt_h"/>
                                          </p:val>
                                        </p:tav>
                                        <p:tav tm="100000">
                                          <p:val>
                                            <p:strVal val="#ppt_h"/>
                                          </p:val>
                                        </p:tav>
                                      </p:tavLst>
                                    </p:anim>
                                    <p:animEffect transition="in" filter="fade">
                                      <p:cBhvr>
                                        <p:cTn id="44" dur="1000"/>
                                        <p:tgtEl>
                                          <p:spTgt spid="9"/>
                                        </p:tgtEl>
                                      </p:cBhvr>
                                    </p:animEffect>
                                  </p:childTnLst>
                                </p:cTn>
                              </p:par>
                              <p:par>
                                <p:cTn id="45" presetID="55" presetClass="entr" presetSubtype="0" fill="hold" grpId="0" nodeType="withEffect">
                                  <p:stCondLst>
                                    <p:cond delay="0"/>
                                  </p:stCondLst>
                                  <p:childTnLst>
                                    <p:set>
                                      <p:cBhvr>
                                        <p:cTn id="46" dur="1000" fill="hold">
                                          <p:stCondLst>
                                            <p:cond delay="0"/>
                                          </p:stCondLst>
                                        </p:cTn>
                                        <p:tgtEl>
                                          <p:spTgt spid="10"/>
                                        </p:tgtEl>
                                        <p:attrNameLst>
                                          <p:attrName>style.visibility</p:attrName>
                                        </p:attrNameLst>
                                      </p:cBhvr>
                                      <p:to>
                                        <p:strVal val="visible"/>
                                      </p:to>
                                    </p:set>
                                    <p:anim calcmode="lin" valueType="num">
                                      <p:cBhvr>
                                        <p:cTn id="47" dur="1000">
                                          <p:stCondLst>
                                            <p:cond delay="0"/>
                                          </p:stCondLst>
                                        </p:cTn>
                                        <p:tgtEl>
                                          <p:spTgt spid="10"/>
                                        </p:tgtEl>
                                        <p:attrNameLst>
                                          <p:attrName>ppt_w</p:attrName>
                                        </p:attrNameLst>
                                      </p:cBhvr>
                                      <p:tavLst>
                                        <p:tav tm="0">
                                          <p:val>
                                            <p:strVal val="#ppt_w*0.70"/>
                                          </p:val>
                                        </p:tav>
                                        <p:tav tm="100000">
                                          <p:val>
                                            <p:strVal val="#ppt_w"/>
                                          </p:val>
                                        </p:tav>
                                      </p:tavLst>
                                    </p:anim>
                                    <p:anim calcmode="lin" valueType="num">
                                      <p:cBhvr>
                                        <p:cTn id="48" dur="1000">
                                          <p:stCondLst>
                                            <p:cond delay="0"/>
                                          </p:stCondLst>
                                        </p:cTn>
                                        <p:tgtEl>
                                          <p:spTgt spid="10"/>
                                        </p:tgtEl>
                                        <p:attrNameLst>
                                          <p:attrName>ppt_h</p:attrName>
                                        </p:attrNameLst>
                                      </p:cBhvr>
                                      <p:tavLst>
                                        <p:tav tm="0">
                                          <p:val>
                                            <p:strVal val="#ppt_h"/>
                                          </p:val>
                                        </p:tav>
                                        <p:tav tm="100000">
                                          <p:val>
                                            <p:strVal val="#ppt_h"/>
                                          </p:val>
                                        </p:tav>
                                      </p:tavLst>
                                    </p:anim>
                                    <p:animEffect transition="in" filter="fade">
                                      <p:cBhvr>
                                        <p:cTn id="49" dur="1000"/>
                                        <p:tgtEl>
                                          <p:spTgt spid="10"/>
                                        </p:tgtEl>
                                      </p:cBhvr>
                                    </p:animEffect>
                                  </p:childTnLst>
                                </p:cTn>
                              </p:par>
                              <p:par>
                                <p:cTn id="50" presetID="55" presetClass="entr" presetSubtype="0" fill="hold" grpId="0" nodeType="withEffect">
                                  <p:stCondLst>
                                    <p:cond delay="0"/>
                                  </p:stCondLst>
                                  <p:childTnLst>
                                    <p:set>
                                      <p:cBhvr>
                                        <p:cTn id="51" dur="1000" fill="hold">
                                          <p:stCondLst>
                                            <p:cond delay="0"/>
                                          </p:stCondLst>
                                        </p:cTn>
                                        <p:tgtEl>
                                          <p:spTgt spid="11"/>
                                        </p:tgtEl>
                                        <p:attrNameLst>
                                          <p:attrName>style.visibility</p:attrName>
                                        </p:attrNameLst>
                                      </p:cBhvr>
                                      <p:to>
                                        <p:strVal val="visible"/>
                                      </p:to>
                                    </p:set>
                                    <p:anim calcmode="lin" valueType="num">
                                      <p:cBhvr>
                                        <p:cTn id="52" dur="1000">
                                          <p:stCondLst>
                                            <p:cond delay="0"/>
                                          </p:stCondLst>
                                        </p:cTn>
                                        <p:tgtEl>
                                          <p:spTgt spid="11"/>
                                        </p:tgtEl>
                                        <p:attrNameLst>
                                          <p:attrName>ppt_w</p:attrName>
                                        </p:attrNameLst>
                                      </p:cBhvr>
                                      <p:tavLst>
                                        <p:tav tm="0">
                                          <p:val>
                                            <p:strVal val="#ppt_w*0.70"/>
                                          </p:val>
                                        </p:tav>
                                        <p:tav tm="100000">
                                          <p:val>
                                            <p:strVal val="#ppt_w"/>
                                          </p:val>
                                        </p:tav>
                                      </p:tavLst>
                                    </p:anim>
                                    <p:anim calcmode="lin" valueType="num">
                                      <p:cBhvr>
                                        <p:cTn id="53" dur="1000">
                                          <p:stCondLst>
                                            <p:cond delay="0"/>
                                          </p:stCondLst>
                                        </p:cTn>
                                        <p:tgtEl>
                                          <p:spTgt spid="11"/>
                                        </p:tgtEl>
                                        <p:attrNameLst>
                                          <p:attrName>ppt_h</p:attrName>
                                        </p:attrNameLst>
                                      </p:cBhvr>
                                      <p:tavLst>
                                        <p:tav tm="0">
                                          <p:val>
                                            <p:strVal val="#ppt_h"/>
                                          </p:val>
                                        </p:tav>
                                        <p:tav tm="100000">
                                          <p:val>
                                            <p:strVal val="#ppt_h"/>
                                          </p:val>
                                        </p:tav>
                                      </p:tavLst>
                                    </p:anim>
                                    <p:animEffect transition="in" filter="fade">
                                      <p:cBhvr>
                                        <p:cTn id="54" dur="1000"/>
                                        <p:tgtEl>
                                          <p:spTgt spid="11"/>
                                        </p:tgtEl>
                                      </p:cBhvr>
                                    </p:animEffect>
                                  </p:childTnLst>
                                </p:cTn>
                              </p:par>
                              <p:par>
                                <p:cTn id="55" presetID="55" presetClass="entr" presetSubtype="0" fill="hold" grpId="0" nodeType="withEffect">
                                  <p:stCondLst>
                                    <p:cond delay="0"/>
                                  </p:stCondLst>
                                  <p:childTnLst>
                                    <p:set>
                                      <p:cBhvr>
                                        <p:cTn id="56" dur="1000" fill="hold">
                                          <p:stCondLst>
                                            <p:cond delay="0"/>
                                          </p:stCondLst>
                                        </p:cTn>
                                        <p:tgtEl>
                                          <p:spTgt spid="12"/>
                                        </p:tgtEl>
                                        <p:attrNameLst>
                                          <p:attrName>style.visibility</p:attrName>
                                        </p:attrNameLst>
                                      </p:cBhvr>
                                      <p:to>
                                        <p:strVal val="visible"/>
                                      </p:to>
                                    </p:set>
                                    <p:anim calcmode="lin" valueType="num">
                                      <p:cBhvr>
                                        <p:cTn id="57" dur="1000">
                                          <p:stCondLst>
                                            <p:cond delay="0"/>
                                          </p:stCondLst>
                                        </p:cTn>
                                        <p:tgtEl>
                                          <p:spTgt spid="12"/>
                                        </p:tgtEl>
                                        <p:attrNameLst>
                                          <p:attrName>ppt_w</p:attrName>
                                        </p:attrNameLst>
                                      </p:cBhvr>
                                      <p:tavLst>
                                        <p:tav tm="0">
                                          <p:val>
                                            <p:strVal val="#ppt_w*0.70"/>
                                          </p:val>
                                        </p:tav>
                                        <p:tav tm="100000">
                                          <p:val>
                                            <p:strVal val="#ppt_w"/>
                                          </p:val>
                                        </p:tav>
                                      </p:tavLst>
                                    </p:anim>
                                    <p:anim calcmode="lin" valueType="num">
                                      <p:cBhvr>
                                        <p:cTn id="58" dur="1000">
                                          <p:stCondLst>
                                            <p:cond delay="0"/>
                                          </p:stCondLst>
                                        </p:cTn>
                                        <p:tgtEl>
                                          <p:spTgt spid="12"/>
                                        </p:tgtEl>
                                        <p:attrNameLst>
                                          <p:attrName>ppt_h</p:attrName>
                                        </p:attrNameLst>
                                      </p:cBhvr>
                                      <p:tavLst>
                                        <p:tav tm="0">
                                          <p:val>
                                            <p:strVal val="#ppt_h"/>
                                          </p:val>
                                        </p:tav>
                                        <p:tav tm="100000">
                                          <p:val>
                                            <p:strVal val="#ppt_h"/>
                                          </p:val>
                                        </p:tav>
                                      </p:tavLst>
                                    </p:anim>
                                    <p:animEffect transition="in" filter="fade">
                                      <p:cBhvr>
                                        <p:cTn id="59" dur="1000"/>
                                        <p:tgtEl>
                                          <p:spTgt spid="12"/>
                                        </p:tgtEl>
                                      </p:cBhvr>
                                    </p:animEffect>
                                  </p:childTnLst>
                                </p:cTn>
                              </p:par>
                              <p:par>
                                <p:cTn id="60" presetID="55" presetClass="entr" presetSubtype="0" fill="hold" grpId="0" nodeType="withEffect">
                                  <p:stCondLst>
                                    <p:cond delay="0"/>
                                  </p:stCondLst>
                                  <p:childTnLst>
                                    <p:set>
                                      <p:cBhvr>
                                        <p:cTn id="61" dur="1000" fill="hold">
                                          <p:stCondLst>
                                            <p:cond delay="0"/>
                                          </p:stCondLst>
                                        </p:cTn>
                                        <p:tgtEl>
                                          <p:spTgt spid="13"/>
                                        </p:tgtEl>
                                        <p:attrNameLst>
                                          <p:attrName>style.visibility</p:attrName>
                                        </p:attrNameLst>
                                      </p:cBhvr>
                                      <p:to>
                                        <p:strVal val="visible"/>
                                      </p:to>
                                    </p:set>
                                    <p:anim calcmode="lin" valueType="num">
                                      <p:cBhvr>
                                        <p:cTn id="62" dur="1000">
                                          <p:stCondLst>
                                            <p:cond delay="0"/>
                                          </p:stCondLst>
                                        </p:cTn>
                                        <p:tgtEl>
                                          <p:spTgt spid="13"/>
                                        </p:tgtEl>
                                        <p:attrNameLst>
                                          <p:attrName>ppt_w</p:attrName>
                                        </p:attrNameLst>
                                      </p:cBhvr>
                                      <p:tavLst>
                                        <p:tav tm="0">
                                          <p:val>
                                            <p:strVal val="#ppt_w*0.70"/>
                                          </p:val>
                                        </p:tav>
                                        <p:tav tm="100000">
                                          <p:val>
                                            <p:strVal val="#ppt_w"/>
                                          </p:val>
                                        </p:tav>
                                      </p:tavLst>
                                    </p:anim>
                                    <p:anim calcmode="lin" valueType="num">
                                      <p:cBhvr>
                                        <p:cTn id="63" dur="1000">
                                          <p:stCondLst>
                                            <p:cond delay="0"/>
                                          </p:stCondLst>
                                        </p:cTn>
                                        <p:tgtEl>
                                          <p:spTgt spid="13"/>
                                        </p:tgtEl>
                                        <p:attrNameLst>
                                          <p:attrName>ppt_h</p:attrName>
                                        </p:attrNameLst>
                                      </p:cBhvr>
                                      <p:tavLst>
                                        <p:tav tm="0">
                                          <p:val>
                                            <p:strVal val="#ppt_h"/>
                                          </p:val>
                                        </p:tav>
                                        <p:tav tm="100000">
                                          <p:val>
                                            <p:strVal val="#ppt_h"/>
                                          </p:val>
                                        </p:tav>
                                      </p:tavLst>
                                    </p:anim>
                                    <p:animEffect transition="in" filter="fade">
                                      <p:cBhvr>
                                        <p:cTn id="64" dur="1000"/>
                                        <p:tgtEl>
                                          <p:spTgt spid="13"/>
                                        </p:tgtEl>
                                      </p:cBhvr>
                                    </p:animEffect>
                                  </p:childTnLst>
                                </p:cTn>
                              </p:par>
                              <p:par>
                                <p:cTn id="65" presetID="55" presetClass="entr" presetSubtype="0" fill="hold" grpId="0" nodeType="withEffect">
                                  <p:stCondLst>
                                    <p:cond delay="0"/>
                                  </p:stCondLst>
                                  <p:childTnLst>
                                    <p:set>
                                      <p:cBhvr>
                                        <p:cTn id="66" dur="1000" fill="hold">
                                          <p:stCondLst>
                                            <p:cond delay="0"/>
                                          </p:stCondLst>
                                        </p:cTn>
                                        <p:tgtEl>
                                          <p:spTgt spid="14"/>
                                        </p:tgtEl>
                                        <p:attrNameLst>
                                          <p:attrName>style.visibility</p:attrName>
                                        </p:attrNameLst>
                                      </p:cBhvr>
                                      <p:to>
                                        <p:strVal val="visible"/>
                                      </p:to>
                                    </p:set>
                                    <p:anim calcmode="lin" valueType="num">
                                      <p:cBhvr>
                                        <p:cTn id="67" dur="1000">
                                          <p:stCondLst>
                                            <p:cond delay="0"/>
                                          </p:stCondLst>
                                        </p:cTn>
                                        <p:tgtEl>
                                          <p:spTgt spid="14"/>
                                        </p:tgtEl>
                                        <p:attrNameLst>
                                          <p:attrName>ppt_w</p:attrName>
                                        </p:attrNameLst>
                                      </p:cBhvr>
                                      <p:tavLst>
                                        <p:tav tm="0">
                                          <p:val>
                                            <p:strVal val="#ppt_w*0.70"/>
                                          </p:val>
                                        </p:tav>
                                        <p:tav tm="100000">
                                          <p:val>
                                            <p:strVal val="#ppt_w"/>
                                          </p:val>
                                        </p:tav>
                                      </p:tavLst>
                                    </p:anim>
                                    <p:anim calcmode="lin" valueType="num">
                                      <p:cBhvr>
                                        <p:cTn id="68" dur="1000">
                                          <p:stCondLst>
                                            <p:cond delay="0"/>
                                          </p:stCondLst>
                                        </p:cTn>
                                        <p:tgtEl>
                                          <p:spTgt spid="14"/>
                                        </p:tgtEl>
                                        <p:attrNameLst>
                                          <p:attrName>ppt_h</p:attrName>
                                        </p:attrNameLst>
                                      </p:cBhvr>
                                      <p:tavLst>
                                        <p:tav tm="0">
                                          <p:val>
                                            <p:strVal val="#ppt_h"/>
                                          </p:val>
                                        </p:tav>
                                        <p:tav tm="100000">
                                          <p:val>
                                            <p:strVal val="#ppt_h"/>
                                          </p:val>
                                        </p:tav>
                                      </p:tavLst>
                                    </p:anim>
                                    <p:animEffect transition="in" filter="fade">
                                      <p:cBhvr>
                                        <p:cTn id="69" dur="1000"/>
                                        <p:tgtEl>
                                          <p:spTgt spid="14"/>
                                        </p:tgtEl>
                                      </p:cBhvr>
                                    </p:animEffect>
                                  </p:childTnLst>
                                </p:cTn>
                              </p:par>
                              <p:par>
                                <p:cTn id="70" presetID="55" presetClass="entr" presetSubtype="0" fill="hold" grpId="0" nodeType="withEffect">
                                  <p:stCondLst>
                                    <p:cond delay="0"/>
                                  </p:stCondLst>
                                  <p:childTnLst>
                                    <p:set>
                                      <p:cBhvr>
                                        <p:cTn id="71" dur="1000" fill="hold">
                                          <p:stCondLst>
                                            <p:cond delay="0"/>
                                          </p:stCondLst>
                                        </p:cTn>
                                        <p:tgtEl>
                                          <p:spTgt spid="15"/>
                                        </p:tgtEl>
                                        <p:attrNameLst>
                                          <p:attrName>style.visibility</p:attrName>
                                        </p:attrNameLst>
                                      </p:cBhvr>
                                      <p:to>
                                        <p:strVal val="visible"/>
                                      </p:to>
                                    </p:set>
                                    <p:anim calcmode="lin" valueType="num">
                                      <p:cBhvr>
                                        <p:cTn id="72" dur="1000">
                                          <p:stCondLst>
                                            <p:cond delay="0"/>
                                          </p:stCondLst>
                                        </p:cTn>
                                        <p:tgtEl>
                                          <p:spTgt spid="15"/>
                                        </p:tgtEl>
                                        <p:attrNameLst>
                                          <p:attrName>ppt_w</p:attrName>
                                        </p:attrNameLst>
                                      </p:cBhvr>
                                      <p:tavLst>
                                        <p:tav tm="0">
                                          <p:val>
                                            <p:strVal val="#ppt_w*0.70"/>
                                          </p:val>
                                        </p:tav>
                                        <p:tav tm="100000">
                                          <p:val>
                                            <p:strVal val="#ppt_w"/>
                                          </p:val>
                                        </p:tav>
                                      </p:tavLst>
                                    </p:anim>
                                    <p:anim calcmode="lin" valueType="num">
                                      <p:cBhvr>
                                        <p:cTn id="73" dur="1000">
                                          <p:stCondLst>
                                            <p:cond delay="0"/>
                                          </p:stCondLst>
                                        </p:cTn>
                                        <p:tgtEl>
                                          <p:spTgt spid="15"/>
                                        </p:tgtEl>
                                        <p:attrNameLst>
                                          <p:attrName>ppt_h</p:attrName>
                                        </p:attrNameLst>
                                      </p:cBhvr>
                                      <p:tavLst>
                                        <p:tav tm="0">
                                          <p:val>
                                            <p:strVal val="#ppt_h"/>
                                          </p:val>
                                        </p:tav>
                                        <p:tav tm="100000">
                                          <p:val>
                                            <p:strVal val="#ppt_h"/>
                                          </p:val>
                                        </p:tav>
                                      </p:tavLst>
                                    </p:anim>
                                    <p:animEffect transition="in" filter="fade">
                                      <p:cBhvr>
                                        <p:cTn id="74" dur="1000"/>
                                        <p:tgtEl>
                                          <p:spTgt spid="15"/>
                                        </p:tgtEl>
                                      </p:cBhvr>
                                    </p:animEffect>
                                  </p:childTnLst>
                                </p:cTn>
                              </p:par>
                              <p:par>
                                <p:cTn id="75" presetID="55" presetClass="entr" presetSubtype="0" fill="hold" grpId="0" nodeType="withEffect">
                                  <p:stCondLst>
                                    <p:cond delay="0"/>
                                  </p:stCondLst>
                                  <p:childTnLst>
                                    <p:set>
                                      <p:cBhvr>
                                        <p:cTn id="76" dur="1000" fill="hold">
                                          <p:stCondLst>
                                            <p:cond delay="0"/>
                                          </p:stCondLst>
                                        </p:cTn>
                                        <p:tgtEl>
                                          <p:spTgt spid="16"/>
                                        </p:tgtEl>
                                        <p:attrNameLst>
                                          <p:attrName>style.visibility</p:attrName>
                                        </p:attrNameLst>
                                      </p:cBhvr>
                                      <p:to>
                                        <p:strVal val="visible"/>
                                      </p:to>
                                    </p:set>
                                    <p:anim calcmode="lin" valueType="num">
                                      <p:cBhvr>
                                        <p:cTn id="77" dur="1000">
                                          <p:stCondLst>
                                            <p:cond delay="0"/>
                                          </p:stCondLst>
                                        </p:cTn>
                                        <p:tgtEl>
                                          <p:spTgt spid="16"/>
                                        </p:tgtEl>
                                        <p:attrNameLst>
                                          <p:attrName>ppt_w</p:attrName>
                                        </p:attrNameLst>
                                      </p:cBhvr>
                                      <p:tavLst>
                                        <p:tav tm="0">
                                          <p:val>
                                            <p:strVal val="#ppt_w*0.70"/>
                                          </p:val>
                                        </p:tav>
                                        <p:tav tm="100000">
                                          <p:val>
                                            <p:strVal val="#ppt_w"/>
                                          </p:val>
                                        </p:tav>
                                      </p:tavLst>
                                    </p:anim>
                                    <p:anim calcmode="lin" valueType="num">
                                      <p:cBhvr>
                                        <p:cTn id="78" dur="1000">
                                          <p:stCondLst>
                                            <p:cond delay="0"/>
                                          </p:stCondLst>
                                        </p:cTn>
                                        <p:tgtEl>
                                          <p:spTgt spid="16"/>
                                        </p:tgtEl>
                                        <p:attrNameLst>
                                          <p:attrName>ppt_h</p:attrName>
                                        </p:attrNameLst>
                                      </p:cBhvr>
                                      <p:tavLst>
                                        <p:tav tm="0">
                                          <p:val>
                                            <p:strVal val="#ppt_h"/>
                                          </p:val>
                                        </p:tav>
                                        <p:tav tm="100000">
                                          <p:val>
                                            <p:strVal val="#ppt_h"/>
                                          </p:val>
                                        </p:tav>
                                      </p:tavLst>
                                    </p:anim>
                                    <p:animEffect transition="in" filter="fade">
                                      <p:cBhvr>
                                        <p:cTn id="7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utoUpdateAnimBg="0"/>
      <p:bldP spid="9" grpId="0" autoUpdateAnimBg="0"/>
      <p:bldP spid="10" grpId="0" autoUpdateAnimBg="0"/>
      <p:bldP spid="11" grpId="0" autoUpdateAnimBg="0"/>
      <p:bldP spid="12" grpId="0" animBg="1"/>
      <p:bldP spid="13" grpId="0" animBg="1"/>
      <p:bldP spid="14" grpId="0" autoUpdateAnimBg="0"/>
      <p:bldP spid="15" grpId="0" autoUpdateAnimBg="0"/>
      <p:bldP spid="16" grpId="0" autoUpdateAnimBg="0"/>
    </p:bld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E656BE4F-2201-4DBF-BD83-A644D7CA10E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A123DB7-4A99-4000-B296-CEA4613F97F0}"/>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B07FF886-9B10-46E9-ACF0-C8FF17ACC62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DB6CD72-6464-4434-B2D4-18761DF71846}"/>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970D01EC-BC8C-4AE1-B291-7580E557F32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F84B73F-4FDE-4B58-B0FE-242A4EEDE029}"/>
              </a:ext>
            </a:extLst>
          </p:cNvPr>
          <p:cNvSpPr txBox="1"/>
          <p:nvPr/>
        </p:nvSpPr>
        <p:spPr>
          <a:xfrm>
            <a:off x="439407" y="1165809"/>
            <a:ext cx="5411864" cy="415563"/>
          </a:xfrm>
          <a:prstGeom prst="rect">
            <a:avLst/>
          </a:prstGeom>
        </p:spPr>
        <p:txBody>
          <a:bodyPr vert="horz" lIns="127000" tIns="63500" rIns="127000" bIns="63500" rtlCol="0" anchor="t">
            <a:spAutoFit/>
          </a:bodyPr>
          <a:lstStyle/>
          <a:p>
            <a:pPr>
              <a:defRPr lang="en-US" sz="1400" dirty="0"/>
            </a:pPr>
            <a:r>
              <a:rPr lang="en-US" sz="1867" b="1" dirty="0">
                <a:solidFill>
                  <a:srgbClr val="FF0000"/>
                </a:solidFill>
                <a:latin typeface="+mj-lt"/>
              </a:rPr>
              <a:t>Direct method to display Arrays elements</a:t>
            </a:r>
          </a:p>
        </p:txBody>
      </p:sp>
      <p:sp>
        <p:nvSpPr>
          <p:cNvPr id="5" name="TextBox 4">
            <a:extLst>
              <a:ext uri="{663D8618-A40A-4E4F-B56A-25DCCCC2D2D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8D334DF-24A1-4A35-82BE-29EACAF29573}"/>
              </a:ext>
            </a:extLst>
          </p:cNvPr>
          <p:cNvSpPr txBox="1"/>
          <p:nvPr/>
        </p:nvSpPr>
        <p:spPr>
          <a:xfrm>
            <a:off x="6272136" y="1803401"/>
            <a:ext cx="5919864" cy="4409925"/>
          </a:xfrm>
          <a:prstGeom prst="rect">
            <a:avLst/>
          </a:prstGeom>
        </p:spPr>
        <p:txBody>
          <a:bodyPr vert="horz" lIns="127000" tIns="63500" rIns="127000" bIns="63500" rtlCol="0" anchor="t">
            <a:spAutoFit/>
          </a:bodyPr>
          <a:lstStyle/>
          <a:p>
            <a:pPr>
              <a:lnSpc>
                <a:spcPct val="125000"/>
              </a:lnSpc>
              <a:defRPr lang="en-US" sz="1400" dirty="0"/>
            </a:pPr>
            <a:r>
              <a:rPr lang="en-US" sz="1867" dirty="0">
                <a:latin typeface="Open Sans"/>
              </a:rPr>
              <a:t>#include&lt;stdio.h&gt;</a:t>
            </a:r>
            <a:br>
              <a:rPr lang="en-US" sz="1867" dirty="0">
                <a:latin typeface="Open Sans"/>
              </a:rPr>
            </a:br>
            <a:r>
              <a:rPr lang="en-US" sz="1867" dirty="0">
                <a:latin typeface="Open Sans"/>
              </a:rPr>
              <a:t>void main()</a:t>
            </a:r>
            <a:br>
              <a:rPr lang="en-US" sz="1867" dirty="0">
                <a:latin typeface="Open Sans"/>
              </a:rPr>
            </a:br>
            <a:r>
              <a:rPr lang="en-US" sz="1867" dirty="0">
                <a:latin typeface="Open Sans"/>
              </a:rPr>
              <a:t>{</a:t>
            </a:r>
            <a:br>
              <a:rPr lang="en-US" sz="1867" dirty="0">
                <a:latin typeface="Open Sans"/>
              </a:rPr>
            </a:br>
            <a:r>
              <a:rPr lang="en-US" sz="1867" dirty="0">
                <a:latin typeface="Open Sans"/>
              </a:rPr>
              <a:t>    int a[4]={10,20,30,40};</a:t>
            </a:r>
            <a:br>
              <a:rPr lang="en-US" sz="1867" dirty="0">
                <a:latin typeface="Open Sans"/>
              </a:rPr>
            </a:br>
            <a:r>
              <a:rPr lang="en-US" sz="1867" dirty="0">
                <a:latin typeface="Open Sans"/>
              </a:rPr>
              <a:t>    int *p;</a:t>
            </a:r>
            <a:br>
              <a:rPr lang="en-US" sz="1867" dirty="0">
                <a:latin typeface="Open Sans"/>
              </a:rPr>
            </a:br>
            <a:r>
              <a:rPr lang="en-US" sz="1867" dirty="0">
                <a:latin typeface="Open Sans"/>
              </a:rPr>
              <a:t>    p=a; //p=&amp;a[0];</a:t>
            </a:r>
            <a:br>
              <a:rPr lang="en-US" sz="1867" dirty="0">
                <a:latin typeface="Open Sans"/>
              </a:rPr>
            </a:br>
            <a:r>
              <a:rPr lang="en-US" sz="1867" dirty="0">
                <a:latin typeface="Open Sans"/>
              </a:rPr>
              <a:t>    for(int i=0; i&lt;4; i++)</a:t>
            </a:r>
            <a:br>
              <a:rPr lang="en-US" sz="1867" dirty="0">
                <a:latin typeface="Open Sans"/>
              </a:rPr>
            </a:br>
            <a:r>
              <a:rPr lang="en-US" sz="1867" dirty="0">
                <a:latin typeface="Open Sans"/>
              </a:rPr>
              <a:t>    {</a:t>
            </a:r>
            <a:br>
              <a:rPr lang="en-US" sz="1867" dirty="0">
                <a:latin typeface="Open Sans"/>
              </a:rPr>
            </a:br>
            <a:r>
              <a:rPr lang="en-US" sz="1867" dirty="0">
                <a:latin typeface="Open Sans"/>
              </a:rPr>
              <a:t>        printf("%d\t", *p);</a:t>
            </a:r>
            <a:br>
              <a:rPr lang="en-US" sz="1867" dirty="0">
                <a:latin typeface="Open Sans"/>
              </a:rPr>
            </a:br>
            <a:r>
              <a:rPr lang="en-US" sz="1867" dirty="0">
                <a:latin typeface="Open Sans"/>
              </a:rPr>
              <a:t>        p++;</a:t>
            </a:r>
            <a:br>
              <a:rPr lang="en-US" sz="1867" dirty="0">
                <a:latin typeface="Open Sans"/>
              </a:rPr>
            </a:br>
            <a:r>
              <a:rPr lang="en-US" sz="1867" dirty="0">
                <a:latin typeface="Open Sans"/>
              </a:rPr>
              <a:t>    }</a:t>
            </a:r>
            <a:br>
              <a:rPr lang="en-US" sz="1867" dirty="0">
                <a:latin typeface="Open Sans"/>
              </a:rPr>
            </a:br>
            <a:r>
              <a:rPr lang="en-US" sz="1867" dirty="0">
                <a:latin typeface="Open Sans"/>
              </a:rPr>
              <a:t>}</a:t>
            </a:r>
          </a:p>
        </p:txBody>
      </p:sp>
      <p:sp>
        <p:nvSpPr>
          <p:cNvPr id="6" name="TextBox 5">
            <a:extLst>
              <a:ext uri="{47EFEBE2-41B6-47DE-9BFE-17DC2A92F7E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6B4019F-6556-47BA-AAEB-BB7E4BE56A3A}"/>
              </a:ext>
            </a:extLst>
          </p:cNvPr>
          <p:cNvSpPr txBox="1"/>
          <p:nvPr/>
        </p:nvSpPr>
        <p:spPr>
          <a:xfrm>
            <a:off x="6230607" y="1165809"/>
            <a:ext cx="5411864" cy="415563"/>
          </a:xfrm>
          <a:prstGeom prst="rect">
            <a:avLst/>
          </a:prstGeom>
        </p:spPr>
        <p:txBody>
          <a:bodyPr vert="horz" lIns="127000" tIns="63500" rIns="127000" bIns="63500" rtlCol="0" anchor="t">
            <a:spAutoFit/>
          </a:bodyPr>
          <a:lstStyle/>
          <a:p>
            <a:pPr>
              <a:defRPr lang="en-US" sz="1400" dirty="0"/>
            </a:pPr>
            <a:r>
              <a:rPr lang="en-US" sz="1867" b="1" dirty="0">
                <a:solidFill>
                  <a:srgbClr val="FF0000"/>
                </a:solidFill>
                <a:latin typeface="+mj-lt"/>
              </a:rPr>
              <a:t>Indirect method to display Arrays elements</a:t>
            </a:r>
          </a:p>
        </p:txBody>
      </p:sp>
      <p:sp>
        <p:nvSpPr>
          <p:cNvPr id="7" name="TextBox 6">
            <a:extLst>
              <a:ext uri="{9F0162C8-C8C2-4A15-BC6B-F69FE7E71A3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1B0740F-22B7-4734-A371-62947E544D3F}"/>
              </a:ext>
            </a:extLst>
          </p:cNvPr>
          <p:cNvSpPr txBox="1"/>
          <p:nvPr/>
        </p:nvSpPr>
        <p:spPr>
          <a:xfrm>
            <a:off x="352272" y="1803401"/>
            <a:ext cx="5919864" cy="3332515"/>
          </a:xfrm>
          <a:prstGeom prst="rect">
            <a:avLst/>
          </a:prstGeom>
        </p:spPr>
        <p:txBody>
          <a:bodyPr vert="horz" lIns="127000" tIns="63500" rIns="127000" bIns="63500" rtlCol="0" anchor="t">
            <a:spAutoFit/>
          </a:bodyPr>
          <a:lstStyle/>
          <a:p>
            <a:pPr>
              <a:lnSpc>
                <a:spcPct val="125000"/>
              </a:lnSpc>
              <a:defRPr lang="en-US" sz="1400" dirty="0"/>
            </a:pPr>
            <a:r>
              <a:rPr lang="en-US" sz="1867" dirty="0">
                <a:latin typeface="Open Sans"/>
              </a:rPr>
              <a:t>#include&lt;stdio.h&gt;</a:t>
            </a:r>
            <a:br>
              <a:rPr lang="en-US" sz="1867" dirty="0">
                <a:latin typeface="Open Sans"/>
              </a:rPr>
            </a:br>
            <a:r>
              <a:rPr lang="en-US" sz="1867" dirty="0">
                <a:latin typeface="Open Sans"/>
              </a:rPr>
              <a:t>void main()</a:t>
            </a:r>
            <a:br>
              <a:rPr lang="en-US" sz="1867" dirty="0">
                <a:latin typeface="Open Sans"/>
              </a:rPr>
            </a:br>
            <a:r>
              <a:rPr lang="en-US" sz="1867" dirty="0">
                <a:latin typeface="Open Sans"/>
              </a:rPr>
              <a:t>{</a:t>
            </a:r>
            <a:br>
              <a:rPr lang="en-US" sz="1867" dirty="0">
                <a:latin typeface="Open Sans"/>
              </a:rPr>
            </a:br>
            <a:r>
              <a:rPr lang="en-US" sz="1867" dirty="0">
                <a:latin typeface="Open Sans"/>
              </a:rPr>
              <a:t>    int a[4]={10,20,30,40};</a:t>
            </a:r>
            <a:br>
              <a:rPr lang="en-US" sz="1867" dirty="0">
                <a:latin typeface="Open Sans"/>
              </a:rPr>
            </a:br>
            <a:r>
              <a:rPr lang="en-US" sz="1867" dirty="0">
                <a:latin typeface="Open Sans"/>
              </a:rPr>
              <a:t>    for(int i=0; i&lt;4; i++)</a:t>
            </a:r>
            <a:br>
              <a:rPr lang="en-US" sz="1867" dirty="0">
                <a:latin typeface="Open Sans"/>
              </a:rPr>
            </a:br>
            <a:r>
              <a:rPr lang="en-US" sz="1867" dirty="0">
                <a:latin typeface="Open Sans"/>
              </a:rPr>
              <a:t>    {</a:t>
            </a:r>
            <a:br>
              <a:rPr lang="en-US" sz="1867" dirty="0">
                <a:latin typeface="Open Sans"/>
              </a:rPr>
            </a:br>
            <a:r>
              <a:rPr lang="en-US" sz="1867" dirty="0">
                <a:latin typeface="Open Sans"/>
              </a:rPr>
              <a:t>        printf("%d\t", a[i]);</a:t>
            </a:r>
            <a:br>
              <a:rPr lang="en-US" sz="1867" dirty="0">
                <a:latin typeface="Open Sans"/>
              </a:rPr>
            </a:br>
            <a:r>
              <a:rPr lang="en-US" sz="1867" dirty="0">
                <a:latin typeface="Open Sans"/>
              </a:rPr>
              <a:t>    }</a:t>
            </a:r>
            <a:br>
              <a:rPr lang="en-US" sz="1867" dirty="0">
                <a:latin typeface="Open Sans"/>
              </a:rPr>
            </a:br>
            <a:r>
              <a:rPr lang="en-US" sz="1867" dirty="0">
                <a:latin typeface="Open Sans"/>
              </a:rPr>
              <a:t>}</a:t>
            </a:r>
          </a:p>
        </p:txBody>
      </p:sp>
    </p:spTree>
    <p:extLst>
      <p:ext uri="{8A150239-61B6-487F-948D-78A3A75079FB}">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34"/>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7BBF70CF-7375-4A40-8602-73D6B24F52B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793B9BC-0F9C-4768-9681-8F80670F1398}"/>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0CD61A7D-5858-454F-940E-63530D76FDF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3E940AE-F4AE-43CA-B17B-600EE024C0F4}"/>
              </a:ext>
            </a:extLst>
          </p:cNvPr>
          <p:cNvSpPr txBox="1"/>
          <p:nvPr/>
        </p:nvSpPr>
        <p:spPr>
          <a:xfrm>
            <a:off x="8584247" y="17130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Rectangle 3">
            <a:extLst>
              <a:ext uri="{99D477BA-FDDB-4FC2-AB8D-AB0BB2F7557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B4A10F1-509D-402C-AACF-0DCBAFD31B8D}"/>
              </a:ext>
            </a:extLst>
          </p:cNvPr>
          <p:cNvSpPr/>
          <p:nvPr/>
        </p:nvSpPr>
        <p:spPr>
          <a:xfrm>
            <a:off x="7247356" y="2005380"/>
            <a:ext cx="1412760" cy="547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t>24</a:t>
            </a:r>
          </a:p>
        </p:txBody>
      </p:sp>
      <p:sp>
        <p:nvSpPr>
          <p:cNvPr id="5" name="Rectangle 4">
            <a:extLst>
              <a:ext uri="{117C7594-739A-454F-8178-BCC3B70DB3E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A21C602-9B52-4F7F-9E86-7F24BC17A6BB}"/>
              </a:ext>
            </a:extLst>
          </p:cNvPr>
          <p:cNvSpPr/>
          <p:nvPr/>
        </p:nvSpPr>
        <p:spPr>
          <a:xfrm>
            <a:off x="7247356" y="3430295"/>
            <a:ext cx="1412760" cy="547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latin typeface="Open Sans"/>
              </a:rPr>
              <a:t>100</a:t>
            </a:r>
          </a:p>
        </p:txBody>
      </p:sp>
      <p:sp>
        <p:nvSpPr>
          <p:cNvPr id="6" name="TextBox 5">
            <a:extLst>
              <a:ext uri="{1896CFBB-71AA-42A6-837D-610145AE2E4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F8BB784-7A8A-4BE0-9A3C-A5789B816D6E}"/>
              </a:ext>
            </a:extLst>
          </p:cNvPr>
          <p:cNvSpPr txBox="1"/>
          <p:nvPr/>
        </p:nvSpPr>
        <p:spPr>
          <a:xfrm>
            <a:off x="7595730" y="2542477"/>
            <a:ext cx="716013" cy="415563"/>
          </a:xfrm>
          <a:prstGeom prst="rect">
            <a:avLst/>
          </a:prstGeom>
        </p:spPr>
        <p:txBody>
          <a:bodyPr vert="horz" lIns="127000" tIns="63500" rIns="127000" bIns="63500" rtlCol="0" anchor="t">
            <a:spAutoFit/>
          </a:bodyPr>
          <a:lstStyle/>
          <a:p>
            <a:pPr>
              <a:defRPr lang="en-US" sz="1400" dirty="0"/>
            </a:pPr>
            <a:r>
              <a:rPr lang="en-US" sz="1867" dirty="0"/>
              <a:t>100</a:t>
            </a:r>
          </a:p>
        </p:txBody>
      </p:sp>
      <p:sp>
        <p:nvSpPr>
          <p:cNvPr id="7" name="TextBox 6">
            <a:extLst>
              <a:ext uri="{E7DB48F9-3221-4054-A447-47D64857459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0914831-8424-4EE4-9FDA-B0275A938C4E}"/>
              </a:ext>
            </a:extLst>
          </p:cNvPr>
          <p:cNvSpPr txBox="1"/>
          <p:nvPr/>
        </p:nvSpPr>
        <p:spPr>
          <a:xfrm>
            <a:off x="6859498" y="2039392"/>
            <a:ext cx="489457" cy="415563"/>
          </a:xfrm>
          <a:prstGeom prst="rect">
            <a:avLst/>
          </a:prstGeom>
        </p:spPr>
        <p:txBody>
          <a:bodyPr vert="horz" lIns="127000" tIns="63500" rIns="127000" bIns="63500" rtlCol="0" anchor="t">
            <a:spAutoFit/>
          </a:bodyPr>
          <a:lstStyle/>
          <a:p>
            <a:pPr>
              <a:defRPr lang="en-US" sz="1400" dirty="0"/>
            </a:pPr>
            <a:r>
              <a:rPr lang="en-US" sz="1867" dirty="0"/>
              <a:t>n</a:t>
            </a:r>
          </a:p>
        </p:txBody>
      </p:sp>
      <p:sp>
        <p:nvSpPr>
          <p:cNvPr id="8" name="TextBox 7">
            <a:extLst>
              <a:ext uri="{29AA8A68-FEF5-42AA-927E-1C862B6A087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24E351F-9180-4BB6-AA90-BEAF08FA7236}"/>
              </a:ext>
            </a:extLst>
          </p:cNvPr>
          <p:cNvSpPr txBox="1"/>
          <p:nvPr/>
        </p:nvSpPr>
        <p:spPr>
          <a:xfrm>
            <a:off x="6901397" y="3482277"/>
            <a:ext cx="489457" cy="415563"/>
          </a:xfrm>
          <a:prstGeom prst="rect">
            <a:avLst/>
          </a:prstGeom>
        </p:spPr>
        <p:txBody>
          <a:bodyPr vert="horz" lIns="127000" tIns="63500" rIns="127000" bIns="63500" rtlCol="0" anchor="t">
            <a:spAutoFit/>
          </a:bodyPr>
          <a:lstStyle/>
          <a:p>
            <a:pPr>
              <a:defRPr lang="en-US" sz="1400" dirty="0"/>
            </a:pPr>
            <a:r>
              <a:rPr lang="en-US" sz="1867" dirty="0"/>
              <a:t>p</a:t>
            </a:r>
          </a:p>
        </p:txBody>
      </p:sp>
      <p:sp>
        <p:nvSpPr>
          <p:cNvPr id="9" name="Arrow: Curved Right 8">
            <a:extLst>
              <a:ext uri="{9ABB0B0C-E3C1-4058-8E8C-FBD17C6801C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9DAE486-5725-4BDA-94B5-083EDF4D2CEE}"/>
              </a:ext>
            </a:extLst>
          </p:cNvPr>
          <p:cNvSpPr/>
          <p:nvPr/>
        </p:nvSpPr>
        <p:spPr>
          <a:xfrm rot="10320000">
            <a:off x="8649691" y="2492693"/>
            <a:ext cx="682003" cy="1143127"/>
          </a:xfrm>
          <a:prstGeom prst="curvedRightArrow">
            <a:avLst/>
          </a:prstGeom>
          <a:solidFill>
            <a:schemeClr val="accent6"/>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0" name="TextBox 9">
            <a:extLst>
              <a:ext uri="{1AC644D3-B569-46EB-826E-9904A73822F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4D56508-C528-408E-87A5-A69FDDB12981}"/>
              </a:ext>
            </a:extLst>
          </p:cNvPr>
          <p:cNvSpPr txBox="1"/>
          <p:nvPr/>
        </p:nvSpPr>
        <p:spPr>
          <a:xfrm>
            <a:off x="9310636" y="2908301"/>
            <a:ext cx="716013" cy="415563"/>
          </a:xfrm>
          <a:prstGeom prst="rect">
            <a:avLst/>
          </a:prstGeom>
        </p:spPr>
        <p:txBody>
          <a:bodyPr vert="horz" lIns="127000" tIns="63500" rIns="127000" bIns="63500" rtlCol="0" anchor="t">
            <a:spAutoFit/>
          </a:bodyPr>
          <a:lstStyle/>
          <a:p>
            <a:pPr>
              <a:defRPr lang="en-US" sz="1400" dirty="0"/>
            </a:pPr>
            <a:r>
              <a:rPr lang="en-US" sz="1867" dirty="0"/>
              <a:t>*p</a:t>
            </a:r>
          </a:p>
        </p:txBody>
      </p:sp>
      <p:sp>
        <p:nvSpPr>
          <p:cNvPr id="11" name="Rectangle 10">
            <a:extLst>
              <a:ext uri="{D7EAA7D8-234A-4660-9D2C-B1657308BBB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D61C408-84B2-4A0E-9468-7FE966C15AD1}"/>
              </a:ext>
            </a:extLst>
          </p:cNvPr>
          <p:cNvSpPr/>
          <p:nvPr/>
        </p:nvSpPr>
        <p:spPr>
          <a:xfrm>
            <a:off x="7269593" y="4851400"/>
            <a:ext cx="1412760" cy="547013"/>
          </a:xfrm>
          <a:prstGeom prst="rect">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sz="2400" dirty="0">
                <a:latin typeface="Open Sans"/>
              </a:rPr>
              <a:t>200</a:t>
            </a:r>
          </a:p>
        </p:txBody>
      </p:sp>
      <p:sp>
        <p:nvSpPr>
          <p:cNvPr id="12" name="TextBox 11">
            <a:extLst>
              <a:ext uri="{18EFF330-F3C9-49F2-8DD5-CE895635613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60670B7-C61B-41B0-80DA-8BA4D4CE6333}"/>
              </a:ext>
            </a:extLst>
          </p:cNvPr>
          <p:cNvSpPr txBox="1"/>
          <p:nvPr/>
        </p:nvSpPr>
        <p:spPr>
          <a:xfrm>
            <a:off x="6923634" y="4903381"/>
            <a:ext cx="489457" cy="415563"/>
          </a:xfrm>
          <a:prstGeom prst="rect">
            <a:avLst/>
          </a:prstGeom>
        </p:spPr>
        <p:txBody>
          <a:bodyPr vert="horz" lIns="127000" tIns="63500" rIns="127000" bIns="63500" rtlCol="0" anchor="t">
            <a:spAutoFit/>
          </a:bodyPr>
          <a:lstStyle/>
          <a:p>
            <a:pPr>
              <a:defRPr lang="en-US" sz="1400" dirty="0"/>
            </a:pPr>
            <a:r>
              <a:rPr lang="en-US" sz="1867" dirty="0"/>
              <a:t>q</a:t>
            </a:r>
          </a:p>
        </p:txBody>
      </p:sp>
      <p:sp>
        <p:nvSpPr>
          <p:cNvPr id="13" name="TextBox 12">
            <a:extLst>
              <a:ext uri="{7472DB7C-DD89-49FD-9059-1373C83F595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B6070F5-FF1D-4999-9AD7-C0683AE0A2CF}"/>
              </a:ext>
            </a:extLst>
          </p:cNvPr>
          <p:cNvSpPr txBox="1"/>
          <p:nvPr/>
        </p:nvSpPr>
        <p:spPr>
          <a:xfrm>
            <a:off x="7567168" y="5410201"/>
            <a:ext cx="716013" cy="415563"/>
          </a:xfrm>
          <a:prstGeom prst="rect">
            <a:avLst/>
          </a:prstGeom>
        </p:spPr>
        <p:txBody>
          <a:bodyPr vert="horz" lIns="127000" tIns="63500" rIns="127000" bIns="63500" rtlCol="0" anchor="t">
            <a:spAutoFit/>
          </a:bodyPr>
          <a:lstStyle/>
          <a:p>
            <a:pPr>
              <a:defRPr lang="en-US" sz="1400" dirty="0"/>
            </a:pPr>
            <a:r>
              <a:rPr lang="en-US" sz="1867" dirty="0"/>
              <a:t>300</a:t>
            </a:r>
          </a:p>
        </p:txBody>
      </p:sp>
      <p:sp>
        <p:nvSpPr>
          <p:cNvPr id="14" name="TextBox 13">
            <a:extLst>
              <a:ext uri="{B7A02B9F-AAE5-4FE5-9D5E-57466B8CAEE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132059E-FC26-495C-8E70-428E02F6BB8A}"/>
              </a:ext>
            </a:extLst>
          </p:cNvPr>
          <p:cNvSpPr txBox="1"/>
          <p:nvPr/>
        </p:nvSpPr>
        <p:spPr>
          <a:xfrm>
            <a:off x="7595730" y="3977310"/>
            <a:ext cx="716013" cy="415563"/>
          </a:xfrm>
          <a:prstGeom prst="rect">
            <a:avLst/>
          </a:prstGeom>
        </p:spPr>
        <p:txBody>
          <a:bodyPr vert="horz" lIns="127000" tIns="63500" rIns="127000" bIns="63500" rtlCol="0" anchor="t">
            <a:spAutoFit/>
          </a:bodyPr>
          <a:lstStyle/>
          <a:p>
            <a:pPr>
              <a:defRPr lang="en-US" sz="1400" dirty="0"/>
            </a:pPr>
            <a:r>
              <a:rPr lang="en-US" sz="1867" dirty="0"/>
              <a:t>200</a:t>
            </a:r>
          </a:p>
        </p:txBody>
      </p:sp>
      <p:sp>
        <p:nvSpPr>
          <p:cNvPr id="15" name="Arrow: Curved Right 14">
            <a:extLst>
              <a:ext uri="{EED3979C-9553-4BDF-8D5F-E910B3C6768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C748DBC-41B0-4774-921F-3176B7CB5A80}"/>
              </a:ext>
            </a:extLst>
          </p:cNvPr>
          <p:cNvSpPr/>
          <p:nvPr/>
        </p:nvSpPr>
        <p:spPr>
          <a:xfrm rot="10320000">
            <a:off x="9313774" y="1778000"/>
            <a:ext cx="1156817" cy="3157067"/>
          </a:xfrm>
          <a:prstGeom prst="curvedRightArrow">
            <a:avLst/>
          </a:prstGeom>
          <a:solidFill>
            <a:schemeClr val="accent6"/>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6" name="TextBox 15">
            <a:extLst>
              <a:ext uri="{E0491F3D-AF6D-4A63-A0D8-8BDF1F7D750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7A7DEF8-6829-451F-B556-23262CBA25A9}"/>
              </a:ext>
            </a:extLst>
          </p:cNvPr>
          <p:cNvSpPr txBox="1"/>
          <p:nvPr/>
        </p:nvSpPr>
        <p:spPr>
          <a:xfrm>
            <a:off x="10466248" y="3150833"/>
            <a:ext cx="716013" cy="415563"/>
          </a:xfrm>
          <a:prstGeom prst="rect">
            <a:avLst/>
          </a:prstGeom>
        </p:spPr>
        <p:txBody>
          <a:bodyPr vert="horz" lIns="127000" tIns="63500" rIns="127000" bIns="63500" rtlCol="0" anchor="t">
            <a:spAutoFit/>
          </a:bodyPr>
          <a:lstStyle/>
          <a:p>
            <a:pPr>
              <a:defRPr lang="en-US" sz="1400" dirty="0"/>
            </a:pPr>
            <a:r>
              <a:rPr lang="en-US" sz="1867" dirty="0"/>
              <a:t>**q</a:t>
            </a:r>
          </a:p>
        </p:txBody>
      </p:sp>
      <p:sp>
        <p:nvSpPr>
          <p:cNvPr id="17" name="Arrow: Up 16">
            <a:extLst>
              <a:ext uri="{74CDBBCB-5925-4C20-943C-EB1B9CFC154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41934AD-5C72-4B73-B9C3-3558A737F93B}"/>
              </a:ext>
            </a:extLst>
          </p:cNvPr>
          <p:cNvSpPr/>
          <p:nvPr/>
        </p:nvSpPr>
        <p:spPr>
          <a:xfrm>
            <a:off x="7768539" y="2885237"/>
            <a:ext cx="348220" cy="452081"/>
          </a:xfrm>
          <a:prstGeom prst="upArrow">
            <a:avLst/>
          </a:prstGeom>
          <a:solidFill>
            <a:schemeClr val="accent6"/>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8" name="Arrow: Up 17">
            <a:extLst>
              <a:ext uri="{46D52E67-F72D-4C82-83EE-AE60073608A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4298A71-3CE1-416A-B3FF-108AB2EA5C01}"/>
              </a:ext>
            </a:extLst>
          </p:cNvPr>
          <p:cNvSpPr/>
          <p:nvPr/>
        </p:nvSpPr>
        <p:spPr>
          <a:xfrm>
            <a:off x="7768539" y="4307637"/>
            <a:ext cx="348220" cy="452081"/>
          </a:xfrm>
          <a:prstGeom prst="upArrow">
            <a:avLst/>
          </a:prstGeom>
          <a:solidFill>
            <a:schemeClr val="accent6"/>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p>
        </p:txBody>
      </p:sp>
      <p:sp>
        <p:nvSpPr>
          <p:cNvPr id="19" name="TextBox 18">
            <a:extLst>
              <a:ext uri="{BC33E539-C6D7-497B-8B61-B53FCBEF05B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EE74C9E-A4FA-4406-9C59-12A9B3E9AF30}"/>
              </a:ext>
            </a:extLst>
          </p:cNvPr>
          <p:cNvSpPr txBox="1"/>
          <p:nvPr/>
        </p:nvSpPr>
        <p:spPr>
          <a:xfrm>
            <a:off x="3359481" y="863600"/>
            <a:ext cx="5428551" cy="456472"/>
          </a:xfrm>
          <a:prstGeom prst="rect">
            <a:avLst/>
          </a:prstGeom>
        </p:spPr>
        <p:txBody>
          <a:bodyPr vert="horz" lIns="127000" tIns="63500" rIns="127000" bIns="63500" rtlCol="0" anchor="t">
            <a:spAutoFit/>
          </a:bodyPr>
          <a:lstStyle/>
          <a:p>
            <a:pPr>
              <a:defRPr lang="en-US" sz="1400" dirty="0"/>
            </a:pPr>
            <a:r>
              <a:rPr lang="en-US" sz="2133" b="1" dirty="0">
                <a:solidFill>
                  <a:schemeClr val="accent5"/>
                </a:solidFill>
                <a:latin typeface="+mj-lt"/>
              </a:rPr>
              <a:t>Pointer to Pointer / Double Pointer</a:t>
            </a:r>
          </a:p>
        </p:txBody>
      </p:sp>
      <p:sp>
        <p:nvSpPr>
          <p:cNvPr id="20" name="TextBox 19">
            <a:extLst>
              <a:ext uri="{528693BA-1AE2-436B-8123-E87544FECD7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259713D-309D-47C7-8617-4CFAA2071108}"/>
              </a:ext>
            </a:extLst>
          </p:cNvPr>
          <p:cNvSpPr txBox="1"/>
          <p:nvPr/>
        </p:nvSpPr>
        <p:spPr>
          <a:xfrm>
            <a:off x="1762797" y="1713040"/>
            <a:ext cx="2540000" cy="4052200"/>
          </a:xfrm>
          <a:prstGeom prst="rect">
            <a:avLst/>
          </a:prstGeom>
        </p:spPr>
        <p:txBody>
          <a:bodyPr vert="horz" lIns="127000" tIns="63500" rIns="127000" bIns="63500" rtlCol="0" anchor="t">
            <a:spAutoFit/>
          </a:bodyPr>
          <a:lstStyle/>
          <a:p>
            <a:pPr>
              <a:lnSpc>
                <a:spcPct val="125000"/>
              </a:lnSpc>
              <a:defRPr lang="en-US" sz="1400" dirty="0"/>
            </a:pPr>
            <a:r>
              <a:rPr lang="en-US" sz="1867" b="1" dirty="0">
                <a:solidFill>
                  <a:schemeClr val="accent2"/>
                </a:solidFill>
                <a:latin typeface="+mj-lt"/>
              </a:rPr>
              <a:t>int **q;</a:t>
            </a:r>
          </a:p>
          <a:p>
            <a:pPr>
              <a:lnSpc>
                <a:spcPct val="125000"/>
              </a:lnSpc>
              <a:defRPr lang="en-US" sz="1400" dirty="0"/>
            </a:pPr>
            <a:endParaRPr lang="en-US" sz="1867" b="1" dirty="0">
              <a:solidFill>
                <a:schemeClr val="accent2"/>
              </a:solidFill>
              <a:latin typeface="+mj-lt"/>
            </a:endParaRPr>
          </a:p>
          <a:p>
            <a:pPr>
              <a:lnSpc>
                <a:spcPct val="125000"/>
              </a:lnSpc>
              <a:defRPr lang="en-US" sz="1400" dirty="0"/>
            </a:pPr>
            <a:r>
              <a:rPr lang="en-US" sz="1867" dirty="0"/>
              <a:t>Ex: </a:t>
            </a:r>
          </a:p>
          <a:p>
            <a:pPr>
              <a:lnSpc>
                <a:spcPct val="125000"/>
              </a:lnSpc>
              <a:defRPr lang="en-US" sz="1400" dirty="0"/>
            </a:pPr>
            <a:endParaRPr lang="en-US" sz="1867" dirty="0"/>
          </a:p>
          <a:p>
            <a:pPr>
              <a:lnSpc>
                <a:spcPct val="125000"/>
              </a:lnSpc>
              <a:defRPr lang="en-US" sz="1400" dirty="0"/>
            </a:pPr>
            <a:r>
              <a:rPr lang="en-US" sz="1867" dirty="0"/>
              <a:t>int n=24;</a:t>
            </a:r>
          </a:p>
          <a:p>
            <a:pPr>
              <a:lnSpc>
                <a:spcPct val="125000"/>
              </a:lnSpc>
              <a:defRPr lang="en-US" sz="1400" dirty="0"/>
            </a:pPr>
            <a:r>
              <a:rPr lang="en-US" sz="1867" dirty="0"/>
              <a:t>int *p;</a:t>
            </a:r>
          </a:p>
          <a:p>
            <a:pPr>
              <a:lnSpc>
                <a:spcPct val="125000"/>
              </a:lnSpc>
              <a:defRPr lang="en-US" sz="1400" dirty="0"/>
            </a:pPr>
            <a:r>
              <a:rPr lang="en-US" sz="1867" dirty="0"/>
              <a:t>int **q;</a:t>
            </a:r>
          </a:p>
          <a:p>
            <a:pPr>
              <a:lnSpc>
                <a:spcPct val="125000"/>
              </a:lnSpc>
              <a:defRPr lang="en-US" sz="1400" dirty="0"/>
            </a:pPr>
            <a:endParaRPr lang="en-US" sz="1867" dirty="0"/>
          </a:p>
          <a:p>
            <a:pPr>
              <a:lnSpc>
                <a:spcPct val="125000"/>
              </a:lnSpc>
              <a:defRPr lang="en-US" sz="1400" dirty="0"/>
            </a:pPr>
            <a:endParaRPr lang="en-US" sz="1867" dirty="0"/>
          </a:p>
          <a:p>
            <a:pPr>
              <a:lnSpc>
                <a:spcPct val="125000"/>
              </a:lnSpc>
              <a:defRPr lang="en-US" sz="1400" dirty="0"/>
            </a:pPr>
            <a:r>
              <a:rPr lang="en-US" sz="1867" dirty="0"/>
              <a:t>p=&amp;n;</a:t>
            </a:r>
          </a:p>
          <a:p>
            <a:pPr>
              <a:lnSpc>
                <a:spcPct val="125000"/>
              </a:lnSpc>
              <a:defRPr lang="en-US" sz="1400" dirty="0"/>
            </a:pPr>
            <a:r>
              <a:rPr lang="en-US" sz="1867" dirty="0"/>
              <a:t>q=&amp;p;</a:t>
            </a:r>
          </a:p>
        </p:txBody>
      </p:sp>
      <p:sp>
        <p:nvSpPr>
          <p:cNvPr id="21" name="TextBox 20">
            <a:extLst>
              <a:ext uri="{C0F7A530-685A-451D-98D1-C03F0F2A2A7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241BDA7-A96B-40C4-BBE6-ACD1D0AD9D93}"/>
              </a:ext>
            </a:extLst>
          </p:cNvPr>
          <p:cNvSpPr txBox="1"/>
          <p:nvPr/>
        </p:nvSpPr>
        <p:spPr>
          <a:xfrm>
            <a:off x="643343" y="5864620"/>
            <a:ext cx="10836719" cy="990207"/>
          </a:xfrm>
          <a:prstGeom prst="rect">
            <a:avLst/>
          </a:prstGeom>
        </p:spPr>
        <p:txBody>
          <a:bodyPr vert="horz" lIns="127000" tIns="63500" rIns="127000" bIns="63500" rtlCol="0" anchor="t">
            <a:spAutoFit/>
          </a:bodyPr>
          <a:lstStyle/>
          <a:p>
            <a:pPr>
              <a:defRPr lang="en-US" sz="1400" dirty="0"/>
            </a:pPr>
            <a:r>
              <a:rPr lang="en-US" sz="1867" b="1" dirty="0">
                <a:solidFill>
                  <a:srgbClr val="00B050"/>
                </a:solidFill>
                <a:latin typeface="+mj-lt"/>
              </a:rPr>
              <a:t>Single pointer is used to store the address of a normal variable</a:t>
            </a:r>
          </a:p>
          <a:p>
            <a:pPr>
              <a:defRPr lang="en-US" sz="1400" dirty="0"/>
            </a:pPr>
            <a:r>
              <a:rPr lang="en-US" sz="1867" b="1" dirty="0">
                <a:solidFill>
                  <a:srgbClr val="00B050"/>
                </a:solidFill>
                <a:latin typeface="+mj-lt"/>
              </a:rPr>
              <a:t>Double pointer is used to store the address of a pointer variable</a:t>
            </a:r>
          </a:p>
          <a:p>
            <a:pPr>
              <a:defRPr lang="en-US" sz="1400" dirty="0"/>
            </a:pPr>
            <a:endParaRPr lang="en-US" sz="1867" b="1" dirty="0">
              <a:solidFill>
                <a:srgbClr val="00B050"/>
              </a:solidFill>
              <a:latin typeface="+mj-lt"/>
            </a:endParaRPr>
          </a:p>
        </p:txBody>
      </p:sp>
    </p:spTree>
    <p:extLst>
      <p:ext uri="{A4D74FFE-B39E-4221-AD8F-484258372FB5}">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21"/>
                                        </p:tgtEl>
                                        <p:attrNameLst>
                                          <p:attrName>style.visibility</p:attrName>
                                        </p:attrNameLst>
                                      </p:cBhvr>
                                      <p:to>
                                        <p:strVal val="visible"/>
                                      </p:to>
                                    </p:set>
                                    <p:anim calcmode="lin" valueType="num">
                                      <p:cBhvr>
                                        <p:cTn id="7" dur="1000">
                                          <p:stCondLst>
                                            <p:cond delay="0"/>
                                          </p:stCondLst>
                                        </p:cTn>
                                        <p:tgtEl>
                                          <p:spTgt spid="21"/>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21"/>
                                        </p:tgtEl>
                                        <p:attrNameLst>
                                          <p:attrName>ppt_h</p:attrName>
                                        </p:attrNameLst>
                                      </p:cBhvr>
                                      <p:tavLst>
                                        <p:tav tm="0">
                                          <p:val>
                                            <p:strVal val="#ppt_h"/>
                                          </p:val>
                                        </p:tav>
                                        <p:tav tm="100000">
                                          <p:val>
                                            <p:strVal val="#ppt_h"/>
                                          </p:val>
                                        </p:tav>
                                      </p:tavLst>
                                    </p:anim>
                                    <p:animEffect transition="in" filter="fade">
                                      <p:cBhvr>
                                        <p:cTn id="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utoUpdateAnimBg="0"/>
    </p:bld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769AC21B-FDD5-442F-AF5B-5FDFAE4F19F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CA673F1-2D8E-4016-89D1-819DBB413309}"/>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8214ABBC-CA49-4B45-B41D-4B5438763BB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D4999D-2327-4128-AA7B-DF053D678542}"/>
              </a:ext>
            </a:extLst>
          </p:cNvPr>
          <p:cNvSpPr txBox="1"/>
          <p:nvPr/>
        </p:nvSpPr>
        <p:spPr>
          <a:xfrm>
            <a:off x="1145197" y="1472831"/>
            <a:ext cx="4655972" cy="5129609"/>
          </a:xfrm>
          <a:prstGeom prst="rect">
            <a:avLst/>
          </a:prstGeom>
        </p:spPr>
        <p:txBody>
          <a:bodyPr vert="horz" lIns="127000" tIns="63500" rIns="127000" bIns="63500" rtlCol="0" anchor="t">
            <a:spAutoFit/>
          </a:bodyPr>
          <a:lstStyle/>
          <a:p>
            <a:pPr>
              <a:lnSpc>
                <a:spcPct val="125000"/>
              </a:lnSpc>
              <a:defRPr lang="en-US" sz="1400" dirty="0"/>
            </a:pPr>
            <a:r>
              <a:rPr lang="en-US" sz="1867" dirty="0">
                <a:solidFill>
                  <a:srgbClr val="00B050"/>
                </a:solidFill>
              </a:rPr>
              <a:t>#include&lt;stdio.h&gt;</a:t>
            </a:r>
          </a:p>
          <a:p>
            <a:pPr>
              <a:lnSpc>
                <a:spcPct val="125000"/>
              </a:lnSpc>
              <a:defRPr lang="en-US" sz="1400" dirty="0"/>
            </a:pPr>
            <a:r>
              <a:rPr lang="en-US" sz="1867" dirty="0">
                <a:solidFill>
                  <a:srgbClr val="00B050"/>
                </a:solidFill>
              </a:rPr>
              <a:t>void main()</a:t>
            </a:r>
          </a:p>
          <a:p>
            <a:pPr>
              <a:lnSpc>
                <a:spcPct val="125000"/>
              </a:lnSpc>
              <a:defRPr lang="en-US" sz="1400" dirty="0"/>
            </a:pPr>
            <a:r>
              <a:rPr lang="en-US" sz="1867" dirty="0">
                <a:solidFill>
                  <a:srgbClr val="00B050"/>
                </a:solidFill>
              </a:rPr>
              <a:t>{</a:t>
            </a:r>
          </a:p>
          <a:p>
            <a:pPr lvl="1">
              <a:lnSpc>
                <a:spcPct val="125000"/>
              </a:lnSpc>
              <a:defRPr lang="en-US" sz="1400" dirty="0"/>
            </a:pPr>
            <a:r>
              <a:rPr lang="en-US" sz="1867" dirty="0">
                <a:solidFill>
                  <a:srgbClr val="00B050"/>
                </a:solidFill>
              </a:rPr>
              <a:t>int a=24;</a:t>
            </a:r>
          </a:p>
          <a:p>
            <a:pPr lvl="1">
              <a:lnSpc>
                <a:spcPct val="125000"/>
              </a:lnSpc>
              <a:defRPr lang="en-US" sz="1400" dirty="0"/>
            </a:pPr>
            <a:r>
              <a:rPr lang="en-US" sz="1867" dirty="0">
                <a:solidFill>
                  <a:srgbClr val="00B050"/>
                </a:solidFill>
              </a:rPr>
              <a:t>int *p;</a:t>
            </a:r>
          </a:p>
          <a:p>
            <a:pPr>
              <a:lnSpc>
                <a:spcPct val="125000"/>
              </a:lnSpc>
              <a:defRPr lang="en-US" sz="1400" dirty="0"/>
            </a:pPr>
            <a:r>
              <a:rPr lang="en-US" sz="1867" dirty="0">
                <a:solidFill>
                  <a:srgbClr val="00B050"/>
                </a:solidFill>
              </a:rPr>
              <a:t>          Int **q;</a:t>
            </a:r>
          </a:p>
          <a:p>
            <a:pPr>
              <a:lnSpc>
                <a:spcPct val="125000"/>
              </a:lnSpc>
              <a:defRPr lang="en-US" sz="1400" dirty="0"/>
            </a:pPr>
            <a:endParaRPr lang="en-US" sz="1867" dirty="0">
              <a:solidFill>
                <a:srgbClr val="00B050"/>
              </a:solidFill>
            </a:endParaRPr>
          </a:p>
          <a:p>
            <a:pPr>
              <a:lnSpc>
                <a:spcPct val="125000"/>
              </a:lnSpc>
              <a:defRPr lang="en-US" sz="1400" dirty="0"/>
            </a:pPr>
            <a:r>
              <a:rPr lang="en-US" sz="1867" dirty="0">
                <a:solidFill>
                  <a:srgbClr val="00B050"/>
                </a:solidFill>
              </a:rPr>
              <a:t>          p=&amp;a;</a:t>
            </a:r>
          </a:p>
          <a:p>
            <a:pPr>
              <a:lnSpc>
                <a:spcPct val="125000"/>
              </a:lnSpc>
              <a:defRPr lang="en-US" sz="1400" dirty="0"/>
            </a:pPr>
            <a:r>
              <a:rPr lang="en-US" sz="1867" dirty="0">
                <a:solidFill>
                  <a:srgbClr val="00B050"/>
                </a:solidFill>
              </a:rPr>
              <a:t>          q=&amp;p;</a:t>
            </a:r>
          </a:p>
          <a:p>
            <a:pPr>
              <a:lnSpc>
                <a:spcPct val="125000"/>
              </a:lnSpc>
              <a:defRPr lang="en-US" sz="1400" dirty="0"/>
            </a:pPr>
            <a:endParaRPr lang="en-US" sz="1867" dirty="0">
              <a:solidFill>
                <a:srgbClr val="00B050"/>
              </a:solidFill>
            </a:endParaRPr>
          </a:p>
          <a:p>
            <a:pPr>
              <a:lnSpc>
                <a:spcPct val="125000"/>
              </a:lnSpc>
              <a:defRPr lang="en-US" sz="1400" dirty="0"/>
            </a:pPr>
            <a:r>
              <a:rPr lang="en-US" sz="1867" dirty="0">
                <a:solidFill>
                  <a:srgbClr val="00B050"/>
                </a:solidFill>
              </a:rPr>
              <a:t>         </a:t>
            </a:r>
            <a:r>
              <a:rPr lang="en-US" sz="1867" dirty="0" err="1">
                <a:solidFill>
                  <a:srgbClr val="00B050"/>
                </a:solidFill>
              </a:rPr>
              <a:t>Printf</a:t>
            </a:r>
            <a:r>
              <a:rPr lang="en-US" sz="1867" dirty="0">
                <a:solidFill>
                  <a:srgbClr val="00B050"/>
                </a:solidFill>
              </a:rPr>
              <a:t>("a is %d\n",a);  </a:t>
            </a:r>
          </a:p>
          <a:p>
            <a:pPr>
              <a:lnSpc>
                <a:spcPct val="125000"/>
              </a:lnSpc>
              <a:defRPr lang="en-US" sz="1400" dirty="0"/>
            </a:pPr>
            <a:r>
              <a:rPr lang="en-US" sz="1867" dirty="0">
                <a:solidFill>
                  <a:srgbClr val="00B050"/>
                </a:solidFill>
              </a:rPr>
              <a:t>         </a:t>
            </a:r>
            <a:r>
              <a:rPr lang="en-US" sz="1867" dirty="0" err="1">
                <a:solidFill>
                  <a:srgbClr val="00B050"/>
                </a:solidFill>
              </a:rPr>
              <a:t>Printf</a:t>
            </a:r>
            <a:r>
              <a:rPr lang="en-US" sz="1867" dirty="0">
                <a:solidFill>
                  <a:srgbClr val="00B050"/>
                </a:solidFill>
              </a:rPr>
              <a:t>("p is %d\n",*p); </a:t>
            </a:r>
          </a:p>
          <a:p>
            <a:pPr>
              <a:lnSpc>
                <a:spcPct val="125000"/>
              </a:lnSpc>
              <a:defRPr lang="en-US" sz="1400" dirty="0"/>
            </a:pPr>
            <a:r>
              <a:rPr lang="en-US" sz="1867" dirty="0">
                <a:solidFill>
                  <a:srgbClr val="00B050"/>
                </a:solidFill>
              </a:rPr>
              <a:t>         </a:t>
            </a:r>
            <a:r>
              <a:rPr lang="en-US" sz="1867" dirty="0" err="1">
                <a:solidFill>
                  <a:srgbClr val="00B050"/>
                </a:solidFill>
              </a:rPr>
              <a:t>Printf</a:t>
            </a:r>
            <a:r>
              <a:rPr lang="en-US" sz="1867" dirty="0">
                <a:solidFill>
                  <a:srgbClr val="00B050"/>
                </a:solidFill>
              </a:rPr>
              <a:t>("q is %d\n",**q);</a:t>
            </a:r>
          </a:p>
          <a:p>
            <a:pPr>
              <a:lnSpc>
                <a:spcPct val="125000"/>
              </a:lnSpc>
              <a:defRPr lang="en-US" sz="1400" dirty="0"/>
            </a:pPr>
            <a:r>
              <a:rPr lang="en-US" sz="1867" dirty="0">
                <a:solidFill>
                  <a:srgbClr val="00B050"/>
                </a:solidFill>
              </a:rPr>
              <a:t>}</a:t>
            </a:r>
          </a:p>
        </p:txBody>
      </p:sp>
      <p:sp>
        <p:nvSpPr>
          <p:cNvPr id="4" name="TextBox 3">
            <a:extLst>
              <a:ext uri="{24C952A6-FB04-439A-8533-1D8A72B8AEB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EF0334B-388C-4291-AC22-4702633F6C2D}"/>
              </a:ext>
            </a:extLst>
          </p:cNvPr>
          <p:cNvSpPr txBox="1"/>
          <p:nvPr/>
        </p:nvSpPr>
        <p:spPr>
          <a:xfrm>
            <a:off x="7874000" y="2953449"/>
            <a:ext cx="2540000" cy="1807803"/>
          </a:xfrm>
          <a:prstGeom prst="rect">
            <a:avLst/>
          </a:prstGeom>
        </p:spPr>
        <p:txBody>
          <a:bodyPr vert="horz" lIns="127000" tIns="63500" rIns="127000" bIns="63500" rtlCol="0" anchor="t">
            <a:spAutoFit/>
          </a:bodyPr>
          <a:lstStyle/>
          <a:p>
            <a:pPr>
              <a:lnSpc>
                <a:spcPct val="150000"/>
              </a:lnSpc>
              <a:defRPr lang="en-US" sz="1400" dirty="0"/>
            </a:pPr>
            <a:r>
              <a:rPr lang="en-US" sz="1867" b="1" dirty="0">
                <a:solidFill>
                  <a:schemeClr val="accent3"/>
                </a:solidFill>
                <a:latin typeface="+mj-lt"/>
              </a:rPr>
              <a:t>Output:</a:t>
            </a:r>
          </a:p>
          <a:p>
            <a:pPr>
              <a:lnSpc>
                <a:spcPct val="150000"/>
              </a:lnSpc>
              <a:defRPr lang="en-US" sz="1400" dirty="0"/>
            </a:pPr>
            <a:r>
              <a:rPr lang="en-US" sz="1867" b="1" dirty="0">
                <a:solidFill>
                  <a:schemeClr val="accent3"/>
                </a:solidFill>
                <a:latin typeface="+mj-lt"/>
              </a:rPr>
              <a:t>a is 24</a:t>
            </a:r>
          </a:p>
          <a:p>
            <a:pPr>
              <a:lnSpc>
                <a:spcPct val="150000"/>
              </a:lnSpc>
              <a:defRPr lang="en-US" sz="1400" dirty="0"/>
            </a:pPr>
            <a:r>
              <a:rPr lang="en-US" sz="1867" b="1" dirty="0">
                <a:solidFill>
                  <a:schemeClr val="accent3"/>
                </a:solidFill>
                <a:latin typeface="+mj-lt"/>
              </a:rPr>
              <a:t>p is 24;</a:t>
            </a:r>
          </a:p>
          <a:p>
            <a:pPr>
              <a:lnSpc>
                <a:spcPct val="150000"/>
              </a:lnSpc>
              <a:defRPr lang="en-US" sz="1400" dirty="0"/>
            </a:pPr>
            <a:r>
              <a:rPr lang="en-US" sz="1867" b="1" dirty="0">
                <a:solidFill>
                  <a:schemeClr val="accent3"/>
                </a:solidFill>
                <a:latin typeface="+mj-lt"/>
              </a:rPr>
              <a:t>q is 24</a:t>
            </a:r>
          </a:p>
        </p:txBody>
      </p:sp>
      <p:sp>
        <p:nvSpPr>
          <p:cNvPr id="5" name="TextBox 4">
            <a:extLst>
              <a:ext uri="{13D5A254-9E26-4248-89A6-A1702A4548B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EFA3171-98D0-4D91-932C-2FA8F7CB1E60}"/>
              </a:ext>
            </a:extLst>
          </p:cNvPr>
          <p:cNvSpPr txBox="1"/>
          <p:nvPr/>
        </p:nvSpPr>
        <p:spPr>
          <a:xfrm>
            <a:off x="3359481" y="863600"/>
            <a:ext cx="5428551" cy="456472"/>
          </a:xfrm>
          <a:prstGeom prst="rect">
            <a:avLst/>
          </a:prstGeom>
        </p:spPr>
        <p:txBody>
          <a:bodyPr vert="horz" lIns="127000" tIns="63500" rIns="127000" bIns="63500" rtlCol="0" anchor="t">
            <a:spAutoFit/>
          </a:bodyPr>
          <a:lstStyle/>
          <a:p>
            <a:pPr>
              <a:defRPr lang="en-US" sz="1400" dirty="0"/>
            </a:pPr>
            <a:r>
              <a:rPr lang="en-US" sz="2133" b="1" dirty="0">
                <a:solidFill>
                  <a:schemeClr val="accent5"/>
                </a:solidFill>
                <a:latin typeface="+mj-lt"/>
              </a:rPr>
              <a:t>Pointer to Pointer / Double Pointer</a:t>
            </a:r>
          </a:p>
        </p:txBody>
      </p:sp>
    </p:spTree>
    <p:extLst>
      <p:ext uri="{31121627-06CB-40D2-AF16-7965C29E566A}">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39"/>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1B855524-5225-4868-917C-F0E920F7FD8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58E50DB-82B9-4CEA-B70C-5F72DDFAA96F}"/>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8F724AD0-D370-4107-A8F4-EEC5CCC36CF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BEF92FC-F2CD-4CC3-87DD-074AF7667334}"/>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D83F2FFB-E6F7-4588-BBD8-62EA35025FF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720EA65-6703-445C-B0F2-FCA02A2C74C1}"/>
              </a:ext>
            </a:extLst>
          </p:cNvPr>
          <p:cNvSpPr txBox="1"/>
          <p:nvPr/>
        </p:nvSpPr>
        <p:spPr>
          <a:xfrm>
            <a:off x="1093405" y="1231176"/>
            <a:ext cx="5715000" cy="5545108"/>
          </a:xfrm>
          <a:prstGeom prst="rect">
            <a:avLst/>
          </a:prstGeom>
        </p:spPr>
        <p:txBody>
          <a:bodyPr vert="horz" lIns="127000" tIns="63500" rIns="127000" bIns="63500" rtlCol="0" anchor="t">
            <a:spAutoFit/>
          </a:bodyPr>
          <a:lstStyle/>
          <a:p>
            <a:pPr>
              <a:defRPr lang="en-US" sz="1400" dirty="0"/>
            </a:pPr>
            <a:r>
              <a:rPr lang="en-US" sz="1600" dirty="0">
                <a:solidFill>
                  <a:srgbClr val="00B050"/>
                </a:solidFill>
                <a:latin typeface="Open Sans"/>
              </a:rPr>
              <a:t>#include&lt;stdio.h&gt;</a:t>
            </a:r>
            <a:br>
              <a:rPr lang="en-US" sz="1600" dirty="0">
                <a:solidFill>
                  <a:srgbClr val="00B050"/>
                </a:solidFill>
                <a:latin typeface="Open Sans"/>
              </a:rPr>
            </a:br>
            <a:r>
              <a:rPr lang="en-US" sz="1600" dirty="0">
                <a:solidFill>
                  <a:srgbClr val="00B050"/>
                </a:solidFill>
                <a:latin typeface="Open Sans"/>
              </a:rPr>
              <a:t>void main()</a:t>
            </a:r>
            <a:br>
              <a:rPr lang="en-US" sz="1600" dirty="0">
                <a:solidFill>
                  <a:srgbClr val="00B050"/>
                </a:solidFill>
                <a:latin typeface="Open Sans"/>
              </a:rPr>
            </a:br>
            <a:r>
              <a:rPr lang="en-US" sz="1600" dirty="0">
                <a:solidFill>
                  <a:srgbClr val="00B050"/>
                </a:solidFill>
                <a:latin typeface="Open Sans"/>
              </a:rPr>
              <a:t>{</a:t>
            </a:r>
            <a:br>
              <a:rPr lang="en-US" sz="1600" dirty="0">
                <a:solidFill>
                  <a:srgbClr val="00B050"/>
                </a:solidFill>
                <a:latin typeface="Open Sans"/>
              </a:rPr>
            </a:br>
            <a:r>
              <a:rPr lang="en-US" sz="1600" dirty="0">
                <a:solidFill>
                  <a:srgbClr val="00B050"/>
                </a:solidFill>
                <a:latin typeface="Open Sans"/>
              </a:rPr>
              <a:t>    int a;</a:t>
            </a:r>
            <a:br>
              <a:rPr lang="en-US" sz="1600" dirty="0">
                <a:solidFill>
                  <a:srgbClr val="00B050"/>
                </a:solidFill>
                <a:latin typeface="Open Sans"/>
              </a:rPr>
            </a:br>
            <a:r>
              <a:rPr lang="en-US" sz="1600" dirty="0">
                <a:solidFill>
                  <a:srgbClr val="00B050"/>
                </a:solidFill>
                <a:latin typeface="Open Sans"/>
              </a:rPr>
              <a:t>    int *p;</a:t>
            </a:r>
            <a:br>
              <a:rPr lang="en-US" sz="1600" dirty="0">
                <a:solidFill>
                  <a:srgbClr val="00B050"/>
                </a:solidFill>
                <a:latin typeface="Open Sans"/>
              </a:rPr>
            </a:br>
            <a:r>
              <a:rPr lang="en-US" sz="1600" dirty="0">
                <a:solidFill>
                  <a:srgbClr val="00B050"/>
                </a:solidFill>
                <a:latin typeface="Open Sans"/>
              </a:rPr>
              <a:t>    int **q;</a:t>
            </a:r>
            <a:br>
              <a:rPr lang="en-US" sz="1600" dirty="0">
                <a:solidFill>
                  <a:srgbClr val="00B050"/>
                </a:solidFill>
                <a:latin typeface="Open Sans"/>
              </a:rPr>
            </a:br>
            <a:r>
              <a:rPr lang="en-US" sz="1600" dirty="0">
                <a:solidFill>
                  <a:srgbClr val="00B050"/>
                </a:solidFill>
                <a:latin typeface="Open Sans"/>
              </a:rPr>
              <a:t>    </a:t>
            </a:r>
            <a:br>
              <a:rPr lang="en-US" sz="1600" dirty="0">
                <a:solidFill>
                  <a:srgbClr val="00B050"/>
                </a:solidFill>
                <a:latin typeface="Open Sans"/>
              </a:rPr>
            </a:br>
            <a:r>
              <a:rPr lang="en-US" sz="1600" dirty="0">
                <a:solidFill>
                  <a:srgbClr val="00B050"/>
                </a:solidFill>
                <a:latin typeface="Open Sans"/>
              </a:rPr>
              <a:t>    a=10;</a:t>
            </a:r>
            <a:br>
              <a:rPr lang="en-US" sz="1600" dirty="0">
                <a:solidFill>
                  <a:srgbClr val="00B050"/>
                </a:solidFill>
                <a:latin typeface="Open Sans"/>
              </a:rPr>
            </a:br>
            <a:r>
              <a:rPr lang="en-US" sz="1600" dirty="0">
                <a:solidFill>
                  <a:srgbClr val="00B050"/>
                </a:solidFill>
                <a:latin typeface="Open Sans"/>
              </a:rPr>
              <a:t>    p=&amp;a;</a:t>
            </a:r>
            <a:br>
              <a:rPr lang="en-US" sz="1600" dirty="0">
                <a:solidFill>
                  <a:srgbClr val="00B050"/>
                </a:solidFill>
                <a:latin typeface="Open Sans"/>
              </a:rPr>
            </a:br>
            <a:r>
              <a:rPr lang="en-US" sz="1600" dirty="0">
                <a:solidFill>
                  <a:srgbClr val="00B050"/>
                </a:solidFill>
                <a:latin typeface="Open Sans"/>
              </a:rPr>
              <a:t>    q=&amp;p;</a:t>
            </a:r>
            <a:br>
              <a:rPr lang="en-US" sz="1600" dirty="0">
                <a:solidFill>
                  <a:srgbClr val="00B050"/>
                </a:solidFill>
                <a:latin typeface="Open Sans"/>
              </a:rPr>
            </a:br>
            <a:r>
              <a:rPr lang="en-US" sz="1600" dirty="0">
                <a:solidFill>
                  <a:srgbClr val="00B050"/>
                </a:solidFill>
                <a:latin typeface="Open Sans"/>
              </a:rPr>
              <a:t>    </a:t>
            </a:r>
            <a:br>
              <a:rPr lang="en-US" sz="1600" dirty="0">
                <a:solidFill>
                  <a:srgbClr val="00B050"/>
                </a:solidFill>
                <a:latin typeface="Open Sans"/>
              </a:rPr>
            </a:br>
            <a:r>
              <a:rPr lang="en-US" sz="1600" dirty="0">
                <a:solidFill>
                  <a:srgbClr val="00B050"/>
                </a:solidFill>
                <a:latin typeface="Open Sans"/>
              </a:rPr>
              <a:t>    </a:t>
            </a:r>
            <a:r>
              <a:rPr lang="en-US" sz="1600" dirty="0" err="1">
                <a:solidFill>
                  <a:srgbClr val="00B050"/>
                </a:solidFill>
                <a:latin typeface="Open Sans"/>
              </a:rPr>
              <a:t>printf</a:t>
            </a:r>
            <a:r>
              <a:rPr lang="en-US" sz="1600" dirty="0">
                <a:solidFill>
                  <a:srgbClr val="00B050"/>
                </a:solidFill>
                <a:latin typeface="Open Sans"/>
              </a:rPr>
              <a:t>("value of a is %d\n",a);</a:t>
            </a:r>
            <a:br>
              <a:rPr lang="en-US" sz="1600" dirty="0">
                <a:solidFill>
                  <a:srgbClr val="00B050"/>
                </a:solidFill>
                <a:latin typeface="Open Sans"/>
              </a:rPr>
            </a:br>
            <a:r>
              <a:rPr lang="en-US" sz="1600" dirty="0">
                <a:solidFill>
                  <a:srgbClr val="00B050"/>
                </a:solidFill>
                <a:latin typeface="Open Sans"/>
              </a:rPr>
              <a:t>    </a:t>
            </a:r>
            <a:r>
              <a:rPr lang="en-US" sz="1600" dirty="0" err="1">
                <a:solidFill>
                  <a:srgbClr val="00B050"/>
                </a:solidFill>
                <a:latin typeface="Open Sans"/>
              </a:rPr>
              <a:t>printf</a:t>
            </a:r>
            <a:r>
              <a:rPr lang="en-US" sz="1600" dirty="0">
                <a:solidFill>
                  <a:srgbClr val="00B050"/>
                </a:solidFill>
                <a:latin typeface="Open Sans"/>
              </a:rPr>
              <a:t>("address of a is %u\n",&amp;a);</a:t>
            </a:r>
            <a:br>
              <a:rPr lang="en-US" sz="1600" dirty="0">
                <a:solidFill>
                  <a:srgbClr val="00B050"/>
                </a:solidFill>
                <a:latin typeface="Open Sans"/>
              </a:rPr>
            </a:br>
            <a:r>
              <a:rPr lang="en-US" sz="1600" dirty="0">
                <a:solidFill>
                  <a:srgbClr val="00B050"/>
                </a:solidFill>
                <a:latin typeface="Open Sans"/>
              </a:rPr>
              <a:t>    </a:t>
            </a:r>
            <a:br>
              <a:rPr lang="en-US" sz="1600" dirty="0">
                <a:solidFill>
                  <a:srgbClr val="00B050"/>
                </a:solidFill>
                <a:latin typeface="Open Sans"/>
              </a:rPr>
            </a:br>
            <a:r>
              <a:rPr lang="en-US" sz="1600" dirty="0">
                <a:solidFill>
                  <a:srgbClr val="00B050"/>
                </a:solidFill>
                <a:latin typeface="Open Sans"/>
              </a:rPr>
              <a:t>    </a:t>
            </a:r>
            <a:r>
              <a:rPr lang="en-US" sz="1600" dirty="0" err="1">
                <a:solidFill>
                  <a:srgbClr val="00B050"/>
                </a:solidFill>
                <a:latin typeface="Open Sans"/>
              </a:rPr>
              <a:t>printf</a:t>
            </a:r>
            <a:r>
              <a:rPr lang="en-US" sz="1600" dirty="0">
                <a:solidFill>
                  <a:srgbClr val="00B050"/>
                </a:solidFill>
                <a:latin typeface="Open Sans"/>
              </a:rPr>
              <a:t>("\</a:t>
            </a:r>
            <a:r>
              <a:rPr lang="en-US" sz="1600" dirty="0" err="1">
                <a:solidFill>
                  <a:srgbClr val="00B050"/>
                </a:solidFill>
                <a:latin typeface="Open Sans"/>
              </a:rPr>
              <a:t>nvalue</a:t>
            </a:r>
            <a:r>
              <a:rPr lang="en-US" sz="1600" dirty="0">
                <a:solidFill>
                  <a:srgbClr val="00B050"/>
                </a:solidFill>
                <a:latin typeface="Open Sans"/>
              </a:rPr>
              <a:t> of p is %d\n", *p);</a:t>
            </a:r>
            <a:br>
              <a:rPr lang="en-US" sz="1600" dirty="0">
                <a:solidFill>
                  <a:srgbClr val="00B050"/>
                </a:solidFill>
                <a:latin typeface="Open Sans"/>
              </a:rPr>
            </a:br>
            <a:r>
              <a:rPr lang="en-US" sz="1600" dirty="0">
                <a:solidFill>
                  <a:srgbClr val="00B050"/>
                </a:solidFill>
                <a:latin typeface="Open Sans"/>
              </a:rPr>
              <a:t>    </a:t>
            </a:r>
            <a:r>
              <a:rPr lang="en-US" sz="1600" dirty="0" err="1">
                <a:solidFill>
                  <a:srgbClr val="00B050"/>
                </a:solidFill>
                <a:latin typeface="Open Sans"/>
              </a:rPr>
              <a:t>printf</a:t>
            </a:r>
            <a:r>
              <a:rPr lang="en-US" sz="1600" dirty="0">
                <a:solidFill>
                  <a:srgbClr val="00B050"/>
                </a:solidFill>
                <a:latin typeface="Open Sans"/>
              </a:rPr>
              <a:t>("address of p is %u\n", &amp;p);</a:t>
            </a:r>
            <a:br>
              <a:rPr lang="en-US" sz="1600" dirty="0">
                <a:solidFill>
                  <a:srgbClr val="00B050"/>
                </a:solidFill>
                <a:latin typeface="Open Sans"/>
              </a:rPr>
            </a:br>
            <a:r>
              <a:rPr lang="en-US" sz="1600" dirty="0">
                <a:solidFill>
                  <a:srgbClr val="00B050"/>
                </a:solidFill>
                <a:latin typeface="Open Sans"/>
              </a:rPr>
              <a:t>    </a:t>
            </a:r>
            <a:r>
              <a:rPr lang="en-US" sz="1600" dirty="0" err="1">
                <a:solidFill>
                  <a:srgbClr val="00B050"/>
                </a:solidFill>
                <a:latin typeface="Open Sans"/>
              </a:rPr>
              <a:t>printf</a:t>
            </a:r>
            <a:r>
              <a:rPr lang="en-US" sz="1600" dirty="0">
                <a:solidFill>
                  <a:srgbClr val="00B050"/>
                </a:solidFill>
                <a:latin typeface="Open Sans"/>
              </a:rPr>
              <a:t>("address inside p is %u\n", p);</a:t>
            </a:r>
            <a:br>
              <a:rPr lang="en-US" sz="1600" dirty="0">
                <a:solidFill>
                  <a:srgbClr val="00B050"/>
                </a:solidFill>
                <a:latin typeface="Open Sans"/>
              </a:rPr>
            </a:br>
            <a:r>
              <a:rPr lang="en-US" sz="1600" dirty="0">
                <a:solidFill>
                  <a:srgbClr val="00B050"/>
                </a:solidFill>
                <a:latin typeface="Open Sans"/>
              </a:rPr>
              <a:t>    </a:t>
            </a:r>
            <a:br>
              <a:rPr lang="en-US" sz="1600" dirty="0">
                <a:solidFill>
                  <a:srgbClr val="00B050"/>
                </a:solidFill>
                <a:latin typeface="Open Sans"/>
              </a:rPr>
            </a:br>
            <a:r>
              <a:rPr lang="en-US" sz="1600" dirty="0">
                <a:solidFill>
                  <a:srgbClr val="00B050"/>
                </a:solidFill>
                <a:latin typeface="Open Sans"/>
              </a:rPr>
              <a:t>    </a:t>
            </a:r>
            <a:r>
              <a:rPr lang="en-US" sz="1600" dirty="0" err="1">
                <a:solidFill>
                  <a:srgbClr val="00B050"/>
                </a:solidFill>
                <a:latin typeface="Open Sans"/>
              </a:rPr>
              <a:t>printf</a:t>
            </a:r>
            <a:r>
              <a:rPr lang="en-US" sz="1600" dirty="0">
                <a:solidFill>
                  <a:srgbClr val="00B050"/>
                </a:solidFill>
                <a:latin typeface="Open Sans"/>
              </a:rPr>
              <a:t>("\</a:t>
            </a:r>
            <a:r>
              <a:rPr lang="en-US" sz="1600" dirty="0" err="1">
                <a:solidFill>
                  <a:srgbClr val="00B050"/>
                </a:solidFill>
                <a:latin typeface="Open Sans"/>
              </a:rPr>
              <a:t>nvalue</a:t>
            </a:r>
            <a:r>
              <a:rPr lang="en-US" sz="1600" dirty="0">
                <a:solidFill>
                  <a:srgbClr val="00B050"/>
                </a:solidFill>
                <a:latin typeface="Open Sans"/>
              </a:rPr>
              <a:t> of q is %d\n", **q);</a:t>
            </a:r>
            <a:br>
              <a:rPr lang="en-US" sz="1600" dirty="0">
                <a:solidFill>
                  <a:srgbClr val="00B050"/>
                </a:solidFill>
                <a:latin typeface="Open Sans"/>
              </a:rPr>
            </a:br>
            <a:r>
              <a:rPr lang="en-US" sz="1600" dirty="0">
                <a:solidFill>
                  <a:srgbClr val="00B050"/>
                </a:solidFill>
                <a:latin typeface="Open Sans"/>
              </a:rPr>
              <a:t>    </a:t>
            </a:r>
            <a:r>
              <a:rPr lang="en-US" sz="1600" dirty="0" err="1">
                <a:solidFill>
                  <a:srgbClr val="00B050"/>
                </a:solidFill>
                <a:latin typeface="Open Sans"/>
              </a:rPr>
              <a:t>printf</a:t>
            </a:r>
            <a:r>
              <a:rPr lang="en-US" sz="1600" dirty="0">
                <a:solidFill>
                  <a:srgbClr val="00B050"/>
                </a:solidFill>
                <a:latin typeface="Open Sans"/>
              </a:rPr>
              <a:t>("address of q is %u\n", &amp;q);</a:t>
            </a:r>
            <a:br>
              <a:rPr lang="en-US" sz="1600" dirty="0">
                <a:solidFill>
                  <a:srgbClr val="00B050"/>
                </a:solidFill>
                <a:latin typeface="Open Sans"/>
              </a:rPr>
            </a:br>
            <a:r>
              <a:rPr lang="en-US" sz="1600" dirty="0">
                <a:solidFill>
                  <a:srgbClr val="00B050"/>
                </a:solidFill>
                <a:latin typeface="Open Sans"/>
              </a:rPr>
              <a:t>    </a:t>
            </a:r>
            <a:r>
              <a:rPr lang="en-US" sz="1600" dirty="0" err="1">
                <a:solidFill>
                  <a:srgbClr val="00B050"/>
                </a:solidFill>
                <a:latin typeface="Open Sans"/>
              </a:rPr>
              <a:t>printf</a:t>
            </a:r>
            <a:r>
              <a:rPr lang="en-US" sz="1600" dirty="0">
                <a:solidFill>
                  <a:srgbClr val="00B050"/>
                </a:solidFill>
                <a:latin typeface="Open Sans"/>
              </a:rPr>
              <a:t>("address inside q is %u\n", q);</a:t>
            </a:r>
            <a:br>
              <a:rPr lang="en-US" sz="1600" dirty="0">
                <a:solidFill>
                  <a:srgbClr val="00B050"/>
                </a:solidFill>
                <a:latin typeface="Open Sans"/>
              </a:rPr>
            </a:br>
            <a:r>
              <a:rPr lang="en-US" sz="1600" dirty="0">
                <a:solidFill>
                  <a:srgbClr val="00B050"/>
                </a:solidFill>
                <a:latin typeface="Open Sans"/>
              </a:rPr>
              <a:t>}</a:t>
            </a:r>
          </a:p>
        </p:txBody>
      </p:sp>
      <p:sp>
        <p:nvSpPr>
          <p:cNvPr id="5" name="TextBox 4">
            <a:extLst>
              <a:ext uri="{286B82F3-B9BB-4813-BF56-63A32B3E2B1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07806C8-5844-4AAF-883F-80FEE1F7B226}"/>
              </a:ext>
            </a:extLst>
          </p:cNvPr>
          <p:cNvSpPr txBox="1"/>
          <p:nvPr/>
        </p:nvSpPr>
        <p:spPr>
          <a:xfrm>
            <a:off x="5827166" y="2490698"/>
            <a:ext cx="6565061" cy="3576107"/>
          </a:xfrm>
          <a:prstGeom prst="rect">
            <a:avLst/>
          </a:prstGeom>
        </p:spPr>
        <p:txBody>
          <a:bodyPr vert="horz" lIns="127000" tIns="63500" rIns="127000" bIns="63500" rtlCol="0" anchor="t">
            <a:spAutoFit/>
          </a:bodyPr>
          <a:lstStyle/>
          <a:p>
            <a:pPr>
              <a:defRPr lang="en-US" sz="1400" dirty="0"/>
            </a:pPr>
            <a:r>
              <a:rPr lang="en-US" sz="1867" b="1" dirty="0">
                <a:solidFill>
                  <a:schemeClr val="accent3"/>
                </a:solidFill>
                <a:latin typeface="Open Sans"/>
              </a:rPr>
              <a:t>Output: </a:t>
            </a:r>
          </a:p>
          <a:p>
            <a:pPr>
              <a:defRPr lang="en-US" sz="1400" dirty="0"/>
            </a:pPr>
            <a:endParaRPr lang="en-US" sz="1867" b="1" dirty="0">
              <a:solidFill>
                <a:schemeClr val="accent3"/>
              </a:solidFill>
              <a:latin typeface="Open Sans"/>
            </a:endParaRPr>
          </a:p>
          <a:p>
            <a:pPr>
              <a:defRPr lang="en-US" sz="1400" dirty="0"/>
            </a:pPr>
            <a:r>
              <a:rPr lang="en-US" sz="1867" dirty="0">
                <a:solidFill>
                  <a:schemeClr val="accent6"/>
                </a:solidFill>
                <a:latin typeface="Open Sans"/>
              </a:rPr>
              <a:t>value of a is 10 </a:t>
            </a:r>
            <a:br>
              <a:rPr lang="en-US" sz="1867" dirty="0">
                <a:solidFill>
                  <a:schemeClr val="accent6"/>
                </a:solidFill>
                <a:latin typeface="Open Sans"/>
              </a:rPr>
            </a:br>
            <a:r>
              <a:rPr lang="en-US" sz="1867" dirty="0">
                <a:solidFill>
                  <a:schemeClr val="accent1"/>
                </a:solidFill>
                <a:latin typeface="Open Sans"/>
              </a:rPr>
              <a:t>address of a is 591967452 </a:t>
            </a:r>
            <a:r>
              <a:rPr lang="en-US" sz="1867" dirty="0">
                <a:solidFill>
                  <a:schemeClr val="accent6"/>
                </a:solidFill>
                <a:latin typeface="Open Sans"/>
              </a:rPr>
              <a:t/>
            </a:r>
            <a:br>
              <a:rPr lang="en-US" sz="1867" dirty="0">
                <a:solidFill>
                  <a:schemeClr val="accent6"/>
                </a:solidFill>
                <a:latin typeface="Open Sans"/>
              </a:rPr>
            </a:br>
            <a:r>
              <a:rPr lang="en-US" sz="1867" dirty="0">
                <a:solidFill>
                  <a:schemeClr val="accent6"/>
                </a:solidFill>
                <a:latin typeface="Open Sans"/>
              </a:rPr>
              <a:t> </a:t>
            </a:r>
            <a:br>
              <a:rPr lang="en-US" sz="1867" dirty="0">
                <a:solidFill>
                  <a:schemeClr val="accent6"/>
                </a:solidFill>
                <a:latin typeface="Open Sans"/>
              </a:rPr>
            </a:br>
            <a:r>
              <a:rPr lang="en-US" sz="1867" dirty="0">
                <a:solidFill>
                  <a:schemeClr val="accent6"/>
                </a:solidFill>
                <a:latin typeface="Open Sans"/>
              </a:rPr>
              <a:t>value of p is 10 </a:t>
            </a:r>
            <a:br>
              <a:rPr lang="en-US" sz="1867" dirty="0">
                <a:solidFill>
                  <a:schemeClr val="accent6"/>
                </a:solidFill>
                <a:latin typeface="Open Sans"/>
              </a:rPr>
            </a:br>
            <a:r>
              <a:rPr lang="en-US" sz="1867" dirty="0">
                <a:solidFill>
                  <a:schemeClr val="accent4"/>
                </a:solidFill>
                <a:latin typeface="Open Sans"/>
              </a:rPr>
              <a:t>address of p is 591967456 </a:t>
            </a:r>
            <a:r>
              <a:rPr lang="en-US" sz="1867" dirty="0">
                <a:solidFill>
                  <a:schemeClr val="accent6"/>
                </a:solidFill>
                <a:latin typeface="Open Sans"/>
              </a:rPr>
              <a:t/>
            </a:r>
            <a:br>
              <a:rPr lang="en-US" sz="1867" dirty="0">
                <a:solidFill>
                  <a:schemeClr val="accent6"/>
                </a:solidFill>
                <a:latin typeface="Open Sans"/>
              </a:rPr>
            </a:br>
            <a:r>
              <a:rPr lang="en-US" sz="1867" dirty="0">
                <a:solidFill>
                  <a:srgbClr val="42C3C9"/>
                </a:solidFill>
                <a:latin typeface="Open Sans"/>
              </a:rPr>
              <a:t>address inside p is 591967452 </a:t>
            </a:r>
            <a:r>
              <a:rPr lang="en-US" sz="1867" dirty="0">
                <a:solidFill>
                  <a:schemeClr val="accent6"/>
                </a:solidFill>
                <a:latin typeface="Open Sans"/>
              </a:rPr>
              <a:t/>
            </a:r>
            <a:br>
              <a:rPr lang="en-US" sz="1867" dirty="0">
                <a:solidFill>
                  <a:schemeClr val="accent6"/>
                </a:solidFill>
                <a:latin typeface="Open Sans"/>
              </a:rPr>
            </a:br>
            <a:r>
              <a:rPr lang="en-US" sz="1867" dirty="0">
                <a:solidFill>
                  <a:schemeClr val="accent6"/>
                </a:solidFill>
                <a:latin typeface="Open Sans"/>
              </a:rPr>
              <a:t> </a:t>
            </a:r>
            <a:br>
              <a:rPr lang="en-US" sz="1867" dirty="0">
                <a:solidFill>
                  <a:schemeClr val="accent6"/>
                </a:solidFill>
                <a:latin typeface="Open Sans"/>
              </a:rPr>
            </a:br>
            <a:r>
              <a:rPr lang="en-US" sz="1867" dirty="0">
                <a:solidFill>
                  <a:schemeClr val="accent6"/>
                </a:solidFill>
                <a:latin typeface="Open Sans"/>
              </a:rPr>
              <a:t>value of q is 10 </a:t>
            </a:r>
            <a:br>
              <a:rPr lang="en-US" sz="1867" dirty="0">
                <a:solidFill>
                  <a:schemeClr val="accent6"/>
                </a:solidFill>
                <a:latin typeface="Open Sans"/>
              </a:rPr>
            </a:br>
            <a:r>
              <a:rPr lang="en-US" sz="1867" dirty="0">
                <a:solidFill>
                  <a:schemeClr val="accent5"/>
                </a:solidFill>
                <a:latin typeface="Open Sans"/>
              </a:rPr>
              <a:t>address of q is 591967464 </a:t>
            </a:r>
            <a:r>
              <a:rPr lang="en-US" sz="1867" dirty="0">
                <a:solidFill>
                  <a:schemeClr val="accent6"/>
                </a:solidFill>
                <a:latin typeface="Open Sans"/>
              </a:rPr>
              <a:t/>
            </a:r>
            <a:br>
              <a:rPr lang="en-US" sz="1867" dirty="0">
                <a:solidFill>
                  <a:schemeClr val="accent6"/>
                </a:solidFill>
                <a:latin typeface="Open Sans"/>
              </a:rPr>
            </a:br>
            <a:r>
              <a:rPr lang="en-US" sz="1867" dirty="0">
                <a:solidFill>
                  <a:srgbClr val="FF7B43"/>
                </a:solidFill>
                <a:latin typeface="Open Sans"/>
              </a:rPr>
              <a:t>address inside q is 591967456</a:t>
            </a:r>
          </a:p>
        </p:txBody>
      </p:sp>
      <p:sp>
        <p:nvSpPr>
          <p:cNvPr id="6" name="TextBox 5">
            <a:extLst>
              <a:ext uri="{DEA5525A-1269-4615-9CAA-49146A6A41E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37A1453-5F78-48A6-A78E-F08577D557B2}"/>
              </a:ext>
            </a:extLst>
          </p:cNvPr>
          <p:cNvSpPr txBox="1"/>
          <p:nvPr/>
        </p:nvSpPr>
        <p:spPr>
          <a:xfrm>
            <a:off x="1219200" y="706374"/>
            <a:ext cx="2540000" cy="415563"/>
          </a:xfrm>
          <a:prstGeom prst="rect">
            <a:avLst/>
          </a:prstGeom>
        </p:spPr>
        <p:txBody>
          <a:bodyPr vert="horz" lIns="127000" tIns="63500" rIns="127000" bIns="63500" rtlCol="0" anchor="t">
            <a:spAutoFit/>
          </a:bodyPr>
          <a:lstStyle/>
          <a:p>
            <a:pPr>
              <a:defRPr lang="en-US" sz="1400" dirty="0"/>
            </a:pPr>
            <a:r>
              <a:rPr lang="en-US" sz="1867" dirty="0"/>
              <a:t>Example program:</a:t>
            </a:r>
          </a:p>
        </p:txBody>
      </p:sp>
    </p:spTree>
    <p:extLst>
      <p:ext uri="{0C4DF6CB-DF76-4CA8-8E42-55409BF63667}">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41"/>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36C9E34E-1E15-4D5A-8BC0-9D4CAA9A6F2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6A0226C-F3ED-44CF-AEE1-D18A2A696EA9}"/>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3267732D-28D1-4B5F-A613-D6023C5D191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3704180-8BA3-4904-849A-A6FDF31458C1}"/>
              </a:ext>
            </a:extLst>
          </p:cNvPr>
          <p:cNvSpPr txBox="1"/>
          <p:nvPr/>
        </p:nvSpPr>
        <p:spPr>
          <a:xfrm>
            <a:off x="0" y="200679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0F8A788E-B03F-441A-9380-0AA24F22952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69566D4-EB2A-4387-AF4D-92BEB0871168}"/>
              </a:ext>
            </a:extLst>
          </p:cNvPr>
          <p:cNvSpPr txBox="1"/>
          <p:nvPr/>
        </p:nvSpPr>
        <p:spPr>
          <a:xfrm>
            <a:off x="4449635" y="985604"/>
            <a:ext cx="3292728" cy="456472"/>
          </a:xfrm>
          <a:prstGeom prst="rect">
            <a:avLst/>
          </a:prstGeom>
        </p:spPr>
        <p:txBody>
          <a:bodyPr vert="horz" lIns="127000" tIns="63500" rIns="127000" bIns="63500" rtlCol="0" anchor="ctr">
            <a:spAutoFit/>
          </a:bodyPr>
          <a:lstStyle/>
          <a:p>
            <a:pPr>
              <a:defRPr lang="en-US" sz="1200" dirty="0"/>
            </a:pPr>
            <a:r>
              <a:rPr lang="en-US" sz="2133" b="1" dirty="0">
                <a:solidFill>
                  <a:schemeClr val="accent3"/>
                </a:solidFill>
                <a:latin typeface="+mj-lt"/>
              </a:rPr>
              <a:t>Pointer Arithmetic</a:t>
            </a:r>
          </a:p>
        </p:txBody>
      </p:sp>
      <p:sp>
        <p:nvSpPr>
          <p:cNvPr id="5" name="TextBox 4">
            <a:extLst>
              <a:ext uri="{D6748CCD-1E8D-4DE4-BAED-5DF3526262F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43E56A7-E191-4A93-A338-EA275E4634D6}"/>
              </a:ext>
            </a:extLst>
          </p:cNvPr>
          <p:cNvSpPr txBox="1"/>
          <p:nvPr/>
        </p:nvSpPr>
        <p:spPr>
          <a:xfrm>
            <a:off x="4876801" y="2207019"/>
            <a:ext cx="7008164" cy="3057919"/>
          </a:xfrm>
          <a:prstGeom prst="rect">
            <a:avLst/>
          </a:prstGeom>
        </p:spPr>
        <p:txBody>
          <a:bodyPr vert="horz" lIns="127000" tIns="63500" rIns="127000" bIns="63500" rtlCol="0">
            <a:noAutofit/>
          </a:bodyPr>
          <a:lstStyle/>
          <a:p>
            <a:pPr>
              <a:defRPr lang="en-US" sz="1400" dirty="0"/>
            </a:pPr>
            <a:r>
              <a:rPr lang="en-US" sz="1867" dirty="0">
                <a:latin typeface="Open Sans"/>
              </a:rPr>
              <a:t>#include &lt;stdio.h&gt;</a:t>
            </a:r>
            <a:br>
              <a:rPr lang="en-US" sz="1867" dirty="0">
                <a:latin typeface="Open Sans"/>
              </a:rPr>
            </a:br>
            <a:r>
              <a:rPr lang="en-US" sz="1867" dirty="0">
                <a:latin typeface="Open Sans"/>
              </a:rPr>
              <a:t/>
            </a:r>
            <a:br>
              <a:rPr lang="en-US" sz="1867" dirty="0">
                <a:latin typeface="Open Sans"/>
              </a:rPr>
            </a:br>
            <a:r>
              <a:rPr lang="en-US" sz="1867" dirty="0">
                <a:latin typeface="Open Sans"/>
              </a:rPr>
              <a:t>void main()</a:t>
            </a:r>
            <a:br>
              <a:rPr lang="en-US" sz="1867" dirty="0">
                <a:latin typeface="Open Sans"/>
              </a:rPr>
            </a:br>
            <a:r>
              <a:rPr lang="en-US" sz="1867" dirty="0">
                <a:latin typeface="Open Sans"/>
              </a:rPr>
              <a:t>{</a:t>
            </a:r>
            <a:br>
              <a:rPr lang="en-US" sz="1867" dirty="0">
                <a:latin typeface="Open Sans"/>
              </a:rPr>
            </a:br>
            <a:r>
              <a:rPr lang="en-US" sz="1867" dirty="0">
                <a:latin typeface="Open Sans"/>
              </a:rPr>
              <a:t>    char a;</a:t>
            </a:r>
            <a:br>
              <a:rPr lang="en-US" sz="1867" dirty="0">
                <a:latin typeface="Open Sans"/>
              </a:rPr>
            </a:br>
            <a:r>
              <a:rPr lang="en-US" sz="1867" dirty="0">
                <a:latin typeface="Open Sans"/>
              </a:rPr>
              <a:t>    char *p=&amp;a;</a:t>
            </a:r>
            <a:br>
              <a:rPr lang="en-US" sz="1867" dirty="0">
                <a:latin typeface="Open Sans"/>
              </a:rPr>
            </a:br>
            <a:r>
              <a:rPr lang="en-US" sz="1867" dirty="0">
                <a:latin typeface="Open Sans"/>
              </a:rPr>
              <a:t>    </a:t>
            </a:r>
            <a:r>
              <a:rPr lang="en-US" sz="1867" dirty="0" err="1">
                <a:latin typeface="Open Sans"/>
              </a:rPr>
              <a:t>printf</a:t>
            </a:r>
            <a:r>
              <a:rPr lang="en-US" sz="1867" dirty="0">
                <a:latin typeface="Open Sans"/>
              </a:rPr>
              <a:t>("value of pointer p before incrementation :%u\n",p);</a:t>
            </a:r>
            <a:br>
              <a:rPr lang="en-US" sz="1867" dirty="0">
                <a:latin typeface="Open Sans"/>
              </a:rPr>
            </a:br>
            <a:r>
              <a:rPr lang="en-US" sz="1867" dirty="0">
                <a:latin typeface="Open Sans"/>
              </a:rPr>
              <a:t>    p++;</a:t>
            </a:r>
            <a:br>
              <a:rPr lang="en-US" sz="1867" dirty="0">
                <a:latin typeface="Open Sans"/>
              </a:rPr>
            </a:br>
            <a:r>
              <a:rPr lang="en-US" sz="1867" dirty="0">
                <a:latin typeface="Open Sans"/>
              </a:rPr>
              <a:t>    </a:t>
            </a:r>
            <a:r>
              <a:rPr lang="en-US" sz="1867" dirty="0" err="1">
                <a:latin typeface="Open Sans"/>
              </a:rPr>
              <a:t>printf</a:t>
            </a:r>
            <a:r>
              <a:rPr lang="en-US" sz="1867" dirty="0">
                <a:latin typeface="Open Sans"/>
              </a:rPr>
              <a:t>("value of pointer p before incrementation :%u\n",p);</a:t>
            </a:r>
            <a:br>
              <a:rPr lang="en-US" sz="1867" dirty="0">
                <a:latin typeface="Open Sans"/>
              </a:rPr>
            </a:br>
            <a:r>
              <a:rPr lang="en-US" sz="1867" dirty="0">
                <a:latin typeface="Open Sans"/>
              </a:rPr>
              <a:t>}</a:t>
            </a:r>
          </a:p>
        </p:txBody>
      </p:sp>
      <p:sp>
        <p:nvSpPr>
          <p:cNvPr id="6" name="TextBox 5">
            <a:extLst>
              <a:ext uri="{2DF5FA2C-51DA-4F9A-B946-B1E9585DF7B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AA3162C-5623-4E5F-A476-4BDB77B50342}"/>
              </a:ext>
            </a:extLst>
          </p:cNvPr>
          <p:cNvSpPr txBox="1"/>
          <p:nvPr/>
        </p:nvSpPr>
        <p:spPr>
          <a:xfrm>
            <a:off x="487616" y="2451696"/>
            <a:ext cx="2540000" cy="1897379"/>
          </a:xfrm>
          <a:prstGeom prst="rect">
            <a:avLst/>
          </a:prstGeom>
        </p:spPr>
        <p:txBody>
          <a:bodyPr vert="horz" lIns="127000" tIns="63500" rIns="127000" bIns="63500" rtlCol="0" anchor="t">
            <a:spAutoFit/>
          </a:bodyPr>
          <a:lstStyle/>
          <a:p>
            <a:pPr marL="457189" indent="-457189">
              <a:lnSpc>
                <a:spcPct val="125000"/>
              </a:lnSpc>
              <a:buFont typeface="Arial"/>
              <a:buChar char="•"/>
              <a:defRPr lang="en-US" sz="1400" dirty="0"/>
            </a:pPr>
            <a:r>
              <a:rPr lang="en-US" sz="1867" dirty="0">
                <a:solidFill>
                  <a:schemeClr val="accent6"/>
                </a:solidFill>
              </a:rPr>
              <a:t>Incrementation</a:t>
            </a:r>
          </a:p>
          <a:p>
            <a:pPr marL="457189" indent="-457189">
              <a:lnSpc>
                <a:spcPct val="125000"/>
              </a:lnSpc>
              <a:buFont typeface="Arial"/>
              <a:buChar char="•"/>
              <a:defRPr lang="en-US" sz="1400" dirty="0"/>
            </a:pPr>
            <a:r>
              <a:rPr lang="en-US" sz="1867" dirty="0" err="1">
                <a:solidFill>
                  <a:schemeClr val="accent6"/>
                </a:solidFill>
              </a:rPr>
              <a:t>Decrementation</a:t>
            </a:r>
          </a:p>
          <a:p>
            <a:pPr marL="457189" indent="-457189">
              <a:lnSpc>
                <a:spcPct val="125000"/>
              </a:lnSpc>
              <a:buFont typeface="Arial"/>
              <a:buChar char="•"/>
              <a:defRPr lang="en-US" sz="1400" dirty="0"/>
            </a:pPr>
            <a:r>
              <a:rPr lang="en-US" sz="1867" dirty="0">
                <a:solidFill>
                  <a:schemeClr val="accent6"/>
                </a:solidFill>
              </a:rPr>
              <a:t>Addition</a:t>
            </a:r>
          </a:p>
          <a:p>
            <a:pPr marL="457189" indent="-457189">
              <a:lnSpc>
                <a:spcPct val="125000"/>
              </a:lnSpc>
              <a:buFont typeface="Arial"/>
              <a:buChar char="•"/>
              <a:defRPr lang="en-US" sz="1400" dirty="0"/>
            </a:pPr>
            <a:r>
              <a:rPr lang="en-US" sz="1867" dirty="0">
                <a:solidFill>
                  <a:schemeClr val="accent6"/>
                </a:solidFill>
              </a:rPr>
              <a:t>Subtraction</a:t>
            </a:r>
          </a:p>
          <a:p>
            <a:pPr marL="457189" indent="-457189">
              <a:lnSpc>
                <a:spcPct val="125000"/>
              </a:lnSpc>
              <a:buFont typeface="Arial"/>
              <a:buChar char="•"/>
              <a:defRPr lang="en-US" sz="1400" dirty="0"/>
            </a:pPr>
            <a:r>
              <a:rPr lang="en-US" sz="1867" dirty="0" err="1">
                <a:solidFill>
                  <a:schemeClr val="accent6"/>
                </a:solidFill>
              </a:rPr>
              <a:t>Comparison</a:t>
            </a:r>
          </a:p>
        </p:txBody>
      </p:sp>
    </p:spTree>
    <p:extLst>
      <p:ext uri="{E61BCFC5-5FFC-40DD-8720-41F893D13D80}">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44"/>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6FBA4EB8-3C75-4BB8-A6FC-4C3F5D5DA9F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41FE19E-7CB7-4C3E-B3C0-FF21861E2C69}"/>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4599B6A7-B5EE-4F9F-B126-04DF4C4BE46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9B5E95A-AA4F-4C72-8615-988641DD7668}"/>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pic>
        <p:nvPicPr>
          <p:cNvPr id="4" name="Picture 3">
            <a:extLst>
              <a:ext uri="{7216D5A2-613A-4F58-BB1A-13FCAE8FA18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1F9E488-C85F-45EB-8C49-9E85603E3F4F}"/>
              </a:ext>
            </a:extLst>
          </p:cNvPr>
          <p:cNvPicPr>
            <a:picLocks noChangeAspect="1"/>
          </p:cNvPicPr>
          <p:nvPr/>
        </p:nvPicPr>
        <p:blipFill>
          <a:blip r:embed="rId3"/>
          <a:stretch>
            <a:fillRect/>
          </a:stretch>
        </p:blipFill>
        <p:spPr>
          <a:xfrm>
            <a:off x="2095678" y="987819"/>
            <a:ext cx="8000657" cy="5393703"/>
          </a:xfrm>
          <a:prstGeom prst="rect">
            <a:avLst/>
          </a:prstGeom>
          <a:noFill/>
        </p:spPr>
      </p:pic>
    </p:spTree>
    <p:extLst>
      <p:ext uri="{D33EF8EC-8693-45DE-9611-EC97D26259FB}">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46"/>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77940D69-1FDA-4E91-A986-6D61B84FE37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373DDD4-78AA-4241-B7C2-B918B7D96FD0}"/>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F782AE03-AFB3-4857-AD04-A0163628459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9BD7A43-EDD1-4E3F-AF46-0EDF6A7BF6BE}"/>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B8D667F6-7300-4186-93DB-0ED9B44EF00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E61EB37-3981-4204-B1F9-EC10967F5625}"/>
              </a:ext>
            </a:extLst>
          </p:cNvPr>
          <p:cNvSpPr txBox="1"/>
          <p:nvPr>
            <p:custDataLst>
              <p:tags r:id="rId1"/>
            </p:custDataLst>
          </p:nvPr>
        </p:nvSpPr>
        <p:spPr>
          <a:xfrm>
            <a:off x="4173297" y="987819"/>
            <a:ext cx="3845420" cy="474700"/>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Preprocessor Directives</a:t>
            </a:r>
          </a:p>
        </p:txBody>
      </p:sp>
      <p:sp>
        <p:nvSpPr>
          <p:cNvPr id="5" name="TextBox 4">
            <a:extLst>
              <a:ext uri="{704BC6FC-B10C-41B2-B03B-976BF27FF4C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BDB8D93-B426-4F2B-B0B4-D7964D97F2F4}"/>
              </a:ext>
            </a:extLst>
          </p:cNvPr>
          <p:cNvSpPr txBox="1"/>
          <p:nvPr/>
        </p:nvSpPr>
        <p:spPr>
          <a:xfrm>
            <a:off x="667448" y="1857718"/>
            <a:ext cx="11880520" cy="4115357"/>
          </a:xfrm>
          <a:prstGeom prst="rect">
            <a:avLst/>
          </a:prstGeom>
        </p:spPr>
        <p:txBody>
          <a:bodyPr vert="horz" lIns="127000" tIns="63500" rIns="127000" bIns="63500" rtlCol="0" anchor="t">
            <a:spAutoFit/>
          </a:bodyPr>
          <a:lstStyle/>
          <a:p>
            <a:pPr>
              <a:defRPr lang="en-US" sz="1400" dirty="0"/>
            </a:pPr>
            <a:r>
              <a:rPr lang="en-US" sz="1867" dirty="0">
                <a:latin typeface="Arial"/>
              </a:rPr>
              <a:t>Preprocessor is a program which is invoked by the compiler before the compilation of user written program.</a:t>
            </a:r>
          </a:p>
          <a:p>
            <a:pPr>
              <a:defRPr lang="en-US" sz="1400" dirty="0"/>
            </a:pPr>
            <a:r>
              <a:rPr lang="en-US" sz="1867" dirty="0">
                <a:latin typeface="Arial"/>
              </a:rPr>
              <a:t> </a:t>
            </a:r>
          </a:p>
          <a:p>
            <a:pPr>
              <a:defRPr lang="en-US" sz="1400" dirty="0"/>
            </a:pPr>
            <a:r>
              <a:rPr lang="en-US" sz="1867" dirty="0">
                <a:latin typeface="Arial"/>
              </a:rPr>
              <a:t>All preprocessor commands begin with a hash symbol (#)</a:t>
            </a:r>
          </a:p>
          <a:p>
            <a:pPr>
              <a:defRPr lang="en-US" sz="1400" dirty="0"/>
            </a:pPr>
            <a:endParaRPr lang="en-US" sz="1867" dirty="0">
              <a:latin typeface="Arial"/>
            </a:endParaRPr>
          </a:p>
          <a:p>
            <a:pPr>
              <a:lnSpc>
                <a:spcPct val="125000"/>
              </a:lnSpc>
              <a:defRPr lang="en-US" sz="1400" dirty="0"/>
            </a:pPr>
            <a:r>
              <a:rPr lang="en-US" sz="1867" b="1" dirty="0">
                <a:solidFill>
                  <a:schemeClr val="accent4"/>
                </a:solidFill>
                <a:latin typeface="Arial"/>
              </a:rPr>
              <a:t>#include - </a:t>
            </a:r>
            <a:r>
              <a:rPr lang="en-US" sz="1867" b="1" dirty="0">
                <a:solidFill>
                  <a:schemeClr val="accent6"/>
                </a:solidFill>
                <a:latin typeface="Arial"/>
              </a:rPr>
              <a:t>to include header files</a:t>
            </a:r>
          </a:p>
          <a:p>
            <a:pPr>
              <a:lnSpc>
                <a:spcPct val="125000"/>
              </a:lnSpc>
              <a:defRPr lang="en-US" sz="1400" dirty="0"/>
            </a:pPr>
            <a:r>
              <a:rPr lang="en-US" sz="1867" b="1" dirty="0">
                <a:solidFill>
                  <a:schemeClr val="accent4"/>
                </a:solidFill>
                <a:latin typeface="Arial"/>
              </a:rPr>
              <a:t>#define - </a:t>
            </a:r>
            <a:r>
              <a:rPr lang="en-US" sz="1867" b="1" dirty="0">
                <a:solidFill>
                  <a:srgbClr val="C1408A"/>
                </a:solidFill>
                <a:latin typeface="Arial"/>
              </a:rPr>
              <a:t>to define macros</a:t>
            </a:r>
          </a:p>
          <a:p>
            <a:pPr>
              <a:lnSpc>
                <a:spcPct val="125000"/>
              </a:lnSpc>
              <a:defRPr lang="en-US" sz="1400" dirty="0"/>
            </a:pPr>
            <a:r>
              <a:rPr lang="en-US" sz="1867" b="1" dirty="0">
                <a:solidFill>
                  <a:schemeClr val="accent4"/>
                </a:solidFill>
                <a:latin typeface="Arial"/>
              </a:rPr>
              <a:t>#</a:t>
            </a:r>
            <a:r>
              <a:rPr lang="en-US" sz="1867" b="1" dirty="0" err="1">
                <a:solidFill>
                  <a:schemeClr val="accent4"/>
                </a:solidFill>
                <a:latin typeface="Arial"/>
              </a:rPr>
              <a:t>undef</a:t>
            </a:r>
            <a:r>
              <a:rPr lang="en-US" sz="1867" b="1" dirty="0">
                <a:solidFill>
                  <a:srgbClr val="FF7B43"/>
                </a:solidFill>
                <a:latin typeface="Arial"/>
              </a:rPr>
              <a:t> -</a:t>
            </a:r>
            <a:r>
              <a:rPr lang="en-US" sz="1867" b="1" dirty="0">
                <a:solidFill>
                  <a:srgbClr val="C1408A"/>
                </a:solidFill>
                <a:latin typeface="Arial"/>
              </a:rPr>
              <a:t> </a:t>
            </a:r>
            <a:r>
              <a:rPr lang="en-US" sz="1867" b="1" dirty="0" err="1">
                <a:solidFill>
                  <a:srgbClr val="C1408A"/>
                </a:solidFill>
                <a:latin typeface="Arial"/>
              </a:rPr>
              <a:t>undefining</a:t>
            </a:r>
            <a:r>
              <a:rPr lang="en-US" sz="1867" b="1" dirty="0">
                <a:solidFill>
                  <a:srgbClr val="C1408A"/>
                </a:solidFill>
                <a:latin typeface="Arial"/>
              </a:rPr>
              <a:t> a macro</a:t>
            </a:r>
          </a:p>
          <a:p>
            <a:pPr>
              <a:lnSpc>
                <a:spcPct val="125000"/>
              </a:lnSpc>
              <a:defRPr lang="en-US" sz="1400" dirty="0"/>
            </a:pPr>
            <a:r>
              <a:rPr lang="en-US" sz="1867" b="1" dirty="0">
                <a:solidFill>
                  <a:srgbClr val="FF7B43"/>
                </a:solidFill>
                <a:latin typeface="Arial"/>
              </a:rPr>
              <a:t>#</a:t>
            </a:r>
            <a:r>
              <a:rPr lang="en-US" sz="1867" b="1" dirty="0" err="1">
                <a:solidFill>
                  <a:srgbClr val="FF7B43"/>
                </a:solidFill>
                <a:latin typeface="Arial"/>
              </a:rPr>
              <a:t>ifdef</a:t>
            </a:r>
            <a:r>
              <a:rPr lang="en-US" sz="1867" b="1" dirty="0">
                <a:solidFill>
                  <a:srgbClr val="FF7B43"/>
                </a:solidFill>
                <a:latin typeface="Arial"/>
              </a:rPr>
              <a:t> - </a:t>
            </a:r>
            <a:r>
              <a:rPr lang="en-US" sz="1867" b="1" dirty="0">
                <a:solidFill>
                  <a:srgbClr val="C1408A"/>
                </a:solidFill>
                <a:latin typeface="Arial"/>
              </a:rPr>
              <a:t>to verify whether macro is defined or not</a:t>
            </a:r>
          </a:p>
          <a:p>
            <a:pPr>
              <a:lnSpc>
                <a:spcPct val="125000"/>
              </a:lnSpc>
              <a:defRPr lang="en-US" sz="1400" dirty="0"/>
            </a:pPr>
            <a:r>
              <a:rPr lang="en-US" sz="1867" b="1" dirty="0">
                <a:solidFill>
                  <a:schemeClr val="accent1"/>
                </a:solidFill>
                <a:latin typeface="Arial"/>
              </a:rPr>
              <a:t>#</a:t>
            </a:r>
            <a:r>
              <a:rPr lang="en-US" sz="1867" b="1" dirty="0" err="1">
                <a:solidFill>
                  <a:schemeClr val="accent1"/>
                </a:solidFill>
                <a:latin typeface="Arial"/>
              </a:rPr>
              <a:t>ifndef</a:t>
            </a:r>
            <a:r>
              <a:rPr lang="en-US" sz="1867" b="1" dirty="0">
                <a:solidFill>
                  <a:schemeClr val="accent1"/>
                </a:solidFill>
                <a:latin typeface="Arial"/>
              </a:rPr>
              <a:t> - </a:t>
            </a:r>
            <a:r>
              <a:rPr lang="en-US" sz="1867" b="1" dirty="0">
                <a:solidFill>
                  <a:srgbClr val="FF7B43"/>
                </a:solidFill>
                <a:latin typeface="Arial"/>
              </a:rPr>
              <a:t> </a:t>
            </a:r>
            <a:r>
              <a:rPr lang="en-US" sz="1867" b="1" dirty="0">
                <a:solidFill>
                  <a:srgbClr val="C1408A"/>
                </a:solidFill>
                <a:latin typeface="Arial"/>
              </a:rPr>
              <a:t>it checks whether macro is defined or not. If not defined, it assumes the condition to be true</a:t>
            </a:r>
          </a:p>
          <a:p>
            <a:pPr>
              <a:lnSpc>
                <a:spcPct val="125000"/>
              </a:lnSpc>
              <a:defRPr lang="en-US" sz="1400" dirty="0"/>
            </a:pPr>
            <a:r>
              <a:rPr lang="en-US" sz="1867" b="1" dirty="0">
                <a:solidFill>
                  <a:srgbClr val="FF7B43"/>
                </a:solidFill>
                <a:latin typeface="Arial"/>
              </a:rPr>
              <a:t>#if-</a:t>
            </a:r>
            <a:r>
              <a:rPr lang="en-US" sz="1867" b="1" dirty="0">
                <a:solidFill>
                  <a:srgbClr val="C1408A"/>
                </a:solidFill>
                <a:latin typeface="Arial"/>
              </a:rPr>
              <a:t> is used to write generalized conditions using relational operator</a:t>
            </a:r>
          </a:p>
          <a:p>
            <a:pPr>
              <a:lnSpc>
                <a:spcPct val="125000"/>
              </a:lnSpc>
              <a:defRPr lang="en-US" sz="1400" dirty="0"/>
            </a:pPr>
            <a:r>
              <a:rPr lang="en-US" sz="1867" b="1" dirty="0">
                <a:solidFill>
                  <a:schemeClr val="accent4"/>
                </a:solidFill>
                <a:latin typeface="Arial"/>
              </a:rPr>
              <a:t>#else</a:t>
            </a:r>
            <a:r>
              <a:rPr lang="en-US" sz="1867" b="1" dirty="0">
                <a:solidFill>
                  <a:srgbClr val="C1408A"/>
                </a:solidFill>
                <a:latin typeface="Arial"/>
              </a:rPr>
              <a:t> - is used as alternative to #if</a:t>
            </a:r>
          </a:p>
          <a:p>
            <a:pPr>
              <a:lnSpc>
                <a:spcPct val="125000"/>
              </a:lnSpc>
              <a:defRPr lang="en-US" sz="1400" dirty="0"/>
            </a:pPr>
            <a:r>
              <a:rPr lang="en-US" sz="1867" b="1" dirty="0">
                <a:solidFill>
                  <a:srgbClr val="FF7B43"/>
                </a:solidFill>
                <a:latin typeface="Arial"/>
              </a:rPr>
              <a:t>#error </a:t>
            </a:r>
            <a:r>
              <a:rPr lang="en-US" sz="1867" b="1" dirty="0">
                <a:solidFill>
                  <a:srgbClr val="C1408A"/>
                </a:solidFill>
                <a:latin typeface="Arial"/>
              </a:rPr>
              <a:t>- prints an error message </a:t>
            </a:r>
          </a:p>
        </p:txBody>
      </p:sp>
    </p:spTree>
    <p:extLst>
      <p:ext uri="{299E37DE-A639-4E8A-8645-6E1F82DAAD4E}">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50"/>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4DB63837-AE11-48D1-A4C4-986B5125D5C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F382E8B-C77C-43F3-8375-AE2E53393832}"/>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6C781375-4596-4B6E-B197-FD3F4A5EE43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5A42892-4863-4B5B-986E-E82D920A4EBC}"/>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32226208-F6DD-4754-A065-7844D2C87F6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C2A9BFC-ED77-4A06-A7F8-D9278CE81AB5}"/>
              </a:ext>
            </a:extLst>
          </p:cNvPr>
          <p:cNvSpPr txBox="1"/>
          <p:nvPr>
            <p:custDataLst>
              <p:tags r:id="rId1"/>
            </p:custDataLst>
          </p:nvPr>
        </p:nvSpPr>
        <p:spPr>
          <a:xfrm>
            <a:off x="3337230" y="886219"/>
            <a:ext cx="5517553" cy="470047"/>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Dynamic memory allocation </a:t>
            </a:r>
          </a:p>
        </p:txBody>
      </p:sp>
      <p:pic>
        <p:nvPicPr>
          <p:cNvPr id="5" name="Picture 4">
            <a:extLst>
              <a:ext uri="{C75F379C-9FB3-4872-A127-53B6117A75C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168C44B-C987-4846-8AFF-9165B60A5930}"/>
              </a:ext>
            </a:extLst>
          </p:cNvPr>
          <p:cNvPicPr>
            <a:picLocks noChangeAspect="1"/>
          </p:cNvPicPr>
          <p:nvPr/>
        </p:nvPicPr>
        <p:blipFill>
          <a:blip r:embed="rId4"/>
          <a:stretch>
            <a:fillRect/>
          </a:stretch>
        </p:blipFill>
        <p:spPr>
          <a:xfrm>
            <a:off x="2844800" y="1593850"/>
            <a:ext cx="6502400" cy="2654300"/>
          </a:xfrm>
          <a:prstGeom prst="rect">
            <a:avLst/>
          </a:prstGeom>
          <a:noFill/>
        </p:spPr>
      </p:pic>
      <p:sp>
        <p:nvSpPr>
          <p:cNvPr id="6" name="Left Brace 5">
            <a:extLst>
              <a:ext uri="{CE16C223-D92C-4095-BC9D-127C60C0D94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2E252B3-B29E-4F2F-9FF9-96DA158BE605}"/>
              </a:ext>
            </a:extLst>
          </p:cNvPr>
          <p:cNvSpPr/>
          <p:nvPr/>
        </p:nvSpPr>
        <p:spPr>
          <a:xfrm rot="16200000">
            <a:off x="3929964" y="3569754"/>
            <a:ext cx="777760" cy="2032927"/>
          </a:xfrm>
          <a:prstGeom prst="leftBrace">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9525" cap="flat">
            <a:solidFill>
              <a:schemeClr val="accent1">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solidFill>
                <a:schemeClr val="tx1"/>
              </a:solidFill>
            </a:endParaRPr>
          </a:p>
        </p:txBody>
      </p:sp>
      <p:sp>
        <p:nvSpPr>
          <p:cNvPr id="7" name="Left Brace 6">
            <a:extLst>
              <a:ext uri="{33686B0F-BF5B-43AA-8AAC-33334CCE6DD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D2DB24-A0CA-48D4-8CDB-5AF462EF3F94}"/>
              </a:ext>
            </a:extLst>
          </p:cNvPr>
          <p:cNvSpPr/>
          <p:nvPr/>
        </p:nvSpPr>
        <p:spPr>
          <a:xfrm rot="16200000">
            <a:off x="7531659" y="3420389"/>
            <a:ext cx="777760" cy="2224443"/>
          </a:xfrm>
          <a:prstGeom prst="leftBrace">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9525" cap="flat">
            <a:solidFill>
              <a:schemeClr val="accent1">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sz="2400" dirty="0">
              <a:solidFill>
                <a:schemeClr val="tx1"/>
              </a:solidFill>
            </a:endParaRPr>
          </a:p>
        </p:txBody>
      </p:sp>
      <p:sp>
        <p:nvSpPr>
          <p:cNvPr id="8" name="TextBox 7">
            <a:extLst>
              <a:ext uri="{437C433D-7BD0-4D66-BF85-201D4D71893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0D1BC9F-04FA-4D2E-9239-5C45AACF27E9}"/>
              </a:ext>
            </a:extLst>
          </p:cNvPr>
          <p:cNvSpPr txBox="1"/>
          <p:nvPr/>
        </p:nvSpPr>
        <p:spPr>
          <a:xfrm>
            <a:off x="3302380" y="5003801"/>
            <a:ext cx="2540000" cy="415563"/>
          </a:xfrm>
          <a:prstGeom prst="rect">
            <a:avLst/>
          </a:prstGeom>
        </p:spPr>
        <p:txBody>
          <a:bodyPr vert="horz" lIns="127000" tIns="63500" rIns="127000" bIns="63500" rtlCol="0" anchor="t">
            <a:spAutoFit/>
          </a:bodyPr>
          <a:lstStyle/>
          <a:p>
            <a:pPr>
              <a:defRPr lang="en-US" sz="1400" dirty="0"/>
            </a:pPr>
            <a:r>
              <a:rPr lang="en-US" sz="1867" dirty="0"/>
              <a:t>Compilation</a:t>
            </a:r>
          </a:p>
        </p:txBody>
      </p:sp>
      <p:sp>
        <p:nvSpPr>
          <p:cNvPr id="9" name="TextBox 8">
            <a:extLst>
              <a:ext uri="{2AE4F824-5C52-4C2F-A3B4-CC00CE1F880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7E11CEE-0745-41C9-BFBA-76251788C819}"/>
              </a:ext>
            </a:extLst>
          </p:cNvPr>
          <p:cNvSpPr txBox="1"/>
          <p:nvPr/>
        </p:nvSpPr>
        <p:spPr>
          <a:xfrm>
            <a:off x="7279424" y="4965701"/>
            <a:ext cx="2540000" cy="415563"/>
          </a:xfrm>
          <a:prstGeom prst="rect">
            <a:avLst/>
          </a:prstGeom>
        </p:spPr>
        <p:txBody>
          <a:bodyPr vert="horz" lIns="127000" tIns="63500" rIns="127000" bIns="63500" rtlCol="0" anchor="t">
            <a:spAutoFit/>
          </a:bodyPr>
          <a:lstStyle/>
          <a:p>
            <a:pPr>
              <a:defRPr lang="en-US" sz="1400" dirty="0"/>
            </a:pPr>
            <a:r>
              <a:rPr lang="en-US" sz="1867" dirty="0"/>
              <a:t>Execution</a:t>
            </a:r>
          </a:p>
        </p:txBody>
      </p:sp>
      <p:sp>
        <p:nvSpPr>
          <p:cNvPr id="10" name="TextBox 9">
            <a:extLst>
              <a:ext uri="{C3E562F6-C277-4485-A63E-FA956CF5350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390163D-1EEC-4514-B0A9-809B97ACAE95}"/>
              </a:ext>
            </a:extLst>
          </p:cNvPr>
          <p:cNvSpPr txBox="1"/>
          <p:nvPr/>
        </p:nvSpPr>
        <p:spPr>
          <a:xfrm>
            <a:off x="471665" y="5864620"/>
            <a:ext cx="4405135" cy="415563"/>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Static Memory Allocation</a:t>
            </a:r>
          </a:p>
        </p:txBody>
      </p:sp>
      <p:sp>
        <p:nvSpPr>
          <p:cNvPr id="11" name="TextBox 10">
            <a:extLst>
              <a:ext uri="{89F9B6BC-B364-4536-AA58-4AC796EA038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C255C51-DC75-4E4A-92C3-EE541FC30B92}"/>
              </a:ext>
            </a:extLst>
          </p:cNvPr>
          <p:cNvSpPr txBox="1"/>
          <p:nvPr/>
        </p:nvSpPr>
        <p:spPr>
          <a:xfrm>
            <a:off x="6673114" y="5918201"/>
            <a:ext cx="5140668" cy="415563"/>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Dynamic Memory Allocation</a:t>
            </a:r>
          </a:p>
        </p:txBody>
      </p:sp>
      <p:sp>
        <p:nvSpPr>
          <p:cNvPr id="12" name="TextBox 11">
            <a:extLst>
              <a:ext uri="{05503D3D-5300-4208-8109-7937F17C693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745850F-A878-4C47-95E3-EB1D134107C8}"/>
              </a:ext>
            </a:extLst>
          </p:cNvPr>
          <p:cNvSpPr txBox="1"/>
          <p:nvPr/>
        </p:nvSpPr>
        <p:spPr>
          <a:xfrm>
            <a:off x="-82308" y="3949611"/>
            <a:ext cx="3403600" cy="866904"/>
          </a:xfrm>
          <a:prstGeom prst="rect">
            <a:avLst/>
          </a:prstGeom>
        </p:spPr>
        <p:txBody>
          <a:bodyPr vert="horz" lIns="127000" tIns="63500" rIns="127000" bIns="63500" rtlCol="0" anchor="t">
            <a:spAutoFit/>
          </a:bodyPr>
          <a:lstStyle/>
          <a:p>
            <a:pPr marL="457189" indent="-457189">
              <a:buFont typeface="Arial"/>
              <a:buChar char="•"/>
              <a:defRPr lang="en-US" sz="1400" dirty="0"/>
            </a:pPr>
            <a:r>
              <a:rPr lang="en-US" sz="1600" dirty="0"/>
              <a:t>Conversion from </a:t>
            </a:r>
            <a:r>
              <a:rPr lang="en-US" sz="1600" dirty="0" err="1"/>
              <a:t>HLL</a:t>
            </a:r>
            <a:r>
              <a:rPr lang="en-US" sz="1600" dirty="0"/>
              <a:t> to </a:t>
            </a:r>
            <a:r>
              <a:rPr lang="en-US" sz="1600" dirty="0" err="1"/>
              <a:t>MLL</a:t>
            </a:r>
          </a:p>
          <a:p>
            <a:pPr marL="457189" indent="-457189">
              <a:buFont typeface="Arial"/>
              <a:buChar char="•"/>
              <a:defRPr lang="en-US" sz="1400" dirty="0"/>
            </a:pPr>
            <a:r>
              <a:rPr lang="en-US" sz="1600" dirty="0"/>
              <a:t>Decision to allocate memory to variable</a:t>
            </a:r>
          </a:p>
        </p:txBody>
      </p:sp>
      <p:sp>
        <p:nvSpPr>
          <p:cNvPr id="13" name="TextBox 12">
            <a:extLst>
              <a:ext uri="{2A56F1C4-D4A4-4026-97B6-8EA355218E5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7673959-4D43-429D-BD1C-3BAC95EA3090}"/>
              </a:ext>
            </a:extLst>
          </p:cNvPr>
          <p:cNvSpPr txBox="1"/>
          <p:nvPr/>
        </p:nvSpPr>
        <p:spPr>
          <a:xfrm>
            <a:off x="9134361" y="3848100"/>
            <a:ext cx="3159239" cy="1113125"/>
          </a:xfrm>
          <a:prstGeom prst="rect">
            <a:avLst/>
          </a:prstGeom>
        </p:spPr>
        <p:txBody>
          <a:bodyPr vert="horz" lIns="127000" tIns="63500" rIns="127000" bIns="63500" rtlCol="0" anchor="t">
            <a:spAutoFit/>
          </a:bodyPr>
          <a:lstStyle/>
          <a:p>
            <a:pPr marL="457189" indent="-457189">
              <a:buFont typeface="Arial"/>
              <a:buChar char="•"/>
              <a:defRPr lang="en-US" sz="1400" dirty="0"/>
            </a:pPr>
            <a:r>
              <a:rPr lang="en-US" sz="1600" dirty="0"/>
              <a:t>Execution of machine level instructions</a:t>
            </a:r>
          </a:p>
          <a:p>
            <a:pPr marL="457189" indent="-457189">
              <a:buFont typeface="Arial"/>
              <a:buChar char="•"/>
              <a:defRPr lang="en-US" sz="1400" dirty="0"/>
            </a:pPr>
            <a:r>
              <a:rPr lang="en-US" sz="1600" dirty="0"/>
              <a:t>Decision to allocate memory to variable</a:t>
            </a:r>
          </a:p>
        </p:txBody>
      </p:sp>
    </p:spTree>
    <p:extLst>
      <p:ext uri="{2A714212-0E83-4347-BDA6-8825835375BA}">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53"/>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0CD6606E-07AA-4F8C-B25F-D037BC3D614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7665701-E607-4223-A2C8-E83FA23BB442}"/>
              </a:ext>
            </a:extLst>
          </p:cNvPr>
          <p:cNvPicPr>
            <a:picLocks noChangeAspect="1"/>
          </p:cNvPicPr>
          <p:nvPr/>
        </p:nvPicPr>
        <p:blipFill>
          <a:blip r:embed="rId2"/>
          <a:stretch>
            <a:fillRect/>
          </a:stretch>
        </p:blipFill>
        <p:spPr>
          <a:xfrm>
            <a:off x="-24803" y="0"/>
            <a:ext cx="12192000" cy="835200"/>
          </a:xfrm>
          <a:prstGeom prst="rect">
            <a:avLst/>
          </a:prstGeom>
          <a:noFill/>
        </p:spPr>
      </p:pic>
      <p:sp>
        <p:nvSpPr>
          <p:cNvPr id="3" name="TextBox 2">
            <a:extLst>
              <a:ext uri="{76E973EA-B52A-4397-AA4D-E7F75E87ACC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7424186-08D0-4ABF-886B-4EB7EBDFE8A1}"/>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FB8F43A8-55A0-40EB-9839-CEF0BB5D34D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43EFC52-94C8-40A5-8787-5F6D059B6426}"/>
              </a:ext>
            </a:extLst>
          </p:cNvPr>
          <p:cNvSpPr txBox="1"/>
          <p:nvPr/>
        </p:nvSpPr>
        <p:spPr>
          <a:xfrm>
            <a:off x="471665" y="1330808"/>
            <a:ext cx="4405135" cy="415563"/>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Static Memory Allocation</a:t>
            </a:r>
          </a:p>
        </p:txBody>
      </p:sp>
      <p:sp>
        <p:nvSpPr>
          <p:cNvPr id="5" name="TextBox 4">
            <a:extLst>
              <a:ext uri="{82E31C7D-91EE-46F4-A1AC-8A7465D01D7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557F50E-A4FA-44C8-98BD-2A7E0AEEC27C}"/>
              </a:ext>
            </a:extLst>
          </p:cNvPr>
          <p:cNvSpPr txBox="1"/>
          <p:nvPr/>
        </p:nvSpPr>
        <p:spPr>
          <a:xfrm>
            <a:off x="6350001" y="3477020"/>
            <a:ext cx="5140668" cy="2382447"/>
          </a:xfrm>
          <a:prstGeom prst="rect">
            <a:avLst/>
          </a:prstGeom>
        </p:spPr>
        <p:txBody>
          <a:bodyPr vert="horz" lIns="127000" tIns="63500" rIns="127000" bIns="63500" rtlCol="0" anchor="t">
            <a:spAutoFit/>
          </a:bodyPr>
          <a:lstStyle/>
          <a:p>
            <a:pPr>
              <a:defRPr lang="en-US" sz="1400" dirty="0"/>
            </a:pPr>
            <a:r>
              <a:rPr lang="en-US" sz="1867" b="1" dirty="0">
                <a:solidFill>
                  <a:schemeClr val="accent6"/>
                </a:solidFill>
                <a:latin typeface="+mj-lt"/>
              </a:rPr>
              <a:t>Dynamic Memory Allocation</a:t>
            </a:r>
          </a:p>
          <a:p>
            <a:pPr>
              <a:defRPr lang="en-US" sz="1400" dirty="0"/>
            </a:pPr>
            <a:endParaRPr lang="en-US" sz="1867" b="1" dirty="0">
              <a:solidFill>
                <a:schemeClr val="accent6"/>
              </a:solidFill>
              <a:latin typeface="+mj-lt"/>
            </a:endParaRPr>
          </a:p>
          <a:p>
            <a:pPr marL="457189" indent="-457189">
              <a:lnSpc>
                <a:spcPct val="150000"/>
              </a:lnSpc>
              <a:buFont typeface="Arial"/>
              <a:buChar char="•"/>
              <a:defRPr lang="en-US" sz="1400" dirty="0"/>
            </a:pPr>
            <a:r>
              <a:rPr lang="en-US" sz="1867" dirty="0" err="1">
                <a:latin typeface="+mj-lt"/>
              </a:rPr>
              <a:t>malloc</a:t>
            </a:r>
            <a:r>
              <a:rPr lang="en-US" sz="1867" dirty="0">
                <a:latin typeface="+mj-lt"/>
              </a:rPr>
              <a:t>()</a:t>
            </a:r>
          </a:p>
          <a:p>
            <a:pPr marL="457189" indent="-457189">
              <a:lnSpc>
                <a:spcPct val="150000"/>
              </a:lnSpc>
              <a:buFont typeface="Arial"/>
              <a:buChar char="•"/>
              <a:defRPr lang="en-US" sz="1400" dirty="0"/>
            </a:pPr>
            <a:r>
              <a:rPr lang="en-US" sz="1867" dirty="0" err="1">
                <a:latin typeface="+mj-lt"/>
              </a:rPr>
              <a:t>calloc</a:t>
            </a:r>
            <a:r>
              <a:rPr lang="en-US" sz="1867" dirty="0">
                <a:latin typeface="+mj-lt"/>
              </a:rPr>
              <a:t>()</a:t>
            </a:r>
          </a:p>
          <a:p>
            <a:pPr marL="457189" indent="-457189">
              <a:lnSpc>
                <a:spcPct val="150000"/>
              </a:lnSpc>
              <a:buFont typeface="Arial"/>
              <a:buChar char="•"/>
              <a:defRPr lang="en-US" sz="1400" dirty="0"/>
            </a:pPr>
            <a:r>
              <a:rPr lang="en-US" sz="1867" dirty="0" err="1">
                <a:latin typeface="+mj-lt"/>
              </a:rPr>
              <a:t>realloc</a:t>
            </a:r>
            <a:r>
              <a:rPr lang="en-US" sz="1867" dirty="0">
                <a:latin typeface="+mj-lt"/>
              </a:rPr>
              <a:t>()</a:t>
            </a:r>
          </a:p>
          <a:p>
            <a:pPr marL="457189" indent="-457189">
              <a:lnSpc>
                <a:spcPct val="150000"/>
              </a:lnSpc>
              <a:buFont typeface="Arial"/>
              <a:buChar char="•"/>
              <a:defRPr lang="en-US" sz="1400" dirty="0"/>
            </a:pPr>
            <a:r>
              <a:rPr lang="en-US" sz="1867" dirty="0">
                <a:latin typeface="+mj-lt"/>
              </a:rPr>
              <a:t>free()</a:t>
            </a:r>
          </a:p>
        </p:txBody>
      </p:sp>
      <p:sp>
        <p:nvSpPr>
          <p:cNvPr id="6" name="TextBox 5">
            <a:extLst>
              <a:ext uri="{425310FF-07EE-4D6F-8C2F-9E55B34650F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90711D7-9780-4424-91C6-34309416BFE8}"/>
              </a:ext>
            </a:extLst>
          </p:cNvPr>
          <p:cNvSpPr txBox="1"/>
          <p:nvPr/>
        </p:nvSpPr>
        <p:spPr>
          <a:xfrm>
            <a:off x="442735" y="1907782"/>
            <a:ext cx="5300636" cy="945772"/>
          </a:xfrm>
          <a:prstGeom prst="rect">
            <a:avLst/>
          </a:prstGeom>
        </p:spPr>
        <p:txBody>
          <a:bodyPr vert="horz" lIns="127000" tIns="63500" rIns="127000" bIns="63500" rtlCol="0" anchor="t">
            <a:spAutoFit/>
          </a:bodyPr>
          <a:lstStyle/>
          <a:p>
            <a:pPr marL="457189" indent="-457189">
              <a:lnSpc>
                <a:spcPct val="150000"/>
              </a:lnSpc>
              <a:buFont typeface="Arial"/>
              <a:buChar char="•"/>
              <a:defRPr lang="en-US" sz="1400" dirty="0"/>
            </a:pPr>
            <a:r>
              <a:rPr lang="en-US" sz="1867" dirty="0"/>
              <a:t>Wastage of memory</a:t>
            </a:r>
          </a:p>
          <a:p>
            <a:pPr marL="457189" indent="-457189">
              <a:lnSpc>
                <a:spcPct val="150000"/>
              </a:lnSpc>
              <a:buFont typeface="Arial"/>
              <a:buChar char="•"/>
              <a:defRPr lang="en-US" sz="1400" dirty="0"/>
            </a:pPr>
            <a:r>
              <a:rPr lang="en-US" sz="1867" dirty="0"/>
              <a:t>Reediting is a time consuming process</a:t>
            </a:r>
          </a:p>
        </p:txBody>
      </p:sp>
    </p:spTree>
    <p:extLst>
      <p:ext uri="{ED73ED4B-FBB4-4D60-92AF-28310BCA064E}">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57"/>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B193BEBD-C034-4E8B-B16F-1C81EE777C9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EE849AD-81D1-48BE-B7BC-FB3B67C9CB53}"/>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22D78BE9-515F-4645-8A7D-C6827A1192D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6C8AB8F-900F-4A4E-9128-1ED709AEE5B4}"/>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D16A0509-5942-4BAF-94F1-70711A8A85C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FD572B6-7132-47EA-9EC5-56BCFBB5B63D}"/>
              </a:ext>
            </a:extLst>
          </p:cNvPr>
          <p:cNvSpPr txBox="1"/>
          <p:nvPr>
            <p:custDataLst>
              <p:tags r:id="rId1"/>
            </p:custDataLst>
          </p:nvPr>
        </p:nvSpPr>
        <p:spPr>
          <a:xfrm>
            <a:off x="5182196" y="835203"/>
            <a:ext cx="1778000" cy="474696"/>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err="1">
                <a:latin typeface="+mj-lt"/>
              </a:rPr>
              <a:t>malloc</a:t>
            </a:r>
            <a:r>
              <a:rPr lang="en-US" sz="1867" b="1" dirty="0">
                <a:latin typeface="+mj-lt"/>
              </a:rPr>
              <a:t>()</a:t>
            </a:r>
          </a:p>
        </p:txBody>
      </p:sp>
      <p:sp>
        <p:nvSpPr>
          <p:cNvPr id="5" name="TextBox 4">
            <a:extLst>
              <a:ext uri="{6660D87A-F4B9-4DAD-A8AE-2A18AF85076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D939EDF-8A27-48F1-91CB-AD9B0DEADD46}"/>
              </a:ext>
            </a:extLst>
          </p:cNvPr>
          <p:cNvSpPr txBox="1"/>
          <p:nvPr/>
        </p:nvSpPr>
        <p:spPr>
          <a:xfrm>
            <a:off x="521906" y="1542263"/>
            <a:ext cx="11148199" cy="2139496"/>
          </a:xfrm>
          <a:prstGeom prst="rect">
            <a:avLst/>
          </a:prstGeom>
        </p:spPr>
        <p:txBody>
          <a:bodyPr vert="horz" lIns="127000" tIns="63500" rIns="127000" bIns="63500" rtlCol="0" anchor="t">
            <a:spAutoFit/>
          </a:bodyPr>
          <a:lstStyle/>
          <a:p>
            <a:pPr marL="457189" indent="-457189">
              <a:buFont typeface="Arial"/>
              <a:buChar char="•"/>
              <a:defRPr lang="en-US" sz="1400" dirty="0"/>
            </a:pPr>
            <a:r>
              <a:rPr lang="en-US" sz="1867" dirty="0" err="1"/>
              <a:t>malloc</a:t>
            </a:r>
            <a:r>
              <a:rPr lang="en-US" sz="1867" dirty="0"/>
              <a:t> stands for Memory allocation</a:t>
            </a:r>
          </a:p>
          <a:p>
            <a:pPr>
              <a:defRPr lang="en-US" sz="1400" dirty="0"/>
            </a:pPr>
            <a:endParaRPr lang="en-US" sz="1867" dirty="0"/>
          </a:p>
          <a:p>
            <a:pPr marL="457189" indent="-457189">
              <a:buFont typeface="Arial"/>
              <a:buChar char="•"/>
              <a:defRPr lang="en-US" sz="1400" dirty="0"/>
            </a:pPr>
            <a:r>
              <a:rPr lang="en-US" sz="1867" dirty="0"/>
              <a:t>General form of memory allocation using </a:t>
            </a:r>
            <a:r>
              <a:rPr lang="en-US" sz="1867" dirty="0" err="1"/>
              <a:t>malloc</a:t>
            </a:r>
            <a:r>
              <a:rPr lang="en-US" sz="1867" dirty="0"/>
              <a:t> is,</a:t>
            </a:r>
          </a:p>
          <a:p>
            <a:pPr>
              <a:defRPr lang="en-US" sz="1400" dirty="0"/>
            </a:pPr>
            <a:endParaRPr lang="en-US" sz="1867" dirty="0"/>
          </a:p>
          <a:p>
            <a:pPr>
              <a:defRPr lang="en-US" sz="1400" dirty="0"/>
            </a:pPr>
            <a:r>
              <a:rPr lang="en-US" sz="1867" b="1" dirty="0">
                <a:solidFill>
                  <a:srgbClr val="FF0000"/>
                </a:solidFill>
                <a:latin typeface="+mj-lt"/>
              </a:rPr>
              <a:t>       datatype *</a:t>
            </a:r>
            <a:r>
              <a:rPr lang="en-US" sz="1867" b="1" dirty="0" err="1">
                <a:solidFill>
                  <a:srgbClr val="FF0000"/>
                </a:solidFill>
                <a:latin typeface="+mj-lt"/>
              </a:rPr>
              <a:t>ptr </a:t>
            </a:r>
            <a:r>
              <a:rPr lang="en-US" sz="1867" b="1" dirty="0">
                <a:solidFill>
                  <a:srgbClr val="FF0000"/>
                </a:solidFill>
                <a:latin typeface="+mj-lt"/>
              </a:rPr>
              <a:t>= (datatype *) </a:t>
            </a:r>
            <a:r>
              <a:rPr lang="en-US" sz="1867" b="1" dirty="0" err="1">
                <a:solidFill>
                  <a:srgbClr val="FF0000"/>
                </a:solidFill>
                <a:latin typeface="+mj-lt"/>
              </a:rPr>
              <a:t>malloc</a:t>
            </a:r>
            <a:r>
              <a:rPr lang="en-US" sz="1867" b="1" dirty="0">
                <a:solidFill>
                  <a:srgbClr val="FF0000"/>
                </a:solidFill>
                <a:latin typeface="+mj-lt"/>
              </a:rPr>
              <a:t>(RequiredAmountOfMemory * </a:t>
            </a:r>
            <a:r>
              <a:rPr lang="en-US" sz="1867" b="1" dirty="0" err="1">
                <a:solidFill>
                  <a:srgbClr val="FF0000"/>
                </a:solidFill>
                <a:latin typeface="+mj-lt"/>
              </a:rPr>
              <a:t>sizeof</a:t>
            </a:r>
            <a:r>
              <a:rPr lang="en-US" sz="1867" b="1" dirty="0">
                <a:solidFill>
                  <a:srgbClr val="FF0000"/>
                </a:solidFill>
                <a:latin typeface="+mj-lt"/>
              </a:rPr>
              <a:t>(datatype));</a:t>
            </a:r>
          </a:p>
          <a:p>
            <a:pPr>
              <a:defRPr lang="en-US" sz="1400" dirty="0"/>
            </a:pPr>
            <a:r>
              <a:rPr lang="en-US" sz="1867" dirty="0"/>
              <a:t> </a:t>
            </a:r>
          </a:p>
          <a:p>
            <a:pPr>
              <a:defRPr lang="en-US" sz="1400" dirty="0"/>
            </a:pPr>
            <a:r>
              <a:rPr lang="en-US" sz="1867" dirty="0"/>
              <a:t>       If </a:t>
            </a:r>
            <a:r>
              <a:rPr lang="en-US" sz="1867" dirty="0" err="1"/>
              <a:t>malloc</a:t>
            </a:r>
            <a:r>
              <a:rPr lang="en-US" sz="1867" dirty="0"/>
              <a:t>() is unable to find the required amount of memory, it returns</a:t>
            </a:r>
            <a:r>
              <a:rPr lang="en-US" sz="1867" b="1" dirty="0">
                <a:solidFill>
                  <a:srgbClr val="FF0000"/>
                </a:solidFill>
                <a:latin typeface="+mj-lt"/>
              </a:rPr>
              <a:t> NULL</a:t>
            </a:r>
          </a:p>
        </p:txBody>
      </p:sp>
      <p:pic>
        <p:nvPicPr>
          <p:cNvPr id="6" name="Picture 5">
            <a:extLst>
              <a:ext uri="{57C546A9-D217-4712-A963-96FCE8D6454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FF628AB-F95B-46A6-A057-860B72B8F894}"/>
              </a:ext>
            </a:extLst>
          </p:cNvPr>
          <p:cNvPicPr>
            <a:picLocks noChangeAspect="1"/>
          </p:cNvPicPr>
          <p:nvPr/>
        </p:nvPicPr>
        <p:blipFill>
          <a:blip r:embed="rId4"/>
          <a:stretch>
            <a:fillRect/>
          </a:stretch>
        </p:blipFill>
        <p:spPr>
          <a:xfrm>
            <a:off x="2438400" y="3789985"/>
            <a:ext cx="8221077" cy="2836265"/>
          </a:xfrm>
          <a:prstGeom prst="rect">
            <a:avLst/>
          </a:prstGeom>
          <a:noFill/>
        </p:spPr>
      </p:pic>
    </p:spTree>
    <p:extLst>
      <p:ext uri="{4CE45AD7-06B3-40E3-8E04-51CB110CC6CD}">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59"/>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7D7A446E-CD80-4061-AB3E-2563E8B4355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649724D-4184-4E30-AF25-A15D5A9A07A8}"/>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3" name="TextBox 2">
            <a:extLst>
              <a:ext uri="{66DCF5CB-C866-455D-AAF7-6EC751EEB27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A11F2E4-6EDE-4EDE-9627-23B3606049FE}"/>
              </a:ext>
            </a:extLst>
          </p:cNvPr>
          <p:cNvSpPr txBox="1"/>
          <p:nvPr/>
        </p:nvSpPr>
        <p:spPr>
          <a:xfrm>
            <a:off x="898829" y="-60374"/>
            <a:ext cx="8854771" cy="7061805"/>
          </a:xfrm>
          <a:prstGeom prst="rect">
            <a:avLst/>
          </a:prstGeom>
        </p:spPr>
        <p:txBody>
          <a:bodyPr vert="horz" lIns="127000" tIns="63500" rIns="127000" bIns="63500" rtlCol="0" anchor="t">
            <a:spAutoFit/>
          </a:bodyPr>
          <a:lstStyle/>
          <a:p>
            <a:pPr>
              <a:defRPr lang="en-US" sz="1400" dirty="0"/>
            </a:pPr>
            <a:r>
              <a:rPr lang="en-US" sz="1733" dirty="0"/>
              <a:t>#include&lt;stdio.h&gt;</a:t>
            </a:r>
            <a:br>
              <a:rPr lang="en-US" sz="1733" dirty="0"/>
            </a:br>
            <a:r>
              <a:rPr lang="en-US" sz="1733" dirty="0"/>
              <a:t>#include&lt;</a:t>
            </a:r>
            <a:r>
              <a:rPr lang="en-US" sz="1733" dirty="0" err="1"/>
              <a:t>stdlib</a:t>
            </a:r>
            <a:r>
              <a:rPr lang="en-US" sz="1733" dirty="0"/>
              <a:t>.h&gt;</a:t>
            </a:r>
            <a:br>
              <a:rPr lang="en-US" sz="1733" dirty="0"/>
            </a:br>
            <a:r>
              <a:rPr lang="en-US" sz="1733" dirty="0"/>
              <a:t>void main()</a:t>
            </a:r>
            <a:br>
              <a:rPr lang="en-US" sz="1733" dirty="0"/>
            </a:br>
            <a:r>
              <a:rPr lang="en-US" sz="1733" dirty="0"/>
              <a:t>{</a:t>
            </a:r>
            <a:br>
              <a:rPr lang="en-US" sz="1733" dirty="0"/>
            </a:br>
            <a:r>
              <a:rPr lang="en-US" sz="1733" dirty="0"/>
              <a:t>    int n,i;</a:t>
            </a:r>
            <a:br>
              <a:rPr lang="en-US" sz="1733" dirty="0"/>
            </a:br>
            <a:r>
              <a:rPr lang="en-US" sz="1733" dirty="0"/>
              <a:t>    </a:t>
            </a:r>
            <a:r>
              <a:rPr lang="en-US" sz="1733" dirty="0" err="1"/>
              <a:t>printf</a:t>
            </a:r>
            <a:r>
              <a:rPr lang="en-US" sz="1733" dirty="0"/>
              <a:t>("enter the number of elements\n");</a:t>
            </a:r>
            <a:br>
              <a:rPr lang="en-US" sz="1733" dirty="0"/>
            </a:br>
            <a:r>
              <a:rPr lang="en-US" sz="1733" dirty="0"/>
              <a:t>    </a:t>
            </a:r>
            <a:r>
              <a:rPr lang="en-US" sz="1733" dirty="0" err="1"/>
              <a:t>scanf</a:t>
            </a:r>
            <a:r>
              <a:rPr lang="en-US" sz="1733" dirty="0"/>
              <a:t>("%d",&amp;n);</a:t>
            </a:r>
            <a:br>
              <a:rPr lang="en-US" sz="1733" dirty="0"/>
            </a:br>
            <a:r>
              <a:rPr lang="en-US" sz="1733" dirty="0"/>
              <a:t>     </a:t>
            </a:r>
            <a:br>
              <a:rPr lang="en-US" sz="1733" dirty="0"/>
            </a:br>
            <a:r>
              <a:rPr lang="en-US" sz="1733" dirty="0"/>
              <a:t>    int *p = (int *)</a:t>
            </a:r>
            <a:r>
              <a:rPr lang="en-US" sz="1733" dirty="0" err="1"/>
              <a:t>malloc</a:t>
            </a:r>
            <a:r>
              <a:rPr lang="en-US" sz="1733" dirty="0"/>
              <a:t>(n*</a:t>
            </a:r>
            <a:r>
              <a:rPr lang="en-US" sz="1733" dirty="0" err="1"/>
              <a:t>sizeof</a:t>
            </a:r>
            <a:r>
              <a:rPr lang="en-US" sz="1733" dirty="0"/>
              <a:t>(int));</a:t>
            </a:r>
            <a:br>
              <a:rPr lang="en-US" sz="1733" dirty="0"/>
            </a:br>
            <a:r>
              <a:rPr lang="en-US" sz="1733" dirty="0"/>
              <a:t>    </a:t>
            </a:r>
            <a:br>
              <a:rPr lang="en-US" sz="1733" dirty="0"/>
            </a:br>
            <a:r>
              <a:rPr lang="en-US" sz="1733" dirty="0"/>
              <a:t>    if(p == NULL)</a:t>
            </a:r>
            <a:br>
              <a:rPr lang="en-US" sz="1733" dirty="0"/>
            </a:br>
            <a:r>
              <a:rPr lang="en-US" sz="1733" dirty="0"/>
              <a:t>    {</a:t>
            </a:r>
            <a:br>
              <a:rPr lang="en-US" sz="1733" dirty="0"/>
            </a:br>
            <a:r>
              <a:rPr lang="en-US" sz="1733" dirty="0"/>
              <a:t>        </a:t>
            </a:r>
            <a:r>
              <a:rPr lang="en-US" sz="1733" dirty="0" err="1"/>
              <a:t>printf</a:t>
            </a:r>
            <a:r>
              <a:rPr lang="en-US" sz="1733" dirty="0"/>
              <a:t>("enough memory not available");</a:t>
            </a:r>
            <a:br>
              <a:rPr lang="en-US" sz="1733" dirty="0"/>
            </a:br>
            <a:r>
              <a:rPr lang="en-US" sz="1733" dirty="0"/>
              <a:t>        exit(0);</a:t>
            </a:r>
            <a:br>
              <a:rPr lang="en-US" sz="1733" dirty="0"/>
            </a:br>
            <a:r>
              <a:rPr lang="en-US" sz="1733" dirty="0"/>
              <a:t>    }</a:t>
            </a:r>
            <a:br>
              <a:rPr lang="en-US" sz="1733" dirty="0"/>
            </a:br>
            <a:r>
              <a:rPr lang="en-US" sz="1733" dirty="0"/>
              <a:t>    </a:t>
            </a:r>
            <a:r>
              <a:rPr lang="en-US" sz="1733" dirty="0" err="1"/>
              <a:t>printf</a:t>
            </a:r>
            <a:r>
              <a:rPr lang="en-US" sz="1733" dirty="0"/>
              <a:t>("enter array elements\n");</a:t>
            </a:r>
            <a:br>
              <a:rPr lang="en-US" sz="1733" dirty="0"/>
            </a:br>
            <a:r>
              <a:rPr lang="en-US" sz="1733" dirty="0"/>
              <a:t>    for(i=0; i&lt;n; i++)</a:t>
            </a:r>
            <a:br>
              <a:rPr lang="en-US" sz="1733" dirty="0"/>
            </a:br>
            <a:r>
              <a:rPr lang="en-US" sz="1733" dirty="0"/>
              <a:t>    {</a:t>
            </a:r>
            <a:br>
              <a:rPr lang="en-US" sz="1733" dirty="0"/>
            </a:br>
            <a:r>
              <a:rPr lang="en-US" sz="1733" dirty="0"/>
              <a:t>        </a:t>
            </a:r>
            <a:r>
              <a:rPr lang="en-US" sz="1733" dirty="0" err="1"/>
              <a:t>scanf</a:t>
            </a:r>
            <a:r>
              <a:rPr lang="en-US" sz="1733" dirty="0"/>
              <a:t>("%d", p+i);</a:t>
            </a:r>
            <a:br>
              <a:rPr lang="en-US" sz="1733" dirty="0"/>
            </a:br>
            <a:r>
              <a:rPr lang="en-US" sz="1733" dirty="0"/>
              <a:t>    }</a:t>
            </a:r>
            <a:br>
              <a:rPr lang="en-US" sz="1733" dirty="0"/>
            </a:br>
            <a:r>
              <a:rPr lang="en-US" sz="1733" dirty="0"/>
              <a:t>    </a:t>
            </a:r>
            <a:r>
              <a:rPr lang="en-US" sz="1733" dirty="0" err="1"/>
              <a:t>printf</a:t>
            </a:r>
            <a:r>
              <a:rPr lang="en-US" sz="1733" dirty="0"/>
              <a:t>("array elements are\n");</a:t>
            </a:r>
            <a:br>
              <a:rPr lang="en-US" sz="1733" dirty="0"/>
            </a:br>
            <a:r>
              <a:rPr lang="en-US" sz="1733" dirty="0"/>
              <a:t>    for(i=0; i&lt;n; i++)</a:t>
            </a:r>
            <a:br>
              <a:rPr lang="en-US" sz="1733" dirty="0"/>
            </a:br>
            <a:r>
              <a:rPr lang="en-US" sz="1733" dirty="0"/>
              <a:t>    {</a:t>
            </a:r>
            <a:br>
              <a:rPr lang="en-US" sz="1733" dirty="0"/>
            </a:br>
            <a:r>
              <a:rPr lang="en-US" sz="1733" dirty="0"/>
              <a:t>        </a:t>
            </a:r>
            <a:r>
              <a:rPr lang="en-US" sz="1733" dirty="0" err="1"/>
              <a:t>printf</a:t>
            </a:r>
            <a:r>
              <a:rPr lang="en-US" sz="1733" dirty="0"/>
              <a:t>("%d\t", *(p+i));</a:t>
            </a:r>
            <a:br>
              <a:rPr lang="en-US" sz="1733" dirty="0"/>
            </a:br>
            <a:r>
              <a:rPr lang="en-US" sz="1733" dirty="0"/>
              <a:t>    }</a:t>
            </a:r>
            <a:br>
              <a:rPr lang="en-US" sz="1733" dirty="0"/>
            </a:br>
            <a:r>
              <a:rPr lang="en-US" sz="1733" dirty="0"/>
              <a:t>}</a:t>
            </a:r>
          </a:p>
        </p:txBody>
      </p:sp>
    </p:spTree>
    <p:extLst>
      <p:ext uri="{B9FADA8B-BA3A-487D-BC24-C0DB389A29B2}">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62"/>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2246E4E3-88E0-457F-957D-7E572BC0298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3AFF9E-7EEF-42B1-9703-06811B7A062A}"/>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8EF31ACF-66E7-4A25-AFC0-1BB4F7D0F1B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262C1E7-224E-4E54-BD82-D6F469B2C7D5}"/>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A7829621-49E4-4A76-8162-85FC4418F1F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28FB9A8-F518-4D5B-B320-92EC0518FE01}"/>
              </a:ext>
            </a:extLst>
          </p:cNvPr>
          <p:cNvSpPr txBox="1"/>
          <p:nvPr>
            <p:custDataLst>
              <p:tags r:id="rId1"/>
            </p:custDataLst>
          </p:nvPr>
        </p:nvSpPr>
        <p:spPr>
          <a:xfrm>
            <a:off x="5182196" y="835203"/>
            <a:ext cx="1778000" cy="474696"/>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err="1">
                <a:latin typeface="+mj-lt"/>
              </a:rPr>
              <a:t>calloc</a:t>
            </a:r>
            <a:r>
              <a:rPr lang="en-US" sz="1867" b="1" dirty="0">
                <a:latin typeface="+mj-lt"/>
              </a:rPr>
              <a:t>()</a:t>
            </a:r>
          </a:p>
        </p:txBody>
      </p:sp>
      <p:sp>
        <p:nvSpPr>
          <p:cNvPr id="5" name="TextBox 4">
            <a:extLst>
              <a:ext uri="{67D4E89F-DFBC-4645-B724-590E98CB3F1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664E472-0501-4B1F-9252-63FC61A6CE0F}"/>
              </a:ext>
            </a:extLst>
          </p:cNvPr>
          <p:cNvSpPr txBox="1"/>
          <p:nvPr/>
        </p:nvSpPr>
        <p:spPr>
          <a:xfrm>
            <a:off x="66751" y="1472361"/>
            <a:ext cx="12058511" cy="2139496"/>
          </a:xfrm>
          <a:prstGeom prst="rect">
            <a:avLst/>
          </a:prstGeom>
        </p:spPr>
        <p:txBody>
          <a:bodyPr vert="horz" lIns="127000" tIns="63500" rIns="127000" bIns="63500" rtlCol="0" anchor="t">
            <a:spAutoFit/>
          </a:bodyPr>
          <a:lstStyle/>
          <a:p>
            <a:pPr marL="457189" indent="-457189">
              <a:buFont typeface="Arial"/>
              <a:buChar char="•"/>
              <a:defRPr lang="en-US" sz="1400" dirty="0"/>
            </a:pPr>
            <a:r>
              <a:rPr lang="en-US" sz="1867" dirty="0" err="1"/>
              <a:t>calloc</a:t>
            </a:r>
            <a:r>
              <a:rPr lang="en-US" sz="1867" dirty="0"/>
              <a:t> stands for Contiguous allocation</a:t>
            </a:r>
          </a:p>
          <a:p>
            <a:pPr>
              <a:defRPr lang="en-US" sz="1400" dirty="0"/>
            </a:pPr>
            <a:endParaRPr lang="en-US" sz="1867" dirty="0"/>
          </a:p>
          <a:p>
            <a:pPr marL="457189" indent="-457189">
              <a:buFont typeface="Arial"/>
              <a:buChar char="•"/>
              <a:defRPr lang="en-US" sz="1400" dirty="0"/>
            </a:pPr>
            <a:r>
              <a:rPr lang="en-US" sz="1867" dirty="0"/>
              <a:t>General form of memory allocation using </a:t>
            </a:r>
            <a:r>
              <a:rPr lang="en-US" sz="1867" dirty="0" err="1"/>
              <a:t>calloc</a:t>
            </a:r>
            <a:r>
              <a:rPr lang="en-US" sz="1867" dirty="0"/>
              <a:t> is,</a:t>
            </a:r>
          </a:p>
          <a:p>
            <a:pPr>
              <a:defRPr lang="en-US" sz="1400" dirty="0"/>
            </a:pPr>
            <a:endParaRPr lang="en-US" sz="1867" dirty="0"/>
          </a:p>
          <a:p>
            <a:pPr>
              <a:defRPr lang="en-US" sz="1400" dirty="0"/>
            </a:pPr>
            <a:r>
              <a:rPr lang="en-US" sz="1867" b="1" dirty="0">
                <a:solidFill>
                  <a:srgbClr val="FF0000"/>
                </a:solidFill>
                <a:latin typeface="+mj-lt"/>
              </a:rPr>
              <a:t>       datatype *</a:t>
            </a:r>
            <a:r>
              <a:rPr lang="en-US" sz="1867" b="1" dirty="0" err="1">
                <a:solidFill>
                  <a:srgbClr val="FF0000"/>
                </a:solidFill>
                <a:latin typeface="+mj-lt"/>
              </a:rPr>
              <a:t>ptr </a:t>
            </a:r>
            <a:r>
              <a:rPr lang="en-US" sz="1867" b="1" dirty="0">
                <a:solidFill>
                  <a:srgbClr val="FF0000"/>
                </a:solidFill>
                <a:latin typeface="+mj-lt"/>
              </a:rPr>
              <a:t>= (datatype *) </a:t>
            </a:r>
            <a:r>
              <a:rPr lang="en-US" sz="1867" b="1" dirty="0" err="1">
                <a:solidFill>
                  <a:srgbClr val="FF0000"/>
                </a:solidFill>
                <a:latin typeface="+mj-lt"/>
              </a:rPr>
              <a:t>calloc</a:t>
            </a:r>
            <a:r>
              <a:rPr lang="en-US" sz="1867" b="1" dirty="0">
                <a:solidFill>
                  <a:srgbClr val="FF0000"/>
                </a:solidFill>
                <a:latin typeface="+mj-lt"/>
              </a:rPr>
              <a:t>(RequiredAmountOfMemoryForElements, </a:t>
            </a:r>
            <a:r>
              <a:rPr lang="en-US" sz="1867" b="1" dirty="0" err="1">
                <a:solidFill>
                  <a:srgbClr val="FF0000"/>
                </a:solidFill>
                <a:latin typeface="+mj-lt"/>
              </a:rPr>
              <a:t>sizeof</a:t>
            </a:r>
            <a:r>
              <a:rPr lang="en-US" sz="1867" b="1" dirty="0">
                <a:solidFill>
                  <a:srgbClr val="FF0000"/>
                </a:solidFill>
                <a:latin typeface="+mj-lt"/>
              </a:rPr>
              <a:t>(datatype));</a:t>
            </a:r>
          </a:p>
          <a:p>
            <a:pPr>
              <a:defRPr lang="en-US" sz="1400" dirty="0"/>
            </a:pPr>
            <a:r>
              <a:rPr lang="en-US" sz="1867" dirty="0"/>
              <a:t> </a:t>
            </a:r>
          </a:p>
          <a:p>
            <a:pPr>
              <a:defRPr lang="en-US" sz="1400" dirty="0"/>
            </a:pPr>
            <a:r>
              <a:rPr lang="en-US" sz="1867" dirty="0"/>
              <a:t>       If </a:t>
            </a:r>
            <a:r>
              <a:rPr lang="en-US" sz="1867" dirty="0" err="1"/>
              <a:t>calloc</a:t>
            </a:r>
            <a:r>
              <a:rPr lang="en-US" sz="1867" dirty="0"/>
              <a:t>() is unable to find the required amount of memory, it returns</a:t>
            </a:r>
            <a:r>
              <a:rPr lang="en-US" sz="1867" b="1" dirty="0">
                <a:solidFill>
                  <a:srgbClr val="FF0000"/>
                </a:solidFill>
                <a:latin typeface="+mj-lt"/>
              </a:rPr>
              <a:t> NULL</a:t>
            </a:r>
          </a:p>
        </p:txBody>
      </p:sp>
      <p:pic>
        <p:nvPicPr>
          <p:cNvPr id="6" name="Picture 5">
            <a:extLst>
              <a:ext uri="{386FFD9A-41DB-465F-AAAB-19EEBCF4251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799CD83-DF21-482D-9604-1548A6DA97A6}"/>
              </a:ext>
            </a:extLst>
          </p:cNvPr>
          <p:cNvPicPr>
            <a:picLocks noChangeAspect="1"/>
          </p:cNvPicPr>
          <p:nvPr/>
        </p:nvPicPr>
        <p:blipFill>
          <a:blip r:embed="rId4"/>
          <a:stretch>
            <a:fillRect/>
          </a:stretch>
        </p:blipFill>
        <p:spPr>
          <a:xfrm>
            <a:off x="1483220" y="3746501"/>
            <a:ext cx="8105736" cy="2796476"/>
          </a:xfrm>
          <a:prstGeom prst="rect">
            <a:avLst/>
          </a:prstGeom>
          <a:noFill/>
        </p:spPr>
      </p:pic>
    </p:spTree>
    <p:extLst>
      <p:ext uri="{16C398D9-5B21-41A0-9EE6-CACAEFD3CAD6}">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64"/>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0D601356-E056-4975-8F51-E524BB57499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43825EC-8FE6-465A-9D7A-8E1E8779C415}"/>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3" name="TextBox 2">
            <a:extLst>
              <a:ext uri="{CC76C90F-93A1-4D5D-950C-686A69A01A6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F819C3A-98B3-4F7C-BB8C-0279AEE8111D}"/>
              </a:ext>
            </a:extLst>
          </p:cNvPr>
          <p:cNvSpPr txBox="1"/>
          <p:nvPr/>
        </p:nvSpPr>
        <p:spPr>
          <a:xfrm>
            <a:off x="1021563" y="66840"/>
            <a:ext cx="7512837" cy="6795130"/>
          </a:xfrm>
          <a:prstGeom prst="rect">
            <a:avLst/>
          </a:prstGeom>
        </p:spPr>
        <p:txBody>
          <a:bodyPr vert="horz" lIns="127000" tIns="63500" rIns="127000" bIns="63500" rtlCol="0" anchor="t">
            <a:spAutoFit/>
          </a:bodyPr>
          <a:lstStyle/>
          <a:p>
            <a:pPr>
              <a:defRPr lang="en-US" sz="1400" dirty="0"/>
            </a:pPr>
            <a:r>
              <a:rPr lang="en-US" sz="1733" dirty="0"/>
              <a:t>#include&lt;stdio.h&gt;</a:t>
            </a:r>
            <a:br>
              <a:rPr lang="en-US" sz="1733" dirty="0"/>
            </a:br>
            <a:r>
              <a:rPr lang="en-US" sz="1733" dirty="0"/>
              <a:t>#include&lt;</a:t>
            </a:r>
            <a:r>
              <a:rPr lang="en-US" sz="1733" dirty="0" err="1"/>
              <a:t>stdlib</a:t>
            </a:r>
            <a:r>
              <a:rPr lang="en-US" sz="1733" dirty="0"/>
              <a:t>.h&gt;</a:t>
            </a:r>
            <a:br>
              <a:rPr lang="en-US" sz="1733" dirty="0"/>
            </a:br>
            <a:r>
              <a:rPr lang="en-US" sz="1733" dirty="0"/>
              <a:t>void main()</a:t>
            </a:r>
            <a:br>
              <a:rPr lang="en-US" sz="1733" dirty="0"/>
            </a:br>
            <a:r>
              <a:rPr lang="en-US" sz="1733" dirty="0"/>
              <a:t>{</a:t>
            </a:r>
            <a:br>
              <a:rPr lang="en-US" sz="1733" dirty="0"/>
            </a:br>
            <a:r>
              <a:rPr lang="en-US" sz="1733" dirty="0"/>
              <a:t>    int n,i;</a:t>
            </a:r>
            <a:br>
              <a:rPr lang="en-US" sz="1733" dirty="0"/>
            </a:br>
            <a:r>
              <a:rPr lang="en-US" sz="1733" dirty="0"/>
              <a:t>    </a:t>
            </a:r>
            <a:r>
              <a:rPr lang="en-US" sz="1733" dirty="0" err="1"/>
              <a:t>printf</a:t>
            </a:r>
            <a:r>
              <a:rPr lang="en-US" sz="1733" dirty="0"/>
              <a:t>("enter the number of elements\n");</a:t>
            </a:r>
            <a:br>
              <a:rPr lang="en-US" sz="1733" dirty="0"/>
            </a:br>
            <a:r>
              <a:rPr lang="en-US" sz="1733" dirty="0"/>
              <a:t>    </a:t>
            </a:r>
            <a:r>
              <a:rPr lang="en-US" sz="1733" dirty="0" err="1"/>
              <a:t>scanf</a:t>
            </a:r>
            <a:r>
              <a:rPr lang="en-US" sz="1733" dirty="0"/>
              <a:t>("%d",&amp;n);  </a:t>
            </a:r>
            <a:br>
              <a:rPr lang="en-US" sz="1733" dirty="0"/>
            </a:br>
            <a:r>
              <a:rPr lang="en-US" sz="1733" dirty="0"/>
              <a:t>    int *p = (int *)</a:t>
            </a:r>
            <a:r>
              <a:rPr lang="en-US" sz="1733" dirty="0" err="1"/>
              <a:t>calloc</a:t>
            </a:r>
            <a:r>
              <a:rPr lang="en-US" sz="1733" dirty="0"/>
              <a:t>(n,</a:t>
            </a:r>
            <a:r>
              <a:rPr lang="en-US" sz="1733" dirty="0" err="1"/>
              <a:t>sizeof</a:t>
            </a:r>
            <a:r>
              <a:rPr lang="en-US" sz="1733" dirty="0"/>
              <a:t>(int));</a:t>
            </a:r>
            <a:br>
              <a:rPr lang="en-US" sz="1733" dirty="0"/>
            </a:br>
            <a:r>
              <a:rPr lang="en-US" sz="1733" dirty="0"/>
              <a:t>    </a:t>
            </a:r>
            <a:br>
              <a:rPr lang="en-US" sz="1733" dirty="0"/>
            </a:br>
            <a:r>
              <a:rPr lang="en-US" sz="1733" dirty="0"/>
              <a:t>    if(p == NULL)</a:t>
            </a:r>
            <a:br>
              <a:rPr lang="en-US" sz="1733" dirty="0"/>
            </a:br>
            <a:r>
              <a:rPr lang="en-US" sz="1733" dirty="0"/>
              <a:t>    {</a:t>
            </a:r>
            <a:br>
              <a:rPr lang="en-US" sz="1733" dirty="0"/>
            </a:br>
            <a:r>
              <a:rPr lang="en-US" sz="1733" dirty="0"/>
              <a:t>        </a:t>
            </a:r>
            <a:r>
              <a:rPr lang="en-US" sz="1733" dirty="0" err="1"/>
              <a:t>printf</a:t>
            </a:r>
            <a:r>
              <a:rPr lang="en-US" sz="1733" dirty="0"/>
              <a:t>("enough memory not available");</a:t>
            </a:r>
            <a:br>
              <a:rPr lang="en-US" sz="1733" dirty="0"/>
            </a:br>
            <a:r>
              <a:rPr lang="en-US" sz="1733" dirty="0"/>
              <a:t>        exit(0);</a:t>
            </a:r>
            <a:br>
              <a:rPr lang="en-US" sz="1733" dirty="0"/>
            </a:br>
            <a:r>
              <a:rPr lang="en-US" sz="1733" dirty="0"/>
              <a:t>    }</a:t>
            </a:r>
            <a:br>
              <a:rPr lang="en-US" sz="1733" dirty="0"/>
            </a:br>
            <a:r>
              <a:rPr lang="en-US" sz="1733" dirty="0"/>
              <a:t>    </a:t>
            </a:r>
            <a:r>
              <a:rPr lang="en-US" sz="1733" dirty="0" err="1"/>
              <a:t>printf</a:t>
            </a:r>
            <a:r>
              <a:rPr lang="en-US" sz="1733" dirty="0"/>
              <a:t>("enter array elements\n");</a:t>
            </a:r>
            <a:br>
              <a:rPr lang="en-US" sz="1733" dirty="0"/>
            </a:br>
            <a:r>
              <a:rPr lang="en-US" sz="1733" dirty="0"/>
              <a:t>    for(i=0; i&lt;n; i++)</a:t>
            </a:r>
            <a:br>
              <a:rPr lang="en-US" sz="1733" dirty="0"/>
            </a:br>
            <a:r>
              <a:rPr lang="en-US" sz="1733" dirty="0"/>
              <a:t>    {</a:t>
            </a:r>
            <a:br>
              <a:rPr lang="en-US" sz="1733" dirty="0"/>
            </a:br>
            <a:r>
              <a:rPr lang="en-US" sz="1733" dirty="0"/>
              <a:t>        </a:t>
            </a:r>
            <a:r>
              <a:rPr lang="en-US" sz="1733" dirty="0" err="1"/>
              <a:t>scanf</a:t>
            </a:r>
            <a:r>
              <a:rPr lang="en-US" sz="1733" dirty="0"/>
              <a:t>("%d", p+i);</a:t>
            </a:r>
            <a:br>
              <a:rPr lang="en-US" sz="1733" dirty="0"/>
            </a:br>
            <a:r>
              <a:rPr lang="en-US" sz="1733" dirty="0"/>
              <a:t>    }</a:t>
            </a:r>
            <a:br>
              <a:rPr lang="en-US" sz="1733" dirty="0"/>
            </a:br>
            <a:r>
              <a:rPr lang="en-US" sz="1733" dirty="0"/>
              <a:t>    </a:t>
            </a:r>
            <a:r>
              <a:rPr lang="en-US" sz="1733" dirty="0" err="1"/>
              <a:t>printf</a:t>
            </a:r>
            <a:r>
              <a:rPr lang="en-US" sz="1733" dirty="0"/>
              <a:t>("array elements are\n");</a:t>
            </a:r>
            <a:br>
              <a:rPr lang="en-US" sz="1733" dirty="0"/>
            </a:br>
            <a:r>
              <a:rPr lang="en-US" sz="1733" dirty="0"/>
              <a:t>    for(i=0; i&lt;n; i++)</a:t>
            </a:r>
            <a:br>
              <a:rPr lang="en-US" sz="1733" dirty="0"/>
            </a:br>
            <a:r>
              <a:rPr lang="en-US" sz="1733" dirty="0"/>
              <a:t>    {</a:t>
            </a:r>
            <a:br>
              <a:rPr lang="en-US" sz="1733" dirty="0"/>
            </a:br>
            <a:r>
              <a:rPr lang="en-US" sz="1733" dirty="0"/>
              <a:t>        </a:t>
            </a:r>
            <a:r>
              <a:rPr lang="en-US" sz="1733" dirty="0" err="1"/>
              <a:t>printf</a:t>
            </a:r>
            <a:r>
              <a:rPr lang="en-US" sz="1733" dirty="0"/>
              <a:t>("%d\t", *(p+i));</a:t>
            </a:r>
            <a:br>
              <a:rPr lang="en-US" sz="1733" dirty="0"/>
            </a:br>
            <a:r>
              <a:rPr lang="en-US" sz="1733" dirty="0"/>
              <a:t>    }</a:t>
            </a:r>
            <a:br>
              <a:rPr lang="en-US" sz="1733" dirty="0"/>
            </a:br>
            <a:r>
              <a:rPr lang="en-US" sz="1733" dirty="0"/>
              <a:t>}</a:t>
            </a:r>
          </a:p>
        </p:txBody>
      </p:sp>
    </p:spTree>
    <p:extLst>
      <p:ext uri="{64EA8078-6A23-4AC4-B0FB-843BC11E8147}">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66"/>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6D8072A1-4E0E-44DE-8A26-0261FB6E1F5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B31719E-0DE1-4286-9AB0-5B7F901DE600}"/>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27645B24-2FFF-4581-94F5-C482784DD5E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8BB41B9-DD67-43F1-BCBA-AE977FD7DF00}"/>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DE5863C1-6E39-4B42-AC7E-8163DAB9E64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C0CA22F-E333-4024-8F4C-29495AC94A97}"/>
              </a:ext>
            </a:extLst>
          </p:cNvPr>
          <p:cNvSpPr txBox="1"/>
          <p:nvPr>
            <p:custDataLst>
              <p:tags r:id="rId1"/>
            </p:custDataLst>
          </p:nvPr>
        </p:nvSpPr>
        <p:spPr>
          <a:xfrm>
            <a:off x="5137696" y="602107"/>
            <a:ext cx="1778000" cy="474696"/>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err="1">
                <a:latin typeface="+mj-lt"/>
              </a:rPr>
              <a:t>realloc</a:t>
            </a:r>
            <a:r>
              <a:rPr lang="en-US" sz="1867" b="1" dirty="0">
                <a:latin typeface="+mj-lt"/>
              </a:rPr>
              <a:t>()</a:t>
            </a:r>
          </a:p>
        </p:txBody>
      </p:sp>
      <p:sp>
        <p:nvSpPr>
          <p:cNvPr id="5" name="TextBox 4">
            <a:extLst>
              <a:ext uri="{5ECC4BC0-C799-4585-9356-F92B813C7CF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1738189-687F-4EC3-B547-CBA9C1ACE200}"/>
              </a:ext>
            </a:extLst>
          </p:cNvPr>
          <p:cNvSpPr txBox="1"/>
          <p:nvPr/>
        </p:nvSpPr>
        <p:spPr>
          <a:xfrm>
            <a:off x="66751" y="1090929"/>
            <a:ext cx="12058511" cy="1852174"/>
          </a:xfrm>
          <a:prstGeom prst="rect">
            <a:avLst/>
          </a:prstGeom>
        </p:spPr>
        <p:txBody>
          <a:bodyPr vert="horz" lIns="127000" tIns="63500" rIns="127000" bIns="63500" rtlCol="0" anchor="t">
            <a:spAutoFit/>
          </a:bodyPr>
          <a:lstStyle/>
          <a:p>
            <a:pPr marL="457189" indent="-457189">
              <a:buFont typeface="Arial"/>
              <a:buChar char="•"/>
              <a:defRPr lang="en-US" sz="1400" dirty="0"/>
            </a:pPr>
            <a:r>
              <a:rPr lang="en-US" sz="1867" dirty="0" err="1"/>
              <a:t>realloc</a:t>
            </a:r>
            <a:r>
              <a:rPr lang="en-US" sz="1867" dirty="0"/>
              <a:t> stands for re allocation</a:t>
            </a:r>
          </a:p>
          <a:p>
            <a:pPr>
              <a:defRPr lang="en-US" sz="1400" dirty="0"/>
            </a:pPr>
            <a:endParaRPr lang="en-US" sz="1867" dirty="0"/>
          </a:p>
          <a:p>
            <a:pPr marL="457189" indent="-457189">
              <a:buFont typeface="Arial"/>
              <a:buChar char="•"/>
              <a:defRPr lang="en-US" sz="1400" dirty="0"/>
            </a:pPr>
            <a:r>
              <a:rPr lang="en-US" sz="1867" dirty="0"/>
              <a:t>General form of memory allocation using </a:t>
            </a:r>
            <a:r>
              <a:rPr lang="en-US" sz="1867" dirty="0" err="1"/>
              <a:t>realloc</a:t>
            </a:r>
            <a:r>
              <a:rPr lang="en-US" sz="1867" dirty="0"/>
              <a:t> is,</a:t>
            </a:r>
          </a:p>
          <a:p>
            <a:pPr>
              <a:defRPr lang="en-US" sz="1400" dirty="0"/>
            </a:pPr>
            <a:endParaRPr lang="en-US" sz="1867" dirty="0"/>
          </a:p>
          <a:p>
            <a:pPr>
              <a:defRPr lang="en-US" sz="1400" dirty="0"/>
            </a:pPr>
            <a:r>
              <a:rPr lang="en-US" sz="1867" b="1" dirty="0">
                <a:solidFill>
                  <a:srgbClr val="FF0000"/>
                </a:solidFill>
                <a:latin typeface="+mj-lt"/>
              </a:rPr>
              <a:t>       </a:t>
            </a:r>
            <a:r>
              <a:rPr lang="en-US" sz="1867" b="1" dirty="0" err="1">
                <a:solidFill>
                  <a:srgbClr val="FF0000"/>
                </a:solidFill>
                <a:latin typeface="+mj-lt"/>
              </a:rPr>
              <a:t>ptr </a:t>
            </a:r>
            <a:r>
              <a:rPr lang="en-US" sz="1867" b="1" dirty="0">
                <a:solidFill>
                  <a:srgbClr val="FF0000"/>
                </a:solidFill>
                <a:latin typeface="+mj-lt"/>
              </a:rPr>
              <a:t>= (datatype *) </a:t>
            </a:r>
            <a:r>
              <a:rPr lang="en-US" sz="1867" b="1" dirty="0" err="1">
                <a:solidFill>
                  <a:srgbClr val="FF0000"/>
                </a:solidFill>
                <a:latin typeface="+mj-lt"/>
              </a:rPr>
              <a:t>realloc</a:t>
            </a:r>
            <a:r>
              <a:rPr lang="en-US" sz="1867" b="1" dirty="0">
                <a:solidFill>
                  <a:srgbClr val="FF0000"/>
                </a:solidFill>
                <a:latin typeface="+mj-lt"/>
              </a:rPr>
              <a:t>(p, </a:t>
            </a:r>
            <a:r>
              <a:rPr lang="en-US" sz="1867" b="1" dirty="0" err="1">
                <a:solidFill>
                  <a:srgbClr val="FF0000"/>
                </a:solidFill>
                <a:latin typeface="+mj-lt"/>
              </a:rPr>
              <a:t>newsize</a:t>
            </a:r>
            <a:r>
              <a:rPr lang="en-US" sz="1867" b="1" dirty="0">
                <a:solidFill>
                  <a:srgbClr val="FF0000"/>
                </a:solidFill>
                <a:latin typeface="+mj-lt"/>
              </a:rPr>
              <a:t>*</a:t>
            </a:r>
            <a:r>
              <a:rPr lang="en-US" sz="1867" b="1" dirty="0" err="1">
                <a:solidFill>
                  <a:srgbClr val="FF0000"/>
                </a:solidFill>
                <a:latin typeface="+mj-lt"/>
              </a:rPr>
              <a:t>sizeof</a:t>
            </a:r>
            <a:r>
              <a:rPr lang="en-US" sz="1867" b="1" dirty="0">
                <a:solidFill>
                  <a:srgbClr val="FF0000"/>
                </a:solidFill>
                <a:latin typeface="+mj-lt"/>
              </a:rPr>
              <a:t>(datatype));</a:t>
            </a:r>
          </a:p>
          <a:p>
            <a:pPr>
              <a:defRPr lang="en-US" sz="1400" dirty="0"/>
            </a:pPr>
            <a:r>
              <a:rPr lang="en-US" sz="1867" dirty="0"/>
              <a:t> </a:t>
            </a:r>
          </a:p>
        </p:txBody>
      </p:sp>
      <p:pic>
        <p:nvPicPr>
          <p:cNvPr id="6" name="Picture 5">
            <a:extLst>
              <a:ext uri="{E2F4B0D7-356D-4BCB-92B5-FF4C04E15FC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E591E2A-FD78-4389-B196-0DDD9AE9C0C2}"/>
              </a:ext>
            </a:extLst>
          </p:cNvPr>
          <p:cNvPicPr>
            <a:picLocks noChangeAspect="1"/>
          </p:cNvPicPr>
          <p:nvPr/>
        </p:nvPicPr>
        <p:blipFill>
          <a:blip r:embed="rId4"/>
          <a:stretch>
            <a:fillRect/>
          </a:stretch>
        </p:blipFill>
        <p:spPr>
          <a:xfrm>
            <a:off x="3196323" y="2743201"/>
            <a:ext cx="7242517" cy="4073919"/>
          </a:xfrm>
          <a:prstGeom prst="rect">
            <a:avLst/>
          </a:prstGeom>
          <a:noFill/>
        </p:spPr>
      </p:pic>
    </p:spTree>
    <p:extLst>
      <p:ext uri="{89C03F6C-AF9B-47C3-A7E7-026B20DE8D7C}">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68"/>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DFD1E307-BC39-48AC-8B17-EB3DF90905A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3D51F58-39B2-4696-A83F-7464B0A237AB}"/>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3" name="TextBox 2">
            <a:extLst>
              <a:ext uri="{B13EEB73-41E2-4123-948C-B067B0766B2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2E53A71-3EEC-4F6D-9947-01099C878CDD}"/>
              </a:ext>
            </a:extLst>
          </p:cNvPr>
          <p:cNvSpPr txBox="1"/>
          <p:nvPr/>
        </p:nvSpPr>
        <p:spPr>
          <a:xfrm>
            <a:off x="278473" y="111239"/>
            <a:ext cx="8700884" cy="7023974"/>
          </a:xfrm>
          <a:prstGeom prst="rect">
            <a:avLst/>
          </a:prstGeom>
        </p:spPr>
        <p:txBody>
          <a:bodyPr vert="horz" lIns="127000" tIns="63500" rIns="127000" bIns="63500" rtlCol="0" anchor="t">
            <a:spAutoFit/>
          </a:bodyPr>
          <a:lstStyle/>
          <a:p>
            <a:pPr>
              <a:defRPr lang="en-US" sz="1400" dirty="0"/>
            </a:pPr>
            <a:r>
              <a:rPr lang="en-US" sz="1867" dirty="0"/>
              <a:t>#include&lt;stdio.h&gt;</a:t>
            </a:r>
            <a:br>
              <a:rPr lang="en-US" sz="1867" dirty="0"/>
            </a:br>
            <a:r>
              <a:rPr lang="en-US" sz="1867" dirty="0"/>
              <a:t>#include&lt;</a:t>
            </a:r>
            <a:r>
              <a:rPr lang="en-US" sz="1867" dirty="0" err="1"/>
              <a:t>stdlib</a:t>
            </a:r>
            <a:r>
              <a:rPr lang="en-US" sz="1867" dirty="0"/>
              <a:t>.h&gt;</a:t>
            </a:r>
            <a:br>
              <a:rPr lang="en-US" sz="1867" dirty="0"/>
            </a:br>
            <a:r>
              <a:rPr lang="en-US" sz="1867" dirty="0"/>
              <a:t>void main()</a:t>
            </a:r>
            <a:br>
              <a:rPr lang="en-US" sz="1867" dirty="0"/>
            </a:br>
            <a:r>
              <a:rPr lang="en-US" sz="1867" dirty="0"/>
              <a:t>{</a:t>
            </a:r>
            <a:br>
              <a:rPr lang="en-US" sz="1867" dirty="0"/>
            </a:br>
            <a:r>
              <a:rPr lang="en-US" sz="1867" dirty="0"/>
              <a:t>    int n,i,new;</a:t>
            </a:r>
            <a:br>
              <a:rPr lang="en-US" sz="1867" dirty="0"/>
            </a:br>
            <a:r>
              <a:rPr lang="en-US" sz="1867" dirty="0"/>
              <a:t>    </a:t>
            </a:r>
            <a:r>
              <a:rPr lang="en-US" sz="1867" dirty="0" err="1"/>
              <a:t>printf</a:t>
            </a:r>
            <a:r>
              <a:rPr lang="en-US" sz="1867" dirty="0"/>
              <a:t>("enter the number of elements\n");</a:t>
            </a:r>
            <a:br>
              <a:rPr lang="en-US" sz="1867" dirty="0"/>
            </a:br>
            <a:r>
              <a:rPr lang="en-US" sz="1867" dirty="0"/>
              <a:t>    </a:t>
            </a:r>
            <a:r>
              <a:rPr lang="en-US" sz="1867" dirty="0" err="1"/>
              <a:t>scanf</a:t>
            </a:r>
            <a:r>
              <a:rPr lang="en-US" sz="1867" dirty="0"/>
              <a:t>("%d",&amp;n);</a:t>
            </a:r>
            <a:br>
              <a:rPr lang="en-US" sz="1867" dirty="0"/>
            </a:br>
            <a:r>
              <a:rPr lang="en-US" sz="1867" dirty="0"/>
              <a:t>    int *p = (int *)</a:t>
            </a:r>
            <a:r>
              <a:rPr lang="en-US" sz="1867" dirty="0" err="1"/>
              <a:t>malloc</a:t>
            </a:r>
            <a:r>
              <a:rPr lang="en-US" sz="1867" dirty="0"/>
              <a:t>(n*</a:t>
            </a:r>
            <a:r>
              <a:rPr lang="en-US" sz="1867" dirty="0" err="1"/>
              <a:t>sizeof</a:t>
            </a:r>
            <a:r>
              <a:rPr lang="en-US" sz="1867" dirty="0"/>
              <a:t>(int));</a:t>
            </a:r>
            <a:br>
              <a:rPr lang="en-US" sz="1867" dirty="0"/>
            </a:br>
            <a:r>
              <a:rPr lang="en-US" sz="1867" dirty="0"/>
              <a:t>    if(p == NULL)</a:t>
            </a:r>
            <a:br>
              <a:rPr lang="en-US" sz="1867" dirty="0"/>
            </a:br>
            <a:r>
              <a:rPr lang="en-US" sz="1867" dirty="0"/>
              <a:t>    {</a:t>
            </a:r>
            <a:br>
              <a:rPr lang="en-US" sz="1867" dirty="0"/>
            </a:br>
            <a:r>
              <a:rPr lang="en-US" sz="1867" dirty="0"/>
              <a:t>        </a:t>
            </a:r>
            <a:r>
              <a:rPr lang="en-US" sz="1867" dirty="0" err="1"/>
              <a:t>printf</a:t>
            </a:r>
            <a:r>
              <a:rPr lang="en-US" sz="1867" dirty="0"/>
              <a:t>("enough memory not available");</a:t>
            </a:r>
            <a:br>
              <a:rPr lang="en-US" sz="1867" dirty="0"/>
            </a:br>
            <a:r>
              <a:rPr lang="en-US" sz="1867" dirty="0"/>
              <a:t>        exit(0);</a:t>
            </a:r>
            <a:br>
              <a:rPr lang="en-US" sz="1867" dirty="0"/>
            </a:br>
            <a:r>
              <a:rPr lang="en-US" sz="1867" dirty="0"/>
              <a:t>    }</a:t>
            </a:r>
            <a:br>
              <a:rPr lang="en-US" sz="1867" dirty="0"/>
            </a:br>
            <a:r>
              <a:rPr lang="en-US" sz="1867" dirty="0"/>
              <a:t>    </a:t>
            </a:r>
            <a:r>
              <a:rPr lang="en-US" sz="1867" dirty="0" err="1"/>
              <a:t>printf</a:t>
            </a:r>
            <a:r>
              <a:rPr lang="en-US" sz="1867" dirty="0"/>
              <a:t>("enter array elements\n");</a:t>
            </a:r>
            <a:br>
              <a:rPr lang="en-US" sz="1867" dirty="0"/>
            </a:br>
            <a:r>
              <a:rPr lang="en-US" sz="1867" dirty="0"/>
              <a:t>    for(i=0; i&lt;n; i++)</a:t>
            </a:r>
            <a:br>
              <a:rPr lang="en-US" sz="1867" dirty="0"/>
            </a:br>
            <a:r>
              <a:rPr lang="en-US" sz="1867" dirty="0"/>
              <a:t>    {</a:t>
            </a:r>
            <a:br>
              <a:rPr lang="en-US" sz="1867" dirty="0"/>
            </a:br>
            <a:r>
              <a:rPr lang="en-US" sz="1867" dirty="0"/>
              <a:t>        </a:t>
            </a:r>
            <a:r>
              <a:rPr lang="en-US" sz="1867" dirty="0" err="1"/>
              <a:t>scanf</a:t>
            </a:r>
            <a:r>
              <a:rPr lang="en-US" sz="1867" dirty="0"/>
              <a:t>("%d", p+i);</a:t>
            </a:r>
            <a:br>
              <a:rPr lang="en-US" sz="1867" dirty="0"/>
            </a:br>
            <a:r>
              <a:rPr lang="en-US" sz="1867" dirty="0"/>
              <a:t>    }</a:t>
            </a:r>
            <a:br>
              <a:rPr lang="en-US" sz="1867" dirty="0"/>
            </a:br>
            <a:r>
              <a:rPr lang="en-US" sz="1867" dirty="0"/>
              <a:t>    </a:t>
            </a:r>
            <a:r>
              <a:rPr lang="en-US" sz="1867" dirty="0" err="1"/>
              <a:t>printf</a:t>
            </a:r>
            <a:r>
              <a:rPr lang="en-US" sz="1867" dirty="0"/>
              <a:t>("array elements are\n");</a:t>
            </a:r>
            <a:br>
              <a:rPr lang="en-US" sz="1867" dirty="0"/>
            </a:br>
            <a:r>
              <a:rPr lang="en-US" sz="1867" dirty="0"/>
              <a:t>    for(i=0; i&lt;n; i++)</a:t>
            </a:r>
            <a:br>
              <a:rPr lang="en-US" sz="1867" dirty="0"/>
            </a:br>
            <a:r>
              <a:rPr lang="en-US" sz="1867" dirty="0"/>
              <a:t>    {</a:t>
            </a:r>
            <a:br>
              <a:rPr lang="en-US" sz="1867" dirty="0"/>
            </a:br>
            <a:r>
              <a:rPr lang="en-US" sz="1867" dirty="0"/>
              <a:t>        </a:t>
            </a:r>
            <a:r>
              <a:rPr lang="en-US" sz="1867" dirty="0" err="1"/>
              <a:t>printf</a:t>
            </a:r>
            <a:r>
              <a:rPr lang="en-US" sz="1867" dirty="0"/>
              <a:t>("%d\t", *(p+i));</a:t>
            </a:r>
            <a:br>
              <a:rPr lang="en-US" sz="1867" dirty="0"/>
            </a:br>
            <a:r>
              <a:rPr lang="en-US" sz="1867" dirty="0"/>
              <a:t>    }</a:t>
            </a:r>
            <a:br>
              <a:rPr lang="en-US" sz="1867" dirty="0"/>
            </a:br>
            <a:endParaRPr lang="en-US" sz="1867" dirty="0"/>
          </a:p>
        </p:txBody>
      </p:sp>
      <p:sp>
        <p:nvSpPr>
          <p:cNvPr id="4" name="TextBox 3">
            <a:extLst>
              <a:ext uri="{EFF55FFD-D40B-481A-A4A1-6EC6496CEFB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92868EE-B5D0-4C27-AADA-1ACAE1BFED46}"/>
              </a:ext>
            </a:extLst>
          </p:cNvPr>
          <p:cNvSpPr txBox="1"/>
          <p:nvPr/>
        </p:nvSpPr>
        <p:spPr>
          <a:xfrm>
            <a:off x="5851271" y="987819"/>
            <a:ext cx="6340728" cy="4150752"/>
          </a:xfrm>
          <a:prstGeom prst="rect">
            <a:avLst/>
          </a:prstGeom>
        </p:spPr>
        <p:txBody>
          <a:bodyPr vert="horz" lIns="127000" tIns="63500" rIns="127000" bIns="63500" rtlCol="0" anchor="t">
            <a:spAutoFit/>
          </a:bodyPr>
          <a:lstStyle/>
          <a:p>
            <a:pPr>
              <a:defRPr lang="en-US" sz="1400" dirty="0"/>
            </a:pPr>
            <a:r>
              <a:rPr lang="en-US" sz="1867" dirty="0">
                <a:latin typeface="Open Sans"/>
              </a:rPr>
              <a:t>    </a:t>
            </a:r>
            <a:r>
              <a:rPr lang="en-US" sz="1867" dirty="0" err="1">
                <a:latin typeface="Open Sans"/>
              </a:rPr>
              <a:t>printf</a:t>
            </a:r>
            <a:r>
              <a:rPr lang="en-US" sz="1867" dirty="0">
                <a:latin typeface="Open Sans"/>
              </a:rPr>
              <a:t>("\</a:t>
            </a:r>
            <a:r>
              <a:rPr lang="en-US" sz="1867" dirty="0" err="1">
                <a:latin typeface="Open Sans"/>
              </a:rPr>
              <a:t>nenter</a:t>
            </a:r>
            <a:r>
              <a:rPr lang="en-US" sz="1867" dirty="0">
                <a:latin typeface="Open Sans"/>
              </a:rPr>
              <a:t> the new number of elements\n");</a:t>
            </a:r>
            <a:br>
              <a:rPr lang="en-US" sz="1867" dirty="0">
                <a:latin typeface="Open Sans"/>
              </a:rPr>
            </a:br>
            <a:r>
              <a:rPr lang="en-US" sz="1867" dirty="0">
                <a:latin typeface="Open Sans"/>
              </a:rPr>
              <a:t>    </a:t>
            </a:r>
            <a:r>
              <a:rPr lang="en-US" sz="1867" dirty="0" err="1">
                <a:latin typeface="Open Sans"/>
              </a:rPr>
              <a:t>scanf</a:t>
            </a:r>
            <a:r>
              <a:rPr lang="en-US" sz="1867" dirty="0">
                <a:latin typeface="Open Sans"/>
              </a:rPr>
              <a:t>("%d",&amp;new);</a:t>
            </a:r>
            <a:br>
              <a:rPr lang="en-US" sz="1867" dirty="0">
                <a:latin typeface="Open Sans"/>
              </a:rPr>
            </a:br>
            <a:r>
              <a:rPr lang="en-US" sz="1867" dirty="0">
                <a:latin typeface="Open Sans"/>
              </a:rPr>
              <a:t>    p=(int *)</a:t>
            </a:r>
            <a:r>
              <a:rPr lang="en-US" sz="1867" dirty="0" err="1">
                <a:latin typeface="Open Sans"/>
              </a:rPr>
              <a:t>realloc</a:t>
            </a:r>
            <a:r>
              <a:rPr lang="en-US" sz="1867" dirty="0">
                <a:latin typeface="Open Sans"/>
              </a:rPr>
              <a:t>(p,new*</a:t>
            </a:r>
            <a:r>
              <a:rPr lang="en-US" sz="1867" dirty="0" err="1">
                <a:latin typeface="Open Sans"/>
              </a:rPr>
              <a:t>sizeof</a:t>
            </a:r>
            <a:r>
              <a:rPr lang="en-US" sz="1867" dirty="0">
                <a:latin typeface="Open Sans"/>
              </a:rPr>
              <a:t>(int));</a:t>
            </a:r>
            <a:br>
              <a:rPr lang="en-US" sz="1867" dirty="0">
                <a:latin typeface="Open Sans"/>
              </a:rPr>
            </a:br>
            <a:r>
              <a:rPr lang="en-US" sz="1867" dirty="0">
                <a:latin typeface="Open Sans"/>
              </a:rPr>
              <a:t>    </a:t>
            </a:r>
            <a:r>
              <a:rPr lang="en-US" sz="1867" dirty="0" err="1">
                <a:latin typeface="Open Sans"/>
              </a:rPr>
              <a:t>printf</a:t>
            </a:r>
            <a:r>
              <a:rPr lang="en-US" sz="1867" dirty="0">
                <a:latin typeface="Open Sans"/>
              </a:rPr>
              <a:t>("enter array elements\n");</a:t>
            </a:r>
            <a:br>
              <a:rPr lang="en-US" sz="1867" dirty="0">
                <a:latin typeface="Open Sans"/>
              </a:rPr>
            </a:br>
            <a:r>
              <a:rPr lang="en-US" sz="1867" dirty="0">
                <a:latin typeface="Open Sans"/>
              </a:rPr>
              <a:t>    for(i=0; i&lt;new; i++)</a:t>
            </a:r>
            <a:br>
              <a:rPr lang="en-US" sz="1867" dirty="0">
                <a:latin typeface="Open Sans"/>
              </a:rPr>
            </a:br>
            <a:r>
              <a:rPr lang="en-US" sz="1867" dirty="0">
                <a:latin typeface="Open Sans"/>
              </a:rPr>
              <a:t>    {</a:t>
            </a:r>
            <a:br>
              <a:rPr lang="en-US" sz="1867" dirty="0">
                <a:latin typeface="Open Sans"/>
              </a:rPr>
            </a:br>
            <a:r>
              <a:rPr lang="en-US" sz="1867" dirty="0">
                <a:latin typeface="Open Sans"/>
              </a:rPr>
              <a:t>        </a:t>
            </a:r>
            <a:r>
              <a:rPr lang="en-US" sz="1867" dirty="0" err="1">
                <a:latin typeface="Open Sans"/>
              </a:rPr>
              <a:t>scanf</a:t>
            </a:r>
            <a:r>
              <a:rPr lang="en-US" sz="1867" dirty="0">
                <a:latin typeface="Open Sans"/>
              </a:rPr>
              <a:t>("%d", p+i);</a:t>
            </a:r>
            <a:br>
              <a:rPr lang="en-US" sz="1867" dirty="0">
                <a:latin typeface="Open Sans"/>
              </a:rPr>
            </a:br>
            <a:r>
              <a:rPr lang="en-US" sz="1867" dirty="0">
                <a:latin typeface="Open Sans"/>
              </a:rPr>
              <a:t>    }</a:t>
            </a:r>
            <a:br>
              <a:rPr lang="en-US" sz="1867" dirty="0">
                <a:latin typeface="Open Sans"/>
              </a:rPr>
            </a:br>
            <a:r>
              <a:rPr lang="en-US" sz="1867" dirty="0">
                <a:latin typeface="Open Sans"/>
              </a:rPr>
              <a:t>    </a:t>
            </a:r>
            <a:r>
              <a:rPr lang="en-US" sz="1867" dirty="0" err="1">
                <a:latin typeface="Open Sans"/>
              </a:rPr>
              <a:t>printf</a:t>
            </a:r>
            <a:r>
              <a:rPr lang="en-US" sz="1867" dirty="0">
                <a:latin typeface="Open Sans"/>
              </a:rPr>
              <a:t>("array elements are\n");</a:t>
            </a:r>
            <a:br>
              <a:rPr lang="en-US" sz="1867" dirty="0">
                <a:latin typeface="Open Sans"/>
              </a:rPr>
            </a:br>
            <a:r>
              <a:rPr lang="en-US" sz="1867" dirty="0">
                <a:latin typeface="Open Sans"/>
              </a:rPr>
              <a:t>    for(i=0; i&lt;new; i++)</a:t>
            </a:r>
            <a:br>
              <a:rPr lang="en-US" sz="1867" dirty="0">
                <a:latin typeface="Open Sans"/>
              </a:rPr>
            </a:br>
            <a:r>
              <a:rPr lang="en-US" sz="1867" dirty="0">
                <a:latin typeface="Open Sans"/>
              </a:rPr>
              <a:t>    {</a:t>
            </a:r>
            <a:br>
              <a:rPr lang="en-US" sz="1867" dirty="0">
                <a:latin typeface="Open Sans"/>
              </a:rPr>
            </a:br>
            <a:r>
              <a:rPr lang="en-US" sz="1867" dirty="0">
                <a:latin typeface="Open Sans"/>
              </a:rPr>
              <a:t>        </a:t>
            </a:r>
            <a:r>
              <a:rPr lang="en-US" sz="1867" dirty="0" err="1">
                <a:latin typeface="Open Sans"/>
              </a:rPr>
              <a:t>printf</a:t>
            </a:r>
            <a:r>
              <a:rPr lang="en-US" sz="1867" dirty="0">
                <a:latin typeface="Open Sans"/>
              </a:rPr>
              <a:t>("%d\t", *(p+i));</a:t>
            </a:r>
          </a:p>
          <a:p>
            <a:pPr>
              <a:defRPr lang="en-US" sz="1400" dirty="0"/>
            </a:pPr>
            <a:r>
              <a:rPr lang="en-US" sz="1867" dirty="0">
                <a:latin typeface="Open Sans"/>
              </a:rPr>
              <a:t>     }</a:t>
            </a:r>
            <a:br>
              <a:rPr lang="en-US" sz="1867" dirty="0">
                <a:latin typeface="Open Sans"/>
              </a:rPr>
            </a:br>
            <a:r>
              <a:rPr lang="en-US" sz="1867" dirty="0">
                <a:latin typeface="Open Sans"/>
              </a:rPr>
              <a:t> }</a:t>
            </a:r>
          </a:p>
        </p:txBody>
      </p:sp>
    </p:spTree>
    <p:extLst>
      <p:ext uri="{BA788EAD-1CBE-4CB8-9961-31A76305B6A2}">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70"/>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1D2806BC-8AB8-4218-8903-18A812C6EB9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38D5657-C176-4CAB-B0E3-250ACEA07121}"/>
              </a:ext>
            </a:extLst>
          </p:cNvPr>
          <p:cNvPicPr>
            <a:picLocks noChangeAspect="1"/>
          </p:cNvPicPr>
          <p:nvPr/>
        </p:nvPicPr>
        <p:blipFill>
          <a:blip r:embed="rId3"/>
          <a:stretch>
            <a:fillRect/>
          </a:stretch>
        </p:blipFill>
        <p:spPr>
          <a:xfrm>
            <a:off x="-24803" y="0"/>
            <a:ext cx="12192000" cy="835200"/>
          </a:xfrm>
          <a:prstGeom prst="rect">
            <a:avLst/>
          </a:prstGeom>
          <a:noFill/>
        </p:spPr>
      </p:pic>
      <p:sp>
        <p:nvSpPr>
          <p:cNvPr id="3" name="TextBox 2">
            <a:extLst>
              <a:ext uri="{E42EB153-14BA-43C4-8D45-AC980BF3AA0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7556D57-9E03-47C9-9CEC-FFC6BB337592}"/>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4" name="TextBox 3">
            <a:extLst>
              <a:ext uri="{616EEDC0-9344-4389-881F-356E0727C6E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126A333-6A2E-4387-B8C9-88111E97EAA9}"/>
              </a:ext>
            </a:extLst>
          </p:cNvPr>
          <p:cNvSpPr txBox="1"/>
          <p:nvPr>
            <p:custDataLst>
              <p:tags r:id="rId1"/>
            </p:custDataLst>
          </p:nvPr>
        </p:nvSpPr>
        <p:spPr>
          <a:xfrm>
            <a:off x="4923891" y="563917"/>
            <a:ext cx="1778000" cy="474696"/>
          </a:xfrm>
          <a:solidFill>
            <a:srgbClr val="FFCC52"/>
          </a:solidFill>
          <a:ln w="14288" cap="flat">
            <a:solidFill>
              <a:srgbClr val="FFFFFF"/>
            </a:solidFill>
            <a:prstDash val="dash"/>
            <a:round/>
          </a:ln>
        </p:spPr>
        <p:txBody>
          <a:bodyPr vert="horz" lIns="127000" tIns="63500" rIns="127000" bIns="63500" rtlCol="0" anchor="ctr">
            <a:spAutoFit/>
          </a:bodyPr>
          <a:lstStyle/>
          <a:p>
            <a:pPr algn="ctr">
              <a:defRPr lang="en-US" sz="1400" dirty="0"/>
            </a:pPr>
            <a:r>
              <a:rPr lang="en-US" sz="1867" b="1" dirty="0">
                <a:latin typeface="+mj-lt"/>
              </a:rPr>
              <a:t>free()</a:t>
            </a:r>
          </a:p>
        </p:txBody>
      </p:sp>
      <p:sp>
        <p:nvSpPr>
          <p:cNvPr id="5" name="TextBox 4">
            <a:extLst>
              <a:ext uri="{F8A6A5AC-61BB-4F1D-A13E-F55015EE7E3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8F55AEB1-C9E6-478C-8DD4-CEE3B4837CFF}"/>
              </a:ext>
            </a:extLst>
          </p:cNvPr>
          <p:cNvSpPr txBox="1"/>
          <p:nvPr/>
        </p:nvSpPr>
        <p:spPr>
          <a:xfrm>
            <a:off x="301459" y="1139101"/>
            <a:ext cx="11022864" cy="2238818"/>
          </a:xfrm>
          <a:prstGeom prst="rect">
            <a:avLst/>
          </a:prstGeom>
        </p:spPr>
        <p:txBody>
          <a:bodyPr vert="horz" lIns="127000" tIns="63500" rIns="127000" bIns="63500" rtlCol="0" anchor="t">
            <a:spAutoFit/>
          </a:bodyPr>
          <a:lstStyle/>
          <a:p>
            <a:pPr>
              <a:lnSpc>
                <a:spcPct val="150000"/>
              </a:lnSpc>
              <a:defRPr lang="en-US" sz="1400" dirty="0"/>
            </a:pPr>
            <a:r>
              <a:rPr lang="en-US" sz="1867" dirty="0"/>
              <a:t>Dynamically allocated memory form </a:t>
            </a:r>
            <a:r>
              <a:rPr lang="en-US" sz="1867" dirty="0" err="1"/>
              <a:t>calloc</a:t>
            </a:r>
            <a:r>
              <a:rPr lang="en-US" sz="1867" dirty="0"/>
              <a:t>() or </a:t>
            </a:r>
            <a:r>
              <a:rPr lang="en-US" sz="1867" dirty="0" err="1"/>
              <a:t>malloc</a:t>
            </a:r>
            <a:r>
              <a:rPr lang="en-US" sz="1867" dirty="0"/>
              <a:t>() should be freed(released) using free().</a:t>
            </a:r>
          </a:p>
          <a:p>
            <a:pPr>
              <a:lnSpc>
                <a:spcPct val="150000"/>
              </a:lnSpc>
              <a:defRPr lang="en-US" sz="1400" dirty="0"/>
            </a:pPr>
            <a:r>
              <a:rPr lang="en-US" sz="1867" dirty="0"/>
              <a:t>General format:</a:t>
            </a:r>
          </a:p>
          <a:p>
            <a:pPr>
              <a:lnSpc>
                <a:spcPct val="150000"/>
              </a:lnSpc>
              <a:defRPr lang="en-US" sz="1400" dirty="0"/>
            </a:pPr>
            <a:r>
              <a:rPr lang="en-US" sz="1867" dirty="0"/>
              <a:t>void free(void *</a:t>
            </a:r>
            <a:r>
              <a:rPr lang="en-US" sz="1867" dirty="0" err="1"/>
              <a:t>ptr</a:t>
            </a:r>
            <a:r>
              <a:rPr lang="en-US" sz="1867" dirty="0"/>
              <a:t>);</a:t>
            </a:r>
          </a:p>
          <a:p>
            <a:pPr>
              <a:lnSpc>
                <a:spcPct val="150000"/>
              </a:lnSpc>
              <a:defRPr lang="en-US" sz="1400" dirty="0"/>
            </a:pPr>
            <a:r>
              <a:rPr lang="en-US" sz="1867" dirty="0"/>
              <a:t>Or</a:t>
            </a:r>
          </a:p>
          <a:p>
            <a:pPr>
              <a:lnSpc>
                <a:spcPct val="150000"/>
              </a:lnSpc>
              <a:defRPr lang="en-US" sz="1400" dirty="0"/>
            </a:pPr>
            <a:r>
              <a:rPr lang="en-US" sz="1867" dirty="0"/>
              <a:t>free(</a:t>
            </a:r>
            <a:r>
              <a:rPr lang="en-US" sz="1867" dirty="0" err="1"/>
              <a:t>ptr</a:t>
            </a:r>
            <a:r>
              <a:rPr lang="en-US" sz="1867" dirty="0"/>
              <a:t>);</a:t>
            </a:r>
          </a:p>
        </p:txBody>
      </p:sp>
      <p:pic>
        <p:nvPicPr>
          <p:cNvPr id="6" name="Picture 5">
            <a:extLst>
              <a:ext uri="{4EC368FC-86C1-41E6-81DA-807A2A067ED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C7AE0EA-A823-428A-BB2A-D1EC384CD59D}"/>
              </a:ext>
            </a:extLst>
          </p:cNvPr>
          <p:cNvPicPr>
            <a:picLocks noChangeAspect="1"/>
          </p:cNvPicPr>
          <p:nvPr/>
        </p:nvPicPr>
        <p:blipFill>
          <a:blip r:embed="rId4"/>
          <a:stretch>
            <a:fillRect/>
          </a:stretch>
        </p:blipFill>
        <p:spPr>
          <a:xfrm>
            <a:off x="3606774" y="1916545"/>
            <a:ext cx="7717549" cy="4341127"/>
          </a:xfrm>
          <a:prstGeom prst="rect">
            <a:avLst/>
          </a:prstGeom>
          <a:noFill/>
        </p:spPr>
      </p:pic>
    </p:spTree>
    <p:extLst>
      <p:ext uri="{BBDF5E4A-3684-47DC-B7C4-3C34BC74047A}">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72"/>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0F27078E-8969-45F4-9590-91B4CF18036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FF72370-EAE5-4DCF-9D86-1A99C7297F7B}"/>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3" name="TextBox 2">
            <a:extLst>
              <a:ext uri="{3D69D363-A2C9-43CF-9EAA-0609EFCBF86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60E6BE4-DA75-4EE3-87FF-DAF9D035F11B}"/>
              </a:ext>
            </a:extLst>
          </p:cNvPr>
          <p:cNvSpPr txBox="1"/>
          <p:nvPr/>
        </p:nvSpPr>
        <p:spPr>
          <a:xfrm>
            <a:off x="977062" y="89089"/>
            <a:ext cx="7557337" cy="6795130"/>
          </a:xfrm>
          <a:prstGeom prst="rect">
            <a:avLst/>
          </a:prstGeom>
        </p:spPr>
        <p:txBody>
          <a:bodyPr vert="horz" lIns="127000" tIns="63500" rIns="127000" bIns="63500" rtlCol="0" anchor="t">
            <a:spAutoFit/>
          </a:bodyPr>
          <a:lstStyle/>
          <a:p>
            <a:pPr>
              <a:defRPr lang="en-US" sz="1400" dirty="0"/>
            </a:pPr>
            <a:r>
              <a:rPr lang="en-US" sz="1733" dirty="0"/>
              <a:t>#include&lt;stdio.h&gt;</a:t>
            </a:r>
            <a:br>
              <a:rPr lang="en-US" sz="1733" dirty="0"/>
            </a:br>
            <a:r>
              <a:rPr lang="en-US" sz="1733" dirty="0"/>
              <a:t>#include&lt;</a:t>
            </a:r>
            <a:r>
              <a:rPr lang="en-US" sz="1733" dirty="0" err="1"/>
              <a:t>stdlib</a:t>
            </a:r>
            <a:r>
              <a:rPr lang="en-US" sz="1733" dirty="0"/>
              <a:t>.h&gt;</a:t>
            </a:r>
            <a:br>
              <a:rPr lang="en-US" sz="1733" dirty="0"/>
            </a:br>
            <a:r>
              <a:rPr lang="en-US" sz="1733" dirty="0"/>
              <a:t>void main()</a:t>
            </a:r>
            <a:br>
              <a:rPr lang="en-US" sz="1733" dirty="0"/>
            </a:br>
            <a:r>
              <a:rPr lang="en-US" sz="1733" dirty="0"/>
              <a:t>{</a:t>
            </a:r>
            <a:br>
              <a:rPr lang="en-US" sz="1733" dirty="0"/>
            </a:br>
            <a:r>
              <a:rPr lang="en-US" sz="1733" dirty="0"/>
              <a:t>    int n,i,new;</a:t>
            </a:r>
            <a:br>
              <a:rPr lang="en-US" sz="1733" dirty="0"/>
            </a:br>
            <a:r>
              <a:rPr lang="en-US" sz="1733" dirty="0"/>
              <a:t>    </a:t>
            </a:r>
            <a:r>
              <a:rPr lang="en-US" sz="1733" dirty="0" err="1"/>
              <a:t>printf</a:t>
            </a:r>
            <a:r>
              <a:rPr lang="en-US" sz="1733" dirty="0"/>
              <a:t>("enter the number of elements\n");</a:t>
            </a:r>
            <a:br>
              <a:rPr lang="en-US" sz="1733" dirty="0"/>
            </a:br>
            <a:r>
              <a:rPr lang="en-US" sz="1733" dirty="0"/>
              <a:t>    </a:t>
            </a:r>
            <a:r>
              <a:rPr lang="en-US" sz="1733" dirty="0" err="1"/>
              <a:t>scanf</a:t>
            </a:r>
            <a:r>
              <a:rPr lang="en-US" sz="1733" dirty="0"/>
              <a:t>("%d",&amp;n);</a:t>
            </a:r>
            <a:br>
              <a:rPr lang="en-US" sz="1733" dirty="0"/>
            </a:br>
            <a:r>
              <a:rPr lang="en-US" sz="1733" dirty="0"/>
              <a:t>    int *p = (int *)</a:t>
            </a:r>
            <a:r>
              <a:rPr lang="en-US" sz="1733" dirty="0" err="1"/>
              <a:t>malloc</a:t>
            </a:r>
            <a:r>
              <a:rPr lang="en-US" sz="1733" dirty="0"/>
              <a:t>(n*</a:t>
            </a:r>
            <a:r>
              <a:rPr lang="en-US" sz="1733" dirty="0" err="1"/>
              <a:t>sizeof</a:t>
            </a:r>
            <a:r>
              <a:rPr lang="en-US" sz="1733" dirty="0"/>
              <a:t>(int));</a:t>
            </a:r>
            <a:br>
              <a:rPr lang="en-US" sz="1733" dirty="0"/>
            </a:br>
            <a:r>
              <a:rPr lang="en-US" sz="1733" dirty="0"/>
              <a:t>    if(p == NULL)</a:t>
            </a:r>
            <a:br>
              <a:rPr lang="en-US" sz="1733" dirty="0"/>
            </a:br>
            <a:r>
              <a:rPr lang="en-US" sz="1733" dirty="0"/>
              <a:t>    {</a:t>
            </a:r>
            <a:br>
              <a:rPr lang="en-US" sz="1733" dirty="0"/>
            </a:br>
            <a:r>
              <a:rPr lang="en-US" sz="1733" dirty="0"/>
              <a:t>        </a:t>
            </a:r>
            <a:r>
              <a:rPr lang="en-US" sz="1733" dirty="0" err="1"/>
              <a:t>printf</a:t>
            </a:r>
            <a:r>
              <a:rPr lang="en-US" sz="1733" dirty="0"/>
              <a:t>("enough memory not available");</a:t>
            </a:r>
            <a:br>
              <a:rPr lang="en-US" sz="1733" dirty="0"/>
            </a:br>
            <a:r>
              <a:rPr lang="en-US" sz="1733" dirty="0"/>
              <a:t>        exit(0);</a:t>
            </a:r>
            <a:br>
              <a:rPr lang="en-US" sz="1733" dirty="0"/>
            </a:br>
            <a:r>
              <a:rPr lang="en-US" sz="1733" dirty="0"/>
              <a:t>    }</a:t>
            </a:r>
            <a:br>
              <a:rPr lang="en-US" sz="1733" dirty="0"/>
            </a:br>
            <a:r>
              <a:rPr lang="en-US" sz="1733" dirty="0"/>
              <a:t>    </a:t>
            </a:r>
            <a:r>
              <a:rPr lang="en-US" sz="1733" dirty="0" err="1"/>
              <a:t>printf</a:t>
            </a:r>
            <a:r>
              <a:rPr lang="en-US" sz="1733" dirty="0"/>
              <a:t>("enter array elements\n");</a:t>
            </a:r>
            <a:br>
              <a:rPr lang="en-US" sz="1733" dirty="0"/>
            </a:br>
            <a:r>
              <a:rPr lang="en-US" sz="1733" dirty="0"/>
              <a:t>    for(i=0; i&lt;n; i++)</a:t>
            </a:r>
            <a:br>
              <a:rPr lang="en-US" sz="1733" dirty="0"/>
            </a:br>
            <a:r>
              <a:rPr lang="en-US" sz="1733" dirty="0"/>
              <a:t>    {</a:t>
            </a:r>
            <a:br>
              <a:rPr lang="en-US" sz="1733" dirty="0"/>
            </a:br>
            <a:r>
              <a:rPr lang="en-US" sz="1733" dirty="0"/>
              <a:t>        </a:t>
            </a:r>
            <a:r>
              <a:rPr lang="en-US" sz="1733" dirty="0" err="1"/>
              <a:t>scanf</a:t>
            </a:r>
            <a:r>
              <a:rPr lang="en-US" sz="1733" dirty="0"/>
              <a:t>("%d", p+i);</a:t>
            </a:r>
            <a:br>
              <a:rPr lang="en-US" sz="1733" dirty="0"/>
            </a:br>
            <a:r>
              <a:rPr lang="en-US" sz="1733" dirty="0"/>
              <a:t>    }</a:t>
            </a:r>
            <a:br>
              <a:rPr lang="en-US" sz="1733" dirty="0"/>
            </a:br>
            <a:r>
              <a:rPr lang="en-US" sz="1733" dirty="0"/>
              <a:t>    </a:t>
            </a:r>
            <a:r>
              <a:rPr lang="en-US" sz="1733" dirty="0" err="1"/>
              <a:t>printf</a:t>
            </a:r>
            <a:r>
              <a:rPr lang="en-US" sz="1733" dirty="0"/>
              <a:t>("array elements are\n");</a:t>
            </a:r>
            <a:br>
              <a:rPr lang="en-US" sz="1733" dirty="0"/>
            </a:br>
            <a:r>
              <a:rPr lang="en-US" sz="1733" dirty="0"/>
              <a:t>    for(i=0; i&lt;n; i++)</a:t>
            </a:r>
            <a:br>
              <a:rPr lang="en-US" sz="1733" dirty="0"/>
            </a:br>
            <a:r>
              <a:rPr lang="en-US" sz="1733" dirty="0"/>
              <a:t>    {</a:t>
            </a:r>
            <a:br>
              <a:rPr lang="en-US" sz="1733" dirty="0"/>
            </a:br>
            <a:r>
              <a:rPr lang="en-US" sz="1733" dirty="0"/>
              <a:t>        </a:t>
            </a:r>
            <a:r>
              <a:rPr lang="en-US" sz="1733" dirty="0" err="1"/>
              <a:t>printf</a:t>
            </a:r>
            <a:r>
              <a:rPr lang="en-US" sz="1733" dirty="0"/>
              <a:t>("%d\t", *(p+i));</a:t>
            </a:r>
            <a:br>
              <a:rPr lang="en-US" sz="1733" dirty="0"/>
            </a:br>
            <a:r>
              <a:rPr lang="en-US" sz="1733" dirty="0"/>
              <a:t>    }</a:t>
            </a:r>
            <a:br>
              <a:rPr lang="en-US" sz="1733" dirty="0"/>
            </a:br>
            <a:r>
              <a:rPr lang="en-US" sz="1733" dirty="0"/>
              <a:t>    free(p);</a:t>
            </a:r>
            <a:br>
              <a:rPr lang="en-US" sz="1733" dirty="0"/>
            </a:br>
            <a:r>
              <a:rPr lang="en-US" sz="1733" dirty="0"/>
              <a:t>}</a:t>
            </a:r>
          </a:p>
        </p:txBody>
      </p:sp>
    </p:spTree>
    <p:extLst>
      <p:ext uri="{7987B736-9AC6-4B0F-94E0-909770106B51}">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74"/>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0B4985A3-40BD-4270-9D05-E22BCEFB78E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16E173D-1433-4919-AEC9-F9F2DC0DD516}"/>
              </a:ext>
            </a:extLst>
          </p:cNvPr>
          <p:cNvSpPr txBox="1"/>
          <p:nvPr/>
        </p:nvSpPr>
        <p:spPr>
          <a:xfrm>
            <a:off x="8579053" y="1801940"/>
            <a:ext cx="2540000" cy="415563"/>
          </a:xfrm>
          <a:prstGeom prst="rect">
            <a:avLst/>
          </a:prstGeom>
        </p:spPr>
        <p:txBody>
          <a:bodyPr vert="horz" lIns="127000" tIns="63500" rIns="127000" bIns="63500" rtlCol="0" anchor="t">
            <a:spAutoFit/>
          </a:bodyPr>
          <a:lstStyle/>
          <a:p>
            <a:pPr>
              <a:defRPr lang="en-US" sz="1400" dirty="0"/>
            </a:pPr>
            <a:endParaRPr lang="en-US" sz="1867" dirty="0"/>
          </a:p>
        </p:txBody>
      </p:sp>
      <p:sp>
        <p:nvSpPr>
          <p:cNvPr id="3" name="TextBox 2">
            <a:extLst>
              <a:ext uri="{11C007F9-5E05-4CEA-BA87-66615985FEB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7AFF916-B203-449D-ADCF-7C2A4DB15A9B}"/>
              </a:ext>
            </a:extLst>
          </p:cNvPr>
          <p:cNvSpPr txBox="1"/>
          <p:nvPr>
            <p:custDataLst>
              <p:tags r:id="rId1"/>
            </p:custDataLst>
          </p:nvPr>
        </p:nvSpPr>
        <p:spPr>
          <a:xfrm>
            <a:off x="4728209" y="2759602"/>
            <a:ext cx="2735592" cy="1333245"/>
          </a:xfrm>
          <a:solidFill>
            <a:schemeClr val="accent1"/>
          </a:solidFill>
          <a:ln w="25400" cap="flat">
            <a:solidFill>
              <a:schemeClr val="accent1"/>
            </a:solidFill>
            <a:prstDash val="solid"/>
            <a:round/>
          </a:ln>
        </p:spPr>
        <p:txBody>
          <a:bodyPr vert="horz" lIns="127000" tIns="63500" rIns="127000" bIns="63500" rtlCol="0" anchor="ctr">
            <a:spAutoFit/>
          </a:bodyPr>
          <a:lstStyle/>
          <a:p>
            <a:pPr algn="ctr">
              <a:defRPr lang="en-US" sz="1400" dirty="0"/>
            </a:pPr>
            <a:r>
              <a:rPr lang="en-US" sz="2667" b="1" dirty="0">
                <a:solidFill>
                  <a:schemeClr val="bg1"/>
                </a:solidFill>
                <a:latin typeface="+mj-lt"/>
              </a:rPr>
              <a:t>Thank You</a:t>
            </a:r>
          </a:p>
        </p:txBody>
      </p:sp>
    </p:spTree>
    <p:extLst>
      <p:ext uri="{EB3DD745-43DF-4E26-B642-A10F31E66653}">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6734992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3000"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PRESETSHAPE" val="SQUARE_ON_CIRCLE_BOARD:"/>
</p:tagLst>
</file>

<file path=ppt/tags/tag2.xml><?xml version="1.0" encoding="utf-8"?>
<p:tagLst xmlns:a="http://schemas.openxmlformats.org/drawingml/2006/main" xmlns:r="http://schemas.openxmlformats.org/officeDocument/2006/relationships" xmlns:p="http://schemas.openxmlformats.org/presentationml/2006/main">
  <p:tag name="PRESETSHAPE" val="RECT_QUOTE:"/>
</p:tagLst>
</file>

<file path=ppt/tags/tag3.xml><?xml version="1.0" encoding="utf-8"?>
<p:tagLst xmlns:a="http://schemas.openxmlformats.org/drawingml/2006/main" xmlns:r="http://schemas.openxmlformats.org/officeDocument/2006/relationships" xmlns:p="http://schemas.openxmlformats.org/presentationml/2006/main">
  <p:tag name="PRESETSHAPE" val="BORDER_QUOTE:1.0"/>
</p:tagLst>
</file>

<file path=ppt/tags/tag4.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xml><?xml version="1.0" encoding="utf-8"?>
<p:tagLst xmlns:a="http://schemas.openxmlformats.org/drawingml/2006/main" xmlns:r="http://schemas.openxmlformats.org/officeDocument/2006/relationships" xmlns:p="http://schemas.openxmlformats.org/presentationml/2006/main">
  <p:tag name="PRESETSHAPE" val="BORDER_QUOTE:1.0"/>
</p:tagLst>
</file>

<file path=ppt/tags/tag6.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7.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8.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9.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0.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1.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2.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3.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4.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5.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6.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7.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8.xml><?xml version="1.0" encoding="utf-8"?>
<p:tagLst xmlns:a="http://schemas.openxmlformats.org/drawingml/2006/main" xmlns:r="http://schemas.openxmlformats.org/officeDocument/2006/relationships" xmlns:p="http://schemas.openxmlformats.org/presentationml/2006/main">
  <p:tag name="PRESETSHAPE" val="BORDER_QUOTE:1.0"/>
</p:tagLst>
</file>

<file path=ppt/tags/tag19.xml><?xml version="1.0" encoding="utf-8"?>
<p:tagLst xmlns:a="http://schemas.openxmlformats.org/drawingml/2006/main" xmlns:r="http://schemas.openxmlformats.org/officeDocument/2006/relationships" xmlns:p="http://schemas.openxmlformats.org/presentationml/2006/main">
  <p:tag name="PRESETSHAPE" val="RECT_QUOTE:"/>
</p:tagLst>
</file>

<file path=ppt/tags/tag20.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1.xml><?xml version="1.0" encoding="utf-8"?>
<p:tagLst xmlns:a="http://schemas.openxmlformats.org/drawingml/2006/main" xmlns:r="http://schemas.openxmlformats.org/officeDocument/2006/relationships" xmlns:p="http://schemas.openxmlformats.org/presentationml/2006/main">
  <p:tag name="PRESETSHAPE" val="RECT_QUOTE:"/>
</p:tagLst>
</file>

<file path=ppt/tags/tag22.xml><?xml version="1.0" encoding="utf-8"?>
<p:tagLst xmlns:a="http://schemas.openxmlformats.org/drawingml/2006/main" xmlns:r="http://schemas.openxmlformats.org/officeDocument/2006/relationships" xmlns:p="http://schemas.openxmlformats.org/presentationml/2006/main">
  <p:tag name="PRESETSHAPE" val="TOP_BANNER:"/>
</p:tagLst>
</file>

<file path=ppt/tags/tag23.xml><?xml version="1.0" encoding="utf-8"?>
<p:tagLst xmlns:a="http://schemas.openxmlformats.org/drawingml/2006/main" xmlns:r="http://schemas.openxmlformats.org/officeDocument/2006/relationships" xmlns:p="http://schemas.openxmlformats.org/presentationml/2006/main">
  <p:tag name="PRESETSHAPE" val="BORDER_QUOTE:1.0"/>
  <p:tag name="ANIMDATA:1" val="id: &quot;3A4DEB79-6EF6-4B5E-B6A6-0D44622E699E&quot;&#10;variant: ENTRY&#10;entry {&#10;  type: FLIP&#10;  flip: UP&#10;}&#10;trigger {&#10;  start: CLICK&#10;}&#10;detail {&#10;  duration: 1.5&#10;}&#10;"/>
</p:tagLst>
</file>

<file path=ppt/tags/tag24.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5.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6.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7.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8.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9.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0.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1.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2.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3.xml><?xml version="1.0" encoding="utf-8"?>
<p:tagLst xmlns:a="http://schemas.openxmlformats.org/drawingml/2006/main" xmlns:r="http://schemas.openxmlformats.org/officeDocument/2006/relationships" xmlns:p="http://schemas.openxmlformats.org/presentationml/2006/main">
  <p:tag name="PRESETSHAPE" val="TOP_BANNER:"/>
</p:tagLst>
</file>

<file path=ppt/tags/tag34.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5.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6.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7.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8.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9.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0.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1.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2.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3.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4.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5.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6.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7.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8.xml><?xml version="1.0" encoding="utf-8"?>
<p:tagLst xmlns:a="http://schemas.openxmlformats.org/drawingml/2006/main" xmlns:r="http://schemas.openxmlformats.org/officeDocument/2006/relationships" xmlns:p="http://schemas.openxmlformats.org/presentationml/2006/main">
  <p:tag name="PRESETSHAPE" val="TOP_BANNER:"/>
</p:tagLst>
</file>

<file path=ppt/tags/tag49.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0.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1.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2.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3.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4.xml><?xml version="1.0" encoding="utf-8"?>
<p:tagLst xmlns:a="http://schemas.openxmlformats.org/drawingml/2006/main" xmlns:r="http://schemas.openxmlformats.org/officeDocument/2006/relationships" xmlns:p="http://schemas.openxmlformats.org/presentationml/2006/main">
  <p:tag name="PRESETSHAPE" val="BORDER_QUOTE:1.0"/>
</p:tagLst>
</file>

<file path=ppt/tags/tag55.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6.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7.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8.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9.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60.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61.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62.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63.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64.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65.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66.xml><?xml version="1.0" encoding="utf-8"?>
<p:tagLst xmlns:a="http://schemas.openxmlformats.org/drawingml/2006/main" xmlns:r="http://schemas.openxmlformats.org/officeDocument/2006/relationships" xmlns:p="http://schemas.openxmlformats.org/presentationml/2006/main">
  <p:tag name="PRESETSHAPE" val="SQUARE_ON_CIRCLE_BOARD:"/>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3846</TotalTime>
  <Words>22555</Words>
  <Application>Microsoft Office PowerPoint</Application>
  <PresentationFormat>Widescreen</PresentationFormat>
  <Paragraphs>4928</Paragraphs>
  <Slides>350</Slides>
  <Notes>0</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350</vt:i4>
      </vt:variant>
    </vt:vector>
  </HeadingPairs>
  <TitlesOfParts>
    <vt:vector size="367" baseType="lpstr">
      <vt:lpstr>Alegreya</vt:lpstr>
      <vt:lpstr>-apple-system</vt:lpstr>
      <vt:lpstr>Arial</vt:lpstr>
      <vt:lpstr>Arial</vt:lpstr>
      <vt:lpstr>Caladea</vt:lpstr>
      <vt:lpstr>Calibri</vt:lpstr>
      <vt:lpstr>Calibri-Bold</vt:lpstr>
      <vt:lpstr>Calibri-BoldItalic</vt:lpstr>
      <vt:lpstr>Calibri-Light</vt:lpstr>
      <vt:lpstr>Carlito</vt:lpstr>
      <vt:lpstr>Heebo</vt:lpstr>
      <vt:lpstr>Lato</vt:lpstr>
      <vt:lpstr>Open Sans</vt:lpstr>
      <vt:lpstr>Times New Roman</vt:lpstr>
      <vt:lpstr>TimesLTStd-Roman</vt:lpstr>
      <vt:lpstr>Wingdings</vt:lpstr>
      <vt:lpstr>Office Theme</vt:lpstr>
      <vt:lpstr>PROBLEM-SOLVING THROUGH PROGRAMMING</vt:lpstr>
      <vt:lpstr>Course Outcomes</vt:lpstr>
      <vt:lpstr>Text Book</vt:lpstr>
      <vt:lpstr>Principles of  Programming Using C</vt:lpstr>
      <vt:lpstr>Programming Languages</vt:lpstr>
      <vt:lpstr>PowerPoint Presentation</vt:lpstr>
      <vt:lpstr>PowerPoint Presentation</vt:lpstr>
      <vt:lpstr>Facts about C </vt:lpstr>
      <vt:lpstr>PowerPoint Presentation</vt:lpstr>
      <vt:lpstr>PowerPoint Presentation</vt:lpstr>
      <vt:lpstr>PowerPoint Presentation</vt:lpstr>
      <vt:lpstr>PowerPoint Presentation</vt:lpstr>
      <vt:lpstr>Characteristics of Computer</vt:lpstr>
      <vt:lpstr>PowerPoint Presentation</vt:lpstr>
      <vt:lpstr>PowerPoint Presentation</vt:lpstr>
      <vt:lpstr>PowerPoint Presentation</vt:lpstr>
      <vt:lpstr>Computer Types</vt:lpstr>
      <vt:lpstr>Based On Size</vt:lpstr>
      <vt:lpstr>Mainframe Computers</vt:lpstr>
      <vt:lpstr>Mini Computers</vt:lpstr>
      <vt:lpstr>PowerPoint Presentation</vt:lpstr>
      <vt:lpstr>Based On Mechanism</vt:lpstr>
      <vt:lpstr>Based On Purpose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Categories of Input devices</vt:lpstr>
      <vt:lpstr>Input Devices</vt:lpstr>
      <vt:lpstr>PowerPoint Presentation</vt:lpstr>
      <vt:lpstr>PowerPoint Presentation</vt:lpstr>
      <vt:lpstr>PowerPoint Presentation</vt:lpstr>
      <vt:lpstr>PowerPoint Presentation</vt:lpstr>
      <vt:lpstr>PowerPoint Presentation</vt:lpstr>
      <vt:lpstr>Mouse</vt:lpstr>
      <vt:lpstr>Handheld devices</vt:lpstr>
      <vt:lpstr>Optical Devices</vt:lpstr>
      <vt:lpstr>Microphone</vt:lpstr>
      <vt:lpstr>Bar Code Readers</vt:lpstr>
      <vt:lpstr>Audio/Visual input devices</vt:lpstr>
      <vt:lpstr>Recording and retrieving audio data</vt:lpstr>
      <vt:lpstr>Output Devices</vt:lpstr>
      <vt:lpstr>Classification of output devices</vt:lpstr>
      <vt:lpstr>Soft Copy Devices</vt:lpstr>
      <vt:lpstr>Monitors</vt:lpstr>
      <vt:lpstr>PowerPoint Presentation</vt:lpstr>
      <vt:lpstr>Cathode-Ray Tube (CRT) Monitor</vt:lpstr>
      <vt:lpstr>PowerPoint Presentation</vt:lpstr>
      <vt:lpstr>PowerPoint Presentation</vt:lpstr>
      <vt:lpstr>Flat-Panel Display Monitor</vt:lpstr>
      <vt:lpstr>PowerPoint Presentation</vt:lpstr>
      <vt:lpstr>Plasma monitor</vt:lpstr>
      <vt:lpstr>PowerPoint Presentation</vt:lpstr>
      <vt:lpstr>PROJECTOR</vt:lpstr>
      <vt:lpstr>PowerPoint Presentation</vt:lpstr>
      <vt:lpstr>Hard copy devices</vt:lpstr>
      <vt:lpstr>PowerPoint Presentation</vt:lpstr>
      <vt:lpstr>PowerPoint Presentation</vt:lpstr>
      <vt:lpstr>PowerPoint Presentation</vt:lpstr>
      <vt:lpstr>Character printers are the printers which print one character at a time.</vt:lpstr>
      <vt:lpstr>PowerPoint Presentation</vt:lpstr>
      <vt:lpstr>PowerPoint Presentation</vt:lpstr>
      <vt:lpstr>Non-impact printers print the characters without using the ribbon. These printers print a complete page at a time,  thus they are also called as Page Printers.</vt:lpstr>
      <vt:lpstr>Laser Printers</vt:lpstr>
      <vt:lpstr>Plotter</vt:lpstr>
      <vt:lpstr>Plotter</vt:lpstr>
      <vt:lpstr>"Why should we learn a programming language?"</vt:lpstr>
      <vt:lpstr>PowerPoint Presentation</vt:lpstr>
      <vt:lpstr>PowerPoint Presentation</vt:lpstr>
      <vt:lpstr>A token is a collection of characters. One or more characters of the character sets are  combined to form meaningful words called tokens.</vt:lpstr>
      <vt:lpstr>Keywords</vt:lpstr>
      <vt:lpstr>Identifiers</vt:lpstr>
      <vt:lpstr>Rules for constructing identifiers/variable names:</vt:lpstr>
      <vt:lpstr>PowerPoint Presentation</vt:lpstr>
      <vt:lpstr>PowerPoint Presentation</vt:lpstr>
      <vt:lpstr>Data Types</vt:lpstr>
      <vt:lpstr>PowerPoint Presentation</vt:lpstr>
      <vt:lpstr>PowerPoint Presentation</vt:lpstr>
      <vt:lpstr>The general syntax of declaring a variable is:</vt:lpstr>
      <vt:lpstr>The basic structure of a C program:</vt:lpstr>
      <vt:lpstr>2 bytes</vt:lpstr>
      <vt:lpstr>Operators</vt:lpstr>
      <vt:lpstr>Operators in C</vt:lpstr>
      <vt:lpstr>Arithmetic Operators</vt:lpstr>
      <vt:lpstr>Relational Operators</vt:lpstr>
      <vt:lpstr>PowerPoint Presentation</vt:lpstr>
      <vt:lpstr>Bitwise Operators</vt:lpstr>
      <vt:lpstr>PowerPoint Presentation</vt:lpstr>
      <vt:lpstr>PowerPoint Presentation</vt:lpstr>
      <vt:lpstr>++</vt:lpstr>
      <vt:lpstr>Post incrementation</vt:lpstr>
      <vt:lpstr>PowerPoint Presentation</vt:lpstr>
      <vt:lpstr>--</vt:lpstr>
      <vt:lpstr>Post decrementation</vt:lpstr>
      <vt:lpstr>PowerPoint Presentation</vt:lpstr>
      <vt:lpstr>General form: expression 1 ? expression 2 : expression 3;</vt:lpstr>
      <vt:lpstr>Special Operators in C</vt:lpstr>
      <vt:lpstr>PowerPoint Presentation</vt:lpstr>
      <vt:lpstr>PowerPoint Presentation</vt:lpstr>
      <vt:lpstr>int a=3, b=4, c;  c = b++ / a--;  printf("%d", c);</vt:lpstr>
      <vt:lpstr>Expressions</vt:lpstr>
      <vt:lpstr>PowerPoint Presentation</vt:lpstr>
      <vt:lpstr>PowerPoint Presentation</vt:lpstr>
      <vt:lpstr>PowerPoint Presentation</vt:lpstr>
      <vt:lpstr>Evaluation of expression containing only relational operators</vt:lpstr>
      <vt:lpstr>Evaluation of expression containing Arithmetic and Relational operators</vt:lpstr>
      <vt:lpstr>PowerPoint Presentation</vt:lpstr>
      <vt:lpstr>Evaluation of expression containing Arithmetic, Relational and Logical operators</vt:lpstr>
      <vt:lpstr>PowerPoint Presentation</vt:lpstr>
      <vt:lpstr>PowerPoint Presentation</vt:lpstr>
      <vt:lpstr>PowerPoint Presentation</vt:lpstr>
      <vt:lpstr>PowerPoint Presentation</vt:lpstr>
      <vt:lpstr>PowerPoint Presentation</vt:lpstr>
      <vt:lpstr>Type Conversion/Type Casting</vt:lpstr>
      <vt:lpstr>PowerPoint Presentation</vt:lpstr>
      <vt:lpstr>It is user defined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Darshini Gowda</cp:lastModifiedBy>
  <cp:revision>51</cp:revision>
  <dcterms:created xsi:type="dcterms:W3CDTF">2023-01-04T09:46:11Z</dcterms:created>
  <dcterms:modified xsi:type="dcterms:W3CDTF">2024-03-23T03:09:57Z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2022-01-17T00:00:00Z</vt:filetime>
  </property>
  <property fmtid="{D5CDD505-2E9C-101B-9397-08002B2CF9AE}" pid="3" name="Creator">
    <vt:lpwstr>Microsoft® PowerPoint® 2016</vt:lpwstr>
  </property>
  <property fmtid="{D5CDD505-2E9C-101B-9397-08002B2CF9AE}" pid="4" name="LastSaved">
    <vt:filetime>2023-01-04T00:00:00Z</vt:filetime>
  </property>
</Properties>
</file>