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4"/>
  </p:notesMasterIdLst>
  <p:handoutMasterIdLst>
    <p:handoutMasterId r:id="rId85"/>
  </p:handoutMasterIdLst>
  <p:sldIdLst>
    <p:sldId id="264" r:id="rId2"/>
    <p:sldId id="340" r:id="rId3"/>
    <p:sldId id="339" r:id="rId4"/>
    <p:sldId id="345" r:id="rId5"/>
    <p:sldId id="357" r:id="rId6"/>
    <p:sldId id="358" r:id="rId7"/>
    <p:sldId id="359" r:id="rId8"/>
    <p:sldId id="360" r:id="rId9"/>
    <p:sldId id="361" r:id="rId10"/>
    <p:sldId id="362" r:id="rId11"/>
    <p:sldId id="364" r:id="rId12"/>
    <p:sldId id="363" r:id="rId13"/>
    <p:sldId id="365" r:id="rId14"/>
    <p:sldId id="366" r:id="rId15"/>
    <p:sldId id="368" r:id="rId16"/>
    <p:sldId id="367" r:id="rId17"/>
    <p:sldId id="369" r:id="rId18"/>
    <p:sldId id="370" r:id="rId19"/>
    <p:sldId id="371" r:id="rId20"/>
    <p:sldId id="372" r:id="rId21"/>
    <p:sldId id="373" r:id="rId22"/>
    <p:sldId id="374" r:id="rId23"/>
    <p:sldId id="356" r:id="rId24"/>
    <p:sldId id="382" r:id="rId25"/>
    <p:sldId id="375" r:id="rId26"/>
    <p:sldId id="376" r:id="rId27"/>
    <p:sldId id="377" r:id="rId28"/>
    <p:sldId id="378" r:id="rId29"/>
    <p:sldId id="379" r:id="rId30"/>
    <p:sldId id="380" r:id="rId31"/>
    <p:sldId id="381" r:id="rId32"/>
    <p:sldId id="383" r:id="rId33"/>
    <p:sldId id="384" r:id="rId34"/>
    <p:sldId id="385" r:id="rId35"/>
    <p:sldId id="388" r:id="rId36"/>
    <p:sldId id="386" r:id="rId37"/>
    <p:sldId id="389" r:id="rId38"/>
    <p:sldId id="387" r:id="rId39"/>
    <p:sldId id="390" r:id="rId40"/>
    <p:sldId id="391" r:id="rId41"/>
    <p:sldId id="392" r:id="rId42"/>
    <p:sldId id="393" r:id="rId43"/>
    <p:sldId id="394" r:id="rId44"/>
    <p:sldId id="395" r:id="rId45"/>
    <p:sldId id="396" r:id="rId46"/>
    <p:sldId id="397" r:id="rId47"/>
    <p:sldId id="400" r:id="rId48"/>
    <p:sldId id="401" r:id="rId49"/>
    <p:sldId id="402" r:id="rId50"/>
    <p:sldId id="424" r:id="rId51"/>
    <p:sldId id="425" r:id="rId52"/>
    <p:sldId id="427" r:id="rId53"/>
    <p:sldId id="398" r:id="rId54"/>
    <p:sldId id="403" r:id="rId55"/>
    <p:sldId id="404" r:id="rId56"/>
    <p:sldId id="405" r:id="rId57"/>
    <p:sldId id="428" r:id="rId58"/>
    <p:sldId id="429" r:id="rId59"/>
    <p:sldId id="412" r:id="rId60"/>
    <p:sldId id="399" r:id="rId61"/>
    <p:sldId id="414" r:id="rId62"/>
    <p:sldId id="415" r:id="rId63"/>
    <p:sldId id="416" r:id="rId64"/>
    <p:sldId id="417" r:id="rId65"/>
    <p:sldId id="418" r:id="rId66"/>
    <p:sldId id="420" r:id="rId67"/>
    <p:sldId id="441" r:id="rId68"/>
    <p:sldId id="421" r:id="rId69"/>
    <p:sldId id="423" r:id="rId70"/>
    <p:sldId id="431" r:id="rId71"/>
    <p:sldId id="432" r:id="rId72"/>
    <p:sldId id="436" r:id="rId73"/>
    <p:sldId id="422" r:id="rId74"/>
    <p:sldId id="430" r:id="rId75"/>
    <p:sldId id="433" r:id="rId76"/>
    <p:sldId id="434" r:id="rId77"/>
    <p:sldId id="435" r:id="rId78"/>
    <p:sldId id="437" r:id="rId79"/>
    <p:sldId id="438" r:id="rId80"/>
    <p:sldId id="439" r:id="rId81"/>
    <p:sldId id="440" r:id="rId82"/>
    <p:sldId id="334"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A50B"/>
    <a:srgbClr val="0000FF"/>
    <a:srgbClr val="FF00FF"/>
    <a:srgbClr val="FFC000"/>
    <a:srgbClr val="CDF8CA"/>
    <a:srgbClr val="7670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74" autoAdjust="0"/>
    <p:restoredTop sz="94660"/>
  </p:normalViewPr>
  <p:slideViewPr>
    <p:cSldViewPr snapToGrid="0">
      <p:cViewPr varScale="1">
        <p:scale>
          <a:sx n="82" d="100"/>
          <a:sy n="82" d="100"/>
        </p:scale>
        <p:origin x="830" y="72"/>
      </p:cViewPr>
      <p:guideLst/>
    </p:cSldViewPr>
  </p:slid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6/11/relationships/changesInfo" Target="changesInfos/changesInfo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shank Gowda" userId="7bb70f496cb928d0" providerId="LiveId" clId="{C07FA104-4787-4534-B9BA-40541F710E7C}"/>
    <pc:docChg chg="undo custSel delSld modSld">
      <pc:chgData name="Shashank Gowda" userId="7bb70f496cb928d0" providerId="LiveId" clId="{C07FA104-4787-4534-B9BA-40541F710E7C}" dt="2023-06-23T06:26:34.012" v="54" actId="1076"/>
      <pc:docMkLst>
        <pc:docMk/>
      </pc:docMkLst>
      <pc:sldChg chg="delSp mod">
        <pc:chgData name="Shashank Gowda" userId="7bb70f496cb928d0" providerId="LiveId" clId="{C07FA104-4787-4534-B9BA-40541F710E7C}" dt="2023-06-20T11:12:15.841" v="0" actId="478"/>
        <pc:sldMkLst>
          <pc:docMk/>
          <pc:sldMk cId="314080123" sldId="358"/>
        </pc:sldMkLst>
        <pc:spChg chg="del">
          <ac:chgData name="Shashank Gowda" userId="7bb70f496cb928d0" providerId="LiveId" clId="{C07FA104-4787-4534-B9BA-40541F710E7C}" dt="2023-06-20T11:12:15.841" v="0" actId="478"/>
          <ac:spMkLst>
            <pc:docMk/>
            <pc:sldMk cId="314080123" sldId="358"/>
            <ac:spMk id="5" creationId="{8FE2239C-463E-A9C3-4987-47E6F4194F25}"/>
          </ac:spMkLst>
        </pc:spChg>
      </pc:sldChg>
      <pc:sldChg chg="delSp mod">
        <pc:chgData name="Shashank Gowda" userId="7bb70f496cb928d0" providerId="LiveId" clId="{C07FA104-4787-4534-B9BA-40541F710E7C}" dt="2023-06-20T11:12:27.641" v="1" actId="478"/>
        <pc:sldMkLst>
          <pc:docMk/>
          <pc:sldMk cId="1709236023" sldId="359"/>
        </pc:sldMkLst>
        <pc:spChg chg="del">
          <ac:chgData name="Shashank Gowda" userId="7bb70f496cb928d0" providerId="LiveId" clId="{C07FA104-4787-4534-B9BA-40541F710E7C}" dt="2023-06-20T11:12:27.641" v="1" actId="478"/>
          <ac:spMkLst>
            <pc:docMk/>
            <pc:sldMk cId="1709236023" sldId="359"/>
            <ac:spMk id="5" creationId="{8FE2239C-463E-A9C3-4987-47E6F4194F25}"/>
          </ac:spMkLst>
        </pc:spChg>
      </pc:sldChg>
      <pc:sldChg chg="delSp mod">
        <pc:chgData name="Shashank Gowda" userId="7bb70f496cb928d0" providerId="LiveId" clId="{C07FA104-4787-4534-B9BA-40541F710E7C}" dt="2023-06-20T11:12:32.868" v="2" actId="478"/>
        <pc:sldMkLst>
          <pc:docMk/>
          <pc:sldMk cId="628715446" sldId="360"/>
        </pc:sldMkLst>
        <pc:spChg chg="del">
          <ac:chgData name="Shashank Gowda" userId="7bb70f496cb928d0" providerId="LiveId" clId="{C07FA104-4787-4534-B9BA-40541F710E7C}" dt="2023-06-20T11:12:32.868" v="2" actId="478"/>
          <ac:spMkLst>
            <pc:docMk/>
            <pc:sldMk cId="628715446" sldId="360"/>
            <ac:spMk id="5" creationId="{8FE2239C-463E-A9C3-4987-47E6F4194F25}"/>
          </ac:spMkLst>
        </pc:spChg>
      </pc:sldChg>
      <pc:sldChg chg="modSp mod">
        <pc:chgData name="Shashank Gowda" userId="7bb70f496cb928d0" providerId="LiveId" clId="{C07FA104-4787-4534-B9BA-40541F710E7C}" dt="2023-06-20T11:14:22.189" v="3" actId="20577"/>
        <pc:sldMkLst>
          <pc:docMk/>
          <pc:sldMk cId="2577053312" sldId="393"/>
        </pc:sldMkLst>
        <pc:spChg chg="mod">
          <ac:chgData name="Shashank Gowda" userId="7bb70f496cb928d0" providerId="LiveId" clId="{C07FA104-4787-4534-B9BA-40541F710E7C}" dt="2023-06-20T11:14:22.189" v="3" actId="20577"/>
          <ac:spMkLst>
            <pc:docMk/>
            <pc:sldMk cId="2577053312" sldId="393"/>
            <ac:spMk id="7" creationId="{FF1C3174-9024-B554-EBF5-3000AD0D23B5}"/>
          </ac:spMkLst>
        </pc:spChg>
      </pc:sldChg>
      <pc:sldChg chg="modSp mod">
        <pc:chgData name="Shashank Gowda" userId="7bb70f496cb928d0" providerId="LiveId" clId="{C07FA104-4787-4534-B9BA-40541F710E7C}" dt="2023-06-23T05:57:38.547" v="21" actId="20577"/>
        <pc:sldMkLst>
          <pc:docMk/>
          <pc:sldMk cId="1228363572" sldId="398"/>
        </pc:sldMkLst>
        <pc:spChg chg="mod">
          <ac:chgData name="Shashank Gowda" userId="7bb70f496cb928d0" providerId="LiveId" clId="{C07FA104-4787-4534-B9BA-40541F710E7C}" dt="2023-06-23T05:57:38.547" v="21" actId="20577"/>
          <ac:spMkLst>
            <pc:docMk/>
            <pc:sldMk cId="1228363572" sldId="398"/>
            <ac:spMk id="2" creationId="{69B7A56F-3E61-39B8-2127-0FFD6605A3A7}"/>
          </ac:spMkLst>
        </pc:spChg>
      </pc:sldChg>
      <pc:sldChg chg="modSp mod">
        <pc:chgData name="Shashank Gowda" userId="7bb70f496cb928d0" providerId="LiveId" clId="{C07FA104-4787-4534-B9BA-40541F710E7C}" dt="2023-06-23T06:05:04.543" v="41" actId="20577"/>
        <pc:sldMkLst>
          <pc:docMk/>
          <pc:sldMk cId="1107240141" sldId="405"/>
        </pc:sldMkLst>
        <pc:spChg chg="mod">
          <ac:chgData name="Shashank Gowda" userId="7bb70f496cb928d0" providerId="LiveId" clId="{C07FA104-4787-4534-B9BA-40541F710E7C}" dt="2023-06-23T06:05:04.543" v="41" actId="20577"/>
          <ac:spMkLst>
            <pc:docMk/>
            <pc:sldMk cId="1107240141" sldId="405"/>
            <ac:spMk id="7" creationId="{2217C1B8-0958-A789-B085-AD507DBA8B60}"/>
          </ac:spMkLst>
        </pc:spChg>
      </pc:sldChg>
      <pc:sldChg chg="del">
        <pc:chgData name="Shashank Gowda" userId="7bb70f496cb928d0" providerId="LiveId" clId="{C07FA104-4787-4534-B9BA-40541F710E7C}" dt="2023-06-23T06:08:39.205" v="47" actId="2696"/>
        <pc:sldMkLst>
          <pc:docMk/>
          <pc:sldMk cId="2409920940" sldId="407"/>
        </pc:sldMkLst>
      </pc:sldChg>
      <pc:sldChg chg="del">
        <pc:chgData name="Shashank Gowda" userId="7bb70f496cb928d0" providerId="LiveId" clId="{C07FA104-4787-4534-B9BA-40541F710E7C}" dt="2023-06-23T06:06:05.865" v="42" actId="2696"/>
        <pc:sldMkLst>
          <pc:docMk/>
          <pc:sldMk cId="3342741416" sldId="408"/>
        </pc:sldMkLst>
      </pc:sldChg>
      <pc:sldChg chg="del">
        <pc:chgData name="Shashank Gowda" userId="7bb70f496cb928d0" providerId="LiveId" clId="{C07FA104-4787-4534-B9BA-40541F710E7C}" dt="2023-06-23T06:06:09.104" v="43" actId="2696"/>
        <pc:sldMkLst>
          <pc:docMk/>
          <pc:sldMk cId="1253097408" sldId="409"/>
        </pc:sldMkLst>
      </pc:sldChg>
      <pc:sldChg chg="del">
        <pc:chgData name="Shashank Gowda" userId="7bb70f496cb928d0" providerId="LiveId" clId="{C07FA104-4787-4534-B9BA-40541F710E7C}" dt="2023-06-23T06:06:12.921" v="44" actId="2696"/>
        <pc:sldMkLst>
          <pc:docMk/>
          <pc:sldMk cId="1163992216" sldId="410"/>
        </pc:sldMkLst>
      </pc:sldChg>
      <pc:sldChg chg="del">
        <pc:chgData name="Shashank Gowda" userId="7bb70f496cb928d0" providerId="LiveId" clId="{C07FA104-4787-4534-B9BA-40541F710E7C}" dt="2023-06-23T06:06:16.369" v="45" actId="2696"/>
        <pc:sldMkLst>
          <pc:docMk/>
          <pc:sldMk cId="807371160" sldId="411"/>
        </pc:sldMkLst>
      </pc:sldChg>
      <pc:sldChg chg="del">
        <pc:chgData name="Shashank Gowda" userId="7bb70f496cb928d0" providerId="LiveId" clId="{C07FA104-4787-4534-B9BA-40541F710E7C}" dt="2023-06-23T06:07:32.250" v="46" actId="2696"/>
        <pc:sldMkLst>
          <pc:docMk/>
          <pc:sldMk cId="231288604" sldId="413"/>
        </pc:sldMkLst>
      </pc:sldChg>
      <pc:sldChg chg="modSp mod">
        <pc:chgData name="Shashank Gowda" userId="7bb70f496cb928d0" providerId="LiveId" clId="{C07FA104-4787-4534-B9BA-40541F710E7C}" dt="2023-06-23T06:21:46.555" v="50" actId="5793"/>
        <pc:sldMkLst>
          <pc:docMk/>
          <pc:sldMk cId="4221819520" sldId="432"/>
        </pc:sldMkLst>
        <pc:spChg chg="mod">
          <ac:chgData name="Shashank Gowda" userId="7bb70f496cb928d0" providerId="LiveId" clId="{C07FA104-4787-4534-B9BA-40541F710E7C}" dt="2023-06-23T06:21:46.555" v="50" actId="5793"/>
          <ac:spMkLst>
            <pc:docMk/>
            <pc:sldMk cId="4221819520" sldId="432"/>
            <ac:spMk id="3" creationId="{CEE3871E-58B3-7232-6662-F3C81BB9C070}"/>
          </ac:spMkLst>
        </pc:spChg>
      </pc:sldChg>
      <pc:sldChg chg="delSp modSp mod">
        <pc:chgData name="Shashank Gowda" userId="7bb70f496cb928d0" providerId="LiveId" clId="{C07FA104-4787-4534-B9BA-40541F710E7C}" dt="2023-06-23T06:26:34.012" v="54" actId="1076"/>
        <pc:sldMkLst>
          <pc:docMk/>
          <pc:sldMk cId="662456213" sldId="434"/>
        </pc:sldMkLst>
        <pc:spChg chg="del mod">
          <ac:chgData name="Shashank Gowda" userId="7bb70f496cb928d0" providerId="LiveId" clId="{C07FA104-4787-4534-B9BA-40541F710E7C}" dt="2023-06-23T06:26:30.604" v="53"/>
          <ac:spMkLst>
            <pc:docMk/>
            <pc:sldMk cId="662456213" sldId="434"/>
            <ac:spMk id="9" creationId="{9F9D35A0-11AA-160F-3BAB-266300691741}"/>
          </ac:spMkLst>
        </pc:spChg>
        <pc:spChg chg="mod">
          <ac:chgData name="Shashank Gowda" userId="7bb70f496cb928d0" providerId="LiveId" clId="{C07FA104-4787-4534-B9BA-40541F710E7C}" dt="2023-06-23T06:26:34.012" v="54" actId="1076"/>
          <ac:spMkLst>
            <pc:docMk/>
            <pc:sldMk cId="662456213" sldId="434"/>
            <ac:spMk id="11" creationId="{EA7D9971-E94B-AC47-06C9-CBE357D9133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45DB64-6725-646B-0BAF-E8B4DD1B75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5AE9750-0784-516D-ECD5-8963F718DE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E3184E-46F7-4759-9C0B-767AE6996A3D}" type="datetime1">
              <a:rPr lang="en-IN" smtClean="0"/>
              <a:t>27-06-2023</a:t>
            </a:fld>
            <a:endParaRPr lang="en-US"/>
          </a:p>
        </p:txBody>
      </p:sp>
      <p:sp>
        <p:nvSpPr>
          <p:cNvPr id="4" name="Footer Placeholder 3">
            <a:extLst>
              <a:ext uri="{FF2B5EF4-FFF2-40B4-BE49-F238E27FC236}">
                <a16:creationId xmlns:a16="http://schemas.microsoft.com/office/drawing/2014/main" id="{5D530CF9-CB7E-4C47-29B1-5046641368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681E6FC-F55A-5AE9-E123-42DDFFA8910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2CEC19-91FB-4FF8-B333-95C570ED25E8}" type="slidenum">
              <a:rPr lang="en-US" smtClean="0"/>
              <a:t>‹#›</a:t>
            </a:fld>
            <a:endParaRPr lang="en-US"/>
          </a:p>
        </p:txBody>
      </p:sp>
    </p:spTree>
    <p:extLst>
      <p:ext uri="{BB962C8B-B14F-4D97-AF65-F5344CB8AC3E}">
        <p14:creationId xmlns:p14="http://schemas.microsoft.com/office/powerpoint/2010/main" val="455148648"/>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455DD5-5B21-4C40-9526-64C166DA3F1B}" type="datetime1">
              <a:rPr lang="en-IN" smtClean="0"/>
              <a:t>27-06-2023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6FAA49-98F7-4973-AE56-21A0EB8A9303}" type="slidenum">
              <a:rPr lang="en-IN" smtClean="0"/>
              <a:t>‹#›</a:t>
            </a:fld>
            <a:endParaRPr lang="en-IN"/>
          </a:p>
        </p:txBody>
      </p:sp>
    </p:spTree>
    <p:extLst>
      <p:ext uri="{BB962C8B-B14F-4D97-AF65-F5344CB8AC3E}">
        <p14:creationId xmlns:p14="http://schemas.microsoft.com/office/powerpoint/2010/main" val="115327636"/>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650609" y="6413102"/>
            <a:ext cx="2743200" cy="365125"/>
          </a:xfrm>
        </p:spPr>
        <p:txBody>
          <a:bodyPr/>
          <a:lstStyle>
            <a:lvl1pPr>
              <a:defRPr>
                <a:solidFill>
                  <a:schemeClr val="bg1"/>
                </a:solidFill>
              </a:defRPr>
            </a:lvl1pPr>
          </a:lstStyle>
          <a:p>
            <a:fld id="{AB3F64B7-C218-4188-A42A-B8474EAEA396}" type="datetime1">
              <a:rPr lang="en-US" smtClean="0"/>
              <a:t>6/27/2023</a:t>
            </a:fld>
            <a:endParaRPr lang="en-US" dirty="0">
              <a:solidFill>
                <a:schemeClr val="bg1"/>
              </a:solidFill>
            </a:endParaRPr>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lvl1pPr>
              <a:defRPr>
                <a:solidFill>
                  <a:schemeClr val="bg1"/>
                </a:solidFill>
              </a:defRPr>
            </a:lvl1pPr>
          </a:lstStyle>
          <a:p>
            <a:pPr algn="r"/>
            <a:fld id="{8D4A074B-606A-4285-8C8E-329671B08E17}" type="slidenum">
              <a:rPr lang="en-US" smtClean="0"/>
              <a:pPr algn="r"/>
              <a:t>‹#›</a:t>
            </a:fld>
            <a:endParaRPr lang="en-US" dirty="0"/>
          </a:p>
        </p:txBody>
      </p:sp>
      <p:sp>
        <p:nvSpPr>
          <p:cNvPr id="8" name="Rectangle 7">
            <a:extLst>
              <a:ext uri="{FF2B5EF4-FFF2-40B4-BE49-F238E27FC236}">
                <a16:creationId xmlns:a16="http://schemas.microsoft.com/office/drawing/2014/main" id="{FE3C467A-5F07-442E-AB6A-2628B37E5D9F}"/>
              </a:ext>
            </a:extLst>
          </p:cNvPr>
          <p:cNvSpPr/>
          <p:nvPr userDrawn="1"/>
        </p:nvSpPr>
        <p:spPr>
          <a:xfrm>
            <a:off x="324773" y="2732441"/>
            <a:ext cx="3515707" cy="1483999"/>
          </a:xfrm>
          <a:prstGeom prst="rect">
            <a:avLst/>
          </a:prstGeom>
          <a:solidFill>
            <a:srgbClr val="76707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L-Shape 8">
            <a:extLst>
              <a:ext uri="{FF2B5EF4-FFF2-40B4-BE49-F238E27FC236}">
                <a16:creationId xmlns:a16="http://schemas.microsoft.com/office/drawing/2014/main" id="{97FA29F0-3298-4FA2-9AB3-E95DBBF18414}"/>
              </a:ext>
            </a:extLst>
          </p:cNvPr>
          <p:cNvSpPr/>
          <p:nvPr userDrawn="1"/>
        </p:nvSpPr>
        <p:spPr>
          <a:xfrm rot="5400000">
            <a:off x="73132" y="2432351"/>
            <a:ext cx="1729142" cy="1764255"/>
          </a:xfrm>
          <a:prstGeom prst="corner">
            <a:avLst>
              <a:gd name="adj1" fmla="val 11688"/>
              <a:gd name="adj2" fmla="val 1168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L-Shape 9">
            <a:extLst>
              <a:ext uri="{FF2B5EF4-FFF2-40B4-BE49-F238E27FC236}">
                <a16:creationId xmlns:a16="http://schemas.microsoft.com/office/drawing/2014/main" id="{447787E3-976A-46F4-A93A-D0A74D3CBDB6}"/>
              </a:ext>
            </a:extLst>
          </p:cNvPr>
          <p:cNvSpPr/>
          <p:nvPr userDrawn="1"/>
        </p:nvSpPr>
        <p:spPr>
          <a:xfrm rot="5400000" flipH="1" flipV="1">
            <a:off x="2373481" y="2714885"/>
            <a:ext cx="1729142" cy="1764254"/>
          </a:xfrm>
          <a:prstGeom prst="corner">
            <a:avLst>
              <a:gd name="adj1" fmla="val 11688"/>
              <a:gd name="adj2" fmla="val 1168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Subtitle 2"/>
          <p:cNvSpPr>
            <a:spLocks noGrp="1"/>
          </p:cNvSpPr>
          <p:nvPr>
            <p:ph type="subTitle" idx="1"/>
          </p:nvPr>
        </p:nvSpPr>
        <p:spPr>
          <a:xfrm>
            <a:off x="739714" y="2948048"/>
            <a:ext cx="2685824" cy="941293"/>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15" name="Group 14">
            <a:extLst>
              <a:ext uri="{FF2B5EF4-FFF2-40B4-BE49-F238E27FC236}">
                <a16:creationId xmlns:a16="http://schemas.microsoft.com/office/drawing/2014/main" id="{395C40E5-8BE4-4DAE-B70D-2A23C38C6A39}"/>
              </a:ext>
            </a:extLst>
          </p:cNvPr>
          <p:cNvGrpSpPr/>
          <p:nvPr userDrawn="1"/>
        </p:nvGrpSpPr>
        <p:grpSpPr>
          <a:xfrm>
            <a:off x="5176990" y="2482738"/>
            <a:ext cx="6883793" cy="1956214"/>
            <a:chOff x="5176990" y="2482738"/>
            <a:chExt cx="6883793" cy="1956214"/>
          </a:xfrm>
        </p:grpSpPr>
        <p:sp>
          <p:nvSpPr>
            <p:cNvPr id="12" name="Rectangle 11">
              <a:extLst>
                <a:ext uri="{FF2B5EF4-FFF2-40B4-BE49-F238E27FC236}">
                  <a16:creationId xmlns:a16="http://schemas.microsoft.com/office/drawing/2014/main" id="{C4871B8F-42E4-4807-BBC5-7DF26323684D}"/>
                </a:ext>
              </a:extLst>
            </p:cNvPr>
            <p:cNvSpPr/>
            <p:nvPr userDrawn="1"/>
          </p:nvSpPr>
          <p:spPr>
            <a:xfrm>
              <a:off x="5496211" y="2772547"/>
              <a:ext cx="6245352" cy="1380744"/>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L-Shape 12">
              <a:extLst>
                <a:ext uri="{FF2B5EF4-FFF2-40B4-BE49-F238E27FC236}">
                  <a16:creationId xmlns:a16="http://schemas.microsoft.com/office/drawing/2014/main" id="{82EC8FF6-6CDA-4FB5-996B-2716247B95C7}"/>
                </a:ext>
              </a:extLst>
            </p:cNvPr>
            <p:cNvSpPr/>
            <p:nvPr userDrawn="1"/>
          </p:nvSpPr>
          <p:spPr>
            <a:xfrm rot="5400000">
              <a:off x="5776250" y="1883478"/>
              <a:ext cx="1696311" cy="2894831"/>
            </a:xfrm>
            <a:prstGeom prst="corner">
              <a:avLst>
                <a:gd name="adj1" fmla="val 11688"/>
                <a:gd name="adj2" fmla="val 11688"/>
              </a:avLst>
            </a:prstGeom>
            <a:solidFill>
              <a:srgbClr val="76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L-Shape 13">
              <a:extLst>
                <a:ext uri="{FF2B5EF4-FFF2-40B4-BE49-F238E27FC236}">
                  <a16:creationId xmlns:a16="http://schemas.microsoft.com/office/drawing/2014/main" id="{F4DE8AD6-70C3-4F6F-A5FD-C446E02548C6}"/>
                </a:ext>
              </a:extLst>
            </p:cNvPr>
            <p:cNvSpPr/>
            <p:nvPr userDrawn="1"/>
          </p:nvSpPr>
          <p:spPr>
            <a:xfrm rot="16200000">
              <a:off x="9765212" y="2143381"/>
              <a:ext cx="1696311" cy="2894831"/>
            </a:xfrm>
            <a:prstGeom prst="corner">
              <a:avLst>
                <a:gd name="adj1" fmla="val 11688"/>
                <a:gd name="adj2" fmla="val 11688"/>
              </a:avLst>
            </a:prstGeom>
            <a:solidFill>
              <a:srgbClr val="76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Title 1"/>
          <p:cNvSpPr>
            <a:spLocks noGrp="1"/>
          </p:cNvSpPr>
          <p:nvPr>
            <p:ph type="ctrTitle"/>
          </p:nvPr>
        </p:nvSpPr>
        <p:spPr>
          <a:xfrm>
            <a:off x="5496211" y="2776311"/>
            <a:ext cx="6240537" cy="1376980"/>
          </a:xfrm>
        </p:spPr>
        <p:txBody>
          <a:bodyPr anchor="b">
            <a:noAutofit/>
          </a:bodyPr>
          <a:lstStyle>
            <a:lvl1pPr algn="ctr">
              <a:defRPr sz="4400" b="1">
                <a:ln>
                  <a:noFill/>
                </a:ln>
              </a:defRPr>
            </a:lvl1pPr>
          </a:lstStyle>
          <a:p>
            <a:r>
              <a:rPr lang="en-US" dirty="0"/>
              <a:t>Click to edit Master title style</a:t>
            </a:r>
          </a:p>
        </p:txBody>
      </p:sp>
    </p:spTree>
    <p:extLst>
      <p:ext uri="{BB962C8B-B14F-4D97-AF65-F5344CB8AC3E}">
        <p14:creationId xmlns:p14="http://schemas.microsoft.com/office/powerpoint/2010/main" val="2475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D6C72E-FC8A-42A1-BC4B-906264B7E73B}" type="datetime1">
              <a:rPr lang="en-US" smtClean="0"/>
              <a:t>6/27/2023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r>
              <a:rPr lang="en-US"/>
              <a:t>Department of Civil Engineering</a:t>
            </a:r>
            <a:endParaRPr lang="en-US" dirty="0"/>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t>‹#›</a:t>
            </a:fld>
            <a:endParaRPr lang="en-US"/>
          </a:p>
        </p:txBody>
      </p:sp>
      <p:pic>
        <p:nvPicPr>
          <p:cNvPr id="7" name="Picture 6">
            <a:extLst>
              <a:ext uri="{FF2B5EF4-FFF2-40B4-BE49-F238E27FC236}">
                <a16:creationId xmlns:a16="http://schemas.microsoft.com/office/drawing/2014/main" id="{AD5FEB10-6685-BA3B-1370-8623EA55A7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54349" y="103910"/>
            <a:ext cx="1171660" cy="1171660"/>
          </a:xfrm>
          <a:prstGeom prst="rect">
            <a:avLst/>
          </a:prstGeom>
          <a:ln>
            <a:noFill/>
          </a:ln>
          <a:effectLst>
            <a:softEdge rad="112500"/>
          </a:effectLst>
        </p:spPr>
      </p:pic>
      <p:pic>
        <p:nvPicPr>
          <p:cNvPr id="9" name="Picture 8">
            <a:extLst>
              <a:ext uri="{FF2B5EF4-FFF2-40B4-BE49-F238E27FC236}">
                <a16:creationId xmlns:a16="http://schemas.microsoft.com/office/drawing/2014/main" id="{266B47A9-2040-0131-80A1-3226EB922109}"/>
              </a:ext>
            </a:extLst>
          </p:cNvPr>
          <p:cNvPicPr>
            <a:picLocks noChangeAspect="1"/>
          </p:cNvPicPr>
          <p:nvPr userDrawn="1"/>
        </p:nvPicPr>
        <p:blipFill>
          <a:blip r:embed="rId3"/>
          <a:stretch>
            <a:fillRect/>
          </a:stretch>
        </p:blipFill>
        <p:spPr>
          <a:xfrm>
            <a:off x="6232477" y="452780"/>
            <a:ext cx="1171660" cy="501152"/>
          </a:xfrm>
          <a:prstGeom prst="rect">
            <a:avLst/>
          </a:prstGeom>
        </p:spPr>
      </p:pic>
    </p:spTree>
    <p:extLst>
      <p:ext uri="{BB962C8B-B14F-4D97-AF65-F5344CB8AC3E}">
        <p14:creationId xmlns:p14="http://schemas.microsoft.com/office/powerpoint/2010/main" val="165627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5D6822-4EF0-44BA-9346-BB745B0920C2}" type="datetime1">
              <a:rPr lang="en-US" smtClean="0"/>
              <a:t>6/27/2023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r>
              <a:rPr lang="en-US"/>
              <a:t>Department of Civil Engineering</a:t>
            </a:r>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t>‹#›</a:t>
            </a:fld>
            <a:endParaRPr lang="en-US"/>
          </a:p>
        </p:txBody>
      </p:sp>
    </p:spTree>
    <p:extLst>
      <p:ext uri="{BB962C8B-B14F-4D97-AF65-F5344CB8AC3E}">
        <p14:creationId xmlns:p14="http://schemas.microsoft.com/office/powerpoint/2010/main" val="464129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EB46BB0-F1D6-435F-9EAF-2AE09C2A15C0}" type="datetime1">
              <a:rPr lang="en-US" smtClean="0"/>
              <a:t>6/27/2023</a:t>
            </a:fld>
            <a:endParaRPr lang="en-US"/>
          </a:p>
        </p:txBody>
      </p:sp>
      <p:sp>
        <p:nvSpPr>
          <p:cNvPr id="6" name="Footer Placeholder 5"/>
          <p:cNvSpPr>
            <a:spLocks noGrp="1"/>
          </p:cNvSpPr>
          <p:nvPr>
            <p:ph type="ftr" sz="quarter" idx="11"/>
          </p:nvPr>
        </p:nvSpPr>
        <p:spPr>
          <a:xfrm>
            <a:off x="4007640" y="6059473"/>
            <a:ext cx="4114800" cy="365125"/>
          </a:xfrm>
          <a:prstGeom prst="rect">
            <a:avLst/>
          </a:prstGeom>
        </p:spPr>
        <p:txBody>
          <a:bodyPr/>
          <a:lstStyle/>
          <a:p>
            <a:r>
              <a:rPr lang="en-US"/>
              <a:t>Department of Civil Engineering</a:t>
            </a:r>
          </a:p>
        </p:txBody>
      </p:sp>
      <p:sp>
        <p:nvSpPr>
          <p:cNvPr id="7" name="Slide Number Placeholder 6"/>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t>‹#›</a:t>
            </a:fld>
            <a:endParaRPr lang="en-US"/>
          </a:p>
        </p:txBody>
      </p:sp>
    </p:spTree>
    <p:extLst>
      <p:ext uri="{BB962C8B-B14F-4D97-AF65-F5344CB8AC3E}">
        <p14:creationId xmlns:p14="http://schemas.microsoft.com/office/powerpoint/2010/main" val="247114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167063"/>
            <a:ext cx="10515600" cy="523625"/>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DCBD0E-D456-4109-B2CE-474D6F2F95E9}" type="datetime1">
              <a:rPr lang="en-US" smtClean="0"/>
              <a:t>6/27/2023</a:t>
            </a:fld>
            <a:endParaRPr lang="en-US"/>
          </a:p>
        </p:txBody>
      </p:sp>
      <p:sp>
        <p:nvSpPr>
          <p:cNvPr id="8" name="Footer Placeholder 7"/>
          <p:cNvSpPr>
            <a:spLocks noGrp="1"/>
          </p:cNvSpPr>
          <p:nvPr>
            <p:ph type="ftr" sz="quarter" idx="11"/>
          </p:nvPr>
        </p:nvSpPr>
        <p:spPr>
          <a:xfrm>
            <a:off x="4007640" y="6059473"/>
            <a:ext cx="4114800" cy="365125"/>
          </a:xfrm>
          <a:prstGeom prst="rect">
            <a:avLst/>
          </a:prstGeom>
        </p:spPr>
        <p:txBody>
          <a:bodyPr/>
          <a:lstStyle/>
          <a:p>
            <a:r>
              <a:rPr lang="en-US"/>
              <a:t>Department of Civil Engineering</a:t>
            </a:r>
          </a:p>
        </p:txBody>
      </p:sp>
      <p:sp>
        <p:nvSpPr>
          <p:cNvPr id="9" name="Slide Number Placeholder 8"/>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t>‹#›</a:t>
            </a:fld>
            <a:endParaRPr lang="en-US"/>
          </a:p>
        </p:txBody>
      </p:sp>
    </p:spTree>
    <p:extLst>
      <p:ext uri="{BB962C8B-B14F-4D97-AF65-F5344CB8AC3E}">
        <p14:creationId xmlns:p14="http://schemas.microsoft.com/office/powerpoint/2010/main" val="1676516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6E6A708-74C7-4EEC-BA1A-78595003A4A6}" type="datetime1">
              <a:rPr lang="en-US" smtClean="0"/>
              <a:t>6/27/2023</a:t>
            </a:fld>
            <a:endParaRPr lang="en-US"/>
          </a:p>
        </p:txBody>
      </p:sp>
      <p:sp>
        <p:nvSpPr>
          <p:cNvPr id="4" name="Footer Placeholder 3"/>
          <p:cNvSpPr>
            <a:spLocks noGrp="1"/>
          </p:cNvSpPr>
          <p:nvPr>
            <p:ph type="ftr" sz="quarter" idx="11"/>
          </p:nvPr>
        </p:nvSpPr>
        <p:spPr>
          <a:xfrm>
            <a:off x="4007640" y="6059473"/>
            <a:ext cx="4114800" cy="365125"/>
          </a:xfrm>
          <a:prstGeom prst="rect">
            <a:avLst/>
          </a:prstGeom>
        </p:spPr>
        <p:txBody>
          <a:bodyPr/>
          <a:lstStyle/>
          <a:p>
            <a:r>
              <a:rPr lang="en-US"/>
              <a:t>Department of Civil Engineering</a:t>
            </a:r>
          </a:p>
        </p:txBody>
      </p:sp>
      <p:sp>
        <p:nvSpPr>
          <p:cNvPr id="5" name="Slide Number Placeholder 4"/>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t>‹#›</a:t>
            </a:fld>
            <a:endParaRPr lang="en-US"/>
          </a:p>
        </p:txBody>
      </p:sp>
    </p:spTree>
    <p:extLst>
      <p:ext uri="{BB962C8B-B14F-4D97-AF65-F5344CB8AC3E}">
        <p14:creationId xmlns:p14="http://schemas.microsoft.com/office/powerpoint/2010/main" val="1914253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AC986C-B473-4C55-90DA-809AC674CA7C}" type="datetime1">
              <a:rPr lang="en-US" smtClean="0"/>
              <a:t>6/27/2023</a:t>
            </a:fld>
            <a:endParaRPr lang="en-US"/>
          </a:p>
        </p:txBody>
      </p:sp>
      <p:sp>
        <p:nvSpPr>
          <p:cNvPr id="3" name="Footer Placeholder 2"/>
          <p:cNvSpPr>
            <a:spLocks noGrp="1"/>
          </p:cNvSpPr>
          <p:nvPr>
            <p:ph type="ftr" sz="quarter" idx="11"/>
          </p:nvPr>
        </p:nvSpPr>
        <p:spPr>
          <a:xfrm>
            <a:off x="4007640" y="6059473"/>
            <a:ext cx="4114800" cy="365125"/>
          </a:xfrm>
          <a:prstGeom prst="rect">
            <a:avLst/>
          </a:prstGeom>
        </p:spPr>
        <p:txBody>
          <a:bodyPr/>
          <a:lstStyle/>
          <a:p>
            <a:r>
              <a:rPr lang="en-US"/>
              <a:t>Department of Civil Engineering</a:t>
            </a:r>
          </a:p>
        </p:txBody>
      </p:sp>
      <p:sp>
        <p:nvSpPr>
          <p:cNvPr id="4" name="Slide Number Placeholder 3"/>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t>‹#›</a:t>
            </a:fld>
            <a:endParaRPr lang="en-US"/>
          </a:p>
        </p:txBody>
      </p:sp>
    </p:spTree>
    <p:extLst>
      <p:ext uri="{BB962C8B-B14F-4D97-AF65-F5344CB8AC3E}">
        <p14:creationId xmlns:p14="http://schemas.microsoft.com/office/powerpoint/2010/main" val="1722700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9E5CE25-155E-464C-9F9C-41CB5F5B5F4C}" type="datetime1">
              <a:rPr lang="en-US" smtClean="0"/>
              <a:t>6/27/2023</a:t>
            </a:fld>
            <a:endParaRPr lang="en-US"/>
          </a:p>
        </p:txBody>
      </p:sp>
      <p:sp>
        <p:nvSpPr>
          <p:cNvPr id="6" name="Footer Placeholder 5"/>
          <p:cNvSpPr>
            <a:spLocks noGrp="1"/>
          </p:cNvSpPr>
          <p:nvPr>
            <p:ph type="ftr" sz="quarter" idx="11"/>
          </p:nvPr>
        </p:nvSpPr>
        <p:spPr>
          <a:xfrm>
            <a:off x="4007640" y="6059473"/>
            <a:ext cx="4114800" cy="365125"/>
          </a:xfrm>
          <a:prstGeom prst="rect">
            <a:avLst/>
          </a:prstGeom>
        </p:spPr>
        <p:txBody>
          <a:bodyPr/>
          <a:lstStyle/>
          <a:p>
            <a:r>
              <a:rPr lang="en-US"/>
              <a:t>Department of Civil Engineering</a:t>
            </a:r>
          </a:p>
        </p:txBody>
      </p:sp>
      <p:sp>
        <p:nvSpPr>
          <p:cNvPr id="7" name="Slide Number Placeholder 6"/>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t>‹#›</a:t>
            </a:fld>
            <a:endParaRPr lang="en-US"/>
          </a:p>
        </p:txBody>
      </p:sp>
    </p:spTree>
    <p:extLst>
      <p:ext uri="{BB962C8B-B14F-4D97-AF65-F5344CB8AC3E}">
        <p14:creationId xmlns:p14="http://schemas.microsoft.com/office/powerpoint/2010/main" val="3158872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2F9FAB9-FB98-4457-8865-96BE396ACDEA}" type="datetime1">
              <a:rPr lang="en-US" smtClean="0"/>
              <a:t>6/27/2023</a:t>
            </a:fld>
            <a:endParaRPr lang="en-US"/>
          </a:p>
        </p:txBody>
      </p:sp>
      <p:sp>
        <p:nvSpPr>
          <p:cNvPr id="6" name="Footer Placeholder 5"/>
          <p:cNvSpPr>
            <a:spLocks noGrp="1"/>
          </p:cNvSpPr>
          <p:nvPr>
            <p:ph type="ftr" sz="quarter" idx="11"/>
          </p:nvPr>
        </p:nvSpPr>
        <p:spPr>
          <a:xfrm>
            <a:off x="4007640" y="6059473"/>
            <a:ext cx="4114800" cy="365125"/>
          </a:xfrm>
          <a:prstGeom prst="rect">
            <a:avLst/>
          </a:prstGeom>
        </p:spPr>
        <p:txBody>
          <a:bodyPr/>
          <a:lstStyle/>
          <a:p>
            <a:r>
              <a:rPr lang="en-US"/>
              <a:t>Department of Civil Engineering</a:t>
            </a:r>
          </a:p>
        </p:txBody>
      </p:sp>
      <p:sp>
        <p:nvSpPr>
          <p:cNvPr id="7" name="Slide Number Placeholder 6"/>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t>‹#›</a:t>
            </a:fld>
            <a:endParaRPr lang="en-US"/>
          </a:p>
        </p:txBody>
      </p:sp>
    </p:spTree>
    <p:extLst>
      <p:ext uri="{BB962C8B-B14F-4D97-AF65-F5344CB8AC3E}">
        <p14:creationId xmlns:p14="http://schemas.microsoft.com/office/powerpoint/2010/main" val="2592517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B4743D-C484-4FBF-9BD6-2BE49839B151}" type="datetime1">
              <a:rPr lang="en-US" smtClean="0"/>
              <a:t>6/27/2023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r>
              <a:rPr lang="en-US"/>
              <a:t>Department of Civil Engineering</a:t>
            </a:r>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t>‹#›</a:t>
            </a:fld>
            <a:endParaRPr lang="en-US"/>
          </a:p>
        </p:txBody>
      </p:sp>
    </p:spTree>
    <p:extLst>
      <p:ext uri="{BB962C8B-B14F-4D97-AF65-F5344CB8AC3E}">
        <p14:creationId xmlns:p14="http://schemas.microsoft.com/office/powerpoint/2010/main" val="527046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519A03-13B5-4BCC-B6B1-DEFA1E8ACA80}" type="datetime1">
              <a:rPr lang="en-US" smtClean="0"/>
              <a:t>6/27/2023</a:t>
            </a:fld>
            <a:endParaRPr lang="en-US"/>
          </a:p>
        </p:txBody>
      </p:sp>
      <p:sp>
        <p:nvSpPr>
          <p:cNvPr id="5" name="Footer Placeholder 4"/>
          <p:cNvSpPr>
            <a:spLocks noGrp="1"/>
          </p:cNvSpPr>
          <p:nvPr>
            <p:ph type="ftr" sz="quarter" idx="11"/>
          </p:nvPr>
        </p:nvSpPr>
        <p:spPr>
          <a:xfrm>
            <a:off x="4007640" y="6059473"/>
            <a:ext cx="4114800" cy="365125"/>
          </a:xfrm>
          <a:prstGeom prst="rect">
            <a:avLst/>
          </a:prstGeom>
        </p:spPr>
        <p:txBody>
          <a:bodyPr/>
          <a:lstStyle/>
          <a:p>
            <a:r>
              <a:rPr lang="en-US"/>
              <a:t>Department of Civil Engineering</a:t>
            </a:r>
          </a:p>
        </p:txBody>
      </p:sp>
      <p:sp>
        <p:nvSpPr>
          <p:cNvPr id="6" name="Slide Number Placeholder 5"/>
          <p:cNvSpPr>
            <a:spLocks noGrp="1"/>
          </p:cNvSpPr>
          <p:nvPr>
            <p:ph type="sldNum" sz="quarter" idx="12"/>
          </p:nvPr>
        </p:nvSpPr>
        <p:spPr>
          <a:xfrm>
            <a:off x="8650609" y="6388262"/>
            <a:ext cx="2743200" cy="365125"/>
          </a:xfrm>
          <a:prstGeom prst="rect">
            <a:avLst/>
          </a:prstGeom>
        </p:spPr>
        <p:txBody>
          <a:bodyPr/>
          <a:lstStyle/>
          <a:p>
            <a:fld id="{8D4A074B-606A-4285-8C8E-329671B08E17}" type="slidenum">
              <a:rPr lang="en-US" smtClean="0"/>
              <a:t>‹#›</a:t>
            </a:fld>
            <a:endParaRPr lang="en-US"/>
          </a:p>
        </p:txBody>
      </p:sp>
    </p:spTree>
    <p:extLst>
      <p:ext uri="{BB962C8B-B14F-4D97-AF65-F5344CB8AC3E}">
        <p14:creationId xmlns:p14="http://schemas.microsoft.com/office/powerpoint/2010/main" val="1263838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8197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13A9DFB-F15C-4288-9E22-E2623ED311A3}"/>
              </a:ext>
            </a:extLst>
          </p:cNvPr>
          <p:cNvPicPr>
            <a:picLocks noChangeAspect="1"/>
          </p:cNvPicPr>
          <p:nvPr userDrawn="1"/>
        </p:nvPicPr>
        <p:blipFill>
          <a:blip r:embed="rId14"/>
          <a:stretch>
            <a:fillRect/>
          </a:stretch>
        </p:blipFill>
        <p:spPr>
          <a:xfrm>
            <a:off x="1" y="6415260"/>
            <a:ext cx="12192000" cy="442740"/>
          </a:xfrm>
          <a:prstGeom prst="rect">
            <a:avLst/>
          </a:prstGeom>
        </p:spPr>
      </p:pic>
      <p:grpSp>
        <p:nvGrpSpPr>
          <p:cNvPr id="6" name="Group 5">
            <a:extLst>
              <a:ext uri="{FF2B5EF4-FFF2-40B4-BE49-F238E27FC236}">
                <a16:creationId xmlns:a16="http://schemas.microsoft.com/office/drawing/2014/main" id="{DA90BC36-C60A-4B2E-984D-F6B2E19F177A}"/>
              </a:ext>
            </a:extLst>
          </p:cNvPr>
          <p:cNvGrpSpPr/>
          <p:nvPr userDrawn="1"/>
        </p:nvGrpSpPr>
        <p:grpSpPr>
          <a:xfrm>
            <a:off x="-3" y="566605"/>
            <a:ext cx="12185651" cy="226298"/>
            <a:chOff x="-3" y="919930"/>
            <a:chExt cx="12185651" cy="226298"/>
          </a:xfrm>
        </p:grpSpPr>
        <p:sp>
          <p:nvSpPr>
            <p:cNvPr id="19" name="Rectangle 18">
              <a:extLst>
                <a:ext uri="{FF2B5EF4-FFF2-40B4-BE49-F238E27FC236}">
                  <a16:creationId xmlns:a16="http://schemas.microsoft.com/office/drawing/2014/main" id="{58F32F4C-7D49-4C2E-A552-721BA5F63C0D}"/>
                </a:ext>
              </a:extLst>
            </p:cNvPr>
            <p:cNvSpPr/>
            <p:nvPr userDrawn="1"/>
          </p:nvSpPr>
          <p:spPr>
            <a:xfrm>
              <a:off x="-3" y="919930"/>
              <a:ext cx="12185651" cy="226298"/>
            </a:xfrm>
            <a:prstGeom prst="rect">
              <a:avLst/>
            </a:prstGeom>
            <a:solidFill>
              <a:srgbClr val="76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94DCAC0-79CE-445A-8C09-269B07958120}"/>
                </a:ext>
              </a:extLst>
            </p:cNvPr>
            <p:cNvSpPr/>
            <p:nvPr userDrawn="1"/>
          </p:nvSpPr>
          <p:spPr>
            <a:xfrm>
              <a:off x="1290431" y="919930"/>
              <a:ext cx="10881360" cy="22629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Title Placeholder 1"/>
          <p:cNvSpPr>
            <a:spLocks noGrp="1"/>
          </p:cNvSpPr>
          <p:nvPr>
            <p:ph type="title"/>
          </p:nvPr>
        </p:nvSpPr>
        <p:spPr>
          <a:xfrm>
            <a:off x="838200" y="1117516"/>
            <a:ext cx="10515600" cy="573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610600" y="6411735"/>
            <a:ext cx="2743200" cy="365125"/>
          </a:xfrm>
          <a:prstGeom prst="rect">
            <a:avLst/>
          </a:prstGeom>
        </p:spPr>
        <p:txBody>
          <a:bodyPr vert="horz" lIns="91440" tIns="45720" rIns="91440" bIns="45720" rtlCol="0" anchor="ctr"/>
          <a:lstStyle>
            <a:lvl1pPr algn="l">
              <a:defRPr sz="1200">
                <a:solidFill>
                  <a:schemeClr val="bg1"/>
                </a:solidFill>
              </a:defRPr>
            </a:lvl1pPr>
          </a:lstStyle>
          <a:p>
            <a:fld id="{B9634CC7-5AEC-454C-8025-1E69DB18D82D}" type="datetime1">
              <a:rPr lang="en-US" smtClean="0"/>
              <a:t>6/27/2023</a:t>
            </a:fld>
            <a:endParaRPr lang="en-US" dirty="0"/>
          </a:p>
        </p:txBody>
      </p:sp>
      <p:pic>
        <p:nvPicPr>
          <p:cNvPr id="9" name="Picture 8">
            <a:extLst>
              <a:ext uri="{FF2B5EF4-FFF2-40B4-BE49-F238E27FC236}">
                <a16:creationId xmlns:a16="http://schemas.microsoft.com/office/drawing/2014/main" id="{B9CE7DF0-AC12-4910-8C9B-62CBFB74E18C}"/>
              </a:ext>
            </a:extLst>
          </p:cNvPr>
          <p:cNvPicPr>
            <a:picLocks noChangeAspect="1"/>
          </p:cNvPicPr>
          <p:nvPr/>
        </p:nvPicPr>
        <p:blipFill>
          <a:blip r:embed="rId15"/>
          <a:stretch>
            <a:fillRect/>
          </a:stretch>
        </p:blipFill>
        <p:spPr>
          <a:xfrm>
            <a:off x="207781" y="336783"/>
            <a:ext cx="2468518" cy="738627"/>
          </a:xfrm>
          <a:prstGeom prst="rect">
            <a:avLst/>
          </a:prstGeom>
        </p:spPr>
      </p:pic>
      <p:pic>
        <p:nvPicPr>
          <p:cNvPr id="10" name="Picture 9">
            <a:extLst>
              <a:ext uri="{FF2B5EF4-FFF2-40B4-BE49-F238E27FC236}">
                <a16:creationId xmlns:a16="http://schemas.microsoft.com/office/drawing/2014/main" id="{BA78E132-072C-4C29-A7EB-95E55A442A4A}"/>
              </a:ext>
            </a:extLst>
          </p:cNvPr>
          <p:cNvPicPr>
            <a:picLocks noChangeAspect="1"/>
          </p:cNvPicPr>
          <p:nvPr/>
        </p:nvPicPr>
        <p:blipFill>
          <a:blip r:embed="rId16"/>
          <a:stretch>
            <a:fillRect/>
          </a:stretch>
        </p:blipFill>
        <p:spPr>
          <a:xfrm>
            <a:off x="7619948" y="263702"/>
            <a:ext cx="1004984" cy="832104"/>
          </a:xfrm>
          <a:prstGeom prst="rect">
            <a:avLst/>
          </a:prstGeom>
        </p:spPr>
      </p:pic>
      <p:pic>
        <p:nvPicPr>
          <p:cNvPr id="11" name="Picture 10">
            <a:extLst>
              <a:ext uri="{FF2B5EF4-FFF2-40B4-BE49-F238E27FC236}">
                <a16:creationId xmlns:a16="http://schemas.microsoft.com/office/drawing/2014/main" id="{9C35EC7B-1C2A-48FD-AD9F-756C2781E97B}"/>
              </a:ext>
            </a:extLst>
          </p:cNvPr>
          <p:cNvPicPr>
            <a:picLocks noChangeAspect="1"/>
          </p:cNvPicPr>
          <p:nvPr/>
        </p:nvPicPr>
        <p:blipFill>
          <a:blip r:embed="rId17"/>
          <a:stretch>
            <a:fillRect/>
          </a:stretch>
        </p:blipFill>
        <p:spPr>
          <a:xfrm>
            <a:off x="9925571" y="319077"/>
            <a:ext cx="1043639" cy="738627"/>
          </a:xfrm>
          <a:prstGeom prst="rect">
            <a:avLst/>
          </a:prstGeom>
        </p:spPr>
      </p:pic>
      <p:pic>
        <p:nvPicPr>
          <p:cNvPr id="12" name="Picture 11">
            <a:extLst>
              <a:ext uri="{FF2B5EF4-FFF2-40B4-BE49-F238E27FC236}">
                <a16:creationId xmlns:a16="http://schemas.microsoft.com/office/drawing/2014/main" id="{8F8AB7A0-0D6E-418B-A295-E2304360FC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05938" y="319077"/>
            <a:ext cx="738627" cy="738627"/>
          </a:xfrm>
          <a:prstGeom prst="rect">
            <a:avLst/>
          </a:prstGeom>
        </p:spPr>
      </p:pic>
      <p:sp>
        <p:nvSpPr>
          <p:cNvPr id="15" name="Footer Placeholder 7">
            <a:extLst>
              <a:ext uri="{FF2B5EF4-FFF2-40B4-BE49-F238E27FC236}">
                <a16:creationId xmlns:a16="http://schemas.microsoft.com/office/drawing/2014/main" id="{B68A9753-4E39-41D8-866D-C826514964E5}"/>
              </a:ext>
            </a:extLst>
          </p:cNvPr>
          <p:cNvSpPr txBox="1">
            <a:spLocks/>
          </p:cNvSpPr>
          <p:nvPr userDrawn="1"/>
        </p:nvSpPr>
        <p:spPr>
          <a:xfrm>
            <a:off x="838200" y="6468229"/>
            <a:ext cx="1051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400" dirty="0">
                <a:solidFill>
                  <a:schemeClr val="bg1"/>
                </a:solidFill>
                <a:latin typeface="Lora" panose="02000503000000020004" pitchFamily="2" charset="0"/>
                <a:ea typeface="Cambria" panose="02040503050406030204" pitchFamily="18" charset="0"/>
              </a:rPr>
              <a:t>                                                                                </a:t>
            </a:r>
          </a:p>
        </p:txBody>
      </p:sp>
      <p:sp>
        <p:nvSpPr>
          <p:cNvPr id="21" name="Slide Number Placeholder 20">
            <a:extLst>
              <a:ext uri="{FF2B5EF4-FFF2-40B4-BE49-F238E27FC236}">
                <a16:creationId xmlns:a16="http://schemas.microsoft.com/office/drawing/2014/main" id="{FE1C33E7-1F2D-41BA-9A76-2A0F47E4FC6A}"/>
              </a:ext>
            </a:extLst>
          </p:cNvPr>
          <p:cNvSpPr>
            <a:spLocks noGrp="1"/>
          </p:cNvSpPr>
          <p:nvPr userDrawn="1">
            <p:ph type="sldNum" sz="quarter" idx="4"/>
          </p:nvPr>
        </p:nvSpPr>
        <p:spPr>
          <a:xfrm>
            <a:off x="8624932" y="6435656"/>
            <a:ext cx="27432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C47827D6-2059-48ED-9496-A3BF1DA6C0C0}" type="slidenum">
              <a:rPr lang="en-IN" smtClean="0"/>
              <a:pPr/>
              <a:t>‹#›</a:t>
            </a:fld>
            <a:endParaRPr lang="en-IN" b="1" dirty="0"/>
          </a:p>
        </p:txBody>
      </p:sp>
    </p:spTree>
    <p:extLst>
      <p:ext uri="{BB962C8B-B14F-4D97-AF65-F5344CB8AC3E}">
        <p14:creationId xmlns:p14="http://schemas.microsoft.com/office/powerpoint/2010/main" val="11069622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4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95048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Punishments for cyber crimes in IPC - iPleaders">
            <a:extLst>
              <a:ext uri="{FF2B5EF4-FFF2-40B4-BE49-F238E27FC236}">
                <a16:creationId xmlns:a16="http://schemas.microsoft.com/office/drawing/2014/main" id="{E403ABD2-9BDA-88D5-19A0-65DCA89493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99" r="5697" b="1"/>
          <a:stretch/>
        </p:blipFill>
        <p:spPr bwMode="auto">
          <a:xfrm>
            <a:off x="20" y="951763"/>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6" descr="A picture containing rectangle&#10;&#10;Description automatically generated">
            <a:extLst>
              <a:ext uri="{FF2B5EF4-FFF2-40B4-BE49-F238E27FC236}">
                <a16:creationId xmlns:a16="http://schemas.microsoft.com/office/drawing/2014/main" id="{68E505EC-8745-C36B-1749-C5A01AE7B268}"/>
              </a:ext>
            </a:extLst>
          </p:cNvPr>
          <p:cNvPicPr>
            <a:picLocks noChangeAspect="1"/>
          </p:cNvPicPr>
          <p:nvPr/>
        </p:nvPicPr>
        <p:blipFill>
          <a:blip r:embed="rId3"/>
          <a:stretch>
            <a:fillRect/>
          </a:stretch>
        </p:blipFill>
        <p:spPr>
          <a:xfrm>
            <a:off x="-57" y="8467"/>
            <a:ext cx="12192000" cy="950481"/>
          </a:xfrm>
          <a:prstGeom prst="rect">
            <a:avLst/>
          </a:prstGeom>
        </p:spPr>
      </p:pic>
      <p:sp>
        <p:nvSpPr>
          <p:cNvPr id="4" name="TextBox 3">
            <a:extLst>
              <a:ext uri="{FF2B5EF4-FFF2-40B4-BE49-F238E27FC236}">
                <a16:creationId xmlns:a16="http://schemas.microsoft.com/office/drawing/2014/main" id="{1DD0F165-3FAE-8D42-E0E0-4CA3145891A4}"/>
              </a:ext>
            </a:extLst>
          </p:cNvPr>
          <p:cNvSpPr txBox="1"/>
          <p:nvPr/>
        </p:nvSpPr>
        <p:spPr>
          <a:xfrm>
            <a:off x="1343230" y="958948"/>
            <a:ext cx="9029205" cy="1569660"/>
          </a:xfrm>
          <a:prstGeom prst="rect">
            <a:avLst/>
          </a:prstGeom>
          <a:noFill/>
        </p:spPr>
        <p:txBody>
          <a:bodyPr wrap="square" rtlCol="0">
            <a:spAutoFit/>
          </a:bodyPr>
          <a:lstStyle/>
          <a:p>
            <a:pPr algn="ctr"/>
            <a:r>
              <a:rPr lang="en-US" sz="4800" dirty="0">
                <a:solidFill>
                  <a:schemeClr val="bg1"/>
                </a:solidFill>
                <a:latin typeface="Times New Roman" panose="02020603050405020304" pitchFamily="18" charset="0"/>
                <a:cs typeface="Times New Roman" panose="02020603050405020304" pitchFamily="18" charset="0"/>
              </a:rPr>
              <a:t>Module-2 </a:t>
            </a:r>
          </a:p>
          <a:p>
            <a:pPr algn="ctr"/>
            <a:r>
              <a:rPr lang="en-US" sz="4800" dirty="0">
                <a:solidFill>
                  <a:schemeClr val="bg1"/>
                </a:solidFill>
                <a:latin typeface="Times New Roman" panose="02020603050405020304" pitchFamily="18" charset="0"/>
                <a:cs typeface="Times New Roman" panose="02020603050405020304" pitchFamily="18" charset="0"/>
              </a:rPr>
              <a:t>Cyber Offenses</a:t>
            </a:r>
          </a:p>
        </p:txBody>
      </p:sp>
      <p:sp>
        <p:nvSpPr>
          <p:cNvPr id="3" name="Slide Number Placeholder 2">
            <a:extLst>
              <a:ext uri="{FF2B5EF4-FFF2-40B4-BE49-F238E27FC236}">
                <a16:creationId xmlns:a16="http://schemas.microsoft.com/office/drawing/2014/main" id="{10240ECA-37F8-66CF-7F0E-F0E9707B8A88}"/>
              </a:ext>
            </a:extLst>
          </p:cNvPr>
          <p:cNvSpPr>
            <a:spLocks noGrp="1"/>
          </p:cNvSpPr>
          <p:nvPr>
            <p:ph type="sldNum" sz="quarter" idx="12"/>
          </p:nvPr>
        </p:nvSpPr>
        <p:spPr/>
        <p:txBody>
          <a:bodyPr/>
          <a:lstStyle/>
          <a:p>
            <a:fld id="{8D4A074B-606A-4285-8C8E-329671B08E17}" type="slidenum">
              <a:rPr lang="en-US" smtClean="0"/>
              <a:t>1</a:t>
            </a:fld>
            <a:endParaRPr lang="en-US"/>
          </a:p>
        </p:txBody>
      </p:sp>
    </p:spTree>
    <p:extLst>
      <p:ext uri="{BB962C8B-B14F-4D97-AF65-F5344CB8AC3E}">
        <p14:creationId xmlns:p14="http://schemas.microsoft.com/office/powerpoint/2010/main" val="1987962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2</a:t>
            </a:fld>
            <a:endParaRPr lang="en-US"/>
          </a:p>
        </p:txBody>
      </p:sp>
      <p:sp>
        <p:nvSpPr>
          <p:cNvPr id="3" name="TextBox 2">
            <a:extLst>
              <a:ext uri="{FF2B5EF4-FFF2-40B4-BE49-F238E27FC236}">
                <a16:creationId xmlns:a16="http://schemas.microsoft.com/office/drawing/2014/main" id="{FAF2670A-BBCA-81ED-57C0-EE1D74F1A166}"/>
              </a:ext>
            </a:extLst>
          </p:cNvPr>
          <p:cNvSpPr txBox="1"/>
          <p:nvPr/>
        </p:nvSpPr>
        <p:spPr>
          <a:xfrm>
            <a:off x="692728" y="1161754"/>
            <a:ext cx="10538690" cy="3165290"/>
          </a:xfrm>
          <a:prstGeom prst="rect">
            <a:avLst/>
          </a:prstGeom>
          <a:noFill/>
        </p:spPr>
        <p:txBody>
          <a:bodyPr wrap="square">
            <a:spAutoFit/>
          </a:bodyPr>
          <a:lstStyle/>
          <a:p>
            <a:pPr algn="ctr">
              <a:lnSpc>
                <a:spcPct val="150000"/>
              </a:lnSpc>
            </a:pPr>
            <a:r>
              <a:rPr lang="en-US" sz="3200" b="1" dirty="0">
                <a:solidFill>
                  <a:srgbClr val="FF00FF"/>
                </a:solidFill>
                <a:latin typeface="Times New Roman" panose="02020603050405020304" pitchFamily="18" charset="0"/>
                <a:cs typeface="Times New Roman" panose="02020603050405020304" pitchFamily="18" charset="0"/>
              </a:rPr>
              <a:t>Module-2 Syllabus</a:t>
            </a:r>
          </a:p>
          <a:p>
            <a:pPr>
              <a:lnSpc>
                <a:spcPct val="150000"/>
              </a:lnSpc>
            </a:pPr>
            <a:r>
              <a:rPr lang="en-US" sz="3200" b="1" dirty="0">
                <a:solidFill>
                  <a:srgbClr val="00B050"/>
                </a:solidFill>
                <a:latin typeface="Times New Roman" panose="02020603050405020304" pitchFamily="18" charset="0"/>
                <a:cs typeface="Times New Roman" panose="02020603050405020304" pitchFamily="18" charset="0"/>
              </a:rPr>
              <a:t>Cyber Offenses: </a:t>
            </a:r>
          </a:p>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How Criminals Plan Them: </a:t>
            </a:r>
            <a:r>
              <a:rPr lang="en-US" sz="2400" dirty="0">
                <a:latin typeface="Times New Roman" panose="02020603050405020304" pitchFamily="18" charset="0"/>
                <a:cs typeface="Times New Roman" panose="02020603050405020304" pitchFamily="18" charset="0"/>
              </a:rPr>
              <a:t>Introduction, How criminals plan the attacks, Social Engineering, Cyber Stalking, Cybercafe &amp; cybercrimes.</a:t>
            </a:r>
          </a:p>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Botnets: </a:t>
            </a:r>
            <a:r>
              <a:rPr lang="en-US" sz="2400" dirty="0">
                <a:latin typeface="Times New Roman" panose="02020603050405020304" pitchFamily="18" charset="0"/>
                <a:cs typeface="Times New Roman" panose="02020603050405020304" pitchFamily="18" charset="0"/>
              </a:rPr>
              <a:t>The fuel for cybercrime, Attack Vector.</a:t>
            </a:r>
          </a:p>
        </p:txBody>
      </p:sp>
    </p:spTree>
    <p:extLst>
      <p:ext uri="{BB962C8B-B14F-4D97-AF65-F5344CB8AC3E}">
        <p14:creationId xmlns:p14="http://schemas.microsoft.com/office/powerpoint/2010/main" val="2820512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3</a:t>
            </a:fld>
            <a:endParaRPr lang="en-US"/>
          </a:p>
        </p:txBody>
      </p:sp>
      <p:sp>
        <p:nvSpPr>
          <p:cNvPr id="7" name="TextBox 6">
            <a:extLst>
              <a:ext uri="{FF2B5EF4-FFF2-40B4-BE49-F238E27FC236}">
                <a16:creationId xmlns:a16="http://schemas.microsoft.com/office/drawing/2014/main" id="{5E3DCB6B-5B5A-8F8F-1C7A-C2EFCC3400A1}"/>
              </a:ext>
            </a:extLst>
          </p:cNvPr>
          <p:cNvSpPr txBox="1"/>
          <p:nvPr/>
        </p:nvSpPr>
        <p:spPr>
          <a:xfrm>
            <a:off x="609600" y="1097100"/>
            <a:ext cx="10972800" cy="5196615"/>
          </a:xfrm>
          <a:prstGeom prst="rect">
            <a:avLst/>
          </a:prstGeom>
          <a:noFill/>
        </p:spPr>
        <p:txBody>
          <a:bodyPr wrap="square">
            <a:spAutoFit/>
          </a:bodyPr>
          <a:lstStyle/>
          <a:p>
            <a:pPr>
              <a:lnSpc>
                <a:spcPct val="150000"/>
              </a:lnSpc>
            </a:pPr>
            <a:r>
              <a:rPr lang="en-US" sz="3200" b="1" dirty="0">
                <a:solidFill>
                  <a:srgbClr val="00B050"/>
                </a:solidFill>
                <a:latin typeface="Times New Roman" panose="02020603050405020304" pitchFamily="18" charset="0"/>
                <a:cs typeface="Times New Roman" panose="02020603050405020304" pitchFamily="18" charset="0"/>
              </a:rPr>
              <a:t>Learning Objectives of Cyber Offenses:</a:t>
            </a:r>
          </a:p>
          <a:p>
            <a:pPr marL="342900" indent="-342900">
              <a:lnSpc>
                <a:spcPct val="150000"/>
              </a:lnSpc>
              <a:buFont typeface="Wingdings" panose="05000000000000000000" pitchFamily="2" charset="2"/>
              <a:buChar char="Ø"/>
            </a:pPr>
            <a:r>
              <a:rPr lang="en-US" sz="2400" dirty="0">
                <a:solidFill>
                  <a:srgbClr val="FF0000"/>
                </a:solidFill>
                <a:latin typeface="Times New Roman" panose="02020603050405020304" pitchFamily="18" charset="0"/>
                <a:cs typeface="Times New Roman" panose="02020603050405020304" pitchFamily="18" charset="0"/>
              </a:rPr>
              <a:t>Understand different types of cyberattacks.</a:t>
            </a:r>
          </a:p>
          <a:p>
            <a:pPr marL="342900" indent="-342900">
              <a:lnSpc>
                <a:spcPct val="150000"/>
              </a:lnSpc>
              <a:buFont typeface="Wingdings" panose="05000000000000000000" pitchFamily="2" charset="2"/>
              <a:buChar char="Ø"/>
            </a:pPr>
            <a:r>
              <a:rPr lang="en-US" sz="2400" dirty="0">
                <a:solidFill>
                  <a:srgbClr val="0070C0"/>
                </a:solidFill>
                <a:latin typeface="Times New Roman" panose="02020603050405020304" pitchFamily="18" charset="0"/>
                <a:cs typeface="Times New Roman" panose="02020603050405020304" pitchFamily="18" charset="0"/>
              </a:rPr>
              <a:t>Get an overview of the steps involved in planning cybercrime.</a:t>
            </a:r>
          </a:p>
          <a:p>
            <a:pPr marL="342900" indent="-342900">
              <a:lnSpc>
                <a:spcPct val="150000"/>
              </a:lnSpc>
              <a:buFont typeface="Wingdings" panose="05000000000000000000" pitchFamily="2" charset="2"/>
              <a:buChar char="Ø"/>
            </a:pPr>
            <a:r>
              <a:rPr lang="en-US" sz="2400" dirty="0">
                <a:solidFill>
                  <a:schemeClr val="accent2">
                    <a:lumMod val="50000"/>
                  </a:schemeClr>
                </a:solidFill>
                <a:latin typeface="Times New Roman" panose="02020603050405020304" pitchFamily="18" charset="0"/>
                <a:cs typeface="Times New Roman" panose="02020603050405020304" pitchFamily="18" charset="0"/>
              </a:rPr>
              <a:t>Understand tools used for gathering information about the target.</a:t>
            </a:r>
          </a:p>
          <a:p>
            <a:pPr marL="342900" indent="-342900">
              <a:lnSpc>
                <a:spcPct val="150000"/>
              </a:lnSpc>
              <a:buFont typeface="Wingdings" panose="05000000000000000000" pitchFamily="2" charset="2"/>
              <a:buChar char="Ø"/>
            </a:pPr>
            <a:r>
              <a:rPr lang="en-US" sz="2400" dirty="0">
                <a:solidFill>
                  <a:srgbClr val="FF0000"/>
                </a:solidFill>
                <a:latin typeface="Times New Roman" panose="02020603050405020304" pitchFamily="18" charset="0"/>
                <a:cs typeface="Times New Roman" panose="02020603050405020304" pitchFamily="18" charset="0"/>
              </a:rPr>
              <a:t>Get an overview of social engineering- what and how.</a:t>
            </a:r>
          </a:p>
          <a:p>
            <a:pPr marL="342900" indent="-342900">
              <a:lnSpc>
                <a:spcPct val="150000"/>
              </a:lnSpc>
              <a:buFont typeface="Wingdings" panose="05000000000000000000" pitchFamily="2" charset="2"/>
              <a:buChar char="Ø"/>
            </a:pPr>
            <a:r>
              <a:rPr lang="en-US" sz="2400" dirty="0">
                <a:solidFill>
                  <a:srgbClr val="00B050"/>
                </a:solidFill>
                <a:latin typeface="Times New Roman" panose="02020603050405020304" pitchFamily="18" charset="0"/>
                <a:cs typeface="Times New Roman" panose="02020603050405020304" pitchFamily="18" charset="0"/>
              </a:rPr>
              <a:t> </a:t>
            </a:r>
            <a:r>
              <a:rPr lang="en-US" sz="2400" dirty="0">
                <a:solidFill>
                  <a:srgbClr val="0070C0"/>
                </a:solidFill>
                <a:latin typeface="Times New Roman" panose="02020603050405020304" pitchFamily="18" charset="0"/>
                <a:cs typeface="Times New Roman" panose="02020603050405020304" pitchFamily="18" charset="0"/>
              </a:rPr>
              <a:t>Learn about the role of cyber cafes in cybercrime</a:t>
            </a:r>
            <a:r>
              <a:rPr lang="en-US" sz="2400" dirty="0">
                <a:solidFill>
                  <a:srgbClr val="00B050"/>
                </a:solidFill>
                <a:latin typeface="Times New Roman" panose="02020603050405020304" pitchFamily="18" charset="0"/>
                <a:cs typeface="Times New Roman" panose="02020603050405020304" pitchFamily="18" charset="0"/>
              </a:rPr>
              <a:t>.</a:t>
            </a:r>
          </a:p>
          <a:p>
            <a:pPr marL="342900" indent="-342900">
              <a:lnSpc>
                <a:spcPct val="150000"/>
              </a:lnSpc>
              <a:buFont typeface="Wingdings" panose="05000000000000000000" pitchFamily="2" charset="2"/>
              <a:buChar char="Ø"/>
            </a:pPr>
            <a:r>
              <a:rPr lang="en-US" sz="2400" dirty="0">
                <a:solidFill>
                  <a:schemeClr val="accent2">
                    <a:lumMod val="50000"/>
                  </a:schemeClr>
                </a:solidFill>
                <a:latin typeface="Times New Roman" panose="02020603050405020304" pitchFamily="18" charset="0"/>
                <a:cs typeface="Times New Roman" panose="02020603050405020304" pitchFamily="18" charset="0"/>
              </a:rPr>
              <a:t>Understand what cyber stalking is.</a:t>
            </a:r>
          </a:p>
          <a:p>
            <a:pPr marL="342900" indent="-342900">
              <a:lnSpc>
                <a:spcPct val="150000"/>
              </a:lnSpc>
              <a:buFont typeface="Wingdings" panose="05000000000000000000" pitchFamily="2" charset="2"/>
              <a:buChar char="Ø"/>
            </a:pPr>
            <a:r>
              <a:rPr lang="en-US" sz="2400" dirty="0">
                <a:solidFill>
                  <a:srgbClr val="FF0000"/>
                </a:solidFill>
                <a:latin typeface="Times New Roman" panose="02020603050405020304" pitchFamily="18" charset="0"/>
                <a:cs typeface="Times New Roman" panose="02020603050405020304" pitchFamily="18" charset="0"/>
              </a:rPr>
              <a:t>Learn about Botnets and attack vectors.</a:t>
            </a:r>
          </a:p>
          <a:p>
            <a:pPr marL="342900" indent="-342900">
              <a:lnSpc>
                <a:spcPct val="150000"/>
              </a:lnSpc>
              <a:buFont typeface="Wingdings" panose="05000000000000000000" pitchFamily="2" charset="2"/>
              <a:buChar char="Ø"/>
            </a:pPr>
            <a:r>
              <a:rPr lang="en-US" sz="2400" dirty="0">
                <a:solidFill>
                  <a:srgbClr val="0070C0"/>
                </a:solidFill>
                <a:latin typeface="Times New Roman" panose="02020603050405020304" pitchFamily="18" charset="0"/>
                <a:cs typeface="Times New Roman" panose="02020603050405020304" pitchFamily="18" charset="0"/>
              </a:rPr>
              <a:t>Get an overview of cloud computing-what and how</a:t>
            </a:r>
            <a:r>
              <a:rPr lang="en-US" sz="2400" dirty="0">
                <a:solidFill>
                  <a:srgbClr val="00B05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96889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1000"/>
                                        <p:tgtEl>
                                          <p:spTgt spid="7">
                                            <p:txEl>
                                              <p:pRg st="5" end="5"/>
                                            </p:txEl>
                                          </p:spTgt>
                                        </p:tgtEl>
                                      </p:cBhvr>
                                    </p:animEffect>
                                    <p:anim calcmode="lin" valueType="num">
                                      <p:cBhvr>
                                        <p:cTn id="4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Effect transition="in" filter="fade">
                                      <p:cBhvr>
                                        <p:cTn id="49" dur="1000"/>
                                        <p:tgtEl>
                                          <p:spTgt spid="7">
                                            <p:txEl>
                                              <p:pRg st="6" end="6"/>
                                            </p:txEl>
                                          </p:spTgt>
                                        </p:tgtEl>
                                      </p:cBhvr>
                                    </p:animEffect>
                                    <p:anim calcmode="lin" valueType="num">
                                      <p:cBhvr>
                                        <p:cTn id="50"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7">
                                            <p:txEl>
                                              <p:pRg st="7" end="7"/>
                                            </p:txEl>
                                          </p:spTgt>
                                        </p:tgtEl>
                                        <p:attrNameLst>
                                          <p:attrName>style.visibility</p:attrName>
                                        </p:attrNameLst>
                                      </p:cBhvr>
                                      <p:to>
                                        <p:strVal val="visible"/>
                                      </p:to>
                                    </p:set>
                                    <p:animEffect transition="in" filter="fade">
                                      <p:cBhvr>
                                        <p:cTn id="56" dur="1000"/>
                                        <p:tgtEl>
                                          <p:spTgt spid="7">
                                            <p:txEl>
                                              <p:pRg st="7" end="7"/>
                                            </p:txEl>
                                          </p:spTgt>
                                        </p:tgtEl>
                                      </p:cBhvr>
                                    </p:animEffect>
                                    <p:anim calcmode="lin" valueType="num">
                                      <p:cBhvr>
                                        <p:cTn id="57"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7">
                                            <p:txEl>
                                              <p:pRg st="8" end="8"/>
                                            </p:txEl>
                                          </p:spTgt>
                                        </p:tgtEl>
                                        <p:attrNameLst>
                                          <p:attrName>style.visibility</p:attrName>
                                        </p:attrNameLst>
                                      </p:cBhvr>
                                      <p:to>
                                        <p:strVal val="visible"/>
                                      </p:to>
                                    </p:set>
                                    <p:animEffect transition="in" filter="fade">
                                      <p:cBhvr>
                                        <p:cTn id="63" dur="1000"/>
                                        <p:tgtEl>
                                          <p:spTgt spid="7">
                                            <p:txEl>
                                              <p:pRg st="8" end="8"/>
                                            </p:txEl>
                                          </p:spTgt>
                                        </p:tgtEl>
                                      </p:cBhvr>
                                    </p:animEffect>
                                    <p:anim calcmode="lin" valueType="num">
                                      <p:cBhvr>
                                        <p:cTn id="64"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4</a:t>
            </a:fld>
            <a:endParaRPr lang="en-US"/>
          </a:p>
        </p:txBody>
      </p:sp>
      <p:pic>
        <p:nvPicPr>
          <p:cNvPr id="7" name="Picture 6">
            <a:extLst>
              <a:ext uri="{FF2B5EF4-FFF2-40B4-BE49-F238E27FC236}">
                <a16:creationId xmlns:a16="http://schemas.microsoft.com/office/drawing/2014/main" id="{033F1728-8409-C27A-1725-A8483D0F1892}"/>
              </a:ext>
            </a:extLst>
          </p:cNvPr>
          <p:cNvPicPr>
            <a:picLocks noChangeAspect="1"/>
          </p:cNvPicPr>
          <p:nvPr/>
        </p:nvPicPr>
        <p:blipFill>
          <a:blip r:embed="rId2"/>
          <a:stretch>
            <a:fillRect/>
          </a:stretch>
        </p:blipFill>
        <p:spPr>
          <a:xfrm>
            <a:off x="1040845" y="1039616"/>
            <a:ext cx="9446764" cy="5348646"/>
          </a:xfrm>
          <a:prstGeom prst="rect">
            <a:avLst/>
          </a:prstGeom>
        </p:spPr>
      </p:pic>
    </p:spTree>
    <p:extLst>
      <p:ext uri="{BB962C8B-B14F-4D97-AF65-F5344CB8AC3E}">
        <p14:creationId xmlns:p14="http://schemas.microsoft.com/office/powerpoint/2010/main" val="134056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5</a:t>
            </a:fld>
            <a:endParaRPr lang="en-US"/>
          </a:p>
        </p:txBody>
      </p:sp>
      <p:sp>
        <p:nvSpPr>
          <p:cNvPr id="3" name="TextBox 2">
            <a:extLst>
              <a:ext uri="{FF2B5EF4-FFF2-40B4-BE49-F238E27FC236}">
                <a16:creationId xmlns:a16="http://schemas.microsoft.com/office/drawing/2014/main" id="{F49FDA85-A73A-9D8E-BDAF-45F66FADD662}"/>
              </a:ext>
            </a:extLst>
          </p:cNvPr>
          <p:cNvSpPr txBox="1"/>
          <p:nvPr/>
        </p:nvSpPr>
        <p:spPr>
          <a:xfrm>
            <a:off x="498764" y="1795301"/>
            <a:ext cx="11024354" cy="4524315"/>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Technology is a “double-edged sword” as it can be used for both good and bad purposes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People with the tendency to cause damage or carrying out illegal activities will use it for bad purposes.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Computers and tools available in IT are also used as targets of offense.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 today’s world of the Internet and computer networks, criminal activity can be carried out across national borders. Cybercriminals use the World Wide Web and the Internet to an optimum level for all illegal activities to store data, contacts, account information, etc.</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criminals take advantage of the widespread lack of awareness about cybercrimes and cyber laws among the people who are constantly using the IT infrastructure for official and personal purposes.</a:t>
            </a:r>
          </a:p>
        </p:txBody>
      </p:sp>
      <p:sp>
        <p:nvSpPr>
          <p:cNvPr id="6" name="Title 9">
            <a:extLst>
              <a:ext uri="{FF2B5EF4-FFF2-40B4-BE49-F238E27FC236}">
                <a16:creationId xmlns:a16="http://schemas.microsoft.com/office/drawing/2014/main" id="{DBA29C3E-84F4-5570-3483-723D08C02AFA}"/>
              </a:ext>
            </a:extLst>
          </p:cNvPr>
          <p:cNvSpPr>
            <a:spLocks noGrp="1"/>
          </p:cNvSpPr>
          <p:nvPr>
            <p:ph type="title"/>
          </p:nvPr>
        </p:nvSpPr>
        <p:spPr>
          <a:xfrm>
            <a:off x="838200" y="1117516"/>
            <a:ext cx="10515600" cy="573172"/>
          </a:xfrm>
        </p:spPr>
        <p:txBody>
          <a:bodyPr>
            <a:normAutofit/>
          </a:bodyPr>
          <a:lstStyle/>
          <a:p>
            <a:r>
              <a:rPr lang="en-US" sz="3200" dirty="0">
                <a:solidFill>
                  <a:srgbClr val="FF0000"/>
                </a:solidFill>
                <a:latin typeface="Times New Roman" panose="02020603050405020304" pitchFamily="18" charset="0"/>
                <a:cs typeface="Times New Roman" panose="02020603050405020304" pitchFamily="18" charset="0"/>
              </a:rPr>
              <a:t>Introduction</a:t>
            </a:r>
          </a:p>
        </p:txBody>
      </p:sp>
    </p:spTree>
    <p:extLst>
      <p:ext uri="{BB962C8B-B14F-4D97-AF65-F5344CB8AC3E}">
        <p14:creationId xmlns:p14="http://schemas.microsoft.com/office/powerpoint/2010/main" val="277235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6</a:t>
            </a:fld>
            <a:endParaRPr lang="en-US"/>
          </a:p>
        </p:txBody>
      </p:sp>
      <p:sp>
        <p:nvSpPr>
          <p:cNvPr id="2" name="Title 9">
            <a:extLst>
              <a:ext uri="{FF2B5EF4-FFF2-40B4-BE49-F238E27FC236}">
                <a16:creationId xmlns:a16="http://schemas.microsoft.com/office/drawing/2014/main" id="{26B8C06C-0688-C9E2-9A5F-EB0763C953E1}"/>
              </a:ext>
            </a:extLst>
          </p:cNvPr>
          <p:cNvSpPr>
            <a:spLocks noGrp="1"/>
          </p:cNvSpPr>
          <p:nvPr>
            <p:ph type="title"/>
          </p:nvPr>
        </p:nvSpPr>
        <p:spPr>
          <a:xfrm>
            <a:off x="838200" y="1117516"/>
            <a:ext cx="10515600" cy="573172"/>
          </a:xfrm>
        </p:spPr>
        <p:txBody>
          <a:bodyPr>
            <a:normAutofit/>
          </a:bodyPr>
          <a:lstStyle/>
          <a:p>
            <a:r>
              <a:rPr lang="en-US" sz="3200" dirty="0">
                <a:solidFill>
                  <a:srgbClr val="FF0000"/>
                </a:solidFill>
                <a:latin typeface="Times New Roman" panose="02020603050405020304" pitchFamily="18" charset="0"/>
                <a:cs typeface="Times New Roman" panose="02020603050405020304" pitchFamily="18" charset="0"/>
              </a:rPr>
              <a:t>Hackers, Crackers, and Phreakers</a:t>
            </a:r>
          </a:p>
        </p:txBody>
      </p:sp>
      <p:pic>
        <p:nvPicPr>
          <p:cNvPr id="1026" name="Picture 2" descr="Types of Hackers - GeeksforGeeks">
            <a:extLst>
              <a:ext uri="{FF2B5EF4-FFF2-40B4-BE49-F238E27FC236}">
                <a16:creationId xmlns:a16="http://schemas.microsoft.com/office/drawing/2014/main" id="{93CD3834-06D7-7A4D-602A-ADD0F319C3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655" y="1957786"/>
            <a:ext cx="6453908" cy="363032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B7A9BC4-581C-5A63-94FB-0FA8AB1F2651}"/>
              </a:ext>
            </a:extLst>
          </p:cNvPr>
          <p:cNvSpPr txBox="1"/>
          <p:nvPr/>
        </p:nvSpPr>
        <p:spPr>
          <a:xfrm>
            <a:off x="341745" y="1690688"/>
            <a:ext cx="5200073" cy="3046988"/>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Hackers: </a:t>
            </a:r>
            <a:r>
              <a:rPr lang="en-US" sz="2400" dirty="0">
                <a:latin typeface="Times New Roman" panose="02020603050405020304" pitchFamily="18" charset="0"/>
                <a:cs typeface="Times New Roman" panose="02020603050405020304" pitchFamily="18" charset="0"/>
              </a:rPr>
              <a:t>A hacker is a person with a strong interest in computers who enjoys learning and experimenting with them. Hackers are usually very talented, smart people who understand computers better than others. The term is often confused with cracker that defines someone who</a:t>
            </a:r>
          </a:p>
          <a:p>
            <a:r>
              <a:rPr lang="en-US" sz="2400" dirty="0">
                <a:latin typeface="Times New Roman" panose="02020603050405020304" pitchFamily="18" charset="0"/>
                <a:cs typeface="Times New Roman" panose="02020603050405020304" pitchFamily="18" charset="0"/>
              </a:rPr>
              <a:t>breaks into computers</a:t>
            </a:r>
          </a:p>
        </p:txBody>
      </p:sp>
    </p:spTree>
    <p:extLst>
      <p:ext uri="{BB962C8B-B14F-4D97-AF65-F5344CB8AC3E}">
        <p14:creationId xmlns:p14="http://schemas.microsoft.com/office/powerpoint/2010/main" val="314080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7</a:t>
            </a:fld>
            <a:endParaRPr lang="en-US"/>
          </a:p>
        </p:txBody>
      </p:sp>
      <p:pic>
        <p:nvPicPr>
          <p:cNvPr id="2050" name="Picture 2" descr="Brute Force Attack - The Official 360logica Blog">
            <a:extLst>
              <a:ext uri="{FF2B5EF4-FFF2-40B4-BE49-F238E27FC236}">
                <a16:creationId xmlns:a16="http://schemas.microsoft.com/office/drawing/2014/main" id="{B45860BF-829D-F968-CB98-1345E95475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2922" y="1734620"/>
            <a:ext cx="6010886" cy="31826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5DFED3-A956-BAE3-ADD1-B42B58868030}"/>
              </a:ext>
            </a:extLst>
          </p:cNvPr>
          <p:cNvSpPr txBox="1"/>
          <p:nvPr/>
        </p:nvSpPr>
        <p:spPr>
          <a:xfrm>
            <a:off x="341745" y="1690688"/>
            <a:ext cx="5200073" cy="2308324"/>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Brute force hacking: </a:t>
            </a:r>
            <a:r>
              <a:rPr lang="en-US" sz="2400" dirty="0">
                <a:latin typeface="Times New Roman" panose="02020603050405020304" pitchFamily="18" charset="0"/>
                <a:cs typeface="Times New Roman" panose="02020603050405020304" pitchFamily="18" charset="0"/>
              </a:rPr>
              <a:t>It is a technique used to find passwords or encryption keys. Brute force hacking involves trying every possible combination of letters, numbers, etc., until the code is</a:t>
            </a:r>
          </a:p>
          <a:p>
            <a:r>
              <a:rPr lang="en-US" sz="2400" dirty="0">
                <a:latin typeface="Times New Roman" panose="02020603050405020304" pitchFamily="18" charset="0"/>
                <a:cs typeface="Times New Roman" panose="02020603050405020304" pitchFamily="18" charset="0"/>
              </a:rPr>
              <a:t>broken.</a:t>
            </a:r>
          </a:p>
        </p:txBody>
      </p:sp>
    </p:spTree>
    <p:extLst>
      <p:ext uri="{BB962C8B-B14F-4D97-AF65-F5344CB8AC3E}">
        <p14:creationId xmlns:p14="http://schemas.microsoft.com/office/powerpoint/2010/main" val="1709236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8</a:t>
            </a:fld>
            <a:endParaRPr lang="en-US"/>
          </a:p>
        </p:txBody>
      </p:sp>
      <p:pic>
        <p:nvPicPr>
          <p:cNvPr id="4098" name="Picture 2" descr="Cracker: computer hacker, antivirus, virus, computer crime, security  software">
            <a:extLst>
              <a:ext uri="{FF2B5EF4-FFF2-40B4-BE49-F238E27FC236}">
                <a16:creationId xmlns:a16="http://schemas.microsoft.com/office/drawing/2014/main" id="{43324E4E-A028-7B54-DE53-80A358CC04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6000" y="2044051"/>
            <a:ext cx="4867809" cy="276989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FA002D5-27BD-4E9C-6E9B-8DCDBAC40DB0}"/>
              </a:ext>
            </a:extLst>
          </p:cNvPr>
          <p:cNvSpPr txBox="1"/>
          <p:nvPr/>
        </p:nvSpPr>
        <p:spPr>
          <a:xfrm>
            <a:off x="341745" y="1690688"/>
            <a:ext cx="5200073" cy="2677656"/>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Cracker: </a:t>
            </a:r>
            <a:r>
              <a:rPr lang="en-US" sz="2400" dirty="0">
                <a:latin typeface="Times New Roman" panose="02020603050405020304" pitchFamily="18" charset="0"/>
                <a:cs typeface="Times New Roman" panose="02020603050405020304" pitchFamily="18" charset="0"/>
              </a:rPr>
              <a:t>A cracker is a person who breaks into computers. Crackers should not be confused with hackers. The term “cracker” is usually connected to computer criminals. Some of their</a:t>
            </a:r>
          </a:p>
          <a:p>
            <a:r>
              <a:rPr lang="en-US" sz="2400" dirty="0">
                <a:latin typeface="Times New Roman" panose="02020603050405020304" pitchFamily="18" charset="0"/>
                <a:cs typeface="Times New Roman" panose="02020603050405020304" pitchFamily="18" charset="0"/>
              </a:rPr>
              <a:t>crimes include vandalism, theft and snooping in unauthorized areas.</a:t>
            </a:r>
          </a:p>
        </p:txBody>
      </p:sp>
    </p:spTree>
    <p:extLst>
      <p:ext uri="{BB962C8B-B14F-4D97-AF65-F5344CB8AC3E}">
        <p14:creationId xmlns:p14="http://schemas.microsoft.com/office/powerpoint/2010/main" val="628715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9</a:t>
            </a:fld>
            <a:endParaRPr lang="en-US"/>
          </a:p>
        </p:txBody>
      </p:sp>
      <p:sp>
        <p:nvSpPr>
          <p:cNvPr id="7" name="TextBox 6">
            <a:extLst>
              <a:ext uri="{FF2B5EF4-FFF2-40B4-BE49-F238E27FC236}">
                <a16:creationId xmlns:a16="http://schemas.microsoft.com/office/drawing/2014/main" id="{A10AD76C-EE41-D2E2-D8E8-E6C02567DA2F}"/>
              </a:ext>
            </a:extLst>
          </p:cNvPr>
          <p:cNvSpPr txBox="1"/>
          <p:nvPr/>
        </p:nvSpPr>
        <p:spPr>
          <a:xfrm>
            <a:off x="1048327" y="1271212"/>
            <a:ext cx="10095345" cy="3785652"/>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Cracking:</a:t>
            </a:r>
            <a:r>
              <a:rPr lang="en-US" sz="2400" dirty="0">
                <a:latin typeface="Times New Roman" panose="02020603050405020304" pitchFamily="18" charset="0"/>
                <a:cs typeface="Times New Roman" panose="02020603050405020304" pitchFamily="18" charset="0"/>
              </a:rPr>
              <a:t> It is the act of breaking into computers. Cracking is a popular, growing subject on the Internet. Many sites are devoted to supplying crackers with programs that allow them to crack computers. Some of these programs contain dictionaries for guessing passwords. Others are used to break into phone lines (called “phreaking”). These sites usually display warnings such as “These files are illegal; we are not responsible for what you do with them.”</a:t>
            </a:r>
          </a:p>
          <a:p>
            <a:endParaRPr lang="en-US" sz="2400" dirty="0">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Cracker tools: </a:t>
            </a:r>
            <a:r>
              <a:rPr lang="en-US" sz="2400" dirty="0">
                <a:latin typeface="Times New Roman" panose="02020603050405020304" pitchFamily="18" charset="0"/>
                <a:cs typeface="Times New Roman" panose="02020603050405020304" pitchFamily="18" charset="0"/>
              </a:rPr>
              <a:t>These are programs used to break into computers. Cracker tools are widely distributed on the Internet. They include password crackers, Trojans, viruses, war dialers and worms.</a:t>
            </a:r>
          </a:p>
        </p:txBody>
      </p:sp>
    </p:spTree>
    <p:extLst>
      <p:ext uri="{BB962C8B-B14F-4D97-AF65-F5344CB8AC3E}">
        <p14:creationId xmlns:p14="http://schemas.microsoft.com/office/powerpoint/2010/main" val="704765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10</a:t>
            </a:fld>
            <a:endParaRPr lang="en-US"/>
          </a:p>
        </p:txBody>
      </p:sp>
      <p:sp>
        <p:nvSpPr>
          <p:cNvPr id="7" name="TextBox 6">
            <a:extLst>
              <a:ext uri="{FF2B5EF4-FFF2-40B4-BE49-F238E27FC236}">
                <a16:creationId xmlns:a16="http://schemas.microsoft.com/office/drawing/2014/main" id="{86423306-771F-2AB6-FBAB-43C4D8E79E01}"/>
              </a:ext>
            </a:extLst>
          </p:cNvPr>
          <p:cNvSpPr txBox="1"/>
          <p:nvPr/>
        </p:nvSpPr>
        <p:spPr>
          <a:xfrm>
            <a:off x="812799" y="1316089"/>
            <a:ext cx="10581009" cy="3416320"/>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Phreaking: </a:t>
            </a:r>
            <a:r>
              <a:rPr lang="en-US" sz="2400" dirty="0">
                <a:latin typeface="Times New Roman" panose="02020603050405020304" pitchFamily="18" charset="0"/>
                <a:cs typeface="Times New Roman" panose="02020603050405020304" pitchFamily="18" charset="0"/>
              </a:rPr>
              <a:t>This is the notorious art of breaking into phones or other communication systems. Phreaking sites on the Internet are popular among crackers and other criminals.</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War dialer: </a:t>
            </a:r>
            <a:r>
              <a:rPr lang="en-US" sz="2400" dirty="0">
                <a:latin typeface="Times New Roman" panose="02020603050405020304" pitchFamily="18" charset="0"/>
                <a:cs typeface="Times New Roman" panose="02020603050405020304" pitchFamily="18" charset="0"/>
              </a:rPr>
              <a:t>Program automatically dials phone numbers looking for computers on the other end. It catalogs numbers so that the hackers can call back and try to break in. An attacker would look to exploit the vulnerabilities in the networks, most often so because the networks are not adequately protected.</a:t>
            </a:r>
          </a:p>
        </p:txBody>
      </p:sp>
    </p:spTree>
    <p:extLst>
      <p:ext uri="{BB962C8B-B14F-4D97-AF65-F5344CB8AC3E}">
        <p14:creationId xmlns:p14="http://schemas.microsoft.com/office/powerpoint/2010/main" val="3410601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11</a:t>
            </a:fld>
            <a:endParaRPr lang="en-US"/>
          </a:p>
        </p:txBody>
      </p:sp>
      <p:pic>
        <p:nvPicPr>
          <p:cNvPr id="3074" name="Picture 2" descr="What is the Difference Between Hacker and Cracker - Pediaa.Com">
            <a:extLst>
              <a:ext uri="{FF2B5EF4-FFF2-40B4-BE49-F238E27FC236}">
                <a16:creationId xmlns:a16="http://schemas.microsoft.com/office/drawing/2014/main" id="{38A93624-20BC-35EA-BB31-9B0A0EDF4D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0600" y="467530"/>
            <a:ext cx="6726382" cy="586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998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12</a:t>
            </a:fld>
            <a:endParaRPr lang="en-US" dirty="0"/>
          </a:p>
        </p:txBody>
      </p:sp>
      <p:sp>
        <p:nvSpPr>
          <p:cNvPr id="7" name="TextBox 6">
            <a:extLst>
              <a:ext uri="{FF2B5EF4-FFF2-40B4-BE49-F238E27FC236}">
                <a16:creationId xmlns:a16="http://schemas.microsoft.com/office/drawing/2014/main" id="{CB8BE2A7-2E46-8397-E2A2-B919A1F74628}"/>
              </a:ext>
            </a:extLst>
          </p:cNvPr>
          <p:cNvSpPr txBox="1"/>
          <p:nvPr/>
        </p:nvSpPr>
        <p:spPr>
          <a:xfrm>
            <a:off x="979054" y="1593518"/>
            <a:ext cx="10704945" cy="3046988"/>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Most often attackers would look to exploit the vulnerabilities in the networks, as they are not adequately protected. The vulnerabilities are:</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  Inadequate border protection (weak firewall)</a:t>
            </a:r>
          </a:p>
          <a:p>
            <a:r>
              <a:rPr lang="en-US" sz="2400" dirty="0">
                <a:latin typeface="Times New Roman" panose="02020603050405020304" pitchFamily="18" charset="0"/>
                <a:cs typeface="Times New Roman" panose="02020603050405020304" pitchFamily="18" charset="0"/>
              </a:rPr>
              <a:t>2. Remote Access Servers (RASs) with weak access controls</a:t>
            </a:r>
          </a:p>
          <a:p>
            <a:r>
              <a:rPr lang="en-US" sz="2400" dirty="0">
                <a:latin typeface="Times New Roman" panose="02020603050405020304" pitchFamily="18" charset="0"/>
                <a:cs typeface="Times New Roman" panose="02020603050405020304" pitchFamily="18" charset="0"/>
              </a:rPr>
              <a:t>3. Application servers with well-known exploits; </a:t>
            </a:r>
          </a:p>
          <a:p>
            <a:r>
              <a:rPr lang="en-US" sz="2400" dirty="0">
                <a:latin typeface="Times New Roman" panose="02020603050405020304" pitchFamily="18" charset="0"/>
                <a:cs typeface="Times New Roman" panose="02020603050405020304" pitchFamily="18" charset="0"/>
              </a:rPr>
              <a:t>4. Misconfigured systems and systems with default configurations.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695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13</a:t>
            </a:fld>
            <a:endParaRPr lang="en-US"/>
          </a:p>
        </p:txBody>
      </p:sp>
      <p:sp>
        <p:nvSpPr>
          <p:cNvPr id="7" name="TextBox 6">
            <a:extLst>
              <a:ext uri="{FF2B5EF4-FFF2-40B4-BE49-F238E27FC236}">
                <a16:creationId xmlns:a16="http://schemas.microsoft.com/office/drawing/2014/main" id="{17581173-E921-987C-B3E4-B44B217B753C}"/>
              </a:ext>
            </a:extLst>
          </p:cNvPr>
          <p:cNvSpPr txBox="1"/>
          <p:nvPr/>
        </p:nvSpPr>
        <p:spPr>
          <a:xfrm>
            <a:off x="2374499" y="1203051"/>
            <a:ext cx="6151418" cy="830997"/>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 What Color is Your Hat in the Security World?</a:t>
            </a:r>
          </a:p>
          <a:p>
            <a:endParaRPr lang="en-US" sz="2400" dirty="0">
              <a:solidFill>
                <a:srgbClr val="FF0000"/>
              </a:solidFill>
              <a:latin typeface="Times New Roman" panose="02020603050405020304" pitchFamily="18" charset="0"/>
              <a:cs typeface="Times New Roman" panose="02020603050405020304" pitchFamily="18" charset="0"/>
            </a:endParaRPr>
          </a:p>
        </p:txBody>
      </p:sp>
      <p:pic>
        <p:nvPicPr>
          <p:cNvPr id="5122" name="Picture 2" descr="White Hat, Black Hat, Gray Hat Hackers: What's The Difference Between Them?  – CryptoMode">
            <a:extLst>
              <a:ext uri="{FF2B5EF4-FFF2-40B4-BE49-F238E27FC236}">
                <a16:creationId xmlns:a16="http://schemas.microsoft.com/office/drawing/2014/main" id="{599CFA72-C34D-DDA6-65FF-27F38AD0B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7946" y="1644214"/>
            <a:ext cx="9278870" cy="4639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878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14</a:t>
            </a:fld>
            <a:endParaRPr lang="en-US"/>
          </a:p>
        </p:txBody>
      </p:sp>
      <p:pic>
        <p:nvPicPr>
          <p:cNvPr id="6146" name="Picture 2" descr="Black Hat Security Conference -Kaspersky Daily | Kaspersky official blog">
            <a:extLst>
              <a:ext uri="{FF2B5EF4-FFF2-40B4-BE49-F238E27FC236}">
                <a16:creationId xmlns:a16="http://schemas.microsoft.com/office/drawing/2014/main" id="{B50823B2-8762-669F-A905-3B6DC06FEE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564438"/>
            <a:ext cx="6096000" cy="4000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8DEC445-FC2A-9C39-F950-4050E3CCD072}"/>
              </a:ext>
            </a:extLst>
          </p:cNvPr>
          <p:cNvSpPr txBox="1"/>
          <p:nvPr/>
        </p:nvSpPr>
        <p:spPr>
          <a:xfrm>
            <a:off x="562146" y="1428750"/>
            <a:ext cx="5016618" cy="4154984"/>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A </a:t>
            </a:r>
            <a:r>
              <a:rPr lang="en-US" sz="2400" dirty="0">
                <a:solidFill>
                  <a:srgbClr val="FF0000"/>
                </a:solidFill>
                <a:latin typeface="Times New Roman" panose="02020603050405020304" pitchFamily="18" charset="0"/>
                <a:cs typeface="Times New Roman" panose="02020603050405020304" pitchFamily="18" charset="0"/>
              </a:rPr>
              <a:t>black hat </a:t>
            </a:r>
            <a:r>
              <a:rPr lang="en-US" sz="2400" dirty="0">
                <a:latin typeface="Times New Roman" panose="02020603050405020304" pitchFamily="18" charset="0"/>
                <a:cs typeface="Times New Roman" panose="02020603050405020304" pitchFamily="18" charset="0"/>
              </a:rPr>
              <a:t>is also called a “cracker” or “dark side hacker.” Such a person is a malicious or criminal hacker. Typically, the term “cracker” is used within the security industry. However, the general public uses the term hacker to refer to the same thing. In computer terminology, the meaning of “hacker” can be much broader. The name comes from the opposite of “white hat hackers.”</a:t>
            </a:r>
          </a:p>
        </p:txBody>
      </p:sp>
    </p:spTree>
    <p:extLst>
      <p:ext uri="{BB962C8B-B14F-4D97-AF65-F5344CB8AC3E}">
        <p14:creationId xmlns:p14="http://schemas.microsoft.com/office/powerpoint/2010/main" val="2375637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15</a:t>
            </a:fld>
            <a:endParaRPr lang="en-US"/>
          </a:p>
        </p:txBody>
      </p:sp>
      <p:pic>
        <p:nvPicPr>
          <p:cNvPr id="8194" name="Picture 2" descr="Grey Hat SEO Techniques from a Grey Hat SEO Company">
            <a:extLst>
              <a:ext uri="{FF2B5EF4-FFF2-40B4-BE49-F238E27FC236}">
                <a16:creationId xmlns:a16="http://schemas.microsoft.com/office/drawing/2014/main" id="{862882FC-43E9-BCFB-B44A-99AADBA4D2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8606" y="1292370"/>
            <a:ext cx="4772025" cy="47720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D1DB131-5170-E172-8615-65C3E2053A47}"/>
              </a:ext>
            </a:extLst>
          </p:cNvPr>
          <p:cNvSpPr txBox="1"/>
          <p:nvPr/>
        </p:nvSpPr>
        <p:spPr>
          <a:xfrm>
            <a:off x="359734" y="1292370"/>
            <a:ext cx="6148872" cy="3046988"/>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A </a:t>
            </a:r>
            <a:r>
              <a:rPr lang="en-US" sz="2400" dirty="0">
                <a:solidFill>
                  <a:srgbClr val="FF0000"/>
                </a:solidFill>
                <a:latin typeface="Times New Roman" panose="02020603050405020304" pitchFamily="18" charset="0"/>
                <a:cs typeface="Times New Roman" panose="02020603050405020304" pitchFamily="18" charset="0"/>
              </a:rPr>
              <a:t>gray hat hacker</a:t>
            </a:r>
            <a:r>
              <a:rPr lang="en-US" sz="2400" dirty="0">
                <a:latin typeface="Times New Roman" panose="02020603050405020304" pitchFamily="18" charset="0"/>
                <a:cs typeface="Times New Roman" panose="02020603050405020304" pitchFamily="18" charset="0"/>
              </a:rPr>
              <a:t> is one who thinks before acting or committing a malice or non-malice deed. A grey hat commonly refers to a hacker who releases information about any exploits or security holes he/she finds openly to the public. He/she does so without concern for how the information is used in the end (whether for patching or exploiting)</a:t>
            </a:r>
          </a:p>
        </p:txBody>
      </p:sp>
    </p:spTree>
    <p:extLst>
      <p:ext uri="{BB962C8B-B14F-4D97-AF65-F5344CB8AC3E}">
        <p14:creationId xmlns:p14="http://schemas.microsoft.com/office/powerpoint/2010/main" val="3841458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16</a:t>
            </a:fld>
            <a:endParaRPr lang="en-US"/>
          </a:p>
        </p:txBody>
      </p:sp>
      <p:pic>
        <p:nvPicPr>
          <p:cNvPr id="7170" name="Picture 2" descr="Poly Network offers hacker top job as white-hat hacker saves SushiSwap">
            <a:extLst>
              <a:ext uri="{FF2B5EF4-FFF2-40B4-BE49-F238E27FC236}">
                <a16:creationId xmlns:a16="http://schemas.microsoft.com/office/drawing/2014/main" id="{4802E998-4507-57FF-8744-DD3B0181B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5299" y="1191490"/>
            <a:ext cx="5980297" cy="462741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B296355-D87A-AFBD-3C82-37661583F6F5}"/>
              </a:ext>
            </a:extLst>
          </p:cNvPr>
          <p:cNvSpPr txBox="1"/>
          <p:nvPr/>
        </p:nvSpPr>
        <p:spPr>
          <a:xfrm>
            <a:off x="108183" y="1519812"/>
            <a:ext cx="6151418" cy="4524315"/>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A </a:t>
            </a:r>
            <a:r>
              <a:rPr lang="en-US" sz="2400" dirty="0">
                <a:solidFill>
                  <a:srgbClr val="FF0000"/>
                </a:solidFill>
                <a:latin typeface="Times New Roman" panose="02020603050405020304" pitchFamily="18" charset="0"/>
                <a:cs typeface="Times New Roman" panose="02020603050405020304" pitchFamily="18" charset="0"/>
              </a:rPr>
              <a:t>white hat hacker </a:t>
            </a:r>
            <a:r>
              <a:rPr lang="en-US" sz="2400" dirty="0">
                <a:latin typeface="Times New Roman" panose="02020603050405020304" pitchFamily="18" charset="0"/>
                <a:cs typeface="Times New Roman" panose="02020603050405020304" pitchFamily="18" charset="0"/>
              </a:rPr>
              <a:t>is considered an ethical hacker. In the realm of IT, a “white hat hacker” is a person who is ethically opposed to the abuse of computer systems. It is said that the term is derived from American western movies, where the protagonist typically wore a white cowboy hat and the antagonist typically wore a black one. As a simplified explanation, a “white hat” generally focuses on securing IT systems, whereas a “black hat” (the opposite) would like to break into them, so this sounds like an age-old game of a thief and a police.</a:t>
            </a:r>
          </a:p>
        </p:txBody>
      </p:sp>
    </p:spTree>
    <p:extLst>
      <p:ext uri="{BB962C8B-B14F-4D97-AF65-F5344CB8AC3E}">
        <p14:creationId xmlns:p14="http://schemas.microsoft.com/office/powerpoint/2010/main" val="367102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17</a:t>
            </a:fld>
            <a:endParaRPr lang="en-US"/>
          </a:p>
        </p:txBody>
      </p:sp>
      <p:sp>
        <p:nvSpPr>
          <p:cNvPr id="7" name="TextBox 6">
            <a:extLst>
              <a:ext uri="{FF2B5EF4-FFF2-40B4-BE49-F238E27FC236}">
                <a16:creationId xmlns:a16="http://schemas.microsoft.com/office/drawing/2014/main" id="{1A0304CC-F668-5E23-8048-A7599749DA38}"/>
              </a:ext>
            </a:extLst>
          </p:cNvPr>
          <p:cNvSpPr txBox="1"/>
          <p:nvPr/>
        </p:nvSpPr>
        <p:spPr>
          <a:xfrm>
            <a:off x="422219" y="1307330"/>
            <a:ext cx="11563928" cy="243143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Categories of Cybercrime: </a:t>
            </a:r>
          </a:p>
          <a:p>
            <a:r>
              <a:rPr lang="en-US" sz="2400" dirty="0">
                <a:latin typeface="Times New Roman" panose="02020603050405020304" pitchFamily="18" charset="0"/>
                <a:cs typeface="Times New Roman" panose="02020603050405020304" pitchFamily="18" charset="0"/>
              </a:rPr>
              <a:t>Cybercrime can be categorized based on the following:</a:t>
            </a:r>
          </a:p>
          <a:p>
            <a:r>
              <a:rPr lang="en-US" sz="2400" dirty="0">
                <a:latin typeface="Times New Roman" panose="02020603050405020304" pitchFamily="18" charset="0"/>
                <a:cs typeface="Times New Roman" panose="02020603050405020304" pitchFamily="18" charset="0"/>
              </a:rPr>
              <a:t>1. The target of the crime and</a:t>
            </a:r>
          </a:p>
          <a:p>
            <a:r>
              <a:rPr lang="en-US" sz="2400" dirty="0">
                <a:latin typeface="Times New Roman" panose="02020603050405020304" pitchFamily="18" charset="0"/>
                <a:cs typeface="Times New Roman" panose="02020603050405020304" pitchFamily="18" charset="0"/>
              </a:rPr>
              <a:t>2. whether the crime occurs as a single event or as a series of events.</a:t>
            </a:r>
          </a:p>
          <a:p>
            <a:r>
              <a:rPr lang="en-US" sz="2400" dirty="0">
                <a:latin typeface="Times New Roman" panose="02020603050405020304" pitchFamily="18" charset="0"/>
                <a:cs typeface="Times New Roman" panose="02020603050405020304" pitchFamily="18" charset="0"/>
              </a:rPr>
              <a:t>Cybercrime can be targeted against individuals (persons), assets (property) and/or organizations (government, business and social).</a:t>
            </a:r>
          </a:p>
        </p:txBody>
      </p:sp>
    </p:spTree>
    <p:extLst>
      <p:ext uri="{BB962C8B-B14F-4D97-AF65-F5344CB8AC3E}">
        <p14:creationId xmlns:p14="http://schemas.microsoft.com/office/powerpoint/2010/main" val="109892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18</a:t>
            </a:fld>
            <a:endParaRPr lang="en-US"/>
          </a:p>
        </p:txBody>
      </p:sp>
      <p:sp>
        <p:nvSpPr>
          <p:cNvPr id="7" name="TextBox 6">
            <a:extLst>
              <a:ext uri="{FF2B5EF4-FFF2-40B4-BE49-F238E27FC236}">
                <a16:creationId xmlns:a16="http://schemas.microsoft.com/office/drawing/2014/main" id="{4059A31D-3093-8C1E-66E6-983D7D7A4D95}"/>
              </a:ext>
            </a:extLst>
          </p:cNvPr>
          <p:cNvSpPr txBox="1"/>
          <p:nvPr/>
        </p:nvSpPr>
        <p:spPr>
          <a:xfrm>
            <a:off x="604982" y="1168169"/>
            <a:ext cx="11143673" cy="4770537"/>
          </a:xfrm>
          <a:prstGeom prst="rect">
            <a:avLst/>
          </a:prstGeom>
          <a:noFill/>
        </p:spPr>
        <p:txBody>
          <a:bodyPr wrap="square">
            <a:spAutoFit/>
          </a:bodyPr>
          <a:lstStyle/>
          <a:p>
            <a:r>
              <a:rPr lang="en-US" sz="3200" dirty="0">
                <a:solidFill>
                  <a:srgbClr val="FF0000"/>
                </a:solidFill>
              </a:rPr>
              <a:t> </a:t>
            </a:r>
            <a:r>
              <a:rPr lang="en-US" sz="3200" dirty="0">
                <a:solidFill>
                  <a:srgbClr val="FF0000"/>
                </a:solidFill>
                <a:latin typeface="Times New Roman" panose="02020603050405020304" pitchFamily="18" charset="0"/>
                <a:cs typeface="Times New Roman" panose="02020603050405020304" pitchFamily="18" charset="0"/>
              </a:rPr>
              <a:t>Crimes targeted at individuals: </a:t>
            </a:r>
            <a:r>
              <a:rPr lang="en-US" sz="2400" dirty="0">
                <a:latin typeface="Times New Roman" panose="02020603050405020304" pitchFamily="18" charset="0"/>
                <a:cs typeface="Times New Roman" panose="02020603050405020304" pitchFamily="18" charset="0"/>
              </a:rPr>
              <a:t>The goal is to exploit human weaknesses such as greed and naivety. These crimes include financial fraud, sale of non-existent or stolen items, child pornography, copyright violation, harassment, etc. with the development in IT and the Internet; thus, criminals have a new tool that allows them to expand the pool of potential victims. However, this also makes it difficult to trace and apprehend the criminals.</a:t>
            </a:r>
          </a:p>
          <a:p>
            <a:endParaRPr lang="en-US" sz="2400" dirty="0">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Crimes targeted at property: </a:t>
            </a:r>
            <a:r>
              <a:rPr lang="en-US" sz="2400" dirty="0">
                <a:latin typeface="Times New Roman" panose="02020603050405020304" pitchFamily="18" charset="0"/>
                <a:cs typeface="Times New Roman" panose="02020603050405020304" pitchFamily="18" charset="0"/>
              </a:rPr>
              <a:t>This includes stealing mobile devices such as cell phone, laptops, personal digital assistant (PDAs), and removable medias (CDs and pen drives); transmitting harmful programs that can disrupt functions of the systems and/or can wipe out data from hard disk, and can create the malfunctioning of the attached devices in the system such as modem, CD drive, </a:t>
            </a:r>
            <a:r>
              <a:rPr lang="en-US" sz="2400" dirty="0" err="1">
                <a:latin typeface="Times New Roman" panose="02020603050405020304" pitchFamily="18" charset="0"/>
                <a:cs typeface="Times New Roman" panose="02020603050405020304" pitchFamily="18" charset="0"/>
              </a:rPr>
              <a:t>etc</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1157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19</a:t>
            </a:fld>
            <a:endParaRPr lang="en-US"/>
          </a:p>
        </p:txBody>
      </p:sp>
      <p:sp>
        <p:nvSpPr>
          <p:cNvPr id="7" name="TextBox 6">
            <a:extLst>
              <a:ext uri="{FF2B5EF4-FFF2-40B4-BE49-F238E27FC236}">
                <a16:creationId xmlns:a16="http://schemas.microsoft.com/office/drawing/2014/main" id="{71648A10-F5B7-C084-2101-E19EF4727939}"/>
              </a:ext>
            </a:extLst>
          </p:cNvPr>
          <p:cNvSpPr txBox="1"/>
          <p:nvPr/>
        </p:nvSpPr>
        <p:spPr>
          <a:xfrm>
            <a:off x="540327" y="1197137"/>
            <a:ext cx="11254509" cy="4893647"/>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Crimes targeted at organizations: </a:t>
            </a:r>
            <a:r>
              <a:rPr lang="en-US" sz="2400" dirty="0">
                <a:latin typeface="Times New Roman" panose="02020603050405020304" pitchFamily="18" charset="0"/>
                <a:cs typeface="Times New Roman" panose="02020603050405020304" pitchFamily="18" charset="0"/>
              </a:rPr>
              <a:t>Cyber terrorism is one of the distinct crimes against organizations/ governments. Attackers (individuals or groups of individuals) use</a:t>
            </a:r>
          </a:p>
          <a:p>
            <a:r>
              <a:rPr lang="en-US" sz="2400" dirty="0">
                <a:latin typeface="Times New Roman" panose="02020603050405020304" pitchFamily="18" charset="0"/>
                <a:cs typeface="Times New Roman" panose="02020603050405020304" pitchFamily="18" charset="0"/>
              </a:rPr>
              <a:t>computer tools and the Internet to usually terrorize the citizens of a particular country by</a:t>
            </a:r>
          </a:p>
          <a:p>
            <a:r>
              <a:rPr lang="en-US" sz="2400" dirty="0">
                <a:latin typeface="Times New Roman" panose="02020603050405020304" pitchFamily="18" charset="0"/>
                <a:cs typeface="Times New Roman" panose="02020603050405020304" pitchFamily="18" charset="0"/>
              </a:rPr>
              <a:t>stealing the private information, and also to damage the programs and fi les or plant</a:t>
            </a:r>
          </a:p>
          <a:p>
            <a:r>
              <a:rPr lang="en-US" sz="2400" dirty="0">
                <a:latin typeface="Times New Roman" panose="02020603050405020304" pitchFamily="18" charset="0"/>
                <a:cs typeface="Times New Roman" panose="02020603050405020304" pitchFamily="18" charset="0"/>
              </a:rPr>
              <a:t>programs to get control of the network and/or system</a:t>
            </a:r>
          </a:p>
          <a:p>
            <a:r>
              <a:rPr lang="en-US" sz="3200" dirty="0">
                <a:solidFill>
                  <a:srgbClr val="FF0000"/>
                </a:solidFill>
                <a:latin typeface="Times New Roman" panose="02020603050405020304" pitchFamily="18" charset="0"/>
                <a:cs typeface="Times New Roman" panose="02020603050405020304" pitchFamily="18" charset="0"/>
              </a:rPr>
              <a:t>Single event of cybercrime: </a:t>
            </a:r>
            <a:r>
              <a:rPr lang="en-US" sz="2400" dirty="0">
                <a:latin typeface="Times New Roman" panose="02020603050405020304" pitchFamily="18" charset="0"/>
                <a:cs typeface="Times New Roman" panose="02020603050405020304" pitchFamily="18" charset="0"/>
              </a:rPr>
              <a:t>It is the single event from the perspective of the victim. For example, unknowingly open an attachment that may contain virus that will infect the system (PC/laptop). This is known as hacking or fraud.</a:t>
            </a:r>
          </a:p>
          <a:p>
            <a:r>
              <a:rPr lang="en-US" sz="3200" dirty="0">
                <a:solidFill>
                  <a:srgbClr val="FF0000"/>
                </a:solidFill>
                <a:latin typeface="Times New Roman" panose="02020603050405020304" pitchFamily="18" charset="0"/>
                <a:cs typeface="Times New Roman" panose="02020603050405020304" pitchFamily="18" charset="0"/>
              </a:rPr>
              <a:t>Series of events: </a:t>
            </a:r>
            <a:r>
              <a:rPr lang="en-US" sz="2400" dirty="0">
                <a:latin typeface="Times New Roman" panose="02020603050405020304" pitchFamily="18" charset="0"/>
                <a:cs typeface="Times New Roman" panose="02020603050405020304" pitchFamily="18" charset="0"/>
              </a:rPr>
              <a:t>This involves attacker interacting with the victims repetitively. For</a:t>
            </a:r>
          </a:p>
          <a:p>
            <a:r>
              <a:rPr lang="en-US" sz="2400" dirty="0">
                <a:latin typeface="Times New Roman" panose="02020603050405020304" pitchFamily="18" charset="0"/>
                <a:cs typeface="Times New Roman" panose="02020603050405020304" pitchFamily="18" charset="0"/>
              </a:rPr>
              <a:t>example, attacker interacts with the victim on the phone and/or via chat rooms to</a:t>
            </a:r>
          </a:p>
          <a:p>
            <a:r>
              <a:rPr lang="en-US" sz="2400" dirty="0">
                <a:latin typeface="Times New Roman" panose="02020603050405020304" pitchFamily="18" charset="0"/>
                <a:cs typeface="Times New Roman" panose="02020603050405020304" pitchFamily="18" charset="0"/>
              </a:rPr>
              <a:t>establish relationship first and then they exploit that relationship to commit the sexual</a:t>
            </a:r>
          </a:p>
          <a:p>
            <a:r>
              <a:rPr lang="en-US" sz="2400" dirty="0">
                <a:latin typeface="Times New Roman" panose="02020603050405020304" pitchFamily="18" charset="0"/>
                <a:cs typeface="Times New Roman" panose="02020603050405020304" pitchFamily="18" charset="0"/>
              </a:rPr>
              <a:t>assault</a:t>
            </a:r>
          </a:p>
        </p:txBody>
      </p:sp>
    </p:spTree>
    <p:extLst>
      <p:ext uri="{BB962C8B-B14F-4D97-AF65-F5344CB8AC3E}">
        <p14:creationId xmlns:p14="http://schemas.microsoft.com/office/powerpoint/2010/main" val="425547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20</a:t>
            </a:fld>
            <a:endParaRPr lang="en-US"/>
          </a:p>
        </p:txBody>
      </p:sp>
      <p:sp>
        <p:nvSpPr>
          <p:cNvPr id="3" name="TextBox 2">
            <a:extLst>
              <a:ext uri="{FF2B5EF4-FFF2-40B4-BE49-F238E27FC236}">
                <a16:creationId xmlns:a16="http://schemas.microsoft.com/office/drawing/2014/main" id="{5E11C7BB-E6D6-9919-F695-C001F34CCBA9}"/>
              </a:ext>
            </a:extLst>
          </p:cNvPr>
          <p:cNvSpPr txBox="1"/>
          <p:nvPr/>
        </p:nvSpPr>
        <p:spPr>
          <a:xfrm>
            <a:off x="591125" y="1233117"/>
            <a:ext cx="7305965" cy="2954655"/>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Patriot Hacking:</a:t>
            </a:r>
          </a:p>
          <a:p>
            <a:r>
              <a:rPr lang="en-US" sz="2400" dirty="0">
                <a:latin typeface="Times New Roman" panose="02020603050405020304" pitchFamily="18" charset="0"/>
                <a:cs typeface="Times New Roman" panose="02020603050405020304" pitchFamily="18" charset="0"/>
              </a:rPr>
              <a:t>Patriotic hacking is a term for computer hacking or system cracking in which citizens or supporters of a country, traditionally industrialized Western countries but increasingly developing countries, attempt to perpetrate attacks on, or block attacks by, perceived enemies of the state.</a:t>
            </a:r>
          </a:p>
          <a:p>
            <a:endParaRPr lang="en-US" dirty="0"/>
          </a:p>
        </p:txBody>
      </p:sp>
      <p:pic>
        <p:nvPicPr>
          <p:cNvPr id="1026" name="Picture 2" descr="Patriotic Hacktivism">
            <a:extLst>
              <a:ext uri="{FF2B5EF4-FFF2-40B4-BE49-F238E27FC236}">
                <a16:creationId xmlns:a16="http://schemas.microsoft.com/office/drawing/2014/main" id="{A3800A42-5400-E503-B24D-0B01FD4D8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0135" y="1101437"/>
            <a:ext cx="2586183" cy="258618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1121232-1EDB-3E13-CC80-30123D06F5D0}"/>
              </a:ext>
            </a:extLst>
          </p:cNvPr>
          <p:cNvSpPr txBox="1"/>
          <p:nvPr/>
        </p:nvSpPr>
        <p:spPr>
          <a:xfrm>
            <a:off x="465682" y="3773861"/>
            <a:ext cx="11356863" cy="2677656"/>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Although patriot hacking is declared as illegal in the US, however, it is reserved only for government agencies [i.e., Central Intelligence Agency (CIA) and National Security Agency (NSA)] as a legitimate form of attack and defense. Federal Bureau of Investigation (FBI) raised the concern about rise in cyber attacks like website defacements (explained in Box 1.4, Chapter1) and denial-of-service attacks (DoS – refer to Section 4.9, Chapter 4), which adds as fuel into increase in international tension and gets mirrored it into the online world.</a:t>
            </a:r>
          </a:p>
        </p:txBody>
      </p:sp>
    </p:spTree>
    <p:extLst>
      <p:ext uri="{BB962C8B-B14F-4D97-AF65-F5344CB8AC3E}">
        <p14:creationId xmlns:p14="http://schemas.microsoft.com/office/powerpoint/2010/main" val="2616998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21</a:t>
            </a:fld>
            <a:endParaRPr lang="en-US"/>
          </a:p>
        </p:txBody>
      </p:sp>
      <p:sp>
        <p:nvSpPr>
          <p:cNvPr id="7" name="TextBox 6">
            <a:extLst>
              <a:ext uri="{FF2B5EF4-FFF2-40B4-BE49-F238E27FC236}">
                <a16:creationId xmlns:a16="http://schemas.microsoft.com/office/drawing/2014/main" id="{2CDF0378-627D-010C-E86E-071DD2DF37D1}"/>
              </a:ext>
            </a:extLst>
          </p:cNvPr>
          <p:cNvSpPr txBox="1"/>
          <p:nvPr/>
        </p:nvSpPr>
        <p:spPr>
          <a:xfrm>
            <a:off x="332510" y="1307238"/>
            <a:ext cx="11157526" cy="3416320"/>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Examples of Patriotic Hacking</a:t>
            </a:r>
          </a:p>
          <a:p>
            <a:r>
              <a:rPr lang="en-US" sz="2400" dirty="0">
                <a:solidFill>
                  <a:srgbClr val="FF0000"/>
                </a:solidFill>
                <a:latin typeface="Times New Roman" panose="02020603050405020304" pitchFamily="18" charset="0"/>
                <a:cs typeface="Times New Roman" panose="02020603050405020304" pitchFamily="18" charset="0"/>
              </a:rPr>
              <a:t>1. </a:t>
            </a:r>
            <a:r>
              <a:rPr lang="en-US" sz="2400" dirty="0">
                <a:latin typeface="Times New Roman" panose="02020603050405020304" pitchFamily="18" charset="0"/>
                <a:cs typeface="Times New Roman" panose="02020603050405020304" pitchFamily="18" charset="0"/>
              </a:rPr>
              <a:t>After the war in Iraq in 2003, it is getting popular in the North America, Western Europe, and Israel. These are countries that have the greatest threat to Islamic terrorism and its aforementioned digital version.</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 The official websites of 10 different Indian universities were hacked and defaced in 2017. A group going by the name of ‘Pakistan Haxor Crew’ (PFC) claimed responsibility for the breach, saying it was retaliation for Pakistan’s railway ministry website being hacked by an Indian crew few days before this breach.</a:t>
            </a:r>
          </a:p>
        </p:txBody>
      </p:sp>
    </p:spTree>
    <p:extLst>
      <p:ext uri="{BB962C8B-B14F-4D97-AF65-F5344CB8AC3E}">
        <p14:creationId xmlns:p14="http://schemas.microsoft.com/office/powerpoint/2010/main" val="347930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22</a:t>
            </a:fld>
            <a:endParaRPr lang="en-US"/>
          </a:p>
        </p:txBody>
      </p:sp>
      <p:sp>
        <p:nvSpPr>
          <p:cNvPr id="3" name="TextBox 2">
            <a:extLst>
              <a:ext uri="{FF2B5EF4-FFF2-40B4-BE49-F238E27FC236}">
                <a16:creationId xmlns:a16="http://schemas.microsoft.com/office/drawing/2014/main" id="{3E3A6BDF-1ADF-0D29-828F-B51CDDE51908}"/>
              </a:ext>
            </a:extLst>
          </p:cNvPr>
          <p:cNvSpPr txBox="1"/>
          <p:nvPr/>
        </p:nvSpPr>
        <p:spPr>
          <a:xfrm>
            <a:off x="858982" y="1501293"/>
            <a:ext cx="9605818" cy="3416320"/>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Criminals use many methods and tools to locate the vulnerabilities of their target.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target can be an individual and/or an organization.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Criminals plan passive and active attacks. </a:t>
            </a:r>
          </a:p>
          <a:p>
            <a:pPr marL="342900" indent="-342900">
              <a:buFont typeface="Arial" panose="020B0604020202020204" pitchFamily="34" charset="0"/>
              <a:buChar char="•"/>
            </a:pPr>
            <a:r>
              <a:rPr lang="en-US" sz="2400" dirty="0">
                <a:solidFill>
                  <a:srgbClr val="FF0000"/>
                </a:solidFill>
                <a:latin typeface="Times New Roman" panose="02020603050405020304" pitchFamily="18" charset="0"/>
                <a:cs typeface="Times New Roman" panose="02020603050405020304" pitchFamily="18" charset="0"/>
              </a:rPr>
              <a:t>Active attacks </a:t>
            </a:r>
            <a:r>
              <a:rPr lang="en-US" sz="2400" dirty="0">
                <a:latin typeface="Times New Roman" panose="02020603050405020304" pitchFamily="18" charset="0"/>
                <a:cs typeface="Times New Roman" panose="02020603050405020304" pitchFamily="18" charset="0"/>
              </a:rPr>
              <a:t>are usually used to alter the system (i.e., computer network) whereas </a:t>
            </a:r>
            <a:r>
              <a:rPr lang="en-US" sz="2400" dirty="0">
                <a:solidFill>
                  <a:srgbClr val="FF0000"/>
                </a:solidFill>
                <a:latin typeface="Times New Roman" panose="02020603050405020304" pitchFamily="18" charset="0"/>
                <a:cs typeface="Times New Roman" panose="02020603050405020304" pitchFamily="18" charset="0"/>
              </a:rPr>
              <a:t>passive attacks </a:t>
            </a:r>
            <a:r>
              <a:rPr lang="en-US" sz="2400" dirty="0">
                <a:latin typeface="Times New Roman" panose="02020603050405020304" pitchFamily="18" charset="0"/>
                <a:cs typeface="Times New Roman" panose="02020603050405020304" pitchFamily="18" charset="0"/>
              </a:rPr>
              <a:t>attempt to gain information about the target.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Active attacks </a:t>
            </a:r>
            <a:r>
              <a:rPr lang="en-US" sz="2400" dirty="0">
                <a:latin typeface="Times New Roman" panose="02020603050405020304" pitchFamily="18" charset="0"/>
                <a:cs typeface="Times New Roman" panose="02020603050405020304" pitchFamily="18" charset="0"/>
              </a:rPr>
              <a:t>may affect the availability, integrity and authenticity of data whereas </a:t>
            </a:r>
            <a:r>
              <a:rPr lang="en-US" sz="2400" dirty="0">
                <a:solidFill>
                  <a:srgbClr val="FF0000"/>
                </a:solidFill>
                <a:latin typeface="Times New Roman" panose="02020603050405020304" pitchFamily="18" charset="0"/>
                <a:cs typeface="Times New Roman" panose="02020603050405020304" pitchFamily="18" charset="0"/>
              </a:rPr>
              <a:t>passive attacks </a:t>
            </a:r>
            <a:r>
              <a:rPr lang="en-US" sz="2400" dirty="0">
                <a:latin typeface="Times New Roman" panose="02020603050405020304" pitchFamily="18" charset="0"/>
                <a:cs typeface="Times New Roman" panose="02020603050405020304" pitchFamily="18" charset="0"/>
              </a:rPr>
              <a:t>lead to violation of confidentiality. </a:t>
            </a:r>
          </a:p>
        </p:txBody>
      </p:sp>
      <p:sp>
        <p:nvSpPr>
          <p:cNvPr id="6" name="TextBox 5">
            <a:extLst>
              <a:ext uri="{FF2B5EF4-FFF2-40B4-BE49-F238E27FC236}">
                <a16:creationId xmlns:a16="http://schemas.microsoft.com/office/drawing/2014/main" id="{0FA28943-280D-98F2-6BDD-D4F1C3F26991}"/>
              </a:ext>
            </a:extLst>
          </p:cNvPr>
          <p:cNvSpPr txBox="1"/>
          <p:nvPr/>
        </p:nvSpPr>
        <p:spPr>
          <a:xfrm>
            <a:off x="731982" y="1057074"/>
            <a:ext cx="6096000"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How </a:t>
            </a:r>
            <a:r>
              <a:rPr lang="en-US" sz="3200">
                <a:solidFill>
                  <a:srgbClr val="FF0000"/>
                </a:solidFill>
                <a:latin typeface="Times New Roman" panose="02020603050405020304" pitchFamily="18" charset="0"/>
                <a:cs typeface="Times New Roman" panose="02020603050405020304" pitchFamily="18" charset="0"/>
              </a:rPr>
              <a:t>Criminals plan the </a:t>
            </a:r>
            <a:r>
              <a:rPr lang="en-US" sz="3200" dirty="0">
                <a:solidFill>
                  <a:srgbClr val="FF0000"/>
                </a:solidFill>
                <a:latin typeface="Times New Roman" panose="02020603050405020304" pitchFamily="18" charset="0"/>
                <a:cs typeface="Times New Roman" panose="02020603050405020304" pitchFamily="18" charset="0"/>
              </a:rPr>
              <a:t>Attacks</a:t>
            </a:r>
            <a:endParaRPr lang="en-US" sz="3200" dirty="0"/>
          </a:p>
        </p:txBody>
      </p:sp>
    </p:spTree>
    <p:extLst>
      <p:ext uri="{BB962C8B-B14F-4D97-AF65-F5344CB8AC3E}">
        <p14:creationId xmlns:p14="http://schemas.microsoft.com/office/powerpoint/2010/main" val="401840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EB39C88-0E09-10F6-4EC2-2434E5A30DA0}"/>
              </a:ext>
            </a:extLst>
          </p:cNvPr>
          <p:cNvSpPr>
            <a:spLocks noGrp="1"/>
          </p:cNvSpPr>
          <p:nvPr>
            <p:ph type="sldNum" sz="quarter" idx="12"/>
          </p:nvPr>
        </p:nvSpPr>
        <p:spPr>
          <a:xfrm>
            <a:off x="8610600" y="6356350"/>
            <a:ext cx="2743200" cy="365125"/>
          </a:xfrm>
        </p:spPr>
        <p:txBody>
          <a:bodyPr>
            <a:normAutofit/>
          </a:bodyPr>
          <a:lstStyle/>
          <a:p>
            <a:pPr>
              <a:spcAft>
                <a:spcPts val="600"/>
              </a:spcAft>
            </a:pPr>
            <a:fld id="{8D4A074B-606A-4285-8C8E-329671B08E17}" type="slidenum">
              <a:rPr lang="en-US" smtClean="0">
                <a:latin typeface="Times New Roman" panose="02020603050405020304" pitchFamily="18" charset="0"/>
                <a:cs typeface="Times New Roman" panose="02020603050405020304" pitchFamily="18" charset="0"/>
              </a:rPr>
              <a:pPr>
                <a:spcAft>
                  <a:spcPts val="600"/>
                </a:spcAft>
              </a:pPr>
              <a:t>23</a:t>
            </a:fld>
            <a:endParaRPr lang="en-US">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C9139598-8B8A-41A1-87C1-7121F56DF0F4}"/>
              </a:ext>
            </a:extLst>
          </p:cNvPr>
          <p:cNvPicPr>
            <a:picLocks noChangeAspect="1"/>
          </p:cNvPicPr>
          <p:nvPr/>
        </p:nvPicPr>
        <p:blipFill>
          <a:blip r:embed="rId2"/>
          <a:stretch>
            <a:fillRect/>
          </a:stretch>
        </p:blipFill>
        <p:spPr>
          <a:xfrm>
            <a:off x="2523626" y="2147623"/>
            <a:ext cx="7144747" cy="3781953"/>
          </a:xfrm>
          <a:prstGeom prst="rect">
            <a:avLst/>
          </a:prstGeom>
        </p:spPr>
      </p:pic>
      <p:sp>
        <p:nvSpPr>
          <p:cNvPr id="6" name="TextBox 5">
            <a:extLst>
              <a:ext uri="{FF2B5EF4-FFF2-40B4-BE49-F238E27FC236}">
                <a16:creationId xmlns:a16="http://schemas.microsoft.com/office/drawing/2014/main" id="{DA6B27DA-5E34-92BA-286F-5FFEE7CF4FAD}"/>
              </a:ext>
            </a:extLst>
          </p:cNvPr>
          <p:cNvSpPr txBox="1"/>
          <p:nvPr/>
        </p:nvSpPr>
        <p:spPr>
          <a:xfrm>
            <a:off x="5643418" y="5810637"/>
            <a:ext cx="1570182" cy="369332"/>
          </a:xfrm>
          <a:prstGeom prst="rect">
            <a:avLst/>
          </a:prstGeom>
          <a:noFill/>
        </p:spPr>
        <p:txBody>
          <a:bodyPr wrap="square" rtlCol="0">
            <a:spAutoFit/>
          </a:bodyPr>
          <a:lstStyle/>
          <a:p>
            <a:r>
              <a:rPr lang="en-US" dirty="0"/>
              <a:t>Gaining Access</a:t>
            </a:r>
          </a:p>
        </p:txBody>
      </p:sp>
      <p:sp>
        <p:nvSpPr>
          <p:cNvPr id="12" name="TextBox 11">
            <a:extLst>
              <a:ext uri="{FF2B5EF4-FFF2-40B4-BE49-F238E27FC236}">
                <a16:creationId xmlns:a16="http://schemas.microsoft.com/office/drawing/2014/main" id="{1A011F32-1550-DA03-B374-B38D2B0ACED9}"/>
              </a:ext>
            </a:extLst>
          </p:cNvPr>
          <p:cNvSpPr txBox="1"/>
          <p:nvPr/>
        </p:nvSpPr>
        <p:spPr>
          <a:xfrm>
            <a:off x="731982" y="1057074"/>
            <a:ext cx="6096000"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How Criminals plant the Attacks</a:t>
            </a:r>
            <a:endParaRPr lang="en-US" sz="3200" dirty="0"/>
          </a:p>
        </p:txBody>
      </p:sp>
    </p:spTree>
    <p:extLst>
      <p:ext uri="{BB962C8B-B14F-4D97-AF65-F5344CB8AC3E}">
        <p14:creationId xmlns:p14="http://schemas.microsoft.com/office/powerpoint/2010/main" val="3237842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24</a:t>
            </a:fld>
            <a:endParaRPr lang="en-US"/>
          </a:p>
        </p:txBody>
      </p:sp>
      <p:pic>
        <p:nvPicPr>
          <p:cNvPr id="2" name="Picture 1">
            <a:extLst>
              <a:ext uri="{FF2B5EF4-FFF2-40B4-BE49-F238E27FC236}">
                <a16:creationId xmlns:a16="http://schemas.microsoft.com/office/drawing/2014/main" id="{F9A1578A-A82A-91EC-BE6A-FD4CA125779D}"/>
              </a:ext>
            </a:extLst>
          </p:cNvPr>
          <p:cNvPicPr>
            <a:picLocks noChangeAspect="1"/>
          </p:cNvPicPr>
          <p:nvPr/>
        </p:nvPicPr>
        <p:blipFill>
          <a:blip r:embed="rId2"/>
          <a:stretch>
            <a:fillRect/>
          </a:stretch>
        </p:blipFill>
        <p:spPr>
          <a:xfrm>
            <a:off x="3238500" y="1757362"/>
            <a:ext cx="5715000" cy="3343275"/>
          </a:xfrm>
          <a:prstGeom prst="rect">
            <a:avLst/>
          </a:prstGeom>
        </p:spPr>
      </p:pic>
    </p:spTree>
    <p:extLst>
      <p:ext uri="{BB962C8B-B14F-4D97-AF65-F5344CB8AC3E}">
        <p14:creationId xmlns:p14="http://schemas.microsoft.com/office/powerpoint/2010/main" val="1308094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25</a:t>
            </a:fld>
            <a:endParaRPr lang="en-US"/>
          </a:p>
        </p:txBody>
      </p:sp>
      <p:sp>
        <p:nvSpPr>
          <p:cNvPr id="7" name="TextBox 6">
            <a:extLst>
              <a:ext uri="{FF2B5EF4-FFF2-40B4-BE49-F238E27FC236}">
                <a16:creationId xmlns:a16="http://schemas.microsoft.com/office/drawing/2014/main" id="{5FA9CCDD-2D23-411C-99F9-E1DB9EE68839}"/>
              </a:ext>
            </a:extLst>
          </p:cNvPr>
          <p:cNvSpPr txBox="1"/>
          <p:nvPr/>
        </p:nvSpPr>
        <p:spPr>
          <a:xfrm>
            <a:off x="498763" y="1362794"/>
            <a:ext cx="10335491" cy="2677656"/>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The following phases are involved in planning cybercrime:</a:t>
            </a:r>
          </a:p>
          <a:p>
            <a:r>
              <a:rPr lang="en-US" sz="2400" dirty="0">
                <a:latin typeface="Times New Roman" panose="02020603050405020304" pitchFamily="18" charset="0"/>
                <a:cs typeface="Times New Roman" panose="02020603050405020304" pitchFamily="18" charset="0"/>
              </a:rPr>
              <a:t>1. Reconnaissance (information gathering) is the first phase and is treated as a passive attack.</a:t>
            </a:r>
          </a:p>
          <a:p>
            <a:r>
              <a:rPr lang="en-US" sz="2400" dirty="0">
                <a:latin typeface="Times New Roman" panose="02020603050405020304" pitchFamily="18" charset="0"/>
                <a:cs typeface="Times New Roman" panose="02020603050405020304" pitchFamily="18" charset="0"/>
              </a:rPr>
              <a:t>2. Scanning and scrutinizing the gathered information for the validity of the information as </a:t>
            </a:r>
          </a:p>
          <a:p>
            <a:r>
              <a:rPr lang="en-US" sz="2400" dirty="0">
                <a:latin typeface="Times New Roman" panose="02020603050405020304" pitchFamily="18" charset="0"/>
                <a:cs typeface="Times New Roman" panose="02020603050405020304" pitchFamily="18" charset="0"/>
              </a:rPr>
              <a:t>well as to identify the existing vulnerabilities.</a:t>
            </a:r>
          </a:p>
          <a:p>
            <a:r>
              <a:rPr lang="en-US" sz="2400" dirty="0">
                <a:latin typeface="Times New Roman" panose="02020603050405020304" pitchFamily="18" charset="0"/>
                <a:cs typeface="Times New Roman" panose="02020603050405020304" pitchFamily="18" charset="0"/>
              </a:rPr>
              <a:t>3. Launching an attack (gaining and maintaining the system access).</a:t>
            </a:r>
          </a:p>
        </p:txBody>
      </p:sp>
    </p:spTree>
    <p:extLst>
      <p:ext uri="{BB962C8B-B14F-4D97-AF65-F5344CB8AC3E}">
        <p14:creationId xmlns:p14="http://schemas.microsoft.com/office/powerpoint/2010/main" val="295468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26</a:t>
            </a:fld>
            <a:endParaRPr lang="en-US"/>
          </a:p>
        </p:txBody>
      </p:sp>
      <p:sp>
        <p:nvSpPr>
          <p:cNvPr id="3" name="TextBox 2">
            <a:extLst>
              <a:ext uri="{FF2B5EF4-FFF2-40B4-BE49-F238E27FC236}">
                <a16:creationId xmlns:a16="http://schemas.microsoft.com/office/drawing/2014/main" id="{8EAA2A48-4270-1C59-17E1-A577F8CE7AFD}"/>
              </a:ext>
            </a:extLst>
          </p:cNvPr>
          <p:cNvSpPr txBox="1"/>
          <p:nvPr/>
        </p:nvSpPr>
        <p:spPr>
          <a:xfrm>
            <a:off x="798192" y="1326124"/>
            <a:ext cx="11089008" cy="4278094"/>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Reconnaissance: </a:t>
            </a:r>
            <a:endParaRPr lang="en-US" sz="2400" dirty="0">
              <a:solidFill>
                <a:srgbClr val="FF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literal meaning of “Reconnaissance” is an act of finding something or somebody (especially to gain information about an enemy or potential enemy).</a:t>
            </a: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In the world of “hacking,” reconnaissance phase begins with “</a:t>
            </a:r>
            <a:r>
              <a:rPr lang="en-US" sz="2400" dirty="0" err="1">
                <a:latin typeface="Times New Roman" panose="02020603050405020304" pitchFamily="18" charset="0"/>
                <a:cs typeface="Times New Roman" panose="02020603050405020304" pitchFamily="18" charset="0"/>
              </a:rPr>
              <a:t>Footprinting</a:t>
            </a:r>
            <a:r>
              <a:rPr lang="en-US" sz="2400" dirty="0">
                <a:latin typeface="Times New Roman" panose="02020603050405020304" pitchFamily="18" charset="0"/>
                <a:cs typeface="Times New Roman" panose="02020603050405020304" pitchFamily="18" charset="0"/>
              </a:rPr>
              <a:t>” – this is the preparation toward pre-attack phase and involves accumulating data about the target’s environment and computer architecture to find ways to intrude into that environment. </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Foot printing gives an overview about system vulnerabilities and provides a judgment about possible exploitation of those vulnerabilities. </a:t>
            </a:r>
          </a:p>
        </p:txBody>
      </p:sp>
    </p:spTree>
    <p:extLst>
      <p:ext uri="{BB962C8B-B14F-4D97-AF65-F5344CB8AC3E}">
        <p14:creationId xmlns:p14="http://schemas.microsoft.com/office/powerpoint/2010/main" val="273744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27</a:t>
            </a:fld>
            <a:endParaRPr lang="en-US"/>
          </a:p>
        </p:txBody>
      </p:sp>
      <p:sp>
        <p:nvSpPr>
          <p:cNvPr id="7" name="TextBox 6">
            <a:extLst>
              <a:ext uri="{FF2B5EF4-FFF2-40B4-BE49-F238E27FC236}">
                <a16:creationId xmlns:a16="http://schemas.microsoft.com/office/drawing/2014/main" id="{9AFE70C2-CF9F-CD05-BFEB-CC8D6618F864}"/>
              </a:ext>
            </a:extLst>
          </p:cNvPr>
          <p:cNvSpPr txBox="1"/>
          <p:nvPr/>
        </p:nvSpPr>
        <p:spPr>
          <a:xfrm>
            <a:off x="600365" y="1490008"/>
            <a:ext cx="10612580" cy="2308324"/>
          </a:xfrm>
          <a:prstGeom prst="rect">
            <a:avLst/>
          </a:prstGeom>
          <a:noFill/>
        </p:spPr>
        <p:txBody>
          <a:bodyPr wrap="square">
            <a:spAutoFit/>
          </a:bodyPr>
          <a:lstStyle/>
          <a:p>
            <a:pPr marL="285750" indent="-285750">
              <a:buFont typeface="Arial" panose="020B0604020202020204" pitchFamily="34" charset="0"/>
              <a:buChar char="•"/>
            </a:pPr>
            <a:r>
              <a:rPr lang="en-US" dirty="0"/>
              <a:t> </a:t>
            </a:r>
            <a:r>
              <a:rPr lang="en-US" sz="2400" dirty="0">
                <a:latin typeface="Times New Roman" panose="02020603050405020304" pitchFamily="18" charset="0"/>
                <a:cs typeface="Times New Roman" panose="02020603050405020304" pitchFamily="18" charset="0"/>
              </a:rPr>
              <a:t>The objective of this preparatory phase is to understand the system, its networking ports and services, and any other aspects of its security that are needful for launching the attack. </a:t>
            </a: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Thus, an attacker attempts to gather information in two phases: passive and active attacks. Let us understand these two phases.</a:t>
            </a:r>
          </a:p>
        </p:txBody>
      </p:sp>
    </p:spTree>
    <p:extLst>
      <p:ext uri="{BB962C8B-B14F-4D97-AF65-F5344CB8AC3E}">
        <p14:creationId xmlns:p14="http://schemas.microsoft.com/office/powerpoint/2010/main" val="1295752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28</a:t>
            </a:fld>
            <a:endParaRPr lang="en-US"/>
          </a:p>
        </p:txBody>
      </p:sp>
      <p:sp>
        <p:nvSpPr>
          <p:cNvPr id="3" name="TextBox 2">
            <a:extLst>
              <a:ext uri="{FF2B5EF4-FFF2-40B4-BE49-F238E27FC236}">
                <a16:creationId xmlns:a16="http://schemas.microsoft.com/office/drawing/2014/main" id="{BEE67F81-AE8B-EB4F-1756-8696FF4FD67C}"/>
              </a:ext>
            </a:extLst>
          </p:cNvPr>
          <p:cNvSpPr txBox="1"/>
          <p:nvPr/>
        </p:nvSpPr>
        <p:spPr>
          <a:xfrm>
            <a:off x="766618" y="1113044"/>
            <a:ext cx="6151418"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Passive Attacks:</a:t>
            </a:r>
          </a:p>
        </p:txBody>
      </p:sp>
      <p:sp>
        <p:nvSpPr>
          <p:cNvPr id="6" name="TextBox 5">
            <a:extLst>
              <a:ext uri="{FF2B5EF4-FFF2-40B4-BE49-F238E27FC236}">
                <a16:creationId xmlns:a16="http://schemas.microsoft.com/office/drawing/2014/main" id="{F6C5F546-01D8-B39E-4C5A-70B987677606}"/>
              </a:ext>
            </a:extLst>
          </p:cNvPr>
          <p:cNvSpPr txBox="1"/>
          <p:nvPr/>
        </p:nvSpPr>
        <p:spPr>
          <a:xfrm>
            <a:off x="1055867" y="1662120"/>
            <a:ext cx="9458036" cy="4247317"/>
          </a:xfrm>
          <a:prstGeom prst="rect">
            <a:avLst/>
          </a:prstGeom>
          <a:noFill/>
        </p:spPr>
        <p:txBody>
          <a:bodyPr wrap="square" rtlCol="0">
            <a:spAutoFit/>
          </a:bodyPr>
          <a:lstStyle/>
          <a:p>
            <a:pPr>
              <a:lnSpc>
                <a:spcPct val="150000"/>
              </a:lnSpc>
            </a:pPr>
            <a:r>
              <a:rPr lang="en-US" sz="2400" dirty="0">
                <a:latin typeface="Times New Roman" panose="02020603050405020304" pitchFamily="18" charset="0"/>
                <a:cs typeface="Times New Roman" panose="02020603050405020304" pitchFamily="18" charset="0"/>
              </a:rPr>
              <a:t>This attack is used to gather information about a target without their knowledge. These attacks include:</a:t>
            </a:r>
          </a:p>
          <a:p>
            <a:pPr marL="285750" indent="-28575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Google or Yahoo search</a:t>
            </a:r>
          </a:p>
          <a:p>
            <a:pPr marL="285750" indent="-28575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Facebook, LinkedIn, and other social sites</a:t>
            </a:r>
          </a:p>
          <a:p>
            <a:pPr marL="285750" indent="-28575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Blogs, newsgroup, press releases, etc.</a:t>
            </a:r>
          </a:p>
          <a:p>
            <a:pPr marL="285750" indent="-28575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Job posting on Naukri, Monster, Craigslist, etc.</a:t>
            </a:r>
          </a:p>
          <a:p>
            <a:pPr marL="285750" indent="-28575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Network sniffing</a:t>
            </a:r>
          </a:p>
          <a:p>
            <a:endParaRPr lang="en-US" dirty="0"/>
          </a:p>
        </p:txBody>
      </p:sp>
    </p:spTree>
    <p:extLst>
      <p:ext uri="{BB962C8B-B14F-4D97-AF65-F5344CB8AC3E}">
        <p14:creationId xmlns:p14="http://schemas.microsoft.com/office/powerpoint/2010/main" val="382090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29</a:t>
            </a:fld>
            <a:endParaRPr lang="en-US"/>
          </a:p>
        </p:txBody>
      </p:sp>
      <p:sp>
        <p:nvSpPr>
          <p:cNvPr id="2" name="TextBox 1">
            <a:extLst>
              <a:ext uri="{FF2B5EF4-FFF2-40B4-BE49-F238E27FC236}">
                <a16:creationId xmlns:a16="http://schemas.microsoft.com/office/drawing/2014/main" id="{3DFF87D5-3265-515E-5D00-C1EB8BE6865A}"/>
              </a:ext>
            </a:extLst>
          </p:cNvPr>
          <p:cNvSpPr txBox="1"/>
          <p:nvPr/>
        </p:nvSpPr>
        <p:spPr>
          <a:xfrm>
            <a:off x="766618" y="1113044"/>
            <a:ext cx="6151418"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Active Attacks:</a:t>
            </a:r>
          </a:p>
        </p:txBody>
      </p:sp>
      <p:sp>
        <p:nvSpPr>
          <p:cNvPr id="7" name="TextBox 6">
            <a:extLst>
              <a:ext uri="{FF2B5EF4-FFF2-40B4-BE49-F238E27FC236}">
                <a16:creationId xmlns:a16="http://schemas.microsoft.com/office/drawing/2014/main" id="{6FD31313-DDDD-009D-F51C-0FEE133A978D}"/>
              </a:ext>
            </a:extLst>
          </p:cNvPr>
          <p:cNvSpPr txBox="1"/>
          <p:nvPr/>
        </p:nvSpPr>
        <p:spPr>
          <a:xfrm>
            <a:off x="1055867" y="1662120"/>
            <a:ext cx="9458036" cy="279595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attack involves exploring the network to discover individual hosts to confirm the data gathered using passive attacks.</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attack involves the </a:t>
            </a:r>
            <a:r>
              <a:rPr lang="en-US" sz="2400" dirty="0">
                <a:solidFill>
                  <a:srgbClr val="FF0000"/>
                </a:solidFill>
                <a:latin typeface="Times New Roman" panose="02020603050405020304" pitchFamily="18" charset="0"/>
                <a:cs typeface="Times New Roman" panose="02020603050405020304" pitchFamily="18" charset="0"/>
              </a:rPr>
              <a:t>risk of being detected </a:t>
            </a:r>
            <a:r>
              <a:rPr lang="en-US" sz="2400" dirty="0">
                <a:latin typeface="Times New Roman" panose="02020603050405020304" pitchFamily="18" charset="0"/>
                <a:cs typeface="Times New Roman" panose="02020603050405020304" pitchFamily="18" charset="0"/>
              </a:rPr>
              <a:t>and so it is called </a:t>
            </a:r>
            <a:r>
              <a:rPr lang="en-US" sz="2400" dirty="0">
                <a:solidFill>
                  <a:srgbClr val="FF0000"/>
                </a:solidFill>
                <a:latin typeface="Times New Roman" panose="02020603050405020304" pitchFamily="18" charset="0"/>
                <a:cs typeface="Times New Roman" panose="02020603050405020304" pitchFamily="18" charset="0"/>
              </a:rPr>
              <a:t>“Active Reconnaissance”</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attack allows the attacker to know the security measures in place.</a:t>
            </a:r>
          </a:p>
        </p:txBody>
      </p:sp>
    </p:spTree>
    <p:extLst>
      <p:ext uri="{BB962C8B-B14F-4D97-AF65-F5344CB8AC3E}">
        <p14:creationId xmlns:p14="http://schemas.microsoft.com/office/powerpoint/2010/main" val="2275246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30</a:t>
            </a:fld>
            <a:endParaRPr lang="en-US"/>
          </a:p>
        </p:txBody>
      </p:sp>
      <p:sp>
        <p:nvSpPr>
          <p:cNvPr id="2" name="TextBox 1">
            <a:extLst>
              <a:ext uri="{FF2B5EF4-FFF2-40B4-BE49-F238E27FC236}">
                <a16:creationId xmlns:a16="http://schemas.microsoft.com/office/drawing/2014/main" id="{47561685-DDB6-CDC0-CDFB-A0A934BB5A0A}"/>
              </a:ext>
            </a:extLst>
          </p:cNvPr>
          <p:cNvSpPr txBox="1"/>
          <p:nvPr/>
        </p:nvSpPr>
        <p:spPr>
          <a:xfrm>
            <a:off x="766618" y="1113044"/>
            <a:ext cx="6151418"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Demonstration:</a:t>
            </a:r>
          </a:p>
        </p:txBody>
      </p:sp>
      <p:sp>
        <p:nvSpPr>
          <p:cNvPr id="3" name="TextBox 2">
            <a:extLst>
              <a:ext uri="{FF2B5EF4-FFF2-40B4-BE49-F238E27FC236}">
                <a16:creationId xmlns:a16="http://schemas.microsoft.com/office/drawing/2014/main" id="{33F57722-A045-FB26-55FC-83467A25B336}"/>
              </a:ext>
            </a:extLst>
          </p:cNvPr>
          <p:cNvSpPr txBox="1"/>
          <p:nvPr/>
        </p:nvSpPr>
        <p:spPr>
          <a:xfrm>
            <a:off x="1055867" y="1662120"/>
            <a:ext cx="9458036" cy="168796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archive.org.</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FOCA (Fingerprinting Organizations with Collected Archives)</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Nmap (Network Mapper).</a:t>
            </a:r>
          </a:p>
        </p:txBody>
      </p:sp>
    </p:spTree>
    <p:extLst>
      <p:ext uri="{BB962C8B-B14F-4D97-AF65-F5344CB8AC3E}">
        <p14:creationId xmlns:p14="http://schemas.microsoft.com/office/powerpoint/2010/main" val="20994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31</a:t>
            </a:fld>
            <a:endParaRPr lang="en-US"/>
          </a:p>
        </p:txBody>
      </p:sp>
      <p:sp>
        <p:nvSpPr>
          <p:cNvPr id="2" name="TextBox 1">
            <a:extLst>
              <a:ext uri="{FF2B5EF4-FFF2-40B4-BE49-F238E27FC236}">
                <a16:creationId xmlns:a16="http://schemas.microsoft.com/office/drawing/2014/main" id="{02160177-2CAC-5AC7-F0C8-D47E4161E302}"/>
              </a:ext>
            </a:extLst>
          </p:cNvPr>
          <p:cNvSpPr txBox="1"/>
          <p:nvPr/>
        </p:nvSpPr>
        <p:spPr>
          <a:xfrm>
            <a:off x="461818" y="1196172"/>
            <a:ext cx="6151418"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Active Network:</a:t>
            </a:r>
          </a:p>
        </p:txBody>
      </p:sp>
      <p:sp>
        <p:nvSpPr>
          <p:cNvPr id="3" name="TextBox 2">
            <a:extLst>
              <a:ext uri="{FF2B5EF4-FFF2-40B4-BE49-F238E27FC236}">
                <a16:creationId xmlns:a16="http://schemas.microsoft.com/office/drawing/2014/main" id="{EE0F7C06-4EA3-D3CB-13B9-F51FB01B4558}"/>
              </a:ext>
            </a:extLst>
          </p:cNvPr>
          <p:cNvSpPr txBox="1"/>
          <p:nvPr/>
        </p:nvSpPr>
        <p:spPr>
          <a:xfrm>
            <a:off x="461818" y="1662120"/>
            <a:ext cx="11286837" cy="3349956"/>
          </a:xfrm>
          <a:prstGeom prst="rect">
            <a:avLst/>
          </a:prstGeom>
          <a:noFill/>
        </p:spPr>
        <p:txBody>
          <a:bodyPr wrap="square" rtlCol="0">
            <a:spAutoFit/>
          </a:bodyPr>
          <a:lstStyle/>
          <a:p>
            <a:pPr>
              <a:lnSpc>
                <a:spcPct val="150000"/>
              </a:lnSpc>
            </a:pPr>
            <a:r>
              <a:rPr lang="en-US" sz="2400" dirty="0">
                <a:latin typeface="Times New Roman" panose="02020603050405020304" pitchFamily="18" charset="0"/>
                <a:cs typeface="Times New Roman" panose="02020603050405020304" pitchFamily="18" charset="0"/>
              </a:rPr>
              <a:t>An active attack involves probing the network to discover individual hosts to confirm the information gathered in the passive attack phase. It involves the risk of detection and is also called “Rattling the doorknobs” or “Active reconnaissance.” Active reconnaissance can provide confirmation to an attacker about security measures in place (e.g., whether the front door is locked?), but the process can also increase the chance of being caught or raising suspicion.</a:t>
            </a:r>
          </a:p>
        </p:txBody>
      </p:sp>
    </p:spTree>
    <p:extLst>
      <p:ext uri="{BB962C8B-B14F-4D97-AF65-F5344CB8AC3E}">
        <p14:creationId xmlns:p14="http://schemas.microsoft.com/office/powerpoint/2010/main" val="312647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32</a:t>
            </a:fld>
            <a:endParaRPr lang="en-US"/>
          </a:p>
        </p:txBody>
      </p:sp>
      <p:sp>
        <p:nvSpPr>
          <p:cNvPr id="6" name="TextBox 5">
            <a:extLst>
              <a:ext uri="{FF2B5EF4-FFF2-40B4-BE49-F238E27FC236}">
                <a16:creationId xmlns:a16="http://schemas.microsoft.com/office/drawing/2014/main" id="{494EE49A-B437-43FD-E505-DC70735A600D}"/>
              </a:ext>
            </a:extLst>
          </p:cNvPr>
          <p:cNvSpPr txBox="1"/>
          <p:nvPr/>
        </p:nvSpPr>
        <p:spPr>
          <a:xfrm>
            <a:off x="461818" y="1177699"/>
            <a:ext cx="9901382"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Scanning and Scrutinizing Gathered Information:</a:t>
            </a:r>
          </a:p>
        </p:txBody>
      </p:sp>
      <p:sp>
        <p:nvSpPr>
          <p:cNvPr id="7" name="TextBox 6">
            <a:extLst>
              <a:ext uri="{FF2B5EF4-FFF2-40B4-BE49-F238E27FC236}">
                <a16:creationId xmlns:a16="http://schemas.microsoft.com/office/drawing/2014/main" id="{C7797996-53CF-C2C2-A051-B60897604FB0}"/>
              </a:ext>
            </a:extLst>
          </p:cNvPr>
          <p:cNvSpPr txBox="1"/>
          <p:nvPr/>
        </p:nvSpPr>
        <p:spPr>
          <a:xfrm>
            <a:off x="461818" y="1662120"/>
            <a:ext cx="11286837" cy="2795958"/>
          </a:xfrm>
          <a:prstGeom prst="rect">
            <a:avLst/>
          </a:prstGeom>
          <a:noFill/>
        </p:spPr>
        <p:txBody>
          <a:bodyPr wrap="square" rtlCol="0">
            <a:spAutoFit/>
          </a:bodyPr>
          <a:lstStyle/>
          <a:p>
            <a:pPr>
              <a:lnSpc>
                <a:spcPct val="150000"/>
              </a:lnSpc>
            </a:pPr>
            <a:r>
              <a:rPr lang="en-US" sz="2400" dirty="0">
                <a:latin typeface="Times New Roman" panose="02020603050405020304" pitchFamily="18" charset="0"/>
                <a:cs typeface="Times New Roman" panose="02020603050405020304" pitchFamily="18" charset="0"/>
              </a:rPr>
              <a:t>Scanning involves an intelligent examination of gathered information about the target</a:t>
            </a:r>
          </a:p>
          <a:p>
            <a:pPr>
              <a:lnSpc>
                <a:spcPct val="150000"/>
              </a:lnSpc>
            </a:pPr>
            <a:r>
              <a:rPr lang="en-US" sz="2400" dirty="0">
                <a:latin typeface="Times New Roman" panose="02020603050405020304" pitchFamily="18" charset="0"/>
                <a:cs typeface="Times New Roman" panose="02020603050405020304" pitchFamily="18" charset="0"/>
              </a:rPr>
              <a:t>The objectives of scanning are:</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Port  scanning</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Network scanning</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Vulnerability scanning</a:t>
            </a:r>
          </a:p>
        </p:txBody>
      </p:sp>
    </p:spTree>
    <p:extLst>
      <p:ext uri="{BB962C8B-B14F-4D97-AF65-F5344CB8AC3E}">
        <p14:creationId xmlns:p14="http://schemas.microsoft.com/office/powerpoint/2010/main" val="942118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33</a:t>
            </a:fld>
            <a:endParaRPr lang="en-US"/>
          </a:p>
        </p:txBody>
      </p:sp>
      <p:sp>
        <p:nvSpPr>
          <p:cNvPr id="6" name="TextBox 5">
            <a:extLst>
              <a:ext uri="{FF2B5EF4-FFF2-40B4-BE49-F238E27FC236}">
                <a16:creationId xmlns:a16="http://schemas.microsoft.com/office/drawing/2014/main" id="{CE849B43-9392-5C09-1318-FA08AE3577F7}"/>
              </a:ext>
            </a:extLst>
          </p:cNvPr>
          <p:cNvSpPr txBox="1"/>
          <p:nvPr/>
        </p:nvSpPr>
        <p:spPr>
          <a:xfrm>
            <a:off x="560764" y="1412738"/>
            <a:ext cx="11286837" cy="611994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Scrutinizing is also called </a:t>
            </a:r>
            <a:r>
              <a:rPr lang="en-US" sz="2400" dirty="0">
                <a:solidFill>
                  <a:srgbClr val="FF0000"/>
                </a:solidFill>
                <a:latin typeface="Times New Roman" panose="02020603050405020304" pitchFamily="18" charset="0"/>
                <a:cs typeface="Times New Roman" panose="02020603050405020304" pitchFamily="18" charset="0"/>
              </a:rPr>
              <a:t>enumeration</a:t>
            </a:r>
          </a:p>
          <a:p>
            <a:pPr marL="342900" indent="-342900">
              <a:lnSpc>
                <a:spcPct val="150000"/>
              </a:lnSpc>
              <a:buFont typeface="Arial" panose="020B0604020202020204" pitchFamily="34" charset="0"/>
              <a:buChar char="•"/>
            </a:pPr>
            <a:r>
              <a:rPr lang="en-US" sz="2400" dirty="0">
                <a:solidFill>
                  <a:srgbClr val="FF0000"/>
                </a:solidFill>
                <a:latin typeface="Times New Roman" panose="02020603050405020304" pitchFamily="18" charset="0"/>
                <a:cs typeface="Times New Roman" panose="02020603050405020304" pitchFamily="18" charset="0"/>
              </a:rPr>
              <a:t>90% </a:t>
            </a:r>
            <a:r>
              <a:rPr lang="en-US" sz="2400" dirty="0">
                <a:latin typeface="Times New Roman" panose="02020603050405020304" pitchFamily="18" charset="0"/>
                <a:cs typeface="Times New Roman" panose="02020603050405020304" pitchFamily="18" charset="0"/>
              </a:rPr>
              <a:t>of the time in hacking is spent in reconnaissance scanning and scrutinizing information.</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objectives are :</a:t>
            </a:r>
          </a:p>
          <a:p>
            <a:pPr marL="800100" lvl="1"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Find valid user accounts or groups</a:t>
            </a:r>
          </a:p>
          <a:p>
            <a:pPr marL="800100" lvl="1"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Find network resources or shared resources</a:t>
            </a:r>
          </a:p>
          <a:p>
            <a:pPr marL="800100" lvl="1"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OS and different applications running on the target</a:t>
            </a:r>
          </a:p>
          <a:p>
            <a:pPr marL="800100" lvl="1" indent="-342900">
              <a:lnSpc>
                <a:spcPct val="150000"/>
              </a:lnSpc>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a:lnSpc>
                <a:spcPct val="150000"/>
              </a:lnSpc>
            </a:pPr>
            <a:endParaRPr lang="en-US" sz="2400" dirty="0">
              <a:latin typeface="Times New Roman" panose="02020603050405020304" pitchFamily="18" charset="0"/>
              <a:cs typeface="Times New Roman" panose="02020603050405020304" pitchFamily="18" charset="0"/>
            </a:endParaRPr>
          </a:p>
          <a:p>
            <a:pPr>
              <a:lnSpc>
                <a:spcPct val="150000"/>
              </a:lnSpc>
            </a:pPr>
            <a:endParaRPr lang="en-US" sz="2400" dirty="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0747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34</a:t>
            </a:fld>
            <a:endParaRPr lang="en-US"/>
          </a:p>
        </p:txBody>
      </p:sp>
      <p:sp>
        <p:nvSpPr>
          <p:cNvPr id="3" name="TextBox 2">
            <a:extLst>
              <a:ext uri="{FF2B5EF4-FFF2-40B4-BE49-F238E27FC236}">
                <a16:creationId xmlns:a16="http://schemas.microsoft.com/office/drawing/2014/main" id="{5D2BF502-9C40-390C-04CA-155501059D6D}"/>
              </a:ext>
            </a:extLst>
          </p:cNvPr>
          <p:cNvSpPr txBox="1"/>
          <p:nvPr/>
        </p:nvSpPr>
        <p:spPr>
          <a:xfrm>
            <a:off x="637309" y="1316089"/>
            <a:ext cx="9458037" cy="4950394"/>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Attack (Gaining and Maintaining the System Access):</a:t>
            </a:r>
          </a:p>
          <a:p>
            <a:pPr>
              <a:lnSpc>
                <a:spcPct val="150000"/>
              </a:lnSpc>
            </a:pPr>
            <a:r>
              <a:rPr lang="en-US" sz="2400" dirty="0">
                <a:latin typeface="Times New Roman" panose="02020603050405020304" pitchFamily="18" charset="0"/>
                <a:cs typeface="Times New Roman" panose="02020603050405020304" pitchFamily="18" charset="0"/>
              </a:rPr>
              <a:t>After the scanning and enumeration, the attack is launched using the following steps: </a:t>
            </a:r>
          </a:p>
          <a:p>
            <a:pPr marL="457200" indent="-457200">
              <a:lnSpc>
                <a:spcPct val="150000"/>
              </a:lnSpc>
              <a:buAutoNum type="arabicPeriod"/>
            </a:pPr>
            <a:r>
              <a:rPr lang="en-US" sz="2400" dirty="0">
                <a:latin typeface="Times New Roman" panose="02020603050405020304" pitchFamily="18" charset="0"/>
                <a:cs typeface="Times New Roman" panose="02020603050405020304" pitchFamily="18" charset="0"/>
              </a:rPr>
              <a:t>Crack the password. </a:t>
            </a:r>
          </a:p>
          <a:p>
            <a:pPr marL="457200" indent="-457200">
              <a:lnSpc>
                <a:spcPct val="150000"/>
              </a:lnSpc>
              <a:buAutoNum type="arabicPeriod"/>
            </a:pPr>
            <a:r>
              <a:rPr lang="en-US" sz="2400" dirty="0">
                <a:latin typeface="Times New Roman" panose="02020603050405020304" pitchFamily="18" charset="0"/>
                <a:cs typeface="Times New Roman" panose="02020603050405020304" pitchFamily="18" charset="0"/>
              </a:rPr>
              <a:t>Exploit the privileges.</a:t>
            </a:r>
          </a:p>
          <a:p>
            <a:pPr marL="457200" indent="-457200">
              <a:lnSpc>
                <a:spcPct val="150000"/>
              </a:lnSpc>
              <a:buAutoNum type="arabicPeriod"/>
            </a:pPr>
            <a:r>
              <a:rPr lang="en-US" sz="2400" dirty="0">
                <a:latin typeface="Times New Roman" panose="02020603050405020304" pitchFamily="18" charset="0"/>
                <a:cs typeface="Times New Roman" panose="02020603050405020304" pitchFamily="18" charset="0"/>
              </a:rPr>
              <a:t> Execute the malicious commands/applications.</a:t>
            </a:r>
          </a:p>
          <a:p>
            <a:pPr marL="457200" indent="-457200">
              <a:lnSpc>
                <a:spcPct val="150000"/>
              </a:lnSpc>
              <a:buAutoNum type="arabicPeriod"/>
            </a:pPr>
            <a:r>
              <a:rPr lang="en-US" sz="2400" dirty="0">
                <a:latin typeface="Times New Roman" panose="02020603050405020304" pitchFamily="18" charset="0"/>
                <a:cs typeface="Times New Roman" panose="02020603050405020304" pitchFamily="18" charset="0"/>
              </a:rPr>
              <a:t> Hide the files (if required).  </a:t>
            </a:r>
          </a:p>
          <a:p>
            <a:pPr marL="457200" indent="-457200">
              <a:lnSpc>
                <a:spcPct val="150000"/>
              </a:lnSpc>
              <a:buAutoNum type="arabicPeriod"/>
            </a:pPr>
            <a:r>
              <a:rPr lang="en-US" sz="2400" dirty="0">
                <a:latin typeface="Times New Roman" panose="02020603050405020304" pitchFamily="18" charset="0"/>
                <a:cs typeface="Times New Roman" panose="02020603050405020304" pitchFamily="18" charset="0"/>
              </a:rPr>
              <a:t>Cover the tracks – delete the access logs, so that there is no trail illicit activity.</a:t>
            </a:r>
          </a:p>
        </p:txBody>
      </p:sp>
    </p:spTree>
    <p:extLst>
      <p:ext uri="{BB962C8B-B14F-4D97-AF65-F5344CB8AC3E}">
        <p14:creationId xmlns:p14="http://schemas.microsoft.com/office/powerpoint/2010/main" val="506108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35</a:t>
            </a:fld>
            <a:endParaRPr lang="en-US"/>
          </a:p>
        </p:txBody>
      </p:sp>
      <p:pic>
        <p:nvPicPr>
          <p:cNvPr id="3" name="Picture 2">
            <a:extLst>
              <a:ext uri="{FF2B5EF4-FFF2-40B4-BE49-F238E27FC236}">
                <a16:creationId xmlns:a16="http://schemas.microsoft.com/office/drawing/2014/main" id="{F27387AB-E9C8-6313-6639-8FB4A144AB48}"/>
              </a:ext>
            </a:extLst>
          </p:cNvPr>
          <p:cNvPicPr>
            <a:picLocks noChangeAspect="1"/>
          </p:cNvPicPr>
          <p:nvPr/>
        </p:nvPicPr>
        <p:blipFill>
          <a:blip r:embed="rId2"/>
          <a:stretch>
            <a:fillRect/>
          </a:stretch>
        </p:blipFill>
        <p:spPr>
          <a:xfrm>
            <a:off x="2661758" y="2262024"/>
            <a:ext cx="6868484" cy="2333951"/>
          </a:xfrm>
          <a:prstGeom prst="rect">
            <a:avLst/>
          </a:prstGeom>
        </p:spPr>
      </p:pic>
    </p:spTree>
    <p:extLst>
      <p:ext uri="{BB962C8B-B14F-4D97-AF65-F5344CB8AC3E}">
        <p14:creationId xmlns:p14="http://schemas.microsoft.com/office/powerpoint/2010/main" val="196798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36</a:t>
            </a:fld>
            <a:endParaRPr lang="en-US"/>
          </a:p>
        </p:txBody>
      </p:sp>
      <p:pic>
        <p:nvPicPr>
          <p:cNvPr id="1026" name="Picture 2" descr="Social Engineering Basics | What to Know About Social Hackers">
            <a:extLst>
              <a:ext uri="{FF2B5EF4-FFF2-40B4-BE49-F238E27FC236}">
                <a16:creationId xmlns:a16="http://schemas.microsoft.com/office/drawing/2014/main" id="{5B0A2167-6A71-CA40-202B-5024DE4273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289" y="1635125"/>
            <a:ext cx="4810257" cy="340217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4C4F5FB-05C2-B4AA-6D2A-691E7051ACAA}"/>
              </a:ext>
            </a:extLst>
          </p:cNvPr>
          <p:cNvSpPr txBox="1"/>
          <p:nvPr/>
        </p:nvSpPr>
        <p:spPr>
          <a:xfrm>
            <a:off x="637309" y="1316089"/>
            <a:ext cx="5576879" cy="1072409"/>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Social Engineering:</a:t>
            </a:r>
          </a:p>
          <a:p>
            <a:pPr>
              <a:lnSpc>
                <a:spcPct val="150000"/>
              </a:lnSpc>
            </a:pPr>
            <a:endParaRPr lang="en-US" sz="2400" dirty="0">
              <a:latin typeface="Times New Roman" panose="02020603050405020304" pitchFamily="18" charset="0"/>
              <a:cs typeface="Times New Roman" panose="02020603050405020304" pitchFamily="18" charset="0"/>
            </a:endParaRPr>
          </a:p>
        </p:txBody>
      </p:sp>
      <p:pic>
        <p:nvPicPr>
          <p:cNvPr id="1028" name="Picture 4" descr="Cyber Summer: Social Engineering | MTEC">
            <a:extLst>
              <a:ext uri="{FF2B5EF4-FFF2-40B4-BE49-F238E27FC236}">
                <a16:creationId xmlns:a16="http://schemas.microsoft.com/office/drawing/2014/main" id="{37E450B1-1CB9-19B0-7129-F612A284F7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540" y="2088600"/>
            <a:ext cx="5715000" cy="3800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69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37</a:t>
            </a:fld>
            <a:endParaRPr lang="en-US"/>
          </a:p>
        </p:txBody>
      </p:sp>
      <p:pic>
        <p:nvPicPr>
          <p:cNvPr id="2050" name="Picture 2" descr="What is Social Engineering | Attack Techniques &amp; Prevention Methods |  Imperva">
            <a:extLst>
              <a:ext uri="{FF2B5EF4-FFF2-40B4-BE49-F238E27FC236}">
                <a16:creationId xmlns:a16="http://schemas.microsoft.com/office/drawing/2014/main" id="{0E8F4DE2-1A5D-7D21-6A8C-D98E2B315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3588" y="966788"/>
            <a:ext cx="8124825" cy="49244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EA6EEDD-E0D5-4A0D-DA53-5072E82101FB}"/>
              </a:ext>
            </a:extLst>
          </p:cNvPr>
          <p:cNvSpPr txBox="1"/>
          <p:nvPr/>
        </p:nvSpPr>
        <p:spPr>
          <a:xfrm>
            <a:off x="519121" y="1145009"/>
            <a:ext cx="5576879" cy="1072409"/>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Social Engineering:</a:t>
            </a:r>
          </a:p>
          <a:p>
            <a:pPr>
              <a:lnSpc>
                <a:spcPct val="150000"/>
              </a:lnSpc>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076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38</a:t>
            </a:fld>
            <a:endParaRPr lang="en-US"/>
          </a:p>
        </p:txBody>
      </p:sp>
      <p:pic>
        <p:nvPicPr>
          <p:cNvPr id="3" name="Picture 2">
            <a:extLst>
              <a:ext uri="{FF2B5EF4-FFF2-40B4-BE49-F238E27FC236}">
                <a16:creationId xmlns:a16="http://schemas.microsoft.com/office/drawing/2014/main" id="{A21DA43F-7803-EA08-49C7-DE5D454B9FBF}"/>
              </a:ext>
            </a:extLst>
          </p:cNvPr>
          <p:cNvPicPr>
            <a:picLocks noChangeAspect="1"/>
          </p:cNvPicPr>
          <p:nvPr/>
        </p:nvPicPr>
        <p:blipFill>
          <a:blip r:embed="rId2"/>
          <a:stretch>
            <a:fillRect/>
          </a:stretch>
        </p:blipFill>
        <p:spPr>
          <a:xfrm>
            <a:off x="1419536" y="1821610"/>
            <a:ext cx="3441713" cy="4289299"/>
          </a:xfrm>
          <a:prstGeom prst="rect">
            <a:avLst/>
          </a:prstGeom>
        </p:spPr>
      </p:pic>
      <p:pic>
        <p:nvPicPr>
          <p:cNvPr id="7" name="Picture 6">
            <a:extLst>
              <a:ext uri="{FF2B5EF4-FFF2-40B4-BE49-F238E27FC236}">
                <a16:creationId xmlns:a16="http://schemas.microsoft.com/office/drawing/2014/main" id="{2DA59B4B-0DF5-71DF-3570-FE03EBB29EE8}"/>
              </a:ext>
            </a:extLst>
          </p:cNvPr>
          <p:cNvPicPr>
            <a:picLocks noChangeAspect="1"/>
          </p:cNvPicPr>
          <p:nvPr/>
        </p:nvPicPr>
        <p:blipFill>
          <a:blip r:embed="rId3"/>
          <a:stretch>
            <a:fillRect/>
          </a:stretch>
        </p:blipFill>
        <p:spPr>
          <a:xfrm>
            <a:off x="6640553" y="1688487"/>
            <a:ext cx="4653818" cy="4245782"/>
          </a:xfrm>
          <a:prstGeom prst="rect">
            <a:avLst/>
          </a:prstGeom>
        </p:spPr>
      </p:pic>
      <p:sp>
        <p:nvSpPr>
          <p:cNvPr id="8" name="TextBox 7">
            <a:extLst>
              <a:ext uri="{FF2B5EF4-FFF2-40B4-BE49-F238E27FC236}">
                <a16:creationId xmlns:a16="http://schemas.microsoft.com/office/drawing/2014/main" id="{93894AB4-0FC2-5AC7-6E35-F0DCEA47F5D8}"/>
              </a:ext>
            </a:extLst>
          </p:cNvPr>
          <p:cNvSpPr txBox="1"/>
          <p:nvPr/>
        </p:nvSpPr>
        <p:spPr>
          <a:xfrm>
            <a:off x="519121" y="1145009"/>
            <a:ext cx="5576879" cy="1072409"/>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Social Engineering:</a:t>
            </a:r>
          </a:p>
          <a:p>
            <a:pPr>
              <a:lnSpc>
                <a:spcPct val="150000"/>
              </a:lnSpc>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3287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39</a:t>
            </a:fld>
            <a:endParaRPr lang="en-US"/>
          </a:p>
        </p:txBody>
      </p:sp>
      <p:sp>
        <p:nvSpPr>
          <p:cNvPr id="3" name="TextBox 2">
            <a:extLst>
              <a:ext uri="{FF2B5EF4-FFF2-40B4-BE49-F238E27FC236}">
                <a16:creationId xmlns:a16="http://schemas.microsoft.com/office/drawing/2014/main" id="{FC91A7B5-76F4-5C32-EF48-DF209E41739C}"/>
              </a:ext>
            </a:extLst>
          </p:cNvPr>
          <p:cNvSpPr txBox="1"/>
          <p:nvPr/>
        </p:nvSpPr>
        <p:spPr>
          <a:xfrm>
            <a:off x="267855" y="1002774"/>
            <a:ext cx="11662873" cy="4832861"/>
          </a:xfrm>
          <a:prstGeom prst="rect">
            <a:avLst/>
          </a:prstGeom>
          <a:noFill/>
        </p:spPr>
        <p:txBody>
          <a:bodyPr wrap="square">
            <a:spAutoFit/>
          </a:bodyPr>
          <a:lstStyle/>
          <a:p>
            <a:pPr>
              <a:lnSpc>
                <a:spcPct val="150000"/>
              </a:lnSpc>
            </a:pPr>
            <a:r>
              <a:rPr lang="en-US" sz="3200" dirty="0">
                <a:solidFill>
                  <a:srgbClr val="FF0000"/>
                </a:solidFill>
                <a:latin typeface="Times New Roman" panose="02020603050405020304" pitchFamily="18" charset="0"/>
                <a:cs typeface="Times New Roman" panose="02020603050405020304" pitchFamily="18" charset="0"/>
              </a:rPr>
              <a:t>Social Engineering:</a:t>
            </a:r>
          </a:p>
          <a:p>
            <a:pPr marL="457200" indent="-457200">
              <a:lnSpc>
                <a:spcPct val="150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Social engineering is the “technique to influence” and “persuasion to deceive” people to obtain the information or perform some action. </a:t>
            </a:r>
          </a:p>
          <a:p>
            <a:pPr marL="457200" indent="-457200">
              <a:lnSpc>
                <a:spcPct val="150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Social engineers exploit the natural tendency of a person to trust social engineers’ word, rather than exploiting computer security holes. </a:t>
            </a:r>
          </a:p>
          <a:p>
            <a:pPr marL="457200" indent="-457200">
              <a:lnSpc>
                <a:spcPct val="150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It is generally agreed that people are the weak link in security and this principle makes social engineering possible. </a:t>
            </a:r>
          </a:p>
          <a:p>
            <a:pPr marL="457200" indent="-457200">
              <a:lnSpc>
                <a:spcPct val="150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A social engineer usually uses telecommunication (i.e., telephone and/or cell phone) or Internet to get them to do something that is against the security practices and/or policies of the organization</a:t>
            </a:r>
          </a:p>
        </p:txBody>
      </p:sp>
    </p:spTree>
    <p:extLst>
      <p:ext uri="{BB962C8B-B14F-4D97-AF65-F5344CB8AC3E}">
        <p14:creationId xmlns:p14="http://schemas.microsoft.com/office/powerpoint/2010/main" val="3931964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40</a:t>
            </a:fld>
            <a:endParaRPr lang="en-US"/>
          </a:p>
        </p:txBody>
      </p:sp>
      <p:sp>
        <p:nvSpPr>
          <p:cNvPr id="3" name="TextBox 2">
            <a:extLst>
              <a:ext uri="{FF2B5EF4-FFF2-40B4-BE49-F238E27FC236}">
                <a16:creationId xmlns:a16="http://schemas.microsoft.com/office/drawing/2014/main" id="{AA7BFB43-6C0A-A7C7-7189-70183B69E093}"/>
              </a:ext>
            </a:extLst>
          </p:cNvPr>
          <p:cNvSpPr txBox="1"/>
          <p:nvPr/>
        </p:nvSpPr>
        <p:spPr>
          <a:xfrm>
            <a:off x="498764" y="1316290"/>
            <a:ext cx="10206182" cy="5011949"/>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is an art of exploiting the trust of people, which is not doubted while speaking in a normal manner.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goal of a social engineer is to fool someone into providing valuable information or access to that information.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Social engineer studies the human behavior so that people will help because of the desire to be helpful, the attitude to trust people, and the fear of getting into trouble.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sign of truly successful social engineers is that they receive information without any suspicion</a:t>
            </a:r>
          </a:p>
        </p:txBody>
      </p:sp>
    </p:spTree>
    <p:extLst>
      <p:ext uri="{BB962C8B-B14F-4D97-AF65-F5344CB8AC3E}">
        <p14:creationId xmlns:p14="http://schemas.microsoft.com/office/powerpoint/2010/main" val="3209083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41</a:t>
            </a:fld>
            <a:endParaRPr lang="en-US"/>
          </a:p>
        </p:txBody>
      </p:sp>
      <p:sp>
        <p:nvSpPr>
          <p:cNvPr id="3" name="TextBox 2">
            <a:extLst>
              <a:ext uri="{FF2B5EF4-FFF2-40B4-BE49-F238E27FC236}">
                <a16:creationId xmlns:a16="http://schemas.microsoft.com/office/drawing/2014/main" id="{8591421D-1271-DA2D-EB5A-10F496EFB2F6}"/>
              </a:ext>
            </a:extLst>
          </p:cNvPr>
          <p:cNvSpPr txBox="1"/>
          <p:nvPr/>
        </p:nvSpPr>
        <p:spPr>
          <a:xfrm>
            <a:off x="203200" y="1397675"/>
            <a:ext cx="10972799" cy="1323439"/>
          </a:xfrm>
          <a:prstGeom prst="rect">
            <a:avLst/>
          </a:prstGeom>
          <a:noFill/>
        </p:spPr>
        <p:txBody>
          <a:bodyPr wrap="square">
            <a:spAutoFit/>
          </a:bodyPr>
          <a:lstStyle/>
          <a:p>
            <a:pPr marL="457200" indent="-457200">
              <a:buFont typeface="Arial" panose="020B0604020202020204" pitchFamily="34" charset="0"/>
              <a:buChar char="•"/>
            </a:pPr>
            <a:r>
              <a:rPr lang="en-US" sz="3200" dirty="0">
                <a:solidFill>
                  <a:srgbClr val="FF0000"/>
                </a:solidFill>
                <a:latin typeface="Times New Roman" panose="02020603050405020304" pitchFamily="18" charset="0"/>
                <a:cs typeface="Times New Roman" panose="02020603050405020304" pitchFamily="18" charset="0"/>
              </a:rPr>
              <a:t>Classification of Social Engineering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Human-Based Social Engineering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Computer-based social engineering </a:t>
            </a:r>
          </a:p>
        </p:txBody>
      </p:sp>
    </p:spTree>
    <p:extLst>
      <p:ext uri="{BB962C8B-B14F-4D97-AF65-F5344CB8AC3E}">
        <p14:creationId xmlns:p14="http://schemas.microsoft.com/office/powerpoint/2010/main" val="50622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42</a:t>
            </a:fld>
            <a:endParaRPr lang="en-US"/>
          </a:p>
        </p:txBody>
      </p:sp>
      <p:sp>
        <p:nvSpPr>
          <p:cNvPr id="7" name="TextBox 6">
            <a:extLst>
              <a:ext uri="{FF2B5EF4-FFF2-40B4-BE49-F238E27FC236}">
                <a16:creationId xmlns:a16="http://schemas.microsoft.com/office/drawing/2014/main" id="{FF1C3174-9024-B554-EBF5-3000AD0D23B5}"/>
              </a:ext>
            </a:extLst>
          </p:cNvPr>
          <p:cNvSpPr txBox="1"/>
          <p:nvPr/>
        </p:nvSpPr>
        <p:spPr>
          <a:xfrm>
            <a:off x="531847" y="1757162"/>
            <a:ext cx="10861962" cy="4154984"/>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Human-Based Social Engineering refers to person-to-person interaction to get the required/desired information. </a:t>
            </a:r>
          </a:p>
          <a:p>
            <a:r>
              <a:rPr lang="en-US" sz="2400" dirty="0">
                <a:latin typeface="Times New Roman" panose="02020603050405020304" pitchFamily="18" charset="0"/>
                <a:cs typeface="Times New Roman" panose="02020603050405020304" pitchFamily="18" charset="0"/>
              </a:rPr>
              <a:t> An example is calling the help desk and trying to find out a password.</a:t>
            </a:r>
          </a:p>
          <a:p>
            <a:pPr marL="457200" indent="-457200">
              <a:buAutoNum type="arabicPeriod"/>
            </a:pPr>
            <a:r>
              <a:rPr lang="en-US" sz="2400" dirty="0">
                <a:solidFill>
                  <a:srgbClr val="FF0000"/>
                </a:solidFill>
                <a:latin typeface="Times New Roman" panose="02020603050405020304" pitchFamily="18" charset="0"/>
                <a:cs typeface="Times New Roman" panose="02020603050405020304" pitchFamily="18" charset="0"/>
              </a:rPr>
              <a:t>Impersonating an employee or valid user: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“Impersonation” is perhaps the greatest technique used by social engineers to deceive people.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Social engineers “take advantage” of the fact that most people are basically helpful, so it seems harmless to tell someone who appears to be lost where the computer </a:t>
            </a:r>
            <a:r>
              <a:rPr lang="en-US" sz="2400">
                <a:latin typeface="Times New Roman" panose="02020603050405020304" pitchFamily="18" charset="0"/>
                <a:cs typeface="Times New Roman" panose="02020603050405020304" pitchFamily="18" charset="0"/>
              </a:rPr>
              <a:t>room is located</a:t>
            </a:r>
            <a:r>
              <a:rPr lang="en-US" sz="2400" dirty="0">
                <a:latin typeface="Times New Roman" panose="02020603050405020304" pitchFamily="18" charset="0"/>
                <a:cs typeface="Times New Roman" panose="02020603050405020304" pitchFamily="18" charset="0"/>
              </a:rPr>
              <a:t>, or to let someone into the building who “forgot” his/her badge, etc., or pretending to be an employee or valid user on the system.</a:t>
            </a:r>
          </a:p>
          <a:p>
            <a:r>
              <a:rPr lang="en-US" sz="2400" dirty="0">
                <a:latin typeface="Times New Roman" panose="02020603050405020304" pitchFamily="18" charset="0"/>
                <a:cs typeface="Times New Roman" panose="02020603050405020304" pitchFamily="18" charset="0"/>
              </a:rPr>
              <a:t>Human-Based Social Engineering:</a:t>
            </a:r>
          </a:p>
        </p:txBody>
      </p:sp>
      <p:sp>
        <p:nvSpPr>
          <p:cNvPr id="9" name="TextBox 8">
            <a:extLst>
              <a:ext uri="{FF2B5EF4-FFF2-40B4-BE49-F238E27FC236}">
                <a16:creationId xmlns:a16="http://schemas.microsoft.com/office/drawing/2014/main" id="{4104F5A1-9EC0-5E10-B336-A6DB7B33FDF6}"/>
              </a:ext>
            </a:extLst>
          </p:cNvPr>
          <p:cNvSpPr txBox="1"/>
          <p:nvPr/>
        </p:nvSpPr>
        <p:spPr>
          <a:xfrm>
            <a:off x="692728" y="1103593"/>
            <a:ext cx="6151418"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Human-Based Social Engineering </a:t>
            </a:r>
            <a:endParaRPr lang="en-US" sz="3200" dirty="0">
              <a:solidFill>
                <a:srgbClr val="FF0000"/>
              </a:solidFill>
            </a:endParaRPr>
          </a:p>
        </p:txBody>
      </p:sp>
    </p:spTree>
    <p:extLst>
      <p:ext uri="{BB962C8B-B14F-4D97-AF65-F5344CB8AC3E}">
        <p14:creationId xmlns:p14="http://schemas.microsoft.com/office/powerpoint/2010/main" val="2577053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43</a:t>
            </a:fld>
            <a:endParaRPr lang="en-US"/>
          </a:p>
        </p:txBody>
      </p:sp>
      <p:sp>
        <p:nvSpPr>
          <p:cNvPr id="3" name="TextBox 2">
            <a:extLst>
              <a:ext uri="{FF2B5EF4-FFF2-40B4-BE49-F238E27FC236}">
                <a16:creationId xmlns:a16="http://schemas.microsoft.com/office/drawing/2014/main" id="{7EE5D407-C6EB-A616-B105-F6B37C77CB56}"/>
              </a:ext>
            </a:extLst>
          </p:cNvPr>
          <p:cNvSpPr txBox="1"/>
          <p:nvPr/>
        </p:nvSpPr>
        <p:spPr>
          <a:xfrm>
            <a:off x="572654" y="926928"/>
            <a:ext cx="11425381" cy="5565947"/>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Posing as an important user: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attacker pretends to be an important user – for example, a Chief Executive Officer (CEO) or high-level manager who needs immediate assistance to gain access to a system.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attacker uses intimidation so that a lower-level employee such as a help-desk worker will help him/her in gaining access to the system. Most of the low-level employees will not ask any question to someone who appears to be in a position of authority. </a:t>
            </a:r>
          </a:p>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Using a third person: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 attacker pretends to have permission from an authorized source to use a system. This trick is useful when the  authorized personnel is on vacation or cannot be contacted for verification. </a:t>
            </a:r>
          </a:p>
        </p:txBody>
      </p:sp>
    </p:spTree>
    <p:extLst>
      <p:ext uri="{BB962C8B-B14F-4D97-AF65-F5344CB8AC3E}">
        <p14:creationId xmlns:p14="http://schemas.microsoft.com/office/powerpoint/2010/main" val="2557061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44</a:t>
            </a:fld>
            <a:endParaRPr lang="en-US"/>
          </a:p>
        </p:txBody>
      </p:sp>
      <p:sp>
        <p:nvSpPr>
          <p:cNvPr id="3" name="TextBox 2">
            <a:extLst>
              <a:ext uri="{FF2B5EF4-FFF2-40B4-BE49-F238E27FC236}">
                <a16:creationId xmlns:a16="http://schemas.microsoft.com/office/drawing/2014/main" id="{11F06304-BC18-609C-2A96-77324E508767}"/>
              </a:ext>
            </a:extLst>
          </p:cNvPr>
          <p:cNvSpPr txBox="1"/>
          <p:nvPr/>
        </p:nvSpPr>
        <p:spPr>
          <a:xfrm>
            <a:off x="341744" y="1297955"/>
            <a:ext cx="11249891" cy="4457952"/>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Calling technical support: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Calling the technical support for assistance is a classic social engineering example.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Help-desk and technical support personnel are trained to help users, which makes them good prey for social engineering attacks.</a:t>
            </a:r>
          </a:p>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Shoulder surfing: </a:t>
            </a:r>
            <a:endParaRPr lang="en-US" sz="2400" dirty="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is a technique of gathering information such as usernames and passwords by watching over a person’s shoulder while he/she logs into the system, thereby helping an attacker to gain access to the system. </a:t>
            </a:r>
          </a:p>
        </p:txBody>
      </p:sp>
    </p:spTree>
    <p:extLst>
      <p:ext uri="{BB962C8B-B14F-4D97-AF65-F5344CB8AC3E}">
        <p14:creationId xmlns:p14="http://schemas.microsoft.com/office/powerpoint/2010/main" val="1050631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45</a:t>
            </a:fld>
            <a:endParaRPr lang="en-US"/>
          </a:p>
        </p:txBody>
      </p:sp>
      <p:sp>
        <p:nvSpPr>
          <p:cNvPr id="3" name="TextBox 2">
            <a:extLst>
              <a:ext uri="{FF2B5EF4-FFF2-40B4-BE49-F238E27FC236}">
                <a16:creationId xmlns:a16="http://schemas.microsoft.com/office/drawing/2014/main" id="{911681CA-B974-1570-BF52-2C5B2DD7FAF7}"/>
              </a:ext>
            </a:extLst>
          </p:cNvPr>
          <p:cNvSpPr txBox="1"/>
          <p:nvPr/>
        </p:nvSpPr>
        <p:spPr>
          <a:xfrm>
            <a:off x="628073" y="926928"/>
            <a:ext cx="11240654" cy="5011949"/>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Dumpster diving: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involves looking in the trash for information written on pieces of paper or computer printouts.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is a typical North American term; it is used to describe the practice of rummaging through commercial or residential trash to find useful free items that have been discarded.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is also called </a:t>
            </a:r>
            <a:r>
              <a:rPr lang="en-US" sz="2400" dirty="0" err="1">
                <a:latin typeface="Times New Roman" panose="02020603050405020304" pitchFamily="18" charset="0"/>
                <a:cs typeface="Times New Roman" panose="02020603050405020304" pitchFamily="18" charset="0"/>
              </a:rPr>
              <a:t>dumpstering</a:t>
            </a:r>
            <a:r>
              <a:rPr lang="en-US" sz="2400" dirty="0">
                <a:latin typeface="Times New Roman" panose="02020603050405020304" pitchFamily="18" charset="0"/>
                <a:cs typeface="Times New Roman" panose="02020603050405020304" pitchFamily="18" charset="0"/>
              </a:rPr>
              <a:t>, binning, trashing, garbing or garbage gleaning.</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“Scavenging” is another term to describe these habits. </a:t>
            </a:r>
          </a:p>
          <a:p>
            <a:pPr>
              <a:lnSpc>
                <a:spcPct val="150000"/>
              </a:lnSpc>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731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46</a:t>
            </a:fld>
            <a:endParaRPr lang="en-US"/>
          </a:p>
        </p:txBody>
      </p:sp>
      <p:sp>
        <p:nvSpPr>
          <p:cNvPr id="2" name="TextBox 1">
            <a:extLst>
              <a:ext uri="{FF2B5EF4-FFF2-40B4-BE49-F238E27FC236}">
                <a16:creationId xmlns:a16="http://schemas.microsoft.com/office/drawing/2014/main" id="{360A1D90-8215-52D3-E6E6-91679EAC08E0}"/>
              </a:ext>
            </a:extLst>
          </p:cNvPr>
          <p:cNvSpPr txBox="1"/>
          <p:nvPr/>
        </p:nvSpPr>
        <p:spPr>
          <a:xfrm>
            <a:off x="692728" y="1103593"/>
            <a:ext cx="6151418"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Computer-Based Social Engineering</a:t>
            </a:r>
            <a:endParaRPr lang="en-US" sz="3200" dirty="0">
              <a:solidFill>
                <a:srgbClr val="FF0000"/>
              </a:solidFill>
            </a:endParaRPr>
          </a:p>
        </p:txBody>
      </p:sp>
      <p:sp>
        <p:nvSpPr>
          <p:cNvPr id="6" name="TextBox 5">
            <a:extLst>
              <a:ext uri="{FF2B5EF4-FFF2-40B4-BE49-F238E27FC236}">
                <a16:creationId xmlns:a16="http://schemas.microsoft.com/office/drawing/2014/main" id="{AD8027DC-2AF6-44F4-2D78-499BF0BCC1EA}"/>
              </a:ext>
            </a:extLst>
          </p:cNvPr>
          <p:cNvSpPr txBox="1"/>
          <p:nvPr/>
        </p:nvSpPr>
        <p:spPr>
          <a:xfrm>
            <a:off x="471055" y="1736131"/>
            <a:ext cx="9864436" cy="3903954"/>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Computer-based social engineering refers to an attempt made to get the required/desired information by using computer software/Internet. </a:t>
            </a:r>
          </a:p>
          <a:p>
            <a:pPr marL="285750" indent="-28575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For example, sending a fake E-Mail to the user and asking him/her to re-enter a password in a webpage to confirm it.</a:t>
            </a:r>
          </a:p>
          <a:p>
            <a:pPr marL="914400" lvl="1" indent="-457200">
              <a:lnSpc>
                <a:spcPct val="150000"/>
              </a:lnSpc>
              <a:buAutoNum type="arabicPeriod"/>
            </a:pPr>
            <a:r>
              <a:rPr lang="en-US" sz="2400" dirty="0">
                <a:latin typeface="Times New Roman" panose="02020603050405020304" pitchFamily="18" charset="0"/>
                <a:cs typeface="Times New Roman" panose="02020603050405020304" pitchFamily="18" charset="0"/>
              </a:rPr>
              <a:t>Fake e-mail</a:t>
            </a:r>
          </a:p>
          <a:p>
            <a:pPr marL="914400" lvl="1" indent="-457200">
              <a:lnSpc>
                <a:spcPct val="150000"/>
              </a:lnSpc>
              <a:buAutoNum type="arabicPeriod"/>
            </a:pPr>
            <a:r>
              <a:rPr lang="en-US" sz="2400" dirty="0">
                <a:latin typeface="Times New Roman" panose="02020603050405020304" pitchFamily="18" charset="0"/>
                <a:cs typeface="Times New Roman" panose="02020603050405020304" pitchFamily="18" charset="0"/>
              </a:rPr>
              <a:t>E-Mail attachments</a:t>
            </a:r>
          </a:p>
          <a:p>
            <a:pPr marL="914400" lvl="1" indent="-457200">
              <a:lnSpc>
                <a:spcPct val="150000"/>
              </a:lnSpc>
              <a:buAutoNum type="arabicPeriod"/>
            </a:pPr>
            <a:r>
              <a:rPr lang="en-US" sz="2400" dirty="0">
                <a:latin typeface="Times New Roman" panose="02020603050405020304" pitchFamily="18" charset="0"/>
                <a:cs typeface="Times New Roman" panose="02020603050405020304" pitchFamily="18" charset="0"/>
              </a:rPr>
              <a:t>Pop-up windows</a:t>
            </a:r>
          </a:p>
        </p:txBody>
      </p:sp>
    </p:spTree>
    <p:extLst>
      <p:ext uri="{BB962C8B-B14F-4D97-AF65-F5344CB8AC3E}">
        <p14:creationId xmlns:p14="http://schemas.microsoft.com/office/powerpoint/2010/main" val="426470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47</a:t>
            </a:fld>
            <a:endParaRPr lang="en-US"/>
          </a:p>
        </p:txBody>
      </p:sp>
      <p:sp>
        <p:nvSpPr>
          <p:cNvPr id="2" name="TextBox 1">
            <a:extLst>
              <a:ext uri="{FF2B5EF4-FFF2-40B4-BE49-F238E27FC236}">
                <a16:creationId xmlns:a16="http://schemas.microsoft.com/office/drawing/2014/main" id="{92F2401B-F35A-D3AA-4CB8-5273ADECC493}"/>
              </a:ext>
            </a:extLst>
          </p:cNvPr>
          <p:cNvSpPr txBox="1"/>
          <p:nvPr/>
        </p:nvSpPr>
        <p:spPr>
          <a:xfrm>
            <a:off x="498764" y="818108"/>
            <a:ext cx="11453091" cy="7043275"/>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Fake email: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attacker sends fake E-Mails to users such that the user finds it as a real e-mail</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activity is also called “Phishing”.</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is an attempt to attract Internet users (netizens) to reveal their personal information, such as usernames, passwords and credit card details by impersonating as a trustworthy and legitimate organization or an individual.</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Banks, financial institutes and payment gateways are the common targets.</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Phishing is typically carried out through E-Mails or instant messaging and often directs</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users to enter details at a website, usually designed by the attacker with abiding the look and feel of the original website.</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Thus, Phishing is also an example of social engineering techniques used to fool netizens.</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term “Phishing” has been evolved from the analogy that Internet scammers are using</a:t>
            </a:r>
          </a:p>
          <a:p>
            <a:r>
              <a:rPr lang="en-US" sz="2400" dirty="0">
                <a:latin typeface="Times New Roman" panose="02020603050405020304" pitchFamily="18" charset="0"/>
                <a:cs typeface="Times New Roman" panose="02020603050405020304" pitchFamily="18" charset="0"/>
              </a:rPr>
              <a:t> E-Mails attract to fish for passwords and financial data from the sea of Internet users (i.e., netizens).</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a:lnSpc>
                <a:spcPct val="150000"/>
              </a:lnSpc>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402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48</a:t>
            </a:fld>
            <a:endParaRPr lang="en-US"/>
          </a:p>
        </p:txBody>
      </p:sp>
      <p:sp>
        <p:nvSpPr>
          <p:cNvPr id="3" name="TextBox 2">
            <a:extLst>
              <a:ext uri="{FF2B5EF4-FFF2-40B4-BE49-F238E27FC236}">
                <a16:creationId xmlns:a16="http://schemas.microsoft.com/office/drawing/2014/main" id="{90E69100-BC8D-4E2C-F8AF-6E0EFE34D06A}"/>
              </a:ext>
            </a:extLst>
          </p:cNvPr>
          <p:cNvSpPr txBox="1"/>
          <p:nvPr/>
        </p:nvSpPr>
        <p:spPr>
          <a:xfrm>
            <a:off x="267855" y="1150358"/>
            <a:ext cx="11033591" cy="5011949"/>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E-Mail attachments: </a:t>
            </a:r>
          </a:p>
          <a:p>
            <a:pPr>
              <a:lnSpc>
                <a:spcPct val="150000"/>
              </a:lnSpc>
            </a:pPr>
            <a:r>
              <a:rPr lang="en-US" sz="2400" dirty="0">
                <a:latin typeface="Times New Roman" panose="02020603050405020304" pitchFamily="18" charset="0"/>
                <a:cs typeface="Times New Roman" panose="02020603050405020304" pitchFamily="18" charset="0"/>
              </a:rPr>
              <a:t>E-Mail attachments are used to send malicious code to a victim’s system, which will automatically (e.g., keylogger utility to capture passwords) get executed. </a:t>
            </a:r>
          </a:p>
          <a:p>
            <a:pPr>
              <a:lnSpc>
                <a:spcPct val="150000"/>
              </a:lnSpc>
            </a:pPr>
            <a:r>
              <a:rPr lang="en-US" sz="2400" dirty="0">
                <a:latin typeface="Times New Roman" panose="02020603050405020304" pitchFamily="18" charset="0"/>
                <a:cs typeface="Times New Roman" panose="02020603050405020304" pitchFamily="18" charset="0"/>
              </a:rPr>
              <a:t> Viruses, Trojans, and worms can be included cleverly in the attachments to entice a victim to open the attachment. </a:t>
            </a:r>
          </a:p>
          <a:p>
            <a:pPr>
              <a:lnSpc>
                <a:spcPct val="150000"/>
              </a:lnSpc>
            </a:pP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Pop-up windows: </a:t>
            </a:r>
          </a:p>
          <a:p>
            <a:pPr>
              <a:lnSpc>
                <a:spcPct val="150000"/>
              </a:lnSpc>
            </a:pPr>
            <a:r>
              <a:rPr lang="en-US" sz="2400" dirty="0">
                <a:latin typeface="Times New Roman" panose="02020603050405020304" pitchFamily="18" charset="0"/>
                <a:cs typeface="Times New Roman" panose="02020603050405020304" pitchFamily="18" charset="0"/>
              </a:rPr>
              <a:t>Pop-up windows are also used, in a similar manner to E-Mail attachments. Pop-up windows with special offers or free stuff can encourage a user to unintentionally install malicious software.</a:t>
            </a:r>
          </a:p>
        </p:txBody>
      </p:sp>
    </p:spTree>
    <p:extLst>
      <p:ext uri="{BB962C8B-B14F-4D97-AF65-F5344CB8AC3E}">
        <p14:creationId xmlns:p14="http://schemas.microsoft.com/office/powerpoint/2010/main" val="3425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49</a:t>
            </a:fld>
            <a:endParaRPr lang="en-US"/>
          </a:p>
        </p:txBody>
      </p:sp>
      <p:pic>
        <p:nvPicPr>
          <p:cNvPr id="1026" name="Picture 2" descr="Social Engineering Attacks and the Smart Grid | The SPARKS Project">
            <a:extLst>
              <a:ext uri="{FF2B5EF4-FFF2-40B4-BE49-F238E27FC236}">
                <a16:creationId xmlns:a16="http://schemas.microsoft.com/office/drawing/2014/main" id="{DEF6635C-4805-72D4-0C50-9A0DB6E03E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3223" y="1197071"/>
            <a:ext cx="9299287" cy="5086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3675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50</a:t>
            </a:fld>
            <a:endParaRPr lang="en-US"/>
          </a:p>
        </p:txBody>
      </p:sp>
      <p:sp>
        <p:nvSpPr>
          <p:cNvPr id="3" name="TextBox 2">
            <a:extLst>
              <a:ext uri="{FF2B5EF4-FFF2-40B4-BE49-F238E27FC236}">
                <a16:creationId xmlns:a16="http://schemas.microsoft.com/office/drawing/2014/main" id="{E65F0489-17EC-D318-CCBE-81D17E6EF24A}"/>
              </a:ext>
            </a:extLst>
          </p:cNvPr>
          <p:cNvSpPr txBox="1"/>
          <p:nvPr/>
        </p:nvSpPr>
        <p:spPr>
          <a:xfrm>
            <a:off x="443345" y="1251636"/>
            <a:ext cx="9938328"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New Cyber Security Trends and Predictions for 2023</a:t>
            </a:r>
          </a:p>
        </p:txBody>
      </p:sp>
      <p:sp>
        <p:nvSpPr>
          <p:cNvPr id="7" name="TextBox 6">
            <a:extLst>
              <a:ext uri="{FF2B5EF4-FFF2-40B4-BE49-F238E27FC236}">
                <a16:creationId xmlns:a16="http://schemas.microsoft.com/office/drawing/2014/main" id="{1602443D-BA51-CF46-67C2-40EFB6E0DA07}"/>
              </a:ext>
            </a:extLst>
          </p:cNvPr>
          <p:cNvSpPr txBox="1"/>
          <p:nvPr/>
        </p:nvSpPr>
        <p:spPr>
          <a:xfrm>
            <a:off x="757381" y="1836411"/>
            <a:ext cx="10224655" cy="3693319"/>
          </a:xfrm>
          <a:prstGeom prst="rect">
            <a:avLst/>
          </a:prstGeom>
          <a:noFill/>
        </p:spPr>
        <p:txBody>
          <a:bodyPr wrap="square">
            <a:spAutoFit/>
          </a:bodyPr>
          <a:lstStyle/>
          <a:p>
            <a:pPr marL="342900" indent="-342900">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Newer ways of social engineering attacks</a:t>
            </a:r>
          </a:p>
          <a:p>
            <a:pPr marL="342900" indent="-342900">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With 5G comes new vulnerabilities</a:t>
            </a:r>
          </a:p>
          <a:p>
            <a:pPr marL="342900" indent="-342900">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Increased adoption of cyber insurance</a:t>
            </a:r>
          </a:p>
          <a:p>
            <a:pPr marL="342900" indent="-342900">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AI could be manipulated using false/misleading information</a:t>
            </a:r>
          </a:p>
          <a:p>
            <a:pPr marL="342900" indent="-342900">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ransomware ecosystem will evolve</a:t>
            </a:r>
          </a:p>
          <a:p>
            <a:pPr marL="342900" indent="-342900">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Crypto-related scams are expected to reach an all-time high in 2023</a:t>
            </a:r>
          </a:p>
          <a:p>
            <a:endParaRPr lang="en-US" dirty="0"/>
          </a:p>
        </p:txBody>
      </p:sp>
    </p:spTree>
    <p:extLst>
      <p:ext uri="{BB962C8B-B14F-4D97-AF65-F5344CB8AC3E}">
        <p14:creationId xmlns:p14="http://schemas.microsoft.com/office/powerpoint/2010/main" val="186727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51</a:t>
            </a:fld>
            <a:endParaRPr lang="en-US"/>
          </a:p>
        </p:txBody>
      </p:sp>
      <p:pic>
        <p:nvPicPr>
          <p:cNvPr id="1026" name="Picture 2" descr="Cryptocurrency Explained With Pros and Cons for Investment">
            <a:extLst>
              <a:ext uri="{FF2B5EF4-FFF2-40B4-BE49-F238E27FC236}">
                <a16:creationId xmlns:a16="http://schemas.microsoft.com/office/drawing/2014/main" id="{1B802807-F2AB-7CFF-8A0D-7AE010B1C4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256" y="1311405"/>
            <a:ext cx="3986927" cy="26579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lockchain Facts: What Is It, How It Works, and How It Can Be Used">
            <a:extLst>
              <a:ext uri="{FF2B5EF4-FFF2-40B4-BE49-F238E27FC236}">
                <a16:creationId xmlns:a16="http://schemas.microsoft.com/office/drawing/2014/main" id="{2F8BDB1D-2377-49B1-12FE-A9A69A5E47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455" y="1355326"/>
            <a:ext cx="3855162" cy="25701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8D51E70-E1C5-6186-9CA1-793AF3001325}"/>
              </a:ext>
            </a:extLst>
          </p:cNvPr>
          <p:cNvSpPr txBox="1"/>
          <p:nvPr/>
        </p:nvSpPr>
        <p:spPr>
          <a:xfrm>
            <a:off x="340256" y="4027197"/>
            <a:ext cx="4056253" cy="738664"/>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Cryptocurrency: </a:t>
            </a:r>
            <a:r>
              <a:rPr lang="en-US" sz="1800" dirty="0">
                <a:solidFill>
                  <a:srgbClr val="FF0000"/>
                </a:solidFill>
                <a:latin typeface="Times New Roman" panose="02020603050405020304" pitchFamily="18" charset="0"/>
                <a:cs typeface="Times New Roman" panose="02020603050405020304" pitchFamily="18" charset="0"/>
              </a:rPr>
              <a:t>Encrypted Currency</a:t>
            </a:r>
          </a:p>
        </p:txBody>
      </p:sp>
      <p:sp>
        <p:nvSpPr>
          <p:cNvPr id="9" name="TextBox 8">
            <a:extLst>
              <a:ext uri="{FF2B5EF4-FFF2-40B4-BE49-F238E27FC236}">
                <a16:creationId xmlns:a16="http://schemas.microsoft.com/office/drawing/2014/main" id="{A08A1B3B-8899-1E94-44BE-A1415855C954}"/>
              </a:ext>
            </a:extLst>
          </p:cNvPr>
          <p:cNvSpPr txBox="1"/>
          <p:nvPr/>
        </p:nvSpPr>
        <p:spPr>
          <a:xfrm>
            <a:off x="5702091" y="4008616"/>
            <a:ext cx="1273672" cy="369332"/>
          </a:xfrm>
          <a:prstGeom prst="rect">
            <a:avLst/>
          </a:prstGeom>
          <a:noFill/>
        </p:spPr>
        <p:txBody>
          <a:bodyPr wrap="square">
            <a:spAutoFit/>
          </a:bodyPr>
          <a:lstStyle/>
          <a:p>
            <a:r>
              <a:rPr lang="en-US" sz="1800" dirty="0">
                <a:solidFill>
                  <a:srgbClr val="FF0000"/>
                </a:solidFill>
                <a:latin typeface="Times New Roman" panose="02020603050405020304" pitchFamily="18" charset="0"/>
                <a:cs typeface="Times New Roman" panose="02020603050405020304" pitchFamily="18" charset="0"/>
              </a:rPr>
              <a:t>Blockchain</a:t>
            </a:r>
          </a:p>
        </p:txBody>
      </p:sp>
      <p:pic>
        <p:nvPicPr>
          <p:cNvPr id="1030" name="Picture 6" descr="What Is Bitcoin and How Does It Work? – Forbes Advisor INDIA">
            <a:extLst>
              <a:ext uri="{FF2B5EF4-FFF2-40B4-BE49-F238E27FC236}">
                <a16:creationId xmlns:a16="http://schemas.microsoft.com/office/drawing/2014/main" id="{B0D4B010-466A-4473-4048-044B880615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0609" y="1378684"/>
            <a:ext cx="2857500" cy="259067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9DE4C1B4-8906-EAE6-5CB6-E89D8CDD889D}"/>
              </a:ext>
            </a:extLst>
          </p:cNvPr>
          <p:cNvSpPr txBox="1"/>
          <p:nvPr/>
        </p:nvSpPr>
        <p:spPr>
          <a:xfrm>
            <a:off x="9555018" y="3599992"/>
            <a:ext cx="1273672" cy="861774"/>
          </a:xfrm>
          <a:prstGeom prst="rect">
            <a:avLst/>
          </a:prstGeom>
          <a:noFill/>
        </p:spPr>
        <p:txBody>
          <a:bodyPr wrap="square">
            <a:spAutoFit/>
          </a:bodyPr>
          <a:lstStyle/>
          <a:p>
            <a:endParaRPr lang="en-US" sz="3200" dirty="0">
              <a:solidFill>
                <a:srgbClr val="FF0000"/>
              </a:solidFill>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Bitcoin</a:t>
            </a:r>
          </a:p>
        </p:txBody>
      </p:sp>
      <p:sp>
        <p:nvSpPr>
          <p:cNvPr id="11" name="TextBox 10">
            <a:extLst>
              <a:ext uri="{FF2B5EF4-FFF2-40B4-BE49-F238E27FC236}">
                <a16:creationId xmlns:a16="http://schemas.microsoft.com/office/drawing/2014/main" id="{AF8E0433-CEB6-692A-C38F-DE2F6925E568}"/>
              </a:ext>
            </a:extLst>
          </p:cNvPr>
          <p:cNvSpPr txBox="1"/>
          <p:nvPr/>
        </p:nvSpPr>
        <p:spPr>
          <a:xfrm>
            <a:off x="1219200" y="5126182"/>
            <a:ext cx="6899564"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Satoshi Nakamoto</a:t>
            </a:r>
          </a:p>
        </p:txBody>
      </p:sp>
      <p:sp>
        <p:nvSpPr>
          <p:cNvPr id="3" name="TextBox 2">
            <a:extLst>
              <a:ext uri="{FF2B5EF4-FFF2-40B4-BE49-F238E27FC236}">
                <a16:creationId xmlns:a16="http://schemas.microsoft.com/office/drawing/2014/main" id="{AD8CC53A-A4EE-DA00-1751-B7A71B0F32A9}"/>
              </a:ext>
            </a:extLst>
          </p:cNvPr>
          <p:cNvSpPr txBox="1"/>
          <p:nvPr/>
        </p:nvSpPr>
        <p:spPr>
          <a:xfrm>
            <a:off x="3075709" y="3265116"/>
            <a:ext cx="6151418"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n</a:t>
            </a:r>
            <a:endParaRPr lang="en-US" dirty="0"/>
          </a:p>
        </p:txBody>
      </p:sp>
    </p:spTree>
    <p:extLst>
      <p:ext uri="{BB962C8B-B14F-4D97-AF65-F5344CB8AC3E}">
        <p14:creationId xmlns:p14="http://schemas.microsoft.com/office/powerpoint/2010/main" val="149795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52</a:t>
            </a:fld>
            <a:endParaRPr lang="en-US"/>
          </a:p>
        </p:txBody>
      </p:sp>
      <p:pic>
        <p:nvPicPr>
          <p:cNvPr id="1026" name="Picture 2" descr="Cyberstalking PowerPoint Template - PPT Slides | SketchBubble">
            <a:extLst>
              <a:ext uri="{FF2B5EF4-FFF2-40B4-BE49-F238E27FC236}">
                <a16:creationId xmlns:a16="http://schemas.microsoft.com/office/drawing/2014/main" id="{70270A69-9E6A-28DD-09FA-2F9BE5D194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5183" y="1244762"/>
            <a:ext cx="6858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53</a:t>
            </a:fld>
            <a:endParaRPr lang="en-US"/>
          </a:p>
        </p:txBody>
      </p:sp>
      <p:sp>
        <p:nvSpPr>
          <p:cNvPr id="2" name="TextBox 1">
            <a:extLst>
              <a:ext uri="{FF2B5EF4-FFF2-40B4-BE49-F238E27FC236}">
                <a16:creationId xmlns:a16="http://schemas.microsoft.com/office/drawing/2014/main" id="{69B7A56F-3E61-39B8-2127-0FFD6605A3A7}"/>
              </a:ext>
            </a:extLst>
          </p:cNvPr>
          <p:cNvSpPr txBox="1"/>
          <p:nvPr/>
        </p:nvSpPr>
        <p:spPr>
          <a:xfrm>
            <a:off x="267855" y="1150358"/>
            <a:ext cx="11033591" cy="5011949"/>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 Cyberstalking</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dictionary meaning of “stalking” is an “act or process of following prey  </a:t>
            </a:r>
          </a:p>
          <a:p>
            <a:pPr>
              <a:lnSpc>
                <a:spcPct val="150000"/>
              </a:lnSpc>
            </a:pPr>
            <a:r>
              <a:rPr lang="en-US" sz="2400" dirty="0">
                <a:latin typeface="Times New Roman" panose="02020603050405020304" pitchFamily="18" charset="0"/>
                <a:cs typeface="Times New Roman" panose="02020603050405020304" pitchFamily="18" charset="0"/>
              </a:rPr>
              <a:t>trying to approach somebody or something.”</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Cyberstalking has been defined as the use of information and communications</a:t>
            </a:r>
          </a:p>
          <a:p>
            <a:pPr>
              <a:lnSpc>
                <a:spcPct val="150000"/>
              </a:lnSpc>
            </a:pPr>
            <a:r>
              <a:rPr lang="en-US" sz="2400" dirty="0">
                <a:latin typeface="Times New Roman" panose="02020603050405020304" pitchFamily="18" charset="0"/>
                <a:cs typeface="Times New Roman" panose="02020603050405020304" pitchFamily="18" charset="0"/>
              </a:rPr>
              <a:t>technology, particularly the Internet, by an individual or group of individuals to harass</a:t>
            </a:r>
          </a:p>
          <a:p>
            <a:pPr>
              <a:lnSpc>
                <a:spcPct val="150000"/>
              </a:lnSpc>
            </a:pPr>
            <a:r>
              <a:rPr lang="en-US" sz="2400" dirty="0">
                <a:latin typeface="Times New Roman" panose="02020603050405020304" pitchFamily="18" charset="0"/>
                <a:cs typeface="Times New Roman" panose="02020603050405020304" pitchFamily="18" charset="0"/>
              </a:rPr>
              <a:t>another individual, group of individuals, or organization.</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behavior includes  monitoring, transmission of threats, ID theft,</a:t>
            </a:r>
          </a:p>
          <a:p>
            <a:pPr>
              <a:lnSpc>
                <a:spcPct val="150000"/>
              </a:lnSpc>
            </a:pPr>
            <a:r>
              <a:rPr lang="en-US" sz="2400" dirty="0">
                <a:latin typeface="Times New Roman" panose="02020603050405020304" pitchFamily="18" charset="0"/>
                <a:cs typeface="Times New Roman" panose="02020603050405020304" pitchFamily="18" charset="0"/>
              </a:rPr>
              <a:t>damage to data or equipment, solicitation of minors for sexual purposes, and gathering</a:t>
            </a:r>
          </a:p>
          <a:p>
            <a:pPr>
              <a:lnSpc>
                <a:spcPct val="150000"/>
              </a:lnSpc>
            </a:pPr>
            <a:r>
              <a:rPr lang="en-US" sz="2400" dirty="0">
                <a:latin typeface="Times New Roman" panose="02020603050405020304" pitchFamily="18" charset="0"/>
                <a:cs typeface="Times New Roman" panose="02020603050405020304" pitchFamily="18" charset="0"/>
              </a:rPr>
              <a:t>information for harassment purposes.</a:t>
            </a:r>
          </a:p>
        </p:txBody>
      </p:sp>
    </p:spTree>
    <p:extLst>
      <p:ext uri="{BB962C8B-B14F-4D97-AF65-F5344CB8AC3E}">
        <p14:creationId xmlns:p14="http://schemas.microsoft.com/office/powerpoint/2010/main" val="1228363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54</a:t>
            </a:fld>
            <a:endParaRPr lang="en-US"/>
          </a:p>
        </p:txBody>
      </p:sp>
      <p:sp>
        <p:nvSpPr>
          <p:cNvPr id="2" name="TextBox 1">
            <a:extLst>
              <a:ext uri="{FF2B5EF4-FFF2-40B4-BE49-F238E27FC236}">
                <a16:creationId xmlns:a16="http://schemas.microsoft.com/office/drawing/2014/main" id="{F69A7B5C-90CC-D1E9-ADC1-C7217C969E55}"/>
              </a:ext>
            </a:extLst>
          </p:cNvPr>
          <p:cNvSpPr txBox="1"/>
          <p:nvPr/>
        </p:nvSpPr>
        <p:spPr>
          <a:xfrm>
            <a:off x="267855" y="1150358"/>
            <a:ext cx="11033591" cy="1133965"/>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Cyberstalking refers to the use of Internet and/or other electronic communications</a:t>
            </a:r>
          </a:p>
          <a:p>
            <a:pPr>
              <a:lnSpc>
                <a:spcPct val="150000"/>
              </a:lnSpc>
            </a:pPr>
            <a:r>
              <a:rPr lang="en-US" sz="2400" dirty="0">
                <a:latin typeface="Times New Roman" panose="02020603050405020304" pitchFamily="18" charset="0"/>
                <a:cs typeface="Times New Roman" panose="02020603050405020304" pitchFamily="18" charset="0"/>
              </a:rPr>
              <a:t>devices to stalk another person.</a:t>
            </a:r>
          </a:p>
        </p:txBody>
      </p:sp>
    </p:spTree>
    <p:extLst>
      <p:ext uri="{BB962C8B-B14F-4D97-AF65-F5344CB8AC3E}">
        <p14:creationId xmlns:p14="http://schemas.microsoft.com/office/powerpoint/2010/main" val="2118440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55</a:t>
            </a:fld>
            <a:endParaRPr lang="en-US"/>
          </a:p>
        </p:txBody>
      </p:sp>
      <p:sp>
        <p:nvSpPr>
          <p:cNvPr id="3" name="TextBox 2">
            <a:extLst>
              <a:ext uri="{FF2B5EF4-FFF2-40B4-BE49-F238E27FC236}">
                <a16:creationId xmlns:a16="http://schemas.microsoft.com/office/drawing/2014/main" id="{B74B6615-BBD9-2366-764E-223784AE2CE0}"/>
              </a:ext>
            </a:extLst>
          </p:cNvPr>
          <p:cNvSpPr txBox="1"/>
          <p:nvPr/>
        </p:nvSpPr>
        <p:spPr>
          <a:xfrm>
            <a:off x="531090" y="1353558"/>
            <a:ext cx="11129819" cy="4457952"/>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Types of Stalkers </a:t>
            </a:r>
          </a:p>
          <a:p>
            <a:pPr>
              <a:lnSpc>
                <a:spcPct val="150000"/>
              </a:lnSpc>
            </a:pPr>
            <a:r>
              <a:rPr lang="en-US" sz="2400" dirty="0">
                <a:latin typeface="Times New Roman" panose="02020603050405020304" pitchFamily="18" charset="0"/>
                <a:cs typeface="Times New Roman" panose="02020603050405020304" pitchFamily="18" charset="0"/>
              </a:rPr>
              <a:t>There are primarily two types of stalkers. </a:t>
            </a:r>
          </a:p>
          <a:p>
            <a:pPr marL="457200" indent="-457200">
              <a:lnSpc>
                <a:spcPct val="150000"/>
              </a:lnSpc>
              <a:buAutoNum type="arabicPeriod"/>
            </a:pPr>
            <a:r>
              <a:rPr lang="en-US" sz="2400" dirty="0">
                <a:solidFill>
                  <a:srgbClr val="FF0000"/>
                </a:solidFill>
                <a:latin typeface="Times New Roman" panose="02020603050405020304" pitchFamily="18" charset="0"/>
                <a:cs typeface="Times New Roman" panose="02020603050405020304" pitchFamily="18" charset="0"/>
              </a:rPr>
              <a:t>Online stalkers: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They aim to start the interaction with the victim directly with the help of the Internet.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E-Mail and chat rooms are the most popular communication medium to get connected with the victim, rather than using traditional instrumentation like telephone/cell phone.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The stalker makes sure that the victim recognizes the attack attempted on him/her.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stalker can make use of a third party to harass the victim</a:t>
            </a:r>
          </a:p>
        </p:txBody>
      </p:sp>
    </p:spTree>
    <p:extLst>
      <p:ext uri="{BB962C8B-B14F-4D97-AF65-F5344CB8AC3E}">
        <p14:creationId xmlns:p14="http://schemas.microsoft.com/office/powerpoint/2010/main" val="562498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56</a:t>
            </a:fld>
            <a:endParaRPr lang="en-US"/>
          </a:p>
        </p:txBody>
      </p:sp>
      <p:sp>
        <p:nvSpPr>
          <p:cNvPr id="7" name="TextBox 6">
            <a:extLst>
              <a:ext uri="{FF2B5EF4-FFF2-40B4-BE49-F238E27FC236}">
                <a16:creationId xmlns:a16="http://schemas.microsoft.com/office/drawing/2014/main" id="{2217C1B8-0958-A789-B085-AD507DBA8B60}"/>
              </a:ext>
            </a:extLst>
          </p:cNvPr>
          <p:cNvSpPr txBox="1"/>
          <p:nvPr/>
        </p:nvSpPr>
        <p:spPr>
          <a:xfrm>
            <a:off x="729673" y="1316089"/>
            <a:ext cx="10427854" cy="4457952"/>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2. Offline stalkers:</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stalker may begin the attack using traditional methods such as following the</a:t>
            </a:r>
          </a:p>
          <a:p>
            <a:pPr>
              <a:lnSpc>
                <a:spcPct val="150000"/>
              </a:lnSpc>
            </a:pPr>
            <a:r>
              <a:rPr lang="en-US" sz="2400" dirty="0">
                <a:latin typeface="Times New Roman" panose="02020603050405020304" pitchFamily="18" charset="0"/>
                <a:cs typeface="Times New Roman" panose="02020603050405020304" pitchFamily="18" charset="0"/>
              </a:rPr>
              <a:t>victim, watching the daily routine of the victim, etc.</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Searching on message boards/newsgroups, personal websites, and people finding</a:t>
            </a:r>
          </a:p>
          <a:p>
            <a:pPr>
              <a:lnSpc>
                <a:spcPct val="150000"/>
              </a:lnSpc>
            </a:pPr>
            <a:r>
              <a:rPr lang="en-US" sz="2400" dirty="0">
                <a:latin typeface="Times New Roman" panose="02020603050405020304" pitchFamily="18" charset="0"/>
                <a:cs typeface="Times New Roman" panose="02020603050405020304" pitchFamily="18" charset="0"/>
              </a:rPr>
              <a:t>services or websites are most common ways to gather information about the victim</a:t>
            </a:r>
          </a:p>
          <a:p>
            <a:pPr>
              <a:lnSpc>
                <a:spcPct val="150000"/>
              </a:lnSpc>
            </a:pPr>
            <a:r>
              <a:rPr lang="en-US" sz="2400" dirty="0">
                <a:latin typeface="Times New Roman" panose="02020603050405020304" pitchFamily="18" charset="0"/>
                <a:cs typeface="Times New Roman" panose="02020603050405020304" pitchFamily="18" charset="0"/>
              </a:rPr>
              <a:t>using the Internet.</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victim is not aware that the Internet has been used for an attack against them.</a:t>
            </a:r>
          </a:p>
        </p:txBody>
      </p:sp>
    </p:spTree>
    <p:extLst>
      <p:ext uri="{BB962C8B-B14F-4D97-AF65-F5344CB8AC3E}">
        <p14:creationId xmlns:p14="http://schemas.microsoft.com/office/powerpoint/2010/main" val="1107240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57</a:t>
            </a:fld>
            <a:endParaRPr lang="en-US"/>
          </a:p>
        </p:txBody>
      </p:sp>
      <p:pic>
        <p:nvPicPr>
          <p:cNvPr id="2050" name="Picture 2" descr="Cyberstalking PowerPoint Template - PPT Slides | SketchBubble">
            <a:extLst>
              <a:ext uri="{FF2B5EF4-FFF2-40B4-BE49-F238E27FC236}">
                <a16:creationId xmlns:a16="http://schemas.microsoft.com/office/drawing/2014/main" id="{CBDF12E7-7B20-DC7E-1016-AC4F740A78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244762"/>
            <a:ext cx="6858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245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58</a:t>
            </a:fld>
            <a:endParaRPr lang="en-US"/>
          </a:p>
        </p:txBody>
      </p:sp>
      <p:pic>
        <p:nvPicPr>
          <p:cNvPr id="3074" name="Picture 2" descr="What is Cyberstalking? How to Recognize It and Protect Yourself">
            <a:extLst>
              <a:ext uri="{FF2B5EF4-FFF2-40B4-BE49-F238E27FC236}">
                <a16:creationId xmlns:a16="http://schemas.microsoft.com/office/drawing/2014/main" id="{D65BD431-DF5F-F7A4-93E4-C624358BA2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4609" y="920750"/>
            <a:ext cx="6096000" cy="5572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897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59</a:t>
            </a:fld>
            <a:endParaRPr lang="en-US"/>
          </a:p>
        </p:txBody>
      </p:sp>
      <p:sp>
        <p:nvSpPr>
          <p:cNvPr id="2" name="TextBox 1">
            <a:extLst>
              <a:ext uri="{FF2B5EF4-FFF2-40B4-BE49-F238E27FC236}">
                <a16:creationId xmlns:a16="http://schemas.microsoft.com/office/drawing/2014/main" id="{B5609581-1CC5-EFFF-3ABA-3509F402E60F}"/>
              </a:ext>
            </a:extLst>
          </p:cNvPr>
          <p:cNvSpPr txBox="1"/>
          <p:nvPr/>
        </p:nvSpPr>
        <p:spPr>
          <a:xfrm>
            <a:off x="863599" y="1196171"/>
            <a:ext cx="11220217" cy="5011949"/>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Cyberbullying</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National Crime Prevention Council defines Cyberbullying as “when the Internet, cell phones or other devices are used to send or post text or images intended to hurt or embarrass another person.”</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www.StopCyberbullying.org, an expert organization dedicated to Internet safety, security, and privacy defines cyberbullying as “a situation when a child, tween, or teen is repeatedly ‘tormented, threatened, harassed, humiliated, embarrassed, or otherwise targeted’ by Cyber Offenses another child, tween, or teen using text messaging, E-Mail, instant messaging, or any other type of digital technology.” </a:t>
            </a:r>
            <a:endParaRPr 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822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60</a:t>
            </a:fld>
            <a:endParaRPr lang="en-US"/>
          </a:p>
        </p:txBody>
      </p:sp>
      <p:sp>
        <p:nvSpPr>
          <p:cNvPr id="3" name="TextBox 2">
            <a:extLst>
              <a:ext uri="{FF2B5EF4-FFF2-40B4-BE49-F238E27FC236}">
                <a16:creationId xmlns:a16="http://schemas.microsoft.com/office/drawing/2014/main" id="{D6B3F2C8-CF81-E4F0-697B-DC2717A0C6B7}"/>
              </a:ext>
            </a:extLst>
          </p:cNvPr>
          <p:cNvSpPr txBox="1"/>
          <p:nvPr/>
        </p:nvSpPr>
        <p:spPr>
          <a:xfrm>
            <a:off x="897859" y="1445921"/>
            <a:ext cx="10396282" cy="3903954"/>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First,</a:t>
            </a:r>
            <a:r>
              <a:rPr lang="en-US" sz="2400" dirty="0">
                <a:latin typeface="Times New Roman" panose="02020603050405020304" pitchFamily="18" charset="0"/>
                <a:cs typeface="Times New Roman" panose="02020603050405020304" pitchFamily="18" charset="0"/>
              </a:rPr>
              <a:t> we do not know what programs are installed on the computer – that is, risk of malicious programs such as keyloggers or Spyware, which maybe running at the background that can capture the keystrokes to know the passwords and other confidential information and/or monitor the browsing behavior. </a:t>
            </a:r>
          </a:p>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Second,</a:t>
            </a:r>
            <a:r>
              <a:rPr lang="en-US" sz="2400" dirty="0">
                <a:latin typeface="Times New Roman" panose="02020603050405020304" pitchFamily="18" charset="0"/>
                <a:cs typeface="Times New Roman" panose="02020603050405020304" pitchFamily="18" charset="0"/>
              </a:rPr>
              <a:t> over-the-shoulder surfing can enable others to find out your passwords. Therefore, one has to be extremely careful about protecting his/her privacy on such systems, as one does not know who will use the computer after him/her</a:t>
            </a:r>
          </a:p>
        </p:txBody>
      </p:sp>
    </p:spTree>
    <p:extLst>
      <p:ext uri="{BB962C8B-B14F-4D97-AF65-F5344CB8AC3E}">
        <p14:creationId xmlns:p14="http://schemas.microsoft.com/office/powerpoint/2010/main" val="116497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61</a:t>
            </a:fld>
            <a:endParaRPr lang="en-US"/>
          </a:p>
        </p:txBody>
      </p:sp>
      <p:sp>
        <p:nvSpPr>
          <p:cNvPr id="3" name="TextBox 2">
            <a:extLst>
              <a:ext uri="{FF2B5EF4-FFF2-40B4-BE49-F238E27FC236}">
                <a16:creationId xmlns:a16="http://schemas.microsoft.com/office/drawing/2014/main" id="{ACF64F6A-2DD2-260E-6566-6745652D59F1}"/>
              </a:ext>
            </a:extLst>
          </p:cNvPr>
          <p:cNvSpPr txBox="1"/>
          <p:nvPr/>
        </p:nvSpPr>
        <p:spPr>
          <a:xfrm>
            <a:off x="489527" y="906966"/>
            <a:ext cx="11702473" cy="5156027"/>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Indian Information Technology Act (ITA) 2000</a:t>
            </a:r>
            <a:r>
              <a:rPr lang="en-US" sz="24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does not define cybercafes and interprets cybercafes as “network service providers” referred to under the Section 79, which imposed on them a responsibility for “due diligence” failing which they would be liable for the offenses committed in their network. </a:t>
            </a:r>
          </a:p>
          <a:p>
            <a:pPr marL="342900" indent="-342900">
              <a:lnSpc>
                <a:spcPct val="150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Cybercriminals prefer cybercafes to carry out their activities.</a:t>
            </a:r>
          </a:p>
          <a:p>
            <a:pPr marL="342900" indent="-342900">
              <a:lnSpc>
                <a:spcPct val="150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 The criminals tend to identify one particular personal computer (PC) to prepare it for their use. </a:t>
            </a:r>
          </a:p>
          <a:p>
            <a:pPr marL="342900" indent="-342900">
              <a:lnSpc>
                <a:spcPct val="150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Cybercriminals can either install malicious programs such as keyloggers and/or Spyware or launch an attack on the target. </a:t>
            </a:r>
          </a:p>
          <a:p>
            <a:pPr marL="342900" indent="-342900">
              <a:lnSpc>
                <a:spcPct val="150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Cybercriminals will visit these cafes at a particular time and on the prescribed frequency, maybe alternate day or twice a week</a:t>
            </a:r>
          </a:p>
        </p:txBody>
      </p:sp>
    </p:spTree>
    <p:extLst>
      <p:ext uri="{BB962C8B-B14F-4D97-AF65-F5344CB8AC3E}">
        <p14:creationId xmlns:p14="http://schemas.microsoft.com/office/powerpoint/2010/main" val="264622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62</a:t>
            </a:fld>
            <a:endParaRPr lang="en-US"/>
          </a:p>
        </p:txBody>
      </p:sp>
      <p:sp>
        <p:nvSpPr>
          <p:cNvPr id="3" name="TextBox 2">
            <a:extLst>
              <a:ext uri="{FF2B5EF4-FFF2-40B4-BE49-F238E27FC236}">
                <a16:creationId xmlns:a16="http://schemas.microsoft.com/office/drawing/2014/main" id="{6FC758B5-6619-BCBD-B74A-D0403AE7F3B5}"/>
              </a:ext>
            </a:extLst>
          </p:cNvPr>
          <p:cNvSpPr txBox="1"/>
          <p:nvPr/>
        </p:nvSpPr>
        <p:spPr>
          <a:xfrm>
            <a:off x="397164" y="1326124"/>
            <a:ext cx="11074399" cy="4893647"/>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A recent survey conducted in one of the metropolitan cities in India reveals the following facts: </a:t>
            </a:r>
          </a:p>
          <a:p>
            <a:pPr marL="457200" indent="-457200">
              <a:buAutoNum type="arabicPeriod"/>
            </a:pPr>
            <a:r>
              <a:rPr lang="en-US" sz="2400" dirty="0">
                <a:latin typeface="Times New Roman" panose="02020603050405020304" pitchFamily="18" charset="0"/>
                <a:cs typeface="Times New Roman" panose="02020603050405020304" pitchFamily="18" charset="0"/>
              </a:rPr>
              <a:t>Pirated software(s) such as OS, browser, office automation software(s) (e.g., Microsoft Office) are installed in all the computers. </a:t>
            </a:r>
          </a:p>
          <a:p>
            <a:pPr marL="457200" indent="-457200">
              <a:buAutoNum type="arabicPeriod"/>
            </a:pPr>
            <a:r>
              <a:rPr lang="en-US" sz="2400" dirty="0">
                <a:latin typeface="Times New Roman" panose="02020603050405020304" pitchFamily="18" charset="0"/>
                <a:cs typeface="Times New Roman" panose="02020603050405020304" pitchFamily="18" charset="0"/>
              </a:rPr>
              <a:t>Antivirus software is found to be not updated to the latest patch and/or antivirus signature. </a:t>
            </a:r>
          </a:p>
          <a:p>
            <a:pPr marL="457200" indent="-457200">
              <a:buAutoNum type="arabicPeriod"/>
            </a:pPr>
            <a:r>
              <a:rPr lang="en-US" sz="2400" dirty="0">
                <a:latin typeface="Times New Roman" panose="02020603050405020304" pitchFamily="18" charset="0"/>
                <a:cs typeface="Times New Roman" panose="02020603050405020304" pitchFamily="18" charset="0"/>
              </a:rPr>
              <a:t>Several cybercafes had installed the software called “Deep Freeze” for protecting the computers from prospective malware attacks. Deep Freeze can wipe out the details of all activities carried out on the computer when one clicks on the “restart” button. Such practices present challenges to the police or crime investigators when they visit the cybercafes to pick up clues after the </a:t>
            </a:r>
            <a:r>
              <a:rPr lang="en-US" sz="2400" dirty="0" err="1">
                <a:latin typeface="Times New Roman" panose="02020603050405020304" pitchFamily="18" charset="0"/>
                <a:cs typeface="Times New Roman" panose="02020603050405020304" pitchFamily="18" charset="0"/>
              </a:rPr>
              <a:t>Interet</a:t>
            </a:r>
            <a:r>
              <a:rPr lang="en-US" sz="2400" dirty="0">
                <a:latin typeface="Times New Roman" panose="02020603050405020304" pitchFamily="18" charset="0"/>
                <a:cs typeface="Times New Roman" panose="02020603050405020304" pitchFamily="18" charset="0"/>
              </a:rPr>
              <a:t> Service Provider (ISP) points to a particular IP address from where a threat mail was probably sent or an online Phishing attack was carried out, to retrieve logged files.</a:t>
            </a:r>
          </a:p>
        </p:txBody>
      </p:sp>
    </p:spTree>
    <p:extLst>
      <p:ext uri="{BB962C8B-B14F-4D97-AF65-F5344CB8AC3E}">
        <p14:creationId xmlns:p14="http://schemas.microsoft.com/office/powerpoint/2010/main" val="2217363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63</a:t>
            </a:fld>
            <a:endParaRPr lang="en-US"/>
          </a:p>
        </p:txBody>
      </p:sp>
      <p:sp>
        <p:nvSpPr>
          <p:cNvPr id="3" name="TextBox 2">
            <a:extLst>
              <a:ext uri="{FF2B5EF4-FFF2-40B4-BE49-F238E27FC236}">
                <a16:creationId xmlns:a16="http://schemas.microsoft.com/office/drawing/2014/main" id="{4EAC124F-C1E7-3227-37C2-6B9983C6E2EA}"/>
              </a:ext>
            </a:extLst>
          </p:cNvPr>
          <p:cNvSpPr txBox="1"/>
          <p:nvPr/>
        </p:nvSpPr>
        <p:spPr>
          <a:xfrm>
            <a:off x="565383" y="1316612"/>
            <a:ext cx="11277600" cy="4457952"/>
          </a:xfrm>
          <a:prstGeom prst="rect">
            <a:avLst/>
          </a:prstGeom>
          <a:noFill/>
        </p:spPr>
        <p:txBody>
          <a:bodyPr wrap="square">
            <a:spAutoFit/>
          </a:bodyPr>
          <a:lstStyle/>
          <a:p>
            <a:pPr>
              <a:lnSpc>
                <a:spcPct val="150000"/>
              </a:lnSpc>
            </a:pPr>
            <a:r>
              <a:rPr lang="en-US" sz="2400" dirty="0">
                <a:latin typeface="Times New Roman" panose="02020603050405020304" pitchFamily="18" charset="0"/>
                <a:cs typeface="Times New Roman" panose="02020603050405020304" pitchFamily="18" charset="0"/>
              </a:rPr>
              <a:t>4. Annual maintenance contract (AMC) found to be not in a place for servicing the computers; hence, hard disks for all the computers are not formatted unless the computer is down. Not having the AMC is a risk from cybercrime perspective because a cybercriminal can install a Malicious Code on a computer and conduct criminal activities without any interruption. </a:t>
            </a:r>
          </a:p>
          <a:p>
            <a:pPr>
              <a:lnSpc>
                <a:spcPct val="150000"/>
              </a:lnSpc>
            </a:pPr>
            <a:r>
              <a:rPr lang="en-US" sz="2400" dirty="0">
                <a:latin typeface="Times New Roman" panose="02020603050405020304" pitchFamily="18" charset="0"/>
                <a:cs typeface="Times New Roman" panose="02020603050405020304" pitchFamily="18" charset="0"/>
              </a:rPr>
              <a:t> 5.Pornographic websites and other similar websites with indecent contents are not blocked. </a:t>
            </a:r>
          </a:p>
          <a:p>
            <a:pPr>
              <a:lnSpc>
                <a:spcPct val="150000"/>
              </a:lnSpc>
            </a:pPr>
            <a:r>
              <a:rPr lang="en-US" sz="2400" dirty="0">
                <a:latin typeface="Times New Roman" panose="02020603050405020304" pitchFamily="18" charset="0"/>
                <a:cs typeface="Times New Roman" panose="02020603050405020304" pitchFamily="18" charset="0"/>
              </a:rPr>
              <a:t>6. Cybercafe owners have very less awareness about IT Security and IT Governance.</a:t>
            </a:r>
          </a:p>
        </p:txBody>
      </p:sp>
    </p:spTree>
    <p:extLst>
      <p:ext uri="{BB962C8B-B14F-4D97-AF65-F5344CB8AC3E}">
        <p14:creationId xmlns:p14="http://schemas.microsoft.com/office/powerpoint/2010/main" val="938707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64</a:t>
            </a:fld>
            <a:endParaRPr lang="en-US"/>
          </a:p>
        </p:txBody>
      </p:sp>
      <p:sp>
        <p:nvSpPr>
          <p:cNvPr id="3" name="TextBox 2">
            <a:extLst>
              <a:ext uri="{FF2B5EF4-FFF2-40B4-BE49-F238E27FC236}">
                <a16:creationId xmlns:a16="http://schemas.microsoft.com/office/drawing/2014/main" id="{08CAA900-8830-AF40-64C9-A8307191010A}"/>
              </a:ext>
            </a:extLst>
          </p:cNvPr>
          <p:cNvSpPr txBox="1"/>
          <p:nvPr/>
        </p:nvSpPr>
        <p:spPr>
          <a:xfrm>
            <a:off x="502627" y="1141213"/>
            <a:ext cx="11005882" cy="5011949"/>
          </a:xfrm>
          <a:prstGeom prst="rect">
            <a:avLst/>
          </a:prstGeom>
          <a:noFill/>
        </p:spPr>
        <p:txBody>
          <a:bodyPr wrap="square">
            <a:spAutoFit/>
          </a:bodyPr>
          <a:lstStyle/>
          <a:p>
            <a:pPr>
              <a:lnSpc>
                <a:spcPct val="150000"/>
              </a:lnSpc>
            </a:pPr>
            <a:r>
              <a:rPr lang="en-US" sz="2400" dirty="0">
                <a:latin typeface="Times New Roman" panose="02020603050405020304" pitchFamily="18" charset="0"/>
                <a:cs typeface="Times New Roman" panose="02020603050405020304" pitchFamily="18" charset="0"/>
              </a:rPr>
              <a:t>7. Government/ISPs/State Police (cyber cell wing) do not seem to provide IT Governance guidelines to cybercafe owners. </a:t>
            </a:r>
          </a:p>
          <a:p>
            <a:pPr>
              <a:lnSpc>
                <a:spcPct val="150000"/>
              </a:lnSpc>
            </a:pPr>
            <a:r>
              <a:rPr lang="en-US" sz="2400" dirty="0">
                <a:latin typeface="Times New Roman" panose="02020603050405020304" pitchFamily="18" charset="0"/>
                <a:cs typeface="Times New Roman" panose="02020603050405020304" pitchFamily="18" charset="0"/>
              </a:rPr>
              <a:t>8. Cybercafe association or State Police (cyber cell wing) do not seem to conduct periodic visits to cybercafes – one of the cybercafe owners whom we interviewed expressed a view that the police will not visit a cybercafe unless criminal activity is registered by filing an First Information Report (FIR). Cybercafe owners feel that police either have a very little knowledge about the technical aspects involved in cybercrimes and/or about conceptual understanding of IT security. There are thousands of cybercafes across India. </a:t>
            </a:r>
          </a:p>
        </p:txBody>
      </p:sp>
    </p:spTree>
    <p:extLst>
      <p:ext uri="{BB962C8B-B14F-4D97-AF65-F5344CB8AC3E}">
        <p14:creationId xmlns:p14="http://schemas.microsoft.com/office/powerpoint/2010/main" val="3910995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65</a:t>
            </a:fld>
            <a:endParaRPr lang="en-US"/>
          </a:p>
        </p:txBody>
      </p:sp>
      <p:sp>
        <p:nvSpPr>
          <p:cNvPr id="3" name="TextBox 2">
            <a:extLst>
              <a:ext uri="{FF2B5EF4-FFF2-40B4-BE49-F238E27FC236}">
                <a16:creationId xmlns:a16="http://schemas.microsoft.com/office/drawing/2014/main" id="{B6A9699E-6CD3-254E-6C96-9180400945C1}"/>
              </a:ext>
            </a:extLst>
          </p:cNvPr>
          <p:cNvSpPr txBox="1"/>
          <p:nvPr/>
        </p:nvSpPr>
        <p:spPr>
          <a:xfrm>
            <a:off x="942109" y="1214782"/>
            <a:ext cx="11009746" cy="1200329"/>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In the event that a central agency takes up the responsibility for monitoring cybercafes, an individual should take care while visiting and/or operating from cybercafe. Here are a few tips for safety and security while using the computer in a cybercafe: </a:t>
            </a:r>
          </a:p>
        </p:txBody>
      </p:sp>
      <p:sp>
        <p:nvSpPr>
          <p:cNvPr id="7" name="TextBox 6">
            <a:extLst>
              <a:ext uri="{FF2B5EF4-FFF2-40B4-BE49-F238E27FC236}">
                <a16:creationId xmlns:a16="http://schemas.microsoft.com/office/drawing/2014/main" id="{866CCC5D-C4AF-2EBD-04B7-C97310D48940}"/>
              </a:ext>
            </a:extLst>
          </p:cNvPr>
          <p:cNvSpPr txBox="1"/>
          <p:nvPr/>
        </p:nvSpPr>
        <p:spPr>
          <a:xfrm>
            <a:off x="849745" y="2415111"/>
            <a:ext cx="9947564" cy="4094198"/>
          </a:xfrm>
          <a:prstGeom prst="rect">
            <a:avLst/>
          </a:prstGeom>
          <a:noFill/>
        </p:spPr>
        <p:txBody>
          <a:bodyPr wrap="square">
            <a:spAutoFit/>
          </a:bodyPr>
          <a:lstStyle/>
          <a:p>
            <a:pPr marL="457200" indent="-457200">
              <a:lnSpc>
                <a:spcPct val="150000"/>
              </a:lnSpc>
              <a:buAutoNum type="arabicPeriod"/>
            </a:pPr>
            <a:r>
              <a:rPr lang="en-US" sz="2200" dirty="0">
                <a:latin typeface="Times New Roman" panose="02020603050405020304" pitchFamily="18" charset="0"/>
                <a:cs typeface="Times New Roman" panose="02020603050405020304" pitchFamily="18" charset="0"/>
              </a:rPr>
              <a:t>Always logout </a:t>
            </a:r>
          </a:p>
          <a:p>
            <a:pPr marL="457200" indent="-457200">
              <a:lnSpc>
                <a:spcPct val="150000"/>
              </a:lnSpc>
              <a:buAutoNum type="arabicPeriod"/>
            </a:pPr>
            <a:r>
              <a:rPr lang="en-US" sz="2200" dirty="0">
                <a:latin typeface="Times New Roman" panose="02020603050405020304" pitchFamily="18" charset="0"/>
                <a:cs typeface="Times New Roman" panose="02020603050405020304" pitchFamily="18" charset="0"/>
              </a:rPr>
              <a:t>Stay with the computer </a:t>
            </a:r>
          </a:p>
          <a:p>
            <a:pPr marL="457200" indent="-457200">
              <a:lnSpc>
                <a:spcPct val="150000"/>
              </a:lnSpc>
              <a:buAutoNum type="arabicPeriod"/>
            </a:pPr>
            <a:r>
              <a:rPr lang="en-US" sz="2200" dirty="0">
                <a:latin typeface="Times New Roman" panose="02020603050405020304" pitchFamily="18" charset="0"/>
                <a:cs typeface="Times New Roman" panose="02020603050405020304" pitchFamily="18" charset="0"/>
              </a:rPr>
              <a:t>Clear history and temporary files</a:t>
            </a:r>
          </a:p>
          <a:p>
            <a:pPr marL="457200" indent="-457200">
              <a:lnSpc>
                <a:spcPct val="150000"/>
              </a:lnSpc>
              <a:buAutoNum type="arabicPeriod"/>
            </a:pPr>
            <a:r>
              <a:rPr lang="en-US" sz="2200" dirty="0">
                <a:latin typeface="Times New Roman" panose="02020603050405020304" pitchFamily="18" charset="0"/>
                <a:cs typeface="Times New Roman" panose="02020603050405020304" pitchFamily="18" charset="0"/>
              </a:rPr>
              <a:t>Be alert</a:t>
            </a:r>
          </a:p>
          <a:p>
            <a:pPr marL="457200" indent="-457200">
              <a:lnSpc>
                <a:spcPct val="150000"/>
              </a:lnSpc>
              <a:buAutoNum type="arabicPeriod"/>
            </a:pPr>
            <a:r>
              <a:rPr lang="en-US" sz="2200" dirty="0">
                <a:latin typeface="Times New Roman" panose="02020603050405020304" pitchFamily="18" charset="0"/>
                <a:cs typeface="Times New Roman" panose="02020603050405020304" pitchFamily="18" charset="0"/>
              </a:rPr>
              <a:t>Avoid online financial transactions </a:t>
            </a:r>
          </a:p>
          <a:p>
            <a:pPr marL="457200" indent="-457200">
              <a:lnSpc>
                <a:spcPct val="150000"/>
              </a:lnSpc>
              <a:buAutoNum type="arabicPeriod"/>
            </a:pPr>
            <a:r>
              <a:rPr lang="en-US" sz="2200" dirty="0">
                <a:latin typeface="Times New Roman" panose="02020603050405020304" pitchFamily="18" charset="0"/>
                <a:cs typeface="Times New Roman" panose="02020603050405020304" pitchFamily="18" charset="0"/>
              </a:rPr>
              <a:t>Change passwords</a:t>
            </a:r>
          </a:p>
          <a:p>
            <a:pPr marL="457200" indent="-457200">
              <a:lnSpc>
                <a:spcPct val="150000"/>
              </a:lnSpc>
              <a:buAutoNum type="arabicPeriod"/>
            </a:pPr>
            <a:r>
              <a:rPr lang="en-US" sz="2200" dirty="0">
                <a:latin typeface="Times New Roman" panose="02020603050405020304" pitchFamily="18" charset="0"/>
                <a:cs typeface="Times New Roman" panose="02020603050405020304" pitchFamily="18" charset="0"/>
              </a:rPr>
              <a:t>Use Virtual keyboard </a:t>
            </a:r>
          </a:p>
          <a:p>
            <a:pPr marL="457200" indent="-457200">
              <a:lnSpc>
                <a:spcPct val="150000"/>
              </a:lnSpc>
              <a:buAutoNum type="arabicPeriod"/>
            </a:pPr>
            <a:r>
              <a:rPr lang="en-US" sz="2200" dirty="0">
                <a:latin typeface="Times New Roman" panose="02020603050405020304" pitchFamily="18" charset="0"/>
                <a:cs typeface="Times New Roman" panose="02020603050405020304" pitchFamily="18" charset="0"/>
              </a:rPr>
              <a:t>Security warnings</a:t>
            </a:r>
          </a:p>
        </p:txBody>
      </p:sp>
    </p:spTree>
    <p:extLst>
      <p:ext uri="{BB962C8B-B14F-4D97-AF65-F5344CB8AC3E}">
        <p14:creationId xmlns:p14="http://schemas.microsoft.com/office/powerpoint/2010/main" val="191662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66</a:t>
            </a:fld>
            <a:endParaRPr lang="en-US"/>
          </a:p>
        </p:txBody>
      </p:sp>
      <p:pic>
        <p:nvPicPr>
          <p:cNvPr id="3" name="Picture 2">
            <a:extLst>
              <a:ext uri="{FF2B5EF4-FFF2-40B4-BE49-F238E27FC236}">
                <a16:creationId xmlns:a16="http://schemas.microsoft.com/office/drawing/2014/main" id="{4A149FD8-2812-B1DA-61DE-F6A7CCB68110}"/>
              </a:ext>
            </a:extLst>
          </p:cNvPr>
          <p:cNvPicPr>
            <a:picLocks noChangeAspect="1"/>
          </p:cNvPicPr>
          <p:nvPr/>
        </p:nvPicPr>
        <p:blipFill>
          <a:blip r:embed="rId2"/>
          <a:stretch>
            <a:fillRect/>
          </a:stretch>
        </p:blipFill>
        <p:spPr>
          <a:xfrm>
            <a:off x="1311048" y="1101449"/>
            <a:ext cx="9307832" cy="5182199"/>
          </a:xfrm>
          <a:prstGeom prst="rect">
            <a:avLst/>
          </a:prstGeom>
        </p:spPr>
      </p:pic>
      <p:sp>
        <p:nvSpPr>
          <p:cNvPr id="7" name="TextBox 6">
            <a:extLst>
              <a:ext uri="{FF2B5EF4-FFF2-40B4-BE49-F238E27FC236}">
                <a16:creationId xmlns:a16="http://schemas.microsoft.com/office/drawing/2014/main" id="{552661E2-39DE-95F2-82C0-911A335C793A}"/>
              </a:ext>
            </a:extLst>
          </p:cNvPr>
          <p:cNvSpPr txBox="1"/>
          <p:nvPr/>
        </p:nvSpPr>
        <p:spPr>
          <a:xfrm>
            <a:off x="1311048" y="1101449"/>
            <a:ext cx="6148872" cy="742511"/>
          </a:xfrm>
          <a:prstGeom prst="rect">
            <a:avLst/>
          </a:prstGeom>
          <a:noFill/>
        </p:spPr>
        <p:txBody>
          <a:bodyPr wrap="square">
            <a:spAutoFit/>
          </a:bodyPr>
          <a:lstStyle/>
          <a:p>
            <a:pPr>
              <a:lnSpc>
                <a:spcPct val="150000"/>
              </a:lnSpc>
            </a:pPr>
            <a:r>
              <a:rPr lang="en-US" sz="3200" dirty="0">
                <a:solidFill>
                  <a:srgbClr val="FF0000"/>
                </a:solidFill>
                <a:latin typeface="Times New Roman" panose="02020603050405020304" pitchFamily="18" charset="0"/>
                <a:cs typeface="Times New Roman" panose="02020603050405020304" pitchFamily="18" charset="0"/>
              </a:rPr>
              <a:t>Botnet:</a:t>
            </a:r>
          </a:p>
        </p:txBody>
      </p:sp>
    </p:spTree>
    <p:extLst>
      <p:ext uri="{BB962C8B-B14F-4D97-AF65-F5344CB8AC3E}">
        <p14:creationId xmlns:p14="http://schemas.microsoft.com/office/powerpoint/2010/main" val="210558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67</a:t>
            </a:fld>
            <a:endParaRPr lang="en-US"/>
          </a:p>
        </p:txBody>
      </p:sp>
      <p:pic>
        <p:nvPicPr>
          <p:cNvPr id="23" name="Picture 22" descr="Diagram&#10;&#10;Description automatically generated">
            <a:extLst>
              <a:ext uri="{FF2B5EF4-FFF2-40B4-BE49-F238E27FC236}">
                <a16:creationId xmlns:a16="http://schemas.microsoft.com/office/drawing/2014/main" id="{7EC51EAE-4536-A075-A757-D814958BDD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758813" y="-702889"/>
            <a:ext cx="4890739" cy="8819461"/>
          </a:xfrm>
          <a:prstGeom prst="rect">
            <a:avLst/>
          </a:prstGeom>
        </p:spPr>
      </p:pic>
    </p:spTree>
    <p:extLst>
      <p:ext uri="{BB962C8B-B14F-4D97-AF65-F5344CB8AC3E}">
        <p14:creationId xmlns:p14="http://schemas.microsoft.com/office/powerpoint/2010/main" val="1879815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68</a:t>
            </a:fld>
            <a:endParaRPr lang="en-US"/>
          </a:p>
        </p:txBody>
      </p:sp>
      <p:sp>
        <p:nvSpPr>
          <p:cNvPr id="3" name="TextBox 2">
            <a:extLst>
              <a:ext uri="{FF2B5EF4-FFF2-40B4-BE49-F238E27FC236}">
                <a16:creationId xmlns:a16="http://schemas.microsoft.com/office/drawing/2014/main" id="{4485022A-8F08-2EB0-1CEB-3DA8FE0ABAC2}"/>
              </a:ext>
            </a:extLst>
          </p:cNvPr>
          <p:cNvSpPr txBox="1"/>
          <p:nvPr/>
        </p:nvSpPr>
        <p:spPr>
          <a:xfrm>
            <a:off x="886690" y="1536174"/>
            <a:ext cx="10806546" cy="2934458"/>
          </a:xfrm>
          <a:prstGeom prst="rect">
            <a:avLst/>
          </a:prstGeom>
          <a:noFill/>
        </p:spPr>
        <p:txBody>
          <a:bodyPr wrap="square">
            <a:spAutoFit/>
          </a:bodyPr>
          <a:lstStyle/>
          <a:p>
            <a:pPr marL="342900" indent="-342900">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Bot refers to an automated program for performing a task, often over a network</a:t>
            </a:r>
          </a:p>
          <a:p>
            <a:pPr marL="342900" indent="-342900">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Botnet refers to a collection of bots</a:t>
            </a:r>
          </a:p>
          <a:p>
            <a:pPr marL="342900" indent="-342900">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Botnets are often like </a:t>
            </a:r>
            <a:r>
              <a:rPr lang="en-US" sz="2400">
                <a:latin typeface="Times New Roman" panose="02020603050405020304" pitchFamily="18" charset="0"/>
                <a:cs typeface="Times New Roman" panose="02020603050405020304" pitchFamily="18" charset="0"/>
              </a:rPr>
              <a:t>distributing Denial-of-Service </a:t>
            </a:r>
            <a:r>
              <a:rPr lang="en-US" sz="2400" dirty="0">
                <a:latin typeface="Times New Roman" panose="02020603050405020304" pitchFamily="18" charset="0"/>
                <a:cs typeface="Times New Roman" panose="02020603050405020304" pitchFamily="18" charset="0"/>
              </a:rPr>
              <a:t>used to perform malicious activities spam and spread viruses to conduct (DoS) attacks</a:t>
            </a:r>
          </a:p>
        </p:txBody>
      </p:sp>
    </p:spTree>
    <p:extLst>
      <p:ext uri="{BB962C8B-B14F-4D97-AF65-F5344CB8AC3E}">
        <p14:creationId xmlns:p14="http://schemas.microsoft.com/office/powerpoint/2010/main" val="2072067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69</a:t>
            </a:fld>
            <a:endParaRPr lang="en-US"/>
          </a:p>
        </p:txBody>
      </p:sp>
      <p:sp>
        <p:nvSpPr>
          <p:cNvPr id="7" name="TextBox 6">
            <a:extLst>
              <a:ext uri="{FF2B5EF4-FFF2-40B4-BE49-F238E27FC236}">
                <a16:creationId xmlns:a16="http://schemas.microsoft.com/office/drawing/2014/main" id="{FB55335A-29F8-560F-4DB2-62DE87CC43A6}"/>
              </a:ext>
            </a:extLst>
          </p:cNvPr>
          <p:cNvSpPr txBox="1"/>
          <p:nvPr/>
        </p:nvSpPr>
        <p:spPr>
          <a:xfrm>
            <a:off x="637308" y="1260963"/>
            <a:ext cx="11166765" cy="4524315"/>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A </a:t>
            </a:r>
            <a:r>
              <a:rPr lang="en-US" sz="2400" dirty="0">
                <a:solidFill>
                  <a:srgbClr val="FF0000"/>
                </a:solidFill>
                <a:latin typeface="Times New Roman" panose="02020603050405020304" pitchFamily="18" charset="0"/>
                <a:cs typeface="Times New Roman" panose="02020603050405020304" pitchFamily="18" charset="0"/>
              </a:rPr>
              <a:t>botnet</a:t>
            </a:r>
            <a:r>
              <a:rPr lang="en-US" sz="2400" dirty="0">
                <a:latin typeface="Times New Roman" panose="02020603050405020304" pitchFamily="18" charset="0"/>
                <a:cs typeface="Times New Roman" panose="02020603050405020304" pitchFamily="18" charset="0"/>
              </a:rPr>
              <a:t> is a network of computers infected with a malicious program that allows cybercriminals to control the infected machines remotely without the users'</a:t>
            </a:r>
          </a:p>
          <a:p>
            <a:r>
              <a:rPr lang="en-US" sz="2400" dirty="0">
                <a:latin typeface="Times New Roman" panose="02020603050405020304" pitchFamily="18" charset="0"/>
                <a:cs typeface="Times New Roman" panose="02020603050405020304" pitchFamily="18" charset="0"/>
              </a:rPr>
              <a:t>Knowledge.</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dictionary meaning of Bot is “(computing) an automated program for doing some particular task, often over a network.”</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Botnet is a term used for the collection of software robots, or Bots, that run autonomously and automatically.</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term is often associated with malicious software but can also refer to the network of computers using distributed computing software.</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 simple terms, a Bot is simply an automated computer program One can gain the</a:t>
            </a:r>
          </a:p>
          <a:p>
            <a:r>
              <a:rPr lang="en-US" sz="2400" dirty="0">
                <a:latin typeface="Times New Roman" panose="02020603050405020304" pitchFamily="18" charset="0"/>
                <a:cs typeface="Times New Roman" panose="02020603050405020304" pitchFamily="18" charset="0"/>
              </a:rPr>
              <a:t>    control of computer by infecting them with a virus or other Malicious Code that gives         the access</a:t>
            </a:r>
          </a:p>
        </p:txBody>
      </p:sp>
    </p:spTree>
    <p:extLst>
      <p:ext uri="{BB962C8B-B14F-4D97-AF65-F5344CB8AC3E}">
        <p14:creationId xmlns:p14="http://schemas.microsoft.com/office/powerpoint/2010/main" val="2184826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70</a:t>
            </a:fld>
            <a:endParaRPr lang="en-US"/>
          </a:p>
        </p:txBody>
      </p:sp>
      <p:sp>
        <p:nvSpPr>
          <p:cNvPr id="10" name="TextBox 9">
            <a:extLst>
              <a:ext uri="{FF2B5EF4-FFF2-40B4-BE49-F238E27FC236}">
                <a16:creationId xmlns:a16="http://schemas.microsoft.com/office/drawing/2014/main" id="{0C382A37-0FC4-3951-1A60-6B22F5005F9D}"/>
              </a:ext>
            </a:extLst>
          </p:cNvPr>
          <p:cNvSpPr txBox="1"/>
          <p:nvPr/>
        </p:nvSpPr>
        <p:spPr>
          <a:xfrm>
            <a:off x="701963" y="823215"/>
            <a:ext cx="10788073" cy="4431983"/>
          </a:xfrm>
          <a:prstGeom prst="rect">
            <a:avLst/>
          </a:prstGeom>
          <a:noFill/>
        </p:spPr>
        <p:txBody>
          <a:bodyPr wrap="square">
            <a:spAutoFit/>
          </a:bodyPr>
          <a:lstStyle/>
          <a:p>
            <a:endParaRPr lang="en-US" dirty="0"/>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Computer system maybe a part of a Botnet even though it appears to be operating normally.</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Botnets are often used to conduct a range of activities, from distributing Spam and  viruses to conducting denial-of-service (DoS) attacks.</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Botnet (also called as zombie network) is a network of computers infected with a malicious program that allows cybercriminals to control the infected machines remotely without the users’ knowledge.</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“Zombie networks” have become a source of income for entire groups of cybercriminals. The invariably low cost of maintaining a Botnet and the ever diminishing degree of knowledge required to manage one are conducive to the growth in popularity and, consequently, the number of Botnets.</a:t>
            </a:r>
          </a:p>
        </p:txBody>
      </p:sp>
    </p:spTree>
    <p:extLst>
      <p:ext uri="{BB962C8B-B14F-4D97-AF65-F5344CB8AC3E}">
        <p14:creationId xmlns:p14="http://schemas.microsoft.com/office/powerpoint/2010/main" val="1853687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71</a:t>
            </a:fld>
            <a:endParaRPr lang="en-US"/>
          </a:p>
        </p:txBody>
      </p:sp>
      <p:sp>
        <p:nvSpPr>
          <p:cNvPr id="3" name="TextBox 2">
            <a:extLst>
              <a:ext uri="{FF2B5EF4-FFF2-40B4-BE49-F238E27FC236}">
                <a16:creationId xmlns:a16="http://schemas.microsoft.com/office/drawing/2014/main" id="{CEE3871E-58B3-7232-6662-F3C81BB9C070}"/>
              </a:ext>
            </a:extLst>
          </p:cNvPr>
          <p:cNvSpPr txBox="1"/>
          <p:nvPr/>
        </p:nvSpPr>
        <p:spPr>
          <a:xfrm>
            <a:off x="609600" y="1390548"/>
            <a:ext cx="10418618" cy="2677656"/>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‘encryption of these programs’ code can also be ordered in the same way to protect them from detection by antivirus tools.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Another option is to steal an existing Botnet.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One can reduce the chances of becoming part of a Bot by limiting access into the system.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Leaving your Internet connection ON and unprotected is just like leaving the front door of the house wide open. </a:t>
            </a:r>
          </a:p>
        </p:txBody>
      </p:sp>
    </p:spTree>
    <p:extLst>
      <p:ext uri="{BB962C8B-B14F-4D97-AF65-F5344CB8AC3E}">
        <p14:creationId xmlns:p14="http://schemas.microsoft.com/office/powerpoint/2010/main" val="4221819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72</a:t>
            </a:fld>
            <a:endParaRPr lang="en-US"/>
          </a:p>
        </p:txBody>
      </p:sp>
      <p:sp>
        <p:nvSpPr>
          <p:cNvPr id="3" name="TextBox 2">
            <a:extLst>
              <a:ext uri="{FF2B5EF4-FFF2-40B4-BE49-F238E27FC236}">
                <a16:creationId xmlns:a16="http://schemas.microsoft.com/office/drawing/2014/main" id="{7B61B2A4-58F4-7705-0840-8B0C27EE51C3}"/>
              </a:ext>
            </a:extLst>
          </p:cNvPr>
          <p:cNvSpPr txBox="1"/>
          <p:nvPr/>
        </p:nvSpPr>
        <p:spPr>
          <a:xfrm>
            <a:off x="618835" y="1196263"/>
            <a:ext cx="10774973" cy="4154984"/>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One can ensure the following to secure the system: </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Use antivirus and anti-Spyware software and keep it up-to-date</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Set the OS to download and install security patches automatically </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Use a firewall to protect the system from hacking attacks while it is connected on the Internet: A firewall is a software and/or hardware that is designed to block unauthorized access while permitting authorized communications. </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Disconnect from the Internet when you are away from your computer</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Downloading the freeware only from websites that are known and trustworthy</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Check regularly the folders in the mailbox – “sent items” or “outgoing” – for those messages you did not send </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Take immediate action if your system is infected </a:t>
            </a:r>
          </a:p>
        </p:txBody>
      </p:sp>
    </p:spTree>
    <p:extLst>
      <p:ext uri="{BB962C8B-B14F-4D97-AF65-F5344CB8AC3E}">
        <p14:creationId xmlns:p14="http://schemas.microsoft.com/office/powerpoint/2010/main" val="2650617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73</a:t>
            </a:fld>
            <a:endParaRPr lang="en-US"/>
          </a:p>
        </p:txBody>
      </p:sp>
      <p:pic>
        <p:nvPicPr>
          <p:cNvPr id="7" name="Picture 6">
            <a:extLst>
              <a:ext uri="{FF2B5EF4-FFF2-40B4-BE49-F238E27FC236}">
                <a16:creationId xmlns:a16="http://schemas.microsoft.com/office/drawing/2014/main" id="{AF1A69E4-3BB8-537C-84E2-E99B115D3728}"/>
              </a:ext>
            </a:extLst>
          </p:cNvPr>
          <p:cNvPicPr>
            <a:picLocks noChangeAspect="1"/>
          </p:cNvPicPr>
          <p:nvPr/>
        </p:nvPicPr>
        <p:blipFill>
          <a:blip r:embed="rId2"/>
          <a:stretch>
            <a:fillRect/>
          </a:stretch>
        </p:blipFill>
        <p:spPr>
          <a:xfrm>
            <a:off x="3414338" y="1195075"/>
            <a:ext cx="6234038" cy="5193187"/>
          </a:xfrm>
          <a:prstGeom prst="rect">
            <a:avLst/>
          </a:prstGeom>
        </p:spPr>
      </p:pic>
    </p:spTree>
    <p:extLst>
      <p:ext uri="{BB962C8B-B14F-4D97-AF65-F5344CB8AC3E}">
        <p14:creationId xmlns:p14="http://schemas.microsoft.com/office/powerpoint/2010/main" val="174139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74</a:t>
            </a:fld>
            <a:endParaRPr lang="en-US"/>
          </a:p>
        </p:txBody>
      </p:sp>
      <p:pic>
        <p:nvPicPr>
          <p:cNvPr id="1026" name="Picture 2" descr="Mirai botnet operations. | Download Scientific Diagram">
            <a:extLst>
              <a:ext uri="{FF2B5EF4-FFF2-40B4-BE49-F238E27FC236}">
                <a16:creationId xmlns:a16="http://schemas.microsoft.com/office/drawing/2014/main" id="{527598D1-3809-C8AF-3616-203FA6E430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0796" y="1135143"/>
            <a:ext cx="9525000" cy="53054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79BD159-73D7-B662-9963-E67692FF61F6}"/>
              </a:ext>
            </a:extLst>
          </p:cNvPr>
          <p:cNvSpPr txBox="1"/>
          <p:nvPr/>
        </p:nvSpPr>
        <p:spPr>
          <a:xfrm>
            <a:off x="1468582" y="1579418"/>
            <a:ext cx="2540000" cy="584775"/>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MIRAI</a:t>
            </a:r>
          </a:p>
        </p:txBody>
      </p:sp>
    </p:spTree>
    <p:extLst>
      <p:ext uri="{BB962C8B-B14F-4D97-AF65-F5344CB8AC3E}">
        <p14:creationId xmlns:p14="http://schemas.microsoft.com/office/powerpoint/2010/main" val="2543857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75</a:t>
            </a:fld>
            <a:endParaRPr lang="en-US"/>
          </a:p>
        </p:txBody>
      </p:sp>
      <p:sp>
        <p:nvSpPr>
          <p:cNvPr id="3" name="TextBox 2">
            <a:extLst>
              <a:ext uri="{FF2B5EF4-FFF2-40B4-BE49-F238E27FC236}">
                <a16:creationId xmlns:a16="http://schemas.microsoft.com/office/drawing/2014/main" id="{D356E465-ECB5-02F1-10A7-21067C7A8F3A}"/>
              </a:ext>
            </a:extLst>
          </p:cNvPr>
          <p:cNvSpPr txBox="1"/>
          <p:nvPr/>
        </p:nvSpPr>
        <p:spPr>
          <a:xfrm>
            <a:off x="350603" y="1205757"/>
            <a:ext cx="6151418"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Technical Term:</a:t>
            </a:r>
          </a:p>
        </p:txBody>
      </p:sp>
      <p:sp>
        <p:nvSpPr>
          <p:cNvPr id="6" name="TextBox 5">
            <a:extLst>
              <a:ext uri="{FF2B5EF4-FFF2-40B4-BE49-F238E27FC236}">
                <a16:creationId xmlns:a16="http://schemas.microsoft.com/office/drawing/2014/main" id="{9C34BD16-01B0-B12B-440A-5D76A087A864}"/>
              </a:ext>
            </a:extLst>
          </p:cNvPr>
          <p:cNvSpPr txBox="1"/>
          <p:nvPr/>
        </p:nvSpPr>
        <p:spPr>
          <a:xfrm>
            <a:off x="350603" y="2078181"/>
            <a:ext cx="6493540" cy="1569660"/>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Malware</a:t>
            </a:r>
            <a:r>
              <a:rPr lang="en-US" sz="2400" dirty="0">
                <a:latin typeface="Times New Roman" panose="02020603050405020304" pitchFamily="18" charset="0"/>
                <a:cs typeface="Times New Roman" panose="02020603050405020304" pitchFamily="18" charset="0"/>
              </a:rPr>
              <a:t>: It is malicious software, designed to damage a computer system without the owner’s</a:t>
            </a:r>
          </a:p>
          <a:p>
            <a:r>
              <a:rPr lang="en-US" sz="2400" dirty="0">
                <a:latin typeface="Times New Roman" panose="02020603050405020304" pitchFamily="18" charset="0"/>
                <a:cs typeface="Times New Roman" panose="02020603050405020304" pitchFamily="18" charset="0"/>
              </a:rPr>
              <a:t>informed consent. Viruses and worms are the examples of malware.</a:t>
            </a:r>
          </a:p>
        </p:txBody>
      </p:sp>
      <p:pic>
        <p:nvPicPr>
          <p:cNvPr id="1026" name="Picture 2" descr="What is malware? | F-Secure">
            <a:extLst>
              <a:ext uri="{FF2B5EF4-FFF2-40B4-BE49-F238E27FC236}">
                <a16:creationId xmlns:a16="http://schemas.microsoft.com/office/drawing/2014/main" id="{760F8EA7-7A57-E6F2-2A6E-6693C759E4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7474" y="1257833"/>
            <a:ext cx="3235035" cy="231057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D7A674B-888C-DFE7-3DBC-416515654B9E}"/>
              </a:ext>
            </a:extLst>
          </p:cNvPr>
          <p:cNvSpPr txBox="1"/>
          <p:nvPr/>
        </p:nvSpPr>
        <p:spPr>
          <a:xfrm>
            <a:off x="372352" y="3935490"/>
            <a:ext cx="6493541" cy="193899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Adware: </a:t>
            </a:r>
            <a:r>
              <a:rPr lang="en-US" sz="2400" dirty="0">
                <a:latin typeface="Times New Roman" panose="02020603050405020304" pitchFamily="18" charset="0"/>
                <a:cs typeface="Times New Roman" panose="02020603050405020304" pitchFamily="18" charset="0"/>
              </a:rPr>
              <a:t>It is advertising-supported software, which automatically plays, displays, or downloads advertisements to a computer after the software is installed on it or while the application is being used. Few Spywares are classified as Adware. </a:t>
            </a:r>
          </a:p>
        </p:txBody>
      </p:sp>
      <p:pic>
        <p:nvPicPr>
          <p:cNvPr id="8" name="Picture 7">
            <a:extLst>
              <a:ext uri="{FF2B5EF4-FFF2-40B4-BE49-F238E27FC236}">
                <a16:creationId xmlns:a16="http://schemas.microsoft.com/office/drawing/2014/main" id="{BB040CC6-4FE3-BF5B-D85D-DDCF4697EF08}"/>
              </a:ext>
            </a:extLst>
          </p:cNvPr>
          <p:cNvPicPr>
            <a:picLocks noChangeAspect="1"/>
          </p:cNvPicPr>
          <p:nvPr/>
        </p:nvPicPr>
        <p:blipFill>
          <a:blip r:embed="rId3"/>
          <a:stretch>
            <a:fillRect/>
          </a:stretch>
        </p:blipFill>
        <p:spPr>
          <a:xfrm>
            <a:off x="7167795" y="3911665"/>
            <a:ext cx="3705714" cy="2073102"/>
          </a:xfrm>
          <a:prstGeom prst="rect">
            <a:avLst/>
          </a:prstGeom>
        </p:spPr>
      </p:pic>
    </p:spTree>
    <p:extLst>
      <p:ext uri="{BB962C8B-B14F-4D97-AF65-F5344CB8AC3E}">
        <p14:creationId xmlns:p14="http://schemas.microsoft.com/office/powerpoint/2010/main" val="452491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76</a:t>
            </a:fld>
            <a:endParaRPr lang="en-US"/>
          </a:p>
        </p:txBody>
      </p:sp>
      <p:sp>
        <p:nvSpPr>
          <p:cNvPr id="7" name="TextBox 6">
            <a:extLst>
              <a:ext uri="{FF2B5EF4-FFF2-40B4-BE49-F238E27FC236}">
                <a16:creationId xmlns:a16="http://schemas.microsoft.com/office/drawing/2014/main" id="{291E6624-99C3-16DE-2F3A-8D83E6FB665B}"/>
              </a:ext>
            </a:extLst>
          </p:cNvPr>
          <p:cNvSpPr txBox="1"/>
          <p:nvPr/>
        </p:nvSpPr>
        <p:spPr>
          <a:xfrm>
            <a:off x="618836" y="1360224"/>
            <a:ext cx="10187709" cy="461665"/>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Spam:</a:t>
            </a:r>
            <a:r>
              <a:rPr lang="en-US" sz="2400" dirty="0">
                <a:latin typeface="Times New Roman" panose="02020603050405020304" pitchFamily="18" charset="0"/>
                <a:cs typeface="Times New Roman" panose="02020603050405020304" pitchFamily="18" charset="0"/>
              </a:rPr>
              <a:t> It means unsolicited or undesired E-Mail messages</a:t>
            </a:r>
          </a:p>
        </p:txBody>
      </p:sp>
      <p:sp>
        <p:nvSpPr>
          <p:cNvPr id="11" name="TextBox 10">
            <a:extLst>
              <a:ext uri="{FF2B5EF4-FFF2-40B4-BE49-F238E27FC236}">
                <a16:creationId xmlns:a16="http://schemas.microsoft.com/office/drawing/2014/main" id="{EA7D9971-E94B-AC47-06C9-CBE357D91333}"/>
              </a:ext>
            </a:extLst>
          </p:cNvPr>
          <p:cNvSpPr txBox="1"/>
          <p:nvPr/>
        </p:nvSpPr>
        <p:spPr>
          <a:xfrm>
            <a:off x="488207" y="2090611"/>
            <a:ext cx="11545455" cy="1687963"/>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DDoS: </a:t>
            </a:r>
            <a:r>
              <a:rPr lang="en-US" sz="2400" dirty="0">
                <a:latin typeface="Times New Roman" panose="02020603050405020304" pitchFamily="18" charset="0"/>
                <a:cs typeface="Times New Roman" panose="02020603050405020304" pitchFamily="18" charset="0"/>
              </a:rPr>
              <a:t>Distributed denial-of-service attack (DDoS) occurs when multiple systems flood the bandwidth or resources of a targeted system, usually one or more web servers. These systems are compromised by attackers using a variety of methods.</a:t>
            </a:r>
          </a:p>
        </p:txBody>
      </p:sp>
    </p:spTree>
    <p:extLst>
      <p:ext uri="{BB962C8B-B14F-4D97-AF65-F5344CB8AC3E}">
        <p14:creationId xmlns:p14="http://schemas.microsoft.com/office/powerpoint/2010/main" val="66245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77</a:t>
            </a:fld>
            <a:endParaRPr lang="en-US"/>
          </a:p>
        </p:txBody>
      </p:sp>
      <p:sp>
        <p:nvSpPr>
          <p:cNvPr id="3" name="TextBox 2">
            <a:extLst>
              <a:ext uri="{FF2B5EF4-FFF2-40B4-BE49-F238E27FC236}">
                <a16:creationId xmlns:a16="http://schemas.microsoft.com/office/drawing/2014/main" id="{3DF6758C-3CF8-C184-E2F8-5414A8273177}"/>
              </a:ext>
            </a:extLst>
          </p:cNvPr>
          <p:cNvSpPr txBox="1"/>
          <p:nvPr/>
        </p:nvSpPr>
        <p:spPr>
          <a:xfrm>
            <a:off x="785091" y="937552"/>
            <a:ext cx="6151418"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Attack Vector: </a:t>
            </a:r>
          </a:p>
        </p:txBody>
      </p:sp>
      <p:sp>
        <p:nvSpPr>
          <p:cNvPr id="8" name="TextBox 7">
            <a:extLst>
              <a:ext uri="{FF2B5EF4-FFF2-40B4-BE49-F238E27FC236}">
                <a16:creationId xmlns:a16="http://schemas.microsoft.com/office/drawing/2014/main" id="{D7BF02D9-C960-7C87-646F-0AE1146336BA}"/>
              </a:ext>
            </a:extLst>
          </p:cNvPr>
          <p:cNvSpPr txBox="1"/>
          <p:nvPr/>
        </p:nvSpPr>
        <p:spPr>
          <a:xfrm>
            <a:off x="671601" y="1376313"/>
            <a:ext cx="11065163" cy="5011949"/>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 “attack vector” is a path, which an attacker can gain access to a computer or to a network server to deliver a payload or malicious outcome.</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Attack vectors enable attackers to exploit system vulnerabilities, including the human element.</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Attack vectors include viruses, E-Mail attachments, webpages, pop-up windows, instant messages, chat rooms, and deception. All of these methods involve programming, except deception, in which a human operator is fooled into removing or weakening system defenses.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To some extent, firewalls and antivirus software can block attack vectors.</a:t>
            </a:r>
          </a:p>
        </p:txBody>
      </p:sp>
    </p:spTree>
    <p:extLst>
      <p:ext uri="{BB962C8B-B14F-4D97-AF65-F5344CB8AC3E}">
        <p14:creationId xmlns:p14="http://schemas.microsoft.com/office/powerpoint/2010/main" val="2765114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78</a:t>
            </a:fld>
            <a:endParaRPr lang="en-US"/>
          </a:p>
        </p:txBody>
      </p:sp>
      <p:sp>
        <p:nvSpPr>
          <p:cNvPr id="3" name="TextBox 2">
            <a:extLst>
              <a:ext uri="{FF2B5EF4-FFF2-40B4-BE49-F238E27FC236}">
                <a16:creationId xmlns:a16="http://schemas.microsoft.com/office/drawing/2014/main" id="{3AE6288A-6103-49DF-287E-0F168B6959BF}"/>
              </a:ext>
            </a:extLst>
          </p:cNvPr>
          <p:cNvSpPr txBox="1"/>
          <p:nvPr/>
        </p:nvSpPr>
        <p:spPr>
          <a:xfrm>
            <a:off x="701964" y="1187026"/>
            <a:ext cx="10834254" cy="4457952"/>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defense method that is effective today may not remain so for long because attackers are constantly updating attack vectors, and seeking new ones, in their quest to gain unauthorized access to computers and servers.</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most common malicious payloads are viruses, Trojan Horses, worms, and Spyware.</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 technical terms, the payload is the necessary data being carried within a packet or other transmission unit – in this scenario, payload means the malicious activity that the attack performs.</a:t>
            </a:r>
          </a:p>
        </p:txBody>
      </p:sp>
    </p:spTree>
    <p:extLst>
      <p:ext uri="{BB962C8B-B14F-4D97-AF65-F5344CB8AC3E}">
        <p14:creationId xmlns:p14="http://schemas.microsoft.com/office/powerpoint/2010/main" val="2976192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79</a:t>
            </a:fld>
            <a:endParaRPr lang="en-US"/>
          </a:p>
        </p:txBody>
      </p:sp>
      <p:sp>
        <p:nvSpPr>
          <p:cNvPr id="3" name="TextBox 2">
            <a:extLst>
              <a:ext uri="{FF2B5EF4-FFF2-40B4-BE49-F238E27FC236}">
                <a16:creationId xmlns:a16="http://schemas.microsoft.com/office/drawing/2014/main" id="{81A2F97E-C475-28D6-AA4F-A4DB07043032}"/>
              </a:ext>
            </a:extLst>
          </p:cNvPr>
          <p:cNvSpPr txBox="1"/>
          <p:nvPr/>
        </p:nvSpPr>
        <p:spPr>
          <a:xfrm>
            <a:off x="979054" y="1020679"/>
            <a:ext cx="6151418" cy="5011949"/>
          </a:xfrm>
          <a:prstGeom prst="rect">
            <a:avLst/>
          </a:prstGeom>
          <a:noFill/>
        </p:spPr>
        <p:txBody>
          <a:bodyPr wrap="square">
            <a:spAutoFit/>
          </a:bodyPr>
          <a:lstStyle/>
          <a:p>
            <a:pPr marL="457200" indent="-457200">
              <a:lnSpc>
                <a:spcPct val="150000"/>
              </a:lnSpc>
              <a:buFont typeface="+mj-lt"/>
              <a:buAutoNum type="arabicPeriod"/>
            </a:pPr>
            <a:r>
              <a:rPr lang="en-US" sz="2400" dirty="0">
                <a:solidFill>
                  <a:srgbClr val="FF0000"/>
                </a:solidFill>
                <a:latin typeface="Times New Roman" panose="02020603050405020304" pitchFamily="18" charset="0"/>
                <a:cs typeface="Times New Roman" panose="02020603050405020304" pitchFamily="18" charset="0"/>
              </a:rPr>
              <a:t>Attack by E-Mail</a:t>
            </a:r>
          </a:p>
          <a:p>
            <a:pPr marL="457200" indent="-457200">
              <a:lnSpc>
                <a:spcPct val="150000"/>
              </a:lnSpc>
              <a:buFont typeface="+mj-lt"/>
              <a:buAutoNum type="arabicPeriod"/>
            </a:pPr>
            <a:r>
              <a:rPr lang="en-US" sz="2400" dirty="0">
                <a:solidFill>
                  <a:schemeClr val="accent1">
                    <a:lumMod val="75000"/>
                  </a:schemeClr>
                </a:solidFill>
                <a:latin typeface="Times New Roman" panose="02020603050405020304" pitchFamily="18" charset="0"/>
                <a:cs typeface="Times New Roman" panose="02020603050405020304" pitchFamily="18" charset="0"/>
              </a:rPr>
              <a:t>Attachments (and other files)</a:t>
            </a:r>
          </a:p>
          <a:p>
            <a:pPr marL="457200" indent="-457200">
              <a:lnSpc>
                <a:spcPct val="150000"/>
              </a:lnSpc>
              <a:buFont typeface="+mj-lt"/>
              <a:buAutoNum type="arabicPeriod"/>
            </a:pPr>
            <a:r>
              <a:rPr lang="en-US" sz="2400" dirty="0">
                <a:solidFill>
                  <a:schemeClr val="accent6"/>
                </a:solidFill>
                <a:latin typeface="Times New Roman" panose="02020603050405020304" pitchFamily="18" charset="0"/>
                <a:cs typeface="Times New Roman" panose="02020603050405020304" pitchFamily="18" charset="0"/>
              </a:rPr>
              <a:t>Attack by deception</a:t>
            </a:r>
          </a:p>
          <a:p>
            <a:pPr marL="457200" indent="-457200">
              <a:lnSpc>
                <a:spcPct val="150000"/>
              </a:lnSpc>
              <a:buFont typeface="+mj-lt"/>
              <a:buAutoNum type="arabicPeriod"/>
            </a:pPr>
            <a:r>
              <a:rPr lang="en-US" sz="2400" dirty="0">
                <a:solidFill>
                  <a:schemeClr val="accent2">
                    <a:lumMod val="75000"/>
                  </a:schemeClr>
                </a:solidFill>
                <a:latin typeface="Times New Roman" panose="02020603050405020304" pitchFamily="18" charset="0"/>
                <a:cs typeface="Times New Roman" panose="02020603050405020304" pitchFamily="18" charset="0"/>
              </a:rPr>
              <a:t>Hackers</a:t>
            </a:r>
          </a:p>
          <a:p>
            <a:pPr marL="457200" indent="-457200">
              <a:lnSpc>
                <a:spcPct val="150000"/>
              </a:lnSpc>
              <a:buFont typeface="+mj-lt"/>
              <a:buAutoNum type="arabicPeriod"/>
            </a:pPr>
            <a:r>
              <a:rPr lang="en-US" sz="2400" dirty="0">
                <a:solidFill>
                  <a:srgbClr val="FF0000"/>
                </a:solidFill>
                <a:latin typeface="Times New Roman" panose="02020603050405020304" pitchFamily="18" charset="0"/>
                <a:cs typeface="Times New Roman" panose="02020603050405020304" pitchFamily="18" charset="0"/>
              </a:rPr>
              <a:t>Heedless guests (attack by webpage)</a:t>
            </a:r>
          </a:p>
          <a:p>
            <a:pPr marL="457200" indent="-457200">
              <a:lnSpc>
                <a:spcPct val="150000"/>
              </a:lnSpc>
              <a:buFont typeface="+mj-lt"/>
              <a:buAutoNum type="arabicPeriod"/>
            </a:pPr>
            <a:r>
              <a:rPr lang="en-US" sz="2400" dirty="0">
                <a:solidFill>
                  <a:srgbClr val="0000FF"/>
                </a:solidFill>
                <a:latin typeface="Times New Roman" panose="02020603050405020304" pitchFamily="18" charset="0"/>
                <a:cs typeface="Times New Roman" panose="02020603050405020304" pitchFamily="18" charset="0"/>
              </a:rPr>
              <a:t>Attack of the worms</a:t>
            </a:r>
          </a:p>
          <a:p>
            <a:pPr marL="457200" indent="-457200">
              <a:lnSpc>
                <a:spcPct val="150000"/>
              </a:lnSpc>
              <a:buFont typeface="+mj-lt"/>
              <a:buAutoNum type="arabicPeriod"/>
            </a:pPr>
            <a:r>
              <a:rPr lang="en-US" sz="2400" dirty="0">
                <a:solidFill>
                  <a:srgbClr val="9AA50B"/>
                </a:solidFill>
                <a:latin typeface="Times New Roman" panose="02020603050405020304" pitchFamily="18" charset="0"/>
                <a:cs typeface="Times New Roman" panose="02020603050405020304" pitchFamily="18" charset="0"/>
              </a:rPr>
              <a:t>Malicious macros</a:t>
            </a:r>
          </a:p>
          <a:p>
            <a:pPr marL="457200" indent="-457200">
              <a:lnSpc>
                <a:spcPct val="150000"/>
              </a:lnSpc>
              <a:buFont typeface="+mj-lt"/>
              <a:buAutoNum type="arabicPeriod"/>
            </a:pPr>
            <a:r>
              <a:rPr lang="en-US" sz="2400" dirty="0" err="1">
                <a:solidFill>
                  <a:srgbClr val="C00000"/>
                </a:solidFill>
                <a:latin typeface="Times New Roman" panose="02020603050405020304" pitchFamily="18" charset="0"/>
                <a:cs typeface="Times New Roman" panose="02020603050405020304" pitchFamily="18" charset="0"/>
              </a:rPr>
              <a:t>Foistware</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sneakware</a:t>
            </a:r>
            <a:r>
              <a:rPr lang="en-US" sz="2400" dirty="0">
                <a:solidFill>
                  <a:srgbClr val="C00000"/>
                </a:solidFill>
                <a:latin typeface="Times New Roman" panose="02020603050405020304" pitchFamily="18" charset="0"/>
                <a:cs typeface="Times New Roman" panose="02020603050405020304" pitchFamily="18" charset="0"/>
              </a:rPr>
              <a:t>)</a:t>
            </a:r>
          </a:p>
          <a:p>
            <a:pPr marL="457200" indent="-457200">
              <a:lnSpc>
                <a:spcPct val="150000"/>
              </a:lnSpc>
              <a:buFont typeface="+mj-lt"/>
              <a:buAutoNum type="arabicPeriod"/>
            </a:pPr>
            <a:r>
              <a:rPr lang="en-US" sz="2400" dirty="0">
                <a:solidFill>
                  <a:srgbClr val="FF0000"/>
                </a:solidFill>
                <a:latin typeface="Times New Roman" panose="02020603050405020304" pitchFamily="18" charset="0"/>
                <a:cs typeface="Times New Roman" panose="02020603050405020304" pitchFamily="18" charset="0"/>
              </a:rPr>
              <a:t>Viruses</a:t>
            </a:r>
          </a:p>
        </p:txBody>
      </p:sp>
    </p:spTree>
    <p:extLst>
      <p:ext uri="{BB962C8B-B14F-4D97-AF65-F5344CB8AC3E}">
        <p14:creationId xmlns:p14="http://schemas.microsoft.com/office/powerpoint/2010/main" val="393756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80</a:t>
            </a:fld>
            <a:endParaRPr lang="en-US"/>
          </a:p>
        </p:txBody>
      </p:sp>
      <p:sp>
        <p:nvSpPr>
          <p:cNvPr id="3" name="TextBox 2">
            <a:extLst>
              <a:ext uri="{FF2B5EF4-FFF2-40B4-BE49-F238E27FC236}">
                <a16:creationId xmlns:a16="http://schemas.microsoft.com/office/drawing/2014/main" id="{AE33D071-25C6-DA70-CABA-8241B437C558}"/>
              </a:ext>
            </a:extLst>
          </p:cNvPr>
          <p:cNvSpPr txBox="1"/>
          <p:nvPr/>
        </p:nvSpPr>
        <p:spPr>
          <a:xfrm>
            <a:off x="785091" y="1233116"/>
            <a:ext cx="6151418" cy="584775"/>
          </a:xfrm>
          <a:prstGeom prst="rect">
            <a:avLst/>
          </a:prstGeom>
          <a:noFill/>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Zero-Day Attack:</a:t>
            </a:r>
          </a:p>
        </p:txBody>
      </p:sp>
      <p:sp>
        <p:nvSpPr>
          <p:cNvPr id="7" name="TextBox 6">
            <a:extLst>
              <a:ext uri="{FF2B5EF4-FFF2-40B4-BE49-F238E27FC236}">
                <a16:creationId xmlns:a16="http://schemas.microsoft.com/office/drawing/2014/main" id="{0F4D0BAE-876D-9ACC-628A-381AEBBA38E3}"/>
              </a:ext>
            </a:extLst>
          </p:cNvPr>
          <p:cNvSpPr txBox="1"/>
          <p:nvPr/>
        </p:nvSpPr>
        <p:spPr>
          <a:xfrm>
            <a:off x="785091" y="1817891"/>
            <a:ext cx="10880436" cy="2795958"/>
          </a:xfrm>
          <a:prstGeom prst="rect">
            <a:avLst/>
          </a:prstGeom>
          <a:noFill/>
        </p:spPr>
        <p:txBody>
          <a:bodyPr wrap="square">
            <a:spAutoFit/>
          </a:bodyPr>
          <a:lstStyle/>
          <a:p>
            <a:pPr>
              <a:lnSpc>
                <a:spcPct val="150000"/>
              </a:lnSpc>
            </a:pPr>
            <a:r>
              <a:rPr lang="en-US" sz="2400" dirty="0">
                <a:latin typeface="Times New Roman" panose="02020603050405020304" pitchFamily="18" charset="0"/>
                <a:cs typeface="Times New Roman" panose="02020603050405020304" pitchFamily="18" charset="0"/>
              </a:rPr>
              <a:t>A zero-day (or zero hour) attack is a computer threat that attempts to exploit computer application vulnerabilities that are unknown to anybody in the world (i.e., undisclosed to the software vendor and software users) and/or for which no patch (i.e., security fix) is available. Zero-day exploits are used or shared by attackers before the software vendor knows about the vulnerability.</a:t>
            </a:r>
          </a:p>
        </p:txBody>
      </p:sp>
    </p:spTree>
    <p:extLst>
      <p:ext uri="{BB962C8B-B14F-4D97-AF65-F5344CB8AC3E}">
        <p14:creationId xmlns:p14="http://schemas.microsoft.com/office/powerpoint/2010/main" val="3620668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p:txBody>
          <a:bodyPr/>
          <a:lstStyle/>
          <a:p>
            <a:fld id="{8D4A074B-606A-4285-8C8E-329671B08E17}" type="slidenum">
              <a:rPr lang="en-US" smtClean="0"/>
              <a:t>81</a:t>
            </a:fld>
            <a:endParaRPr lang="en-US"/>
          </a:p>
        </p:txBody>
      </p:sp>
      <p:sp>
        <p:nvSpPr>
          <p:cNvPr id="3" name="TextBox 2">
            <a:extLst>
              <a:ext uri="{FF2B5EF4-FFF2-40B4-BE49-F238E27FC236}">
                <a16:creationId xmlns:a16="http://schemas.microsoft.com/office/drawing/2014/main" id="{52ABEA48-76A4-95B7-1486-8EB5F31DD6A9}"/>
              </a:ext>
            </a:extLst>
          </p:cNvPr>
          <p:cNvSpPr txBox="1"/>
          <p:nvPr/>
        </p:nvSpPr>
        <p:spPr>
          <a:xfrm>
            <a:off x="762754" y="1519721"/>
            <a:ext cx="10631055" cy="3349956"/>
          </a:xfrm>
          <a:prstGeom prst="rect">
            <a:avLst/>
          </a:prstGeom>
          <a:noFill/>
        </p:spPr>
        <p:txBody>
          <a:bodyPr wrap="square">
            <a:spAutoFit/>
          </a:bodyPr>
          <a:lstStyle/>
          <a:p>
            <a:pPr>
              <a:lnSpc>
                <a:spcPct val="150000"/>
              </a:lnSpc>
            </a:pPr>
            <a:r>
              <a:rPr lang="en-US" sz="2400" dirty="0">
                <a:solidFill>
                  <a:srgbClr val="FF0000"/>
                </a:solidFill>
                <a:latin typeface="Times New Roman" panose="02020603050405020304" pitchFamily="18" charset="0"/>
                <a:cs typeface="Times New Roman" panose="02020603050405020304" pitchFamily="18" charset="0"/>
              </a:rPr>
              <a:t>Zero-day emergency response team (ZERT): </a:t>
            </a:r>
            <a:r>
              <a:rPr lang="en-US" sz="2400" dirty="0">
                <a:latin typeface="Times New Roman" panose="02020603050405020304" pitchFamily="18" charset="0"/>
                <a:cs typeface="Times New Roman" panose="02020603050405020304" pitchFamily="18" charset="0"/>
              </a:rPr>
              <a:t>This is a group of software engineers who work to release non-vendor patches for zero-day exploits. Nevada is attempting to provide support with the </a:t>
            </a:r>
            <a:r>
              <a:rPr lang="en-US" sz="2400" dirty="0" err="1">
                <a:latin typeface="Times New Roman" panose="02020603050405020304" pitchFamily="18" charset="0"/>
                <a:cs typeface="Times New Roman" panose="02020603050405020304" pitchFamily="18" charset="0"/>
              </a:rPr>
              <a:t>Zeroday</a:t>
            </a:r>
            <a:r>
              <a:rPr lang="en-US" sz="2400" dirty="0">
                <a:latin typeface="Times New Roman" panose="02020603050405020304" pitchFamily="18" charset="0"/>
                <a:cs typeface="Times New Roman" panose="02020603050405020304" pitchFamily="18" charset="0"/>
              </a:rPr>
              <a:t> Project at www.zerodayproject.com, which </a:t>
            </a:r>
            <a:r>
              <a:rPr lang="en-US" sz="2400" dirty="0" err="1">
                <a:latin typeface="Times New Roman" panose="02020603050405020304" pitchFamily="18" charset="0"/>
                <a:cs typeface="Times New Roman" panose="02020603050405020304" pitchFamily="18" charset="0"/>
              </a:rPr>
              <a:t>surpports</a:t>
            </a:r>
            <a:r>
              <a:rPr lang="en-US" sz="2400" dirty="0">
                <a:latin typeface="Times New Roman" panose="02020603050405020304" pitchFamily="18" charset="0"/>
                <a:cs typeface="Times New Roman" panose="02020603050405020304" pitchFamily="18" charset="0"/>
              </a:rPr>
              <a:t> to provide information on upcoming attacks and provide support to vulnerable systems. Also, visit the weblink http://www.isotf.org/zert to get more information about it.</a:t>
            </a:r>
          </a:p>
        </p:txBody>
      </p:sp>
    </p:spTree>
    <p:extLst>
      <p:ext uri="{BB962C8B-B14F-4D97-AF65-F5344CB8AC3E}">
        <p14:creationId xmlns:p14="http://schemas.microsoft.com/office/powerpoint/2010/main" val="1938012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6" name="Rectangle 615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48" name="Picture 4" descr="Thank You Digital Images – Browse 8,023 Stock Photos, Vectors, and Video |  Adobe Stock">
            <a:extLst>
              <a:ext uri="{FF2B5EF4-FFF2-40B4-BE49-F238E27FC236}">
                <a16:creationId xmlns:a16="http://schemas.microsoft.com/office/drawing/2014/main" id="{E9240A7E-E06A-1A0F-2992-8A8DABF470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36E89B2-5D0A-3FA2-CC45-3EA3B8576FCC}"/>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8D4A074B-606A-4285-8C8E-329671B08E17}" type="slidenum">
              <a:rPr lang="en-US">
                <a:solidFill>
                  <a:srgbClr val="FFFFFF"/>
                </a:solidFill>
              </a:rPr>
              <a:pPr>
                <a:spcAft>
                  <a:spcPts val="600"/>
                </a:spcAft>
              </a:pPr>
              <a:t>82</a:t>
            </a:fld>
            <a:endParaRPr lang="en-US">
              <a:solidFill>
                <a:srgbClr val="FFFFFF"/>
              </a:solidFill>
            </a:endParaRPr>
          </a:p>
        </p:txBody>
      </p:sp>
    </p:spTree>
    <p:extLst>
      <p:ext uri="{BB962C8B-B14F-4D97-AF65-F5344CB8AC3E}">
        <p14:creationId xmlns:p14="http://schemas.microsoft.com/office/powerpoint/2010/main" val="1688467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3990</TotalTime>
  <Words>5384</Words>
  <Application>Microsoft Office PowerPoint</Application>
  <PresentationFormat>Widescreen</PresentationFormat>
  <Paragraphs>392</Paragraphs>
  <Slides>82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82</vt:i4>
      </vt:variant>
    </vt:vector>
  </HeadingPairs>
  <TitlesOfParts>
    <vt:vector size="89" baseType="lpstr">
      <vt:lpstr>Arial</vt:lpstr>
      <vt:lpstr>Calibri</vt:lpstr>
      <vt:lpstr>Calibri Light</vt:lpstr>
      <vt:lpstr>Lora</vt:lpstr>
      <vt:lpstr>Times New Roman</vt:lpstr>
      <vt:lpstr>Wingdings</vt:lpstr>
      <vt:lpstr>1_Office Theme</vt:lpstr>
      <vt:lpstr>PowerPoint Presentation</vt:lpstr>
      <vt:lpstr>PowerPoint Presentation</vt:lpstr>
      <vt:lpstr>PowerPoint Presentation</vt:lpstr>
      <vt:lpstr>PowerPoint Presentation</vt:lpstr>
      <vt:lpstr>Introduction</vt:lpstr>
      <vt:lpstr>Hackers, Crackers, and Phreakers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Thejkumar J</dc:creator>
  <cp:lastModifiedBy>Shashank Gowda</cp:lastModifiedBy>
  <cp:revision>306</cp:revision>
  <dcterms:created xsi:type="dcterms:W3CDTF">2020-09-23T05:32:32Z</dcterms:created>
  <dcterms:modified xsi:type="dcterms:W3CDTF">2023-06-27T04:34:14Z</dcterms:modified>
</cp:coreProperties>
</file>