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34.xml" ContentType="application/vnd.openxmlformats-officedocument.presentationml.tags+xml"/>
  <Override PartName="/ppt/notesSlides/notesSlide12.xml" ContentType="application/vnd.openxmlformats-officedocument.presentationml.notesSlide+xml"/>
  <Override PartName="/ppt/tags/tag52.xml" ContentType="application/vnd.openxmlformats-officedocument.presentationml.tags+xml"/>
  <Override PartName="/ppt/slides/slide99.xml" ContentType="application/vnd.openxmlformats-officedocument.presentationml.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notesSlides/notesSlide13.xml" ContentType="application/vnd.openxmlformats-officedocument.presentationml.notesSlide+xml"/>
  <Override PartName="/ppt/tags/tag46.xml" ContentType="application/vnd.openxmlformats-officedocument.presentationml.tags+xml"/>
  <Override PartName="/ppt/tags/tag64.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24.xml" ContentType="application/vnd.openxmlformats-officedocument.presentationml.tags+xml"/>
  <Override PartName="/ppt/tags/tag53.xml" ContentType="application/vnd.openxmlformats-officedocument.presentationml.tags+xml"/>
  <Override PartName="/ppt/slides/slide89.xml" ContentType="application/vnd.openxmlformats-officedocument.presentationml.slide+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notesSlides/notesSlide14.xml" ContentType="application/vnd.openxmlformats-officedocument.presentationml.notesSlide+xml"/>
  <Override PartName="/ppt/tags/tag54.xml" ContentType="application/vnd.openxmlformats-officedocument.presentationml.tags+xml"/>
  <Override PartName="/ppt/tags/tag65.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slides/slide79.xml" ContentType="application/vnd.openxmlformats-officedocument.presentationml.slide+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66.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slides/slide98.xml" ContentType="application/vnd.openxmlformats-officedocument.presentationml.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2"/>
  </p:notesMasterIdLst>
  <p:handoutMasterIdLst>
    <p:handoutMasterId r:id="rId103"/>
  </p:handoutMasterIdLst>
  <p:sldIdLst>
    <p:sldId id="285" r:id="rId2"/>
    <p:sldId id="286" r:id="rId3"/>
    <p:sldId id="335" r:id="rId4"/>
    <p:sldId id="287" r:id="rId5"/>
    <p:sldId id="289" r:id="rId6"/>
    <p:sldId id="290" r:id="rId7"/>
    <p:sldId id="291" r:id="rId8"/>
    <p:sldId id="293" r:id="rId9"/>
    <p:sldId id="258" r:id="rId10"/>
    <p:sldId id="259" r:id="rId11"/>
    <p:sldId id="279" r:id="rId12"/>
    <p:sldId id="261" r:id="rId13"/>
    <p:sldId id="262" r:id="rId14"/>
    <p:sldId id="263" r:id="rId15"/>
    <p:sldId id="264" r:id="rId16"/>
    <p:sldId id="260" r:id="rId17"/>
    <p:sldId id="265" r:id="rId18"/>
    <p:sldId id="339" r:id="rId19"/>
    <p:sldId id="304" r:id="rId20"/>
    <p:sldId id="306" r:id="rId21"/>
    <p:sldId id="340" r:id="rId22"/>
    <p:sldId id="294" r:id="rId23"/>
    <p:sldId id="308" r:id="rId24"/>
    <p:sldId id="341" r:id="rId25"/>
    <p:sldId id="303" r:id="rId26"/>
    <p:sldId id="312" r:id="rId27"/>
    <p:sldId id="342" r:id="rId28"/>
    <p:sldId id="296" r:id="rId29"/>
    <p:sldId id="309" r:id="rId30"/>
    <p:sldId id="343" r:id="rId31"/>
    <p:sldId id="344" r:id="rId32"/>
    <p:sldId id="311" r:id="rId33"/>
    <p:sldId id="298" r:id="rId34"/>
    <p:sldId id="299" r:id="rId35"/>
    <p:sldId id="300" r:id="rId36"/>
    <p:sldId id="301" r:id="rId37"/>
    <p:sldId id="302" r:id="rId38"/>
    <p:sldId id="310" r:id="rId39"/>
    <p:sldId id="345" r:id="rId40"/>
    <p:sldId id="313" r:id="rId41"/>
    <p:sldId id="295" r:id="rId42"/>
    <p:sldId id="396" r:id="rId43"/>
    <p:sldId id="326" r:id="rId44"/>
    <p:sldId id="327" r:id="rId45"/>
    <p:sldId id="328" r:id="rId46"/>
    <p:sldId id="329" r:id="rId47"/>
    <p:sldId id="316" r:id="rId48"/>
    <p:sldId id="338" r:id="rId49"/>
    <p:sldId id="346" r:id="rId50"/>
    <p:sldId id="347" r:id="rId51"/>
    <p:sldId id="349" r:id="rId52"/>
    <p:sldId id="336" r:id="rId53"/>
    <p:sldId id="357" r:id="rId54"/>
    <p:sldId id="354" r:id="rId55"/>
    <p:sldId id="351" r:id="rId56"/>
    <p:sldId id="352" r:id="rId57"/>
    <p:sldId id="353" r:id="rId58"/>
    <p:sldId id="355" r:id="rId59"/>
    <p:sldId id="356" r:id="rId60"/>
    <p:sldId id="358" r:id="rId61"/>
    <p:sldId id="317" r:id="rId62"/>
    <p:sldId id="318" r:id="rId63"/>
    <p:sldId id="319" r:id="rId64"/>
    <p:sldId id="330" r:id="rId65"/>
    <p:sldId id="320" r:id="rId66"/>
    <p:sldId id="321" r:id="rId67"/>
    <p:sldId id="322" r:id="rId68"/>
    <p:sldId id="331" r:id="rId69"/>
    <p:sldId id="369" r:id="rId70"/>
    <p:sldId id="332" r:id="rId71"/>
    <p:sldId id="333" r:id="rId72"/>
    <p:sldId id="364" r:id="rId73"/>
    <p:sldId id="334" r:id="rId74"/>
    <p:sldId id="365" r:id="rId75"/>
    <p:sldId id="323" r:id="rId76"/>
    <p:sldId id="367" r:id="rId77"/>
    <p:sldId id="368" r:id="rId78"/>
    <p:sldId id="324" r:id="rId79"/>
    <p:sldId id="384" r:id="rId80"/>
    <p:sldId id="385" r:id="rId81"/>
    <p:sldId id="392" r:id="rId82"/>
    <p:sldId id="393" r:id="rId83"/>
    <p:sldId id="388" r:id="rId84"/>
    <p:sldId id="371" r:id="rId85"/>
    <p:sldId id="376" r:id="rId86"/>
    <p:sldId id="373" r:id="rId87"/>
    <p:sldId id="374" r:id="rId88"/>
    <p:sldId id="377" r:id="rId89"/>
    <p:sldId id="387" r:id="rId90"/>
    <p:sldId id="378" r:id="rId91"/>
    <p:sldId id="394" r:id="rId92"/>
    <p:sldId id="379" r:id="rId93"/>
    <p:sldId id="391" r:id="rId94"/>
    <p:sldId id="366" r:id="rId95"/>
    <p:sldId id="383" r:id="rId96"/>
    <p:sldId id="397" r:id="rId97"/>
    <p:sldId id="398" r:id="rId98"/>
    <p:sldId id="399" r:id="rId99"/>
    <p:sldId id="400" r:id="rId100"/>
    <p:sldId id="401"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265" autoAdjust="0"/>
    <p:restoredTop sz="86600" autoAdjust="0"/>
  </p:normalViewPr>
  <p:slideViewPr>
    <p:cSldViewPr>
      <p:cViewPr>
        <p:scale>
          <a:sx n="84" d="100"/>
          <a:sy n="84" d="100"/>
        </p:scale>
        <p:origin x="-1020" y="2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56"/>
    </p:cViewPr>
  </p:sorterViewPr>
  <p:notesViewPr>
    <p:cSldViewPr>
      <p:cViewPr varScale="1">
        <p:scale>
          <a:sx n="59" d="100"/>
          <a:sy n="59" d="100"/>
        </p:scale>
        <p:origin x="-281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772516-F253-4B0F-91D9-216F586F78E2}" type="datetimeFigureOut">
              <a:rPr lang="en-US" smtClean="0"/>
              <a:pPr/>
              <a:t>3/22/2024</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D847EF8-612E-4CA9-94A3-A439DC6BEBC6}" type="slidenum">
              <a:rPr lang="en-IN" smtClean="0"/>
              <a:pPr/>
              <a:t>‹#›</a:t>
            </a:fld>
            <a:endParaRPr lang="en-IN"/>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30531D-B941-43D4-B625-7E53FDEADEF5}" type="datetimeFigureOut">
              <a:rPr lang="en-US" smtClean="0"/>
              <a:pPr/>
              <a:t>3/22/2024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10F76F-E8EE-4A1B-B86A-14A5E58EC000}" type="slidenum">
              <a:rPr lang="en-IN" smtClean="0"/>
              <a:pPr/>
              <a:t>‹#›</a:t>
            </a:fld>
            <a:endParaRPr lang="en-IN"/>
          </a:p>
        </p:txBody>
      </p:sp>
    </p:spTree>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5" name="Header Placeholder 4"/>
          <p:cNvSpPr>
            <a:spLocks noGrp="1"/>
          </p:cNvSpPr>
          <p:nvPr>
            <p:ph type="hdr" sz="quarter" idx="11"/>
          </p:nvPr>
        </p:nvSpPr>
        <p:spPr/>
        <p:txBody>
          <a:bodyPr/>
          <a:lstStyle/>
          <a:p>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886200" y="-1609"/>
            <a:ext cx="2971800" cy="458246"/>
          </a:xfrm>
          <a:prstGeom prst="rect">
            <a:avLst/>
          </a:prstGeom>
          <a:noFill/>
          <a:ln w="9525">
            <a:noFill/>
            <a:miter lim="800000"/>
            <a:headEnd/>
            <a:tailEnd/>
          </a:ln>
          <a:effectLst/>
        </p:spPr>
        <p:txBody>
          <a:bodyPr wrap="none" anchor="ctr"/>
          <a:lstStyle/>
          <a:p>
            <a:endParaRPr lang="en-IN"/>
          </a:p>
        </p:txBody>
      </p:sp>
      <p:sp>
        <p:nvSpPr>
          <p:cNvPr id="5123" name="Rectangle 3"/>
          <p:cNvSpPr>
            <a:spLocks noChangeArrowheads="1"/>
          </p:cNvSpPr>
          <p:nvPr/>
        </p:nvSpPr>
        <p:spPr bwMode="auto">
          <a:xfrm>
            <a:off x="3886200" y="8685754"/>
            <a:ext cx="2971800" cy="458246"/>
          </a:xfrm>
          <a:prstGeom prst="rect">
            <a:avLst/>
          </a:prstGeom>
          <a:noFill/>
          <a:ln w="9525">
            <a:noFill/>
            <a:miter lim="800000"/>
            <a:headEnd/>
            <a:tailEnd/>
          </a:ln>
          <a:effectLst/>
        </p:spPr>
        <p:txBody>
          <a:bodyPr lIns="19050" tIns="0" rIns="19050" bIns="0" anchor="b"/>
          <a:lstStyle/>
          <a:p>
            <a:pPr algn="r"/>
            <a:r>
              <a:rPr lang="en-US" sz="1000" i="1">
                <a:latin typeface="Times New Roman" charset="0"/>
              </a:rPr>
              <a:t>1</a:t>
            </a:r>
          </a:p>
        </p:txBody>
      </p:sp>
      <p:sp>
        <p:nvSpPr>
          <p:cNvPr id="5124" name="Rectangle 4"/>
          <p:cNvSpPr>
            <a:spLocks noChangeArrowheads="1"/>
          </p:cNvSpPr>
          <p:nvPr/>
        </p:nvSpPr>
        <p:spPr bwMode="auto">
          <a:xfrm>
            <a:off x="0" y="8685754"/>
            <a:ext cx="2971800" cy="458246"/>
          </a:xfrm>
          <a:prstGeom prst="rect">
            <a:avLst/>
          </a:prstGeom>
          <a:noFill/>
          <a:ln w="9525">
            <a:noFill/>
            <a:miter lim="800000"/>
            <a:headEnd/>
            <a:tailEnd/>
          </a:ln>
          <a:effectLst/>
        </p:spPr>
        <p:txBody>
          <a:bodyPr wrap="none" anchor="ctr"/>
          <a:lstStyle/>
          <a:p>
            <a:endParaRPr lang="en-IN"/>
          </a:p>
        </p:txBody>
      </p:sp>
      <p:sp>
        <p:nvSpPr>
          <p:cNvPr id="5125" name="Rectangle 5"/>
          <p:cNvSpPr>
            <a:spLocks noChangeArrowheads="1"/>
          </p:cNvSpPr>
          <p:nvPr/>
        </p:nvSpPr>
        <p:spPr bwMode="auto">
          <a:xfrm>
            <a:off x="0" y="-1609"/>
            <a:ext cx="2971800" cy="458246"/>
          </a:xfrm>
          <a:prstGeom prst="rect">
            <a:avLst/>
          </a:prstGeom>
          <a:noFill/>
          <a:ln w="9525">
            <a:noFill/>
            <a:miter lim="800000"/>
            <a:headEnd/>
            <a:tailEnd/>
          </a:ln>
          <a:effectLst/>
        </p:spPr>
        <p:txBody>
          <a:bodyPr wrap="none" anchor="ctr"/>
          <a:lstStyle/>
          <a:p>
            <a:endParaRPr lang="en-IN"/>
          </a:p>
        </p:txBody>
      </p:sp>
      <p:sp>
        <p:nvSpPr>
          <p:cNvPr id="5126" name="Rectangle 6"/>
          <p:cNvSpPr>
            <a:spLocks noChangeArrowheads="1"/>
          </p:cNvSpPr>
          <p:nvPr/>
        </p:nvSpPr>
        <p:spPr bwMode="auto">
          <a:xfrm>
            <a:off x="3886200" y="-1609"/>
            <a:ext cx="2971800" cy="458246"/>
          </a:xfrm>
          <a:prstGeom prst="rect">
            <a:avLst/>
          </a:prstGeom>
          <a:noFill/>
          <a:ln w="9525">
            <a:noFill/>
            <a:miter lim="800000"/>
            <a:headEnd/>
            <a:tailEnd/>
          </a:ln>
          <a:effectLst/>
        </p:spPr>
        <p:txBody>
          <a:bodyPr wrap="none" anchor="ctr"/>
          <a:lstStyle/>
          <a:p>
            <a:endParaRPr lang="en-IN"/>
          </a:p>
        </p:txBody>
      </p:sp>
      <p:sp>
        <p:nvSpPr>
          <p:cNvPr id="5127" name="Rectangle 7"/>
          <p:cNvSpPr>
            <a:spLocks noChangeArrowheads="1"/>
          </p:cNvSpPr>
          <p:nvPr/>
        </p:nvSpPr>
        <p:spPr bwMode="auto">
          <a:xfrm>
            <a:off x="3886200" y="8685754"/>
            <a:ext cx="2971800" cy="458246"/>
          </a:xfrm>
          <a:prstGeom prst="rect">
            <a:avLst/>
          </a:prstGeom>
          <a:noFill/>
          <a:ln w="9525">
            <a:noFill/>
            <a:miter lim="800000"/>
            <a:headEnd/>
            <a:tailEnd/>
          </a:ln>
          <a:effectLst/>
        </p:spPr>
        <p:txBody>
          <a:bodyPr lIns="19050" tIns="0" rIns="19050" bIns="0" anchor="b"/>
          <a:lstStyle/>
          <a:p>
            <a:pPr algn="r"/>
            <a:r>
              <a:rPr lang="en-US" sz="1000" i="1">
                <a:latin typeface="Times New Roman" charset="0"/>
              </a:rPr>
              <a:t>1</a:t>
            </a:r>
          </a:p>
        </p:txBody>
      </p:sp>
      <p:sp>
        <p:nvSpPr>
          <p:cNvPr id="5128" name="Rectangle 8"/>
          <p:cNvSpPr>
            <a:spLocks noChangeArrowheads="1"/>
          </p:cNvSpPr>
          <p:nvPr/>
        </p:nvSpPr>
        <p:spPr bwMode="auto">
          <a:xfrm>
            <a:off x="0" y="8685754"/>
            <a:ext cx="2971800" cy="458246"/>
          </a:xfrm>
          <a:prstGeom prst="rect">
            <a:avLst/>
          </a:prstGeom>
          <a:noFill/>
          <a:ln w="9525">
            <a:noFill/>
            <a:miter lim="800000"/>
            <a:headEnd/>
            <a:tailEnd/>
          </a:ln>
          <a:effectLst/>
        </p:spPr>
        <p:txBody>
          <a:bodyPr wrap="none" anchor="ctr"/>
          <a:lstStyle/>
          <a:p>
            <a:endParaRPr lang="en-IN"/>
          </a:p>
        </p:txBody>
      </p:sp>
      <p:sp>
        <p:nvSpPr>
          <p:cNvPr id="5129" name="Rectangle 9"/>
          <p:cNvSpPr>
            <a:spLocks noChangeArrowheads="1"/>
          </p:cNvSpPr>
          <p:nvPr/>
        </p:nvSpPr>
        <p:spPr bwMode="auto">
          <a:xfrm>
            <a:off x="0" y="-1609"/>
            <a:ext cx="2971800" cy="458246"/>
          </a:xfrm>
          <a:prstGeom prst="rect">
            <a:avLst/>
          </a:prstGeom>
          <a:noFill/>
          <a:ln w="9525">
            <a:noFill/>
            <a:miter lim="800000"/>
            <a:headEnd/>
            <a:tailEnd/>
          </a:ln>
          <a:effectLst/>
        </p:spPr>
        <p:txBody>
          <a:bodyPr wrap="none" anchor="ctr"/>
          <a:lstStyle/>
          <a:p>
            <a:endParaRPr lang="en-IN"/>
          </a:p>
        </p:txBody>
      </p:sp>
      <p:sp>
        <p:nvSpPr>
          <p:cNvPr id="5130" name="Rectangle 10"/>
          <p:cNvSpPr>
            <a:spLocks noGrp="1" noRot="1" noChangeAspect="1" noChangeArrowheads="1" noTextEdit="1"/>
          </p:cNvSpPr>
          <p:nvPr>
            <p:ph type="sldImg"/>
          </p:nvPr>
        </p:nvSpPr>
        <p:spPr>
          <a:xfrm>
            <a:off x="1152525" y="692150"/>
            <a:ext cx="4552950" cy="3416300"/>
          </a:xfrm>
          <a:ln cap="flat"/>
        </p:spPr>
      </p:sp>
      <p:sp>
        <p:nvSpPr>
          <p:cNvPr id="5131" name="Rectangle 11"/>
          <p:cNvSpPr>
            <a:spLocks noGrp="1" noChangeArrowheads="1"/>
          </p:cNvSpPr>
          <p:nvPr>
            <p:ph type="body" idx="1"/>
          </p:nvPr>
        </p:nvSpPr>
        <p:spPr>
          <a:ln/>
        </p:spPr>
        <p:txBody>
          <a:bodyPr/>
          <a:lstStyle/>
          <a:p>
            <a:endParaRPr lang="en-US"/>
          </a:p>
        </p:txBody>
      </p:sp>
      <p:sp>
        <p:nvSpPr>
          <p:cNvPr id="13" name="Header Placeholder 12"/>
          <p:cNvSpPr>
            <a:spLocks noGrp="1"/>
          </p:cNvSpPr>
          <p:nvPr>
            <p:ph type="hdr" sz="quarter" idx="10"/>
          </p:nvPr>
        </p:nvSpPr>
        <p:spPr/>
        <p:txBody>
          <a:bodyPr/>
          <a:lstStyle/>
          <a:p>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IT and Systems Management </a:t>
            </a:r>
            <a:endParaRPr lang="en-US"/>
          </a:p>
        </p:txBody>
      </p:sp>
      <p:sp>
        <p:nvSpPr>
          <p:cNvPr id="5" name="Footer Placeholder 4"/>
          <p:cNvSpPr>
            <a:spLocks noGrp="1"/>
          </p:cNvSpPr>
          <p:nvPr>
            <p:ph type="ftr" sz="quarter" idx="11"/>
          </p:nvPr>
        </p:nvSpPr>
        <p:spPr/>
        <p:txBody>
          <a:bodyPr/>
          <a:lstStyle/>
          <a:p>
            <a:pPr>
              <a:defRPr/>
            </a:pPr>
            <a:r>
              <a:rPr lang="en-US" smtClean="0"/>
              <a:t>Introduction to IT and Systems Management </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86200" y="-1609"/>
            <a:ext cx="2971800" cy="458246"/>
          </a:xfrm>
          <a:prstGeom prst="rect">
            <a:avLst/>
          </a:prstGeom>
          <a:noFill/>
          <a:ln w="9525">
            <a:noFill/>
            <a:miter lim="800000"/>
            <a:headEnd/>
            <a:tailEnd/>
          </a:ln>
          <a:effectLst/>
        </p:spPr>
        <p:txBody>
          <a:bodyPr wrap="none" anchor="ctr"/>
          <a:lstStyle/>
          <a:p>
            <a:endParaRPr lang="en-IN"/>
          </a:p>
        </p:txBody>
      </p:sp>
      <p:sp>
        <p:nvSpPr>
          <p:cNvPr id="21507" name="Rectangle 3"/>
          <p:cNvSpPr>
            <a:spLocks noChangeArrowheads="1"/>
          </p:cNvSpPr>
          <p:nvPr/>
        </p:nvSpPr>
        <p:spPr bwMode="auto">
          <a:xfrm>
            <a:off x="3886200" y="8685754"/>
            <a:ext cx="2971800" cy="458246"/>
          </a:xfrm>
          <a:prstGeom prst="rect">
            <a:avLst/>
          </a:prstGeom>
          <a:noFill/>
          <a:ln w="9525">
            <a:noFill/>
            <a:miter lim="800000"/>
            <a:headEnd/>
            <a:tailEnd/>
          </a:ln>
          <a:effectLst/>
        </p:spPr>
        <p:txBody>
          <a:bodyPr lIns="19050" tIns="0" rIns="19050" bIns="0" anchor="b"/>
          <a:lstStyle/>
          <a:p>
            <a:pPr algn="r"/>
            <a:r>
              <a:rPr lang="en-US" sz="1000" i="1">
                <a:latin typeface="Times New Roman" charset="0"/>
              </a:rPr>
              <a:t>9</a:t>
            </a:r>
          </a:p>
        </p:txBody>
      </p:sp>
      <p:sp>
        <p:nvSpPr>
          <p:cNvPr id="21508" name="Rectangle 4"/>
          <p:cNvSpPr>
            <a:spLocks noChangeArrowheads="1"/>
          </p:cNvSpPr>
          <p:nvPr/>
        </p:nvSpPr>
        <p:spPr bwMode="auto">
          <a:xfrm>
            <a:off x="0" y="8685754"/>
            <a:ext cx="2971800" cy="458246"/>
          </a:xfrm>
          <a:prstGeom prst="rect">
            <a:avLst/>
          </a:prstGeom>
          <a:noFill/>
          <a:ln w="9525">
            <a:noFill/>
            <a:miter lim="800000"/>
            <a:headEnd/>
            <a:tailEnd/>
          </a:ln>
          <a:effectLst/>
        </p:spPr>
        <p:txBody>
          <a:bodyPr wrap="none" anchor="ctr"/>
          <a:lstStyle/>
          <a:p>
            <a:endParaRPr lang="en-IN"/>
          </a:p>
        </p:txBody>
      </p:sp>
      <p:sp>
        <p:nvSpPr>
          <p:cNvPr id="21509" name="Rectangle 5"/>
          <p:cNvSpPr>
            <a:spLocks noChangeArrowheads="1"/>
          </p:cNvSpPr>
          <p:nvPr/>
        </p:nvSpPr>
        <p:spPr bwMode="auto">
          <a:xfrm>
            <a:off x="0" y="-1609"/>
            <a:ext cx="2971800" cy="458246"/>
          </a:xfrm>
          <a:prstGeom prst="rect">
            <a:avLst/>
          </a:prstGeom>
          <a:noFill/>
          <a:ln w="9525">
            <a:noFill/>
            <a:miter lim="800000"/>
            <a:headEnd/>
            <a:tailEnd/>
          </a:ln>
          <a:effectLst/>
        </p:spPr>
        <p:txBody>
          <a:bodyPr wrap="none" anchor="ctr"/>
          <a:lstStyle/>
          <a:p>
            <a:endParaRPr lang="en-IN"/>
          </a:p>
        </p:txBody>
      </p:sp>
      <p:sp>
        <p:nvSpPr>
          <p:cNvPr id="21510" name="Rectangle 6"/>
          <p:cNvSpPr>
            <a:spLocks noChangeArrowheads="1"/>
          </p:cNvSpPr>
          <p:nvPr/>
        </p:nvSpPr>
        <p:spPr bwMode="auto">
          <a:xfrm>
            <a:off x="3886200" y="-1609"/>
            <a:ext cx="2971800" cy="458246"/>
          </a:xfrm>
          <a:prstGeom prst="rect">
            <a:avLst/>
          </a:prstGeom>
          <a:noFill/>
          <a:ln w="9525">
            <a:noFill/>
            <a:miter lim="800000"/>
            <a:headEnd/>
            <a:tailEnd/>
          </a:ln>
          <a:effectLst/>
        </p:spPr>
        <p:txBody>
          <a:bodyPr wrap="none" anchor="ctr"/>
          <a:lstStyle/>
          <a:p>
            <a:endParaRPr lang="en-IN"/>
          </a:p>
        </p:txBody>
      </p:sp>
      <p:sp>
        <p:nvSpPr>
          <p:cNvPr id="21511" name="Rectangle 7"/>
          <p:cNvSpPr>
            <a:spLocks noChangeArrowheads="1"/>
          </p:cNvSpPr>
          <p:nvPr/>
        </p:nvSpPr>
        <p:spPr bwMode="auto">
          <a:xfrm>
            <a:off x="3886200" y="8685754"/>
            <a:ext cx="2971800" cy="458246"/>
          </a:xfrm>
          <a:prstGeom prst="rect">
            <a:avLst/>
          </a:prstGeom>
          <a:noFill/>
          <a:ln w="9525">
            <a:noFill/>
            <a:miter lim="800000"/>
            <a:headEnd/>
            <a:tailEnd/>
          </a:ln>
          <a:effectLst/>
        </p:spPr>
        <p:txBody>
          <a:bodyPr lIns="19050" tIns="0" rIns="19050" bIns="0" anchor="b"/>
          <a:lstStyle/>
          <a:p>
            <a:pPr algn="r"/>
            <a:r>
              <a:rPr lang="en-US" sz="1000" i="1">
                <a:latin typeface="Times New Roman" charset="0"/>
              </a:rPr>
              <a:t>9</a:t>
            </a:r>
          </a:p>
        </p:txBody>
      </p:sp>
      <p:sp>
        <p:nvSpPr>
          <p:cNvPr id="21512" name="Rectangle 8"/>
          <p:cNvSpPr>
            <a:spLocks noChangeArrowheads="1"/>
          </p:cNvSpPr>
          <p:nvPr/>
        </p:nvSpPr>
        <p:spPr bwMode="auto">
          <a:xfrm>
            <a:off x="0" y="8685754"/>
            <a:ext cx="2971800" cy="458246"/>
          </a:xfrm>
          <a:prstGeom prst="rect">
            <a:avLst/>
          </a:prstGeom>
          <a:noFill/>
          <a:ln w="9525">
            <a:noFill/>
            <a:miter lim="800000"/>
            <a:headEnd/>
            <a:tailEnd/>
          </a:ln>
          <a:effectLst/>
        </p:spPr>
        <p:txBody>
          <a:bodyPr wrap="none" anchor="ctr"/>
          <a:lstStyle/>
          <a:p>
            <a:endParaRPr lang="en-IN"/>
          </a:p>
        </p:txBody>
      </p:sp>
      <p:sp>
        <p:nvSpPr>
          <p:cNvPr id="21513" name="Rectangle 9"/>
          <p:cNvSpPr>
            <a:spLocks noChangeArrowheads="1"/>
          </p:cNvSpPr>
          <p:nvPr/>
        </p:nvSpPr>
        <p:spPr bwMode="auto">
          <a:xfrm>
            <a:off x="0" y="-1609"/>
            <a:ext cx="2971800" cy="458246"/>
          </a:xfrm>
          <a:prstGeom prst="rect">
            <a:avLst/>
          </a:prstGeom>
          <a:noFill/>
          <a:ln w="9525">
            <a:noFill/>
            <a:miter lim="800000"/>
            <a:headEnd/>
            <a:tailEnd/>
          </a:ln>
          <a:effectLst/>
        </p:spPr>
        <p:txBody>
          <a:bodyPr wrap="none" anchor="ctr"/>
          <a:lstStyle/>
          <a:p>
            <a:endParaRPr lang="en-IN"/>
          </a:p>
        </p:txBody>
      </p:sp>
      <p:sp>
        <p:nvSpPr>
          <p:cNvPr id="21514" name="Rectangle 10"/>
          <p:cNvSpPr>
            <a:spLocks noGrp="1" noRot="1" noChangeAspect="1" noChangeArrowheads="1" noTextEdit="1"/>
          </p:cNvSpPr>
          <p:nvPr>
            <p:ph type="sldImg"/>
          </p:nvPr>
        </p:nvSpPr>
        <p:spPr>
          <a:xfrm>
            <a:off x="1152525" y="692150"/>
            <a:ext cx="4552950" cy="3416300"/>
          </a:xfrm>
          <a:ln cap="flat"/>
        </p:spPr>
      </p:sp>
      <p:sp>
        <p:nvSpPr>
          <p:cNvPr id="21515" name="Rectangle 11"/>
          <p:cNvSpPr>
            <a:spLocks noGrp="1" noChangeArrowheads="1"/>
          </p:cNvSpPr>
          <p:nvPr>
            <p:ph type="body" idx="1"/>
          </p:nvPr>
        </p:nvSpPr>
        <p:spPr>
          <a:ln/>
        </p:spPr>
        <p:txBody>
          <a:bodyPr/>
          <a:lstStyle/>
          <a:p>
            <a:endParaRPr lang="en-US"/>
          </a:p>
        </p:txBody>
      </p:sp>
      <p:sp>
        <p:nvSpPr>
          <p:cNvPr id="13" name="Header Placeholder 12"/>
          <p:cNvSpPr>
            <a:spLocks noGrp="1"/>
          </p:cNvSpPr>
          <p:nvPr>
            <p:ph type="hdr" sz="quarter" idx="10"/>
          </p:nvPr>
        </p:nvSpPr>
        <p:spPr/>
        <p:txBody>
          <a:bodyPr/>
          <a:lstStyle/>
          <a:p>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Header Placeholder 3"/>
          <p:cNvSpPr>
            <a:spLocks noGrp="1"/>
          </p:cNvSpPr>
          <p:nvPr>
            <p:ph type="hdr" sz="quarter" idx="10"/>
          </p:nvPr>
        </p:nvSpPr>
        <p:spPr/>
        <p:txBody>
          <a:bodyPr/>
          <a:lstStyle/>
          <a:p>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83BD1C0-F497-4FFE-8DC1-AF55BE88C19A}" type="datetime3">
              <a:rPr lang="en-US" smtClean="0"/>
              <a:pPr/>
              <a:t>22 March 2024</a:t>
            </a:fld>
            <a:endParaRPr lang="en-IN"/>
          </a:p>
        </p:txBody>
      </p:sp>
      <p:sp>
        <p:nvSpPr>
          <p:cNvPr id="5" name="Footer Placeholder 4"/>
          <p:cNvSpPr>
            <a:spLocks noGrp="1"/>
          </p:cNvSpPr>
          <p:nvPr>
            <p:ph type="ftr" sz="quarter" idx="11"/>
          </p:nvPr>
        </p:nvSpPr>
        <p:spPr/>
        <p:txBody>
          <a:bodyPr/>
          <a:lstStyle/>
          <a:p>
            <a:r>
              <a:rPr lang="en-IN" smtClean="0"/>
              <a:t>Department of CIVIL Engineering</a:t>
            </a:r>
            <a:endParaRPr lang="en-IN"/>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smtClean="0"/>
              <a:t>Click to edit Master text </a:t>
            </a:r>
            <a:r>
              <a:rPr lang="en-US" dirty="0" err="1" smtClean="0"/>
              <a:t>stylesSecond</a:t>
            </a:r>
            <a:r>
              <a:rPr lang="en-US" dirty="0" smtClean="0"/>
              <a:t>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4" name="Date Placeholder 3"/>
          <p:cNvSpPr>
            <a:spLocks noGrp="1"/>
          </p:cNvSpPr>
          <p:nvPr>
            <p:ph type="dt" sz="half" idx="10"/>
          </p:nvPr>
        </p:nvSpPr>
        <p:spPr/>
        <p:txBody>
          <a:bodyPr/>
          <a:lstStyle/>
          <a:p>
            <a:fld id="{319BA491-E0C6-4D00-B958-60C9771D9F4B}" type="datetime3">
              <a:rPr lang="en-US" smtClean="0"/>
              <a:pPr/>
              <a:t>22 March 2024</a:t>
            </a:fld>
            <a:endParaRPr lang="en-IN"/>
          </a:p>
        </p:txBody>
      </p:sp>
      <p:sp>
        <p:nvSpPr>
          <p:cNvPr id="5" name="Footer Placeholder 4"/>
          <p:cNvSpPr>
            <a:spLocks noGrp="1"/>
          </p:cNvSpPr>
          <p:nvPr>
            <p:ph type="ftr" sz="quarter" idx="11"/>
          </p:nvPr>
        </p:nvSpPr>
        <p:spPr/>
        <p:txBody>
          <a:bodyPr/>
          <a:lstStyle/>
          <a:p>
            <a:r>
              <a:rPr lang="en-IN" smtClean="0"/>
              <a:t>Department of CIVIL Engineering</a:t>
            </a:r>
            <a:endParaRPr lang="en-IN"/>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3DB0CD-0F8A-461B-8516-442EF667289D}" type="datetime3">
              <a:rPr lang="en-US" smtClean="0"/>
              <a:pPr/>
              <a:t>22 March 2024</a:t>
            </a:fld>
            <a:endParaRPr lang="en-IN"/>
          </a:p>
        </p:txBody>
      </p:sp>
      <p:sp>
        <p:nvSpPr>
          <p:cNvPr id="5" name="Footer Placeholder 4"/>
          <p:cNvSpPr>
            <a:spLocks noGrp="1"/>
          </p:cNvSpPr>
          <p:nvPr>
            <p:ph type="ftr" sz="quarter" idx="11"/>
          </p:nvPr>
        </p:nvSpPr>
        <p:spPr/>
        <p:txBody>
          <a:bodyPr/>
          <a:lstStyle/>
          <a:p>
            <a:r>
              <a:rPr lang="en-IN" smtClean="0"/>
              <a:t>Department of CIVIL Engineering</a:t>
            </a:r>
            <a:endParaRPr lang="en-IN"/>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07C9CCD-B688-4E5E-8C23-0C9A2E095E1A}" type="datetime3">
              <a:rPr lang="en-US" smtClean="0"/>
              <a:pPr/>
              <a:t>22 March 2024</a:t>
            </a:fld>
            <a:endParaRPr lang="en-IN"/>
          </a:p>
        </p:txBody>
      </p:sp>
      <p:sp>
        <p:nvSpPr>
          <p:cNvPr id="6" name="Footer Placeholder 5"/>
          <p:cNvSpPr>
            <a:spLocks noGrp="1"/>
          </p:cNvSpPr>
          <p:nvPr>
            <p:ph type="ftr" sz="quarter" idx="11"/>
          </p:nvPr>
        </p:nvSpPr>
        <p:spPr/>
        <p:txBody>
          <a:bodyPr/>
          <a:lstStyle/>
          <a:p>
            <a:r>
              <a:rPr lang="en-IN" smtClean="0"/>
              <a:t>Department of CIVIL Engineering</a:t>
            </a:r>
            <a:endParaRPr lang="en-IN"/>
          </a:p>
        </p:txBody>
      </p:sp>
      <p:sp>
        <p:nvSpPr>
          <p:cNvPr id="7" name="Slide Number Placeholder 6"/>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22B44EC-8486-4451-999E-8EB7D572449B}"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
        <p:nvSpPr>
          <p:cNvPr id="9" name="Slide Number Placeholder 8"/>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8999DB0-5136-41F3-B7AF-248D917D6EAB}" type="datetime3">
              <a:rPr lang="en-US" smtClean="0"/>
              <a:pPr/>
              <a:t>22 March 2024</a:t>
            </a:fld>
            <a:endParaRPr lang="en-IN"/>
          </a:p>
        </p:txBody>
      </p:sp>
      <p:sp>
        <p:nvSpPr>
          <p:cNvPr id="4" name="Footer Placeholder 3"/>
          <p:cNvSpPr>
            <a:spLocks noGrp="1"/>
          </p:cNvSpPr>
          <p:nvPr>
            <p:ph type="ftr" sz="quarter" idx="11"/>
          </p:nvPr>
        </p:nvSpPr>
        <p:spPr/>
        <p:txBody>
          <a:bodyPr/>
          <a:lstStyle/>
          <a:p>
            <a:r>
              <a:rPr lang="en-IN" smtClean="0"/>
              <a:t>Department of CIVIL Engineering</a:t>
            </a:r>
            <a:endParaRPr lang="en-IN"/>
          </a:p>
        </p:txBody>
      </p:sp>
      <p:sp>
        <p:nvSpPr>
          <p:cNvPr id="5" name="Slide Number Placeholder 4"/>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B1998-BB09-46D7-9F64-E148B83B2192}" type="datetime3">
              <a:rPr lang="en-US" smtClean="0"/>
              <a:pPr/>
              <a:t>22 March 2024</a:t>
            </a:fld>
            <a:endParaRPr lang="en-IN"/>
          </a:p>
        </p:txBody>
      </p:sp>
      <p:sp>
        <p:nvSpPr>
          <p:cNvPr id="3" name="Footer Placeholder 2"/>
          <p:cNvSpPr>
            <a:spLocks noGrp="1"/>
          </p:cNvSpPr>
          <p:nvPr>
            <p:ph type="ftr" sz="quarter" idx="11"/>
          </p:nvPr>
        </p:nvSpPr>
        <p:spPr/>
        <p:txBody>
          <a:bodyPr/>
          <a:lstStyle/>
          <a:p>
            <a:r>
              <a:rPr lang="en-IN" smtClean="0"/>
              <a:t>Department of CIVIL Engineering</a:t>
            </a:r>
            <a:endParaRPr lang="en-IN"/>
          </a:p>
        </p:txBody>
      </p:sp>
      <p:sp>
        <p:nvSpPr>
          <p:cNvPr id="4" name="Slide Number Placeholder 3"/>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688EB1-B497-451C-B008-60FCD608725F}" type="datetime3">
              <a:rPr lang="en-US" smtClean="0"/>
              <a:pPr/>
              <a:t>22 March 2024</a:t>
            </a:fld>
            <a:endParaRPr lang="en-IN"/>
          </a:p>
        </p:txBody>
      </p:sp>
      <p:sp>
        <p:nvSpPr>
          <p:cNvPr id="6" name="Footer Placeholder 5"/>
          <p:cNvSpPr>
            <a:spLocks noGrp="1"/>
          </p:cNvSpPr>
          <p:nvPr>
            <p:ph type="ftr" sz="quarter" idx="11"/>
          </p:nvPr>
        </p:nvSpPr>
        <p:spPr/>
        <p:txBody>
          <a:bodyPr/>
          <a:lstStyle/>
          <a:p>
            <a:r>
              <a:rPr lang="en-IN" smtClean="0"/>
              <a:t>Department of CIVIL Engineering</a:t>
            </a:r>
            <a:endParaRPr lang="en-IN"/>
          </a:p>
        </p:txBody>
      </p:sp>
      <p:sp>
        <p:nvSpPr>
          <p:cNvPr id="7" name="Slide Number Placeholder 6"/>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3A796-DC98-4BC4-9A77-B31855CD7E59}" type="datetime3">
              <a:rPr lang="en-US" smtClean="0"/>
              <a:pPr/>
              <a:t>22 March 2024</a:t>
            </a:fld>
            <a:endParaRPr lang="en-IN"/>
          </a:p>
        </p:txBody>
      </p:sp>
      <p:sp>
        <p:nvSpPr>
          <p:cNvPr id="6" name="Footer Placeholder 5"/>
          <p:cNvSpPr>
            <a:spLocks noGrp="1"/>
          </p:cNvSpPr>
          <p:nvPr>
            <p:ph type="ftr" sz="quarter" idx="11"/>
          </p:nvPr>
        </p:nvSpPr>
        <p:spPr/>
        <p:txBody>
          <a:bodyPr/>
          <a:lstStyle/>
          <a:p>
            <a:r>
              <a:rPr lang="en-IN" smtClean="0"/>
              <a:t>Department of CIVIL Engineering</a:t>
            </a:r>
            <a:endParaRPr lang="en-IN"/>
          </a:p>
        </p:txBody>
      </p:sp>
      <p:sp>
        <p:nvSpPr>
          <p:cNvPr id="7" name="Slide Number Placeholder 6"/>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F49636A-55CB-4A60-AF69-395B40D20AF9}" type="datetime3">
              <a:rPr lang="en-US" smtClean="0"/>
              <a:pPr/>
              <a:t>22 March 2024</a:t>
            </a:fld>
            <a:endParaRPr lang="en-IN"/>
          </a:p>
        </p:txBody>
      </p:sp>
      <p:sp>
        <p:nvSpPr>
          <p:cNvPr id="5" name="Footer Placeholder 4"/>
          <p:cNvSpPr>
            <a:spLocks noGrp="1"/>
          </p:cNvSpPr>
          <p:nvPr>
            <p:ph type="ftr" sz="quarter" idx="11"/>
          </p:nvPr>
        </p:nvSpPr>
        <p:spPr/>
        <p:txBody>
          <a:bodyPr/>
          <a:lstStyle/>
          <a:p>
            <a:r>
              <a:rPr lang="en-IN" smtClean="0"/>
              <a:t>Department of CIVIL Engineering</a:t>
            </a:r>
            <a:endParaRPr lang="en-IN"/>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B418339-B7B0-490C-A2EA-7B05DF0E00EB}" type="datetime3">
              <a:rPr lang="en-US" smtClean="0"/>
              <a:pPr/>
              <a:t>22 March 2024</a:t>
            </a:fld>
            <a:endParaRPr lang="en-IN"/>
          </a:p>
        </p:txBody>
      </p:sp>
      <p:sp>
        <p:nvSpPr>
          <p:cNvPr id="5" name="Footer Placeholder 4"/>
          <p:cNvSpPr>
            <a:spLocks noGrp="1"/>
          </p:cNvSpPr>
          <p:nvPr>
            <p:ph type="ftr" sz="quarter" idx="11"/>
          </p:nvPr>
        </p:nvSpPr>
        <p:spPr/>
        <p:txBody>
          <a:bodyPr/>
          <a:lstStyle/>
          <a:p>
            <a:r>
              <a:rPr lang="en-IN" smtClean="0"/>
              <a:t>Department of CIVIL Engineering</a:t>
            </a:r>
            <a:endParaRPr lang="en-IN"/>
          </a:p>
        </p:txBody>
      </p:sp>
      <p:sp>
        <p:nvSpPr>
          <p:cNvPr id="6" name="Slide Number Placeholder 5"/>
          <p:cNvSpPr>
            <a:spLocks noGrp="1"/>
          </p:cNvSpPr>
          <p:nvPr>
            <p:ph type="sldNum" sz="quarter" idx="12"/>
          </p:nvPr>
        </p:nvSpPr>
        <p:spPr/>
        <p:txBody>
          <a:bodyPr/>
          <a:lstStyle/>
          <a:p>
            <a:fld id="{208A4197-6501-4F07-95BE-3B6D4F9505A5}"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7">
            <a:extLst>
              <a:ext uri="{D69F96E5-294A-444A-879E-4E1952AE5BE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1BE9923-C4B3-4FFF-9951-0EBD9480F23F}"/>
              </a:ext>
            </a:extLst>
          </p:cNvPr>
          <p:cNvSpPr>
            <a:spLocks noGrp="1"/>
          </p:cNvSpPr>
          <p:nvPr>
            <p:ph type="title"/>
          </p:nvPr>
        </p:nvSpPr>
        <p:spPr/>
        <p:txBody>
          <a:bodyPr rtlCol="0"/>
          <a:lstStyle>
            <a:lvl1pPr lvl="0"/>
          </a:lstStyle>
          <a:p>
            <a:r>
              <a:rPr lang="en-US" dirty="0"/>
              <a:t>Click to edit Master title style</a:t>
            </a:r>
          </a:p>
        </p:txBody>
      </p:sp>
      <p:sp>
        <p:nvSpPr>
          <p:cNvPr id="3" name="Content Placeholder 2">
            <a:extLst>
              <a:ext uri="{EA39AEC5-9D0F-4926-AFDF-5A4DDDE852C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B423FE3-6A38-48A6-960F-32E842358745}"/>
              </a:ext>
            </a:extLst>
          </p:cNvPr>
          <p:cNvSpPr>
            <a:spLocks noGrp="1"/>
          </p:cNvSpPr>
          <p:nvPr>
            <p:ph idx="1"/>
          </p:nvPr>
        </p:nvSpPr>
        <p:spPr/>
        <p:txBody>
          <a:bodyPr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a:extLst>
              <a:ext uri="{5CF2CD74-2B8A-4710-B742-27A3CBA7CE3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D56B81B-2DBB-4F82-96CF-361BD835D2F2}"/>
              </a:ext>
            </a:extLst>
          </p:cNvPr>
          <p:cNvSpPr>
            <a:spLocks noGrp="1"/>
          </p:cNvSpPr>
          <p:nvPr>
            <p:ph type="sldNum" sz="quarter" idx="12"/>
          </p:nvPr>
        </p:nvSpPr>
        <p:spPr/>
        <p:txBody>
          <a:bodyPr rtlCol="0"/>
          <a:lstStyle/>
          <a:p>
            <a:r>
              <a:rPr lang="en-US" dirty="0"/>
              <a:t>&lt;#&gt;</a:t>
            </a:r>
          </a:p>
        </p:txBody>
      </p:sp>
      <p:sp>
        <p:nvSpPr>
          <p:cNvPr id="5" name="Footer Placeholder 3">
            <a:extLst>
              <a:ext uri="{43E9979A-A698-408C-8E15-70FD28D6834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F1C0C7D-D9D3-4C4E-A4B9-E84406FF7A0B}"/>
              </a:ext>
            </a:extLst>
          </p:cNvPr>
          <p:cNvSpPr>
            <a:spLocks noGrp="1"/>
          </p:cNvSpPr>
          <p:nvPr>
            <p:ph type="ftr" sz="quarter" idx="11"/>
          </p:nvPr>
        </p:nvSpPr>
        <p:spPr/>
        <p:txBody>
          <a:bodyPr rtlCol="0"/>
          <a:lstStyle/>
          <a:p>
            <a:r>
              <a:rPr lang="en-US" smtClean="0"/>
              <a:t>Department of CIVIL Engineering</a:t>
            </a:r>
            <a:endParaRPr lang="en-US" dirty="0"/>
          </a:p>
        </p:txBody>
      </p:sp>
      <p:sp>
        <p:nvSpPr>
          <p:cNvPr id="6" name="Date Placeholder 1">
            <a:extLst>
              <a:ext uri="{85836919-F729-46A5-9898-74DBC91DE60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A9F1F36-2708-407C-B301-F757538E66EC}"/>
              </a:ext>
            </a:extLst>
          </p:cNvPr>
          <p:cNvSpPr>
            <a:spLocks noGrp="1"/>
          </p:cNvSpPr>
          <p:nvPr>
            <p:ph type="dt" sz="half" idx="10"/>
          </p:nvPr>
        </p:nvSpPr>
        <p:spPr/>
        <p:txBody>
          <a:bodyPr rtlCol="0"/>
          <a:lstStyle/>
          <a:p>
            <a:fld id="{AD934584-9D81-4723-AC40-0E3F0A34EAE3}" type="datetime3">
              <a:rPr lang="en-US" smtClean="0"/>
              <a:pPr/>
              <a:t>22 March 2024</a:t>
            </a:fld>
            <a:endParaRPr lang="en-US" dirty="0"/>
          </a:p>
        </p:txBody>
      </p:sp>
    </p:spTree>
    <p:extLst>
      <p:ext uri="{154908E4-9BDF-4EA0-A121-AAF11418DF20}">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8707C6D-53D3-4B6A-BF1C-9109E5A37F9E}" type="datetime3">
              <a:rPr lang="en-US" smtClean="0"/>
              <a:pPr/>
              <a:t>22 March 2024</a:t>
            </a:fld>
            <a:endParaRPr lang="en-US"/>
          </a:p>
        </p:txBody>
      </p:sp>
      <p:sp>
        <p:nvSpPr>
          <p:cNvPr id="5" name="Footer Placeholder 4"/>
          <p:cNvSpPr>
            <a:spLocks noGrp="1"/>
          </p:cNvSpPr>
          <p:nvPr>
            <p:ph type="ftr" sz="quarter" idx="11"/>
          </p:nvPr>
        </p:nvSpPr>
        <p:spPr/>
        <p:txBody>
          <a:bodyPr/>
          <a:lstStyle/>
          <a:p>
            <a:r>
              <a:rPr lang="en-US" smtClean="0"/>
              <a:t>Department of CIVIL Engineering</a:t>
            </a:r>
            <a:endParaRPr lang="en-US"/>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a:p>
        </p:txBody>
      </p:sp>
      <p:pic>
        <p:nvPicPr>
          <p:cNvPr id="7" name="Picture 2">
            <a:extLst>
              <a:ext uri="{FF2B5EF4-FFF2-40B4-BE49-F238E27FC236}">
                <a16:creationId xmlns:a16="http://schemas.microsoft.com/office/drawing/2014/main" xmlns="" id="{C6BABA9C-E491-A712-4C04-20D417EFBC50}"/>
              </a:ext>
            </a:extLst>
          </p:cNvPr>
          <p:cNvPicPr>
            <a:picLocks noChangeAspect="1" noChangeArrowheads="1"/>
          </p:cNvPicPr>
          <p:nvPr userDrawn="1"/>
        </p:nvPicPr>
        <p:blipFill>
          <a:blip r:embed="rId2"/>
          <a:srcRect/>
          <a:stretch>
            <a:fillRect/>
          </a:stretch>
        </p:blipFill>
        <p:spPr bwMode="auto">
          <a:xfrm>
            <a:off x="5703937" y="36740"/>
            <a:ext cx="804747" cy="1183870"/>
          </a:xfrm>
          <a:prstGeom prst="rect">
            <a:avLst/>
          </a:prstGeom>
          <a:noFill/>
          <a:ln w="9525">
            <a:noFill/>
            <a:miter lim="800000"/>
            <a:headEnd/>
            <a:tailEnd/>
          </a:ln>
          <a:effectLst/>
        </p:spPr>
      </p:pic>
      <p:pic>
        <p:nvPicPr>
          <p:cNvPr id="8" name="Picture 7" descr="BANNER7672-ATME Logo Banner 1600 x 380.jpg">
            <a:extLst>
              <a:ext uri="{FF2B5EF4-FFF2-40B4-BE49-F238E27FC236}">
                <a16:creationId xmlns:a16="http://schemas.microsoft.com/office/drawing/2014/main" xmlns="" id="{4F76DB89-3F77-EC94-9D18-BC81448D67D6}"/>
              </a:ext>
            </a:extLst>
          </p:cNvPr>
          <p:cNvPicPr>
            <a:picLocks noChangeAspect="1"/>
          </p:cNvPicPr>
          <p:nvPr userDrawn="1"/>
        </p:nvPicPr>
        <p:blipFill>
          <a:blip r:embed="rId3" cstate="print"/>
          <a:stretch>
            <a:fillRect/>
          </a:stretch>
        </p:blipFill>
        <p:spPr>
          <a:xfrm>
            <a:off x="133390" y="88598"/>
            <a:ext cx="2262554" cy="982319"/>
          </a:xfrm>
          <a:prstGeom prst="rect">
            <a:avLst/>
          </a:prstGeom>
        </p:spPr>
      </p:pic>
      <p:pic>
        <p:nvPicPr>
          <p:cNvPr id="9" name="Picture 8">
            <a:extLst>
              <a:ext uri="{FF2B5EF4-FFF2-40B4-BE49-F238E27FC236}">
                <a16:creationId xmlns:a16="http://schemas.microsoft.com/office/drawing/2014/main" xmlns="" id="{C7BE4BE8-4B98-FC41-C498-F1761F57F0E1}"/>
              </a:ext>
            </a:extLst>
          </p:cNvPr>
          <p:cNvPicPr/>
          <p:nvPr userDrawn="1"/>
        </p:nvPicPr>
        <p:blipFill>
          <a:blip r:embed="rId4" cstate="print"/>
          <a:srcRect/>
          <a:stretch>
            <a:fillRect/>
          </a:stretch>
        </p:blipFill>
        <p:spPr bwMode="auto">
          <a:xfrm>
            <a:off x="8307859" y="108342"/>
            <a:ext cx="718910" cy="962575"/>
          </a:xfrm>
          <a:prstGeom prst="rect">
            <a:avLst/>
          </a:prstGeom>
          <a:noFill/>
          <a:ln w="9525">
            <a:noFill/>
            <a:miter lim="800000"/>
            <a:headEnd/>
            <a:tailEnd/>
          </a:ln>
        </p:spPr>
      </p:pic>
      <p:pic>
        <p:nvPicPr>
          <p:cNvPr id="10" name="Google Shape;55;p13">
            <a:extLst>
              <a:ext uri="{FF2B5EF4-FFF2-40B4-BE49-F238E27FC236}">
                <a16:creationId xmlns:a16="http://schemas.microsoft.com/office/drawing/2014/main" xmlns="" id="{4FE81754-E476-7EB4-FBE1-BE18A826E01E}"/>
              </a:ext>
            </a:extLst>
          </p:cNvPr>
          <p:cNvPicPr/>
          <p:nvPr userDrawn="1"/>
        </p:nvPicPr>
        <p:blipFill>
          <a:blip r:embed="rId5">
            <a:alphaModFix/>
          </a:blip>
          <a:stretch>
            <a:fillRect/>
          </a:stretch>
        </p:blipFill>
        <p:spPr>
          <a:xfrm>
            <a:off x="6542111" y="136524"/>
            <a:ext cx="656492" cy="934393"/>
          </a:xfrm>
          <a:prstGeom prst="rect">
            <a:avLst/>
          </a:prstGeom>
          <a:noFill/>
          <a:ln>
            <a:noFill/>
          </a:ln>
        </p:spPr>
      </p:pic>
      <p:pic>
        <p:nvPicPr>
          <p:cNvPr id="11" name="Picture 10">
            <a:extLst>
              <a:ext uri="{FF2B5EF4-FFF2-40B4-BE49-F238E27FC236}">
                <a16:creationId xmlns:a16="http://schemas.microsoft.com/office/drawing/2014/main" xmlns="" id="{AA1D1C6F-6B86-110D-73D7-6E0FF21A63E6}"/>
              </a:ext>
            </a:extLst>
          </p:cNvPr>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7258170" y="136524"/>
            <a:ext cx="996461" cy="934393"/>
          </a:xfrm>
          <a:prstGeom prst="rect">
            <a:avLst/>
          </a:prstGeom>
          <a:noFill/>
        </p:spPr>
      </p:pic>
    </p:spTree>
    <p:extLst>
      <p:ext uri="{BB962C8B-B14F-4D97-AF65-F5344CB8AC3E}">
        <p14:creationId xmlns:p14="http://schemas.microsoft.com/office/powerpoint/2010/main" xmlns="" val="2685785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7952DE-235E-46D0-8E79-6FA0D031D932}" type="datetime3">
              <a:rPr lang="en-US" smtClean="0"/>
              <a:pPr/>
              <a:t>22 March 2024</a:t>
            </a:fld>
            <a:endParaRPr lang="en-US"/>
          </a:p>
        </p:txBody>
      </p:sp>
      <p:sp>
        <p:nvSpPr>
          <p:cNvPr id="5" name="Footer Placeholder 4"/>
          <p:cNvSpPr>
            <a:spLocks noGrp="1"/>
          </p:cNvSpPr>
          <p:nvPr>
            <p:ph type="ftr" sz="quarter" idx="11"/>
          </p:nvPr>
        </p:nvSpPr>
        <p:spPr/>
        <p:txBody>
          <a:bodyPr/>
          <a:lstStyle/>
          <a:p>
            <a:r>
              <a:rPr lang="en-US" smtClean="0"/>
              <a:t>Department of CIVIL Engineering</a:t>
            </a:r>
            <a:endParaRPr lang="en-US"/>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a:p>
        </p:txBody>
      </p:sp>
      <p:pic>
        <p:nvPicPr>
          <p:cNvPr id="7" name="Picture 2">
            <a:extLst>
              <a:ext uri="{FF2B5EF4-FFF2-40B4-BE49-F238E27FC236}">
                <a16:creationId xmlns:a16="http://schemas.microsoft.com/office/drawing/2014/main" xmlns="" id="{C6BABA9C-E491-A712-4C04-20D417EFBC50}"/>
              </a:ext>
            </a:extLst>
          </p:cNvPr>
          <p:cNvPicPr>
            <a:picLocks noChangeAspect="1" noChangeArrowheads="1"/>
          </p:cNvPicPr>
          <p:nvPr userDrawn="1"/>
        </p:nvPicPr>
        <p:blipFill>
          <a:blip r:embed="rId2"/>
          <a:srcRect/>
          <a:stretch>
            <a:fillRect/>
          </a:stretch>
        </p:blipFill>
        <p:spPr bwMode="auto">
          <a:xfrm>
            <a:off x="5703937" y="36740"/>
            <a:ext cx="804747" cy="1183870"/>
          </a:xfrm>
          <a:prstGeom prst="rect">
            <a:avLst/>
          </a:prstGeom>
          <a:noFill/>
          <a:ln w="9525">
            <a:noFill/>
            <a:miter lim="800000"/>
            <a:headEnd/>
            <a:tailEnd/>
          </a:ln>
          <a:effectLst/>
        </p:spPr>
      </p:pic>
      <p:pic>
        <p:nvPicPr>
          <p:cNvPr id="8" name="Picture 7" descr="BANNER7672-ATME Logo Banner 1600 x 380.jpg">
            <a:extLst>
              <a:ext uri="{FF2B5EF4-FFF2-40B4-BE49-F238E27FC236}">
                <a16:creationId xmlns:a16="http://schemas.microsoft.com/office/drawing/2014/main" xmlns="" id="{4F76DB89-3F77-EC94-9D18-BC81448D67D6}"/>
              </a:ext>
            </a:extLst>
          </p:cNvPr>
          <p:cNvPicPr>
            <a:picLocks noChangeAspect="1"/>
          </p:cNvPicPr>
          <p:nvPr userDrawn="1"/>
        </p:nvPicPr>
        <p:blipFill>
          <a:blip r:embed="rId3" cstate="print"/>
          <a:stretch>
            <a:fillRect/>
          </a:stretch>
        </p:blipFill>
        <p:spPr>
          <a:xfrm>
            <a:off x="133390" y="88598"/>
            <a:ext cx="2262554" cy="982319"/>
          </a:xfrm>
          <a:prstGeom prst="rect">
            <a:avLst/>
          </a:prstGeom>
        </p:spPr>
      </p:pic>
      <p:pic>
        <p:nvPicPr>
          <p:cNvPr id="9" name="Picture 8">
            <a:extLst>
              <a:ext uri="{FF2B5EF4-FFF2-40B4-BE49-F238E27FC236}">
                <a16:creationId xmlns:a16="http://schemas.microsoft.com/office/drawing/2014/main" xmlns="" id="{C7BE4BE8-4B98-FC41-C498-F1761F57F0E1}"/>
              </a:ext>
            </a:extLst>
          </p:cNvPr>
          <p:cNvPicPr/>
          <p:nvPr userDrawn="1"/>
        </p:nvPicPr>
        <p:blipFill>
          <a:blip r:embed="rId4" cstate="print"/>
          <a:srcRect/>
          <a:stretch>
            <a:fillRect/>
          </a:stretch>
        </p:blipFill>
        <p:spPr bwMode="auto">
          <a:xfrm>
            <a:off x="8307859" y="108342"/>
            <a:ext cx="718910" cy="962575"/>
          </a:xfrm>
          <a:prstGeom prst="rect">
            <a:avLst/>
          </a:prstGeom>
          <a:noFill/>
          <a:ln w="9525">
            <a:noFill/>
            <a:miter lim="800000"/>
            <a:headEnd/>
            <a:tailEnd/>
          </a:ln>
        </p:spPr>
      </p:pic>
      <p:pic>
        <p:nvPicPr>
          <p:cNvPr id="10" name="Google Shape;55;p13">
            <a:extLst>
              <a:ext uri="{FF2B5EF4-FFF2-40B4-BE49-F238E27FC236}">
                <a16:creationId xmlns:a16="http://schemas.microsoft.com/office/drawing/2014/main" xmlns="" id="{4FE81754-E476-7EB4-FBE1-BE18A826E01E}"/>
              </a:ext>
            </a:extLst>
          </p:cNvPr>
          <p:cNvPicPr/>
          <p:nvPr userDrawn="1"/>
        </p:nvPicPr>
        <p:blipFill>
          <a:blip r:embed="rId5">
            <a:alphaModFix/>
          </a:blip>
          <a:stretch>
            <a:fillRect/>
          </a:stretch>
        </p:blipFill>
        <p:spPr>
          <a:xfrm>
            <a:off x="6542111" y="136524"/>
            <a:ext cx="656492" cy="934393"/>
          </a:xfrm>
          <a:prstGeom prst="rect">
            <a:avLst/>
          </a:prstGeom>
          <a:noFill/>
          <a:ln>
            <a:noFill/>
          </a:ln>
        </p:spPr>
      </p:pic>
      <p:pic>
        <p:nvPicPr>
          <p:cNvPr id="11" name="Picture 10">
            <a:extLst>
              <a:ext uri="{FF2B5EF4-FFF2-40B4-BE49-F238E27FC236}">
                <a16:creationId xmlns:a16="http://schemas.microsoft.com/office/drawing/2014/main" xmlns="" id="{AA1D1C6F-6B86-110D-73D7-6E0FF21A63E6}"/>
              </a:ext>
            </a:extLst>
          </p:cNvPr>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7258170" y="136524"/>
            <a:ext cx="996461" cy="934393"/>
          </a:xfrm>
          <a:prstGeom prst="rect">
            <a:avLst/>
          </a:prstGeom>
          <a:noFill/>
        </p:spPr>
      </p:pic>
    </p:spTree>
    <p:extLst>
      <p:ext uri="{BB962C8B-B14F-4D97-AF65-F5344CB8AC3E}">
        <p14:creationId xmlns:p14="http://schemas.microsoft.com/office/powerpoint/2010/main" xmlns="" val="2685785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436100A-5261-4962-8341-63FA927ADB60}" type="datetime3">
              <a:rPr lang="en-US" smtClean="0"/>
              <a:pPr/>
              <a:t>22 March 2024</a:t>
            </a:fld>
            <a:endParaRPr lang="en-US"/>
          </a:p>
        </p:txBody>
      </p:sp>
      <p:sp>
        <p:nvSpPr>
          <p:cNvPr id="5" name="Footer Placeholder 4"/>
          <p:cNvSpPr>
            <a:spLocks noGrp="1"/>
          </p:cNvSpPr>
          <p:nvPr>
            <p:ph type="ftr" sz="quarter" idx="11"/>
          </p:nvPr>
        </p:nvSpPr>
        <p:spPr/>
        <p:txBody>
          <a:bodyPr/>
          <a:lstStyle/>
          <a:p>
            <a:r>
              <a:rPr lang="en-US" smtClean="0"/>
              <a:t>Department of CIVIL Engineering</a:t>
            </a:r>
            <a:endParaRPr lang="en-US"/>
          </a:p>
        </p:txBody>
      </p:sp>
      <p:sp>
        <p:nvSpPr>
          <p:cNvPr id="6" name="Slide Number Placeholder 5"/>
          <p:cNvSpPr>
            <a:spLocks noGrp="1"/>
          </p:cNvSpPr>
          <p:nvPr>
            <p:ph type="sldNum" sz="quarter" idx="12"/>
          </p:nvPr>
        </p:nvSpPr>
        <p:spPr/>
        <p:txBody>
          <a:bodyPr/>
          <a:lstStyle/>
          <a:p>
            <a:fld id="{11FE1162-7761-4A07-B25B-4AEB0639F1FB}" type="slidenum">
              <a:rPr lang="en-US" smtClean="0"/>
              <a:pPr/>
              <a:t>‹#›</a:t>
            </a:fld>
            <a:endParaRPr lang="en-US"/>
          </a:p>
        </p:txBody>
      </p:sp>
      <p:pic>
        <p:nvPicPr>
          <p:cNvPr id="7" name="Picture 2">
            <a:extLst>
              <a:ext uri="{FF2B5EF4-FFF2-40B4-BE49-F238E27FC236}">
                <a16:creationId xmlns:a16="http://schemas.microsoft.com/office/drawing/2014/main" xmlns="" id="{C6BABA9C-E491-A712-4C04-20D417EFBC50}"/>
              </a:ext>
            </a:extLst>
          </p:cNvPr>
          <p:cNvPicPr>
            <a:picLocks noChangeAspect="1" noChangeArrowheads="1"/>
          </p:cNvPicPr>
          <p:nvPr userDrawn="1"/>
        </p:nvPicPr>
        <p:blipFill>
          <a:blip r:embed="rId2"/>
          <a:srcRect/>
          <a:stretch>
            <a:fillRect/>
          </a:stretch>
        </p:blipFill>
        <p:spPr bwMode="auto">
          <a:xfrm>
            <a:off x="5703937" y="36740"/>
            <a:ext cx="804747" cy="1183870"/>
          </a:xfrm>
          <a:prstGeom prst="rect">
            <a:avLst/>
          </a:prstGeom>
          <a:noFill/>
          <a:ln w="9525">
            <a:noFill/>
            <a:miter lim="800000"/>
            <a:headEnd/>
            <a:tailEnd/>
          </a:ln>
          <a:effectLst/>
        </p:spPr>
      </p:pic>
      <p:pic>
        <p:nvPicPr>
          <p:cNvPr id="8" name="Picture 7" descr="BANNER7672-ATME Logo Banner 1600 x 380.jpg">
            <a:extLst>
              <a:ext uri="{FF2B5EF4-FFF2-40B4-BE49-F238E27FC236}">
                <a16:creationId xmlns:a16="http://schemas.microsoft.com/office/drawing/2014/main" xmlns="" id="{4F76DB89-3F77-EC94-9D18-BC81448D67D6}"/>
              </a:ext>
            </a:extLst>
          </p:cNvPr>
          <p:cNvPicPr>
            <a:picLocks noChangeAspect="1"/>
          </p:cNvPicPr>
          <p:nvPr userDrawn="1"/>
        </p:nvPicPr>
        <p:blipFill>
          <a:blip r:embed="rId3" cstate="print"/>
          <a:stretch>
            <a:fillRect/>
          </a:stretch>
        </p:blipFill>
        <p:spPr>
          <a:xfrm>
            <a:off x="133390" y="88598"/>
            <a:ext cx="2262554" cy="982319"/>
          </a:xfrm>
          <a:prstGeom prst="rect">
            <a:avLst/>
          </a:prstGeom>
        </p:spPr>
      </p:pic>
      <p:pic>
        <p:nvPicPr>
          <p:cNvPr id="9" name="Picture 8">
            <a:extLst>
              <a:ext uri="{FF2B5EF4-FFF2-40B4-BE49-F238E27FC236}">
                <a16:creationId xmlns:a16="http://schemas.microsoft.com/office/drawing/2014/main" xmlns="" id="{C7BE4BE8-4B98-FC41-C498-F1761F57F0E1}"/>
              </a:ext>
            </a:extLst>
          </p:cNvPr>
          <p:cNvPicPr/>
          <p:nvPr userDrawn="1"/>
        </p:nvPicPr>
        <p:blipFill>
          <a:blip r:embed="rId4" cstate="print"/>
          <a:srcRect/>
          <a:stretch>
            <a:fillRect/>
          </a:stretch>
        </p:blipFill>
        <p:spPr bwMode="auto">
          <a:xfrm>
            <a:off x="8307859" y="108342"/>
            <a:ext cx="718910" cy="962575"/>
          </a:xfrm>
          <a:prstGeom prst="rect">
            <a:avLst/>
          </a:prstGeom>
          <a:noFill/>
          <a:ln w="9525">
            <a:noFill/>
            <a:miter lim="800000"/>
            <a:headEnd/>
            <a:tailEnd/>
          </a:ln>
        </p:spPr>
      </p:pic>
      <p:pic>
        <p:nvPicPr>
          <p:cNvPr id="10" name="Google Shape;55;p13">
            <a:extLst>
              <a:ext uri="{FF2B5EF4-FFF2-40B4-BE49-F238E27FC236}">
                <a16:creationId xmlns:a16="http://schemas.microsoft.com/office/drawing/2014/main" xmlns="" id="{4FE81754-E476-7EB4-FBE1-BE18A826E01E}"/>
              </a:ext>
            </a:extLst>
          </p:cNvPr>
          <p:cNvPicPr/>
          <p:nvPr userDrawn="1"/>
        </p:nvPicPr>
        <p:blipFill>
          <a:blip r:embed="rId5">
            <a:alphaModFix/>
          </a:blip>
          <a:stretch>
            <a:fillRect/>
          </a:stretch>
        </p:blipFill>
        <p:spPr>
          <a:xfrm>
            <a:off x="6542111" y="136524"/>
            <a:ext cx="656492" cy="934393"/>
          </a:xfrm>
          <a:prstGeom prst="rect">
            <a:avLst/>
          </a:prstGeom>
          <a:noFill/>
          <a:ln>
            <a:noFill/>
          </a:ln>
        </p:spPr>
      </p:pic>
      <p:pic>
        <p:nvPicPr>
          <p:cNvPr id="11" name="Picture 10">
            <a:extLst>
              <a:ext uri="{FF2B5EF4-FFF2-40B4-BE49-F238E27FC236}">
                <a16:creationId xmlns:a16="http://schemas.microsoft.com/office/drawing/2014/main" xmlns="" id="{AA1D1C6F-6B86-110D-73D7-6E0FF21A63E6}"/>
              </a:ext>
            </a:extLst>
          </p:cNvPr>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7258170" y="136524"/>
            <a:ext cx="996461" cy="934393"/>
          </a:xfrm>
          <a:prstGeom prst="rect">
            <a:avLst/>
          </a:prstGeom>
          <a:noFill/>
        </p:spPr>
      </p:pic>
    </p:spTree>
    <p:extLst>
      <p:ext uri="{BB962C8B-B14F-4D97-AF65-F5344CB8AC3E}">
        <p14:creationId xmlns:p14="http://schemas.microsoft.com/office/powerpoint/2010/main" xmlns="" val="2685785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IN"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FA497D-08BF-408C-83A3-3EF4F11D921C}" type="datetime3">
              <a:rPr lang="en-US" smtClean="0"/>
              <a:pPr/>
              <a:t>22 March 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Department of CIVIL Engineering</a:t>
            </a:r>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A4197-6501-4F07-95BE-3B6D4F9505A5}" type="slidenum">
              <a:rPr lang="en-IN" smtClean="0"/>
              <a:pPr/>
              <a:t>‹#›</a:t>
            </a:fld>
            <a:endParaRPr lang="en-IN"/>
          </a:p>
        </p:txBody>
      </p:sp>
      <p:pic>
        <p:nvPicPr>
          <p:cNvPr id="10242" name="Picture 2"/>
          <p:cNvPicPr>
            <a:picLocks noChangeAspect="1" noChangeArrowheads="1"/>
          </p:cNvPicPr>
          <p:nvPr userDrawn="1"/>
        </p:nvPicPr>
        <p:blipFill>
          <a:blip r:embed="rId17"/>
          <a:srcRect/>
          <a:stretch>
            <a:fillRect/>
          </a:stretch>
        </p:blipFill>
        <p:spPr bwMode="auto">
          <a:xfrm>
            <a:off x="0" y="285728"/>
            <a:ext cx="8858280" cy="857256"/>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 id="2147483665" r:id="rId15"/>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notesSlide" Target="../notesSlides/notesSlide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2.xml"/><Relationship Id="rId5" Type="http://schemas.openxmlformats.org/officeDocument/2006/relationships/tags" Target="../tags/tag13.xml"/><Relationship Id="rId4" Type="http://schemas.openxmlformats.org/officeDocument/2006/relationships/tags" Target="../tags/tag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17.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hyperlink" Target="https://www.w3schools.com/python/default.asp" TargetMode="External"/><Relationship Id="rId2" Type="http://schemas.openxmlformats.org/officeDocument/2006/relationships/hyperlink" Target="https://www.w3schools.com/java/default.asp" TargetMode="Externa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8.xml"/><Relationship Id="rId1" Type="http://schemas.openxmlformats.org/officeDocument/2006/relationships/tags" Target="../tags/tag37.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41.xml"/><Relationship Id="rId7" Type="http://schemas.openxmlformats.org/officeDocument/2006/relationships/slideLayout" Target="../slideLayouts/slideLayout12.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12.xml"/><Relationship Id="rId1" Type="http://schemas.openxmlformats.org/officeDocument/2006/relationships/tags" Target="../tags/tag45.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9.xml"/><Relationship Id="rId1" Type="http://schemas.openxmlformats.org/officeDocument/2006/relationships/tags" Target="../tags/tag48.xml"/></Relationships>
</file>

<file path=ppt/slides/_rels/slide66.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9" Type="http://schemas.openxmlformats.org/officeDocument/2006/relationships/notesSlide" Target="../notesSlides/notesSlide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9"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8.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4132E9EB-DA44-4CC5-B9D9-7750EC76B0F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330A4C0-549E-457A-9347-3BBBBC0E86A0}"/>
              </a:ext>
            </a:extLst>
          </p:cNvPr>
          <p:cNvSpPr txBox="1"/>
          <p:nvPr>
            <p:custDataLst>
              <p:tags r:id="rId1"/>
            </p:custDataLst>
          </p:nvPr>
        </p:nvSpPr>
        <p:spPr>
          <a:xfrm>
            <a:off x="3735801" y="1343204"/>
            <a:ext cx="5307187" cy="468961"/>
          </a:xfrm>
          <a:solidFill>
            <a:srgbClr val="FFCC52"/>
          </a:solidFill>
          <a:ln w="14288" cap="flat">
            <a:solidFill>
              <a:srgbClr val="FFFFFF"/>
            </a:solidFill>
            <a:prstDash val="dash"/>
            <a:round/>
          </a:ln>
        </p:spPr>
        <p:txBody>
          <a:bodyPr vert="horz" lIns="95250" tIns="47625" rIns="95250" bIns="47625" rtlCol="0" anchor="ctr">
            <a:spAutoFit/>
          </a:bodyPr>
          <a:lstStyle/>
          <a:p>
            <a:pPr>
              <a:defRPr lang="en-US" sz="1400" dirty="0"/>
            </a:pPr>
            <a:r>
              <a:rPr b="1" smtClean="0">
                <a:latin typeface="Times New Roman"/>
              </a:rPr>
              <a:t>INTRODUCTION  TO C PROGRAMMING </a:t>
            </a:r>
            <a:endParaRPr lang="en-US" b="1" dirty="0">
              <a:latin typeface="Times New Roman"/>
            </a:endParaRPr>
          </a:p>
        </p:txBody>
      </p:sp>
      <p:sp>
        <p:nvSpPr>
          <p:cNvPr id="3" name="TextBox 2">
            <a:extLst>
              <a:ext uri="{5295BE98-242E-46EF-8130-C33774A3DDC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5969ABB-EB82-433A-BF8D-71F14727B496}"/>
              </a:ext>
            </a:extLst>
          </p:cNvPr>
          <p:cNvSpPr txBox="1"/>
          <p:nvPr>
            <p:custDataLst>
              <p:tags r:id="rId2"/>
            </p:custDataLst>
          </p:nvPr>
        </p:nvSpPr>
        <p:spPr>
          <a:xfrm>
            <a:off x="3786182" y="2071678"/>
            <a:ext cx="2160689" cy="472779"/>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smtClean="0">
                <a:latin typeface="Times New Roman" pitchFamily="18" charset="0"/>
                <a:cs typeface="Times New Roman" pitchFamily="18" charset="0"/>
              </a:rPr>
              <a:t>BESCK204E</a:t>
            </a:r>
            <a:endParaRPr lang="en-US" b="1" dirty="0">
              <a:latin typeface="Times New Roman" pitchFamily="18" charset="0"/>
              <a:cs typeface="Times New Roman" pitchFamily="18" charset="0"/>
            </a:endParaRPr>
          </a:p>
        </p:txBody>
      </p:sp>
      <p:sp>
        <p:nvSpPr>
          <p:cNvPr id="4" name="TextBox 3">
            <a:extLst>
              <a:ext uri="{397EF7C8-D5E8-4BE9-B2B0-9B0AE9EFFF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FB5AB8C-E3A1-4673-8496-F4FC48D6B5FE}"/>
              </a:ext>
            </a:extLst>
          </p:cNvPr>
          <p:cNvSpPr txBox="1"/>
          <p:nvPr/>
        </p:nvSpPr>
        <p:spPr>
          <a:xfrm>
            <a:off x="342901" y="1433753"/>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Times New Roman" pitchFamily="18" charset="0"/>
                <a:cs typeface="Times New Roman" pitchFamily="18" charset="0"/>
              </a:rPr>
              <a:t>Course</a:t>
            </a:r>
            <a:r>
              <a:rPr lang="en-US" dirty="0">
                <a:solidFill>
                  <a:schemeClr val="bg1"/>
                </a:solidFill>
              </a:rPr>
              <a:t> </a:t>
            </a:r>
            <a:r>
              <a:rPr lang="en-US" dirty="0">
                <a:solidFill>
                  <a:schemeClr val="bg1"/>
                </a:solidFill>
                <a:latin typeface="Times New Roman" pitchFamily="18" charset="0"/>
                <a:cs typeface="Times New Roman" pitchFamily="18" charset="0"/>
              </a:rPr>
              <a:t>Name</a:t>
            </a:r>
          </a:p>
        </p:txBody>
      </p:sp>
      <p:sp>
        <p:nvSpPr>
          <p:cNvPr id="5" name="TextBox 4">
            <a:extLst>
              <a:ext uri="{8D381170-94AC-4836-962F-7C8D1C682F6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367357C-720C-479D-AB68-8A84E2A633C9}"/>
              </a:ext>
            </a:extLst>
          </p:cNvPr>
          <p:cNvSpPr txBox="1"/>
          <p:nvPr/>
        </p:nvSpPr>
        <p:spPr>
          <a:xfrm>
            <a:off x="357158" y="2143116"/>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Times New Roman" pitchFamily="18" charset="0"/>
                <a:cs typeface="Times New Roman" pitchFamily="18" charset="0"/>
              </a:rPr>
              <a:t>Course</a:t>
            </a:r>
            <a:r>
              <a:rPr lang="en-US" dirty="0">
                <a:solidFill>
                  <a:schemeClr val="bg1"/>
                </a:solidFill>
              </a:rPr>
              <a:t> Code</a:t>
            </a:r>
          </a:p>
        </p:txBody>
      </p:sp>
      <p:sp>
        <p:nvSpPr>
          <p:cNvPr id="6" name="TextBox 5">
            <a:extLst>
              <a:ext uri="{7DA946AF-107E-4242-AD04-CA90F989D11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BEFA68E-510F-4EAB-BBAB-8AA019F5E2AB}"/>
              </a:ext>
            </a:extLst>
          </p:cNvPr>
          <p:cNvSpPr txBox="1"/>
          <p:nvPr/>
        </p:nvSpPr>
        <p:spPr>
          <a:xfrm>
            <a:off x="357158" y="3714752"/>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Times New Roman" pitchFamily="18" charset="0"/>
                <a:cs typeface="Times New Roman" pitchFamily="18" charset="0"/>
              </a:rPr>
              <a:t>Contact</a:t>
            </a:r>
            <a:r>
              <a:rPr lang="en-US" dirty="0">
                <a:solidFill>
                  <a:schemeClr val="bg1"/>
                </a:solidFill>
              </a:rPr>
              <a:t> Hours</a:t>
            </a:r>
          </a:p>
        </p:txBody>
      </p:sp>
      <p:sp>
        <p:nvSpPr>
          <p:cNvPr id="7" name="TextBox 6">
            <a:extLst>
              <a:ext uri="{A72540CD-CEEC-47B9-987E-32755832CBC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5BEB59B-CDAB-426D-8499-AFBBEAD9E117}"/>
              </a:ext>
            </a:extLst>
          </p:cNvPr>
          <p:cNvSpPr txBox="1"/>
          <p:nvPr>
            <p:custDataLst>
              <p:tags r:id="rId3"/>
            </p:custDataLst>
          </p:nvPr>
        </p:nvSpPr>
        <p:spPr>
          <a:xfrm>
            <a:off x="3714744" y="3643314"/>
            <a:ext cx="2160689" cy="472779"/>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a:t>4</a:t>
            </a:r>
            <a:r>
              <a:rPr lang="en-US" dirty="0" smtClean="0"/>
              <a:t>0 </a:t>
            </a:r>
            <a:endParaRPr lang="en-US" dirty="0"/>
          </a:p>
        </p:txBody>
      </p:sp>
      <p:sp>
        <p:nvSpPr>
          <p:cNvPr id="8" name="TextBox 7">
            <a:extLst>
              <a:ext uri="{504A2721-133C-4982-866D-ACFDD9DF007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4B85BF4-4B65-4329-B599-4EA7BD2641B2}"/>
              </a:ext>
            </a:extLst>
          </p:cNvPr>
          <p:cNvSpPr txBox="1"/>
          <p:nvPr/>
        </p:nvSpPr>
        <p:spPr>
          <a:xfrm>
            <a:off x="357158" y="4500570"/>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rPr>
              <a:t>CIE </a:t>
            </a:r>
            <a:r>
              <a:rPr lang="en-US" dirty="0">
                <a:solidFill>
                  <a:schemeClr val="bg1"/>
                </a:solidFill>
                <a:latin typeface="Times New Roman" pitchFamily="18" charset="0"/>
                <a:cs typeface="Times New Roman" pitchFamily="18" charset="0"/>
              </a:rPr>
              <a:t>Marks</a:t>
            </a:r>
          </a:p>
        </p:txBody>
      </p:sp>
      <p:sp>
        <p:nvSpPr>
          <p:cNvPr id="9" name="TextBox 8">
            <a:extLst>
              <a:ext uri="{1DD2F98B-9F28-4053-8E29-DA861BD95E8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05AB87F-94F6-488B-9F95-60146842212F}"/>
              </a:ext>
            </a:extLst>
          </p:cNvPr>
          <p:cNvSpPr txBox="1"/>
          <p:nvPr>
            <p:custDataLst>
              <p:tags r:id="rId4"/>
            </p:custDataLst>
          </p:nvPr>
        </p:nvSpPr>
        <p:spPr>
          <a:xfrm>
            <a:off x="3714744" y="4357694"/>
            <a:ext cx="2160689" cy="472779"/>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a:t>5</a:t>
            </a:r>
            <a:r>
              <a:rPr lang="en-US" dirty="0" smtClean="0"/>
              <a:t>0 (30+20) </a:t>
            </a:r>
            <a:endParaRPr lang="en-US" dirty="0"/>
          </a:p>
        </p:txBody>
      </p:sp>
      <p:sp>
        <p:nvSpPr>
          <p:cNvPr id="10" name="TextBox 9">
            <a:extLst>
              <a:ext uri="{7C9D5341-23AB-4FAD-A9F7-CF36AE81A84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A29A11F-BE9F-4135-AF5A-FD1C0028066F}"/>
              </a:ext>
            </a:extLst>
          </p:cNvPr>
          <p:cNvSpPr txBox="1"/>
          <p:nvPr/>
        </p:nvSpPr>
        <p:spPr>
          <a:xfrm>
            <a:off x="342901" y="5143500"/>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rPr>
              <a:t>SEE </a:t>
            </a:r>
            <a:r>
              <a:rPr lang="en-US" dirty="0">
                <a:solidFill>
                  <a:schemeClr val="bg1"/>
                </a:solidFill>
                <a:latin typeface="Times New Roman" pitchFamily="18" charset="0"/>
                <a:cs typeface="Times New Roman" pitchFamily="18" charset="0"/>
              </a:rPr>
              <a:t>Marks</a:t>
            </a:r>
          </a:p>
        </p:txBody>
      </p:sp>
      <p:sp>
        <p:nvSpPr>
          <p:cNvPr id="11" name="TextBox 10">
            <a:extLst>
              <a:ext uri="{0975F4E0-54BF-4AAC-8C15-D7583B4614D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E21E7CA-528D-4403-A013-946D71FF5936}"/>
              </a:ext>
            </a:extLst>
          </p:cNvPr>
          <p:cNvSpPr txBox="1"/>
          <p:nvPr>
            <p:custDataLst>
              <p:tags r:id="rId5"/>
            </p:custDataLst>
          </p:nvPr>
        </p:nvSpPr>
        <p:spPr>
          <a:xfrm>
            <a:off x="3735801" y="5130800"/>
            <a:ext cx="2160689" cy="472779"/>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a:t>5</a:t>
            </a:r>
            <a:r>
              <a:rPr lang="en-US" dirty="0" smtClean="0"/>
              <a:t>0 </a:t>
            </a:r>
            <a:endParaRPr lang="en-US" dirty="0"/>
          </a:p>
        </p:txBody>
      </p:sp>
      <p:sp>
        <p:nvSpPr>
          <p:cNvPr id="13" name="TextBox 12">
            <a:extLst>
              <a:ext uri="{45E72771-5552-4C1E-9DC4-0AA325A745A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C3EAC86-70ED-46FE-AA28-72B9CAF4AF68}"/>
              </a:ext>
            </a:extLst>
          </p:cNvPr>
          <p:cNvSpPr txBox="1"/>
          <p:nvPr>
            <p:custDataLst>
              <p:tags r:id="rId6"/>
            </p:custDataLst>
          </p:nvPr>
        </p:nvSpPr>
        <p:spPr>
          <a:xfrm>
            <a:off x="6500826" y="4786322"/>
            <a:ext cx="2235041" cy="1454517"/>
          </a:xfrm>
          <a:solidFill>
            <a:srgbClr val="0070C0"/>
          </a:solidFill>
          <a:ln w="14288" cap="flat">
            <a:solidFill>
              <a:srgbClr val="FFFFFF"/>
            </a:solidFill>
            <a:prstDash val="dash"/>
            <a:round/>
          </a:ln>
        </p:spPr>
        <p:txBody>
          <a:bodyPr vert="horz" lIns="95250" tIns="47625" rIns="95250" bIns="47625" rtlCol="0" anchor="ctr">
            <a:spAutoFit/>
          </a:bodyPr>
          <a:lstStyle/>
          <a:p>
            <a:pPr algn="ctr">
              <a:lnSpc>
                <a:spcPct val="150000"/>
              </a:lnSpc>
              <a:defRPr lang="en-US" sz="1400" dirty="0"/>
            </a:pPr>
            <a:r>
              <a:rPr lang="en-US" b="1" dirty="0" err="1" smtClean="0">
                <a:ln w="18000">
                  <a:solidFill>
                    <a:schemeClr val="accent2">
                      <a:satMod val="140000"/>
                    </a:schemeClr>
                  </a:solidFill>
                  <a:prstDash val="solid"/>
                  <a:miter lim="800000"/>
                </a:ln>
                <a:solidFill>
                  <a:srgbClr val="0070C0"/>
                </a:solidFill>
                <a:effectLst>
                  <a:outerShdw blurRad="25500" dist="23000" dir="7020000" algn="tl">
                    <a:srgbClr val="000000">
                      <a:alpha val="50000"/>
                    </a:srgbClr>
                  </a:outerShdw>
                </a:effectLst>
                <a:latin typeface="+mj-lt"/>
              </a:rPr>
              <a:t>Mrs</a:t>
            </a:r>
            <a:r>
              <a:rPr lang="en-US" b="1" dirty="0" smtClean="0">
                <a:ln w="18000">
                  <a:solidFill>
                    <a:schemeClr val="accent2">
                      <a:satMod val="140000"/>
                    </a:schemeClr>
                  </a:solidFill>
                  <a:prstDash val="solid"/>
                  <a:miter lim="800000"/>
                </a:ln>
                <a:solidFill>
                  <a:srgbClr val="0070C0"/>
                </a:solidFill>
                <a:effectLst>
                  <a:outerShdw blurRad="25500" dist="23000" dir="7020000" algn="tl">
                    <a:srgbClr val="000000">
                      <a:alpha val="50000"/>
                    </a:srgbClr>
                  </a:outerShdw>
                </a:effectLst>
                <a:latin typeface="+mj-lt"/>
              </a:rPr>
              <a:t>  AKHILA C G</a:t>
            </a:r>
          </a:p>
          <a:p>
            <a:pPr algn="ctr">
              <a:lnSpc>
                <a:spcPct val="150000"/>
              </a:lnSpc>
              <a:defRPr lang="en-US" sz="1400" dirty="0"/>
            </a:pPr>
            <a:r>
              <a:rPr lang="en-US" dirty="0" smtClean="0">
                <a:solidFill>
                  <a:srgbClr val="C00000"/>
                </a:solidFill>
              </a:rPr>
              <a:t>Assistant </a:t>
            </a:r>
            <a:r>
              <a:rPr lang="en-US" dirty="0">
                <a:solidFill>
                  <a:srgbClr val="C00000"/>
                </a:solidFill>
              </a:rPr>
              <a:t>Professor</a:t>
            </a:r>
          </a:p>
          <a:p>
            <a:pPr algn="ctr">
              <a:lnSpc>
                <a:spcPct val="150000"/>
              </a:lnSpc>
              <a:defRPr lang="en-US" sz="1400" dirty="0"/>
            </a:pPr>
            <a:r>
              <a:rPr lang="en-US" dirty="0">
                <a:solidFill>
                  <a:srgbClr val="C00000"/>
                </a:solidFill>
              </a:rPr>
              <a:t>Dept of </a:t>
            </a:r>
            <a:r>
              <a:rPr lang="en-US" b="1" dirty="0" smtClean="0">
                <a:solidFill>
                  <a:srgbClr val="C00000"/>
                </a:solidFill>
              </a:rPr>
              <a:t>CIVIL</a:t>
            </a:r>
            <a:r>
              <a:rPr lang="en-US" dirty="0" smtClean="0">
                <a:solidFill>
                  <a:srgbClr val="C00000"/>
                </a:solidFill>
              </a:rPr>
              <a:t> Engineering</a:t>
            </a:r>
            <a:endParaRPr lang="en-US" dirty="0">
              <a:solidFill>
                <a:srgbClr val="C00000"/>
              </a:solidFill>
            </a:endParaRPr>
          </a:p>
          <a:p>
            <a:pPr algn="ctr">
              <a:lnSpc>
                <a:spcPct val="150000"/>
              </a:lnSpc>
              <a:defRPr lang="en-US" sz="1400" dirty="0"/>
            </a:pPr>
            <a:r>
              <a:rPr lang="en-US" b="1" dirty="0" err="1">
                <a:solidFill>
                  <a:srgbClr val="C00000"/>
                </a:solidFill>
              </a:rPr>
              <a:t>ATMECE</a:t>
            </a:r>
            <a:r>
              <a:rPr lang="en-US" dirty="0">
                <a:solidFill>
                  <a:srgbClr val="C00000"/>
                </a:solidFill>
              </a:rPr>
              <a:t>, </a:t>
            </a:r>
            <a:r>
              <a:rPr lang="en-US" dirty="0" err="1">
                <a:solidFill>
                  <a:srgbClr val="C00000"/>
                </a:solidFill>
              </a:rPr>
              <a:t>Mysuru</a:t>
            </a:r>
          </a:p>
        </p:txBody>
      </p:sp>
      <p:sp>
        <p:nvSpPr>
          <p:cNvPr id="15" name="Slide Number Placeholder 14"/>
          <p:cNvSpPr>
            <a:spLocks noGrp="1"/>
          </p:cNvSpPr>
          <p:nvPr>
            <p:ph type="sldNum" sz="quarter" idx="12"/>
          </p:nvPr>
        </p:nvSpPr>
        <p:spPr/>
        <p:txBody>
          <a:bodyPr/>
          <a:lstStyle/>
          <a:p>
            <a:fld id="{208A4197-6501-4F07-95BE-3B6D4F9505A5}" type="slidenum">
              <a:rPr lang="en-IN" smtClean="0"/>
              <a:pPr/>
              <a:t>1</a:t>
            </a:fld>
            <a:endParaRPr lang="en-IN"/>
          </a:p>
        </p:txBody>
      </p:sp>
      <p:sp>
        <p:nvSpPr>
          <p:cNvPr id="16" name="TextBox 15">
            <a:extLst>
              <a:ext uri="{8D381170-94AC-4836-962F-7C8D1C682F6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367357C-720C-479D-AB68-8A84E2A633C9}"/>
              </a:ext>
            </a:extLst>
          </p:cNvPr>
          <p:cNvSpPr txBox="1"/>
          <p:nvPr/>
        </p:nvSpPr>
        <p:spPr>
          <a:xfrm>
            <a:off x="357158" y="3000372"/>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smtClean="0">
                <a:solidFill>
                  <a:schemeClr val="bg1"/>
                </a:solidFill>
                <a:latin typeface="Times New Roman" pitchFamily="18" charset="0"/>
                <a:cs typeface="Times New Roman" pitchFamily="18" charset="0"/>
              </a:rPr>
              <a:t>Course</a:t>
            </a:r>
            <a:r>
              <a:rPr lang="en-US" dirty="0" smtClean="0">
                <a:solidFill>
                  <a:schemeClr val="bg1"/>
                </a:solidFill>
              </a:rPr>
              <a:t> type</a:t>
            </a:r>
            <a:endParaRPr lang="en-US" dirty="0">
              <a:solidFill>
                <a:schemeClr val="bg1"/>
              </a:solidFill>
            </a:endParaRPr>
          </a:p>
        </p:txBody>
      </p:sp>
      <p:sp>
        <p:nvSpPr>
          <p:cNvPr id="17" name="TextBox 16"/>
          <p:cNvSpPr txBox="1"/>
          <p:nvPr/>
        </p:nvSpPr>
        <p:spPr>
          <a:xfrm>
            <a:off x="4143372" y="2928934"/>
            <a:ext cx="1571636"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Integrated</a:t>
            </a:r>
            <a:endParaRPr lang="en-IN" b="1" dirty="0">
              <a:latin typeface="Times New Roman" pitchFamily="18" charset="0"/>
              <a:cs typeface="Times New Roman" pitchFamily="18" charset="0"/>
            </a:endParaRPr>
          </a:p>
        </p:txBody>
      </p:sp>
      <p:sp>
        <p:nvSpPr>
          <p:cNvPr id="19" name="Date Placeholder 18"/>
          <p:cNvSpPr>
            <a:spLocks noGrp="1"/>
          </p:cNvSpPr>
          <p:nvPr>
            <p:ph type="dt" sz="half" idx="10"/>
          </p:nvPr>
        </p:nvSpPr>
        <p:spPr/>
        <p:txBody>
          <a:bodyPr/>
          <a:lstStyle/>
          <a:p>
            <a:fld id="{BECCE05F-2A99-4847-BCA4-F6C7ADB9ABCB}" type="datetime3">
              <a:rPr lang="en-US" smtClean="0"/>
              <a:pPr/>
              <a:t>22 March 2024</a:t>
            </a:fld>
            <a:endParaRPr lang="en-IN"/>
          </a:p>
        </p:txBody>
      </p:sp>
      <p:sp>
        <p:nvSpPr>
          <p:cNvPr id="20" name="Footer Placeholder 19"/>
          <p:cNvSpPr>
            <a:spLocks noGrp="1"/>
          </p:cNvSpPr>
          <p:nvPr>
            <p:ph type="ftr" sz="quarter" idx="11"/>
          </p:nvPr>
        </p:nvSpPr>
        <p:spPr/>
        <p:txBody>
          <a:bodyPr/>
          <a:lstStyle/>
          <a:p>
            <a:r>
              <a:rPr lang="en-IN" smtClean="0"/>
              <a:t>Department of CIVIL Engineering</a:t>
            </a:r>
            <a:endParaRPr lang="en-IN"/>
          </a:p>
        </p:txBody>
      </p:sp>
    </p:spTree>
    <p:extLst>
      <p:ext uri="{B2A11358-02DE-401F-B26C-1746D581A16E}">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3"/>
                                        </p:tgtEl>
                                        <p:attrNameLst>
                                          <p:attrName>style.visibility</p:attrName>
                                        </p:attrNameLst>
                                      </p:cBhvr>
                                      <p:to>
                                        <p:strVal val="visible"/>
                                      </p:to>
                                    </p:set>
                                    <p:anim calcmode="lin" valueType="num">
                                      <p:cBhvr>
                                        <p:cTn id="14"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linds(horizont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000" fill="hold">
                                          <p:stCondLst>
                                            <p:cond delay="0"/>
                                          </p:stCondLst>
                                        </p:cTn>
                                        <p:tgtEl>
                                          <p:spTgt spid="7"/>
                                        </p:tgtEl>
                                        <p:attrNameLst>
                                          <p:attrName>style.visibility</p:attrName>
                                        </p:attrNameLst>
                                      </p:cBhvr>
                                      <p:to>
                                        <p:strVal val="visible"/>
                                      </p:to>
                                    </p:set>
                                    <p:anim calcmode="lin" valueType="num">
                                      <p:cBhvr>
                                        <p:cTn id="26"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7"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000" fill="hold">
                                          <p:stCondLst>
                                            <p:cond delay="0"/>
                                          </p:stCondLst>
                                        </p:cTn>
                                        <p:tgtEl>
                                          <p:spTgt spid="9"/>
                                        </p:tgtEl>
                                        <p:attrNameLst>
                                          <p:attrName>style.visibility</p:attrName>
                                        </p:attrNameLst>
                                      </p:cBhvr>
                                      <p:to>
                                        <p:strVal val="visible"/>
                                      </p:to>
                                    </p:set>
                                    <p:anim calcmode="lin" valueType="num">
                                      <p:cBhvr>
                                        <p:cTn id="33"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4"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5" dur="1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000" fill="hold">
                                          <p:stCondLst>
                                            <p:cond delay="0"/>
                                          </p:stCondLst>
                                        </p:cTn>
                                        <p:tgtEl>
                                          <p:spTgt spid="11"/>
                                        </p:tgtEl>
                                        <p:attrNameLst>
                                          <p:attrName>style.visibility</p:attrName>
                                        </p:attrNameLst>
                                      </p:cBhvr>
                                      <p:to>
                                        <p:strVal val="visible"/>
                                      </p:to>
                                    </p:set>
                                    <p:anim calcmode="lin" valueType="num">
                                      <p:cBhvr>
                                        <p:cTn id="40"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1"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animBg="1"/>
      <p:bldP spid="11" grpId="0" animBg="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85BFAAE4-8E72-4B80-87EE-11B397305A3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BAC49C1-E617-4646-B4B9-BC2B0368E981}"/>
              </a:ext>
            </a:extLst>
          </p:cNvPr>
          <p:cNvSpPr txBox="1"/>
          <p:nvPr/>
        </p:nvSpPr>
        <p:spPr>
          <a:xfrm>
            <a:off x="1" y="997953"/>
            <a:ext cx="25241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Lato"/>
              </a:rPr>
              <a:t>Course Learning Objectives</a:t>
            </a:r>
          </a:p>
        </p:txBody>
      </p:sp>
      <p:sp>
        <p:nvSpPr>
          <p:cNvPr id="8" name="Rectangle 7"/>
          <p:cNvSpPr/>
          <p:nvPr/>
        </p:nvSpPr>
        <p:spPr>
          <a:xfrm>
            <a:off x="1214414" y="1571612"/>
            <a:ext cx="6705600" cy="3736279"/>
          </a:xfrm>
          <a:prstGeom prst="rect">
            <a:avLst/>
          </a:prstGeom>
        </p:spPr>
        <p:txBody>
          <a:bodyPr wrap="square">
            <a:spAutoFit/>
          </a:bodyPr>
          <a:lstStyle/>
          <a:p>
            <a:pPr algn="just">
              <a:lnSpc>
                <a:spcPct val="150000"/>
              </a:lnSpc>
            </a:pPr>
            <a:r>
              <a:rPr sz="2000" smtClean="0">
                <a:latin typeface="Times New Roman" pitchFamily="18" charset="0"/>
                <a:cs typeface="Times New Roman" pitchFamily="18" charset="0"/>
              </a:rPr>
              <a:t>1. Elucidate the basic architecture and functionalities of a Computer</a:t>
            </a:r>
          </a:p>
          <a:p>
            <a:pPr algn="just">
              <a:lnSpc>
                <a:spcPct val="150000"/>
              </a:lnSpc>
            </a:pPr>
            <a:r>
              <a:rPr sz="2000" smtClean="0">
                <a:latin typeface="Times New Roman" pitchFamily="18" charset="0"/>
                <a:cs typeface="Times New Roman" pitchFamily="18" charset="0"/>
              </a:rPr>
              <a:t>2. Apply programming constructs of C language to solve the real-world problems</a:t>
            </a:r>
          </a:p>
          <a:p>
            <a:pPr algn="just">
              <a:lnSpc>
                <a:spcPct val="150000"/>
              </a:lnSpc>
            </a:pPr>
            <a:r>
              <a:rPr sz="2000" smtClean="0">
                <a:latin typeface="Times New Roman" pitchFamily="18" charset="0"/>
                <a:cs typeface="Times New Roman" pitchFamily="18" charset="0"/>
              </a:rPr>
              <a:t>3. Explore user-defined data structures like arrays, structures and pointers in implementing solutions to problems</a:t>
            </a:r>
          </a:p>
          <a:p>
            <a:pPr algn="just">
              <a:lnSpc>
                <a:spcPct val="150000"/>
              </a:lnSpc>
            </a:pPr>
            <a:r>
              <a:rPr sz="2000" smtClean="0">
                <a:latin typeface="Times New Roman" pitchFamily="18" charset="0"/>
                <a:cs typeface="Times New Roman" pitchFamily="18" charset="0"/>
              </a:rPr>
              <a:t>4. Design and Develop Solutions to problems using modular programming constructs such as functions and procedures</a:t>
            </a:r>
            <a:endParaRPr lang="en-US" sz="20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208A4197-6501-4F07-95BE-3B6D4F9505A5}" type="slidenum">
              <a:rPr lang="en-IN" smtClean="0"/>
              <a:pPr/>
              <a:t>2</a:t>
            </a:fld>
            <a:endParaRPr lang="en-IN"/>
          </a:p>
        </p:txBody>
      </p:sp>
      <p:sp>
        <p:nvSpPr>
          <p:cNvPr id="7" name="Date Placeholder 6"/>
          <p:cNvSpPr>
            <a:spLocks noGrp="1"/>
          </p:cNvSpPr>
          <p:nvPr>
            <p:ph type="dt" sz="half" idx="10"/>
          </p:nvPr>
        </p:nvSpPr>
        <p:spPr/>
        <p:txBody>
          <a:bodyPr/>
          <a:lstStyle/>
          <a:p>
            <a:fld id="{7456024F-CBED-4841-8D0E-32FA0946BF5A}"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extLst>
      <p:ext uri="{2683B85C-4C2A-4407-8261-BEF2C05D72B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3</a:t>
            </a:fld>
            <a:endParaRPr lang="en-IN"/>
          </a:p>
        </p:txBody>
      </p:sp>
      <p:sp>
        <p:nvSpPr>
          <p:cNvPr id="5" name="Content Placeholder 2"/>
          <p:cNvSpPr txBox="1">
            <a:spLocks/>
          </p:cNvSpPr>
          <p:nvPr/>
        </p:nvSpPr>
        <p:spPr>
          <a:xfrm>
            <a:off x="762000" y="1285860"/>
            <a:ext cx="7953404" cy="5572140"/>
          </a:xfrm>
          <a:prstGeom prst="rect">
            <a:avLst/>
          </a:prstGeom>
        </p:spPr>
        <p:txBody>
          <a:bodyPr>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32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Module-1</a:t>
            </a:r>
            <a:endParaRPr kumimoji="0" lang="en-IN"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IN"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Introduction to C: Introduction to computers, input and output devices, designing efficient programs.</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IN"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Introduction to C, Structure of C program, Files used in a C program, Compilers, Compiling and executing C programs, variables, </a:t>
            </a:r>
            <a:r>
              <a:rPr kumimoji="0" lang="en-IN" sz="2200" b="0" i="0" u="none" strike="noStrike" kern="1200" cap="none" spc="0" normalizeH="0" baseline="0" noProof="0" dirty="0" smtClean="0">
                <a:ln>
                  <a:noFill/>
                </a:ln>
                <a:solidFill>
                  <a:srgbClr val="000000"/>
                </a:solidFill>
                <a:effectLst/>
                <a:uLnTx/>
                <a:uFillTx/>
                <a:latin typeface="Times New Roman" pitchFamily="18" charset="0"/>
                <a:cs typeface="Times New Roman" pitchFamily="18" charset="0"/>
              </a:rPr>
              <a:t>constants</a:t>
            </a:r>
            <a:r>
              <a:rPr kumimoji="0" lang="en-IN" sz="2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Input/output statements in C</a:t>
            </a:r>
            <a:endParaRPr kumimoji="0" lang="en-IN" sz="22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32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Module-2</a:t>
            </a:r>
            <a:endParaRPr kumimoji="0" lang="en-IN"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IN" sz="32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Operators in C, Type conversion and typecasting.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IN"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Decision control and Looping statements: </a:t>
            </a:r>
            <a:r>
              <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Introduction to decision control, Conditional branching statements, iterative statements, nested loops, break and continue statements, </a:t>
            </a:r>
            <a:r>
              <a:rPr kumimoji="0" lang="en-IN" sz="240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goto</a:t>
            </a:r>
            <a:r>
              <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statement. 	</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en-IN" sz="32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FEA0055C-0128-4FAD-B102-960101D2F0AC}"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08A4197-6501-4F07-95BE-3B6D4F9505A5}" type="slidenum">
              <a:rPr lang="en-IN" smtClean="0"/>
              <a:pPr/>
              <a:t>4</a:t>
            </a:fld>
            <a:endParaRPr lang="en-IN"/>
          </a:p>
        </p:txBody>
      </p:sp>
      <p:sp>
        <p:nvSpPr>
          <p:cNvPr id="9" name="Rectangle 8"/>
          <p:cNvSpPr/>
          <p:nvPr/>
        </p:nvSpPr>
        <p:spPr>
          <a:xfrm>
            <a:off x="500034" y="1214422"/>
            <a:ext cx="7929618" cy="5386090"/>
          </a:xfrm>
          <a:prstGeom prst="rect">
            <a:avLst/>
          </a:prstGeom>
        </p:spPr>
        <p:txBody>
          <a:bodyPr wrap="square">
            <a:spAutoFit/>
          </a:bodyPr>
          <a:lstStyle/>
          <a:p>
            <a:pPr>
              <a:buNone/>
            </a:pPr>
            <a:r>
              <a:rPr lang="en-IN" sz="2800" b="1" dirty="0" smtClean="0">
                <a:latin typeface="Times New Roman" pitchFamily="18" charset="0"/>
                <a:cs typeface="Times New Roman" pitchFamily="18" charset="0"/>
              </a:rPr>
              <a:t>Module-3</a:t>
            </a:r>
          </a:p>
          <a:p>
            <a:pPr algn="just"/>
            <a:r>
              <a:rPr lang="en-IN" sz="2000" b="1" dirty="0" smtClean="0">
                <a:latin typeface="Times New Roman" pitchFamily="18" charset="0"/>
                <a:cs typeface="Times New Roman" pitchFamily="18" charset="0"/>
              </a:rPr>
              <a:t>Functions: </a:t>
            </a:r>
            <a:r>
              <a:rPr lang="en-IN" sz="2000" dirty="0" smtClean="0">
                <a:latin typeface="Times New Roman" pitchFamily="18" charset="0"/>
                <a:cs typeface="Times New Roman" pitchFamily="18" charset="0"/>
              </a:rPr>
              <a:t>Introduction using functions, Function definition, function declaration, function call, return statement, passing parameters to functions, scope of variables, storage classes, recursive functions. </a:t>
            </a:r>
          </a:p>
          <a:p>
            <a:pPr algn="just"/>
            <a:r>
              <a:rPr lang="en-IN" sz="2000" b="1" dirty="0" smtClean="0">
                <a:latin typeface="Times New Roman" pitchFamily="18" charset="0"/>
                <a:cs typeface="Times New Roman" pitchFamily="18" charset="0"/>
              </a:rPr>
              <a:t>Arrays: </a:t>
            </a:r>
            <a:r>
              <a:rPr lang="en-IN" sz="2000" dirty="0" smtClean="0">
                <a:latin typeface="Times New Roman" pitchFamily="18" charset="0"/>
                <a:cs typeface="Times New Roman" pitchFamily="18" charset="0"/>
              </a:rPr>
              <a:t>Declaration of arrays, accessing the elements of an array, storing values in arrays, Operations on arrays, Passing arrays to functions.</a:t>
            </a:r>
          </a:p>
          <a:p>
            <a:pPr algn="just"/>
            <a:r>
              <a:rPr lang="en-IN" sz="2400" dirty="0" smtClean="0">
                <a:latin typeface="Times New Roman" pitchFamily="18" charset="0"/>
                <a:cs typeface="Times New Roman" pitchFamily="18" charset="0"/>
              </a:rPr>
              <a:t>	</a:t>
            </a:r>
            <a:endParaRPr lang="en-IN" sz="2400" b="1" dirty="0" smtClean="0">
              <a:latin typeface="Times New Roman" pitchFamily="18" charset="0"/>
              <a:cs typeface="Times New Roman" pitchFamily="18" charset="0"/>
            </a:endParaRPr>
          </a:p>
          <a:p>
            <a:pPr>
              <a:buNone/>
            </a:pPr>
            <a:r>
              <a:rPr lang="en-IN" sz="2800" b="1" dirty="0" smtClean="0">
                <a:latin typeface="Times New Roman" pitchFamily="18" charset="0"/>
                <a:cs typeface="Times New Roman" pitchFamily="18" charset="0"/>
              </a:rPr>
              <a:t>Module-4</a:t>
            </a:r>
          </a:p>
          <a:p>
            <a:pPr algn="just"/>
            <a:r>
              <a:rPr lang="en-IN" sz="2000" dirty="0" smtClean="0">
                <a:latin typeface="Times New Roman" pitchFamily="18" charset="0"/>
                <a:cs typeface="Times New Roman" pitchFamily="18" charset="0"/>
              </a:rPr>
              <a:t>Two dimensional arrays, operations on two-dimensional arrays, two-dimensional arrays to functions, multidimensional arrays. </a:t>
            </a:r>
          </a:p>
          <a:p>
            <a:pPr algn="just"/>
            <a:r>
              <a:rPr lang="en-IN" sz="2000" dirty="0" smtClean="0">
                <a:latin typeface="Times New Roman" pitchFamily="18" charset="0"/>
                <a:cs typeface="Times New Roman" pitchFamily="18" charset="0"/>
              </a:rPr>
              <a:t>Applications of arrays and introduction to </a:t>
            </a:r>
            <a:r>
              <a:rPr lang="en-IN" sz="2000" dirty="0" err="1" smtClean="0">
                <a:latin typeface="Times New Roman" pitchFamily="18" charset="0"/>
                <a:cs typeface="Times New Roman" pitchFamily="18" charset="0"/>
              </a:rPr>
              <a:t>strings:Applications</a:t>
            </a:r>
            <a:r>
              <a:rPr lang="en-IN" sz="2000" dirty="0" smtClean="0">
                <a:latin typeface="Times New Roman" pitchFamily="18" charset="0"/>
                <a:cs typeface="Times New Roman" pitchFamily="18" charset="0"/>
              </a:rPr>
              <a:t> of arrays, case study with sorting </a:t>
            </a:r>
            <a:r>
              <a:rPr lang="en-IN" sz="2000" dirty="0" err="1" smtClean="0">
                <a:latin typeface="Times New Roman" pitchFamily="18" charset="0"/>
                <a:cs typeface="Times New Roman" pitchFamily="18" charset="0"/>
              </a:rPr>
              <a:t>techinques</a:t>
            </a:r>
            <a:r>
              <a:rPr lang="en-IN" sz="2000" dirty="0" smtClean="0">
                <a:latin typeface="Times New Roman" pitchFamily="18" charset="0"/>
                <a:cs typeface="Times New Roman" pitchFamily="18" charset="0"/>
              </a:rPr>
              <a:t>. </a:t>
            </a:r>
          </a:p>
          <a:p>
            <a:pPr algn="just"/>
            <a:r>
              <a:rPr lang="en-IN" sz="2000" dirty="0" smtClean="0">
                <a:latin typeface="Times New Roman" pitchFamily="18" charset="0"/>
                <a:cs typeface="Times New Roman" pitchFamily="18" charset="0"/>
              </a:rPr>
              <a:t>Introduction to strings: Reading strings, writing strings, summary of functions used to read and write characters. Suppressing input using a </a:t>
            </a:r>
            <a:r>
              <a:rPr lang="en-IN" sz="2000" dirty="0" err="1" smtClean="0">
                <a:latin typeface="Times New Roman" pitchFamily="18" charset="0"/>
                <a:cs typeface="Times New Roman" pitchFamily="18" charset="0"/>
              </a:rPr>
              <a:t>Scanset</a:t>
            </a:r>
            <a:r>
              <a:rPr lang="en-IN" sz="200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	</a:t>
            </a:r>
          </a:p>
          <a:p>
            <a:pPr algn="just">
              <a:lnSpc>
                <a:spcPct val="150000"/>
              </a:lnSpc>
              <a:buNone/>
            </a:pPr>
            <a:endParaRPr lang="en-IN" sz="1600" b="1" dirty="0" smtClean="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FF0D1FEF-7C62-4406-829E-C1D67DA8935A}"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357298"/>
            <a:ext cx="8229600" cy="4525963"/>
          </a:xfrm>
        </p:spPr>
        <p:txBody>
          <a:bodyPr>
            <a:normAutofit/>
          </a:bodyPr>
          <a:lstStyle/>
          <a:p>
            <a:pPr algn="just">
              <a:buNone/>
            </a:pPr>
            <a:r>
              <a:rPr b="1" smtClean="0">
                <a:latin typeface="Times New Roman" pitchFamily="18" charset="0"/>
                <a:cs typeface="Times New Roman" pitchFamily="18" charset="0"/>
              </a:rPr>
              <a:t>Module-5</a:t>
            </a:r>
          </a:p>
          <a:p>
            <a:pPr algn="just"/>
            <a:r>
              <a:rPr lang="en-IN" sz="2800" b="1" dirty="0">
                <a:latin typeface="Times New Roman" pitchFamily="18" charset="0"/>
                <a:cs typeface="Times New Roman" pitchFamily="18" charset="0"/>
              </a:rPr>
              <a:t>Strings: </a:t>
            </a:r>
            <a:r>
              <a:rPr lang="en-IN" sz="2800" dirty="0">
                <a:latin typeface="Times New Roman" pitchFamily="18" charset="0"/>
                <a:cs typeface="Times New Roman" pitchFamily="18" charset="0"/>
              </a:rPr>
              <a:t>String taxonomy, operations on strings, Miscellaneous string and character functions, arrays of strings. </a:t>
            </a:r>
          </a:p>
          <a:p>
            <a:pPr algn="just"/>
            <a:r>
              <a:rPr lang="en-IN" sz="2800" b="1" dirty="0" smtClean="0">
                <a:latin typeface="Times New Roman" pitchFamily="18" charset="0"/>
                <a:cs typeface="Times New Roman" pitchFamily="18" charset="0"/>
              </a:rPr>
              <a:t>Pointers: </a:t>
            </a:r>
            <a:r>
              <a:rPr lang="en-IN" sz="2800" dirty="0" smtClean="0">
                <a:latin typeface="Times New Roman" pitchFamily="18" charset="0"/>
                <a:cs typeface="Times New Roman" pitchFamily="18" charset="0"/>
              </a:rPr>
              <a:t>Understanding the Computers Memory, Introduction </a:t>
            </a:r>
            <a:r>
              <a:rPr lang="en-IN" sz="2800" dirty="0">
                <a:latin typeface="Times New Roman" pitchFamily="18" charset="0"/>
                <a:cs typeface="Times New Roman" pitchFamily="18" charset="0"/>
              </a:rPr>
              <a:t>to Pointers, Declaring Pointer Variables </a:t>
            </a:r>
          </a:p>
          <a:p>
            <a:pPr algn="just"/>
            <a:r>
              <a:rPr lang="en-IN" sz="2800" b="1" dirty="0">
                <a:latin typeface="Times New Roman" pitchFamily="18" charset="0"/>
                <a:cs typeface="Times New Roman" pitchFamily="18" charset="0"/>
              </a:rPr>
              <a:t>Structures: </a:t>
            </a:r>
            <a:r>
              <a:rPr lang="en-IN" sz="2800" dirty="0">
                <a:latin typeface="Times New Roman" pitchFamily="18" charset="0"/>
                <a:cs typeface="Times New Roman" pitchFamily="18" charset="0"/>
              </a:rPr>
              <a:t>Introduction to structures 	</a:t>
            </a:r>
          </a:p>
          <a:p>
            <a:pPr algn="just"/>
            <a:endParaRPr lang="en-US" sz="1800" dirty="0">
              <a:latin typeface="Times New Roman" pitchFamily="18" charset="0"/>
              <a:cs typeface="Times New Roman" pitchFamily="18" charset="0"/>
            </a:endParaRPr>
          </a:p>
        </p:txBody>
      </p:sp>
      <p:pic>
        <p:nvPicPr>
          <p:cNvPr id="4" name="Picture 3">
            <a:extLst>
              <a:ext uri="{2818FCB5-BCC2-4090-BB68-72BC77B1038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FD2C7B3-02BE-40B3-8525-5C7C28236927}"/>
              </a:ext>
            </a:extLst>
          </p:cNvPr>
          <p:cNvPicPr>
            <a:picLocks noChangeAspect="1"/>
          </p:cNvPicPr>
          <p:nvPr/>
        </p:nvPicPr>
        <p:blipFill>
          <a:blip r:embed="rId2"/>
          <a:stretch>
            <a:fillRect/>
          </a:stretch>
        </p:blipFill>
        <p:spPr>
          <a:xfrm>
            <a:off x="0" y="0"/>
            <a:ext cx="9144000" cy="835200"/>
          </a:xfrm>
          <a:prstGeom prst="rect">
            <a:avLst/>
          </a:prstGeom>
          <a:noFill/>
        </p:spPr>
      </p:pic>
      <p:sp>
        <p:nvSpPr>
          <p:cNvPr id="5" name="Slide Number Placeholder 4"/>
          <p:cNvSpPr>
            <a:spLocks noGrp="1"/>
          </p:cNvSpPr>
          <p:nvPr>
            <p:ph type="sldNum" sz="quarter" idx="12"/>
          </p:nvPr>
        </p:nvSpPr>
        <p:spPr/>
        <p:txBody>
          <a:bodyPr/>
          <a:lstStyle/>
          <a:p>
            <a:fld id="{208A4197-6501-4F07-95BE-3B6D4F9505A5}" type="slidenum">
              <a:rPr lang="en-IN" smtClean="0"/>
              <a:pPr/>
              <a:t>5</a:t>
            </a:fld>
            <a:endParaRPr lang="en-IN"/>
          </a:p>
        </p:txBody>
      </p:sp>
      <p:pic>
        <p:nvPicPr>
          <p:cNvPr id="7170" name="Picture 2"/>
          <p:cNvPicPr>
            <a:picLocks noChangeAspect="1" noChangeArrowheads="1"/>
          </p:cNvPicPr>
          <p:nvPr/>
        </p:nvPicPr>
        <p:blipFill>
          <a:blip r:embed="rId3"/>
          <a:srcRect/>
          <a:stretch>
            <a:fillRect/>
          </a:stretch>
        </p:blipFill>
        <p:spPr bwMode="auto">
          <a:xfrm>
            <a:off x="5000628" y="0"/>
            <a:ext cx="828675" cy="857250"/>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19EFA9A6-9F04-4C5B-88E3-CDF9C5BD0F3D}"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44D967CB-AAC2-4A7A-ACA4-0133909CBDD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B047759-97B6-4872-B6B4-06ED9A715C46}"/>
              </a:ext>
            </a:extLst>
          </p:cNvPr>
          <p:cNvSpPr txBox="1"/>
          <p:nvPr/>
        </p:nvSpPr>
        <p:spPr>
          <a:xfrm>
            <a:off x="1" y="1340459"/>
            <a:ext cx="2524125" cy="280846"/>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200" dirty="0">
                <a:solidFill>
                  <a:schemeClr val="bg1"/>
                </a:solidFill>
                <a:latin typeface="Lato"/>
              </a:rPr>
              <a:t>Course Outcomes</a:t>
            </a:r>
          </a:p>
        </p:txBody>
      </p:sp>
      <p:sp>
        <p:nvSpPr>
          <p:cNvPr id="9" name="Rectangle 8"/>
          <p:cNvSpPr/>
          <p:nvPr/>
        </p:nvSpPr>
        <p:spPr>
          <a:xfrm>
            <a:off x="1857356" y="1785926"/>
            <a:ext cx="6629400" cy="3785652"/>
          </a:xfrm>
          <a:prstGeom prst="rect">
            <a:avLst/>
          </a:prstGeom>
        </p:spPr>
        <p:txBody>
          <a:bodyPr wrap="square">
            <a:spAutoFit/>
          </a:bodyPr>
          <a:lstStyle/>
          <a:p>
            <a:pPr algn="just">
              <a:lnSpc>
                <a:spcPct val="150000"/>
              </a:lnSpc>
            </a:pPr>
            <a:r>
              <a:rPr sz="1600" smtClean="0">
                <a:latin typeface="Times New Roman" pitchFamily="18" charset="0"/>
                <a:cs typeface="Times New Roman" pitchFamily="18" charset="0"/>
              </a:rPr>
              <a:t>1. Elucidate the basic architecture and functionalities of a computer and also recognize the hardware parts.</a:t>
            </a:r>
          </a:p>
          <a:p>
            <a:pPr algn="just">
              <a:lnSpc>
                <a:spcPct val="150000"/>
              </a:lnSpc>
            </a:pPr>
            <a:r>
              <a:rPr sz="1600" smtClean="0">
                <a:latin typeface="Times New Roman" pitchFamily="18" charset="0"/>
                <a:cs typeface="Times New Roman" pitchFamily="18" charset="0"/>
              </a:rPr>
              <a:t>2. Apply programming constructs of C language to solve the real world problem</a:t>
            </a:r>
          </a:p>
          <a:p>
            <a:pPr algn="just">
              <a:lnSpc>
                <a:spcPct val="150000"/>
              </a:lnSpc>
            </a:pPr>
            <a:r>
              <a:rPr sz="1600" smtClean="0">
                <a:latin typeface="Times New Roman" pitchFamily="18" charset="0"/>
                <a:cs typeface="Times New Roman" pitchFamily="18" charset="0"/>
              </a:rPr>
              <a:t>3. Explore user-defined data structures like arrays in implementing solutions to problems like searching and sorting</a:t>
            </a:r>
          </a:p>
          <a:p>
            <a:pPr algn="just">
              <a:lnSpc>
                <a:spcPct val="150000"/>
              </a:lnSpc>
            </a:pPr>
            <a:r>
              <a:rPr sz="1600" smtClean="0">
                <a:latin typeface="Times New Roman" pitchFamily="18" charset="0"/>
                <a:cs typeface="Times New Roman" pitchFamily="18" charset="0"/>
              </a:rPr>
              <a:t>4. Explore user-defined data structures like structures, unions and pointers in implementing solutions</a:t>
            </a:r>
          </a:p>
          <a:p>
            <a:pPr algn="just">
              <a:lnSpc>
                <a:spcPct val="150000"/>
              </a:lnSpc>
            </a:pPr>
            <a:r>
              <a:rPr sz="1600" smtClean="0">
                <a:latin typeface="Times New Roman" pitchFamily="18" charset="0"/>
                <a:cs typeface="Times New Roman" pitchFamily="18" charset="0"/>
              </a:rPr>
              <a:t>5. Design and Develop Solutions to problems using modular programming constructs using functions</a:t>
            </a: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208A4197-6501-4F07-95BE-3B6D4F9505A5}" type="slidenum">
              <a:rPr lang="en-IN" smtClean="0"/>
              <a:pPr/>
              <a:t>6</a:t>
            </a:fld>
            <a:endParaRPr lang="en-IN"/>
          </a:p>
        </p:txBody>
      </p:sp>
      <p:sp>
        <p:nvSpPr>
          <p:cNvPr id="7" name="Date Placeholder 6"/>
          <p:cNvSpPr>
            <a:spLocks noGrp="1"/>
          </p:cNvSpPr>
          <p:nvPr>
            <p:ph type="dt" sz="half" idx="10"/>
          </p:nvPr>
        </p:nvSpPr>
        <p:spPr/>
        <p:txBody>
          <a:bodyPr/>
          <a:lstStyle/>
          <a:p>
            <a:fld id="{89F078A8-53B5-464B-8098-303F7BABDADE}"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extLst>
      <p:ext uri="{12B4582C-7F9A-4AB8-8F69-BF128C513BFE}">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4FCBA2D4-CE1C-4707-B9F2-1B6EF8CC918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AE18396-2EF9-4909-8B3F-52801FA3678B}"/>
              </a:ext>
            </a:extLst>
          </p:cNvPr>
          <p:cNvSpPr txBox="1"/>
          <p:nvPr>
            <p:custDataLst>
              <p:tags r:id="rId1"/>
            </p:custDataLst>
          </p:nvPr>
        </p:nvSpPr>
        <p:spPr>
          <a:xfrm>
            <a:off x="3214678" y="1285860"/>
            <a:ext cx="5636285" cy="799211"/>
          </a:xfrm>
          <a:solidFill>
            <a:srgbClr val="FFCC52"/>
          </a:solidFill>
          <a:ln w="14288" cap="flat">
            <a:solidFill>
              <a:srgbClr val="FFFFFF"/>
            </a:solidFill>
            <a:prstDash val="dash"/>
            <a:round/>
          </a:ln>
        </p:spPr>
        <p:txBody>
          <a:bodyPr vert="horz" lIns="95250" tIns="47625" rIns="95250" bIns="47625" rtlCol="0" anchor="ctr">
            <a:spAutoFit/>
          </a:bodyPr>
          <a:lstStyle/>
          <a:p>
            <a:endParaRPr lang="en-IN" b="1" baseline="0" dirty="0" smtClean="0">
              <a:latin typeface="Times New Roman" pitchFamily="18" charset="0"/>
              <a:cs typeface="Times New Roman" pitchFamily="18" charset="0"/>
            </a:endParaRPr>
          </a:p>
          <a:p>
            <a:r>
              <a:rPr lang="en-IN" b="1" dirty="0">
                <a:latin typeface="Times New Roman" pitchFamily="18" charset="0"/>
                <a:cs typeface="Times New Roman" pitchFamily="18" charset="0"/>
              </a:rPr>
              <a:t>Computer fundamentals and programming in c, “</a:t>
            </a:r>
            <a:r>
              <a:rPr lang="en-IN" b="1" dirty="0" err="1">
                <a:latin typeface="Times New Roman" pitchFamily="18" charset="0"/>
                <a:cs typeface="Times New Roman" pitchFamily="18" charset="0"/>
              </a:rPr>
              <a:t>Reema</a:t>
            </a:r>
            <a:r>
              <a:rPr lang="en-IN" b="1" dirty="0">
                <a:latin typeface="Times New Roman" pitchFamily="18" charset="0"/>
                <a:cs typeface="Times New Roman" pitchFamily="18" charset="0"/>
              </a:rPr>
              <a:t> </a:t>
            </a:r>
            <a:r>
              <a:rPr lang="en-IN" b="1" dirty="0" err="1">
                <a:latin typeface="Times New Roman" pitchFamily="18" charset="0"/>
                <a:cs typeface="Times New Roman" pitchFamily="18" charset="0"/>
              </a:rPr>
              <a:t>Thareja</a:t>
            </a:r>
            <a:r>
              <a:rPr lang="en-IN" b="1" dirty="0">
                <a:latin typeface="Times New Roman" pitchFamily="18" charset="0"/>
                <a:cs typeface="Times New Roman" pitchFamily="18" charset="0"/>
              </a:rPr>
              <a:t>”, Oxford University, Second edition, 2017. </a:t>
            </a:r>
          </a:p>
          <a:p>
            <a:r>
              <a:rPr lang="en-IN" b="1" dirty="0">
                <a:latin typeface="Times New Roman" pitchFamily="18" charset="0"/>
                <a:cs typeface="Times New Roman" pitchFamily="18" charset="0"/>
              </a:rPr>
              <a:t>	</a:t>
            </a:r>
          </a:p>
        </p:txBody>
      </p:sp>
      <p:sp>
        <p:nvSpPr>
          <p:cNvPr id="3" name="TextBox 2">
            <a:extLst>
              <a:ext uri="{0252FBEC-D29A-4474-B882-072AB6AEAA4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021D058-4262-49FB-89B1-CF3A8FE727D5}"/>
              </a:ext>
            </a:extLst>
          </p:cNvPr>
          <p:cNvSpPr txBox="1"/>
          <p:nvPr/>
        </p:nvSpPr>
        <p:spPr>
          <a:xfrm>
            <a:off x="0" y="1500174"/>
            <a:ext cx="2903105" cy="311624"/>
          </a:xfrm>
          <a:prstGeom prst="homePlate">
            <a:avLst/>
          </a:prstGeom>
          <a:solidFill>
            <a:schemeClr val="accent1"/>
          </a:solidFill>
        </p:spPr>
        <p:txBody>
          <a:bodyPr vert="horz" lIns="95250" tIns="47625" rIns="95250" bIns="47625" rtlCol="0" anchor="ctr">
            <a:spAutoFit/>
          </a:bodyPr>
          <a:lstStyle/>
          <a:p>
            <a:pPr algn="l">
              <a:defRPr lang="en-US" sz="1400" dirty="0"/>
            </a:pPr>
            <a:r>
              <a:rPr lang="en-US" b="1" dirty="0">
                <a:solidFill>
                  <a:schemeClr val="bg1"/>
                </a:solidFill>
                <a:latin typeface="Lato"/>
              </a:rPr>
              <a:t>Text Book</a:t>
            </a:r>
          </a:p>
        </p:txBody>
      </p:sp>
      <p:sp>
        <p:nvSpPr>
          <p:cNvPr id="4" name="TextBox 3">
            <a:extLst>
              <a:ext uri="{2EEEC61D-EDA1-4FC1-9994-0DEE005AE3E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E7F70D1-7260-4209-8C2D-B695F52120A8}"/>
              </a:ext>
            </a:extLst>
          </p:cNvPr>
          <p:cNvSpPr txBox="1"/>
          <p:nvPr>
            <p:custDataLst>
              <p:tags r:id="rId2"/>
            </p:custDataLst>
          </p:nvPr>
        </p:nvSpPr>
        <p:spPr>
          <a:xfrm>
            <a:off x="3143240" y="2857496"/>
            <a:ext cx="5632360" cy="797739"/>
          </a:xfrm>
          <a:solidFill>
            <a:srgbClr val="FFCC52"/>
          </a:solidFill>
          <a:ln w="14288" cap="flat">
            <a:solidFill>
              <a:srgbClr val="FFFFFF"/>
            </a:solidFill>
            <a:prstDash val="dash"/>
            <a:round/>
          </a:ln>
        </p:spPr>
        <p:txBody>
          <a:bodyPr vert="horz" lIns="95250" tIns="47625" rIns="95250" bIns="47625" rtlCol="0" anchor="ctr">
            <a:spAutoFit/>
          </a:bodyPr>
          <a:lstStyle/>
          <a:p>
            <a:endParaRPr lang="en-IN" b="1" dirty="0">
              <a:latin typeface="Times New Roman" pitchFamily="18" charset="0"/>
              <a:cs typeface="Times New Roman" pitchFamily="18" charset="0"/>
            </a:endParaRPr>
          </a:p>
          <a:p>
            <a:r>
              <a:rPr lang="en-IN" b="1" dirty="0" smtClean="0">
                <a:latin typeface="Times New Roman" pitchFamily="18" charset="0"/>
                <a:cs typeface="Times New Roman" pitchFamily="18" charset="0"/>
              </a:rPr>
              <a:t>  E</a:t>
            </a:r>
            <a:r>
              <a:rPr lang="en-IN" b="1" dirty="0">
                <a:latin typeface="Times New Roman" pitchFamily="18" charset="0"/>
                <a:cs typeface="Times New Roman" pitchFamily="18" charset="0"/>
              </a:rPr>
              <a:t>. </a:t>
            </a:r>
            <a:r>
              <a:rPr lang="en-IN" b="1" dirty="0" err="1">
                <a:latin typeface="Times New Roman" pitchFamily="18" charset="0"/>
                <a:cs typeface="Times New Roman" pitchFamily="18" charset="0"/>
              </a:rPr>
              <a:t>Balaguruswamy</a:t>
            </a:r>
            <a:r>
              <a:rPr lang="en-IN" b="1" dirty="0">
                <a:latin typeface="Times New Roman" pitchFamily="18" charset="0"/>
                <a:cs typeface="Times New Roman" pitchFamily="18" charset="0"/>
              </a:rPr>
              <a:t>, Programming in ANSI C, 7th Edition, </a:t>
            </a:r>
            <a:r>
              <a:rPr lang="en-IN" b="1" dirty="0" smtClean="0">
                <a:latin typeface="Times New Roman" pitchFamily="18" charset="0"/>
                <a:cs typeface="Times New Roman" pitchFamily="18" charset="0"/>
              </a:rPr>
              <a:t>     Tata </a:t>
            </a:r>
            <a:r>
              <a:rPr lang="en-IN" b="1" dirty="0">
                <a:latin typeface="Times New Roman" pitchFamily="18" charset="0"/>
                <a:cs typeface="Times New Roman" pitchFamily="18" charset="0"/>
              </a:rPr>
              <a:t>McGraw-Hill. </a:t>
            </a:r>
          </a:p>
          <a:p>
            <a:r>
              <a:rPr lang="en-IN" b="1" dirty="0">
                <a:latin typeface="Times New Roman" pitchFamily="18" charset="0"/>
                <a:cs typeface="Times New Roman" pitchFamily="18" charset="0"/>
              </a:rPr>
              <a:t>	</a:t>
            </a:r>
          </a:p>
        </p:txBody>
      </p:sp>
      <p:sp>
        <p:nvSpPr>
          <p:cNvPr id="6" name="TextBox 5"/>
          <p:cNvSpPr txBox="1"/>
          <p:nvPr/>
        </p:nvSpPr>
        <p:spPr>
          <a:xfrm>
            <a:off x="3071802" y="4071942"/>
            <a:ext cx="5643602" cy="923330"/>
          </a:xfrm>
          <a:prstGeom prst="rect">
            <a:avLst/>
          </a:prstGeom>
          <a:noFill/>
        </p:spPr>
        <p:txBody>
          <a:bodyPr wrap="square" rtlCol="0">
            <a:spAutoFit/>
          </a:bodyPr>
          <a:lstStyle/>
          <a:p>
            <a:r>
              <a:rPr lang="en-IN" b="1" dirty="0" smtClean="0">
                <a:latin typeface="Times New Roman" pitchFamily="18" charset="0"/>
                <a:cs typeface="Times New Roman" pitchFamily="18" charset="0"/>
              </a:rPr>
              <a:t>    Brian </a:t>
            </a:r>
            <a:r>
              <a:rPr lang="en-IN" b="1" dirty="0">
                <a:latin typeface="Times New Roman" pitchFamily="18" charset="0"/>
                <a:cs typeface="Times New Roman" pitchFamily="18" charset="0"/>
              </a:rPr>
              <a:t>W. Kernighan and Dennis M. Ritchie, The ‘C’ </a:t>
            </a:r>
            <a:r>
              <a:rPr lang="en-IN" b="1" dirty="0" smtClean="0">
                <a:latin typeface="Times New Roman" pitchFamily="18" charset="0"/>
                <a:cs typeface="Times New Roman" pitchFamily="18" charset="0"/>
              </a:rPr>
              <a:t>      Programming </a:t>
            </a:r>
            <a:r>
              <a:rPr lang="en-IN" b="1" dirty="0">
                <a:latin typeface="Times New Roman" pitchFamily="18" charset="0"/>
                <a:cs typeface="Times New Roman" pitchFamily="18" charset="0"/>
              </a:rPr>
              <a:t>Language, Prentice Hall of India. </a:t>
            </a:r>
          </a:p>
          <a:p>
            <a:r>
              <a:rPr lang="en-IN" b="1" dirty="0">
                <a:latin typeface="Times New Roman" pitchFamily="18" charset="0"/>
                <a:cs typeface="Times New Roman" pitchFamily="18" charset="0"/>
              </a:rPr>
              <a:t>	</a:t>
            </a:r>
          </a:p>
        </p:txBody>
      </p:sp>
      <p:sp>
        <p:nvSpPr>
          <p:cNvPr id="7" name="TextBox 6"/>
          <p:cNvSpPr txBox="1"/>
          <p:nvPr/>
        </p:nvSpPr>
        <p:spPr>
          <a:xfrm>
            <a:off x="3357554" y="5286388"/>
            <a:ext cx="5143536"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C Programming techniques by A.M. </a:t>
            </a:r>
            <a:r>
              <a:rPr lang="en-US" b="1" dirty="0" err="1" smtClean="0">
                <a:latin typeface="Times New Roman" pitchFamily="18" charset="0"/>
                <a:cs typeface="Times New Roman" pitchFamily="18" charset="0"/>
              </a:rPr>
              <a:t>Padma</a:t>
            </a:r>
            <a:r>
              <a:rPr lang="en-US" b="1" dirty="0" smtClean="0">
                <a:latin typeface="Times New Roman" pitchFamily="18" charset="0"/>
                <a:cs typeface="Times New Roman" pitchFamily="18" charset="0"/>
              </a:rPr>
              <a:t>                            Reddy</a:t>
            </a:r>
            <a:endParaRPr lang="en-IN" b="1" dirty="0">
              <a:latin typeface="Times New Roman" pitchFamily="18" charset="0"/>
              <a:cs typeface="Times New Roman" pitchFamily="18" charset="0"/>
            </a:endParaRPr>
          </a:p>
        </p:txBody>
      </p:sp>
      <p:sp>
        <p:nvSpPr>
          <p:cNvPr id="8" name="TextBox 7">
            <a:extLst>
              <a:ext uri="{7E91E631-0289-43D0-AB70-30FF39B0D9F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1B1C31D-3CA4-4615-A359-2D2F51EBD03A}"/>
              </a:ext>
            </a:extLst>
          </p:cNvPr>
          <p:cNvSpPr txBox="1"/>
          <p:nvPr/>
        </p:nvSpPr>
        <p:spPr>
          <a:xfrm>
            <a:off x="0" y="3071810"/>
            <a:ext cx="2903105" cy="311624"/>
          </a:xfrm>
          <a:prstGeom prst="homePlate">
            <a:avLst/>
          </a:prstGeom>
          <a:solidFill>
            <a:schemeClr val="accent1"/>
          </a:solidFill>
        </p:spPr>
        <p:txBody>
          <a:bodyPr vert="horz" lIns="95250" tIns="47625" rIns="95250" bIns="47625" rtlCol="0" anchor="ctr">
            <a:spAutoFit/>
          </a:bodyPr>
          <a:lstStyle/>
          <a:p>
            <a:pPr algn="l">
              <a:defRPr lang="en-US" sz="1400" dirty="0"/>
            </a:pPr>
            <a:r>
              <a:rPr lang="en-US" b="1" dirty="0">
                <a:solidFill>
                  <a:schemeClr val="bg1"/>
                </a:solidFill>
                <a:latin typeface="Calibri"/>
              </a:rPr>
              <a:t>Reference Books</a:t>
            </a:r>
          </a:p>
        </p:txBody>
      </p:sp>
      <p:sp>
        <p:nvSpPr>
          <p:cNvPr id="9" name="Slide Number Placeholder 8"/>
          <p:cNvSpPr>
            <a:spLocks noGrp="1"/>
          </p:cNvSpPr>
          <p:nvPr>
            <p:ph type="sldNum" sz="quarter" idx="12"/>
          </p:nvPr>
        </p:nvSpPr>
        <p:spPr/>
        <p:txBody>
          <a:bodyPr/>
          <a:lstStyle/>
          <a:p>
            <a:fld id="{208A4197-6501-4F07-95BE-3B6D4F9505A5}" type="slidenum">
              <a:rPr lang="en-IN" smtClean="0"/>
              <a:pPr/>
              <a:t>7</a:t>
            </a:fld>
            <a:endParaRPr lang="en-IN"/>
          </a:p>
        </p:txBody>
      </p:sp>
      <p:sp>
        <p:nvSpPr>
          <p:cNvPr id="11" name="Date Placeholder 10"/>
          <p:cNvSpPr>
            <a:spLocks noGrp="1"/>
          </p:cNvSpPr>
          <p:nvPr>
            <p:ph type="dt" sz="half" idx="10"/>
          </p:nvPr>
        </p:nvSpPr>
        <p:spPr/>
        <p:txBody>
          <a:bodyPr/>
          <a:lstStyle/>
          <a:p>
            <a:fld id="{DA967A8E-05FE-4AA4-866F-9AADF698DDD0}" type="datetime3">
              <a:rPr lang="en-US" smtClean="0"/>
              <a:pPr/>
              <a:t>22 March 2024</a:t>
            </a:fld>
            <a:endParaRPr lang="en-IN"/>
          </a:p>
        </p:txBody>
      </p:sp>
      <p:sp>
        <p:nvSpPr>
          <p:cNvPr id="12" name="Footer Placeholder 11"/>
          <p:cNvSpPr>
            <a:spLocks noGrp="1"/>
          </p:cNvSpPr>
          <p:nvPr>
            <p:ph type="ftr" sz="quarter" idx="11"/>
          </p:nvPr>
        </p:nvSpPr>
        <p:spPr/>
        <p:txBody>
          <a:bodyPr/>
          <a:lstStyle/>
          <a:p>
            <a:r>
              <a:rPr lang="en-IN" smtClean="0"/>
              <a:t>Department of CIVIL Engineering</a:t>
            </a:r>
            <a:endParaRPr lang="en-IN"/>
          </a:p>
        </p:txBody>
      </p:sp>
    </p:spTree>
    <p:extLst>
      <p:ext uri="{D1221F16-628C-4DBC-929C-0D42A60B7EC3}">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66BD04FC-858E-4D4E-9844-73BE8568DBC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C4ED42C-CF2C-42EB-A67F-7A600FEC0EEA}"/>
              </a:ext>
            </a:extLst>
          </p:cNvPr>
          <p:cNvSpPr txBox="1"/>
          <p:nvPr>
            <p:custDataLst>
              <p:tags r:id="rId1"/>
            </p:custDataLst>
          </p:nvPr>
        </p:nvSpPr>
        <p:spPr>
          <a:xfrm>
            <a:off x="3324911" y="1311834"/>
            <a:ext cx="5636285" cy="46866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Times New Roman" pitchFamily="18" charset="0"/>
                <a:cs typeface="Times New Roman" pitchFamily="18" charset="0"/>
              </a:rPr>
              <a:t>The question paper will have ten questions.</a:t>
            </a:r>
          </a:p>
        </p:txBody>
      </p:sp>
      <p:sp>
        <p:nvSpPr>
          <p:cNvPr id="3" name="TextBox 2">
            <a:extLst>
              <a:ext uri="{9FC8FB5A-073B-4A0F-A99F-8242A30CF00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C1FEA2C-455A-4812-9A3F-96869F10D474}"/>
              </a:ext>
            </a:extLst>
          </p:cNvPr>
          <p:cNvSpPr txBox="1"/>
          <p:nvPr>
            <p:custDataLst>
              <p:tags r:id="rId2"/>
            </p:custDataLst>
          </p:nvPr>
        </p:nvSpPr>
        <p:spPr>
          <a:xfrm>
            <a:off x="3324911" y="2437310"/>
            <a:ext cx="5636285" cy="470045"/>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Times New Roman" pitchFamily="18" charset="0"/>
                <a:cs typeface="Times New Roman" pitchFamily="18" charset="0"/>
              </a:rPr>
              <a:t>Each full Question consisting of 20 marks.</a:t>
            </a:r>
          </a:p>
        </p:txBody>
      </p:sp>
      <p:sp>
        <p:nvSpPr>
          <p:cNvPr id="4" name="TextBox 3">
            <a:extLst>
              <a:ext uri="{AEC93B91-F47A-4DC6-9FAD-3C48AED4704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1D01C34-3ACD-4449-8DFF-9733B4959E42}"/>
              </a:ext>
            </a:extLst>
          </p:cNvPr>
          <p:cNvSpPr txBox="1"/>
          <p:nvPr/>
        </p:nvSpPr>
        <p:spPr>
          <a:xfrm>
            <a:off x="1" y="1340459"/>
            <a:ext cx="25241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Lato"/>
              </a:rPr>
              <a:t>Question Paper Pattern</a:t>
            </a:r>
          </a:p>
        </p:txBody>
      </p:sp>
      <p:sp>
        <p:nvSpPr>
          <p:cNvPr id="5" name="TextBox 4">
            <a:extLst>
              <a:ext uri="{B35B6D52-8926-43A7-8A6E-C6FC02F6B9C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E14FBF4-4D4E-40F7-8CD4-76EC991388AF}"/>
              </a:ext>
            </a:extLst>
          </p:cNvPr>
          <p:cNvSpPr txBox="1"/>
          <p:nvPr>
            <p:custDataLst>
              <p:tags r:id="rId3"/>
            </p:custDataLst>
          </p:nvPr>
        </p:nvSpPr>
        <p:spPr>
          <a:xfrm>
            <a:off x="3286116" y="3071810"/>
            <a:ext cx="5636285" cy="799441"/>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Times New Roman" pitchFamily="18" charset="0"/>
                <a:cs typeface="Times New Roman" pitchFamily="18" charset="0"/>
              </a:rPr>
              <a:t>There will be 2 full questions (with a maximum of four sub questions) from each module.</a:t>
            </a:r>
          </a:p>
        </p:txBody>
      </p:sp>
      <p:sp>
        <p:nvSpPr>
          <p:cNvPr id="6" name="TextBox 5">
            <a:extLst>
              <a:ext uri="{B6E0D89E-5D6B-4C70-9977-F61D1653FA0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B61B580-32E8-4260-9FC5-8DE918C31FE9}"/>
              </a:ext>
            </a:extLst>
          </p:cNvPr>
          <p:cNvSpPr txBox="1"/>
          <p:nvPr>
            <p:custDataLst>
              <p:tags r:id="rId4"/>
            </p:custDataLst>
          </p:nvPr>
        </p:nvSpPr>
        <p:spPr>
          <a:xfrm>
            <a:off x="3286116" y="4143380"/>
            <a:ext cx="5636285" cy="804991"/>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Times New Roman" pitchFamily="18" charset="0"/>
                <a:cs typeface="Times New Roman" pitchFamily="18" charset="0"/>
              </a:rPr>
              <a:t>Each full question will have sub questions covering all the topics under a module.</a:t>
            </a:r>
          </a:p>
        </p:txBody>
      </p:sp>
      <p:sp>
        <p:nvSpPr>
          <p:cNvPr id="7" name="TextBox 6">
            <a:extLst>
              <a:ext uri="{EA19439A-0CF3-469E-9230-314DF643DEA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E9103C1-8964-4F65-8893-E70EBC28F69A}"/>
              </a:ext>
            </a:extLst>
          </p:cNvPr>
          <p:cNvSpPr txBox="1"/>
          <p:nvPr>
            <p:custDataLst>
              <p:tags r:id="rId5"/>
            </p:custDataLst>
          </p:nvPr>
        </p:nvSpPr>
        <p:spPr>
          <a:xfrm>
            <a:off x="3357554" y="5500702"/>
            <a:ext cx="5636285" cy="704600"/>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Times New Roman" pitchFamily="18" charset="0"/>
                <a:cs typeface="Times New Roman" pitchFamily="18" charset="0"/>
              </a:rPr>
              <a:t>The students will have to answer 5 full questions, selecting one full question from each module.</a:t>
            </a:r>
          </a:p>
        </p:txBody>
      </p:sp>
      <p:sp>
        <p:nvSpPr>
          <p:cNvPr id="9" name="Slide Number Placeholder 8"/>
          <p:cNvSpPr>
            <a:spLocks noGrp="1"/>
          </p:cNvSpPr>
          <p:nvPr>
            <p:ph type="sldNum" sz="quarter" idx="12"/>
          </p:nvPr>
        </p:nvSpPr>
        <p:spPr/>
        <p:txBody>
          <a:bodyPr/>
          <a:lstStyle/>
          <a:p>
            <a:fld id="{208A4197-6501-4F07-95BE-3B6D4F9505A5}" type="slidenum">
              <a:rPr lang="en-IN" smtClean="0"/>
              <a:pPr/>
              <a:t>8</a:t>
            </a:fld>
            <a:endParaRPr lang="en-IN"/>
          </a:p>
        </p:txBody>
      </p:sp>
      <p:sp>
        <p:nvSpPr>
          <p:cNvPr id="11" name="Date Placeholder 10"/>
          <p:cNvSpPr>
            <a:spLocks noGrp="1"/>
          </p:cNvSpPr>
          <p:nvPr>
            <p:ph type="dt" sz="half" idx="10"/>
          </p:nvPr>
        </p:nvSpPr>
        <p:spPr/>
        <p:txBody>
          <a:bodyPr/>
          <a:lstStyle/>
          <a:p>
            <a:fld id="{694057E6-212A-4F7E-9B4D-A830FFA2175D}" type="datetime3">
              <a:rPr lang="en-US" smtClean="0"/>
              <a:pPr/>
              <a:t>22 March 2024</a:t>
            </a:fld>
            <a:endParaRPr lang="en-IN"/>
          </a:p>
        </p:txBody>
      </p:sp>
      <p:sp>
        <p:nvSpPr>
          <p:cNvPr id="12" name="Footer Placeholder 11"/>
          <p:cNvSpPr>
            <a:spLocks noGrp="1"/>
          </p:cNvSpPr>
          <p:nvPr>
            <p:ph type="ftr" sz="quarter" idx="11"/>
          </p:nvPr>
        </p:nvSpPr>
        <p:spPr/>
        <p:txBody>
          <a:bodyPr/>
          <a:lstStyle/>
          <a:p>
            <a:r>
              <a:rPr lang="en-IN" smtClean="0"/>
              <a:t>Department of CIVIL Engineering</a:t>
            </a:r>
            <a:endParaRPr lang="en-IN"/>
          </a:p>
        </p:txBody>
      </p:sp>
    </p:spTree>
    <p:extLst>
      <p:ext uri="{6BBC6EE8-9433-4972-A1F7-6C026429BE18}">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3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3"/>
          <p:cNvSpPr>
            <a:spLocks noGrp="1"/>
          </p:cNvSpPr>
          <p:nvPr>
            <p:ph type="sldNum" sz="quarter" idx="12"/>
          </p:nvPr>
        </p:nvSpPr>
        <p:spPr/>
        <p:txBody>
          <a:bodyPr/>
          <a:lstStyle/>
          <a:p>
            <a:fld id="{E8791AD9-ED82-43EF-AC96-0A0ABDEFC546}" type="slidenum">
              <a:rPr lang="en-US"/>
              <a:pPr/>
              <a:t>9</a:t>
            </a:fld>
            <a:endParaRPr lang="en-US"/>
          </a:p>
        </p:txBody>
      </p:sp>
      <p:sp>
        <p:nvSpPr>
          <p:cNvPr id="4098"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IN"/>
          </a:p>
        </p:txBody>
      </p:sp>
      <p:sp>
        <p:nvSpPr>
          <p:cNvPr id="4099"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IN"/>
          </a:p>
        </p:txBody>
      </p:sp>
      <p:sp>
        <p:nvSpPr>
          <p:cNvPr id="4100"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IN"/>
          </a:p>
        </p:txBody>
      </p:sp>
      <p:sp>
        <p:nvSpPr>
          <p:cNvPr id="4101"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IN"/>
          </a:p>
        </p:txBody>
      </p:sp>
      <p:grpSp>
        <p:nvGrpSpPr>
          <p:cNvPr id="2" name="Group 20"/>
          <p:cNvGrpSpPr>
            <a:grpSpLocks/>
          </p:cNvGrpSpPr>
          <p:nvPr/>
        </p:nvGrpSpPr>
        <p:grpSpPr bwMode="auto">
          <a:xfrm>
            <a:off x="107950" y="1536700"/>
            <a:ext cx="8936038" cy="5151438"/>
            <a:chOff x="68" y="968"/>
            <a:chExt cx="5629" cy="3245"/>
          </a:xfrm>
        </p:grpSpPr>
        <p:grpSp>
          <p:nvGrpSpPr>
            <p:cNvPr id="3" name="Group 13"/>
            <p:cNvGrpSpPr>
              <a:grpSpLocks/>
            </p:cNvGrpSpPr>
            <p:nvPr/>
          </p:nvGrpSpPr>
          <p:grpSpPr bwMode="auto">
            <a:xfrm>
              <a:off x="68" y="1316"/>
              <a:ext cx="4378" cy="2897"/>
              <a:chOff x="68" y="1316"/>
              <a:chExt cx="4378" cy="2897"/>
            </a:xfrm>
          </p:grpSpPr>
          <p:grpSp>
            <p:nvGrpSpPr>
              <p:cNvPr id="4" name="Group 9"/>
              <p:cNvGrpSpPr>
                <a:grpSpLocks/>
              </p:cNvGrpSpPr>
              <p:nvPr/>
            </p:nvGrpSpPr>
            <p:grpSpPr bwMode="auto">
              <a:xfrm>
                <a:off x="68" y="3374"/>
                <a:ext cx="4378" cy="839"/>
                <a:chOff x="68" y="3374"/>
                <a:chExt cx="4378" cy="839"/>
              </a:xfrm>
            </p:grpSpPr>
            <p:sp>
              <p:nvSpPr>
                <p:cNvPr id="4102" name="Freeform 6"/>
                <p:cNvSpPr>
                  <a:spLocks/>
                </p:cNvSpPr>
                <p:nvPr/>
              </p:nvSpPr>
              <p:spPr bwMode="auto">
                <a:xfrm>
                  <a:off x="68" y="3374"/>
                  <a:ext cx="4378" cy="839"/>
                </a:xfrm>
                <a:custGeom>
                  <a:avLst/>
                  <a:gdLst/>
                  <a:ahLst/>
                  <a:cxnLst>
                    <a:cxn ang="0">
                      <a:pos x="542" y="0"/>
                    </a:cxn>
                    <a:cxn ang="0">
                      <a:pos x="3848" y="0"/>
                    </a:cxn>
                    <a:cxn ang="0">
                      <a:pos x="4372" y="761"/>
                    </a:cxn>
                    <a:cxn ang="0">
                      <a:pos x="4377" y="796"/>
                    </a:cxn>
                    <a:cxn ang="0">
                      <a:pos x="4359" y="828"/>
                    </a:cxn>
                    <a:cxn ang="0">
                      <a:pos x="4324" y="838"/>
                    </a:cxn>
                    <a:cxn ang="0">
                      <a:pos x="62" y="838"/>
                    </a:cxn>
                    <a:cxn ang="0">
                      <a:pos x="18" y="823"/>
                    </a:cxn>
                    <a:cxn ang="0">
                      <a:pos x="0" y="786"/>
                    </a:cxn>
                    <a:cxn ang="0">
                      <a:pos x="9" y="744"/>
                    </a:cxn>
                    <a:cxn ang="0">
                      <a:pos x="542" y="0"/>
                    </a:cxn>
                  </a:cxnLst>
                  <a:rect l="0" t="0" r="r" b="b"/>
                  <a:pathLst>
                    <a:path w="4378" h="839">
                      <a:moveTo>
                        <a:pt x="542" y="0"/>
                      </a:moveTo>
                      <a:lnTo>
                        <a:pt x="3848" y="0"/>
                      </a:lnTo>
                      <a:lnTo>
                        <a:pt x="4372" y="761"/>
                      </a:lnTo>
                      <a:lnTo>
                        <a:pt x="4377" y="796"/>
                      </a:lnTo>
                      <a:lnTo>
                        <a:pt x="4359" y="828"/>
                      </a:lnTo>
                      <a:lnTo>
                        <a:pt x="4324" y="838"/>
                      </a:lnTo>
                      <a:lnTo>
                        <a:pt x="62" y="838"/>
                      </a:lnTo>
                      <a:lnTo>
                        <a:pt x="18" y="823"/>
                      </a:lnTo>
                      <a:lnTo>
                        <a:pt x="0" y="786"/>
                      </a:lnTo>
                      <a:lnTo>
                        <a:pt x="9" y="744"/>
                      </a:lnTo>
                      <a:lnTo>
                        <a:pt x="542" y="0"/>
                      </a:lnTo>
                    </a:path>
                  </a:pathLst>
                </a:custGeom>
                <a:solidFill>
                  <a:srgbClr val="FFFFFF"/>
                </a:solidFill>
                <a:ln w="25400" cap="rnd" cmpd="sng">
                  <a:solidFill>
                    <a:srgbClr val="000000"/>
                  </a:solidFill>
                  <a:prstDash val="solid"/>
                  <a:round/>
                  <a:headEnd/>
                  <a:tailEnd/>
                </a:ln>
                <a:effectLst/>
              </p:spPr>
              <p:txBody>
                <a:bodyPr/>
                <a:lstStyle/>
                <a:p>
                  <a:endParaRPr lang="en-IN"/>
                </a:p>
              </p:txBody>
            </p:sp>
            <p:sp>
              <p:nvSpPr>
                <p:cNvPr id="4103" name="Freeform 7"/>
                <p:cNvSpPr>
                  <a:spLocks/>
                </p:cNvSpPr>
                <p:nvPr/>
              </p:nvSpPr>
              <p:spPr bwMode="auto">
                <a:xfrm>
                  <a:off x="309" y="3557"/>
                  <a:ext cx="2913" cy="538"/>
                </a:xfrm>
                <a:custGeom>
                  <a:avLst/>
                  <a:gdLst/>
                  <a:ahLst/>
                  <a:cxnLst>
                    <a:cxn ang="0">
                      <a:pos x="391" y="0"/>
                    </a:cxn>
                    <a:cxn ang="0">
                      <a:pos x="2775" y="0"/>
                    </a:cxn>
                    <a:cxn ang="0">
                      <a:pos x="2912" y="537"/>
                    </a:cxn>
                    <a:cxn ang="0">
                      <a:pos x="0" y="537"/>
                    </a:cxn>
                    <a:cxn ang="0">
                      <a:pos x="391" y="0"/>
                    </a:cxn>
                  </a:cxnLst>
                  <a:rect l="0" t="0" r="r" b="b"/>
                  <a:pathLst>
                    <a:path w="2913" h="538">
                      <a:moveTo>
                        <a:pt x="391" y="0"/>
                      </a:moveTo>
                      <a:lnTo>
                        <a:pt x="2775" y="0"/>
                      </a:lnTo>
                      <a:lnTo>
                        <a:pt x="2912" y="537"/>
                      </a:lnTo>
                      <a:lnTo>
                        <a:pt x="0" y="537"/>
                      </a:lnTo>
                      <a:lnTo>
                        <a:pt x="391" y="0"/>
                      </a:lnTo>
                    </a:path>
                  </a:pathLst>
                </a:custGeom>
                <a:solidFill>
                  <a:srgbClr val="FFFFFF"/>
                </a:solidFill>
                <a:ln w="25400" cap="rnd" cmpd="sng">
                  <a:solidFill>
                    <a:srgbClr val="000000"/>
                  </a:solidFill>
                  <a:prstDash val="solid"/>
                  <a:round/>
                  <a:headEnd/>
                  <a:tailEnd/>
                </a:ln>
                <a:effectLst/>
              </p:spPr>
              <p:txBody>
                <a:bodyPr/>
                <a:lstStyle/>
                <a:p>
                  <a:endParaRPr lang="en-IN"/>
                </a:p>
              </p:txBody>
            </p:sp>
            <p:sp>
              <p:nvSpPr>
                <p:cNvPr id="4104" name="Freeform 8"/>
                <p:cNvSpPr>
                  <a:spLocks/>
                </p:cNvSpPr>
                <p:nvPr/>
              </p:nvSpPr>
              <p:spPr bwMode="auto">
                <a:xfrm>
                  <a:off x="3311" y="3557"/>
                  <a:ext cx="882" cy="538"/>
                </a:xfrm>
                <a:custGeom>
                  <a:avLst/>
                  <a:gdLst/>
                  <a:ahLst/>
                  <a:cxnLst>
                    <a:cxn ang="0">
                      <a:pos x="0" y="0"/>
                    </a:cxn>
                    <a:cxn ang="0">
                      <a:pos x="522" y="0"/>
                    </a:cxn>
                    <a:cxn ang="0">
                      <a:pos x="881" y="537"/>
                    </a:cxn>
                    <a:cxn ang="0">
                      <a:pos x="165" y="537"/>
                    </a:cxn>
                    <a:cxn ang="0">
                      <a:pos x="0" y="0"/>
                    </a:cxn>
                  </a:cxnLst>
                  <a:rect l="0" t="0" r="r" b="b"/>
                  <a:pathLst>
                    <a:path w="882" h="538">
                      <a:moveTo>
                        <a:pt x="0" y="0"/>
                      </a:moveTo>
                      <a:lnTo>
                        <a:pt x="522" y="0"/>
                      </a:lnTo>
                      <a:lnTo>
                        <a:pt x="881" y="537"/>
                      </a:lnTo>
                      <a:lnTo>
                        <a:pt x="165" y="537"/>
                      </a:lnTo>
                      <a:lnTo>
                        <a:pt x="0" y="0"/>
                      </a:lnTo>
                    </a:path>
                  </a:pathLst>
                </a:custGeom>
                <a:solidFill>
                  <a:srgbClr val="FFFFFF"/>
                </a:solidFill>
                <a:ln w="25400" cap="rnd" cmpd="sng">
                  <a:solidFill>
                    <a:srgbClr val="000000"/>
                  </a:solidFill>
                  <a:prstDash val="solid"/>
                  <a:round/>
                  <a:headEnd/>
                  <a:tailEnd/>
                </a:ln>
                <a:effectLst/>
              </p:spPr>
              <p:txBody>
                <a:bodyPr/>
                <a:lstStyle/>
                <a:p>
                  <a:endParaRPr lang="en-IN"/>
                </a:p>
              </p:txBody>
            </p:sp>
          </p:grpSp>
          <p:sp>
            <p:nvSpPr>
              <p:cNvPr id="4106" name="Rectangle 10"/>
              <p:cNvSpPr>
                <a:spLocks noChangeArrowheads="1"/>
              </p:cNvSpPr>
              <p:nvPr/>
            </p:nvSpPr>
            <p:spPr bwMode="auto">
              <a:xfrm>
                <a:off x="1054" y="1316"/>
                <a:ext cx="2392" cy="2030"/>
              </a:xfrm>
              <a:prstGeom prst="rect">
                <a:avLst/>
              </a:prstGeom>
              <a:solidFill>
                <a:srgbClr val="FFFFFF"/>
              </a:solidFill>
              <a:ln w="25400">
                <a:solidFill>
                  <a:srgbClr val="000000"/>
                </a:solidFill>
                <a:miter lim="800000"/>
                <a:headEnd/>
                <a:tailEnd/>
              </a:ln>
              <a:effectLst/>
            </p:spPr>
            <p:txBody>
              <a:bodyPr wrap="none" anchor="ctr"/>
              <a:lstStyle/>
              <a:p>
                <a:endParaRPr lang="en-IN"/>
              </a:p>
            </p:txBody>
          </p:sp>
          <p:sp>
            <p:nvSpPr>
              <p:cNvPr id="4107" name="Rectangle 11"/>
              <p:cNvSpPr>
                <a:spLocks noChangeArrowheads="1"/>
              </p:cNvSpPr>
              <p:nvPr/>
            </p:nvSpPr>
            <p:spPr bwMode="auto">
              <a:xfrm>
                <a:off x="1383" y="1594"/>
                <a:ext cx="1734" cy="1402"/>
              </a:xfrm>
              <a:prstGeom prst="rect">
                <a:avLst/>
              </a:prstGeom>
              <a:solidFill>
                <a:srgbClr val="1050FF"/>
              </a:solidFill>
              <a:ln w="25400">
                <a:solidFill>
                  <a:srgbClr val="000000"/>
                </a:solidFill>
                <a:miter lim="800000"/>
                <a:headEnd/>
                <a:tailEnd/>
              </a:ln>
              <a:effectLst/>
            </p:spPr>
            <p:txBody>
              <a:bodyPr wrap="none" anchor="ctr"/>
              <a:lstStyle/>
              <a:p>
                <a:endParaRPr lang="en-IN"/>
              </a:p>
            </p:txBody>
          </p:sp>
          <p:sp>
            <p:nvSpPr>
              <p:cNvPr id="4108" name="Rectangle 12"/>
              <p:cNvSpPr>
                <a:spLocks noChangeArrowheads="1"/>
              </p:cNvSpPr>
              <p:nvPr/>
            </p:nvSpPr>
            <p:spPr bwMode="auto">
              <a:xfrm>
                <a:off x="2906" y="3123"/>
                <a:ext cx="207" cy="105"/>
              </a:xfrm>
              <a:prstGeom prst="rect">
                <a:avLst/>
              </a:prstGeom>
              <a:solidFill>
                <a:srgbClr val="000000"/>
              </a:solidFill>
              <a:ln w="9525">
                <a:noFill/>
                <a:miter lim="800000"/>
                <a:headEnd/>
                <a:tailEnd/>
              </a:ln>
              <a:effectLst/>
            </p:spPr>
            <p:txBody>
              <a:bodyPr wrap="none" anchor="ctr"/>
              <a:lstStyle/>
              <a:p>
                <a:endParaRPr lang="en-IN"/>
              </a:p>
            </p:txBody>
          </p:sp>
        </p:grpSp>
        <p:grpSp>
          <p:nvGrpSpPr>
            <p:cNvPr id="5" name="Group 19"/>
            <p:cNvGrpSpPr>
              <a:grpSpLocks/>
            </p:cNvGrpSpPr>
            <p:nvPr/>
          </p:nvGrpSpPr>
          <p:grpSpPr bwMode="auto">
            <a:xfrm>
              <a:off x="4472" y="968"/>
              <a:ext cx="1225" cy="3055"/>
              <a:chOff x="4472" y="968"/>
              <a:chExt cx="1225" cy="3055"/>
            </a:xfrm>
          </p:grpSpPr>
          <p:sp>
            <p:nvSpPr>
              <p:cNvPr id="4110" name="Rectangle 14"/>
              <p:cNvSpPr>
                <a:spLocks noChangeArrowheads="1"/>
              </p:cNvSpPr>
              <p:nvPr/>
            </p:nvSpPr>
            <p:spPr bwMode="auto">
              <a:xfrm>
                <a:off x="4472" y="968"/>
                <a:ext cx="1225" cy="3055"/>
              </a:xfrm>
              <a:prstGeom prst="rect">
                <a:avLst/>
              </a:prstGeom>
              <a:solidFill>
                <a:srgbClr val="FFFFFF"/>
              </a:solidFill>
              <a:ln w="25400">
                <a:solidFill>
                  <a:srgbClr val="000000"/>
                </a:solidFill>
                <a:miter lim="800000"/>
                <a:headEnd/>
                <a:tailEnd/>
              </a:ln>
              <a:effectLst/>
            </p:spPr>
            <p:txBody>
              <a:bodyPr wrap="none" anchor="ctr"/>
              <a:lstStyle/>
              <a:p>
                <a:endParaRPr lang="en-IN"/>
              </a:p>
            </p:txBody>
          </p:sp>
          <p:sp>
            <p:nvSpPr>
              <p:cNvPr id="4111" name="Rectangle 15"/>
              <p:cNvSpPr>
                <a:spLocks noChangeArrowheads="1"/>
              </p:cNvSpPr>
              <p:nvPr/>
            </p:nvSpPr>
            <p:spPr bwMode="auto">
              <a:xfrm>
                <a:off x="4787" y="1240"/>
                <a:ext cx="741" cy="875"/>
              </a:xfrm>
              <a:prstGeom prst="rect">
                <a:avLst/>
              </a:prstGeom>
              <a:solidFill>
                <a:srgbClr val="FFFFFF"/>
              </a:solidFill>
              <a:ln w="25400">
                <a:solidFill>
                  <a:srgbClr val="000000"/>
                </a:solidFill>
                <a:miter lim="800000"/>
                <a:headEnd/>
                <a:tailEnd/>
              </a:ln>
              <a:effectLst/>
            </p:spPr>
            <p:txBody>
              <a:bodyPr wrap="none" anchor="ctr"/>
              <a:lstStyle/>
              <a:p>
                <a:endParaRPr lang="en-IN"/>
              </a:p>
            </p:txBody>
          </p:sp>
          <p:sp>
            <p:nvSpPr>
              <p:cNvPr id="4112" name="Rectangle 16"/>
              <p:cNvSpPr>
                <a:spLocks noChangeArrowheads="1"/>
              </p:cNvSpPr>
              <p:nvPr/>
            </p:nvSpPr>
            <p:spPr bwMode="auto">
              <a:xfrm>
                <a:off x="4960" y="1247"/>
                <a:ext cx="41" cy="861"/>
              </a:xfrm>
              <a:prstGeom prst="rect">
                <a:avLst/>
              </a:prstGeom>
              <a:solidFill>
                <a:srgbClr val="000000"/>
              </a:solidFill>
              <a:ln w="9525">
                <a:noFill/>
                <a:miter lim="800000"/>
                <a:headEnd/>
                <a:tailEnd/>
              </a:ln>
              <a:effectLst/>
            </p:spPr>
            <p:txBody>
              <a:bodyPr wrap="none" anchor="ctr"/>
              <a:lstStyle/>
              <a:p>
                <a:endParaRPr lang="en-IN"/>
              </a:p>
            </p:txBody>
          </p:sp>
          <p:sp>
            <p:nvSpPr>
              <p:cNvPr id="4113" name="Rectangle 17"/>
              <p:cNvSpPr>
                <a:spLocks noChangeArrowheads="1"/>
              </p:cNvSpPr>
              <p:nvPr/>
            </p:nvSpPr>
            <p:spPr bwMode="auto">
              <a:xfrm>
                <a:off x="5379" y="1413"/>
                <a:ext cx="120" cy="185"/>
              </a:xfrm>
              <a:prstGeom prst="rect">
                <a:avLst/>
              </a:prstGeom>
              <a:solidFill>
                <a:srgbClr val="C0C0C0"/>
              </a:solidFill>
              <a:ln w="9525">
                <a:noFill/>
                <a:miter lim="800000"/>
                <a:headEnd/>
                <a:tailEnd/>
              </a:ln>
              <a:effectLst/>
            </p:spPr>
            <p:txBody>
              <a:bodyPr wrap="none" anchor="ctr"/>
              <a:lstStyle/>
              <a:p>
                <a:endParaRPr lang="en-IN"/>
              </a:p>
            </p:txBody>
          </p:sp>
          <p:sp>
            <p:nvSpPr>
              <p:cNvPr id="4114" name="Rectangle 18"/>
              <p:cNvSpPr>
                <a:spLocks noChangeArrowheads="1"/>
              </p:cNvSpPr>
              <p:nvPr/>
            </p:nvSpPr>
            <p:spPr bwMode="auto">
              <a:xfrm>
                <a:off x="5379" y="1755"/>
                <a:ext cx="118" cy="184"/>
              </a:xfrm>
              <a:prstGeom prst="rect">
                <a:avLst/>
              </a:prstGeom>
              <a:solidFill>
                <a:srgbClr val="C0C0C0"/>
              </a:solidFill>
              <a:ln w="9525">
                <a:noFill/>
                <a:miter lim="800000"/>
                <a:headEnd/>
                <a:tailEnd/>
              </a:ln>
              <a:effectLst/>
            </p:spPr>
            <p:txBody>
              <a:bodyPr wrap="none" anchor="ctr"/>
              <a:lstStyle/>
              <a:p>
                <a:endParaRPr lang="en-IN"/>
              </a:p>
            </p:txBody>
          </p:sp>
        </p:grpSp>
      </p:grpSp>
      <p:sp>
        <p:nvSpPr>
          <p:cNvPr id="4117" name="Rectangle 21"/>
          <p:cNvSpPr>
            <a:spLocks noChangeArrowheads="1"/>
          </p:cNvSpPr>
          <p:nvPr/>
        </p:nvSpPr>
        <p:spPr bwMode="auto">
          <a:xfrm>
            <a:off x="0" y="5486400"/>
            <a:ext cx="7848600" cy="1143000"/>
          </a:xfrm>
          <a:prstGeom prst="rect">
            <a:avLst/>
          </a:prstGeom>
          <a:noFill/>
          <a:ln w="9525">
            <a:noFill/>
            <a:miter lim="800000"/>
            <a:headEnd/>
            <a:tailEnd/>
          </a:ln>
          <a:effectLst/>
        </p:spPr>
        <p:txBody>
          <a:bodyPr wrap="none" anchor="ctr"/>
          <a:lstStyle/>
          <a:p>
            <a:endParaRPr lang="en-IN"/>
          </a:p>
        </p:txBody>
      </p:sp>
      <p:sp>
        <p:nvSpPr>
          <p:cNvPr id="4119" name="Freeform 23"/>
          <p:cNvSpPr>
            <a:spLocks/>
          </p:cNvSpPr>
          <p:nvPr/>
        </p:nvSpPr>
        <p:spPr bwMode="auto">
          <a:xfrm>
            <a:off x="5353050" y="4273550"/>
            <a:ext cx="1908175" cy="960438"/>
          </a:xfrm>
          <a:custGeom>
            <a:avLst/>
            <a:gdLst/>
            <a:ahLst/>
            <a:cxnLst>
              <a:cxn ang="0">
                <a:pos x="0" y="62"/>
              </a:cxn>
              <a:cxn ang="0">
                <a:pos x="445" y="0"/>
              </a:cxn>
              <a:cxn ang="0">
                <a:pos x="547" y="20"/>
              </a:cxn>
              <a:cxn ang="0">
                <a:pos x="623" y="76"/>
              </a:cxn>
              <a:cxn ang="0">
                <a:pos x="730" y="372"/>
              </a:cxn>
              <a:cxn ang="0">
                <a:pos x="799" y="485"/>
              </a:cxn>
              <a:cxn ang="0">
                <a:pos x="857" y="542"/>
              </a:cxn>
              <a:cxn ang="0">
                <a:pos x="920" y="567"/>
              </a:cxn>
              <a:cxn ang="0">
                <a:pos x="1013" y="589"/>
              </a:cxn>
              <a:cxn ang="0">
                <a:pos x="1201" y="604"/>
              </a:cxn>
            </a:cxnLst>
            <a:rect l="0" t="0" r="r" b="b"/>
            <a:pathLst>
              <a:path w="1202" h="605">
                <a:moveTo>
                  <a:pt x="0" y="62"/>
                </a:moveTo>
                <a:lnTo>
                  <a:pt x="445" y="0"/>
                </a:lnTo>
                <a:lnTo>
                  <a:pt x="547" y="20"/>
                </a:lnTo>
                <a:lnTo>
                  <a:pt x="623" y="76"/>
                </a:lnTo>
                <a:lnTo>
                  <a:pt x="730" y="372"/>
                </a:lnTo>
                <a:lnTo>
                  <a:pt x="799" y="485"/>
                </a:lnTo>
                <a:lnTo>
                  <a:pt x="857" y="542"/>
                </a:lnTo>
                <a:lnTo>
                  <a:pt x="920" y="567"/>
                </a:lnTo>
                <a:lnTo>
                  <a:pt x="1013" y="589"/>
                </a:lnTo>
                <a:lnTo>
                  <a:pt x="1201" y="604"/>
                </a:lnTo>
              </a:path>
            </a:pathLst>
          </a:custGeom>
          <a:noFill/>
          <a:ln w="76200" cap="rnd" cmpd="sng">
            <a:solidFill>
              <a:srgbClr val="000000"/>
            </a:solidFill>
            <a:prstDash val="solid"/>
            <a:round/>
            <a:headEnd type="none" w="sm" len="sm"/>
            <a:tailEnd type="none" w="sm" len="sm"/>
          </a:ln>
          <a:effectLst/>
        </p:spPr>
        <p:txBody>
          <a:bodyPr/>
          <a:lstStyle/>
          <a:p>
            <a:endParaRPr lang="en-IN"/>
          </a:p>
        </p:txBody>
      </p:sp>
      <p:sp>
        <p:nvSpPr>
          <p:cNvPr id="4120" name="Rectangle 24"/>
          <p:cNvSpPr>
            <a:spLocks noChangeArrowheads="1"/>
          </p:cNvSpPr>
          <p:nvPr/>
        </p:nvSpPr>
        <p:spPr bwMode="auto">
          <a:xfrm>
            <a:off x="8750300" y="2389188"/>
            <a:ext cx="41275" cy="3959225"/>
          </a:xfrm>
          <a:prstGeom prst="rect">
            <a:avLst/>
          </a:prstGeom>
          <a:solidFill>
            <a:srgbClr val="000000"/>
          </a:solidFill>
          <a:ln w="9525">
            <a:noFill/>
            <a:miter lim="800000"/>
            <a:headEnd/>
            <a:tailEnd/>
          </a:ln>
          <a:effectLst/>
        </p:spPr>
        <p:txBody>
          <a:bodyPr wrap="none" anchor="ctr"/>
          <a:lstStyle/>
          <a:p>
            <a:endParaRPr lang="en-IN"/>
          </a:p>
        </p:txBody>
      </p:sp>
      <p:sp>
        <p:nvSpPr>
          <p:cNvPr id="4121" name="Rectangle 25"/>
          <p:cNvSpPr>
            <a:spLocks noChangeArrowheads="1"/>
          </p:cNvSpPr>
          <p:nvPr/>
        </p:nvSpPr>
        <p:spPr bwMode="auto">
          <a:xfrm>
            <a:off x="7969250" y="2309813"/>
            <a:ext cx="322263" cy="820737"/>
          </a:xfrm>
          <a:prstGeom prst="rect">
            <a:avLst/>
          </a:prstGeom>
          <a:solidFill>
            <a:srgbClr val="C0C0C0"/>
          </a:solidFill>
          <a:ln w="9525">
            <a:noFill/>
            <a:miter lim="800000"/>
            <a:headEnd/>
            <a:tailEnd/>
          </a:ln>
          <a:effectLst/>
        </p:spPr>
        <p:txBody>
          <a:bodyPr wrap="none" anchor="ctr"/>
          <a:lstStyle/>
          <a:p>
            <a:endParaRPr lang="en-IN"/>
          </a:p>
        </p:txBody>
      </p:sp>
      <p:sp>
        <p:nvSpPr>
          <p:cNvPr id="28" name="Rectangle 27"/>
          <p:cNvSpPr/>
          <p:nvPr/>
        </p:nvSpPr>
        <p:spPr>
          <a:xfrm>
            <a:off x="2355463" y="2967334"/>
            <a:ext cx="2430851"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Introduction to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COMPUTER</a:t>
            </a:r>
            <a:endParaRPr lang="en-US" sz="3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9" name="TextBox 28"/>
          <p:cNvSpPr txBox="1"/>
          <p:nvPr/>
        </p:nvSpPr>
        <p:spPr>
          <a:xfrm>
            <a:off x="642910" y="1142984"/>
            <a:ext cx="592935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3600" b="1" dirty="0" smtClean="0">
                <a:latin typeface="+mj-lt"/>
              </a:rPr>
              <a:t>MODULE -01</a:t>
            </a:r>
            <a:endParaRPr lang="en-IN" sz="3600" b="1" dirty="0">
              <a:latin typeface="+mj-lt"/>
            </a:endParaRPr>
          </a:p>
        </p:txBody>
      </p:sp>
      <p:sp>
        <p:nvSpPr>
          <p:cNvPr id="31" name="Date Placeholder 30"/>
          <p:cNvSpPr>
            <a:spLocks noGrp="1"/>
          </p:cNvSpPr>
          <p:nvPr>
            <p:ph type="dt" sz="half" idx="10"/>
          </p:nvPr>
        </p:nvSpPr>
        <p:spPr/>
        <p:txBody>
          <a:bodyPr/>
          <a:lstStyle/>
          <a:p>
            <a:fld id="{39D22E4D-F108-40BE-A838-2D3D2A84E1F5}" type="datetime3">
              <a:rPr lang="en-US" smtClean="0"/>
              <a:pPr/>
              <a:t>22 March 2024</a:t>
            </a:fld>
            <a:endParaRPr lang="en-IN"/>
          </a:p>
        </p:txBody>
      </p:sp>
      <p:sp>
        <p:nvSpPr>
          <p:cNvPr id="32" name="Footer Placeholder 31"/>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7158" y="785794"/>
            <a:ext cx="8229600" cy="1143000"/>
          </a:xfrm>
        </p:spPr>
        <p:txBody>
          <a:bodyPr rtlCol="0">
            <a:normAutofit/>
          </a:bodyPr>
          <a:lstStyle/>
          <a:p>
            <a:pPr>
              <a:defRPr/>
            </a:pPr>
            <a:r>
              <a:rPr lang="en-IN" sz="4000" b="1" dirty="0">
                <a:ln w="10541" cmpd="sng">
                  <a:solidFill>
                    <a:schemeClr val="accent1">
                      <a:shade val="88000"/>
                      <a:satMod val="110000"/>
                    </a:schemeClr>
                  </a:solidFill>
                  <a:prstDash val="solid"/>
                </a:ln>
                <a:solidFill>
                  <a:srgbClr val="0070C0"/>
                </a:solidFill>
                <a:latin typeface="Times New Roman" pitchFamily="18" charset="0"/>
                <a:cs typeface="Times New Roman" pitchFamily="18" charset="0"/>
              </a:rPr>
              <a:t>Definition of a computer</a:t>
            </a:r>
            <a:endParaRPr sz="4000" b="1"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197" name="Slide Number Placeholder 3"/>
          <p:cNvSpPr>
            <a:spLocks noGrp="1"/>
          </p:cNvSpPr>
          <p:nvPr>
            <p:ph type="sldNum" sz="quarter" idx="12"/>
          </p:nvPr>
        </p:nvSpPr>
        <p:spPr bwMode="auto">
          <a:noFill/>
          <a:ln>
            <a:miter lim="800000"/>
            <a:headEnd/>
            <a:tailEnd/>
          </a:ln>
        </p:spPr>
        <p:txBody>
          <a:bodyPr wrap="square" tIns="45720" bIns="45720" numCol="1" anchorCtr="0" compatLnSpc="1">
            <a:prstTxWarp prst="textNoShape">
              <a:avLst/>
            </a:prstTxWarp>
          </a:bodyPr>
          <a:lstStyle/>
          <a:p>
            <a:fld id="{A151F317-89EF-4B3C-AC7E-6B9436CCAF0B}" type="slidenum">
              <a:rPr lang="en-US" sz="1400" smtClean="0">
                <a:solidFill>
                  <a:schemeClr val="tx1"/>
                </a:solidFill>
              </a:rPr>
              <a:pPr/>
              <a:t>10</a:t>
            </a:fld>
            <a:endParaRPr lang="en-US" sz="1400" smtClean="0">
              <a:solidFill>
                <a:schemeClr val="tx1"/>
              </a:solidFill>
            </a:endParaRPr>
          </a:p>
        </p:txBody>
      </p:sp>
      <p:sp>
        <p:nvSpPr>
          <p:cNvPr id="8195" name="Content Placeholder 2"/>
          <p:cNvSpPr>
            <a:spLocks noGrp="1"/>
          </p:cNvSpPr>
          <p:nvPr>
            <p:ph sz="quarter" idx="1"/>
          </p:nvPr>
        </p:nvSpPr>
        <p:spPr>
          <a:xfrm>
            <a:off x="357158" y="1714488"/>
            <a:ext cx="8534400" cy="5410200"/>
          </a:xfrm>
        </p:spPr>
        <p:txBody>
          <a:bodyPr>
            <a:noAutofit/>
          </a:bodyPr>
          <a:lstStyle/>
          <a:p>
            <a:pPr algn="just"/>
            <a:r>
              <a:rPr lang="en-US" sz="2800" dirty="0" smtClean="0"/>
              <a:t>By definition, a</a:t>
            </a:r>
            <a:r>
              <a:rPr lang="en-IN"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800" dirty="0" smtClean="0"/>
              <a:t>computer is an </a:t>
            </a:r>
            <a:r>
              <a:rPr lang="en-US" sz="2800" b="1" dirty="0" smtClean="0"/>
              <a:t>electronic device</a:t>
            </a:r>
            <a:r>
              <a:rPr lang="en-US" sz="2800" dirty="0" smtClean="0"/>
              <a:t> that inputs data, processes data(converting it into information that is useful to people) outputs and stores information.</a:t>
            </a:r>
          </a:p>
          <a:p>
            <a:pPr algn="just" eaLnBrk="1" hangingPunct="1"/>
            <a:r>
              <a:rPr lang="en-US" sz="2800" dirty="0" smtClean="0"/>
              <a:t>Generally a Computer is a </a:t>
            </a:r>
            <a:r>
              <a:rPr lang="en-US" sz="2800" b="1" dirty="0" smtClean="0"/>
              <a:t>device</a:t>
            </a:r>
            <a:r>
              <a:rPr lang="en-US" sz="2800" dirty="0" smtClean="0"/>
              <a:t> that accepts </a:t>
            </a:r>
            <a:r>
              <a:rPr lang="en-US" sz="2800" b="1" dirty="0" smtClean="0"/>
              <a:t>input</a:t>
            </a:r>
            <a:r>
              <a:rPr lang="en-US" sz="2800" dirty="0" smtClean="0"/>
              <a:t>, </a:t>
            </a:r>
            <a:r>
              <a:rPr lang="en-US" sz="2800" b="1" dirty="0" smtClean="0"/>
              <a:t>processes </a:t>
            </a:r>
            <a:r>
              <a:rPr lang="en-US" sz="2800" dirty="0" smtClean="0"/>
              <a:t>it,</a:t>
            </a:r>
            <a:r>
              <a:rPr lang="en-US" sz="2800" b="1" dirty="0" smtClean="0"/>
              <a:t> stores </a:t>
            </a:r>
            <a:r>
              <a:rPr lang="en-US" sz="2800" dirty="0" smtClean="0"/>
              <a:t>data, and produces </a:t>
            </a:r>
            <a:r>
              <a:rPr lang="en-US" sz="2800" b="1" dirty="0" smtClean="0"/>
              <a:t>output</a:t>
            </a:r>
            <a:r>
              <a:rPr lang="en-US" sz="2800" dirty="0" smtClean="0"/>
              <a:t>.</a:t>
            </a:r>
          </a:p>
          <a:p>
            <a:pPr algn="just" eaLnBrk="1" hangingPunct="1"/>
            <a:r>
              <a:rPr lang="en-US" sz="2800" dirty="0" smtClean="0"/>
              <a:t>Various activities are performed based on the instructions that are stored in the memory of the computer at tremendous speed with very high accuracy.</a:t>
            </a:r>
          </a:p>
          <a:p>
            <a:pPr algn="just" eaLnBrk="1" hangingPunct="1"/>
            <a:endParaRPr lang="en-US" sz="2800" dirty="0" smtClean="0"/>
          </a:p>
        </p:txBody>
      </p:sp>
      <p:sp>
        <p:nvSpPr>
          <p:cNvPr id="8" name="TextBox 7"/>
          <p:cNvSpPr txBox="1"/>
          <p:nvPr/>
        </p:nvSpPr>
        <p:spPr>
          <a:xfrm>
            <a:off x="3643306" y="6357958"/>
            <a:ext cx="2214578" cy="369332"/>
          </a:xfrm>
          <a:prstGeom prst="rect">
            <a:avLst/>
          </a:prstGeom>
          <a:solidFill>
            <a:schemeClr val="bg1"/>
          </a:solidFill>
          <a:ln>
            <a:noFill/>
          </a:ln>
        </p:spPr>
        <p:txBody>
          <a:bodyPr wrap="square" rtlCol="0">
            <a:spAutoFit/>
          </a:bodyPr>
          <a:lstStyle/>
          <a:p>
            <a:endParaRPr lang="en-IN" dirty="0"/>
          </a:p>
        </p:txBody>
      </p:sp>
      <p:sp>
        <p:nvSpPr>
          <p:cNvPr id="7" name="Date Placeholder 6"/>
          <p:cNvSpPr>
            <a:spLocks noGrp="1"/>
          </p:cNvSpPr>
          <p:nvPr>
            <p:ph type="dt" sz="half" idx="10"/>
          </p:nvPr>
        </p:nvSpPr>
        <p:spPr/>
        <p:txBody>
          <a:bodyPr/>
          <a:lstStyle/>
          <a:p>
            <a:fld id="{F56C1B18-463C-4E6F-BCB2-30169B479651}"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0034" y="1000108"/>
            <a:ext cx="8229600" cy="1143000"/>
          </a:xfrm>
        </p:spPr>
        <p:txBody>
          <a:bodyPr>
            <a:normAutofit/>
          </a:bodyPr>
          <a:lstStyle/>
          <a:p>
            <a:r>
              <a:rPr lang="en-IN" sz="3600" b="1" dirty="0" smtClean="0">
                <a:ln w="10541" cmpd="sng">
                  <a:solidFill>
                    <a:schemeClr val="accent1">
                      <a:shade val="88000"/>
                      <a:satMod val="110000"/>
                    </a:schemeClr>
                  </a:solidFill>
                  <a:prstDash val="solid"/>
                </a:ln>
                <a:solidFill>
                  <a:srgbClr val="0070C0"/>
                </a:solidFill>
                <a:latin typeface="Times New Roman" pitchFamily="18" charset="0"/>
                <a:cs typeface="Times New Roman" pitchFamily="18" charset="0"/>
              </a:rPr>
              <a:t>Necessity to know about a COMPUTER</a:t>
            </a:r>
            <a:r>
              <a:rPr lang="en-US" sz="3600" dirty="0" smtClean="0">
                <a:solidFill>
                  <a:srgbClr val="0070C0"/>
                </a:solidFill>
                <a:latin typeface="Times New Roman" pitchFamily="18" charset="0"/>
                <a:cs typeface="Times New Roman" pitchFamily="18" charset="0"/>
              </a:rPr>
              <a:t> </a:t>
            </a:r>
            <a:endParaRPr lang="en-IN" sz="3600"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285720" y="1857364"/>
            <a:ext cx="8229600" cy="4525963"/>
          </a:xfrm>
        </p:spPr>
        <p:txBody>
          <a:bodyPr>
            <a:normAutofit/>
          </a:bodyPr>
          <a:lstStyle/>
          <a:p>
            <a:pPr algn="just">
              <a:lnSpc>
                <a:spcPct val="150000"/>
              </a:lnSpc>
            </a:pPr>
            <a:r>
              <a:rPr lang="en-US" sz="2800" dirty="0" smtClean="0">
                <a:latin typeface="Times New Roman" pitchFamily="18" charset="0"/>
                <a:cs typeface="Times New Roman" pitchFamily="18" charset="0"/>
              </a:rPr>
              <a:t>Computer’s are being used everywhere.</a:t>
            </a:r>
          </a:p>
          <a:p>
            <a:pPr algn="just">
              <a:lnSpc>
                <a:spcPct val="150000"/>
              </a:lnSpc>
            </a:pPr>
            <a:r>
              <a:rPr lang="en-US" sz="2800" dirty="0" smtClean="0">
                <a:latin typeface="Times New Roman" pitchFamily="18" charset="0"/>
                <a:cs typeface="Times New Roman" pitchFamily="18" charset="0"/>
              </a:rPr>
              <a:t>Used in all fields of engineering and non engineering disciplines.</a:t>
            </a:r>
          </a:p>
          <a:p>
            <a:pPr algn="just">
              <a:lnSpc>
                <a:spcPct val="150000"/>
              </a:lnSpc>
            </a:pPr>
            <a:r>
              <a:rPr lang="en-US" sz="2800" dirty="0" smtClean="0">
                <a:latin typeface="Times New Roman" pitchFamily="18" charset="0"/>
                <a:cs typeface="Times New Roman" pitchFamily="18" charset="0"/>
              </a:rPr>
              <a:t>So, it is necessary for us to know how to use it, how it works and how we can make use of it to do our activities by giving instructions to it.</a:t>
            </a:r>
          </a:p>
          <a:p>
            <a:pPr>
              <a:lnSpc>
                <a:spcPct val="150000"/>
              </a:lnSpc>
            </a:pPr>
            <a:endParaRPr lang="en-IN" sz="2800" dirty="0"/>
          </a:p>
        </p:txBody>
      </p:sp>
      <p:sp>
        <p:nvSpPr>
          <p:cNvPr id="4" name="Slide Number Placeholder 3"/>
          <p:cNvSpPr>
            <a:spLocks noGrp="1"/>
          </p:cNvSpPr>
          <p:nvPr>
            <p:ph type="sldNum" sz="quarter" idx="12"/>
          </p:nvPr>
        </p:nvSpPr>
        <p:spPr/>
        <p:txBody>
          <a:bodyPr/>
          <a:lstStyle/>
          <a:p>
            <a:fld id="{208A4197-6501-4F07-95BE-3B6D4F9505A5}" type="slidenum">
              <a:rPr lang="en-IN" smtClean="0"/>
              <a:pPr/>
              <a:t>11</a:t>
            </a:fld>
            <a:endParaRPr lang="en-IN"/>
          </a:p>
        </p:txBody>
      </p:sp>
      <p:sp>
        <p:nvSpPr>
          <p:cNvPr id="6" name="Date Placeholder 5"/>
          <p:cNvSpPr>
            <a:spLocks noGrp="1"/>
          </p:cNvSpPr>
          <p:nvPr>
            <p:ph type="dt" sz="half" idx="10"/>
          </p:nvPr>
        </p:nvSpPr>
        <p:spPr/>
        <p:txBody>
          <a:bodyPr/>
          <a:lstStyle/>
          <a:p>
            <a:fld id="{584C38AA-0005-4C06-A196-2077EAE6C1F7}"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5720" y="714356"/>
            <a:ext cx="8610600" cy="1143000"/>
          </a:xfrm>
        </p:spPr>
        <p:txBody>
          <a:bodyPr/>
          <a:lstStyle/>
          <a:p>
            <a:pPr eaLnBrk="1" fontAlgn="auto" hangingPunct="1">
              <a:spcAft>
                <a:spcPts val="0"/>
              </a:spcAft>
              <a:defRPr/>
            </a:pPr>
            <a:r>
              <a:rPr lang="en-US" dirty="0" smtClean="0">
                <a:solidFill>
                  <a:srgbClr val="0070C0"/>
                </a:solidFill>
                <a:effectLst>
                  <a:outerShdw blurRad="38100" dist="38100" dir="2700000" algn="tl">
                    <a:srgbClr val="000000">
                      <a:alpha val="43137"/>
                    </a:srgbClr>
                  </a:outerShdw>
                </a:effectLst>
              </a:rPr>
              <a:t>Information Processing Cycle</a:t>
            </a:r>
            <a:endParaRPr lang="en-US" dirty="0">
              <a:solidFill>
                <a:srgbClr val="0070C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pPr>
              <a:defRPr/>
            </a:pPr>
            <a:fld id="{0F592A44-A464-41DC-9B66-8C2F69E3CB65}" type="slidenum">
              <a:rPr lang="en-US"/>
              <a:pPr>
                <a:defRPr/>
              </a:pPr>
              <a:t>12</a:t>
            </a:fld>
            <a:endParaRPr lang="en-US"/>
          </a:p>
        </p:txBody>
      </p:sp>
      <p:sp>
        <p:nvSpPr>
          <p:cNvPr id="9219" name="Content Placeholder 2"/>
          <p:cNvSpPr>
            <a:spLocks noGrp="1"/>
          </p:cNvSpPr>
          <p:nvPr>
            <p:ph sz="quarter" idx="1"/>
          </p:nvPr>
        </p:nvSpPr>
        <p:spPr>
          <a:xfrm>
            <a:off x="228600" y="2071678"/>
            <a:ext cx="8686800" cy="4329122"/>
          </a:xfrm>
        </p:spPr>
        <p:txBody>
          <a:bodyPr/>
          <a:lstStyle/>
          <a:p>
            <a:pPr eaLnBrk="1" hangingPunct="1"/>
            <a:r>
              <a:rPr lang="en-US" dirty="0" smtClean="0"/>
              <a:t>Steps followed to process data</a:t>
            </a:r>
          </a:p>
          <a:p>
            <a:pPr lvl="1" eaLnBrk="1" hangingPunct="1"/>
            <a:r>
              <a:rPr lang="en-US" dirty="0" smtClean="0"/>
              <a:t>Input</a:t>
            </a:r>
          </a:p>
          <a:p>
            <a:pPr lvl="1" eaLnBrk="1" hangingPunct="1"/>
            <a:r>
              <a:rPr lang="en-US" dirty="0" smtClean="0"/>
              <a:t>Processing</a:t>
            </a:r>
          </a:p>
          <a:p>
            <a:pPr lvl="1" eaLnBrk="1" hangingPunct="1"/>
            <a:r>
              <a:rPr lang="en-US" dirty="0" smtClean="0"/>
              <a:t>Output</a:t>
            </a:r>
          </a:p>
          <a:p>
            <a:pPr lvl="1" eaLnBrk="1" hangingPunct="1"/>
            <a:r>
              <a:rPr lang="en-US" dirty="0" smtClean="0"/>
              <a:t>Storage	</a:t>
            </a:r>
          </a:p>
          <a:p>
            <a:pPr eaLnBrk="1" hangingPunct="1"/>
            <a:endParaRPr lang="en-US" dirty="0" smtClean="0"/>
          </a:p>
        </p:txBody>
      </p:sp>
      <p:pic>
        <p:nvPicPr>
          <p:cNvPr id="9222" name="Picture 4" descr="D:\My Documents\!books\norton im\chapter1\processing.tif"/>
          <p:cNvPicPr>
            <a:picLocks noChangeAspect="1" noChangeArrowheads="1"/>
          </p:cNvPicPr>
          <p:nvPr/>
        </p:nvPicPr>
        <p:blipFill>
          <a:blip r:embed="rId3" cstate="print"/>
          <a:srcRect/>
          <a:stretch>
            <a:fillRect/>
          </a:stretch>
        </p:blipFill>
        <p:spPr bwMode="auto">
          <a:xfrm>
            <a:off x="4071934" y="2571744"/>
            <a:ext cx="4619628" cy="4090998"/>
          </a:xfrm>
          <a:prstGeom prst="rect">
            <a:avLst/>
          </a:prstGeom>
          <a:noFill/>
          <a:ln w="9525">
            <a:noFill/>
            <a:miter lim="800000"/>
            <a:headEnd/>
            <a:tailEnd/>
          </a:ln>
        </p:spPr>
      </p:pic>
      <p:sp>
        <p:nvSpPr>
          <p:cNvPr id="7" name="Date Placeholder 6"/>
          <p:cNvSpPr>
            <a:spLocks noGrp="1"/>
          </p:cNvSpPr>
          <p:nvPr>
            <p:ph type="dt" sz="half" idx="10"/>
          </p:nvPr>
        </p:nvSpPr>
        <p:spPr/>
        <p:txBody>
          <a:bodyPr/>
          <a:lstStyle/>
          <a:p>
            <a:fld id="{0EBBF47C-631A-4C72-800E-CB330A52395C}"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500034" y="642918"/>
            <a:ext cx="8229600" cy="1219200"/>
          </a:xfrm>
        </p:spPr>
        <p:txBody>
          <a:bodyPr/>
          <a:lstStyle/>
          <a:p>
            <a:pPr eaLnBrk="1" fontAlgn="auto" hangingPunct="1">
              <a:spcAft>
                <a:spcPts val="0"/>
              </a:spcAft>
              <a:defRPr/>
            </a:pPr>
            <a:r>
              <a:rPr lang="en-US" sz="48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INPUT</a:t>
            </a:r>
          </a:p>
        </p:txBody>
      </p:sp>
      <p:sp>
        <p:nvSpPr>
          <p:cNvPr id="10243" name="Rectangle 3"/>
          <p:cNvSpPr>
            <a:spLocks noGrp="1" noChangeArrowheads="1"/>
          </p:cNvSpPr>
          <p:nvPr>
            <p:ph sz="quarter" idx="1"/>
          </p:nvPr>
        </p:nvSpPr>
        <p:spPr>
          <a:xfrm>
            <a:off x="304800" y="1857364"/>
            <a:ext cx="8534400" cy="4467236"/>
          </a:xfrm>
        </p:spPr>
        <p:txBody>
          <a:bodyPr/>
          <a:lstStyle/>
          <a:p>
            <a:pPr algn="just" eaLnBrk="1" hangingPunct="1">
              <a:lnSpc>
                <a:spcPct val="90000"/>
              </a:lnSpc>
            </a:pPr>
            <a:r>
              <a:rPr lang="en-US" b="1" dirty="0" smtClean="0"/>
              <a:t>Input</a:t>
            </a:r>
            <a:r>
              <a:rPr lang="en-US" dirty="0" smtClean="0"/>
              <a:t>: </a:t>
            </a:r>
            <a:r>
              <a:rPr lang="en-US" sz="2800" dirty="0" smtClean="0"/>
              <a:t>Information provided to the computer by a person, the environment, or another computer.</a:t>
            </a:r>
          </a:p>
          <a:p>
            <a:pPr eaLnBrk="1" hangingPunct="1">
              <a:lnSpc>
                <a:spcPct val="90000"/>
              </a:lnSpc>
              <a:buFont typeface="Monotype Sorts" pitchFamily="2" charset="2"/>
              <a:buNone/>
            </a:pPr>
            <a:r>
              <a:rPr lang="en-US" sz="2800" dirty="0" smtClean="0"/>
              <a:t>	Examples of </a:t>
            </a:r>
            <a:r>
              <a:rPr lang="en-US" sz="2800" b="1" dirty="0" smtClean="0"/>
              <a:t>Input</a:t>
            </a:r>
          </a:p>
          <a:p>
            <a:pPr lvl="1" eaLnBrk="1" hangingPunct="1">
              <a:lnSpc>
                <a:spcPct val="90000"/>
              </a:lnSpc>
            </a:pPr>
            <a:r>
              <a:rPr lang="en-US" dirty="0" smtClean="0"/>
              <a:t>words and symbols</a:t>
            </a:r>
          </a:p>
          <a:p>
            <a:pPr lvl="1" eaLnBrk="1" hangingPunct="1">
              <a:lnSpc>
                <a:spcPct val="90000"/>
              </a:lnSpc>
            </a:pPr>
            <a:r>
              <a:rPr lang="en-US" dirty="0" smtClean="0"/>
              <a:t>numbers</a:t>
            </a:r>
          </a:p>
          <a:p>
            <a:pPr lvl="1" eaLnBrk="1" hangingPunct="1">
              <a:lnSpc>
                <a:spcPct val="90000"/>
              </a:lnSpc>
            </a:pPr>
            <a:r>
              <a:rPr lang="en-US" dirty="0" smtClean="0"/>
              <a:t>pictures</a:t>
            </a:r>
          </a:p>
          <a:p>
            <a:pPr lvl="1" eaLnBrk="1" hangingPunct="1">
              <a:lnSpc>
                <a:spcPct val="90000"/>
              </a:lnSpc>
            </a:pPr>
            <a:r>
              <a:rPr lang="en-US" dirty="0" smtClean="0"/>
              <a:t>audio signals from a microphone </a:t>
            </a:r>
          </a:p>
          <a:p>
            <a:pPr lvl="1" eaLnBrk="1" hangingPunct="1">
              <a:lnSpc>
                <a:spcPct val="90000"/>
              </a:lnSpc>
            </a:pPr>
            <a:r>
              <a:rPr lang="en-US" dirty="0" smtClean="0"/>
              <a:t>signals from another computer</a:t>
            </a:r>
          </a:p>
          <a:p>
            <a:pPr lvl="1" eaLnBrk="1" hangingPunct="1">
              <a:lnSpc>
                <a:spcPct val="90000"/>
              </a:lnSpc>
            </a:pPr>
            <a:r>
              <a:rPr lang="en-US" dirty="0" smtClean="0"/>
              <a:t>temperature, speed, pressures, etc. from sensors</a:t>
            </a:r>
          </a:p>
        </p:txBody>
      </p:sp>
      <p:sp>
        <p:nvSpPr>
          <p:cNvPr id="7" name="Slide Number Placeholder 6"/>
          <p:cNvSpPr>
            <a:spLocks noGrp="1"/>
          </p:cNvSpPr>
          <p:nvPr>
            <p:ph type="sldNum" sz="quarter" idx="12"/>
          </p:nvPr>
        </p:nvSpPr>
        <p:spPr/>
        <p:txBody>
          <a:bodyPr/>
          <a:lstStyle/>
          <a:p>
            <a:fld id="{208A4197-6501-4F07-95BE-3B6D4F9505A5}" type="slidenum">
              <a:rPr lang="en-IN" smtClean="0"/>
              <a:pPr/>
              <a:t>13</a:t>
            </a:fld>
            <a:endParaRPr lang="en-IN"/>
          </a:p>
        </p:txBody>
      </p:sp>
      <p:sp>
        <p:nvSpPr>
          <p:cNvPr id="6" name="Date Placeholder 5"/>
          <p:cNvSpPr>
            <a:spLocks noGrp="1"/>
          </p:cNvSpPr>
          <p:nvPr>
            <p:ph type="dt" sz="half" idx="10"/>
          </p:nvPr>
        </p:nvSpPr>
        <p:spPr/>
        <p:txBody>
          <a:bodyPr/>
          <a:lstStyle/>
          <a:p>
            <a:fld id="{D9D7563C-4629-4285-BFD1-425B551A9F65}"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214282" y="1071546"/>
            <a:ext cx="8763000" cy="914400"/>
          </a:xfrm>
        </p:spPr>
        <p:txBody>
          <a:bodyPr>
            <a:normAutofit/>
          </a:bodyPr>
          <a:lstStyle/>
          <a:p>
            <a:pPr eaLnBrk="1" fontAlgn="auto" hangingPunct="1">
              <a:spcAft>
                <a:spcPts val="0"/>
              </a:spcAft>
              <a:defRPr/>
            </a:pPr>
            <a:r>
              <a:rPr lang="en-US" sz="3600" b="1" dirty="0" smtClean="0">
                <a:solidFill>
                  <a:srgbClr val="0070C0"/>
                </a:solidFill>
                <a:latin typeface="Times New Roman" pitchFamily="18" charset="0"/>
                <a:cs typeface="Times New Roman" pitchFamily="18" charset="0"/>
              </a:rPr>
              <a:t>PROCESSING</a:t>
            </a:r>
          </a:p>
        </p:txBody>
      </p:sp>
      <p:sp>
        <p:nvSpPr>
          <p:cNvPr id="11269" name="Slide Number Placeholder 5"/>
          <p:cNvSpPr>
            <a:spLocks noGrp="1"/>
          </p:cNvSpPr>
          <p:nvPr>
            <p:ph type="sldNum" sz="quarter" idx="12"/>
          </p:nvPr>
        </p:nvSpPr>
        <p:spPr bwMode="auto">
          <a:noFill/>
          <a:ln>
            <a:miter lim="800000"/>
            <a:headEnd/>
            <a:tailEnd/>
          </a:ln>
        </p:spPr>
        <p:txBody>
          <a:bodyPr wrap="square" tIns="45720" bIns="45720" numCol="1" anchorCtr="0" compatLnSpc="1">
            <a:prstTxWarp prst="textNoShape">
              <a:avLst/>
            </a:prstTxWarp>
          </a:bodyPr>
          <a:lstStyle/>
          <a:p>
            <a:fld id="{B891EDFD-E36A-4451-B5C7-86E9E3AB7DA2}" type="slidenum">
              <a:rPr lang="en-US" sz="1400" smtClean="0">
                <a:solidFill>
                  <a:schemeClr val="tx1"/>
                </a:solidFill>
              </a:rPr>
              <a:pPr/>
              <a:t>14</a:t>
            </a:fld>
            <a:endParaRPr lang="en-US" sz="1400" smtClean="0">
              <a:solidFill>
                <a:schemeClr val="tx1"/>
              </a:solidFill>
            </a:endParaRPr>
          </a:p>
        </p:txBody>
      </p:sp>
      <p:sp>
        <p:nvSpPr>
          <p:cNvPr id="53251" name="Rectangle 3"/>
          <p:cNvSpPr>
            <a:spLocks noGrp="1" noChangeArrowheads="1"/>
          </p:cNvSpPr>
          <p:nvPr>
            <p:ph sz="quarter" idx="1"/>
          </p:nvPr>
        </p:nvSpPr>
        <p:spPr>
          <a:xfrm>
            <a:off x="381000" y="2000240"/>
            <a:ext cx="8534400" cy="4324360"/>
          </a:xfrm>
        </p:spPr>
        <p:txBody>
          <a:bodyPr rtlCol="0">
            <a:noAutofit/>
          </a:bodyPr>
          <a:lstStyle/>
          <a:p>
            <a:pPr marL="274320" indent="-274320" eaLnBrk="1" fontAlgn="auto" hangingPunct="1">
              <a:lnSpc>
                <a:spcPct val="90000"/>
              </a:lnSpc>
              <a:spcAft>
                <a:spcPts val="0"/>
              </a:spcAft>
              <a:buClr>
                <a:schemeClr val="tx1">
                  <a:shade val="95000"/>
                </a:schemeClr>
              </a:buClr>
              <a:buFont typeface="Wingdings 2"/>
              <a:buChar char=""/>
              <a:defRPr/>
            </a:pPr>
            <a:r>
              <a:rPr lang="en-US" sz="2400" b="1" dirty="0" smtClean="0">
                <a:latin typeface="Times New Roman" pitchFamily="18" charset="0"/>
                <a:cs typeface="Times New Roman" pitchFamily="18" charset="0"/>
              </a:rPr>
              <a:t>Processing</a:t>
            </a:r>
            <a:r>
              <a:rPr lang="en-US" sz="2400" dirty="0" smtClean="0">
                <a:latin typeface="Times New Roman" pitchFamily="18" charset="0"/>
                <a:cs typeface="Times New Roman" pitchFamily="18" charset="0"/>
              </a:rPr>
              <a:t> - manipulation of data.</a:t>
            </a:r>
          </a:p>
          <a:p>
            <a:pPr marL="640080" lvl="1" indent="-274320" algn="just" eaLnBrk="1" fontAlgn="auto" hangingPunct="1">
              <a:lnSpc>
                <a:spcPct val="90000"/>
              </a:lnSpc>
              <a:spcAft>
                <a:spcPts val="0"/>
              </a:spcAft>
              <a:buClr>
                <a:schemeClr val="accent2">
                  <a:shade val="75000"/>
                </a:schemeClr>
              </a:buClr>
              <a:buFont typeface="Wingdings 2"/>
              <a:buChar char=""/>
              <a:defRPr/>
            </a:pPr>
            <a:r>
              <a:rPr lang="en-US" sz="2400" b="1" dirty="0" smtClean="0">
                <a:latin typeface="Times New Roman" pitchFamily="18" charset="0"/>
                <a:cs typeface="Times New Roman" pitchFamily="18" charset="0"/>
              </a:rPr>
              <a:t>Data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are symbols that represent raw </a:t>
            </a:r>
            <a:r>
              <a:rPr lang="en-US" sz="2400" dirty="0" smtClean="0">
                <a:latin typeface="Times New Roman" pitchFamily="18" charset="0"/>
                <a:cs typeface="Times New Roman" pitchFamily="18" charset="0"/>
              </a:rPr>
              <a:t>facts</a:t>
            </a:r>
            <a:r>
              <a:rPr lang="en-US" sz="2400" dirty="0">
                <a:latin typeface="Times New Roman" pitchFamily="18" charset="0"/>
                <a:cs typeface="Times New Roman" pitchFamily="18" charset="0"/>
              </a:rPr>
              <a:t>,  objects, and </a:t>
            </a:r>
            <a:r>
              <a:rPr lang="en-US" sz="2400" dirty="0" smtClean="0">
                <a:latin typeface="Times New Roman" pitchFamily="18" charset="0"/>
                <a:cs typeface="Times New Roman" pitchFamily="18" charset="0"/>
              </a:rPr>
              <a:t>ideas about </a:t>
            </a:r>
            <a:r>
              <a:rPr lang="en-US" sz="2400" dirty="0">
                <a:latin typeface="Times New Roman" pitchFamily="18" charset="0"/>
                <a:cs typeface="Times New Roman" pitchFamily="18" charset="0"/>
              </a:rPr>
              <a:t>people, places, events, and things that are of importance in an organization</a:t>
            </a:r>
            <a:r>
              <a:rPr lang="en-US" sz="2400" dirty="0" smtClean="0">
                <a:latin typeface="Times New Roman" pitchFamily="18" charset="0"/>
                <a:cs typeface="Times New Roman" pitchFamily="18" charset="0"/>
              </a:rPr>
              <a:t>.</a:t>
            </a:r>
          </a:p>
          <a:p>
            <a:pPr marL="640080" lvl="1" indent="-274320" algn="just" eaLnBrk="1" fontAlgn="auto" hangingPunct="1">
              <a:lnSpc>
                <a:spcPct val="90000"/>
              </a:lnSpc>
              <a:spcAft>
                <a:spcPts val="0"/>
              </a:spcAft>
              <a:buClr>
                <a:schemeClr val="accent2">
                  <a:shade val="75000"/>
                </a:schemeClr>
              </a:buClr>
              <a:buFont typeface="Wingdings 2"/>
              <a:buChar char=""/>
              <a:defRPr/>
            </a:pPr>
            <a:r>
              <a:rPr lang="en-US" sz="2400" dirty="0" smtClean="0">
                <a:latin typeface="Times New Roman" pitchFamily="18" charset="0"/>
                <a:cs typeface="Times New Roman" pitchFamily="18" charset="0"/>
              </a:rPr>
              <a:t>A </a:t>
            </a:r>
            <a:r>
              <a:rPr lang="en-US" sz="2400" b="1" dirty="0" smtClean="0">
                <a:latin typeface="Times New Roman" pitchFamily="18" charset="0"/>
                <a:cs typeface="Times New Roman" pitchFamily="18" charset="0"/>
              </a:rPr>
              <a:t>computer program </a:t>
            </a:r>
            <a:r>
              <a:rPr lang="en-US" sz="2400" dirty="0" smtClean="0">
                <a:latin typeface="Times New Roman" pitchFamily="18" charset="0"/>
                <a:cs typeface="Times New Roman" pitchFamily="18" charset="0"/>
              </a:rPr>
              <a:t>or </a:t>
            </a:r>
            <a:r>
              <a:rPr lang="en-US" sz="2400" b="1" dirty="0" smtClean="0">
                <a:latin typeface="Times New Roman" pitchFamily="18" charset="0"/>
                <a:cs typeface="Times New Roman" pitchFamily="18" charset="0"/>
              </a:rPr>
              <a:t>software</a:t>
            </a:r>
            <a:r>
              <a:rPr lang="en-US" sz="2400" dirty="0" smtClean="0">
                <a:latin typeface="Times New Roman" pitchFamily="18" charset="0"/>
                <a:cs typeface="Times New Roman" pitchFamily="18" charset="0"/>
              </a:rPr>
              <a:t> is </a:t>
            </a:r>
            <a:r>
              <a:rPr lang="en-US" sz="2400" dirty="0">
                <a:latin typeface="Times New Roman" pitchFamily="18" charset="0"/>
                <a:cs typeface="Times New Roman" pitchFamily="18" charset="0"/>
              </a:rPr>
              <a:t>a</a:t>
            </a:r>
            <a:r>
              <a:rPr lang="en-US" sz="2400" dirty="0" smtClean="0">
                <a:latin typeface="Times New Roman" pitchFamily="18" charset="0"/>
                <a:cs typeface="Times New Roman" pitchFamily="18" charset="0"/>
              </a:rPr>
              <a:t> series of instructions that tell a computer how to carry out a processing task.</a:t>
            </a:r>
          </a:p>
          <a:p>
            <a:pPr marL="274320" indent="-274320" eaLnBrk="1" fontAlgn="auto" hangingPunct="1">
              <a:lnSpc>
                <a:spcPct val="90000"/>
              </a:lnSpc>
              <a:spcAft>
                <a:spcPts val="0"/>
              </a:spcAft>
              <a:buClr>
                <a:schemeClr val="tx1">
                  <a:shade val="95000"/>
                </a:schemeClr>
              </a:buClr>
              <a:buNone/>
              <a:defRPr/>
            </a:pPr>
            <a:r>
              <a:rPr lang="en-US" sz="2400" dirty="0" smtClean="0">
                <a:latin typeface="Times New Roman" pitchFamily="18" charset="0"/>
                <a:cs typeface="Times New Roman" pitchFamily="18" charset="0"/>
              </a:rPr>
              <a:t>Examples of </a:t>
            </a:r>
            <a:r>
              <a:rPr lang="en-US" sz="2400" b="1" dirty="0" smtClean="0">
                <a:latin typeface="Times New Roman" pitchFamily="18" charset="0"/>
                <a:cs typeface="Times New Roman" pitchFamily="18" charset="0"/>
              </a:rPr>
              <a:t>Processing</a:t>
            </a:r>
          </a:p>
          <a:p>
            <a:pPr marL="640080" lvl="1" indent="-274320" eaLnBrk="1" fontAlgn="auto" hangingPunct="1">
              <a:lnSpc>
                <a:spcPct val="90000"/>
              </a:lnSpc>
              <a:spcAft>
                <a:spcPts val="0"/>
              </a:spcAft>
              <a:buClr>
                <a:schemeClr val="accent2">
                  <a:shade val="75000"/>
                </a:schemeClr>
              </a:buClr>
              <a:buFont typeface="Wingdings 2"/>
              <a:buChar char=""/>
              <a:defRPr/>
            </a:pPr>
            <a:r>
              <a:rPr lang="en-US" sz="2400" dirty="0" smtClean="0">
                <a:latin typeface="Times New Roman" pitchFamily="18" charset="0"/>
                <a:cs typeface="Times New Roman" pitchFamily="18" charset="0"/>
              </a:rPr>
              <a:t>Arithmetic calculations</a:t>
            </a:r>
          </a:p>
          <a:p>
            <a:pPr marL="640080" lvl="1" indent="-274320" eaLnBrk="1" fontAlgn="auto" hangingPunct="1">
              <a:lnSpc>
                <a:spcPct val="90000"/>
              </a:lnSpc>
              <a:spcAft>
                <a:spcPts val="0"/>
              </a:spcAft>
              <a:buClr>
                <a:schemeClr val="accent2">
                  <a:shade val="75000"/>
                </a:schemeClr>
              </a:buClr>
              <a:buFont typeface="Wingdings 2"/>
              <a:buChar char=""/>
              <a:defRPr/>
            </a:pPr>
            <a:r>
              <a:rPr lang="en-US" sz="2400" dirty="0" smtClean="0">
                <a:latin typeface="Times New Roman" pitchFamily="18" charset="0"/>
                <a:cs typeface="Times New Roman" pitchFamily="18" charset="0"/>
              </a:rPr>
              <a:t>Sorting a list</a:t>
            </a:r>
          </a:p>
          <a:p>
            <a:pPr marL="640080" lvl="1" indent="-274320" eaLnBrk="1" fontAlgn="auto" hangingPunct="1">
              <a:lnSpc>
                <a:spcPct val="90000"/>
              </a:lnSpc>
              <a:spcAft>
                <a:spcPts val="0"/>
              </a:spcAft>
              <a:buClr>
                <a:schemeClr val="accent2">
                  <a:shade val="75000"/>
                </a:schemeClr>
              </a:buClr>
              <a:buFont typeface="Wingdings 2"/>
              <a:buChar char=""/>
              <a:defRPr/>
            </a:pPr>
            <a:r>
              <a:rPr lang="en-US" sz="2400" dirty="0" smtClean="0">
                <a:latin typeface="Times New Roman" pitchFamily="18" charset="0"/>
                <a:cs typeface="Times New Roman" pitchFamily="18" charset="0"/>
              </a:rPr>
              <a:t>Modifying pictures</a:t>
            </a:r>
          </a:p>
          <a:p>
            <a:pPr marL="640080" lvl="1" indent="-274320" eaLnBrk="1" fontAlgn="auto" hangingPunct="1">
              <a:lnSpc>
                <a:spcPct val="90000"/>
              </a:lnSpc>
              <a:spcAft>
                <a:spcPts val="0"/>
              </a:spcAft>
              <a:buClr>
                <a:schemeClr val="accent2">
                  <a:shade val="75000"/>
                </a:schemeClr>
              </a:buClr>
              <a:buFont typeface="Wingdings 2"/>
              <a:buChar char=""/>
              <a:defRPr/>
            </a:pPr>
            <a:r>
              <a:rPr lang="en-US" sz="2400" dirty="0" smtClean="0">
                <a:latin typeface="Times New Roman" pitchFamily="18" charset="0"/>
                <a:cs typeface="Times New Roman" pitchFamily="18" charset="0"/>
              </a:rPr>
              <a:t>Drawing graphs </a:t>
            </a:r>
          </a:p>
        </p:txBody>
      </p:sp>
      <p:sp>
        <p:nvSpPr>
          <p:cNvPr id="6" name="Date Placeholder 5"/>
          <p:cNvSpPr>
            <a:spLocks noGrp="1"/>
          </p:cNvSpPr>
          <p:nvPr>
            <p:ph type="dt" sz="half" idx="10"/>
          </p:nvPr>
        </p:nvSpPr>
        <p:spPr/>
        <p:txBody>
          <a:bodyPr/>
          <a:lstStyle/>
          <a:p>
            <a:fld id="{1D23DA06-EC16-4B32-9FF6-4686C43F09F3}"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check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357158" y="928670"/>
            <a:ext cx="8610600" cy="990600"/>
          </a:xfrm>
        </p:spPr>
        <p:txBody>
          <a:bodyPr/>
          <a:lstStyle/>
          <a:p>
            <a:pPr eaLnBrk="1" fontAlgn="auto" hangingPunct="1">
              <a:spcAft>
                <a:spcPts val="0"/>
              </a:spcAft>
              <a:defRPr/>
            </a:pPr>
            <a:r>
              <a:rPr lang="en-US" sz="48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OUTPUT</a:t>
            </a:r>
          </a:p>
        </p:txBody>
      </p:sp>
      <p:sp>
        <p:nvSpPr>
          <p:cNvPr id="12293" name="Slide Number Placeholder 5"/>
          <p:cNvSpPr>
            <a:spLocks noGrp="1"/>
          </p:cNvSpPr>
          <p:nvPr>
            <p:ph type="sldNum" sz="quarter" idx="12"/>
          </p:nvPr>
        </p:nvSpPr>
        <p:spPr bwMode="auto">
          <a:noFill/>
          <a:ln>
            <a:miter lim="800000"/>
            <a:headEnd/>
            <a:tailEnd/>
          </a:ln>
        </p:spPr>
        <p:txBody>
          <a:bodyPr wrap="square" tIns="45720" bIns="45720" numCol="1" anchorCtr="0" compatLnSpc="1">
            <a:prstTxWarp prst="textNoShape">
              <a:avLst/>
            </a:prstTxWarp>
          </a:bodyPr>
          <a:lstStyle/>
          <a:p>
            <a:fld id="{1CBAEFED-7A18-4531-B6F2-7C4D8AE0EA99}" type="slidenum">
              <a:rPr lang="en-US" sz="1400" smtClean="0">
                <a:solidFill>
                  <a:schemeClr val="tx1"/>
                </a:solidFill>
              </a:rPr>
              <a:pPr/>
              <a:t>15</a:t>
            </a:fld>
            <a:endParaRPr lang="en-US" sz="1400" smtClean="0">
              <a:solidFill>
                <a:schemeClr val="tx1"/>
              </a:solidFill>
            </a:endParaRPr>
          </a:p>
        </p:txBody>
      </p:sp>
      <p:sp>
        <p:nvSpPr>
          <p:cNvPr id="12291" name="Rectangle 3"/>
          <p:cNvSpPr>
            <a:spLocks noGrp="1" noChangeArrowheads="1"/>
          </p:cNvSpPr>
          <p:nvPr>
            <p:ph sz="quarter" idx="1"/>
          </p:nvPr>
        </p:nvSpPr>
        <p:spPr>
          <a:xfrm>
            <a:off x="152400" y="2143116"/>
            <a:ext cx="8763000" cy="4181484"/>
          </a:xfrm>
        </p:spPr>
        <p:txBody>
          <a:bodyPr>
            <a:normAutofit fontScale="92500" lnSpcReduction="10000"/>
          </a:bodyPr>
          <a:lstStyle/>
          <a:p>
            <a:pPr eaLnBrk="1" hangingPunct="1"/>
            <a:r>
              <a:rPr lang="en-US" b="1" dirty="0" smtClean="0"/>
              <a:t>Output</a:t>
            </a:r>
            <a:r>
              <a:rPr lang="en-US" dirty="0" smtClean="0">
                <a:solidFill>
                  <a:srgbClr val="FF0000"/>
                </a:solidFill>
              </a:rPr>
              <a:t> </a:t>
            </a:r>
            <a:r>
              <a:rPr lang="en-US" dirty="0" smtClean="0"/>
              <a:t>- the result  produced by a computer after processing the data.</a:t>
            </a:r>
          </a:p>
          <a:p>
            <a:pPr eaLnBrk="1" hangingPunct="1"/>
            <a:r>
              <a:rPr lang="en-US" b="1" dirty="0" smtClean="0"/>
              <a:t>Output device </a:t>
            </a:r>
            <a:r>
              <a:rPr lang="en-US" dirty="0" smtClean="0"/>
              <a:t>–displays, prints, or transmits the results after processing.</a:t>
            </a:r>
          </a:p>
          <a:p>
            <a:pPr eaLnBrk="1" hangingPunct="1"/>
            <a:r>
              <a:rPr lang="en-US" dirty="0" smtClean="0"/>
              <a:t>Examples of </a:t>
            </a:r>
            <a:r>
              <a:rPr lang="en-US" b="1" dirty="0" smtClean="0"/>
              <a:t>Output</a:t>
            </a:r>
          </a:p>
          <a:p>
            <a:pPr lvl="1" eaLnBrk="1" hangingPunct="1"/>
            <a:r>
              <a:rPr lang="en-US" dirty="0" smtClean="0"/>
              <a:t>images on a monitor</a:t>
            </a:r>
          </a:p>
          <a:p>
            <a:pPr lvl="1" eaLnBrk="1" hangingPunct="1"/>
            <a:r>
              <a:rPr lang="en-US" dirty="0" smtClean="0"/>
              <a:t>printed documents</a:t>
            </a:r>
          </a:p>
          <a:p>
            <a:pPr lvl="1" eaLnBrk="1" hangingPunct="1"/>
            <a:r>
              <a:rPr lang="en-US" dirty="0" smtClean="0"/>
              <a:t>sounds</a:t>
            </a:r>
          </a:p>
          <a:p>
            <a:pPr lvl="1" eaLnBrk="1" hangingPunct="1"/>
            <a:r>
              <a:rPr lang="en-US" dirty="0" smtClean="0"/>
              <a:t>signals to device controllers</a:t>
            </a:r>
          </a:p>
        </p:txBody>
      </p:sp>
      <p:sp>
        <p:nvSpPr>
          <p:cNvPr id="6" name="Date Placeholder 5"/>
          <p:cNvSpPr>
            <a:spLocks noGrp="1"/>
          </p:cNvSpPr>
          <p:nvPr>
            <p:ph type="dt" sz="half" idx="10"/>
          </p:nvPr>
        </p:nvSpPr>
        <p:spPr/>
        <p:txBody>
          <a:bodyPr/>
          <a:lstStyle/>
          <a:p>
            <a:fld id="{8B05DF63-CBFD-48B5-BFA5-E6C0187BE8AB}"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1026"/>
          <p:cNvSpPr>
            <a:spLocks noGrp="1" noChangeArrowheads="1"/>
          </p:cNvSpPr>
          <p:nvPr>
            <p:ph type="title" idx="4294967295"/>
          </p:nvPr>
        </p:nvSpPr>
        <p:spPr>
          <a:xfrm>
            <a:off x="457200" y="571480"/>
            <a:ext cx="8686800" cy="990600"/>
          </a:xfrm>
        </p:spPr>
        <p:txBody>
          <a:bodyPr>
            <a:normAutofit/>
          </a:bodyPr>
          <a:lstStyle/>
          <a:p>
            <a:pPr eaLnBrk="1" fontAlgn="auto" hangingPunct="1">
              <a:spcAft>
                <a:spcPts val="0"/>
              </a:spcAft>
              <a:defRPr/>
            </a:pPr>
            <a:r>
              <a:rPr lang="en-US"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Memory and Storage</a:t>
            </a:r>
          </a:p>
        </p:txBody>
      </p:sp>
      <p:sp>
        <p:nvSpPr>
          <p:cNvPr id="13317" name="Slide Number Placeholder 5"/>
          <p:cNvSpPr>
            <a:spLocks noGrp="1"/>
          </p:cNvSpPr>
          <p:nvPr>
            <p:ph type="sldNum" sz="quarter" idx="12"/>
          </p:nvPr>
        </p:nvSpPr>
        <p:spPr bwMode="auto">
          <a:noFill/>
          <a:ln>
            <a:miter lim="800000"/>
            <a:headEnd/>
            <a:tailEnd/>
          </a:ln>
        </p:spPr>
        <p:txBody>
          <a:bodyPr wrap="square" tIns="45720" bIns="45720" numCol="1" anchorCtr="0" compatLnSpc="1">
            <a:prstTxWarp prst="textNoShape">
              <a:avLst/>
            </a:prstTxWarp>
          </a:bodyPr>
          <a:lstStyle/>
          <a:p>
            <a:fld id="{829D7740-D8DE-4E66-884D-498C2C30D0DD}" type="slidenum">
              <a:rPr lang="en-US" sz="1400" smtClean="0">
                <a:solidFill>
                  <a:schemeClr val="tx1"/>
                </a:solidFill>
              </a:rPr>
              <a:pPr/>
              <a:t>16</a:t>
            </a:fld>
            <a:endParaRPr lang="en-US" sz="1400" smtClean="0">
              <a:solidFill>
                <a:schemeClr val="tx1"/>
              </a:solidFill>
            </a:endParaRPr>
          </a:p>
        </p:txBody>
      </p:sp>
      <p:sp>
        <p:nvSpPr>
          <p:cNvPr id="13315" name="Rectangle 1027"/>
          <p:cNvSpPr>
            <a:spLocks noGrp="1" noChangeArrowheads="1"/>
          </p:cNvSpPr>
          <p:nvPr>
            <p:ph sz="quarter" idx="1"/>
          </p:nvPr>
        </p:nvSpPr>
        <p:spPr>
          <a:xfrm>
            <a:off x="428596" y="1500174"/>
            <a:ext cx="8534400" cy="4500594"/>
          </a:xfrm>
        </p:spPr>
        <p:txBody>
          <a:bodyPr>
            <a:noAutofit/>
          </a:bodyPr>
          <a:lstStyle/>
          <a:p>
            <a:pPr algn="just" eaLnBrk="1" hangingPunct="1">
              <a:lnSpc>
                <a:spcPct val="170000"/>
              </a:lnSpc>
            </a:pPr>
            <a:r>
              <a:rPr lang="en-US" sz="1800" b="1" dirty="0" smtClean="0">
                <a:latin typeface="Times New Roman" pitchFamily="18" charset="0"/>
                <a:cs typeface="Times New Roman" pitchFamily="18" charset="0"/>
              </a:rPr>
              <a:t>Memory</a:t>
            </a:r>
            <a:r>
              <a:rPr lang="en-US" sz="1800" dirty="0" smtClean="0">
                <a:solidFill>
                  <a:srgbClr val="FF0000"/>
                </a:solidFill>
                <a:latin typeface="Times New Roman" pitchFamily="18" charset="0"/>
                <a:cs typeface="Times New Roman" pitchFamily="18" charset="0"/>
              </a:rPr>
              <a:t> </a:t>
            </a:r>
            <a:r>
              <a:rPr lang="en-US" sz="1800" dirty="0" smtClean="0">
                <a:latin typeface="Times New Roman" pitchFamily="18" charset="0"/>
                <a:cs typeface="Times New Roman" pitchFamily="18" charset="0"/>
              </a:rPr>
              <a:t>-  the area of a computer that temporarily holds data that is being processed or waiting to be processed, stored, or output.</a:t>
            </a:r>
          </a:p>
          <a:p>
            <a:pPr algn="just" eaLnBrk="1" hangingPunct="1">
              <a:lnSpc>
                <a:spcPct val="170000"/>
              </a:lnSpc>
            </a:pPr>
            <a:r>
              <a:rPr lang="en-US" sz="1800" b="1" dirty="0" smtClean="0">
                <a:latin typeface="Times New Roman" pitchFamily="18" charset="0"/>
                <a:cs typeface="Times New Roman" pitchFamily="18" charset="0"/>
              </a:rPr>
              <a:t>Storage</a:t>
            </a:r>
            <a:r>
              <a:rPr lang="en-US" sz="1800" dirty="0" smtClean="0">
                <a:latin typeface="Times New Roman" pitchFamily="18" charset="0"/>
                <a:cs typeface="Times New Roman" pitchFamily="18" charset="0"/>
              </a:rPr>
              <a:t> -  The area where data can be left on a permanent basis while it is not needed for processing.</a:t>
            </a:r>
          </a:p>
          <a:p>
            <a:pPr eaLnBrk="1" hangingPunct="1">
              <a:lnSpc>
                <a:spcPct val="170000"/>
              </a:lnSpc>
            </a:pPr>
            <a:r>
              <a:rPr lang="en-US" sz="1800" dirty="0" smtClean="0">
                <a:latin typeface="Times New Roman" pitchFamily="18" charset="0"/>
                <a:cs typeface="Times New Roman" pitchFamily="18" charset="0"/>
              </a:rPr>
              <a:t>Examples of </a:t>
            </a:r>
            <a:r>
              <a:rPr lang="en-US" sz="1800" b="1" dirty="0" smtClean="0">
                <a:latin typeface="Times New Roman" pitchFamily="18" charset="0"/>
                <a:cs typeface="Times New Roman" pitchFamily="18" charset="0"/>
              </a:rPr>
              <a:t>Storage</a:t>
            </a:r>
            <a:endParaRPr lang="en-US" sz="1800" dirty="0" smtClean="0">
              <a:latin typeface="Times New Roman" pitchFamily="18" charset="0"/>
              <a:cs typeface="Times New Roman" pitchFamily="18" charset="0"/>
            </a:endParaRPr>
          </a:p>
          <a:p>
            <a:pPr lvl="1" eaLnBrk="1" hangingPunct="1">
              <a:lnSpc>
                <a:spcPct val="170000"/>
              </a:lnSpc>
            </a:pPr>
            <a:r>
              <a:rPr lang="en-US" sz="1800" dirty="0" smtClean="0">
                <a:latin typeface="Times New Roman" pitchFamily="18" charset="0"/>
                <a:cs typeface="Times New Roman" pitchFamily="18" charset="0"/>
              </a:rPr>
              <a:t>magnetic disks</a:t>
            </a:r>
          </a:p>
          <a:p>
            <a:pPr lvl="1" eaLnBrk="1" hangingPunct="1">
              <a:lnSpc>
                <a:spcPct val="170000"/>
              </a:lnSpc>
            </a:pPr>
            <a:r>
              <a:rPr lang="en-US" sz="1800" dirty="0" smtClean="0">
                <a:latin typeface="Times New Roman" pitchFamily="18" charset="0"/>
                <a:cs typeface="Times New Roman" pitchFamily="18" charset="0"/>
              </a:rPr>
              <a:t>CD-ROM (Compact Disk Read-Only Memory)</a:t>
            </a:r>
          </a:p>
          <a:p>
            <a:pPr lvl="1" eaLnBrk="1" hangingPunct="1">
              <a:lnSpc>
                <a:spcPct val="170000"/>
              </a:lnSpc>
            </a:pPr>
            <a:r>
              <a:rPr lang="en-US" sz="1800" dirty="0" smtClean="0">
                <a:latin typeface="Times New Roman" pitchFamily="18" charset="0"/>
                <a:cs typeface="Times New Roman" pitchFamily="18" charset="0"/>
              </a:rPr>
              <a:t>magnetic tapes</a:t>
            </a:r>
          </a:p>
          <a:p>
            <a:pPr lvl="1" eaLnBrk="1" hangingPunct="1">
              <a:lnSpc>
                <a:spcPct val="170000"/>
              </a:lnSpc>
            </a:pPr>
            <a:r>
              <a:rPr lang="en-US" sz="1800" dirty="0" smtClean="0">
                <a:latin typeface="Times New Roman" pitchFamily="18" charset="0"/>
                <a:cs typeface="Times New Roman" pitchFamily="18" charset="0"/>
              </a:rPr>
              <a:t>Flash disk</a:t>
            </a:r>
          </a:p>
          <a:p>
            <a:pPr lvl="1" eaLnBrk="1" hangingPunct="1">
              <a:lnSpc>
                <a:spcPct val="170000"/>
              </a:lnSpc>
            </a:pPr>
            <a:r>
              <a:rPr lang="en-US" sz="1800" dirty="0" smtClean="0">
                <a:latin typeface="Times New Roman" pitchFamily="18" charset="0"/>
                <a:cs typeface="Times New Roman" pitchFamily="18" charset="0"/>
              </a:rPr>
              <a:t>Memory card, Floppy disk etc..</a:t>
            </a:r>
          </a:p>
          <a:p>
            <a:pPr lvl="1" eaLnBrk="1" hangingPunct="1">
              <a:lnSpc>
                <a:spcPct val="170000"/>
              </a:lnSpc>
            </a:pPr>
            <a:endParaRPr lang="en-US" sz="1600" dirty="0" smtClean="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AF9BDB45-9934-4D09-8A7D-F574FA0386CA}"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2"/>
          </p:nvPr>
        </p:nvSpPr>
        <p:spPr/>
        <p:txBody>
          <a:bodyPr/>
          <a:lstStyle/>
          <a:p>
            <a:fld id="{D7C955B4-E26C-40BB-B940-F7AFCF4C874F}" type="slidenum">
              <a:rPr lang="en-US"/>
              <a:pPr/>
              <a:t>17</a:t>
            </a:fld>
            <a:endParaRPr lang="en-US"/>
          </a:p>
        </p:txBody>
      </p:sp>
      <p:sp>
        <p:nvSpPr>
          <p:cNvPr id="20482"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IN"/>
          </a:p>
        </p:txBody>
      </p:sp>
      <p:sp>
        <p:nvSpPr>
          <p:cNvPr id="20483"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IN"/>
          </a:p>
        </p:txBody>
      </p:sp>
      <p:sp>
        <p:nvSpPr>
          <p:cNvPr id="20484"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IN"/>
          </a:p>
        </p:txBody>
      </p:sp>
      <p:sp>
        <p:nvSpPr>
          <p:cNvPr id="20485"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IN"/>
          </a:p>
        </p:txBody>
      </p:sp>
      <p:sp>
        <p:nvSpPr>
          <p:cNvPr id="20486" name="Rectangle 6"/>
          <p:cNvSpPr>
            <a:spLocks noGrp="1" noChangeArrowheads="1"/>
          </p:cNvSpPr>
          <p:nvPr>
            <p:ph type="title"/>
          </p:nvPr>
        </p:nvSpPr>
        <p:spPr>
          <a:xfrm>
            <a:off x="428596" y="1500174"/>
            <a:ext cx="8229600" cy="1143000"/>
          </a:xfrm>
          <a:noFill/>
          <a:ln/>
        </p:spPr>
        <p:txBody>
          <a:bodyPr>
            <a:normAutofit/>
          </a:bodyPr>
          <a:lstStyle/>
          <a:p>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Computer Operations</a:t>
            </a:r>
            <a:endParaRPr lang="en-US" dirty="0"/>
          </a:p>
        </p:txBody>
      </p:sp>
      <p:sp>
        <p:nvSpPr>
          <p:cNvPr id="20487" name="Rectangle 7"/>
          <p:cNvSpPr>
            <a:spLocks noChangeArrowheads="1"/>
          </p:cNvSpPr>
          <p:nvPr/>
        </p:nvSpPr>
        <p:spPr bwMode="auto">
          <a:xfrm>
            <a:off x="244475" y="2990850"/>
            <a:ext cx="1069975" cy="614363"/>
          </a:xfrm>
          <a:prstGeom prst="rect">
            <a:avLst/>
          </a:prstGeom>
          <a:noFill/>
          <a:ln w="57150" cmpd="tri">
            <a:solidFill>
              <a:schemeClr val="tx1"/>
            </a:solidFill>
            <a:miter lim="800000"/>
            <a:headEnd/>
            <a:tailEnd/>
          </a:ln>
          <a:effectLst/>
        </p:spPr>
        <p:txBody>
          <a:bodyPr wrap="none" lIns="92075" tIns="46038" rIns="92075" bIns="46038">
            <a:spAutoFit/>
          </a:bodyPr>
          <a:lstStyle/>
          <a:p>
            <a:r>
              <a:rPr lang="en-US" sz="2800"/>
              <a:t>Input</a:t>
            </a:r>
          </a:p>
        </p:txBody>
      </p:sp>
      <p:sp>
        <p:nvSpPr>
          <p:cNvPr id="20488" name="Rectangle 8"/>
          <p:cNvSpPr>
            <a:spLocks noChangeArrowheads="1"/>
          </p:cNvSpPr>
          <p:nvPr/>
        </p:nvSpPr>
        <p:spPr bwMode="auto">
          <a:xfrm>
            <a:off x="3678238" y="2990850"/>
            <a:ext cx="2038350" cy="614363"/>
          </a:xfrm>
          <a:prstGeom prst="rect">
            <a:avLst/>
          </a:prstGeom>
          <a:noFill/>
          <a:ln w="57150" cmpd="tri">
            <a:solidFill>
              <a:schemeClr val="tx1"/>
            </a:solidFill>
            <a:miter lim="800000"/>
            <a:headEnd/>
            <a:tailEnd/>
          </a:ln>
          <a:effectLst/>
        </p:spPr>
        <p:txBody>
          <a:bodyPr wrap="none" lIns="92075" tIns="46038" rIns="92075" bIns="46038">
            <a:spAutoFit/>
          </a:bodyPr>
          <a:lstStyle/>
          <a:p>
            <a:r>
              <a:rPr lang="en-US" sz="2800" dirty="0"/>
              <a:t>Processing</a:t>
            </a:r>
          </a:p>
        </p:txBody>
      </p:sp>
      <p:sp>
        <p:nvSpPr>
          <p:cNvPr id="20489" name="Rectangle 9"/>
          <p:cNvSpPr>
            <a:spLocks noChangeArrowheads="1"/>
          </p:cNvSpPr>
          <p:nvPr/>
        </p:nvSpPr>
        <p:spPr bwMode="auto">
          <a:xfrm>
            <a:off x="7480300" y="2990850"/>
            <a:ext cx="1346200" cy="614363"/>
          </a:xfrm>
          <a:prstGeom prst="rect">
            <a:avLst/>
          </a:prstGeom>
          <a:noFill/>
          <a:ln w="57150" cmpd="tri">
            <a:solidFill>
              <a:schemeClr val="tx1"/>
            </a:solidFill>
            <a:miter lim="800000"/>
            <a:headEnd/>
            <a:tailEnd/>
          </a:ln>
          <a:effectLst/>
        </p:spPr>
        <p:txBody>
          <a:bodyPr wrap="none" lIns="92075" tIns="46038" rIns="92075" bIns="46038">
            <a:spAutoFit/>
          </a:bodyPr>
          <a:lstStyle/>
          <a:p>
            <a:r>
              <a:rPr lang="en-US" sz="2800"/>
              <a:t>Output</a:t>
            </a:r>
          </a:p>
        </p:txBody>
      </p:sp>
      <p:sp>
        <p:nvSpPr>
          <p:cNvPr id="20490" name="Rectangle 10"/>
          <p:cNvSpPr>
            <a:spLocks noChangeArrowheads="1"/>
          </p:cNvSpPr>
          <p:nvPr/>
        </p:nvSpPr>
        <p:spPr bwMode="auto">
          <a:xfrm>
            <a:off x="3221038" y="5300663"/>
            <a:ext cx="2928937" cy="614362"/>
          </a:xfrm>
          <a:prstGeom prst="rect">
            <a:avLst/>
          </a:prstGeom>
          <a:noFill/>
          <a:ln w="57150" cmpd="tri">
            <a:solidFill>
              <a:schemeClr val="tx1"/>
            </a:solidFill>
            <a:miter lim="800000"/>
            <a:headEnd/>
            <a:tailEnd/>
          </a:ln>
          <a:effectLst/>
        </p:spPr>
        <p:txBody>
          <a:bodyPr wrap="none" lIns="92075" tIns="46038" rIns="92075" bIns="46038">
            <a:spAutoFit/>
          </a:bodyPr>
          <a:lstStyle/>
          <a:p>
            <a:r>
              <a:rPr lang="en-US" sz="2800"/>
              <a:t>External Storage</a:t>
            </a:r>
          </a:p>
        </p:txBody>
      </p:sp>
      <p:sp>
        <p:nvSpPr>
          <p:cNvPr id="20491" name="AutoShape 11"/>
          <p:cNvSpPr>
            <a:spLocks noChangeArrowheads="1"/>
          </p:cNvSpPr>
          <p:nvPr/>
        </p:nvSpPr>
        <p:spPr bwMode="auto">
          <a:xfrm>
            <a:off x="5949950" y="3127375"/>
            <a:ext cx="1282700" cy="334963"/>
          </a:xfrm>
          <a:prstGeom prst="rightArrow">
            <a:avLst>
              <a:gd name="adj1" fmla="val 50000"/>
              <a:gd name="adj2" fmla="val 191487"/>
            </a:avLst>
          </a:prstGeom>
          <a:solidFill>
            <a:schemeClr val="accent1"/>
          </a:solidFill>
          <a:ln w="12700">
            <a:solidFill>
              <a:schemeClr val="tx1"/>
            </a:solidFill>
            <a:miter lim="800000"/>
            <a:headEnd/>
            <a:tailEnd/>
          </a:ln>
          <a:effectLst/>
        </p:spPr>
        <p:txBody>
          <a:bodyPr wrap="none" anchor="ctr"/>
          <a:lstStyle/>
          <a:p>
            <a:endParaRPr lang="en-IN"/>
          </a:p>
        </p:txBody>
      </p:sp>
      <p:sp>
        <p:nvSpPr>
          <p:cNvPr id="20492" name="AutoShape 12"/>
          <p:cNvSpPr>
            <a:spLocks noChangeArrowheads="1"/>
          </p:cNvSpPr>
          <p:nvPr/>
        </p:nvSpPr>
        <p:spPr bwMode="auto">
          <a:xfrm>
            <a:off x="4502150" y="3968750"/>
            <a:ext cx="292100" cy="1054100"/>
          </a:xfrm>
          <a:prstGeom prst="downArrow">
            <a:avLst>
              <a:gd name="adj1" fmla="val 50000"/>
              <a:gd name="adj2" fmla="val 180451"/>
            </a:avLst>
          </a:prstGeom>
          <a:solidFill>
            <a:schemeClr val="accent1"/>
          </a:solidFill>
          <a:ln w="12700">
            <a:solidFill>
              <a:schemeClr val="tx1"/>
            </a:solidFill>
            <a:miter lim="800000"/>
            <a:headEnd/>
            <a:tailEnd/>
          </a:ln>
          <a:effectLst/>
        </p:spPr>
        <p:txBody>
          <a:bodyPr wrap="none" anchor="ctr"/>
          <a:lstStyle/>
          <a:p>
            <a:endParaRPr lang="en-IN"/>
          </a:p>
        </p:txBody>
      </p:sp>
      <p:sp>
        <p:nvSpPr>
          <p:cNvPr id="20493" name="AutoShape 13"/>
          <p:cNvSpPr>
            <a:spLocks noChangeArrowheads="1"/>
          </p:cNvSpPr>
          <p:nvPr/>
        </p:nvSpPr>
        <p:spPr bwMode="auto">
          <a:xfrm>
            <a:off x="2063750" y="3127375"/>
            <a:ext cx="1282700" cy="334963"/>
          </a:xfrm>
          <a:prstGeom prst="rightArrow">
            <a:avLst>
              <a:gd name="adj1" fmla="val 50000"/>
              <a:gd name="adj2" fmla="val 191487"/>
            </a:avLst>
          </a:prstGeom>
          <a:solidFill>
            <a:schemeClr val="accent1"/>
          </a:solidFill>
          <a:ln w="12700">
            <a:solidFill>
              <a:schemeClr val="tx1"/>
            </a:solidFill>
            <a:miter lim="800000"/>
            <a:headEnd/>
            <a:tailEnd/>
          </a:ln>
          <a:effectLst/>
        </p:spPr>
        <p:txBody>
          <a:bodyPr wrap="none" anchor="ctr"/>
          <a:lstStyle/>
          <a:p>
            <a:endParaRPr lang="en-IN"/>
          </a:p>
        </p:txBody>
      </p:sp>
      <p:sp>
        <p:nvSpPr>
          <p:cNvPr id="20494" name="Rectangle 14"/>
          <p:cNvSpPr>
            <a:spLocks noChangeArrowheads="1"/>
          </p:cNvSpPr>
          <p:nvPr/>
        </p:nvSpPr>
        <p:spPr bwMode="auto">
          <a:xfrm>
            <a:off x="7467600" y="6248400"/>
            <a:ext cx="1447800" cy="457200"/>
          </a:xfrm>
          <a:prstGeom prst="rect">
            <a:avLst/>
          </a:prstGeom>
          <a:noFill/>
          <a:ln w="9525">
            <a:noFill/>
            <a:miter lim="800000"/>
            <a:headEnd/>
            <a:tailEnd/>
          </a:ln>
          <a:effectLst/>
        </p:spPr>
        <p:txBody>
          <a:bodyPr lIns="92075" tIns="46038" rIns="92075" bIns="46038">
            <a:spAutoFit/>
          </a:bodyPr>
          <a:lstStyle/>
          <a:p>
            <a:pPr>
              <a:spcBef>
                <a:spcPct val="50000"/>
              </a:spcBef>
            </a:pPr>
            <a:endParaRPr lang="en-US"/>
          </a:p>
        </p:txBody>
      </p:sp>
      <p:sp>
        <p:nvSpPr>
          <p:cNvPr id="17" name="Date Placeholder 16"/>
          <p:cNvSpPr>
            <a:spLocks noGrp="1"/>
          </p:cNvSpPr>
          <p:nvPr>
            <p:ph type="dt" sz="half" idx="10"/>
          </p:nvPr>
        </p:nvSpPr>
        <p:spPr/>
        <p:txBody>
          <a:bodyPr/>
          <a:lstStyle/>
          <a:p>
            <a:fld id="{650DAE68-AA5F-449C-AF05-FF2D575B3CDA}" type="datetime3">
              <a:rPr lang="en-US" smtClean="0"/>
              <a:pPr/>
              <a:t>22 March 2024</a:t>
            </a:fld>
            <a:endParaRPr lang="en-IN"/>
          </a:p>
        </p:txBody>
      </p:sp>
      <p:sp>
        <p:nvSpPr>
          <p:cNvPr id="18" name="Footer Placeholder 17"/>
          <p:cNvSpPr>
            <a:spLocks noGrp="1"/>
          </p:cNvSpPr>
          <p:nvPr>
            <p:ph type="ftr" sz="quarter" idx="11"/>
          </p:nvPr>
        </p:nvSpPr>
        <p:spPr/>
        <p:txBody>
          <a:bodyPr/>
          <a:lstStyle/>
          <a:p>
            <a:r>
              <a:rPr lang="en-IN" smtClean="0"/>
              <a:t>Department of CIVIL Engineering</a:t>
            </a:r>
            <a:endParaRPr lang="en-IN"/>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18</a:t>
            </a:fld>
            <a:endParaRPr lang="en-IN"/>
          </a:p>
        </p:txBody>
      </p:sp>
      <p:sp>
        <p:nvSpPr>
          <p:cNvPr id="5" name="Rectangle 4"/>
          <p:cNvSpPr/>
          <p:nvPr/>
        </p:nvSpPr>
        <p:spPr>
          <a:xfrm>
            <a:off x="1928794" y="1500174"/>
            <a:ext cx="5214974" cy="64294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Input devices</a:t>
            </a:r>
            <a:endParaRPr lang="en-IN" dirty="0"/>
          </a:p>
        </p:txBody>
      </p:sp>
      <p:sp>
        <p:nvSpPr>
          <p:cNvPr id="6" name="Rectangle 5"/>
          <p:cNvSpPr/>
          <p:nvPr/>
        </p:nvSpPr>
        <p:spPr>
          <a:xfrm>
            <a:off x="214282" y="2714620"/>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keyboard</a:t>
            </a:r>
            <a:endParaRPr lang="en-IN" dirty="0"/>
          </a:p>
        </p:txBody>
      </p:sp>
      <p:sp>
        <p:nvSpPr>
          <p:cNvPr id="7" name="Rectangle 6"/>
          <p:cNvSpPr/>
          <p:nvPr/>
        </p:nvSpPr>
        <p:spPr>
          <a:xfrm>
            <a:off x="1928794" y="3643314"/>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Pointing devices</a:t>
            </a:r>
            <a:endParaRPr lang="en-IN" dirty="0"/>
          </a:p>
        </p:txBody>
      </p:sp>
      <p:sp>
        <p:nvSpPr>
          <p:cNvPr id="8" name="Rectangle 7"/>
          <p:cNvSpPr/>
          <p:nvPr/>
        </p:nvSpPr>
        <p:spPr>
          <a:xfrm>
            <a:off x="3357554" y="2643182"/>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Handheld devices</a:t>
            </a:r>
            <a:endParaRPr lang="en-IN" dirty="0"/>
          </a:p>
        </p:txBody>
      </p:sp>
      <p:sp>
        <p:nvSpPr>
          <p:cNvPr id="9" name="Rectangle 8"/>
          <p:cNvSpPr/>
          <p:nvPr/>
        </p:nvSpPr>
        <p:spPr>
          <a:xfrm>
            <a:off x="4786314" y="3714752"/>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Optical devices</a:t>
            </a:r>
            <a:endParaRPr lang="en-IN" dirty="0"/>
          </a:p>
        </p:txBody>
      </p:sp>
      <p:sp>
        <p:nvSpPr>
          <p:cNvPr id="10" name="Rectangle 9"/>
          <p:cNvSpPr/>
          <p:nvPr/>
        </p:nvSpPr>
        <p:spPr>
          <a:xfrm>
            <a:off x="6286512" y="2714620"/>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Audio/Visual devices</a:t>
            </a:r>
            <a:endParaRPr lang="en-IN" dirty="0"/>
          </a:p>
        </p:txBody>
      </p:sp>
      <p:cxnSp>
        <p:nvCxnSpPr>
          <p:cNvPr id="12" name="Straight Arrow Connector 11"/>
          <p:cNvCxnSpPr>
            <a:endCxn id="8" idx="0"/>
          </p:cNvCxnSpPr>
          <p:nvPr/>
        </p:nvCxnSpPr>
        <p:spPr>
          <a:xfrm rot="5400000">
            <a:off x="4179092" y="2393150"/>
            <a:ext cx="50006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endCxn id="9" idx="0"/>
          </p:cNvCxnSpPr>
          <p:nvPr/>
        </p:nvCxnSpPr>
        <p:spPr>
          <a:xfrm rot="5400000">
            <a:off x="5107785" y="2964653"/>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1858150" y="2428074"/>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6680215" y="2392355"/>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2179621" y="2892421"/>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1250927" y="5035561"/>
            <a:ext cx="164307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071670" y="464344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2071670" y="5214950"/>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2071670" y="585789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5572926" y="5499908"/>
            <a:ext cx="228601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6715140" y="4500570"/>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6715140" y="500063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6715140" y="5572140"/>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715140" y="6643710"/>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6715140" y="607220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3001158" y="4642652"/>
            <a:ext cx="271464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4357686" y="471488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4357686" y="5286388"/>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4357686" y="6000768"/>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2786050" y="4500570"/>
            <a:ext cx="1214446" cy="1477328"/>
          </a:xfrm>
          <a:prstGeom prst="rect">
            <a:avLst/>
          </a:prstGeom>
          <a:noFill/>
        </p:spPr>
        <p:txBody>
          <a:bodyPr wrap="square" rtlCol="0">
            <a:spAutoFit/>
          </a:bodyPr>
          <a:lstStyle/>
          <a:p>
            <a:r>
              <a:rPr lang="en-US" dirty="0" smtClean="0"/>
              <a:t>Mouse</a:t>
            </a:r>
          </a:p>
          <a:p>
            <a:endParaRPr lang="en-US" dirty="0" smtClean="0"/>
          </a:p>
          <a:p>
            <a:r>
              <a:rPr lang="en-US" dirty="0" smtClean="0"/>
              <a:t>Trackball</a:t>
            </a:r>
          </a:p>
          <a:p>
            <a:endParaRPr lang="en-US" dirty="0" smtClean="0"/>
          </a:p>
          <a:p>
            <a:r>
              <a:rPr lang="en-US" dirty="0" smtClean="0"/>
              <a:t>Track pad</a:t>
            </a:r>
            <a:endParaRPr lang="en-IN" dirty="0"/>
          </a:p>
        </p:txBody>
      </p:sp>
      <p:sp>
        <p:nvSpPr>
          <p:cNvPr id="86" name="TextBox 85"/>
          <p:cNvSpPr txBox="1"/>
          <p:nvPr/>
        </p:nvSpPr>
        <p:spPr>
          <a:xfrm>
            <a:off x="5000628" y="4572008"/>
            <a:ext cx="1500198" cy="1477328"/>
          </a:xfrm>
          <a:prstGeom prst="rect">
            <a:avLst/>
          </a:prstGeom>
          <a:noFill/>
        </p:spPr>
        <p:txBody>
          <a:bodyPr wrap="square" rtlCol="0">
            <a:spAutoFit/>
          </a:bodyPr>
          <a:lstStyle/>
          <a:p>
            <a:r>
              <a:rPr lang="en-US" dirty="0" smtClean="0"/>
              <a:t>Pen</a:t>
            </a:r>
          </a:p>
          <a:p>
            <a:endParaRPr lang="en-US" dirty="0" smtClean="0"/>
          </a:p>
          <a:p>
            <a:r>
              <a:rPr lang="en-US" dirty="0" smtClean="0"/>
              <a:t>Touch screen</a:t>
            </a:r>
          </a:p>
          <a:p>
            <a:endParaRPr lang="en-US" dirty="0" smtClean="0"/>
          </a:p>
          <a:p>
            <a:r>
              <a:rPr lang="en-US" dirty="0" smtClean="0"/>
              <a:t>Joystick</a:t>
            </a:r>
            <a:endParaRPr lang="en-IN" dirty="0"/>
          </a:p>
        </p:txBody>
      </p:sp>
      <p:sp>
        <p:nvSpPr>
          <p:cNvPr id="87" name="TextBox 86"/>
          <p:cNvSpPr txBox="1"/>
          <p:nvPr/>
        </p:nvSpPr>
        <p:spPr>
          <a:xfrm>
            <a:off x="7429520" y="4286256"/>
            <a:ext cx="1714480" cy="2862322"/>
          </a:xfrm>
          <a:prstGeom prst="rect">
            <a:avLst/>
          </a:prstGeom>
          <a:noFill/>
        </p:spPr>
        <p:txBody>
          <a:bodyPr wrap="square" rtlCol="0">
            <a:spAutoFit/>
          </a:bodyPr>
          <a:lstStyle/>
          <a:p>
            <a:r>
              <a:rPr lang="en-US" dirty="0" smtClean="0"/>
              <a:t>Barcode readers</a:t>
            </a:r>
          </a:p>
          <a:p>
            <a:endParaRPr lang="en-US" dirty="0" smtClean="0"/>
          </a:p>
          <a:p>
            <a:r>
              <a:rPr lang="en-US" dirty="0" smtClean="0"/>
              <a:t>Scanner</a:t>
            </a:r>
          </a:p>
          <a:p>
            <a:endParaRPr lang="en-US" dirty="0" smtClean="0"/>
          </a:p>
          <a:p>
            <a:r>
              <a:rPr lang="en-US" dirty="0" smtClean="0"/>
              <a:t>OCR</a:t>
            </a:r>
          </a:p>
          <a:p>
            <a:endParaRPr lang="en-US" dirty="0" smtClean="0"/>
          </a:p>
          <a:p>
            <a:r>
              <a:rPr lang="en-US" dirty="0" smtClean="0"/>
              <a:t>MICR</a:t>
            </a:r>
            <a:br>
              <a:rPr lang="en-US" dirty="0" smtClean="0"/>
            </a:br>
            <a:endParaRPr lang="en-US" dirty="0" smtClean="0"/>
          </a:p>
          <a:p>
            <a:r>
              <a:rPr lang="en-US" dirty="0" smtClean="0"/>
              <a:t>OMR</a:t>
            </a:r>
          </a:p>
          <a:p>
            <a:endParaRPr lang="en-IN" dirty="0"/>
          </a:p>
        </p:txBody>
      </p:sp>
      <p:cxnSp>
        <p:nvCxnSpPr>
          <p:cNvPr id="37" name="Straight Arrow Connector 36"/>
          <p:cNvCxnSpPr/>
          <p:nvPr/>
        </p:nvCxnSpPr>
        <p:spPr>
          <a:xfrm>
            <a:off x="7000892" y="3643314"/>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6608777" y="3749677"/>
            <a:ext cx="78581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7000892" y="4143380"/>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215206" y="3429000"/>
            <a:ext cx="2214578" cy="923330"/>
          </a:xfrm>
          <a:prstGeom prst="rect">
            <a:avLst/>
          </a:prstGeom>
          <a:noFill/>
        </p:spPr>
        <p:txBody>
          <a:bodyPr wrap="square" rtlCol="0">
            <a:spAutoFit/>
          </a:bodyPr>
          <a:lstStyle/>
          <a:p>
            <a:pPr>
              <a:lnSpc>
                <a:spcPct val="150000"/>
              </a:lnSpc>
            </a:pPr>
            <a:r>
              <a:rPr lang="en-US" dirty="0" smtClean="0"/>
              <a:t>Microphone</a:t>
            </a:r>
          </a:p>
          <a:p>
            <a:pPr>
              <a:lnSpc>
                <a:spcPct val="150000"/>
              </a:lnSpc>
            </a:pPr>
            <a:r>
              <a:rPr lang="en-US" dirty="0" smtClean="0"/>
              <a:t>Web/digital camera</a:t>
            </a:r>
            <a:endParaRPr lang="en-IN" dirty="0"/>
          </a:p>
        </p:txBody>
      </p:sp>
      <p:sp>
        <p:nvSpPr>
          <p:cNvPr id="36" name="Date Placeholder 35"/>
          <p:cNvSpPr>
            <a:spLocks noGrp="1"/>
          </p:cNvSpPr>
          <p:nvPr>
            <p:ph type="dt" sz="half" idx="10"/>
          </p:nvPr>
        </p:nvSpPr>
        <p:spPr/>
        <p:txBody>
          <a:bodyPr/>
          <a:lstStyle/>
          <a:p>
            <a:fld id="{7779D14A-9002-4FE3-8183-4D55A0403424}" type="datetime3">
              <a:rPr lang="en-US" smtClean="0"/>
              <a:pPr/>
              <a:t>22 March 2024</a:t>
            </a:fld>
            <a:endParaRPr lang="en-IN"/>
          </a:p>
        </p:txBody>
      </p:sp>
      <p:sp>
        <p:nvSpPr>
          <p:cNvPr id="38" name="Footer Placeholder 3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85056038-376C-4100-A695-3044769ABEB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4E03C29-FF22-4B23-906B-980C6C87E97E}"/>
              </a:ext>
            </a:extLst>
          </p:cNvPr>
          <p:cNvPicPr>
            <a:picLocks noChangeAspect="1"/>
          </p:cNvPicPr>
          <p:nvPr/>
        </p:nvPicPr>
        <p:blipFill>
          <a:blip r:embed="rId3"/>
          <a:stretch>
            <a:fillRect/>
          </a:stretch>
        </p:blipFill>
        <p:spPr>
          <a:xfrm>
            <a:off x="5313626" y="2611654"/>
            <a:ext cx="3714750" cy="1638300"/>
          </a:xfrm>
          <a:prstGeom prst="rect">
            <a:avLst/>
          </a:prstGeom>
          <a:noFill/>
        </p:spPr>
      </p:pic>
      <p:pic>
        <p:nvPicPr>
          <p:cNvPr id="4" name="Picture 3">
            <a:extLst>
              <a:ext uri="{C6A32A9C-985E-4062-AB23-CFA40458C1E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82FE69D-64A6-49F7-AB0A-8673A333E2E9}"/>
              </a:ext>
            </a:extLst>
          </p:cNvPr>
          <p:cNvPicPr>
            <a:picLocks noChangeAspect="1"/>
          </p:cNvPicPr>
          <p:nvPr/>
        </p:nvPicPr>
        <p:blipFill>
          <a:blip r:embed="rId4"/>
          <a:stretch>
            <a:fillRect/>
          </a:stretch>
        </p:blipFill>
        <p:spPr>
          <a:xfrm>
            <a:off x="357158" y="1071546"/>
            <a:ext cx="4743878" cy="5455895"/>
          </a:xfrm>
          <a:prstGeom prst="rect">
            <a:avLst/>
          </a:prstGeom>
          <a:noFill/>
        </p:spPr>
      </p:pic>
      <p:sp>
        <p:nvSpPr>
          <p:cNvPr id="5" name="TextBox 4">
            <a:extLst>
              <a:ext uri="{55424748-EE84-4197-845F-689EAABF7A9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2499501-7B70-455C-925C-D37BFAD7E31A}"/>
              </a:ext>
            </a:extLst>
          </p:cNvPr>
          <p:cNvSpPr txBox="1"/>
          <p:nvPr>
            <p:custDataLst>
              <p:tags r:id="rId1"/>
            </p:custDataLst>
          </p:nvPr>
        </p:nvSpPr>
        <p:spPr>
          <a:xfrm>
            <a:off x="6284071" y="1736903"/>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a:latin typeface="Arial"/>
              </a:rPr>
              <a:t>Keyboard</a:t>
            </a:r>
          </a:p>
        </p:txBody>
      </p:sp>
      <p:sp>
        <p:nvSpPr>
          <p:cNvPr id="6" name="Slide Number Placeholder 5"/>
          <p:cNvSpPr>
            <a:spLocks noGrp="1"/>
          </p:cNvSpPr>
          <p:nvPr>
            <p:ph type="sldNum" sz="quarter" idx="12"/>
          </p:nvPr>
        </p:nvSpPr>
        <p:spPr/>
        <p:txBody>
          <a:bodyPr/>
          <a:lstStyle/>
          <a:p>
            <a:fld id="{208A4197-6501-4F07-95BE-3B6D4F9505A5}" type="slidenum">
              <a:rPr lang="en-IN" smtClean="0"/>
              <a:pPr/>
              <a:t>19</a:t>
            </a:fld>
            <a:endParaRPr lang="en-IN"/>
          </a:p>
        </p:txBody>
      </p:sp>
      <p:sp>
        <p:nvSpPr>
          <p:cNvPr id="8" name="Date Placeholder 7"/>
          <p:cNvSpPr>
            <a:spLocks noGrp="1"/>
          </p:cNvSpPr>
          <p:nvPr>
            <p:ph type="dt" sz="half" idx="10"/>
          </p:nvPr>
        </p:nvSpPr>
        <p:spPr/>
        <p:txBody>
          <a:bodyPr/>
          <a:lstStyle/>
          <a:p>
            <a:fld id="{0C88033D-F22A-4DDF-A3CA-47E700B55C38}"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extLst>
      <p:ext uri="{F61C129F-4EDA-4151-975F-603E36522A69}">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BB157754-0DF1-4506-BA82-FE0751DAF0E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C4B9E03-49AA-4E59-9AEB-F0B1AEE93DCB}"/>
              </a:ext>
            </a:extLst>
          </p:cNvPr>
          <p:cNvPicPr>
            <a:picLocks noChangeAspect="1"/>
          </p:cNvPicPr>
          <p:nvPr/>
        </p:nvPicPr>
        <p:blipFill>
          <a:blip r:embed="rId4"/>
          <a:stretch>
            <a:fillRect/>
          </a:stretch>
        </p:blipFill>
        <p:spPr>
          <a:xfrm>
            <a:off x="642910" y="5000636"/>
            <a:ext cx="2631967" cy="1571635"/>
          </a:xfrm>
          <a:prstGeom prst="rect">
            <a:avLst/>
          </a:prstGeom>
          <a:noFill/>
        </p:spPr>
      </p:pic>
      <p:pic>
        <p:nvPicPr>
          <p:cNvPr id="5" name="Picture 4">
            <a:extLst>
              <a:ext uri="{0D005269-B5FD-4260-8A75-93D73D518CA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50A5EF7-0A95-4981-B9C1-DF5B3350DD09}"/>
              </a:ext>
            </a:extLst>
          </p:cNvPr>
          <p:cNvPicPr>
            <a:picLocks noChangeAspect="1"/>
          </p:cNvPicPr>
          <p:nvPr/>
        </p:nvPicPr>
        <p:blipFill>
          <a:blip r:embed="rId5"/>
          <a:stretch>
            <a:fillRect/>
          </a:stretch>
        </p:blipFill>
        <p:spPr>
          <a:xfrm>
            <a:off x="3929058" y="5140097"/>
            <a:ext cx="1935403" cy="1717903"/>
          </a:xfrm>
          <a:prstGeom prst="rect">
            <a:avLst/>
          </a:prstGeom>
          <a:noFill/>
        </p:spPr>
      </p:pic>
      <p:sp>
        <p:nvSpPr>
          <p:cNvPr id="6" name="TextBox 5">
            <a:extLst>
              <a:ext uri="{0731ED69-E13B-47FC-8F29-4C7E6275D75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20B326D-4755-4F5D-A916-9879EC4EC467}"/>
              </a:ext>
            </a:extLst>
          </p:cNvPr>
          <p:cNvSpPr txBox="1"/>
          <p:nvPr/>
        </p:nvSpPr>
        <p:spPr>
          <a:xfrm>
            <a:off x="142844" y="1714488"/>
            <a:ext cx="2714644" cy="342902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marL="0" algn="l" rtl="0">
              <a:lnSpc>
                <a:spcPct val="100000"/>
              </a:lnSpc>
              <a:spcBef>
                <a:spcPts val="0"/>
              </a:spcBef>
              <a:spcAft>
                <a:spcPts val="0"/>
              </a:spcAft>
              <a:defRPr lang="en-US" sz="1400" dirty="0">
                <a:solidFill>
                  <a:schemeClr val="tx1"/>
                </a:solidFill>
                <a:latin typeface="Open Sans"/>
              </a:defRPr>
            </a:pPr>
            <a:r>
              <a:rPr lang="en-US" sz="1200" dirty="0">
                <a:solidFill>
                  <a:schemeClr val="tx1"/>
                </a:solidFill>
                <a:latin typeface="Times New Roman" pitchFamily="18" charset="0"/>
                <a:cs typeface="Times New Roman" pitchFamily="18" charset="0"/>
              </a:rPr>
              <a:t>- It is a very famous cursor-control device having a small palm size box with a round ball at its base, which senses the movement of the mouse and sends corresponding signals to the CPU when the mouse buttons are pressed.</a:t>
            </a:r>
          </a:p>
          <a:p>
            <a:pPr marL="0" algn="l" rtl="0">
              <a:lnSpc>
                <a:spcPct val="100000"/>
              </a:lnSpc>
              <a:spcBef>
                <a:spcPts val="0"/>
              </a:spcBef>
              <a:spcAft>
                <a:spcPts val="0"/>
              </a:spcAft>
              <a:defRPr lang="en-US" sz="1400" dirty="0">
                <a:solidFill>
                  <a:schemeClr val="tx1"/>
                </a:solidFill>
                <a:latin typeface="Open Sans"/>
              </a:defRPr>
            </a:pPr>
            <a:endParaRPr lang="en-US" sz="1200" dirty="0">
              <a:solidFill>
                <a:schemeClr val="tx1"/>
              </a:solidFill>
              <a:latin typeface="Times New Roman" pitchFamily="18" charset="0"/>
              <a:cs typeface="Times New Roman" pitchFamily="18" charset="0"/>
            </a:endParaRPr>
          </a:p>
          <a:p>
            <a:pPr marL="0" algn="l" rtl="0">
              <a:lnSpc>
                <a:spcPct val="100000"/>
              </a:lnSpc>
              <a:spcBef>
                <a:spcPts val="0"/>
              </a:spcBef>
              <a:spcAft>
                <a:spcPts val="0"/>
              </a:spcAft>
              <a:defRPr lang="en-US" sz="1400" dirty="0">
                <a:solidFill>
                  <a:schemeClr val="tx1"/>
                </a:solidFill>
                <a:latin typeface="Open Sans"/>
              </a:defRPr>
            </a:pPr>
            <a:r>
              <a:rPr lang="en-US" sz="1200" dirty="0">
                <a:solidFill>
                  <a:schemeClr val="tx1"/>
                </a:solidFill>
                <a:latin typeface="Times New Roman" pitchFamily="18" charset="0"/>
                <a:cs typeface="Times New Roman" pitchFamily="18" charset="0"/>
              </a:rPr>
              <a:t>- Generally, it has two buttons called the left and the right button and a wheel is present between the buttons.</a:t>
            </a:r>
          </a:p>
        </p:txBody>
      </p:sp>
      <p:sp>
        <p:nvSpPr>
          <p:cNvPr id="8" name="TextBox 7">
            <a:extLst>
              <a:ext uri="{22AE9688-D7A7-483D-B4DF-83A3A13E4B5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7E5EB95-4C41-4239-B8B2-D81AF77BED90}"/>
              </a:ext>
            </a:extLst>
          </p:cNvPr>
          <p:cNvSpPr txBox="1"/>
          <p:nvPr/>
        </p:nvSpPr>
        <p:spPr>
          <a:xfrm>
            <a:off x="3286116" y="1643050"/>
            <a:ext cx="2643206" cy="350046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400" dirty="0">
                <a:solidFill>
                  <a:schemeClr val="tx1"/>
                </a:solidFill>
                <a:latin typeface="Times New Roman" pitchFamily="18" charset="0"/>
                <a:cs typeface="Times New Roman" pitchFamily="18" charset="0"/>
              </a:rPr>
              <a:t>- Track ball is an input device that is mostly used in notebook or laptop computer, instead of a mouse. </a:t>
            </a:r>
          </a:p>
          <a:p>
            <a:pPr>
              <a:defRPr lang="en-US" sz="1400" dirty="0"/>
            </a:pPr>
            <a:endParaRPr lang="en-US" sz="1400" dirty="0">
              <a:solidFill>
                <a:schemeClr val="tx1"/>
              </a:solidFill>
              <a:latin typeface="Times New Roman" pitchFamily="18" charset="0"/>
              <a:cs typeface="Times New Roman" pitchFamily="18" charset="0"/>
            </a:endParaRPr>
          </a:p>
          <a:p>
            <a:pPr>
              <a:defRPr lang="en-US" sz="1400" dirty="0"/>
            </a:pPr>
            <a:r>
              <a:rPr lang="en-US" sz="1400" dirty="0">
                <a:solidFill>
                  <a:schemeClr val="tx1"/>
                </a:solidFill>
                <a:latin typeface="Times New Roman" pitchFamily="18" charset="0"/>
                <a:cs typeface="Times New Roman" pitchFamily="18" charset="0"/>
              </a:rPr>
              <a:t>- This is a ball which is half inserted and by moving fingers on the ball, the pointer can be moved. </a:t>
            </a:r>
          </a:p>
          <a:p>
            <a:pPr>
              <a:defRPr lang="en-US" sz="1400" dirty="0"/>
            </a:pPr>
            <a:endParaRPr lang="en-US" sz="1400" dirty="0">
              <a:solidFill>
                <a:schemeClr val="tx1"/>
              </a:solidFill>
              <a:latin typeface="Times New Roman" pitchFamily="18" charset="0"/>
              <a:cs typeface="Times New Roman" pitchFamily="18" charset="0"/>
            </a:endParaRPr>
          </a:p>
          <a:p>
            <a:pPr>
              <a:defRPr lang="en-US" sz="1400" dirty="0"/>
            </a:pPr>
            <a:r>
              <a:rPr lang="en-US" sz="1400" dirty="0">
                <a:solidFill>
                  <a:schemeClr val="tx1"/>
                </a:solidFill>
                <a:latin typeface="Times New Roman" pitchFamily="18" charset="0"/>
                <a:cs typeface="Times New Roman" pitchFamily="18" charset="0"/>
              </a:rPr>
              <a:t>- Since the whole device is not moved, a track ball requires less space than a mouse.</a:t>
            </a:r>
          </a:p>
        </p:txBody>
      </p:sp>
      <p:sp>
        <p:nvSpPr>
          <p:cNvPr id="9" name="TextBox 8">
            <a:extLst>
              <a:ext uri="{4169AA91-E24D-4C5E-9BB1-42A1C534412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569556B-7DAE-45FE-B6B8-025F1780784C}"/>
              </a:ext>
            </a:extLst>
          </p:cNvPr>
          <p:cNvSpPr txBox="1"/>
          <p:nvPr>
            <p:custDataLst>
              <p:tags r:id="rId1"/>
            </p:custDataLst>
          </p:nvPr>
        </p:nvSpPr>
        <p:spPr>
          <a:xfrm>
            <a:off x="785786" y="1142984"/>
            <a:ext cx="1333500" cy="474696"/>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b="1" dirty="0">
                <a:latin typeface="+mj-lt"/>
              </a:rPr>
              <a:t>Mouse</a:t>
            </a:r>
          </a:p>
        </p:txBody>
      </p:sp>
      <p:sp>
        <p:nvSpPr>
          <p:cNvPr id="10" name="TextBox 9">
            <a:extLst>
              <a:ext uri="{4BA40E41-8309-454B-B482-4E5CB27C213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234B945-5174-4626-B6B7-6EAE4AFC4C51}"/>
              </a:ext>
            </a:extLst>
          </p:cNvPr>
          <p:cNvSpPr txBox="1"/>
          <p:nvPr>
            <p:custDataLst>
              <p:tags r:id="rId2"/>
            </p:custDataLst>
          </p:nvPr>
        </p:nvSpPr>
        <p:spPr>
          <a:xfrm>
            <a:off x="4071934" y="1142984"/>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a:latin typeface="+mj-lt"/>
              </a:rPr>
              <a:t>Track Ball</a:t>
            </a:r>
          </a:p>
        </p:txBody>
      </p:sp>
      <p:sp>
        <p:nvSpPr>
          <p:cNvPr id="12" name="Slide Number Placeholder 11"/>
          <p:cNvSpPr>
            <a:spLocks noGrp="1"/>
          </p:cNvSpPr>
          <p:nvPr>
            <p:ph type="sldNum" sz="quarter" idx="12"/>
          </p:nvPr>
        </p:nvSpPr>
        <p:spPr/>
        <p:txBody>
          <a:bodyPr/>
          <a:lstStyle/>
          <a:p>
            <a:fld id="{208A4197-6501-4F07-95BE-3B6D4F9505A5}" type="slidenum">
              <a:rPr lang="en-IN" smtClean="0"/>
              <a:pPr/>
              <a:t>20</a:t>
            </a:fld>
            <a:endParaRPr lang="en-IN"/>
          </a:p>
        </p:txBody>
      </p:sp>
      <p:sp>
        <p:nvSpPr>
          <p:cNvPr id="14" name="TextBox 13">
            <a:extLst>
              <a:ext uri="{22AE9688-D7A7-483D-B4DF-83A3A13E4B5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7E5EB95-4C41-4239-B8B2-D81AF77BED90}"/>
              </a:ext>
            </a:extLst>
          </p:cNvPr>
          <p:cNvSpPr txBox="1"/>
          <p:nvPr/>
        </p:nvSpPr>
        <p:spPr>
          <a:xfrm>
            <a:off x="6215074" y="1643050"/>
            <a:ext cx="2643206" cy="342902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buFontTx/>
              <a:buChar char="-"/>
              <a:defRPr lang="en-US" sz="1400" dirty="0"/>
            </a:pPr>
            <a:r>
              <a:rPr lang="en-US" sz="1400" dirty="0" smtClean="0">
                <a:solidFill>
                  <a:schemeClr val="tx1"/>
                </a:solidFill>
                <a:latin typeface="Times New Roman" pitchFamily="18" charset="0"/>
                <a:cs typeface="Times New Roman" pitchFamily="18" charset="0"/>
              </a:rPr>
              <a:t>It is small, flat, rectangular stationery pointing device with a sensor.</a:t>
            </a:r>
          </a:p>
          <a:p>
            <a:pPr algn="just">
              <a:buFontTx/>
              <a:buChar char="-"/>
              <a:defRPr lang="en-US" sz="1400" dirty="0"/>
            </a:pPr>
            <a:endParaRPr lang="en-US" sz="1400" dirty="0" smtClean="0">
              <a:latin typeface="Times New Roman" pitchFamily="18" charset="0"/>
              <a:cs typeface="Times New Roman" pitchFamily="18" charset="0"/>
            </a:endParaRPr>
          </a:p>
          <a:p>
            <a:pPr algn="just">
              <a:buFontTx/>
              <a:buChar char="-"/>
              <a:defRPr lang="en-US" sz="1400" dirty="0"/>
            </a:pPr>
            <a:r>
              <a:rPr lang="en-IN" sz="1400" dirty="0" smtClean="0">
                <a:solidFill>
                  <a:schemeClr val="tx1"/>
                </a:solidFill>
                <a:latin typeface="Times New Roman" pitchFamily="18" charset="0"/>
                <a:cs typeface="Times New Roman" pitchFamily="18" charset="0"/>
              </a:rPr>
              <a:t>A</a:t>
            </a:r>
            <a:r>
              <a:rPr lang="en-IN" sz="1400" dirty="0" smtClean="0">
                <a:latin typeface="Times New Roman" pitchFamily="18" charset="0"/>
                <a:cs typeface="Times New Roman" pitchFamily="18" charset="0"/>
              </a:rPr>
              <a:t> special area on a laptop or other computer that you touch in order to move the cursor or give an instruction.</a:t>
            </a:r>
          </a:p>
          <a:p>
            <a:pPr algn="just">
              <a:buFontTx/>
              <a:buChar char="-"/>
              <a:defRPr lang="en-US" sz="1400" dirty="0"/>
            </a:pPr>
            <a:endParaRPr lang="en-IN" sz="1400" dirty="0" smtClean="0">
              <a:latin typeface="Times New Roman" pitchFamily="18" charset="0"/>
              <a:cs typeface="Times New Roman" pitchFamily="18" charset="0"/>
            </a:endParaRPr>
          </a:p>
          <a:p>
            <a:pPr algn="just">
              <a:buFontTx/>
              <a:buChar char="-"/>
              <a:defRPr lang="en-US" sz="1400" dirty="0"/>
            </a:pPr>
            <a:r>
              <a:rPr lang="en-IN" sz="1400" dirty="0" smtClean="0">
                <a:latin typeface="Times New Roman" pitchFamily="18" charset="0"/>
                <a:cs typeface="Times New Roman" pitchFamily="18" charset="0"/>
              </a:rPr>
              <a:t>Also special buttons around the edge of the pad that works like mouse buttons.</a:t>
            </a:r>
          </a:p>
          <a:p>
            <a:pPr algn="just">
              <a:defRPr lang="en-US" sz="1400" dirty="0"/>
            </a:pPr>
            <a:endParaRPr lang="en-US" sz="1400" dirty="0" smtClean="0">
              <a:latin typeface="Times New Roman" pitchFamily="18" charset="0"/>
              <a:cs typeface="Times New Roman" pitchFamily="18" charset="0"/>
            </a:endParaRPr>
          </a:p>
          <a:p>
            <a:pPr algn="just">
              <a:buFontTx/>
              <a:buChar char="-"/>
              <a:defRPr lang="en-US" sz="1400" dirty="0"/>
            </a:pPr>
            <a:r>
              <a:rPr lang="en-US" sz="1400" dirty="0" smtClean="0">
                <a:solidFill>
                  <a:schemeClr val="tx1"/>
                </a:solidFill>
                <a:latin typeface="Times New Roman" pitchFamily="18" charset="0"/>
                <a:cs typeface="Times New Roman" pitchFamily="18" charset="0"/>
              </a:rPr>
              <a:t>The working of a touchpad is similar to that of a mouse or a trackball</a:t>
            </a:r>
            <a:endParaRPr lang="en-US" sz="1400" dirty="0">
              <a:solidFill>
                <a:schemeClr val="tx1"/>
              </a:solidFill>
              <a:latin typeface="Times New Roman" pitchFamily="18" charset="0"/>
              <a:cs typeface="Times New Roman" pitchFamily="18" charset="0"/>
            </a:endParaRPr>
          </a:p>
          <a:p>
            <a:pPr algn="just">
              <a:defRPr lang="en-US" sz="1400" dirty="0"/>
            </a:pPr>
            <a:endParaRPr lang="en-US" sz="1400" dirty="0">
              <a:solidFill>
                <a:schemeClr val="tx1"/>
              </a:solidFill>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6" cstate="print"/>
          <a:srcRect/>
          <a:stretch>
            <a:fillRect/>
          </a:stretch>
        </p:blipFill>
        <p:spPr bwMode="auto">
          <a:xfrm>
            <a:off x="6500826" y="5214950"/>
            <a:ext cx="1857388" cy="1228713"/>
          </a:xfrm>
          <a:prstGeom prst="rect">
            <a:avLst/>
          </a:prstGeom>
          <a:noFill/>
          <a:ln w="9525">
            <a:noFill/>
            <a:miter lim="800000"/>
            <a:headEnd/>
            <a:tailEnd/>
          </a:ln>
          <a:effectLst/>
        </p:spPr>
      </p:pic>
      <p:sp>
        <p:nvSpPr>
          <p:cNvPr id="15" name="TextBox 14"/>
          <p:cNvSpPr txBox="1"/>
          <p:nvPr/>
        </p:nvSpPr>
        <p:spPr>
          <a:xfrm>
            <a:off x="7000892" y="1214422"/>
            <a:ext cx="1143008" cy="307777"/>
          </a:xfrm>
          <a:prstGeom prst="rect">
            <a:avLst/>
          </a:prstGeom>
          <a:noFill/>
        </p:spPr>
        <p:txBody>
          <a:bodyPr wrap="square" rtlCol="0">
            <a:spAutoFit/>
          </a:bodyPr>
          <a:lstStyle/>
          <a:p>
            <a:r>
              <a:rPr lang="en-US" sz="1400" b="1" dirty="0" err="1" smtClean="0">
                <a:latin typeface="+mj-lt"/>
              </a:rPr>
              <a:t>Trackpad</a:t>
            </a:r>
            <a:endParaRPr lang="en-IN" sz="1400" b="1" dirty="0">
              <a:latin typeface="+mj-lt"/>
            </a:endParaRPr>
          </a:p>
        </p:txBody>
      </p:sp>
      <p:sp>
        <p:nvSpPr>
          <p:cNvPr id="16" name="Date Placeholder 15"/>
          <p:cNvSpPr>
            <a:spLocks noGrp="1"/>
          </p:cNvSpPr>
          <p:nvPr>
            <p:ph type="dt" sz="half" idx="10"/>
          </p:nvPr>
        </p:nvSpPr>
        <p:spPr/>
        <p:txBody>
          <a:bodyPr/>
          <a:lstStyle/>
          <a:p>
            <a:fld id="{F30E1B66-F2DD-4FD0-A3C1-5AFC983A65E8}" type="datetime3">
              <a:rPr lang="en-US" smtClean="0"/>
              <a:pPr/>
              <a:t>22 March 2024</a:t>
            </a:fld>
            <a:endParaRPr lang="en-IN"/>
          </a:p>
        </p:txBody>
      </p:sp>
      <p:sp>
        <p:nvSpPr>
          <p:cNvPr id="17" name="Footer Placeholder 16"/>
          <p:cNvSpPr>
            <a:spLocks noGrp="1"/>
          </p:cNvSpPr>
          <p:nvPr>
            <p:ph type="ftr" sz="quarter" idx="11"/>
          </p:nvPr>
        </p:nvSpPr>
        <p:spPr/>
        <p:txBody>
          <a:bodyPr/>
          <a:lstStyle/>
          <a:p>
            <a:r>
              <a:rPr lang="en-IN" smtClean="0"/>
              <a:t>Department of CIVIL Engineering</a:t>
            </a:r>
            <a:endParaRPr lang="en-IN"/>
          </a:p>
        </p:txBody>
      </p:sp>
    </p:spTree>
    <p:extLst>
      <p:ext uri="{DFEB775B-45A0-4470-9072-ABAD79E9125A}">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21</a:t>
            </a:fld>
            <a:endParaRPr lang="en-IN"/>
          </a:p>
        </p:txBody>
      </p:sp>
      <p:sp>
        <p:nvSpPr>
          <p:cNvPr id="5" name="Content Placeholder 4">
            <a:extLst>
              <a:ext uri="{F5568C8C-9C2C-4DAB-BDB0-563A40B5392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FAFF602-AE67-4E37-8C0C-5AB4D893D775}"/>
              </a:ext>
            </a:extLst>
          </p:cNvPr>
          <p:cNvSpPr txBox="1">
            <a:spLocks noGrp="1"/>
          </p:cNvSpPr>
          <p:nvPr>
            <p:ph idx="1"/>
          </p:nvPr>
        </p:nvSpPr>
        <p:spPr>
          <a:xfrm>
            <a:off x="6357950" y="1785926"/>
            <a:ext cx="2328850" cy="3400436"/>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a:solidFill>
                  <a:schemeClr val="tx1"/>
                </a:solidFill>
                <a:latin typeface="Open Sans"/>
              </a:rPr>
              <a:t>- Joystick is also a pointing device, which is used to move the cursor position on a monitor screen.</a:t>
            </a:r>
          </a:p>
          <a:p>
            <a:pPr>
              <a:defRPr lang="en-US" sz="1400" dirty="0"/>
            </a:pPr>
            <a:endParaRPr lang="en-US" sz="1200" dirty="0">
              <a:solidFill>
                <a:schemeClr val="tx1"/>
              </a:solidFill>
              <a:latin typeface="Open Sans"/>
            </a:endParaRPr>
          </a:p>
          <a:p>
            <a:pPr>
              <a:defRPr lang="en-US" sz="1400" dirty="0"/>
            </a:pPr>
            <a:r>
              <a:rPr lang="en-US" sz="1200" dirty="0">
                <a:solidFill>
                  <a:schemeClr val="tx1"/>
                </a:solidFill>
                <a:latin typeface="Open Sans"/>
              </a:rPr>
              <a:t>-The function of the joystick is similar to that of a mouse. It is mainly used in Computer Aided Designing (CAD) and playing computer games.</a:t>
            </a:r>
          </a:p>
        </p:txBody>
      </p:sp>
      <p:pic>
        <p:nvPicPr>
          <p:cNvPr id="6" name="Picture 5">
            <a:extLst>
              <a:ext uri="{29B4D06B-1820-48CF-9B31-7BC7ADB0273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C455A77-850D-4383-BD49-A83BBDF9FEAF}"/>
              </a:ext>
            </a:extLst>
          </p:cNvPr>
          <p:cNvPicPr>
            <a:picLocks noChangeAspect="1"/>
          </p:cNvPicPr>
          <p:nvPr/>
        </p:nvPicPr>
        <p:blipFill>
          <a:blip r:embed="rId5"/>
          <a:stretch>
            <a:fillRect/>
          </a:stretch>
        </p:blipFill>
        <p:spPr>
          <a:xfrm>
            <a:off x="7000892" y="5286388"/>
            <a:ext cx="1214446" cy="1305986"/>
          </a:xfrm>
          <a:prstGeom prst="rect">
            <a:avLst/>
          </a:prstGeom>
          <a:noFill/>
        </p:spPr>
      </p:pic>
      <p:sp>
        <p:nvSpPr>
          <p:cNvPr id="7" name="TextBox 6">
            <a:extLst>
              <a:ext uri="{9323DC89-F399-491F-AD8A-2DC13FD8280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F76D30F-5CC2-4C97-AA1A-8A6CC1A4B399}"/>
              </a:ext>
            </a:extLst>
          </p:cNvPr>
          <p:cNvSpPr txBox="1"/>
          <p:nvPr>
            <p:custDataLst>
              <p:tags r:id="rId1"/>
            </p:custDataLst>
          </p:nvPr>
        </p:nvSpPr>
        <p:spPr>
          <a:xfrm>
            <a:off x="7000892" y="1214422"/>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latin typeface="Times New Roman" pitchFamily="18" charset="0"/>
                <a:cs typeface="Times New Roman" pitchFamily="18" charset="0"/>
              </a:rPr>
              <a:t>Joystick</a:t>
            </a:r>
          </a:p>
        </p:txBody>
      </p:sp>
      <p:sp>
        <p:nvSpPr>
          <p:cNvPr id="8" name="TextBox 7">
            <a:extLst>
              <a:ext uri="{1A571A12-4928-4337-A179-83FA4886951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418CA5F-B825-4F57-9FAB-F2614A418DF0}"/>
              </a:ext>
            </a:extLst>
          </p:cNvPr>
          <p:cNvSpPr txBox="1"/>
          <p:nvPr/>
        </p:nvSpPr>
        <p:spPr>
          <a:xfrm>
            <a:off x="214282" y="1785926"/>
            <a:ext cx="2571767" cy="3424657"/>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a:solidFill>
                  <a:schemeClr val="tx1"/>
                </a:solidFill>
                <a:latin typeface="Open Sans"/>
              </a:rPr>
              <a:t>- </a:t>
            </a:r>
            <a:r>
              <a:rPr lang="en-US" sz="1200" dirty="0">
                <a:solidFill>
                  <a:schemeClr val="tx1"/>
                </a:solidFill>
                <a:latin typeface="Times New Roman" pitchFamily="18" charset="0"/>
                <a:cs typeface="Times New Roman" pitchFamily="18" charset="0"/>
              </a:rPr>
              <a:t>Light pen is a pointing device similar to a pen. It is used to select a displayed menu item or draw pictures on the monitor screen. </a:t>
            </a:r>
          </a:p>
          <a:p>
            <a:pPr>
              <a:defRPr lang="en-US" sz="1400" dirty="0"/>
            </a:pPr>
            <a:endParaRPr lang="en-US" sz="1200" dirty="0">
              <a:solidFill>
                <a:schemeClr val="tx1"/>
              </a:solidFill>
              <a:latin typeface="Times New Roman" pitchFamily="18" charset="0"/>
              <a:cs typeface="Times New Roman" pitchFamily="18" charset="0"/>
            </a:endParaRPr>
          </a:p>
          <a:p>
            <a:pPr>
              <a:defRPr lang="en-US" sz="1400" dirty="0"/>
            </a:pPr>
            <a:r>
              <a:rPr lang="en-US" sz="1200" dirty="0">
                <a:solidFill>
                  <a:schemeClr val="tx1"/>
                </a:solidFill>
                <a:latin typeface="Times New Roman" pitchFamily="18" charset="0"/>
                <a:cs typeface="Times New Roman" pitchFamily="18" charset="0"/>
              </a:rPr>
              <a:t>- It consists of a photocell and an optical system placed in a small tube.</a:t>
            </a:r>
          </a:p>
          <a:p>
            <a:pPr>
              <a:defRPr lang="en-US" sz="1400" dirty="0"/>
            </a:pPr>
            <a:endParaRPr lang="en-US" sz="1200" dirty="0">
              <a:solidFill>
                <a:schemeClr val="tx1"/>
              </a:solidFill>
              <a:latin typeface="Times New Roman" pitchFamily="18" charset="0"/>
              <a:cs typeface="Times New Roman" pitchFamily="18" charset="0"/>
            </a:endParaRPr>
          </a:p>
          <a:p>
            <a:pPr>
              <a:defRPr lang="en-US" sz="1400" dirty="0"/>
            </a:pPr>
            <a:r>
              <a:rPr lang="en-US" sz="1200" dirty="0">
                <a:solidFill>
                  <a:schemeClr val="tx1"/>
                </a:solidFill>
                <a:latin typeface="Times New Roman" pitchFamily="18" charset="0"/>
                <a:cs typeface="Times New Roman" pitchFamily="18" charset="0"/>
              </a:rPr>
              <a:t>- When the tip of a light pen is moved over the monitor screen and the pen button is pressed, its photocell sensing element detects the screen location and sends the corresponding signal to the CPU.</a:t>
            </a:r>
          </a:p>
        </p:txBody>
      </p:sp>
      <p:pic>
        <p:nvPicPr>
          <p:cNvPr id="9" name="Picture 8">
            <a:extLst>
              <a:ext uri="{56EE2037-BED5-48A9-B7F6-6C450FE7FE6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CCBC7FA-7FFE-4457-ACCB-AEC1074B3FA5}"/>
              </a:ext>
            </a:extLst>
          </p:cNvPr>
          <p:cNvPicPr>
            <a:picLocks noChangeAspect="1"/>
          </p:cNvPicPr>
          <p:nvPr/>
        </p:nvPicPr>
        <p:blipFill>
          <a:blip r:embed="rId6"/>
          <a:stretch>
            <a:fillRect/>
          </a:stretch>
        </p:blipFill>
        <p:spPr>
          <a:xfrm>
            <a:off x="714348" y="5357826"/>
            <a:ext cx="1357322" cy="1071570"/>
          </a:xfrm>
          <a:prstGeom prst="rect">
            <a:avLst/>
          </a:prstGeom>
          <a:noFill/>
        </p:spPr>
      </p:pic>
      <p:sp>
        <p:nvSpPr>
          <p:cNvPr id="10" name="TextBox 9">
            <a:extLst>
              <a:ext uri="{F5CA7152-1BC2-43D3-9336-DAE9A6114E7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EEE37D1-B1E9-427B-9C67-21223E5BFB82}"/>
              </a:ext>
            </a:extLst>
          </p:cNvPr>
          <p:cNvSpPr txBox="1"/>
          <p:nvPr>
            <p:custDataLst>
              <p:tags r:id="rId2"/>
            </p:custDataLst>
          </p:nvPr>
        </p:nvSpPr>
        <p:spPr>
          <a:xfrm>
            <a:off x="714348" y="1214422"/>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latin typeface="Times New Roman" pitchFamily="18" charset="0"/>
                <a:cs typeface="Times New Roman" pitchFamily="18" charset="0"/>
              </a:rPr>
              <a:t>Light Pen</a:t>
            </a:r>
          </a:p>
        </p:txBody>
      </p:sp>
      <p:pic>
        <p:nvPicPr>
          <p:cNvPr id="5122" name="Picture 2"/>
          <p:cNvPicPr>
            <a:picLocks noChangeAspect="1" noChangeArrowheads="1"/>
          </p:cNvPicPr>
          <p:nvPr/>
        </p:nvPicPr>
        <p:blipFill>
          <a:blip r:embed="rId7"/>
          <a:srcRect/>
          <a:stretch>
            <a:fillRect/>
          </a:stretch>
        </p:blipFill>
        <p:spPr bwMode="auto">
          <a:xfrm>
            <a:off x="3786182" y="5572140"/>
            <a:ext cx="1928826" cy="928694"/>
          </a:xfrm>
          <a:prstGeom prst="rect">
            <a:avLst/>
          </a:prstGeom>
          <a:noFill/>
          <a:ln w="9525">
            <a:noFill/>
            <a:miter lim="800000"/>
            <a:headEnd/>
            <a:tailEnd/>
          </a:ln>
          <a:effectLst/>
        </p:spPr>
      </p:pic>
      <p:sp>
        <p:nvSpPr>
          <p:cNvPr id="12" name="TextBox 11">
            <a:extLst>
              <a:ext uri="{F5CA7152-1BC2-43D3-9336-DAE9A6114E7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EEE37D1-B1E9-427B-9C67-21223E5BFB82}"/>
              </a:ext>
            </a:extLst>
          </p:cNvPr>
          <p:cNvSpPr txBox="1"/>
          <p:nvPr>
            <p:custDataLst>
              <p:tags r:id="rId3"/>
            </p:custDataLst>
          </p:nvPr>
        </p:nvSpPr>
        <p:spPr>
          <a:xfrm>
            <a:off x="3786182" y="1285860"/>
            <a:ext cx="1357322" cy="474696"/>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1600" b="1" dirty="0" smtClean="0">
                <a:latin typeface="Times New Roman" pitchFamily="18" charset="0"/>
                <a:cs typeface="Times New Roman" pitchFamily="18" charset="0"/>
              </a:rPr>
              <a:t>Touch-screen</a:t>
            </a:r>
            <a:endParaRPr lang="en-US" sz="1600" b="1" dirty="0">
              <a:latin typeface="Times New Roman" pitchFamily="18" charset="0"/>
              <a:cs typeface="Times New Roman" pitchFamily="18" charset="0"/>
            </a:endParaRPr>
          </a:p>
        </p:txBody>
      </p:sp>
      <p:sp>
        <p:nvSpPr>
          <p:cNvPr id="13" name="TextBox 12">
            <a:extLst>
              <a:ext uri="{1A571A12-4928-4337-A179-83FA4886951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418CA5F-B825-4F57-9FAB-F2614A418DF0}"/>
              </a:ext>
            </a:extLst>
          </p:cNvPr>
          <p:cNvSpPr txBox="1"/>
          <p:nvPr/>
        </p:nvSpPr>
        <p:spPr>
          <a:xfrm>
            <a:off x="3214678" y="1785926"/>
            <a:ext cx="2571767" cy="342902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smtClean="0">
                <a:solidFill>
                  <a:schemeClr val="tx1"/>
                </a:solidFill>
                <a:latin typeface="Open Sans"/>
              </a:rPr>
              <a:t>-It is a display screen that can identify the occurrence and position of a touch inside the display region.</a:t>
            </a:r>
            <a:endParaRPr lang="en-US" sz="1200" dirty="0">
              <a:solidFill>
                <a:schemeClr val="tx1"/>
              </a:solidFill>
              <a:latin typeface="Open Sans"/>
            </a:endParaRPr>
          </a:p>
          <a:p>
            <a:pPr>
              <a:defRPr lang="en-US" sz="1400" dirty="0"/>
            </a:pPr>
            <a:endParaRPr lang="en-US" sz="1200" dirty="0">
              <a:solidFill>
                <a:schemeClr val="tx1"/>
              </a:solidFill>
              <a:latin typeface="Open Sans"/>
            </a:endParaRPr>
          </a:p>
          <a:p>
            <a:pPr>
              <a:defRPr lang="en-US" sz="1400" dirty="0"/>
            </a:pPr>
            <a:r>
              <a:rPr lang="en-US" sz="1200" dirty="0" smtClean="0">
                <a:solidFill>
                  <a:schemeClr val="tx1"/>
                </a:solidFill>
                <a:latin typeface="Open Sans"/>
              </a:rPr>
              <a:t>-The user can touch the screen either by fingers or a stylus.</a:t>
            </a:r>
          </a:p>
          <a:p>
            <a:pPr>
              <a:defRPr lang="en-US" sz="1400" dirty="0"/>
            </a:pPr>
            <a:endParaRPr lang="en-US" sz="1200" dirty="0" smtClean="0">
              <a:latin typeface="Open Sans"/>
            </a:endParaRPr>
          </a:p>
          <a:p>
            <a:pPr>
              <a:defRPr lang="en-US" sz="1400" dirty="0"/>
            </a:pPr>
            <a:r>
              <a:rPr lang="en-US" sz="1200" dirty="0" err="1" smtClean="0">
                <a:solidFill>
                  <a:schemeClr val="tx1"/>
                </a:solidFill>
                <a:latin typeface="Open Sans"/>
              </a:rPr>
              <a:t>Touchsreen</a:t>
            </a:r>
            <a:r>
              <a:rPr lang="en-US" sz="1200" dirty="0" smtClean="0">
                <a:solidFill>
                  <a:schemeClr val="tx1"/>
                </a:solidFill>
                <a:latin typeface="Open Sans"/>
              </a:rPr>
              <a:t> monitors are an easy way of entering information into the computer.</a:t>
            </a:r>
          </a:p>
          <a:p>
            <a:pPr>
              <a:defRPr lang="en-US" sz="1400" dirty="0"/>
            </a:pPr>
            <a:endParaRPr lang="en-US" sz="1200" dirty="0" smtClean="0">
              <a:latin typeface="Open Sans"/>
            </a:endParaRPr>
          </a:p>
          <a:p>
            <a:pPr>
              <a:defRPr lang="en-US" sz="1400" dirty="0"/>
            </a:pPr>
            <a:endParaRPr lang="en-US" sz="1200" dirty="0">
              <a:solidFill>
                <a:schemeClr val="tx1"/>
              </a:solidFill>
              <a:latin typeface="Open Sans"/>
            </a:endParaRPr>
          </a:p>
        </p:txBody>
      </p:sp>
      <p:sp>
        <p:nvSpPr>
          <p:cNvPr id="15" name="Date Placeholder 14"/>
          <p:cNvSpPr>
            <a:spLocks noGrp="1"/>
          </p:cNvSpPr>
          <p:nvPr>
            <p:ph type="dt" sz="half" idx="10"/>
          </p:nvPr>
        </p:nvSpPr>
        <p:spPr/>
        <p:txBody>
          <a:bodyPr/>
          <a:lstStyle/>
          <a:p>
            <a:fld id="{C65EA1BA-E753-4DB4-86B6-4DB1EB48C6E6}" type="datetime3">
              <a:rPr lang="en-US" smtClean="0"/>
              <a:pPr/>
              <a:t>22 March 2024</a:t>
            </a:fld>
            <a:endParaRPr lang="en-IN"/>
          </a:p>
        </p:txBody>
      </p:sp>
      <p:sp>
        <p:nvSpPr>
          <p:cNvPr id="16" name="Footer Placeholder 15"/>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75DEF763-9071-43BE-8DD9-0769371C3CD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8F8E3B7-CB52-47CB-9402-24C84AD457BA}"/>
              </a:ext>
            </a:extLst>
          </p:cNvPr>
          <p:cNvPicPr>
            <a:picLocks noChangeAspect="1"/>
          </p:cNvPicPr>
          <p:nvPr/>
        </p:nvPicPr>
        <p:blipFill>
          <a:blip r:embed="rId3"/>
          <a:stretch>
            <a:fillRect/>
          </a:stretch>
        </p:blipFill>
        <p:spPr>
          <a:xfrm>
            <a:off x="285720" y="5072074"/>
            <a:ext cx="2201980" cy="1308006"/>
          </a:xfrm>
          <a:prstGeom prst="rect">
            <a:avLst/>
          </a:prstGeom>
          <a:noFill/>
        </p:spPr>
      </p:pic>
      <p:sp>
        <p:nvSpPr>
          <p:cNvPr id="5" name="TextBox 4">
            <a:extLst>
              <a:ext uri="{0246F696-61EB-4581-B4FD-AF4592A7007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A38E9A1-3811-4FE8-91E7-114281C3E5DC}"/>
              </a:ext>
            </a:extLst>
          </p:cNvPr>
          <p:cNvSpPr txBox="1"/>
          <p:nvPr>
            <p:custDataLst>
              <p:tags r:id="rId1"/>
            </p:custDataLst>
          </p:nvPr>
        </p:nvSpPr>
        <p:spPr>
          <a:xfrm>
            <a:off x="214282" y="1071546"/>
            <a:ext cx="2857520" cy="472779"/>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1600" b="1" dirty="0">
                <a:latin typeface="Times New Roman" pitchFamily="18" charset="0"/>
                <a:cs typeface="Times New Roman" pitchFamily="18" charset="0"/>
              </a:rPr>
              <a:t>Bar Code Readers</a:t>
            </a:r>
          </a:p>
        </p:txBody>
      </p:sp>
      <p:sp>
        <p:nvSpPr>
          <p:cNvPr id="6" name="TextBox 5">
            <a:extLst>
              <a:ext uri="{924C1504-4CC0-4741-B35B-A3B4E094480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E7607EC-7E5A-4C8C-8D3F-50D94FD0FFB4}"/>
              </a:ext>
            </a:extLst>
          </p:cNvPr>
          <p:cNvSpPr txBox="1"/>
          <p:nvPr/>
        </p:nvSpPr>
        <p:spPr>
          <a:xfrm>
            <a:off x="152829" y="1625295"/>
            <a:ext cx="2624909" cy="328178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defRPr lang="en-US" sz="1400" dirty="0"/>
            </a:pPr>
            <a:r>
              <a:rPr lang="en-US" sz="1400" dirty="0">
                <a:solidFill>
                  <a:schemeClr val="tx1"/>
                </a:solidFill>
                <a:latin typeface="Times New Roman" pitchFamily="18" charset="0"/>
                <a:cs typeface="Times New Roman" pitchFamily="18" charset="0"/>
              </a:rPr>
              <a:t>- Bar Code Reader is a device used for reading bar coded data (data in the form of light and dark lines).</a:t>
            </a:r>
          </a:p>
          <a:p>
            <a:pPr algn="just">
              <a:defRPr lang="en-US" sz="1400" dirty="0"/>
            </a:pPr>
            <a:r>
              <a:rPr lang="en-US" sz="1400" dirty="0">
                <a:solidFill>
                  <a:schemeClr val="tx1"/>
                </a:solidFill>
                <a:latin typeface="Times New Roman" pitchFamily="18" charset="0"/>
                <a:cs typeface="Times New Roman" pitchFamily="18" charset="0"/>
              </a:rPr>
              <a:t> </a:t>
            </a:r>
          </a:p>
          <a:p>
            <a:pPr algn="just">
              <a:defRPr lang="en-US" sz="1400" dirty="0"/>
            </a:pPr>
            <a:r>
              <a:rPr lang="en-US" sz="1400" dirty="0">
                <a:solidFill>
                  <a:schemeClr val="tx1"/>
                </a:solidFill>
                <a:latin typeface="Times New Roman" pitchFamily="18" charset="0"/>
                <a:cs typeface="Times New Roman" pitchFamily="18" charset="0"/>
              </a:rPr>
              <a:t>- Bar coded data is generally used in labelling goods, numbering the books, etc. </a:t>
            </a:r>
          </a:p>
          <a:p>
            <a:pPr algn="just">
              <a:defRPr lang="en-US" sz="1400" dirty="0"/>
            </a:pPr>
            <a:endParaRPr lang="en-US" sz="1400" dirty="0">
              <a:solidFill>
                <a:schemeClr val="tx1"/>
              </a:solidFill>
              <a:latin typeface="Times New Roman" pitchFamily="18" charset="0"/>
              <a:cs typeface="Times New Roman" pitchFamily="18" charset="0"/>
            </a:endParaRPr>
          </a:p>
          <a:p>
            <a:pPr algn="just">
              <a:defRPr lang="en-US" sz="1400" dirty="0"/>
            </a:pPr>
            <a:r>
              <a:rPr lang="en-US" sz="1400" dirty="0">
                <a:solidFill>
                  <a:schemeClr val="tx1"/>
                </a:solidFill>
                <a:latin typeface="Times New Roman" pitchFamily="18" charset="0"/>
                <a:cs typeface="Times New Roman" pitchFamily="18" charset="0"/>
              </a:rPr>
              <a:t>- It may be a handheld scanner or may be embedded in a stationary scanner.</a:t>
            </a:r>
          </a:p>
        </p:txBody>
      </p:sp>
      <p:sp>
        <p:nvSpPr>
          <p:cNvPr id="12" name="Slide Number Placeholder 11"/>
          <p:cNvSpPr>
            <a:spLocks noGrp="1"/>
          </p:cNvSpPr>
          <p:nvPr>
            <p:ph type="sldNum" sz="quarter" idx="12"/>
          </p:nvPr>
        </p:nvSpPr>
        <p:spPr/>
        <p:txBody>
          <a:bodyPr/>
          <a:lstStyle/>
          <a:p>
            <a:fld id="{208A4197-6501-4F07-95BE-3B6D4F9505A5}" type="slidenum">
              <a:rPr lang="en-IN" smtClean="0"/>
              <a:pPr/>
              <a:t>22</a:t>
            </a:fld>
            <a:endParaRPr lang="en-IN"/>
          </a:p>
        </p:txBody>
      </p:sp>
      <p:sp>
        <p:nvSpPr>
          <p:cNvPr id="14" name="TextBox 13">
            <a:extLst>
              <a:ext uri="{76061382-6A80-4B57-9E9B-5015F69EEED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1080504-B3A0-4634-8C58-0FFF48DB8699}"/>
              </a:ext>
            </a:extLst>
          </p:cNvPr>
          <p:cNvSpPr txBox="1"/>
          <p:nvPr/>
        </p:nvSpPr>
        <p:spPr>
          <a:xfrm>
            <a:off x="6786578" y="1714488"/>
            <a:ext cx="2136648" cy="314327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buFontTx/>
              <a:buChar char="-"/>
              <a:defRPr lang="en-US" sz="1400" dirty="0"/>
            </a:pPr>
            <a:r>
              <a:rPr lang="en-US" sz="1400" dirty="0" smtClean="0">
                <a:solidFill>
                  <a:schemeClr val="tx1"/>
                </a:solidFill>
                <a:latin typeface="Times New Roman" pitchFamily="18" charset="0"/>
                <a:cs typeface="Times New Roman" pitchFamily="18" charset="0"/>
              </a:rPr>
              <a:t>OCR </a:t>
            </a:r>
            <a:r>
              <a:rPr lang="en-US" sz="1400" dirty="0">
                <a:solidFill>
                  <a:schemeClr val="tx1"/>
                </a:solidFill>
                <a:latin typeface="Times New Roman" pitchFamily="18" charset="0"/>
                <a:cs typeface="Times New Roman" pitchFamily="18" charset="0"/>
              </a:rPr>
              <a:t>is an input device used to read a printed </a:t>
            </a:r>
            <a:r>
              <a:rPr lang="en-US" sz="1400" dirty="0" smtClean="0">
                <a:solidFill>
                  <a:schemeClr val="tx1"/>
                </a:solidFill>
                <a:latin typeface="Times New Roman" pitchFamily="18" charset="0"/>
                <a:cs typeface="Times New Roman" pitchFamily="18" charset="0"/>
              </a:rPr>
              <a:t>text.</a:t>
            </a:r>
          </a:p>
          <a:p>
            <a:pPr algn="just">
              <a:defRPr lang="en-US" sz="1400" dirty="0"/>
            </a:pPr>
            <a:endParaRPr lang="en-US" sz="1400" dirty="0" smtClean="0">
              <a:latin typeface="Times New Roman" pitchFamily="18" charset="0"/>
              <a:cs typeface="Times New Roman" pitchFamily="18" charset="0"/>
            </a:endParaRPr>
          </a:p>
          <a:p>
            <a:pPr algn="just">
              <a:defRPr lang="en-US" sz="1400" dirty="0"/>
            </a:pPr>
            <a:r>
              <a:rPr lang="en-US" sz="1400" dirty="0" smtClean="0">
                <a:solidFill>
                  <a:schemeClr val="tx1"/>
                </a:solidFill>
                <a:latin typeface="Times New Roman" pitchFamily="18" charset="0"/>
                <a:cs typeface="Times New Roman" pitchFamily="18" charset="0"/>
              </a:rPr>
              <a:t> - OCR </a:t>
            </a:r>
            <a:r>
              <a:rPr lang="en-US" sz="1400" dirty="0">
                <a:solidFill>
                  <a:schemeClr val="tx1"/>
                </a:solidFill>
                <a:latin typeface="Times New Roman" pitchFamily="18" charset="0"/>
                <a:cs typeface="Times New Roman" pitchFamily="18" charset="0"/>
              </a:rPr>
              <a:t>scans the text optically, character by character, converts them into a machine readable code, and stores the text on the system memory</a:t>
            </a:r>
            <a:r>
              <a:rPr lang="en-US" sz="1400" dirty="0" smtClean="0">
                <a:solidFill>
                  <a:schemeClr val="tx1"/>
                </a:solidFill>
                <a:latin typeface="Times New Roman" pitchFamily="18" charset="0"/>
                <a:cs typeface="Times New Roman" pitchFamily="18" charset="0"/>
              </a:rPr>
              <a:t>.</a:t>
            </a:r>
          </a:p>
          <a:p>
            <a:pPr algn="just">
              <a:defRPr lang="en-US" sz="1400" dirty="0"/>
            </a:pPr>
            <a:r>
              <a:rPr lang="en-US" sz="1400" dirty="0" smtClean="0">
                <a:latin typeface="Times New Roman" pitchFamily="18" charset="0"/>
                <a:cs typeface="Times New Roman" pitchFamily="18" charset="0"/>
              </a:rPr>
              <a:t>-  OCR stores text documents as text files, hence it requires less storage space.</a:t>
            </a:r>
            <a:endParaRPr lang="en-US" sz="1400" dirty="0">
              <a:solidFill>
                <a:schemeClr val="tx1"/>
              </a:solidFill>
              <a:latin typeface="Times New Roman" pitchFamily="18" charset="0"/>
              <a:cs typeface="Times New Roman" pitchFamily="18" charset="0"/>
            </a:endParaRPr>
          </a:p>
        </p:txBody>
      </p:sp>
      <p:sp>
        <p:nvSpPr>
          <p:cNvPr id="15" name="TextBox 14">
            <a:extLst>
              <a:ext uri="{F3CA4349-AB61-4AF3-8071-F22CF0087E3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4A565E2-47FA-460E-8AEB-A67ABA1ADF0A}"/>
              </a:ext>
            </a:extLst>
          </p:cNvPr>
          <p:cNvSpPr txBox="1"/>
          <p:nvPr/>
        </p:nvSpPr>
        <p:spPr>
          <a:xfrm>
            <a:off x="6286512" y="1142985"/>
            <a:ext cx="2643206" cy="500066"/>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vert="horz" lIns="95250" tIns="47625" rIns="95250" bIns="47625" rtlCol="0">
            <a:noAutofit/>
          </a:bodyPr>
          <a:lstStyle/>
          <a:p>
            <a:pPr algn="ctr">
              <a:defRPr lang="en-US" sz="1400" dirty="0"/>
            </a:pPr>
            <a:r>
              <a:rPr lang="en-US" sz="1600" b="1" dirty="0">
                <a:solidFill>
                  <a:schemeClr val="tx1"/>
                </a:solidFill>
                <a:latin typeface="Times New Roman" pitchFamily="18" charset="0"/>
                <a:cs typeface="Times New Roman" pitchFamily="18" charset="0"/>
              </a:rPr>
              <a:t>Optical Character Reader </a:t>
            </a:r>
            <a:endParaRPr lang="en-US" sz="1600" b="1" dirty="0" smtClean="0">
              <a:solidFill>
                <a:schemeClr val="tx1"/>
              </a:solidFill>
              <a:latin typeface="Times New Roman" pitchFamily="18" charset="0"/>
              <a:cs typeface="Times New Roman" pitchFamily="18" charset="0"/>
            </a:endParaRPr>
          </a:p>
          <a:p>
            <a:pPr algn="ctr">
              <a:defRPr lang="en-US" sz="1400" dirty="0"/>
            </a:pPr>
            <a:r>
              <a:rPr lang="en-US" sz="1600" b="1" dirty="0" smtClean="0">
                <a:solidFill>
                  <a:schemeClr val="tx1"/>
                </a:solidFill>
                <a:latin typeface="Times New Roman" pitchFamily="18" charset="0"/>
                <a:cs typeface="Times New Roman" pitchFamily="18" charset="0"/>
              </a:rPr>
              <a:t>(</a:t>
            </a:r>
            <a:r>
              <a:rPr lang="en-US" sz="1600" b="1" dirty="0">
                <a:solidFill>
                  <a:schemeClr val="tx1"/>
                </a:solidFill>
                <a:latin typeface="Times New Roman" pitchFamily="18" charset="0"/>
                <a:cs typeface="Times New Roman" pitchFamily="18" charset="0"/>
              </a:rPr>
              <a:t>OCR)</a:t>
            </a:r>
          </a:p>
        </p:txBody>
      </p:sp>
      <p:pic>
        <p:nvPicPr>
          <p:cNvPr id="16" name="Picture 15">
            <a:extLst>
              <a:ext uri="{E36330D7-8EEE-46B5-88FB-C368593ECB9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E0B013C-C257-4370-A662-DEFF4EA1983C}"/>
              </a:ext>
            </a:extLst>
          </p:cNvPr>
          <p:cNvPicPr>
            <a:picLocks noChangeAspect="1"/>
          </p:cNvPicPr>
          <p:nvPr/>
        </p:nvPicPr>
        <p:blipFill>
          <a:blip r:embed="rId4"/>
          <a:stretch>
            <a:fillRect/>
          </a:stretch>
        </p:blipFill>
        <p:spPr>
          <a:xfrm>
            <a:off x="7095135" y="5027309"/>
            <a:ext cx="1722977" cy="1187773"/>
          </a:xfrm>
          <a:prstGeom prst="rect">
            <a:avLst/>
          </a:prstGeom>
          <a:noFill/>
        </p:spPr>
      </p:pic>
      <p:sp>
        <p:nvSpPr>
          <p:cNvPr id="17" name="TextBox 16">
            <a:extLst>
              <a:ext uri="{924C1504-4CC0-4741-B35B-A3B4E094480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E7607EC-7E5A-4C8C-8D3F-50D94FD0FFB4}"/>
              </a:ext>
            </a:extLst>
          </p:cNvPr>
          <p:cNvSpPr txBox="1"/>
          <p:nvPr/>
        </p:nvSpPr>
        <p:spPr>
          <a:xfrm>
            <a:off x="3143240" y="1643050"/>
            <a:ext cx="3071834" cy="328178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lnSpc>
                <a:spcPct val="150000"/>
              </a:lnSpc>
              <a:buFontTx/>
              <a:buChar char="-"/>
              <a:defRPr lang="en-US" sz="1400" dirty="0"/>
            </a:pPr>
            <a:r>
              <a:rPr lang="en-US" sz="1400" dirty="0" smtClean="0">
                <a:latin typeface="Times New Roman" pitchFamily="18" charset="0"/>
                <a:cs typeface="Times New Roman" pitchFamily="18" charset="0"/>
              </a:rPr>
              <a:t>A scanner is a device  that captures images, printed text, and handwriting from different sources  and converts them into digital image for editing and display on computers.</a:t>
            </a:r>
          </a:p>
          <a:p>
            <a:pPr algn="just">
              <a:lnSpc>
                <a:spcPct val="150000"/>
              </a:lnSpc>
              <a:buFontTx/>
              <a:buChar char="-"/>
              <a:defRPr lang="en-US" sz="1400" dirty="0"/>
            </a:pPr>
            <a:r>
              <a:rPr lang="en-US" sz="1400" dirty="0" smtClean="0">
                <a:latin typeface="Times New Roman" pitchFamily="18" charset="0"/>
                <a:cs typeface="Times New Roman" pitchFamily="18" charset="0"/>
              </a:rPr>
              <a:t>Scanners come in handheld, feed in, and flatbed types.</a:t>
            </a:r>
          </a:p>
          <a:p>
            <a:pPr algn="just">
              <a:lnSpc>
                <a:spcPct val="150000"/>
              </a:lnSpc>
              <a:buFontTx/>
              <a:buChar char="-"/>
              <a:defRPr lang="en-US" sz="1400" dirty="0"/>
            </a:pPr>
            <a:r>
              <a:rPr lang="en-US" sz="1400" dirty="0" smtClean="0">
                <a:latin typeface="Times New Roman" pitchFamily="18" charset="0"/>
                <a:cs typeface="Times New Roman" pitchFamily="18" charset="0"/>
              </a:rPr>
              <a:t>The scanners that we see in our colleges or offices are flatbed scanners.  </a:t>
            </a:r>
            <a:endParaRPr lang="en-US" sz="1400" dirty="0">
              <a:solidFill>
                <a:schemeClr val="tx1"/>
              </a:solidFill>
              <a:latin typeface="Times New Roman" pitchFamily="18" charset="0"/>
              <a:cs typeface="Times New Roman" pitchFamily="18" charset="0"/>
            </a:endParaRPr>
          </a:p>
        </p:txBody>
      </p:sp>
      <p:sp>
        <p:nvSpPr>
          <p:cNvPr id="11" name="TextBox 10"/>
          <p:cNvSpPr txBox="1"/>
          <p:nvPr/>
        </p:nvSpPr>
        <p:spPr>
          <a:xfrm>
            <a:off x="3786182" y="1071546"/>
            <a:ext cx="1928826"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Scanner</a:t>
            </a:r>
            <a:endParaRPr lang="en-IN"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5"/>
          <a:srcRect/>
          <a:stretch>
            <a:fillRect/>
          </a:stretch>
        </p:blipFill>
        <p:spPr bwMode="auto">
          <a:xfrm>
            <a:off x="3857620" y="5214950"/>
            <a:ext cx="1785950" cy="928694"/>
          </a:xfrm>
          <a:prstGeom prst="rect">
            <a:avLst/>
          </a:prstGeom>
          <a:noFill/>
          <a:ln w="9525">
            <a:noFill/>
            <a:miter lim="800000"/>
            <a:headEnd/>
            <a:tailEnd/>
          </a:ln>
          <a:effectLst/>
        </p:spPr>
      </p:pic>
      <p:sp>
        <p:nvSpPr>
          <p:cNvPr id="18" name="Date Placeholder 17"/>
          <p:cNvSpPr>
            <a:spLocks noGrp="1"/>
          </p:cNvSpPr>
          <p:nvPr>
            <p:ph type="dt" sz="half" idx="10"/>
          </p:nvPr>
        </p:nvSpPr>
        <p:spPr/>
        <p:txBody>
          <a:bodyPr/>
          <a:lstStyle/>
          <a:p>
            <a:fld id="{F547E395-0699-41ED-A8F3-1F41DBEBE1D6}" type="datetime3">
              <a:rPr lang="en-US" smtClean="0"/>
              <a:pPr/>
              <a:t>22 March 2024</a:t>
            </a:fld>
            <a:endParaRPr lang="en-IN"/>
          </a:p>
        </p:txBody>
      </p:sp>
      <p:sp>
        <p:nvSpPr>
          <p:cNvPr id="19" name="Footer Placeholder 18"/>
          <p:cNvSpPr>
            <a:spLocks noGrp="1"/>
          </p:cNvSpPr>
          <p:nvPr>
            <p:ph type="ftr" sz="quarter" idx="11"/>
          </p:nvPr>
        </p:nvSpPr>
        <p:spPr/>
        <p:txBody>
          <a:bodyPr/>
          <a:lstStyle/>
          <a:p>
            <a:r>
              <a:rPr lang="en-IN" smtClean="0"/>
              <a:t>Department of CIVIL Engineering</a:t>
            </a:r>
            <a:endParaRPr lang="en-IN"/>
          </a:p>
        </p:txBody>
      </p:sp>
    </p:spTree>
    <p:extLst>
      <p:ext uri="{9BDA7394-DDDC-41D1-B46A-32568CB51474}">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5EB2EC4C-7FC0-456B-B15B-CE82D19211A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51DF50E-5275-4E47-934A-8E53363226ED}"/>
              </a:ext>
            </a:extLst>
          </p:cNvPr>
          <p:cNvPicPr>
            <a:picLocks noChangeAspect="1"/>
          </p:cNvPicPr>
          <p:nvPr/>
        </p:nvPicPr>
        <p:blipFill>
          <a:blip r:embed="rId3"/>
          <a:stretch>
            <a:fillRect/>
          </a:stretch>
        </p:blipFill>
        <p:spPr>
          <a:xfrm>
            <a:off x="1643042" y="5000636"/>
            <a:ext cx="1564738" cy="1571636"/>
          </a:xfrm>
          <a:prstGeom prst="rect">
            <a:avLst/>
          </a:prstGeom>
          <a:noFill/>
        </p:spPr>
      </p:pic>
      <p:sp>
        <p:nvSpPr>
          <p:cNvPr id="6" name="TextBox 5">
            <a:extLst>
              <a:ext uri="{B6A08F41-525E-4412-A384-29ABFD7194E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33219F8-53CC-4C5B-BD79-22E7A81F3D04}"/>
              </a:ext>
            </a:extLst>
          </p:cNvPr>
          <p:cNvSpPr txBox="1"/>
          <p:nvPr/>
        </p:nvSpPr>
        <p:spPr>
          <a:xfrm>
            <a:off x="1214414" y="1214422"/>
            <a:ext cx="2643206" cy="6958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vert="horz" lIns="95250" tIns="47625" rIns="95250" bIns="47625" rtlCol="0">
            <a:noAutofit/>
          </a:bodyPr>
          <a:lstStyle/>
          <a:p>
            <a:pPr algn="ctr">
              <a:defRPr lang="en-US" sz="1400" dirty="0"/>
            </a:pPr>
            <a:r>
              <a:rPr lang="en-US" sz="1600" b="1" dirty="0">
                <a:solidFill>
                  <a:schemeClr val="tx1"/>
                </a:solidFill>
                <a:latin typeface="Times New Roman" pitchFamily="18" charset="0"/>
                <a:cs typeface="Times New Roman" pitchFamily="18" charset="0"/>
              </a:rPr>
              <a:t>Magnetic Ink Card Reader (</a:t>
            </a:r>
            <a:r>
              <a:rPr lang="en-US" sz="1600" b="1" dirty="0" err="1">
                <a:solidFill>
                  <a:schemeClr val="tx1"/>
                </a:solidFill>
                <a:latin typeface="Times New Roman" pitchFamily="18" charset="0"/>
                <a:cs typeface="Times New Roman" pitchFamily="18" charset="0"/>
              </a:rPr>
              <a:t>MICR</a:t>
            </a:r>
            <a:r>
              <a:rPr lang="en-US" sz="1600" b="1" dirty="0">
                <a:solidFill>
                  <a:schemeClr val="tx1"/>
                </a:solidFill>
                <a:latin typeface="Times New Roman" pitchFamily="18" charset="0"/>
                <a:cs typeface="Times New Roman" pitchFamily="18" charset="0"/>
              </a:rPr>
              <a:t>)</a:t>
            </a:r>
          </a:p>
        </p:txBody>
      </p:sp>
      <p:sp>
        <p:nvSpPr>
          <p:cNvPr id="7" name="TextBox 6">
            <a:extLst>
              <a:ext uri="{7593985C-D619-4E98-B16D-1445254D1CC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8AD447E-C445-4F1B-B1CD-396B8077BA91}"/>
              </a:ext>
            </a:extLst>
          </p:cNvPr>
          <p:cNvSpPr txBox="1"/>
          <p:nvPr/>
        </p:nvSpPr>
        <p:spPr>
          <a:xfrm>
            <a:off x="1071538" y="1928802"/>
            <a:ext cx="2916859" cy="295224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a:solidFill>
                  <a:schemeClr val="tx1"/>
                </a:solidFill>
                <a:latin typeface="Open Sans"/>
              </a:rPr>
              <a:t>- </a:t>
            </a:r>
            <a:r>
              <a:rPr lang="en-US" sz="1200" dirty="0" err="1">
                <a:solidFill>
                  <a:schemeClr val="tx1"/>
                </a:solidFill>
                <a:latin typeface="Open Sans"/>
              </a:rPr>
              <a:t>MICR</a:t>
            </a:r>
            <a:r>
              <a:rPr lang="en-US" sz="1200" dirty="0">
                <a:solidFill>
                  <a:schemeClr val="tx1"/>
                </a:solidFill>
                <a:latin typeface="Open Sans"/>
              </a:rPr>
              <a:t> input device is generally used in banks as there are large number of </a:t>
            </a:r>
            <a:r>
              <a:rPr lang="en-US" sz="1200" dirty="0" err="1">
                <a:solidFill>
                  <a:schemeClr val="tx1"/>
                </a:solidFill>
                <a:latin typeface="Open Sans"/>
              </a:rPr>
              <a:t>cheques</a:t>
            </a:r>
            <a:r>
              <a:rPr lang="en-US" sz="1200" dirty="0">
                <a:solidFill>
                  <a:schemeClr val="tx1"/>
                </a:solidFill>
                <a:latin typeface="Open Sans"/>
              </a:rPr>
              <a:t> to be processed every day.</a:t>
            </a:r>
          </a:p>
          <a:p>
            <a:pPr>
              <a:defRPr lang="en-US" sz="1400" dirty="0"/>
            </a:pPr>
            <a:endParaRPr lang="en-US" sz="1200" dirty="0">
              <a:solidFill>
                <a:schemeClr val="tx1"/>
              </a:solidFill>
              <a:latin typeface="Open Sans"/>
            </a:endParaRPr>
          </a:p>
          <a:p>
            <a:pPr>
              <a:defRPr lang="en-US" sz="1400" dirty="0"/>
            </a:pPr>
            <a:r>
              <a:rPr lang="en-US" sz="1200" dirty="0">
                <a:solidFill>
                  <a:schemeClr val="tx1"/>
                </a:solidFill>
                <a:latin typeface="Open Sans"/>
              </a:rPr>
              <a:t>-  The bank's code number and </a:t>
            </a:r>
            <a:r>
              <a:rPr lang="en-US" sz="1200" dirty="0" err="1">
                <a:solidFill>
                  <a:schemeClr val="tx1"/>
                </a:solidFill>
                <a:latin typeface="Open Sans"/>
              </a:rPr>
              <a:t>cheque</a:t>
            </a:r>
            <a:r>
              <a:rPr lang="en-US" sz="1200" dirty="0">
                <a:solidFill>
                  <a:schemeClr val="tx1"/>
                </a:solidFill>
                <a:latin typeface="Open Sans"/>
              </a:rPr>
              <a:t> number are printed on the </a:t>
            </a:r>
            <a:r>
              <a:rPr lang="en-US" sz="1200" dirty="0" err="1">
                <a:solidFill>
                  <a:schemeClr val="tx1"/>
                </a:solidFill>
                <a:latin typeface="Open Sans"/>
              </a:rPr>
              <a:t>cheques</a:t>
            </a:r>
            <a:r>
              <a:rPr lang="en-US" sz="1200" dirty="0">
                <a:solidFill>
                  <a:schemeClr val="tx1"/>
                </a:solidFill>
                <a:latin typeface="Open Sans"/>
              </a:rPr>
              <a:t> with a special type of ink that contains particles of magnetic material that are machine readable.</a:t>
            </a:r>
          </a:p>
        </p:txBody>
      </p:sp>
      <p:sp>
        <p:nvSpPr>
          <p:cNvPr id="12" name="Slide Number Placeholder 11"/>
          <p:cNvSpPr>
            <a:spLocks noGrp="1"/>
          </p:cNvSpPr>
          <p:nvPr>
            <p:ph type="sldNum" sz="quarter" idx="12"/>
          </p:nvPr>
        </p:nvSpPr>
        <p:spPr/>
        <p:txBody>
          <a:bodyPr/>
          <a:lstStyle/>
          <a:p>
            <a:fld id="{208A4197-6501-4F07-95BE-3B6D4F9505A5}" type="slidenum">
              <a:rPr lang="en-IN" smtClean="0"/>
              <a:pPr/>
              <a:t>23</a:t>
            </a:fld>
            <a:endParaRPr lang="en-IN"/>
          </a:p>
        </p:txBody>
      </p:sp>
      <p:sp>
        <p:nvSpPr>
          <p:cNvPr id="14" name="TextBox 13">
            <a:extLst>
              <a:ext uri="{A14BE4FD-8C41-4CF7-9C44-706C66BEB78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B1DA790-F36A-4BDF-9ADE-190E3910990F}"/>
              </a:ext>
            </a:extLst>
          </p:cNvPr>
          <p:cNvSpPr txBox="1"/>
          <p:nvPr/>
        </p:nvSpPr>
        <p:spPr>
          <a:xfrm>
            <a:off x="5000628" y="1857364"/>
            <a:ext cx="2714644" cy="307183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a:solidFill>
                  <a:schemeClr val="tx1"/>
                </a:solidFill>
                <a:latin typeface="Open Sans"/>
              </a:rPr>
              <a:t>- </a:t>
            </a:r>
            <a:r>
              <a:rPr lang="en-US" sz="1200" dirty="0" err="1">
                <a:solidFill>
                  <a:schemeClr val="tx1"/>
                </a:solidFill>
                <a:latin typeface="Open Sans"/>
              </a:rPr>
              <a:t>OMR</a:t>
            </a:r>
            <a:r>
              <a:rPr lang="en-US" sz="1200" dirty="0">
                <a:solidFill>
                  <a:schemeClr val="tx1"/>
                </a:solidFill>
                <a:latin typeface="Open Sans"/>
              </a:rPr>
              <a:t> is a special type of optical scanner used to recognize the type of mark made by pen or pencil.</a:t>
            </a:r>
          </a:p>
          <a:p>
            <a:pPr>
              <a:defRPr lang="en-US" sz="1400" dirty="0"/>
            </a:pPr>
            <a:r>
              <a:rPr lang="en-US" sz="1200" dirty="0">
                <a:solidFill>
                  <a:schemeClr val="tx1"/>
                </a:solidFill>
                <a:latin typeface="Open Sans"/>
              </a:rPr>
              <a:t> </a:t>
            </a:r>
          </a:p>
          <a:p>
            <a:pPr>
              <a:defRPr lang="en-US" sz="1400" dirty="0"/>
            </a:pPr>
            <a:r>
              <a:rPr lang="en-US" sz="1200" dirty="0">
                <a:solidFill>
                  <a:schemeClr val="tx1"/>
                </a:solidFill>
                <a:latin typeface="Open Sans"/>
              </a:rPr>
              <a:t>- It is used where one out of a few alternatives is to be selected and marked.</a:t>
            </a:r>
          </a:p>
          <a:p>
            <a:pPr>
              <a:defRPr lang="en-US" sz="1400" dirty="0"/>
            </a:pPr>
            <a:endParaRPr lang="en-US" sz="1200" dirty="0">
              <a:solidFill>
                <a:schemeClr val="tx1"/>
              </a:solidFill>
              <a:latin typeface="Open Sans"/>
            </a:endParaRPr>
          </a:p>
          <a:p>
            <a:pPr>
              <a:defRPr lang="en-US" sz="1400" dirty="0"/>
            </a:pPr>
            <a:r>
              <a:rPr lang="en-US" sz="1200" dirty="0">
                <a:solidFill>
                  <a:schemeClr val="tx1"/>
                </a:solidFill>
                <a:latin typeface="Open Sans"/>
              </a:rPr>
              <a:t>- It is specially used for checking the answer sheets of examinations having multiple choice questions.</a:t>
            </a:r>
          </a:p>
        </p:txBody>
      </p:sp>
      <p:sp>
        <p:nvSpPr>
          <p:cNvPr id="15" name="TextBox 14">
            <a:extLst>
              <a:ext uri="{75C84B9F-FA04-4FB1-80D0-B2756C5458C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8BC10E6-7D2B-4A51-A1AE-625E0189BA08}"/>
              </a:ext>
            </a:extLst>
          </p:cNvPr>
          <p:cNvSpPr txBox="1"/>
          <p:nvPr>
            <p:custDataLst>
              <p:tags r:id="rId1"/>
            </p:custDataLst>
          </p:nvPr>
        </p:nvSpPr>
        <p:spPr>
          <a:xfrm>
            <a:off x="4857752" y="1285860"/>
            <a:ext cx="2585561" cy="47251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latin typeface="Times New Roman" pitchFamily="18" charset="0"/>
                <a:cs typeface="Times New Roman" pitchFamily="18" charset="0"/>
              </a:rPr>
              <a:t>Optical Mark </a:t>
            </a:r>
            <a:r>
              <a:rPr lang="en-US" sz="1600" b="1" dirty="0" smtClean="0">
                <a:latin typeface="Times New Roman" pitchFamily="18" charset="0"/>
                <a:cs typeface="Times New Roman" pitchFamily="18" charset="0"/>
              </a:rPr>
              <a:t>Reader</a:t>
            </a:r>
          </a:p>
          <a:p>
            <a:pPr algn="ctr">
              <a:defRPr lang="en-US" sz="1400" dirty="0"/>
            </a:pPr>
            <a:r>
              <a:rPr lang="en-US" sz="1600" b="1" dirty="0" smtClean="0">
                <a:latin typeface="Times New Roman" pitchFamily="18" charset="0"/>
                <a:cs typeface="Times New Roman" pitchFamily="18" charset="0"/>
              </a:rPr>
              <a:t> (</a:t>
            </a:r>
            <a:r>
              <a:rPr lang="en-US" sz="1600" b="1" dirty="0">
                <a:latin typeface="Times New Roman" pitchFamily="18" charset="0"/>
                <a:cs typeface="Times New Roman" pitchFamily="18" charset="0"/>
              </a:rPr>
              <a:t>OMR)</a:t>
            </a:r>
          </a:p>
        </p:txBody>
      </p:sp>
      <p:pic>
        <p:nvPicPr>
          <p:cNvPr id="16" name="Picture 15">
            <a:extLst>
              <a:ext uri="{27EBA9BC-540D-48D5-9C62-2A8AC959525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B8077B0-AC51-41FF-960A-F7AE319E75F5}"/>
              </a:ext>
            </a:extLst>
          </p:cNvPr>
          <p:cNvPicPr>
            <a:picLocks noChangeAspect="1"/>
          </p:cNvPicPr>
          <p:nvPr/>
        </p:nvPicPr>
        <p:blipFill>
          <a:blip r:embed="rId4"/>
          <a:stretch>
            <a:fillRect/>
          </a:stretch>
        </p:blipFill>
        <p:spPr>
          <a:xfrm>
            <a:off x="5357818" y="5143512"/>
            <a:ext cx="2245857" cy="998100"/>
          </a:xfrm>
          <a:prstGeom prst="rect">
            <a:avLst/>
          </a:prstGeom>
          <a:noFill/>
        </p:spPr>
      </p:pic>
      <p:sp>
        <p:nvSpPr>
          <p:cNvPr id="10" name="Date Placeholder 9"/>
          <p:cNvSpPr>
            <a:spLocks noGrp="1"/>
          </p:cNvSpPr>
          <p:nvPr>
            <p:ph type="dt" sz="half" idx="10"/>
          </p:nvPr>
        </p:nvSpPr>
        <p:spPr/>
        <p:txBody>
          <a:bodyPr/>
          <a:lstStyle/>
          <a:p>
            <a:fld id="{4247FE3C-AC3E-4CD7-B857-8C2B70183E93}" type="datetime3">
              <a:rPr lang="en-US" smtClean="0"/>
              <a:pPr/>
              <a:t>22 March 2024</a:t>
            </a:fld>
            <a:endParaRPr lang="en-IN"/>
          </a:p>
        </p:txBody>
      </p:sp>
      <p:sp>
        <p:nvSpPr>
          <p:cNvPr id="11" name="Footer Placeholder 10"/>
          <p:cNvSpPr>
            <a:spLocks noGrp="1"/>
          </p:cNvSpPr>
          <p:nvPr>
            <p:ph type="ftr" sz="quarter" idx="11"/>
          </p:nvPr>
        </p:nvSpPr>
        <p:spPr/>
        <p:txBody>
          <a:bodyPr/>
          <a:lstStyle/>
          <a:p>
            <a:r>
              <a:rPr lang="en-IN" smtClean="0"/>
              <a:t>Department of CIVIL Engineering</a:t>
            </a:r>
            <a:endParaRPr lang="en-IN"/>
          </a:p>
        </p:txBody>
      </p:sp>
    </p:spTree>
    <p:extLst>
      <p:ext uri="{C1D602C7-98F1-422F-BC71-9F292251314B}">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24</a:t>
            </a:fld>
            <a:endParaRPr lang="en-IN"/>
          </a:p>
        </p:txBody>
      </p:sp>
      <p:sp>
        <p:nvSpPr>
          <p:cNvPr id="5" name="Content Placeholder 4">
            <a:extLst>
              <a:ext uri="{D5C163A8-8DFC-4E43-94FB-0A477DE1B70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B0ECE03-5E62-44DF-B18A-34EF0B13E1B7}"/>
              </a:ext>
            </a:extLst>
          </p:cNvPr>
          <p:cNvSpPr txBox="1">
            <a:spLocks noGrp="1"/>
          </p:cNvSpPr>
          <p:nvPr>
            <p:ph idx="1"/>
          </p:nvPr>
        </p:nvSpPr>
        <p:spPr>
          <a:xfrm>
            <a:off x="714348" y="1857364"/>
            <a:ext cx="2357454" cy="264320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buNone/>
              <a:defRPr lang="en-US" sz="1400" dirty="0"/>
            </a:pPr>
            <a:r>
              <a:rPr lang="en-US" sz="1400" dirty="0">
                <a:solidFill>
                  <a:schemeClr val="tx1"/>
                </a:solidFill>
                <a:latin typeface="Times New Roman" pitchFamily="18" charset="0"/>
                <a:cs typeface="Times New Roman" pitchFamily="18" charset="0"/>
              </a:rPr>
              <a:t>- Microphone is an input device to input sound that is then stored in a digital form. </a:t>
            </a:r>
          </a:p>
          <a:p>
            <a:pPr algn="just">
              <a:defRPr lang="en-US" sz="1400" dirty="0"/>
            </a:pPr>
            <a:endParaRPr lang="en-US" sz="1400" dirty="0">
              <a:solidFill>
                <a:schemeClr val="tx1"/>
              </a:solidFill>
              <a:latin typeface="Times New Roman" pitchFamily="18" charset="0"/>
              <a:cs typeface="Times New Roman" pitchFamily="18" charset="0"/>
            </a:endParaRPr>
          </a:p>
          <a:p>
            <a:pPr algn="just">
              <a:buNone/>
              <a:defRPr lang="en-US" sz="1400" dirty="0"/>
            </a:pPr>
            <a:r>
              <a:rPr lang="en-US" sz="1400" dirty="0">
                <a:solidFill>
                  <a:schemeClr val="tx1"/>
                </a:solidFill>
                <a:latin typeface="Times New Roman" pitchFamily="18" charset="0"/>
                <a:cs typeface="Times New Roman" pitchFamily="18" charset="0"/>
              </a:rPr>
              <a:t>-The microphone is used for various applications such as adding sound to a multimedia presentation or for mixing music.</a:t>
            </a:r>
          </a:p>
        </p:txBody>
      </p:sp>
      <p:sp>
        <p:nvSpPr>
          <p:cNvPr id="6" name="TextBox 5">
            <a:extLst>
              <a:ext uri="{A17C4C53-0ADA-47F8-A7E3-C08B2546602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FA96555-EF28-456C-8A0A-C17FBE99D1E6}"/>
              </a:ext>
            </a:extLst>
          </p:cNvPr>
          <p:cNvSpPr txBox="1"/>
          <p:nvPr/>
        </p:nvSpPr>
        <p:spPr>
          <a:xfrm>
            <a:off x="1071538" y="1285860"/>
            <a:ext cx="1714512" cy="4114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vert="horz" lIns="95250" tIns="47625" rIns="95250" bIns="47625" rtlCol="0">
            <a:noAutofit/>
          </a:bodyPr>
          <a:lstStyle/>
          <a:p>
            <a:pPr>
              <a:defRPr lang="en-US" sz="1400" dirty="0"/>
            </a:pPr>
            <a:r>
              <a:rPr lang="en-US" sz="2000" b="1" dirty="0">
                <a:solidFill>
                  <a:schemeClr val="tx1"/>
                </a:solidFill>
                <a:latin typeface="Times New Roman" pitchFamily="18" charset="0"/>
                <a:cs typeface="Times New Roman" pitchFamily="18" charset="0"/>
              </a:rPr>
              <a:t>Microphone</a:t>
            </a:r>
          </a:p>
        </p:txBody>
      </p:sp>
      <p:pic>
        <p:nvPicPr>
          <p:cNvPr id="7" name="Picture 6">
            <a:extLst>
              <a:ext uri="{161D6629-87D9-40B2-BD0E-382BABED2D7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A606979-E629-4451-99BA-AF589B8B882B}"/>
              </a:ext>
            </a:extLst>
          </p:cNvPr>
          <p:cNvPicPr>
            <a:picLocks noChangeAspect="1"/>
          </p:cNvPicPr>
          <p:nvPr/>
        </p:nvPicPr>
        <p:blipFill>
          <a:blip r:embed="rId2"/>
          <a:stretch>
            <a:fillRect/>
          </a:stretch>
        </p:blipFill>
        <p:spPr>
          <a:xfrm>
            <a:off x="1571604" y="4643446"/>
            <a:ext cx="1242612" cy="1570736"/>
          </a:xfrm>
          <a:prstGeom prst="rect">
            <a:avLst/>
          </a:prstGeom>
          <a:noFill/>
        </p:spPr>
      </p:pic>
      <p:pic>
        <p:nvPicPr>
          <p:cNvPr id="1026" name="Picture 2"/>
          <p:cNvPicPr>
            <a:picLocks noChangeAspect="1" noChangeArrowheads="1"/>
          </p:cNvPicPr>
          <p:nvPr/>
        </p:nvPicPr>
        <p:blipFill>
          <a:blip r:embed="rId3"/>
          <a:srcRect/>
          <a:stretch>
            <a:fillRect/>
          </a:stretch>
        </p:blipFill>
        <p:spPr bwMode="auto">
          <a:xfrm>
            <a:off x="4000496" y="5072074"/>
            <a:ext cx="1571636" cy="1214446"/>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6929454" y="5072074"/>
            <a:ext cx="1357322" cy="1071570"/>
          </a:xfrm>
          <a:prstGeom prst="rect">
            <a:avLst/>
          </a:prstGeom>
          <a:noFill/>
          <a:ln w="9525">
            <a:noFill/>
            <a:miter lim="800000"/>
            <a:headEnd/>
            <a:tailEnd/>
          </a:ln>
          <a:effectLst/>
        </p:spPr>
      </p:pic>
      <p:sp>
        <p:nvSpPr>
          <p:cNvPr id="10" name="Content Placeholder 4">
            <a:extLst>
              <a:ext uri="{D5C163A8-8DFC-4E43-94FB-0A477DE1B70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B0ECE03-5E62-44DF-B18A-34EF0B13E1B7}"/>
              </a:ext>
            </a:extLst>
          </p:cNvPr>
          <p:cNvSpPr txBox="1">
            <a:spLocks/>
          </p:cNvSpPr>
          <p:nvPr/>
        </p:nvSpPr>
        <p:spPr>
          <a:xfrm>
            <a:off x="3428992" y="1857364"/>
            <a:ext cx="2500330" cy="264320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marL="342900" marR="0" lvl="0" indent="-342900" algn="just" defTabSz="914400" rtl="0" eaLnBrk="1" fontAlgn="auto" latinLnBrk="0" hangingPunct="1">
              <a:lnSpc>
                <a:spcPct val="100000"/>
              </a:lnSpc>
              <a:spcBef>
                <a:spcPct val="20000"/>
              </a:spcBef>
              <a:spcAft>
                <a:spcPts val="0"/>
              </a:spcAft>
              <a:buClrTx/>
              <a:buSzTx/>
              <a:tabLst/>
              <a:defRPr lang="en-US" sz="1400" dirty="0"/>
            </a:pPr>
            <a:r>
              <a:rPr lang="en-US" sz="1400" dirty="0" smtClean="0">
                <a:latin typeface="Times New Roman" pitchFamily="18" charset="0"/>
                <a:cs typeface="Times New Roman" pitchFamily="18" charset="0"/>
              </a:rPr>
              <a:t>-it is a handheld and easily portable device used to capture images or videos</a:t>
            </a:r>
          </a:p>
          <a:p>
            <a:pPr marL="342900" marR="0" lvl="0" indent="-342900" algn="just" defTabSz="914400" rtl="0" eaLnBrk="1" fontAlgn="auto" latinLnBrk="0" hangingPunct="1">
              <a:lnSpc>
                <a:spcPct val="100000"/>
              </a:lnSpc>
              <a:spcBef>
                <a:spcPct val="20000"/>
              </a:spcBef>
              <a:spcAft>
                <a:spcPts val="0"/>
              </a:spcAft>
              <a:buClrTx/>
              <a:buSzTx/>
              <a:tabLst/>
              <a:defRPr lang="en-US" sz="1400" dirty="0"/>
            </a:pPr>
            <a:r>
              <a:rPr kumimoji="0" lang="en-US"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-The digital camera digitizes image or video and stores them on a memory card</a:t>
            </a:r>
          </a:p>
          <a:p>
            <a:pPr marL="342900" marR="0" lvl="0" indent="-342900" algn="just" defTabSz="914400" rtl="0" eaLnBrk="1" fontAlgn="auto" latinLnBrk="0" hangingPunct="1">
              <a:lnSpc>
                <a:spcPct val="100000"/>
              </a:lnSpc>
              <a:spcBef>
                <a:spcPct val="20000"/>
              </a:spcBef>
              <a:spcAft>
                <a:spcPts val="0"/>
              </a:spcAft>
              <a:buClrTx/>
              <a:buSzTx/>
              <a:tabLst/>
              <a:defRPr lang="en-US" sz="1400" dirty="0"/>
            </a:pPr>
            <a:r>
              <a:rPr lang="en-US" sz="1400" dirty="0" smtClean="0">
                <a:latin typeface="Times New Roman" pitchFamily="18" charset="0"/>
                <a:cs typeface="Times New Roman" pitchFamily="18" charset="0"/>
              </a:rPr>
              <a:t>- The data can then be transferred to the computer</a:t>
            </a:r>
          </a:p>
          <a:p>
            <a:pPr marL="342900" marR="0" lvl="0" indent="-342900" algn="just" defTabSz="914400" rtl="0" eaLnBrk="1" fontAlgn="auto" latinLnBrk="0" hangingPunct="1">
              <a:lnSpc>
                <a:spcPct val="100000"/>
              </a:lnSpc>
              <a:spcBef>
                <a:spcPct val="20000"/>
              </a:spcBef>
              <a:spcAft>
                <a:spcPts val="0"/>
              </a:spcAft>
              <a:buClrTx/>
              <a:buSzTx/>
              <a:tabLst/>
              <a:defRPr lang="en-US" sz="1400" dirty="0"/>
            </a:pPr>
            <a:r>
              <a:rPr lang="en-US" sz="1400" dirty="0" smtClean="0">
                <a:latin typeface="Times New Roman" pitchFamily="18" charset="0"/>
                <a:cs typeface="Times New Roman" pitchFamily="18" charset="0"/>
              </a:rPr>
              <a:t>- They are easily edited, printed or transmitted through mails</a:t>
            </a:r>
            <a:r>
              <a:rPr kumimoji="0" lang="en-US" sz="14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endParaRPr kumimoji="0" lang="en-US" sz="1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11" name="Content Placeholder 4">
            <a:extLst>
              <a:ext uri="{D5C163A8-8DFC-4E43-94FB-0A477DE1B70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B0ECE03-5E62-44DF-B18A-34EF0B13E1B7}"/>
              </a:ext>
            </a:extLst>
          </p:cNvPr>
          <p:cNvSpPr txBox="1">
            <a:spLocks/>
          </p:cNvSpPr>
          <p:nvPr/>
        </p:nvSpPr>
        <p:spPr>
          <a:xfrm>
            <a:off x="6215074" y="1857364"/>
            <a:ext cx="2357454" cy="264320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marL="342900" marR="0" lvl="0" indent="-342900" algn="just" defTabSz="914400" rtl="0" eaLnBrk="1" fontAlgn="auto" latinLnBrk="0" hangingPunct="1">
              <a:lnSpc>
                <a:spcPct val="100000"/>
              </a:lnSpc>
              <a:spcBef>
                <a:spcPct val="20000"/>
              </a:spcBef>
              <a:spcAft>
                <a:spcPts val="0"/>
              </a:spcAft>
              <a:buClrTx/>
              <a:buSzTx/>
              <a:buFontTx/>
              <a:buChar char="-"/>
              <a:tabLst/>
              <a:defRPr lang="en-US" sz="1400" dirty="0"/>
            </a:pPr>
            <a:r>
              <a:rPr kumimoji="0" lang="en-US"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Web cameras too</a:t>
            </a:r>
            <a:r>
              <a:rPr kumimoji="0" lang="en-US" sz="14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capture videos that can be transmitted via the internet in real time.</a:t>
            </a:r>
          </a:p>
          <a:p>
            <a:pPr marL="342900" marR="0" lvl="0" indent="-342900" algn="just" defTabSz="914400" rtl="0" eaLnBrk="1" fontAlgn="auto" latinLnBrk="0" hangingPunct="1">
              <a:lnSpc>
                <a:spcPct val="100000"/>
              </a:lnSpc>
              <a:spcBef>
                <a:spcPct val="20000"/>
              </a:spcBef>
              <a:spcAft>
                <a:spcPts val="0"/>
              </a:spcAft>
              <a:buClrTx/>
              <a:buSzTx/>
              <a:buFontTx/>
              <a:buChar char="-"/>
              <a:tabLst/>
              <a:defRPr lang="en-US" sz="1400" dirty="0"/>
            </a:pPr>
            <a:r>
              <a:rPr lang="en-US" sz="1400" dirty="0" smtClean="0">
                <a:latin typeface="Times New Roman" pitchFamily="18" charset="0"/>
                <a:cs typeface="Times New Roman" pitchFamily="18" charset="0"/>
              </a:rPr>
              <a:t> they are cheap, and this is one of the reason to use them widely for security and privacy purpose.</a:t>
            </a:r>
            <a:endParaRPr kumimoji="0" lang="en-US" sz="1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12" name="TextBox 11">
            <a:extLst>
              <a:ext uri="{A17C4C53-0ADA-47F8-A7E3-C08B2546602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FA96555-EF28-456C-8A0A-C17FBE99D1E6}"/>
              </a:ext>
            </a:extLst>
          </p:cNvPr>
          <p:cNvSpPr txBox="1"/>
          <p:nvPr/>
        </p:nvSpPr>
        <p:spPr>
          <a:xfrm>
            <a:off x="3929058" y="1357298"/>
            <a:ext cx="1857388" cy="4114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vert="horz" lIns="95250" tIns="47625" rIns="95250" bIns="47625" rtlCol="0">
            <a:noAutofit/>
          </a:bodyPr>
          <a:lstStyle/>
          <a:p>
            <a:pPr>
              <a:defRPr lang="en-US" sz="1400" dirty="0"/>
            </a:pPr>
            <a:r>
              <a:rPr lang="en-US" sz="2000" b="1" dirty="0" smtClean="0">
                <a:solidFill>
                  <a:schemeClr val="tx1"/>
                </a:solidFill>
                <a:latin typeface="Times New Roman" pitchFamily="18" charset="0"/>
                <a:cs typeface="Times New Roman" pitchFamily="18" charset="0"/>
              </a:rPr>
              <a:t>Digital camera</a:t>
            </a:r>
            <a:endParaRPr lang="en-US" sz="2000" b="1" dirty="0">
              <a:solidFill>
                <a:schemeClr val="tx1"/>
              </a:solidFill>
              <a:latin typeface="Times New Roman" pitchFamily="18" charset="0"/>
              <a:cs typeface="Times New Roman" pitchFamily="18" charset="0"/>
            </a:endParaRPr>
          </a:p>
        </p:txBody>
      </p:sp>
      <p:sp>
        <p:nvSpPr>
          <p:cNvPr id="13" name="TextBox 12">
            <a:extLst>
              <a:ext uri="{A17C4C53-0ADA-47F8-A7E3-C08B2546602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FA96555-EF28-456C-8A0A-C17FBE99D1E6}"/>
              </a:ext>
            </a:extLst>
          </p:cNvPr>
          <p:cNvSpPr txBox="1"/>
          <p:nvPr/>
        </p:nvSpPr>
        <p:spPr>
          <a:xfrm>
            <a:off x="6429388" y="1357298"/>
            <a:ext cx="1714512" cy="4114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vert="horz" lIns="95250" tIns="47625" rIns="95250" bIns="47625" rtlCol="0">
            <a:noAutofit/>
          </a:bodyPr>
          <a:lstStyle/>
          <a:p>
            <a:pPr>
              <a:defRPr lang="en-US" sz="1400" dirty="0"/>
            </a:pPr>
            <a:r>
              <a:rPr lang="en-US" sz="2000" b="1" dirty="0" smtClean="0">
                <a:solidFill>
                  <a:schemeClr val="tx1"/>
                </a:solidFill>
                <a:latin typeface="Times New Roman" pitchFamily="18" charset="0"/>
                <a:cs typeface="Times New Roman" pitchFamily="18" charset="0"/>
              </a:rPr>
              <a:t>Web camera</a:t>
            </a:r>
            <a:endParaRPr lang="en-US" sz="2000" b="1" dirty="0">
              <a:solidFill>
                <a:schemeClr val="tx1"/>
              </a:solidFill>
              <a:latin typeface="Times New Roman" pitchFamily="18" charset="0"/>
              <a:cs typeface="Times New Roman" pitchFamily="18" charset="0"/>
            </a:endParaRPr>
          </a:p>
        </p:txBody>
      </p:sp>
      <p:sp>
        <p:nvSpPr>
          <p:cNvPr id="15" name="Date Placeholder 14"/>
          <p:cNvSpPr>
            <a:spLocks noGrp="1"/>
          </p:cNvSpPr>
          <p:nvPr>
            <p:ph type="dt" sz="half" idx="10"/>
          </p:nvPr>
        </p:nvSpPr>
        <p:spPr/>
        <p:txBody>
          <a:bodyPr/>
          <a:lstStyle/>
          <a:p>
            <a:fld id="{E70A02D9-88E7-4DDE-BE45-0A0E16961088}" type="datetime3">
              <a:rPr lang="en-US" smtClean="0"/>
              <a:pPr/>
              <a:t>22 March 2024</a:t>
            </a:fld>
            <a:endParaRPr lang="en-IN"/>
          </a:p>
        </p:txBody>
      </p:sp>
      <p:sp>
        <p:nvSpPr>
          <p:cNvPr id="16" name="Footer Placeholder 15"/>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DB73B15E-6C3C-4BEB-93EC-5132F09B701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2FCCB5E-E8FD-4BDC-BE7C-E79E65EBD611}"/>
              </a:ext>
            </a:extLst>
          </p:cNvPr>
          <p:cNvPicPr>
            <a:picLocks noChangeAspect="1"/>
          </p:cNvPicPr>
          <p:nvPr/>
        </p:nvPicPr>
        <p:blipFill>
          <a:blip r:embed="rId3"/>
          <a:stretch>
            <a:fillRect/>
          </a:stretch>
        </p:blipFill>
        <p:spPr>
          <a:xfrm>
            <a:off x="1214414" y="1643050"/>
            <a:ext cx="5724525" cy="4076700"/>
          </a:xfrm>
          <a:prstGeom prst="rect">
            <a:avLst/>
          </a:prstGeom>
          <a:noFill/>
        </p:spPr>
      </p:pic>
      <p:sp>
        <p:nvSpPr>
          <p:cNvPr id="4" name="TextBox 3">
            <a:extLst>
              <a:ext uri="{1538F761-B41C-4C11-836A-82E3A229469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3775C51-E621-4EB4-A123-553DF3C6749D}"/>
              </a:ext>
            </a:extLst>
          </p:cNvPr>
          <p:cNvSpPr txBox="1"/>
          <p:nvPr/>
        </p:nvSpPr>
        <p:spPr>
          <a:xfrm>
            <a:off x="2977200" y="992403"/>
            <a:ext cx="3189608"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Input Devices</a:t>
            </a:r>
          </a:p>
        </p:txBody>
      </p:sp>
      <p:sp>
        <p:nvSpPr>
          <p:cNvPr id="7" name="Slide Number Placeholder 6"/>
          <p:cNvSpPr>
            <a:spLocks noGrp="1"/>
          </p:cNvSpPr>
          <p:nvPr>
            <p:ph type="sldNum" sz="quarter" idx="12"/>
          </p:nvPr>
        </p:nvSpPr>
        <p:spPr/>
        <p:txBody>
          <a:bodyPr/>
          <a:lstStyle/>
          <a:p>
            <a:fld id="{208A4197-6501-4F07-95BE-3B6D4F9505A5}" type="slidenum">
              <a:rPr lang="en-IN" smtClean="0"/>
              <a:pPr/>
              <a:t>25</a:t>
            </a:fld>
            <a:endParaRPr lang="en-IN"/>
          </a:p>
        </p:txBody>
      </p:sp>
      <p:sp>
        <p:nvSpPr>
          <p:cNvPr id="6" name="Date Placeholder 5"/>
          <p:cNvSpPr>
            <a:spLocks noGrp="1"/>
          </p:cNvSpPr>
          <p:nvPr>
            <p:ph type="dt" sz="half" idx="10"/>
          </p:nvPr>
        </p:nvSpPr>
        <p:spPr/>
        <p:txBody>
          <a:bodyPr/>
          <a:lstStyle/>
          <a:p>
            <a:fld id="{7217247B-9857-4059-9735-DE64AD913799}"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extLst>
      <p:ext uri="{C3D7ABF5-84FA-4946-9414-943555063C35}">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08A4197-6501-4F07-95BE-3B6D4F9505A5}" type="slidenum">
              <a:rPr lang="en-IN" smtClean="0"/>
              <a:pPr/>
              <a:t>26</a:t>
            </a:fld>
            <a:endParaRPr lang="en-IN"/>
          </a:p>
        </p:txBody>
      </p:sp>
      <p:pic>
        <p:nvPicPr>
          <p:cNvPr id="6" name="Picture 2"/>
          <p:cNvPicPr>
            <a:picLocks noGrp="1" noChangeAspect="1" noChangeArrowheads="1"/>
          </p:cNvPicPr>
          <p:nvPr>
            <p:ph idx="4294967295"/>
          </p:nvPr>
        </p:nvPicPr>
        <p:blipFill>
          <a:blip r:embed="rId2"/>
          <a:srcRect/>
          <a:stretch>
            <a:fillRect/>
          </a:stretch>
        </p:blipFill>
        <p:spPr bwMode="auto">
          <a:xfrm>
            <a:off x="857224" y="1071546"/>
            <a:ext cx="7143800" cy="4786346"/>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44231A36-6A94-4FE3-84A6-661A06FEE4BA}"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27</a:t>
            </a:fld>
            <a:endParaRPr lang="en-IN"/>
          </a:p>
        </p:txBody>
      </p:sp>
      <p:sp>
        <p:nvSpPr>
          <p:cNvPr id="7" name="Rectangle 6"/>
          <p:cNvSpPr/>
          <p:nvPr/>
        </p:nvSpPr>
        <p:spPr>
          <a:xfrm>
            <a:off x="2786050" y="1500174"/>
            <a:ext cx="2428892" cy="64294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smtClean="0">
                <a:latin typeface="Times New Roman" pitchFamily="18" charset="0"/>
                <a:cs typeface="Times New Roman" pitchFamily="18" charset="0"/>
              </a:rPr>
              <a:t>Output devices</a:t>
            </a:r>
            <a:endParaRPr lang="en-IN" sz="2000" b="1" dirty="0">
              <a:latin typeface="Times New Roman" pitchFamily="18" charset="0"/>
              <a:cs typeface="Times New Roman" pitchFamily="18" charset="0"/>
            </a:endParaRPr>
          </a:p>
        </p:txBody>
      </p:sp>
      <p:sp>
        <p:nvSpPr>
          <p:cNvPr id="8" name="Rectangle 7"/>
          <p:cNvSpPr/>
          <p:nvPr/>
        </p:nvSpPr>
        <p:spPr>
          <a:xfrm>
            <a:off x="357158" y="2571744"/>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Soft copy devices</a:t>
            </a:r>
            <a:endParaRPr lang="en-IN" dirty="0"/>
          </a:p>
        </p:txBody>
      </p:sp>
      <p:sp>
        <p:nvSpPr>
          <p:cNvPr id="9" name="Rectangle 8"/>
          <p:cNvSpPr/>
          <p:nvPr/>
        </p:nvSpPr>
        <p:spPr>
          <a:xfrm>
            <a:off x="5286380" y="2643182"/>
            <a:ext cx="2143140" cy="64294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Hard copy devices</a:t>
            </a:r>
            <a:endParaRPr lang="en-IN" dirty="0"/>
          </a:p>
        </p:txBody>
      </p:sp>
      <p:cxnSp>
        <p:nvCxnSpPr>
          <p:cNvPr id="10" name="Straight Connector 9"/>
          <p:cNvCxnSpPr/>
          <p:nvPr/>
        </p:nvCxnSpPr>
        <p:spPr>
          <a:xfrm rot="5400000">
            <a:off x="607985" y="4035429"/>
            <a:ext cx="164307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428728" y="364331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428728" y="4286256"/>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28728" y="4857760"/>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14546" y="3500438"/>
            <a:ext cx="1571636" cy="1477328"/>
          </a:xfrm>
          <a:prstGeom prst="rect">
            <a:avLst/>
          </a:prstGeom>
          <a:noFill/>
        </p:spPr>
        <p:txBody>
          <a:bodyPr wrap="square" rtlCol="0">
            <a:spAutoFit/>
          </a:bodyPr>
          <a:lstStyle/>
          <a:p>
            <a:r>
              <a:rPr lang="en-US" dirty="0" smtClean="0"/>
              <a:t>Monitor</a:t>
            </a:r>
          </a:p>
          <a:p>
            <a:endParaRPr lang="en-US" dirty="0" smtClean="0"/>
          </a:p>
          <a:p>
            <a:r>
              <a:rPr lang="en-US" dirty="0" smtClean="0"/>
              <a:t>Projector</a:t>
            </a:r>
          </a:p>
          <a:p>
            <a:endParaRPr lang="en-US" dirty="0" smtClean="0"/>
          </a:p>
          <a:p>
            <a:r>
              <a:rPr lang="en-US" dirty="0" smtClean="0"/>
              <a:t>Speaker</a:t>
            </a:r>
            <a:endParaRPr lang="en-IN" dirty="0"/>
          </a:p>
        </p:txBody>
      </p:sp>
      <p:cxnSp>
        <p:nvCxnSpPr>
          <p:cNvPr id="15" name="Straight Connector 14"/>
          <p:cNvCxnSpPr/>
          <p:nvPr/>
        </p:nvCxnSpPr>
        <p:spPr>
          <a:xfrm rot="5400000">
            <a:off x="4965703" y="4106867"/>
            <a:ext cx="164307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786446" y="4071942"/>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786446" y="4929198"/>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500826" y="3929066"/>
            <a:ext cx="1214446" cy="1200329"/>
          </a:xfrm>
          <a:prstGeom prst="rect">
            <a:avLst/>
          </a:prstGeom>
          <a:noFill/>
        </p:spPr>
        <p:txBody>
          <a:bodyPr wrap="square" rtlCol="0">
            <a:spAutoFit/>
          </a:bodyPr>
          <a:lstStyle/>
          <a:p>
            <a:r>
              <a:rPr lang="en-US" dirty="0" smtClean="0"/>
              <a:t>Printer</a:t>
            </a:r>
          </a:p>
          <a:p>
            <a:endParaRPr lang="en-US" dirty="0" smtClean="0"/>
          </a:p>
          <a:p>
            <a:endParaRPr lang="en-US" dirty="0" smtClean="0"/>
          </a:p>
          <a:p>
            <a:r>
              <a:rPr lang="en-US" dirty="0" smtClean="0"/>
              <a:t>Plotter</a:t>
            </a:r>
          </a:p>
        </p:txBody>
      </p:sp>
      <p:cxnSp>
        <p:nvCxnSpPr>
          <p:cNvPr id="19" name="Straight Connector 18"/>
          <p:cNvCxnSpPr/>
          <p:nvPr/>
        </p:nvCxnSpPr>
        <p:spPr>
          <a:xfrm rot="5400000">
            <a:off x="3144034" y="2499512"/>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8" idx="3"/>
          </p:cNvCxnSpPr>
          <p:nvPr/>
        </p:nvCxnSpPr>
        <p:spPr>
          <a:xfrm rot="10800000" flipV="1">
            <a:off x="2500298" y="2859083"/>
            <a:ext cx="1000132" cy="341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037009" y="2535231"/>
            <a:ext cx="78581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429124" y="2928934"/>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Date Placeholder 20"/>
          <p:cNvSpPr>
            <a:spLocks noGrp="1"/>
          </p:cNvSpPr>
          <p:nvPr>
            <p:ph type="dt" sz="half" idx="10"/>
          </p:nvPr>
        </p:nvSpPr>
        <p:spPr/>
        <p:txBody>
          <a:bodyPr/>
          <a:lstStyle/>
          <a:p>
            <a:fld id="{DDD35187-A741-49A1-A022-634F15EDB82E}" type="datetime3">
              <a:rPr lang="en-US" smtClean="0"/>
              <a:pPr/>
              <a:t>22 March 2024</a:t>
            </a:fld>
            <a:endParaRPr lang="en-IN"/>
          </a:p>
        </p:txBody>
      </p:sp>
      <p:sp>
        <p:nvSpPr>
          <p:cNvPr id="22" name="Footer Placeholder 21"/>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3254C3F1-4DD0-4A4C-9549-654FC3E0D37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2EBAB7C-BEE3-489A-ACDB-67F0A14B302D}"/>
              </a:ext>
            </a:extLst>
          </p:cNvPr>
          <p:cNvSpPr txBox="1"/>
          <p:nvPr>
            <p:custDataLst>
              <p:tags r:id="rId1"/>
            </p:custDataLst>
          </p:nvPr>
        </p:nvSpPr>
        <p:spPr>
          <a:xfrm>
            <a:off x="214282" y="2211778"/>
            <a:ext cx="8429684" cy="1717288"/>
          </a:xfrm>
          <a:solidFill>
            <a:srgbClr val="FFCC52"/>
          </a:solidFill>
          <a:ln w="14288" cap="flat">
            <a:solidFill>
              <a:srgbClr val="FFFFFF"/>
            </a:solidFill>
            <a:prstDash val="dash"/>
            <a:round/>
          </a:ln>
        </p:spPr>
        <p:txBody>
          <a:bodyPr vert="horz" wrap="square" lIns="95250" tIns="47625" rIns="95250" bIns="47625" rtlCol="0" anchor="ctr">
            <a:spAutoFit/>
          </a:bodyPr>
          <a:lstStyle/>
          <a:p>
            <a:pPr algn="l">
              <a:buFont typeface="Arial" pitchFamily="34" charset="0"/>
              <a:buChar char="•"/>
              <a:defRPr lang="en-US" sz="1400" dirty="0"/>
            </a:pPr>
            <a:r>
              <a:rPr lang="en-US" sz="1600" dirty="0" smtClean="0">
                <a:latin typeface="Times New Roman" pitchFamily="18" charset="0"/>
                <a:cs typeface="Times New Roman" pitchFamily="18" charset="0"/>
              </a:rPr>
              <a:t>     Monitor is a softcopy output device used to display video and graphics information generated by the computer.</a:t>
            </a:r>
          </a:p>
          <a:p>
            <a:pPr algn="l">
              <a:lnSpc>
                <a:spcPct val="150000"/>
              </a:lnSpc>
              <a:buFont typeface="Arial" pitchFamily="34" charset="0"/>
              <a:buChar char="•"/>
              <a:defRPr lang="en-US" sz="1400" dirty="0"/>
            </a:pPr>
            <a:r>
              <a:rPr lang="en-US" sz="1600" dirty="0" smtClean="0">
                <a:latin typeface="Times New Roman" pitchFamily="18" charset="0"/>
                <a:cs typeface="Times New Roman" pitchFamily="18" charset="0"/>
              </a:rPr>
              <a:t>     They  are similar to television screens but they display information at much higher quality.</a:t>
            </a:r>
          </a:p>
          <a:p>
            <a:pPr algn="just">
              <a:lnSpc>
                <a:spcPct val="150000"/>
              </a:lnSpc>
              <a:buFont typeface="Arial" pitchFamily="34" charset="0"/>
              <a:buChar char="•"/>
              <a:defRPr lang="en-US" sz="1400" dirty="0"/>
            </a:pPr>
            <a:r>
              <a:rPr lang="en-US" sz="1600" dirty="0" smtClean="0">
                <a:latin typeface="Times New Roman" pitchFamily="18" charset="0"/>
                <a:cs typeface="Times New Roman" pitchFamily="18" charset="0"/>
              </a:rPr>
              <a:t> It forms images from tiny dots, called pixels that are arranged in a rectangular form.</a:t>
            </a:r>
          </a:p>
          <a:p>
            <a:pPr algn="just">
              <a:defRPr lang="en-US" sz="1400" dirty="0"/>
            </a:pPr>
            <a:r>
              <a:rPr lang="en-US" sz="1600" dirty="0" smtClean="0">
                <a:latin typeface="Times New Roman" pitchFamily="18" charset="0"/>
                <a:cs typeface="Times New Roman" pitchFamily="18" charset="0"/>
              </a:rPr>
              <a:t>The sharpness of the image depends upon the number of pixels.</a:t>
            </a:r>
            <a:endParaRPr lang="en-US" sz="1600" dirty="0">
              <a:latin typeface="Times New Roman" pitchFamily="18" charset="0"/>
              <a:cs typeface="Times New Roman" pitchFamily="18" charset="0"/>
            </a:endParaRPr>
          </a:p>
        </p:txBody>
      </p:sp>
      <p:sp>
        <p:nvSpPr>
          <p:cNvPr id="4" name="TextBox 3">
            <a:extLst>
              <a:ext uri="{1F2A7E54-6165-4A91-A6DA-3FE47B6A791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7F33D24-B6A4-475A-9106-896AF26314B0}"/>
              </a:ext>
            </a:extLst>
          </p:cNvPr>
          <p:cNvSpPr txBox="1"/>
          <p:nvPr>
            <p:custDataLst>
              <p:tags r:id="rId2"/>
            </p:custDataLst>
          </p:nvPr>
        </p:nvSpPr>
        <p:spPr>
          <a:xfrm>
            <a:off x="357158" y="3286124"/>
            <a:ext cx="8501122" cy="802267"/>
          </a:xfrm>
          <a:solidFill>
            <a:srgbClr val="FFCC52"/>
          </a:solidFill>
          <a:ln w="14288" cap="flat">
            <a:solidFill>
              <a:srgbClr val="FFFFFF"/>
            </a:solidFill>
            <a:prstDash val="dash"/>
            <a:round/>
          </a:ln>
        </p:spPr>
        <p:txBody>
          <a:bodyPr vert="horz" wrap="square" lIns="95250" tIns="47625" rIns="95250" bIns="47625" rtlCol="0" anchor="ctr">
            <a:spAutoFit/>
          </a:bodyPr>
          <a:lstStyle/>
          <a:p>
            <a:pPr algn="just">
              <a:buFont typeface="Arial" pitchFamily="34" charset="0"/>
              <a:buChar char="•"/>
              <a:defRPr lang="en-US" sz="1400" dirty="0"/>
            </a:pPr>
            <a:endParaRPr lang="en-US" sz="1600" dirty="0">
              <a:latin typeface="Times New Roman" pitchFamily="18" charset="0"/>
              <a:cs typeface="Times New Roman" pitchFamily="18" charset="0"/>
            </a:endParaRPr>
          </a:p>
        </p:txBody>
      </p:sp>
      <p:sp>
        <p:nvSpPr>
          <p:cNvPr id="5" name="TextBox 4">
            <a:extLst>
              <a:ext uri="{09D4FD81-A20C-4518-9225-CBAAE4E9088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17ECB6E-420F-40B3-A352-23CC1E14DB53}"/>
              </a:ext>
            </a:extLst>
          </p:cNvPr>
          <p:cNvSpPr txBox="1"/>
          <p:nvPr/>
        </p:nvSpPr>
        <p:spPr>
          <a:xfrm>
            <a:off x="0" y="1456840"/>
            <a:ext cx="1643042" cy="342401"/>
          </a:xfrm>
          <a:prstGeom prst="homePlate">
            <a:avLst/>
          </a:prstGeom>
          <a:solidFill>
            <a:schemeClr val="accent1"/>
          </a:solidFill>
        </p:spPr>
        <p:txBody>
          <a:bodyPr vert="horz" wrap="square" lIns="95250" tIns="47625" rIns="95250" bIns="47625" rtlCol="0" anchor="ctr">
            <a:spAutoFit/>
          </a:bodyPr>
          <a:lstStyle/>
          <a:p>
            <a:pPr algn="ctr">
              <a:defRPr lang="en-US" sz="1400" dirty="0"/>
            </a:pPr>
            <a:r>
              <a:rPr lang="en-US" sz="1600" b="1" dirty="0">
                <a:solidFill>
                  <a:schemeClr val="bg1"/>
                </a:solidFill>
                <a:latin typeface="+mj-lt"/>
              </a:rPr>
              <a:t>Monitors</a:t>
            </a:r>
          </a:p>
        </p:txBody>
      </p:sp>
      <p:sp>
        <p:nvSpPr>
          <p:cNvPr id="6" name="TextBox 5">
            <a:extLst>
              <a:ext uri="{507D7F3A-613D-4F2F-B146-49093F85B02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FB47EEF-4ED9-4653-870F-D1AD5BF1B544}"/>
              </a:ext>
            </a:extLst>
          </p:cNvPr>
          <p:cNvSpPr txBox="1"/>
          <p:nvPr>
            <p:custDataLst>
              <p:tags r:id="rId3"/>
            </p:custDataLst>
          </p:nvPr>
        </p:nvSpPr>
        <p:spPr>
          <a:xfrm>
            <a:off x="642910" y="4357694"/>
            <a:ext cx="5716076" cy="112453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600" dirty="0">
                <a:solidFill>
                  <a:srgbClr val="000000"/>
                </a:solidFill>
                <a:latin typeface="Times New Roman" pitchFamily="18" charset="0"/>
                <a:cs typeface="Times New Roman" pitchFamily="18" charset="0"/>
              </a:rPr>
              <a:t>There are two kinds of viewing screen used for </a:t>
            </a:r>
            <a:r>
              <a:rPr lang="en-US" sz="1600" dirty="0" smtClean="0">
                <a:solidFill>
                  <a:srgbClr val="000000"/>
                </a:solidFill>
                <a:latin typeface="Times New Roman" pitchFamily="18" charset="0"/>
                <a:cs typeface="Times New Roman" pitchFamily="18" charset="0"/>
              </a:rPr>
              <a:t>monitors</a:t>
            </a:r>
          </a:p>
          <a:p>
            <a:pPr algn="l">
              <a:defRPr lang="en-US" sz="1400" dirty="0"/>
            </a:pPr>
            <a:endParaRPr lang="en-US" sz="1600" dirty="0">
              <a:solidFill>
                <a:srgbClr val="000000"/>
              </a:solidFill>
              <a:latin typeface="Times New Roman" pitchFamily="18" charset="0"/>
              <a:cs typeface="Times New Roman" pitchFamily="18" charset="0"/>
            </a:endParaRPr>
          </a:p>
          <a:p>
            <a:pPr marL="342900" indent="-342900" algn="l">
              <a:buFont typeface="+mj-lt"/>
              <a:buAutoNum type="arabicPeriod"/>
              <a:defRPr lang="en-US" sz="1400" dirty="0"/>
            </a:pPr>
            <a:r>
              <a:rPr lang="en-US" sz="1600" dirty="0" smtClean="0">
                <a:latin typeface="Times New Roman" pitchFamily="18" charset="0"/>
                <a:cs typeface="Times New Roman" pitchFamily="18" charset="0"/>
              </a:rPr>
              <a:t>Cathode-Ray </a:t>
            </a:r>
            <a:r>
              <a:rPr lang="en-US" sz="1600" dirty="0">
                <a:latin typeface="Times New Roman" pitchFamily="18" charset="0"/>
                <a:cs typeface="Times New Roman" pitchFamily="18" charset="0"/>
              </a:rPr>
              <a:t>Tube (</a:t>
            </a:r>
            <a:r>
              <a:rPr lang="en-US" sz="1600" dirty="0" smtClean="0">
                <a:latin typeface="Times New Roman" pitchFamily="18" charset="0"/>
                <a:cs typeface="Times New Roman" pitchFamily="18" charset="0"/>
              </a:rPr>
              <a:t>CRT)</a:t>
            </a:r>
          </a:p>
          <a:p>
            <a:pPr marL="342900" indent="-342900" algn="l">
              <a:buFont typeface="+mj-lt"/>
              <a:buAutoNum type="arabicPeriod"/>
              <a:defRPr lang="en-US" sz="1400" dirty="0"/>
            </a:pPr>
            <a:r>
              <a:rPr lang="en-US" sz="1600" dirty="0" smtClean="0">
                <a:latin typeface="Times New Roman" pitchFamily="18" charset="0"/>
                <a:cs typeface="Times New Roman" pitchFamily="18" charset="0"/>
              </a:rPr>
              <a:t>Liquid crystal display (LCD)</a:t>
            </a:r>
          </a:p>
          <a:p>
            <a:pPr marL="342900" indent="-342900" algn="l">
              <a:buFont typeface="+mj-lt"/>
              <a:buAutoNum type="arabicPeriod"/>
              <a:defRPr lang="en-US" sz="1400" dirty="0"/>
            </a:pPr>
            <a:r>
              <a:rPr lang="en-US" sz="1600" dirty="0" smtClean="0">
                <a:latin typeface="Times New Roman" pitchFamily="18" charset="0"/>
                <a:cs typeface="Times New Roman" pitchFamily="18" charset="0"/>
              </a:rPr>
              <a:t>Plasma </a:t>
            </a:r>
            <a:endParaRPr lang="en-US" sz="16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fld id="{208A4197-6501-4F07-95BE-3B6D4F9505A5}" type="slidenum">
              <a:rPr lang="en-IN" smtClean="0"/>
              <a:pPr/>
              <a:t>28</a:t>
            </a:fld>
            <a:endParaRPr lang="en-IN"/>
          </a:p>
        </p:txBody>
      </p:sp>
      <p:sp>
        <p:nvSpPr>
          <p:cNvPr id="9" name="Date Placeholder 8"/>
          <p:cNvSpPr>
            <a:spLocks noGrp="1"/>
          </p:cNvSpPr>
          <p:nvPr>
            <p:ph type="dt" sz="half" idx="10"/>
          </p:nvPr>
        </p:nvSpPr>
        <p:spPr/>
        <p:txBody>
          <a:bodyPr/>
          <a:lstStyle/>
          <a:p>
            <a:fld id="{E0E3D317-E336-4D63-B350-B34C90276422}"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extLst>
      <p:ext uri="{25141745-E644-44A2-BF6F-2BA9189D6BBB}">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230E115B-755C-4077-804A-EED5145E4E6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43A05E7-F76A-4AF5-8471-BCFA8BE8BDB4}"/>
              </a:ext>
            </a:extLst>
          </p:cNvPr>
          <p:cNvSpPr txBox="1"/>
          <p:nvPr>
            <p:custDataLst>
              <p:tags r:id="rId1"/>
            </p:custDataLst>
          </p:nvPr>
        </p:nvSpPr>
        <p:spPr>
          <a:xfrm>
            <a:off x="0" y="1214422"/>
            <a:ext cx="3332940" cy="472787"/>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endParaRPr lang="en-US" b="1" dirty="0">
              <a:latin typeface="Arial"/>
            </a:endParaRPr>
          </a:p>
        </p:txBody>
      </p:sp>
      <p:sp>
        <p:nvSpPr>
          <p:cNvPr id="5" name="TextBox 4">
            <a:extLst>
              <a:ext uri="{A0CDEE49-68AC-4905-A8E2-9E120F326AA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1C577C9-D172-46D6-B981-483F43559E3C}"/>
              </a:ext>
            </a:extLst>
          </p:cNvPr>
          <p:cNvSpPr txBox="1"/>
          <p:nvPr>
            <p:custDataLst>
              <p:tags r:id="rId2"/>
            </p:custDataLst>
          </p:nvPr>
        </p:nvSpPr>
        <p:spPr>
          <a:xfrm>
            <a:off x="357158" y="2071678"/>
            <a:ext cx="6400800" cy="788117"/>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14" name="Title 13"/>
          <p:cNvSpPr>
            <a:spLocks noGrp="1"/>
          </p:cNvSpPr>
          <p:nvPr>
            <p:ph type="title"/>
          </p:nvPr>
        </p:nvSpPr>
        <p:spPr>
          <a:xfrm>
            <a:off x="500034" y="1214422"/>
            <a:ext cx="8229600" cy="1143000"/>
          </a:xfrm>
        </p:spPr>
        <p:txBody>
          <a:bodyPr>
            <a:normAutofit/>
          </a:bodyPr>
          <a:lstStyle/>
          <a:p>
            <a:r>
              <a:rPr lang="en-US" sz="2800" b="1" dirty="0" smtClean="0">
                <a:solidFill>
                  <a:srgbClr val="0070C0"/>
                </a:solidFill>
                <a:latin typeface="Times New Roman" pitchFamily="18" charset="0"/>
                <a:cs typeface="Times New Roman" pitchFamily="18" charset="0"/>
              </a:rPr>
              <a:t>Cathode-Ray Tube (CRT) Monitor</a:t>
            </a:r>
            <a:br>
              <a:rPr lang="en-US" sz="2800" b="1" dirty="0" smtClean="0">
                <a:solidFill>
                  <a:srgbClr val="0070C0"/>
                </a:solidFill>
                <a:latin typeface="Times New Roman" pitchFamily="18" charset="0"/>
                <a:cs typeface="Times New Roman" pitchFamily="18" charset="0"/>
              </a:rPr>
            </a:br>
            <a:endParaRPr lang="en-IN" sz="2800" dirty="0">
              <a:solidFill>
                <a:srgbClr val="0070C0"/>
              </a:solidFill>
              <a:latin typeface="Times New Roman" pitchFamily="18" charset="0"/>
              <a:cs typeface="Times New Roman" pitchFamily="18" charset="0"/>
            </a:endParaRPr>
          </a:p>
        </p:txBody>
      </p:sp>
      <p:sp>
        <p:nvSpPr>
          <p:cNvPr id="15" name="Content Placeholder 14"/>
          <p:cNvSpPr>
            <a:spLocks noGrp="1"/>
          </p:cNvSpPr>
          <p:nvPr>
            <p:ph sz="half" idx="1"/>
          </p:nvPr>
        </p:nvSpPr>
        <p:spPr>
          <a:xfrm>
            <a:off x="457200" y="2071678"/>
            <a:ext cx="4038600" cy="4054485"/>
          </a:xfrm>
        </p:spPr>
        <p:txBody>
          <a:bodyPr>
            <a:normAutofit/>
          </a:bodyPr>
          <a:lstStyle/>
          <a:p>
            <a:r>
              <a:rPr lang="en-US" sz="1800" dirty="0" smtClean="0">
                <a:latin typeface="Times New Roman" pitchFamily="18" charset="0"/>
                <a:cs typeface="Times New Roman" pitchFamily="18" charset="0"/>
              </a:rPr>
              <a:t>The CRT display is made up of small picture elements called pixels. The smaller the pixels, the better the image clarity or resolution.</a:t>
            </a:r>
          </a:p>
          <a:p>
            <a:pPr>
              <a:buNone/>
            </a:pP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It looks similar to traditional televisions and very huge in size.</a:t>
            </a:r>
          </a:p>
          <a:p>
            <a:pPr>
              <a:buNone/>
            </a:pP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It work by firing charged electrons at a phosphorous film.</a:t>
            </a:r>
            <a:endParaRPr lang="en-IN" sz="1800" dirty="0" smtClean="0">
              <a:latin typeface="Times New Roman" pitchFamily="18" charset="0"/>
              <a:cs typeface="Times New Roman" pitchFamily="18" charset="0"/>
            </a:endParaRPr>
          </a:p>
          <a:p>
            <a:endParaRPr lang="en-IN" sz="1800"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208A4197-6501-4F07-95BE-3B6D4F9505A5}" type="slidenum">
              <a:rPr lang="en-IN" smtClean="0"/>
              <a:pPr/>
              <a:t>29</a:t>
            </a:fld>
            <a:endParaRPr lang="en-IN"/>
          </a:p>
        </p:txBody>
      </p:sp>
      <p:pic>
        <p:nvPicPr>
          <p:cNvPr id="17" name="Content Placeholder 16">
            <a:extLst>
              <a:ext uri="{E7FD8AFA-94E4-4F74-8E91-6BCDE8E7307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7561956-D5D1-494B-A24E-4994E2C1FF2F}"/>
              </a:ext>
            </a:extLst>
          </p:cNvPr>
          <p:cNvPicPr>
            <a:picLocks noGrp="1" noChangeAspect="1"/>
          </p:cNvPicPr>
          <p:nvPr>
            <p:ph sz="half" idx="2"/>
          </p:nvPr>
        </p:nvPicPr>
        <p:blipFill>
          <a:blip r:embed="rId4"/>
          <a:stretch>
            <a:fillRect/>
          </a:stretch>
        </p:blipFill>
        <p:spPr>
          <a:xfrm>
            <a:off x="5000625" y="2472530"/>
            <a:ext cx="3333750" cy="3313923"/>
          </a:xfrm>
          <a:prstGeom prst="rect">
            <a:avLst/>
          </a:prstGeom>
          <a:noFill/>
        </p:spPr>
      </p:pic>
      <p:sp>
        <p:nvSpPr>
          <p:cNvPr id="10" name="Date Placeholder 9"/>
          <p:cNvSpPr>
            <a:spLocks noGrp="1"/>
          </p:cNvSpPr>
          <p:nvPr>
            <p:ph type="dt" sz="half" idx="10"/>
          </p:nvPr>
        </p:nvSpPr>
        <p:spPr/>
        <p:txBody>
          <a:bodyPr/>
          <a:lstStyle/>
          <a:p>
            <a:fld id="{40DDF79B-10C8-4745-BD25-29ACB0B59445}" type="datetime3">
              <a:rPr lang="en-US" smtClean="0"/>
              <a:pPr/>
              <a:t>22 March 2024</a:t>
            </a:fld>
            <a:endParaRPr lang="en-IN"/>
          </a:p>
        </p:txBody>
      </p:sp>
      <p:sp>
        <p:nvSpPr>
          <p:cNvPr id="11" name="Footer Placeholder 10"/>
          <p:cNvSpPr>
            <a:spLocks noGrp="1"/>
          </p:cNvSpPr>
          <p:nvPr>
            <p:ph type="ftr" sz="quarter" idx="11"/>
          </p:nvPr>
        </p:nvSpPr>
        <p:spPr/>
        <p:txBody>
          <a:bodyPr/>
          <a:lstStyle/>
          <a:p>
            <a:r>
              <a:rPr lang="en-IN" smtClean="0"/>
              <a:t>Department of CIVIL Engineering</a:t>
            </a:r>
            <a:endParaRPr lang="en-IN"/>
          </a:p>
        </p:txBody>
      </p:sp>
    </p:spTree>
    <p:extLst>
      <p:ext uri="{DF282B40-3120-4EC7-B59D-84BC8471111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57158" y="1500174"/>
            <a:ext cx="8229600" cy="785818"/>
          </a:xfrm>
        </p:spPr>
        <p:txBody>
          <a:bodyPr>
            <a:noAutofit/>
          </a:bodyPr>
          <a:lstStyle/>
          <a:p>
            <a:r>
              <a:rPr lang="en-US" sz="3200" dirty="0" smtClean="0">
                <a:solidFill>
                  <a:srgbClr val="0070C0"/>
                </a:solidFill>
                <a:latin typeface="Times New Roman" pitchFamily="18" charset="0"/>
                <a:cs typeface="Times New Roman" pitchFamily="18" charset="0"/>
              </a:rPr>
              <a:t>Liquid crystal display (LCD)</a:t>
            </a:r>
            <a:br>
              <a:rPr lang="en-US" sz="3200" dirty="0" smtClean="0">
                <a:solidFill>
                  <a:srgbClr val="0070C0"/>
                </a:solidFill>
                <a:latin typeface="Times New Roman" pitchFamily="18" charset="0"/>
                <a:cs typeface="Times New Roman" pitchFamily="18" charset="0"/>
              </a:rPr>
            </a:br>
            <a:endParaRPr lang="en-IN" sz="3200" dirty="0">
              <a:solidFill>
                <a:srgbClr val="0070C0"/>
              </a:solidFill>
            </a:endParaRPr>
          </a:p>
        </p:txBody>
      </p:sp>
      <p:sp>
        <p:nvSpPr>
          <p:cNvPr id="6" name="Content Placeholder 5"/>
          <p:cNvSpPr>
            <a:spLocks noGrp="1"/>
          </p:cNvSpPr>
          <p:nvPr>
            <p:ph sz="half" idx="1"/>
          </p:nvPr>
        </p:nvSpPr>
        <p:spPr>
          <a:xfrm>
            <a:off x="457200" y="2285992"/>
            <a:ext cx="4038600" cy="3840171"/>
          </a:xfrm>
        </p:spPr>
        <p:txBody>
          <a:bodyPr>
            <a:normAutofit/>
          </a:bodyPr>
          <a:lstStyle/>
          <a:p>
            <a:pPr algn="just"/>
            <a:r>
              <a:rPr lang="en-US" sz="2400" dirty="0" smtClean="0">
                <a:latin typeface="Times New Roman" pitchFamily="18" charset="0"/>
                <a:cs typeface="Times New Roman" pitchFamily="18" charset="0"/>
              </a:rPr>
              <a:t>LCD monitor is thin, flat electronic output devices</a:t>
            </a:r>
          </a:p>
          <a:p>
            <a:pPr algn="just"/>
            <a:r>
              <a:rPr lang="en-US" sz="2400" dirty="0" smtClean="0">
                <a:latin typeface="Times New Roman" pitchFamily="18" charset="0"/>
                <a:cs typeface="Times New Roman" pitchFamily="18" charset="0"/>
              </a:rPr>
              <a:t>They  offer equivalent graphics quality.</a:t>
            </a:r>
          </a:p>
          <a:p>
            <a:pPr algn="just"/>
            <a:r>
              <a:rPr lang="en-US" sz="2400" dirty="0" smtClean="0">
                <a:latin typeface="Times New Roman" pitchFamily="18" charset="0"/>
                <a:cs typeface="Times New Roman" pitchFamily="18" charset="0"/>
              </a:rPr>
              <a:t>These days, LCR monitors are replacing CRT monitors as they are cheaper, light weight and occupy less space.</a:t>
            </a:r>
            <a:endParaRPr lang="en-IN"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208A4197-6501-4F07-95BE-3B6D4F9505A5}" type="slidenum">
              <a:rPr lang="en-IN" smtClean="0"/>
              <a:pPr/>
              <a:t>30</a:t>
            </a:fld>
            <a:endParaRPr lang="en-IN"/>
          </a:p>
        </p:txBody>
      </p:sp>
      <p:pic>
        <p:nvPicPr>
          <p:cNvPr id="8" name="Content Placeholder 7">
            <a:extLst>
              <a:ext uri="{D75F92F9-C104-4A52-B3E3-C00F010D05C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6C0263F-D239-4AFD-ADB9-F24521D7186A}"/>
              </a:ext>
            </a:extLst>
          </p:cNvPr>
          <p:cNvPicPr>
            <a:picLocks noGrp="1" noChangeAspect="1"/>
          </p:cNvPicPr>
          <p:nvPr>
            <p:ph sz="half" idx="2"/>
          </p:nvPr>
        </p:nvPicPr>
        <p:blipFill>
          <a:blip r:embed="rId2"/>
          <a:stretch>
            <a:fillRect/>
          </a:stretch>
        </p:blipFill>
        <p:spPr>
          <a:xfrm>
            <a:off x="5357818" y="2786058"/>
            <a:ext cx="3003075" cy="2795590"/>
          </a:xfrm>
          <a:prstGeom prst="rect">
            <a:avLst/>
          </a:prstGeom>
          <a:noFill/>
        </p:spPr>
      </p:pic>
      <p:sp>
        <p:nvSpPr>
          <p:cNvPr id="9" name="Date Placeholder 8"/>
          <p:cNvSpPr>
            <a:spLocks noGrp="1"/>
          </p:cNvSpPr>
          <p:nvPr>
            <p:ph type="dt" sz="half" idx="10"/>
          </p:nvPr>
        </p:nvSpPr>
        <p:spPr/>
        <p:txBody>
          <a:bodyPr/>
          <a:lstStyle/>
          <a:p>
            <a:fld id="{C4AB8A5D-4CC1-48EF-BD1E-BE7D11C9E2F2}"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2984"/>
            <a:ext cx="8229600" cy="1143000"/>
          </a:xfrm>
        </p:spPr>
        <p:txBody>
          <a:bodyPr>
            <a:normAutofit fontScale="90000"/>
          </a:bodyPr>
          <a:lstStyle/>
          <a:p>
            <a:r>
              <a:rPr lang="en-US" b="1" dirty="0" smtClean="0">
                <a:solidFill>
                  <a:srgbClr val="0070C0"/>
                </a:solidFill>
                <a:latin typeface="Times New Roman" pitchFamily="18" charset="0"/>
                <a:cs typeface="Times New Roman" pitchFamily="18" charset="0"/>
              </a:rPr>
              <a:t>Plasma monitor</a:t>
            </a:r>
            <a:r>
              <a:rPr lang="en-US" dirty="0" smtClean="0">
                <a:latin typeface="Times New Roman" pitchFamily="18" charset="0"/>
                <a:cs typeface="Times New Roman" pitchFamily="18" charset="0"/>
              </a:rPr>
              <a:t> </a:t>
            </a:r>
            <a:br>
              <a:rPr lang="en-US" dirty="0" smtClean="0">
                <a:latin typeface="Times New Roman" pitchFamily="18" charset="0"/>
                <a:cs typeface="Times New Roman" pitchFamily="18" charset="0"/>
              </a:rPr>
            </a:br>
            <a:endParaRPr lang="en-IN" dirty="0"/>
          </a:p>
        </p:txBody>
      </p:sp>
      <p:sp>
        <p:nvSpPr>
          <p:cNvPr id="3" name="Content Placeholder 2"/>
          <p:cNvSpPr>
            <a:spLocks noGrp="1"/>
          </p:cNvSpPr>
          <p:nvPr>
            <p:ph sz="half" idx="1"/>
          </p:nvPr>
        </p:nvSpPr>
        <p:spPr>
          <a:xfrm>
            <a:off x="457200" y="2071678"/>
            <a:ext cx="4038600" cy="4054485"/>
          </a:xfrm>
        </p:spPr>
        <p:txBody>
          <a:bodyPr>
            <a:normAutofit fontScale="92500"/>
          </a:bodyPr>
          <a:lstStyle/>
          <a:p>
            <a:pPr algn="just"/>
            <a:r>
              <a:rPr lang="en-US" dirty="0" smtClean="0">
                <a:latin typeface="Times New Roman" pitchFamily="18" charset="0"/>
                <a:cs typeface="Times New Roman" pitchFamily="18" charset="0"/>
              </a:rPr>
              <a:t>Plasma monitors are thin and flat monitors</a:t>
            </a:r>
          </a:p>
          <a:p>
            <a:pPr algn="just"/>
            <a:r>
              <a:rPr lang="en-US" dirty="0" smtClean="0">
                <a:latin typeface="Times New Roman" pitchFamily="18" charset="0"/>
                <a:cs typeface="Times New Roman" pitchFamily="18" charset="0"/>
              </a:rPr>
              <a:t>The display contains two glass plates that have  thousands of cells filled with xenon and neon.</a:t>
            </a:r>
          </a:p>
          <a:p>
            <a:pPr algn="just"/>
            <a:r>
              <a:rPr lang="en-US" dirty="0" smtClean="0">
                <a:latin typeface="Times New Roman" pitchFamily="18" charset="0"/>
                <a:cs typeface="Times New Roman" pitchFamily="18" charset="0"/>
              </a:rPr>
              <a:t>These monitors are very expensive and requires high power consumption</a:t>
            </a:r>
            <a:endParaRPr lang="en-IN"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208A4197-6501-4F07-95BE-3B6D4F9505A5}" type="slidenum">
              <a:rPr lang="en-IN" smtClean="0"/>
              <a:pPr/>
              <a:t>31</a:t>
            </a:fld>
            <a:endParaRPr lang="en-IN"/>
          </a:p>
        </p:txBody>
      </p:sp>
      <p:pic>
        <p:nvPicPr>
          <p:cNvPr id="1026" name="Picture 2"/>
          <p:cNvPicPr>
            <a:picLocks noGrp="1" noChangeAspect="1" noChangeArrowheads="1"/>
          </p:cNvPicPr>
          <p:nvPr>
            <p:ph sz="half" idx="2"/>
          </p:nvPr>
        </p:nvPicPr>
        <p:blipFill>
          <a:blip r:embed="rId2"/>
          <a:srcRect/>
          <a:stretch>
            <a:fillRect/>
          </a:stretch>
        </p:blipFill>
        <p:spPr bwMode="auto">
          <a:xfrm>
            <a:off x="5000628" y="2428868"/>
            <a:ext cx="3681410" cy="3286148"/>
          </a:xfrm>
          <a:prstGeom prst="rect">
            <a:avLst/>
          </a:prstGeom>
          <a:noFill/>
          <a:ln w="9525">
            <a:noFill/>
            <a:miter lim="800000"/>
            <a:headEnd/>
            <a:tailEnd/>
          </a:ln>
          <a:effectLst/>
        </p:spPr>
      </p:pic>
      <p:sp>
        <p:nvSpPr>
          <p:cNvPr id="8" name="Date Placeholder 7"/>
          <p:cNvSpPr>
            <a:spLocks noGrp="1"/>
          </p:cNvSpPr>
          <p:nvPr>
            <p:ph type="dt" sz="half" idx="10"/>
          </p:nvPr>
        </p:nvSpPr>
        <p:spPr/>
        <p:txBody>
          <a:bodyPr/>
          <a:lstStyle/>
          <a:p>
            <a:fld id="{2B031C76-B716-4584-9916-FE29062A2200}"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EBBDE41A-876C-45BF-817C-99CAC35841C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6D29C06-4701-4FC5-AD44-17DCEBBC889A}"/>
              </a:ext>
            </a:extLst>
          </p:cNvPr>
          <p:cNvPicPr>
            <a:picLocks noChangeAspect="1"/>
          </p:cNvPicPr>
          <p:nvPr/>
        </p:nvPicPr>
        <p:blipFill>
          <a:blip r:embed="rId4"/>
          <a:stretch>
            <a:fillRect/>
          </a:stretch>
        </p:blipFill>
        <p:spPr>
          <a:xfrm>
            <a:off x="1571604" y="4802556"/>
            <a:ext cx="2058085" cy="2055444"/>
          </a:xfrm>
          <a:prstGeom prst="rect">
            <a:avLst/>
          </a:prstGeom>
          <a:noFill/>
        </p:spPr>
      </p:pic>
      <p:sp>
        <p:nvSpPr>
          <p:cNvPr id="6" name="TextBox 5">
            <a:extLst>
              <a:ext uri="{39B2BB65-D68E-4535-8AB7-CEC4EF3F8EB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2FDF354-1EFC-4985-A890-52AE95860BA2}"/>
              </a:ext>
            </a:extLst>
          </p:cNvPr>
          <p:cNvSpPr txBox="1"/>
          <p:nvPr/>
        </p:nvSpPr>
        <p:spPr>
          <a:xfrm>
            <a:off x="1214414" y="1928802"/>
            <a:ext cx="2714644" cy="2997200"/>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u="none" dirty="0">
                <a:solidFill>
                  <a:schemeClr val="tx1"/>
                </a:solidFill>
                <a:latin typeface="Open Sans"/>
              </a:rPr>
              <a:t>- A </a:t>
            </a:r>
            <a:r>
              <a:rPr lang="en-US" sz="1200" b="1" u="none" dirty="0">
                <a:solidFill>
                  <a:schemeClr val="tx1"/>
                </a:solidFill>
                <a:latin typeface="Open Sans"/>
              </a:rPr>
              <a:t>projector</a:t>
            </a:r>
            <a:r>
              <a:rPr lang="en-US" sz="1200" u="none" dirty="0">
                <a:solidFill>
                  <a:schemeClr val="tx1"/>
                </a:solidFill>
                <a:latin typeface="Open Sans"/>
              </a:rPr>
              <a:t> is an output device that projects an image onto a large surface, such as a white screen or wall. </a:t>
            </a:r>
          </a:p>
          <a:p>
            <a:pPr>
              <a:defRPr lang="en-US" sz="1400" dirty="0"/>
            </a:pPr>
            <a:endParaRPr lang="en-US" sz="1200" u="none" dirty="0">
              <a:solidFill>
                <a:schemeClr val="tx1"/>
              </a:solidFill>
              <a:latin typeface="Open Sans"/>
            </a:endParaRPr>
          </a:p>
          <a:p>
            <a:pPr>
              <a:defRPr lang="en-US" sz="1400" dirty="0"/>
            </a:pPr>
            <a:r>
              <a:rPr lang="en-US" sz="1200" u="none" dirty="0">
                <a:solidFill>
                  <a:schemeClr val="tx1"/>
                </a:solidFill>
                <a:latin typeface="Open Sans"/>
              </a:rPr>
              <a:t>- It may be used an alternative to a monitor or television when showing video or images to a large group of people.</a:t>
            </a:r>
          </a:p>
        </p:txBody>
      </p:sp>
      <p:sp>
        <p:nvSpPr>
          <p:cNvPr id="7" name="TextBox 6">
            <a:extLst>
              <a:ext uri="{5545CE04-6384-4C30-ACC5-C93538B1387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7F65BBD-3B64-4CB3-90AA-ADE06EE5CD3D}"/>
              </a:ext>
            </a:extLst>
          </p:cNvPr>
          <p:cNvSpPr txBox="1"/>
          <p:nvPr/>
        </p:nvSpPr>
        <p:spPr>
          <a:xfrm>
            <a:off x="4929190" y="1928802"/>
            <a:ext cx="2604192" cy="2997200"/>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200" dirty="0">
                <a:solidFill>
                  <a:schemeClr val="tx1"/>
                </a:solidFill>
                <a:latin typeface="Open Sans"/>
              </a:rPr>
              <a:t>- A </a:t>
            </a:r>
            <a:r>
              <a:rPr lang="en-US" sz="1200" b="1" dirty="0">
                <a:solidFill>
                  <a:schemeClr val="tx1"/>
                </a:solidFill>
                <a:latin typeface="Open Sans"/>
              </a:rPr>
              <a:t>computer speaker</a:t>
            </a:r>
            <a:r>
              <a:rPr lang="en-US" sz="1200" dirty="0">
                <a:solidFill>
                  <a:schemeClr val="tx1"/>
                </a:solidFill>
                <a:latin typeface="Open Sans"/>
              </a:rPr>
              <a:t> is an output device that connects to a computer to generate sound. </a:t>
            </a:r>
          </a:p>
          <a:p>
            <a:pPr>
              <a:defRPr lang="en-US" sz="1400" dirty="0"/>
            </a:pPr>
            <a:endParaRPr lang="en-US" sz="1200" dirty="0">
              <a:solidFill>
                <a:schemeClr val="tx1"/>
              </a:solidFill>
              <a:latin typeface="Open Sans"/>
            </a:endParaRPr>
          </a:p>
          <a:p>
            <a:pPr>
              <a:defRPr lang="en-US" sz="1400" dirty="0"/>
            </a:pPr>
            <a:r>
              <a:rPr lang="en-US" sz="1200" dirty="0">
                <a:solidFill>
                  <a:schemeClr val="tx1"/>
                </a:solidFill>
                <a:latin typeface="Open Sans"/>
              </a:rPr>
              <a:t>-The signal used to produce the sound that comes from a computer speaker is created by the computer's sound cards.</a:t>
            </a:r>
          </a:p>
        </p:txBody>
      </p:sp>
      <p:pic>
        <p:nvPicPr>
          <p:cNvPr id="8" name="Picture 7">
            <a:extLst>
              <a:ext uri="{1A11946A-C321-41C7-AA25-F442734FE1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141C0C3-031A-4CD1-A2A0-5E50D9D1493B}"/>
              </a:ext>
            </a:extLst>
          </p:cNvPr>
          <p:cNvPicPr>
            <a:picLocks noChangeAspect="1"/>
          </p:cNvPicPr>
          <p:nvPr/>
        </p:nvPicPr>
        <p:blipFill>
          <a:blip r:embed="rId5"/>
          <a:stretch>
            <a:fillRect/>
          </a:stretch>
        </p:blipFill>
        <p:spPr>
          <a:xfrm>
            <a:off x="5572132" y="5072074"/>
            <a:ext cx="1498120" cy="1571636"/>
          </a:xfrm>
          <a:prstGeom prst="rect">
            <a:avLst/>
          </a:prstGeom>
          <a:noFill/>
        </p:spPr>
      </p:pic>
      <p:sp>
        <p:nvSpPr>
          <p:cNvPr id="10" name="TextBox 9">
            <a:extLst>
              <a:ext uri="{15209C39-F304-4EA9-B854-4490365D869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3A787AF-7076-4946-B292-A95586FB260F}"/>
              </a:ext>
            </a:extLst>
          </p:cNvPr>
          <p:cNvSpPr txBox="1"/>
          <p:nvPr>
            <p:custDataLst>
              <p:tags r:id="rId1"/>
            </p:custDataLst>
          </p:nvPr>
        </p:nvSpPr>
        <p:spPr>
          <a:xfrm>
            <a:off x="1785918" y="1214422"/>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Times New Roman" pitchFamily="18" charset="0"/>
                <a:cs typeface="Times New Roman" pitchFamily="18" charset="0"/>
              </a:rPr>
              <a:t>Projector</a:t>
            </a:r>
          </a:p>
        </p:txBody>
      </p:sp>
      <p:sp>
        <p:nvSpPr>
          <p:cNvPr id="11" name="TextBox 10">
            <a:extLst>
              <a:ext uri="{A1B84669-3B99-44BB-8249-F5C05F18D0F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888301B-26AF-4B08-AA33-EF14DE101567}"/>
              </a:ext>
            </a:extLst>
          </p:cNvPr>
          <p:cNvSpPr txBox="1"/>
          <p:nvPr>
            <p:custDataLst>
              <p:tags r:id="rId2"/>
            </p:custDataLst>
          </p:nvPr>
        </p:nvSpPr>
        <p:spPr>
          <a:xfrm>
            <a:off x="5643570" y="1285860"/>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Times New Roman" pitchFamily="18" charset="0"/>
                <a:cs typeface="Times New Roman" pitchFamily="18" charset="0"/>
              </a:rPr>
              <a:t>Speaker</a:t>
            </a:r>
          </a:p>
        </p:txBody>
      </p:sp>
      <p:sp>
        <p:nvSpPr>
          <p:cNvPr id="12" name="Slide Number Placeholder 11"/>
          <p:cNvSpPr>
            <a:spLocks noGrp="1"/>
          </p:cNvSpPr>
          <p:nvPr>
            <p:ph type="sldNum" sz="quarter" idx="12"/>
          </p:nvPr>
        </p:nvSpPr>
        <p:spPr/>
        <p:txBody>
          <a:bodyPr/>
          <a:lstStyle/>
          <a:p>
            <a:fld id="{208A4197-6501-4F07-95BE-3B6D4F9505A5}" type="slidenum">
              <a:rPr lang="en-IN" smtClean="0"/>
              <a:pPr/>
              <a:t>32</a:t>
            </a:fld>
            <a:endParaRPr lang="en-IN"/>
          </a:p>
        </p:txBody>
      </p:sp>
      <p:sp>
        <p:nvSpPr>
          <p:cNvPr id="14" name="Date Placeholder 13"/>
          <p:cNvSpPr>
            <a:spLocks noGrp="1"/>
          </p:cNvSpPr>
          <p:nvPr>
            <p:ph type="dt" sz="half" idx="10"/>
          </p:nvPr>
        </p:nvSpPr>
        <p:spPr/>
        <p:txBody>
          <a:bodyPr/>
          <a:lstStyle/>
          <a:p>
            <a:fld id="{3C59EDDC-CB1F-4814-B06A-5A1ABE296111}" type="datetime3">
              <a:rPr lang="en-US" smtClean="0"/>
              <a:pPr/>
              <a:t>22 March 2024</a:t>
            </a:fld>
            <a:endParaRPr lang="en-IN"/>
          </a:p>
        </p:txBody>
      </p:sp>
      <p:sp>
        <p:nvSpPr>
          <p:cNvPr id="15" name="Footer Placeholder 14"/>
          <p:cNvSpPr>
            <a:spLocks noGrp="1"/>
          </p:cNvSpPr>
          <p:nvPr>
            <p:ph type="ftr" sz="quarter" idx="11"/>
          </p:nvPr>
        </p:nvSpPr>
        <p:spPr/>
        <p:txBody>
          <a:bodyPr/>
          <a:lstStyle/>
          <a:p>
            <a:r>
              <a:rPr lang="en-IN" smtClean="0"/>
              <a:t>Department of CIVIL Engineering</a:t>
            </a:r>
            <a:endParaRPr lang="en-IN"/>
          </a:p>
        </p:txBody>
      </p:sp>
    </p:spTree>
    <p:extLst>
      <p:ext uri="{42374162-C964-424E-83B6-E54A7997F83A}">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0A37FA7B-D3A3-4F59-8E70-24647AA13C2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20157C7-1458-4B55-B6E7-5F1C112964F1}"/>
              </a:ext>
            </a:extLst>
          </p:cNvPr>
          <p:cNvSpPr txBox="1"/>
          <p:nvPr/>
        </p:nvSpPr>
        <p:spPr>
          <a:xfrm>
            <a:off x="0" y="1425421"/>
            <a:ext cx="1333500"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Arial"/>
              </a:rPr>
              <a:t>Printers</a:t>
            </a:r>
          </a:p>
        </p:txBody>
      </p:sp>
      <p:sp>
        <p:nvSpPr>
          <p:cNvPr id="4" name="TextBox 3">
            <a:extLst>
              <a:ext uri="{BDAAB8A9-C991-479C-A6E0-CCE80F5AB5F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DB4DFA6-68F9-4CAC-9203-91798A4A1767}"/>
              </a:ext>
            </a:extLst>
          </p:cNvPr>
          <p:cNvSpPr txBox="1"/>
          <p:nvPr>
            <p:custDataLst>
              <p:tags r:id="rId1"/>
            </p:custDataLst>
          </p:nvPr>
        </p:nvSpPr>
        <p:spPr>
          <a:xfrm>
            <a:off x="0" y="1714488"/>
            <a:ext cx="9144000" cy="474700"/>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Printer is an output device, which is used to print information on paper.</a:t>
            </a:r>
          </a:p>
        </p:txBody>
      </p:sp>
      <p:pic>
        <p:nvPicPr>
          <p:cNvPr id="5" name="Picture 4">
            <a:extLst>
              <a:ext uri="{DAE5A2AF-922C-4BB9-84D8-E3FEAFE7DE8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ECCFA7F-25E1-4940-8730-82B2271803FF}"/>
              </a:ext>
            </a:extLst>
          </p:cNvPr>
          <p:cNvPicPr>
            <a:picLocks noChangeAspect="1"/>
          </p:cNvPicPr>
          <p:nvPr/>
        </p:nvPicPr>
        <p:blipFill>
          <a:blip r:embed="rId3"/>
          <a:stretch>
            <a:fillRect/>
          </a:stretch>
        </p:blipFill>
        <p:spPr>
          <a:xfrm>
            <a:off x="1500166" y="2285992"/>
            <a:ext cx="5857916" cy="3714776"/>
          </a:xfrm>
          <a:prstGeom prst="rect">
            <a:avLst/>
          </a:prstGeom>
          <a:noFill/>
        </p:spPr>
      </p:pic>
      <p:sp>
        <p:nvSpPr>
          <p:cNvPr id="6" name="Slide Number Placeholder 5"/>
          <p:cNvSpPr>
            <a:spLocks noGrp="1"/>
          </p:cNvSpPr>
          <p:nvPr>
            <p:ph type="sldNum" sz="quarter" idx="12"/>
          </p:nvPr>
        </p:nvSpPr>
        <p:spPr/>
        <p:txBody>
          <a:bodyPr/>
          <a:lstStyle/>
          <a:p>
            <a:fld id="{208A4197-6501-4F07-95BE-3B6D4F9505A5}" type="slidenum">
              <a:rPr lang="en-IN" smtClean="0"/>
              <a:pPr/>
              <a:t>33</a:t>
            </a:fld>
            <a:endParaRPr lang="en-IN"/>
          </a:p>
        </p:txBody>
      </p:sp>
      <p:sp>
        <p:nvSpPr>
          <p:cNvPr id="8" name="Date Placeholder 7"/>
          <p:cNvSpPr>
            <a:spLocks noGrp="1"/>
          </p:cNvSpPr>
          <p:nvPr>
            <p:ph type="dt" sz="half" idx="10"/>
          </p:nvPr>
        </p:nvSpPr>
        <p:spPr/>
        <p:txBody>
          <a:bodyPr/>
          <a:lstStyle/>
          <a:p>
            <a:fld id="{94F1E99C-60C6-4D41-8588-A2A9ECB14113}"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extLst>
      <p:ext uri="{43233678-0D6B-4B67-A5F3-4BC724202679}">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B2185522-6352-42BE-8AA3-21FE425BB5A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1394710-60F0-47B0-80EB-C7836827DAC7}"/>
              </a:ext>
            </a:extLst>
          </p:cNvPr>
          <p:cNvSpPr txBox="1"/>
          <p:nvPr>
            <p:custDataLst>
              <p:tags r:id="rId1"/>
            </p:custDataLst>
          </p:nvPr>
        </p:nvSpPr>
        <p:spPr>
          <a:xfrm>
            <a:off x="0" y="1742846"/>
            <a:ext cx="9144000" cy="46875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600" b="1" dirty="0">
                <a:latin typeface="Times New Roman" pitchFamily="18" charset="0"/>
                <a:cs typeface="Times New Roman" pitchFamily="18" charset="0"/>
              </a:rPr>
              <a:t>Impact printers</a:t>
            </a:r>
            <a:r>
              <a:rPr lang="en-US" sz="1600" dirty="0">
                <a:latin typeface="Times New Roman" pitchFamily="18" charset="0"/>
                <a:cs typeface="Times New Roman" pitchFamily="18" charset="0"/>
              </a:rPr>
              <a:t> print the characters by striking them on the ribbon, which is then pressed on the paper.</a:t>
            </a:r>
          </a:p>
        </p:txBody>
      </p:sp>
      <p:sp>
        <p:nvSpPr>
          <p:cNvPr id="4" name="TextBox 3">
            <a:extLst>
              <a:ext uri="{250BB93A-6F7F-4575-94FC-048F9276A50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D12DF8B-1B70-46A0-9811-1169E45D9706}"/>
              </a:ext>
            </a:extLst>
          </p:cNvPr>
          <p:cNvSpPr txBox="1"/>
          <p:nvPr>
            <p:custDataLst>
              <p:tags r:id="rId2"/>
            </p:custDataLst>
          </p:nvPr>
        </p:nvSpPr>
        <p:spPr>
          <a:xfrm>
            <a:off x="357158" y="2714620"/>
            <a:ext cx="5966478" cy="2104757"/>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600" b="1" dirty="0">
                <a:solidFill>
                  <a:schemeClr val="tx1"/>
                </a:solidFill>
                <a:latin typeface="Times New Roman" pitchFamily="18" charset="0"/>
                <a:cs typeface="Times New Roman" pitchFamily="18" charset="0"/>
              </a:rPr>
              <a:t>Characteristics of Impact Printers</a:t>
            </a:r>
          </a:p>
          <a:p>
            <a:pPr algn="l">
              <a:defRPr lang="en-US" sz="1400" dirty="0"/>
            </a:pPr>
            <a:endParaRPr lang="en-US" sz="1600" b="1" dirty="0">
              <a:solidFill>
                <a:schemeClr val="tx1"/>
              </a:solidFill>
              <a:latin typeface="Times New Roman" pitchFamily="18" charset="0"/>
              <a:cs typeface="Times New Roman" pitchFamily="18" charset="0"/>
            </a:endParaRPr>
          </a:p>
          <a:p>
            <a:pPr algn="l">
              <a:defRPr lang="en-US" sz="1400" dirty="0"/>
            </a:pPr>
            <a:r>
              <a:rPr lang="en-US" sz="1600" dirty="0">
                <a:solidFill>
                  <a:schemeClr val="tx1"/>
                </a:solidFill>
                <a:latin typeface="Times New Roman" pitchFamily="18" charset="0"/>
                <a:cs typeface="Times New Roman" pitchFamily="18" charset="0"/>
              </a:rPr>
              <a:t>- Very low consumable costs</a:t>
            </a:r>
          </a:p>
          <a:p>
            <a:pPr algn="l">
              <a:defRPr lang="en-US" sz="1400" dirty="0"/>
            </a:pPr>
            <a:r>
              <a:rPr lang="en-US" sz="1600" dirty="0">
                <a:solidFill>
                  <a:schemeClr val="tx1"/>
                </a:solidFill>
                <a:latin typeface="Times New Roman" pitchFamily="18" charset="0"/>
                <a:cs typeface="Times New Roman" pitchFamily="18" charset="0"/>
              </a:rPr>
              <a:t>- Very noisy</a:t>
            </a:r>
          </a:p>
          <a:p>
            <a:pPr algn="l">
              <a:defRPr lang="en-US" sz="1400" dirty="0"/>
            </a:pPr>
            <a:r>
              <a:rPr lang="en-US" sz="1600" dirty="0">
                <a:solidFill>
                  <a:schemeClr val="tx1"/>
                </a:solidFill>
                <a:latin typeface="Times New Roman" pitchFamily="18" charset="0"/>
                <a:cs typeface="Times New Roman" pitchFamily="18" charset="0"/>
              </a:rPr>
              <a:t>- Useful for bulk printing due to low cost</a:t>
            </a:r>
          </a:p>
          <a:p>
            <a:pPr algn="l">
              <a:defRPr lang="en-US" sz="1400" dirty="0"/>
            </a:pPr>
            <a:r>
              <a:rPr lang="en-US" sz="1600" dirty="0">
                <a:solidFill>
                  <a:schemeClr val="tx1"/>
                </a:solidFill>
                <a:latin typeface="Times New Roman" pitchFamily="18" charset="0"/>
                <a:cs typeface="Times New Roman" pitchFamily="18" charset="0"/>
              </a:rPr>
              <a:t>- There is physical contact with the paper to produce an image</a:t>
            </a:r>
          </a:p>
        </p:txBody>
      </p:sp>
      <p:sp>
        <p:nvSpPr>
          <p:cNvPr id="5" name="Slide Number Placeholder 4"/>
          <p:cNvSpPr>
            <a:spLocks noGrp="1"/>
          </p:cNvSpPr>
          <p:nvPr>
            <p:ph type="sldNum" sz="quarter" idx="12"/>
          </p:nvPr>
        </p:nvSpPr>
        <p:spPr/>
        <p:txBody>
          <a:bodyPr/>
          <a:lstStyle/>
          <a:p>
            <a:fld id="{208A4197-6501-4F07-95BE-3B6D4F9505A5}" type="slidenum">
              <a:rPr lang="en-IN" smtClean="0"/>
              <a:pPr/>
              <a:t>34</a:t>
            </a:fld>
            <a:endParaRPr lang="en-IN"/>
          </a:p>
        </p:txBody>
      </p:sp>
      <p:sp>
        <p:nvSpPr>
          <p:cNvPr id="7" name="Date Placeholder 6"/>
          <p:cNvSpPr>
            <a:spLocks noGrp="1"/>
          </p:cNvSpPr>
          <p:nvPr>
            <p:ph type="dt" sz="half" idx="10"/>
          </p:nvPr>
        </p:nvSpPr>
        <p:spPr/>
        <p:txBody>
          <a:bodyPr/>
          <a:lstStyle/>
          <a:p>
            <a:fld id="{9C287A9A-2114-460B-B136-7953DD639279}"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extLst>
      <p:ext uri="{CFF8090E-4BC5-4C66-B57A-BFEEED7702E3}">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E7763E17-4A62-4667-8E4A-F3E428C39C4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BDBD455-92A1-43AB-B73A-AC7219542CC9}"/>
              </a:ext>
            </a:extLst>
          </p:cNvPr>
          <p:cNvPicPr>
            <a:picLocks noChangeAspect="1"/>
          </p:cNvPicPr>
          <p:nvPr/>
        </p:nvPicPr>
        <p:blipFill>
          <a:blip r:embed="rId3" cstate="print"/>
          <a:stretch>
            <a:fillRect/>
          </a:stretch>
        </p:blipFill>
        <p:spPr>
          <a:xfrm>
            <a:off x="1596323" y="5446294"/>
            <a:ext cx="1572558" cy="1415300"/>
          </a:xfrm>
          <a:prstGeom prst="rect">
            <a:avLst/>
          </a:prstGeom>
          <a:noFill/>
        </p:spPr>
      </p:pic>
      <p:sp>
        <p:nvSpPr>
          <p:cNvPr id="4" name="TextBox 3">
            <a:extLst>
              <a:ext uri="{38CCC787-EF86-44B2-BDE9-1F93CA44FB5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117645E-D82E-438A-A984-238D8AFADF01}"/>
              </a:ext>
            </a:extLst>
          </p:cNvPr>
          <p:cNvSpPr txBox="1"/>
          <p:nvPr>
            <p:custDataLst>
              <p:tags r:id="rId1"/>
            </p:custDataLst>
          </p:nvPr>
        </p:nvSpPr>
        <p:spPr>
          <a:xfrm>
            <a:off x="1117644" y="1022578"/>
            <a:ext cx="6908720" cy="47278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a:latin typeface="Arial"/>
              </a:rPr>
              <a:t>Character printers</a:t>
            </a:r>
            <a:r>
              <a:rPr lang="en-US" dirty="0">
                <a:latin typeface="Arial"/>
              </a:rPr>
              <a:t> are the printers which print one character at a time.</a:t>
            </a:r>
          </a:p>
        </p:txBody>
      </p:sp>
      <p:sp>
        <p:nvSpPr>
          <p:cNvPr id="5" name="TextBox 4">
            <a:extLst>
              <a:ext uri="{750D52F2-D28E-4EF4-A0C1-1E5475A82E9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0C3930E-BE19-41BF-8F50-DD50D81D276F}"/>
              </a:ext>
            </a:extLst>
          </p:cNvPr>
          <p:cNvSpPr txBox="1"/>
          <p:nvPr/>
        </p:nvSpPr>
        <p:spPr>
          <a:xfrm>
            <a:off x="0" y="1571612"/>
            <a:ext cx="1931898"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Arial"/>
              </a:rPr>
              <a:t>Dot Matrix Printer</a:t>
            </a:r>
          </a:p>
        </p:txBody>
      </p:sp>
      <p:sp>
        <p:nvSpPr>
          <p:cNvPr id="6" name="TextBox 5">
            <a:extLst>
              <a:ext uri="{4C212A48-79CD-4050-91F9-EAE399B1563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B1383FC-1339-41E1-8900-5F0874D5839F}"/>
              </a:ext>
            </a:extLst>
          </p:cNvPr>
          <p:cNvSpPr txBox="1"/>
          <p:nvPr/>
        </p:nvSpPr>
        <p:spPr>
          <a:xfrm>
            <a:off x="4643438" y="1571612"/>
            <a:ext cx="2143140" cy="311624"/>
          </a:xfrm>
          <a:prstGeom prst="homePlate">
            <a:avLst/>
          </a:prstGeom>
          <a:solidFill>
            <a:schemeClr val="accent1"/>
          </a:solidFill>
        </p:spPr>
        <p:txBody>
          <a:bodyPr vert="horz" wrap="square" lIns="95250" tIns="47625" rIns="95250" bIns="47625" rtlCol="0" anchor="ctr">
            <a:spAutoFit/>
          </a:bodyPr>
          <a:lstStyle/>
          <a:p>
            <a:pPr algn="ctr">
              <a:defRPr lang="en-US" sz="1400" dirty="0"/>
            </a:pPr>
            <a:r>
              <a:rPr lang="en-US" b="1" dirty="0">
                <a:solidFill>
                  <a:schemeClr val="bg1"/>
                </a:solidFill>
                <a:latin typeface="Arial"/>
              </a:rPr>
              <a:t>Daisy Wheel</a:t>
            </a:r>
          </a:p>
        </p:txBody>
      </p:sp>
      <p:sp>
        <p:nvSpPr>
          <p:cNvPr id="7" name="TextBox 6">
            <a:extLst>
              <a:ext uri="{9A4C737B-E1E5-473C-BD1C-12E638C1A19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91A018D-7519-4C93-9B80-9399B4F2966C}"/>
              </a:ext>
            </a:extLst>
          </p:cNvPr>
          <p:cNvSpPr txBox="1"/>
          <p:nvPr/>
        </p:nvSpPr>
        <p:spPr>
          <a:xfrm>
            <a:off x="1" y="2071679"/>
            <a:ext cx="4429525" cy="333773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dirty="0">
                <a:solidFill>
                  <a:schemeClr val="tx1"/>
                </a:solidFill>
                <a:latin typeface="Times New Roman" pitchFamily="18" charset="0"/>
                <a:cs typeface="Times New Roman" pitchFamily="18" charset="0"/>
              </a:rPr>
              <a:t>- One of the most popular printers is Dot Matrix Printer. </a:t>
            </a:r>
          </a:p>
          <a:p>
            <a:pPr>
              <a:buFontTx/>
              <a:buChar char="-"/>
              <a:defRPr lang="en-US" sz="1400" dirty="0"/>
            </a:pPr>
            <a:r>
              <a:rPr lang="en-US" dirty="0" smtClean="0">
                <a:solidFill>
                  <a:schemeClr val="tx1"/>
                </a:solidFill>
                <a:latin typeface="Times New Roman" pitchFamily="18" charset="0"/>
                <a:cs typeface="Times New Roman" pitchFamily="18" charset="0"/>
              </a:rPr>
              <a:t>Each </a:t>
            </a:r>
            <a:r>
              <a:rPr lang="en-US" dirty="0">
                <a:solidFill>
                  <a:schemeClr val="tx1"/>
                </a:solidFill>
                <a:latin typeface="Times New Roman" pitchFamily="18" charset="0"/>
                <a:cs typeface="Times New Roman" pitchFamily="18" charset="0"/>
              </a:rPr>
              <a:t>character printed is in the form of pattern of dots and head consists of a Matrix of Pins of size  which come out to form a character which is why it is called Dot Matrix Printer</a:t>
            </a:r>
            <a:r>
              <a:rPr lang="en-US" dirty="0" smtClean="0">
                <a:solidFill>
                  <a:schemeClr val="tx1"/>
                </a:solidFill>
                <a:latin typeface="Times New Roman" pitchFamily="18" charset="0"/>
                <a:cs typeface="Times New Roman" pitchFamily="18" charset="0"/>
              </a:rPr>
              <a:t>.</a:t>
            </a:r>
          </a:p>
          <a:p>
            <a:pPr>
              <a:defRPr lang="en-US" sz="1400" dirty="0"/>
            </a:pPr>
            <a:endParaRPr lang="en-US" dirty="0">
              <a:solidFill>
                <a:schemeClr val="tx1"/>
              </a:solidFill>
              <a:latin typeface="Times New Roman" pitchFamily="18" charset="0"/>
              <a:cs typeface="Times New Roman" pitchFamily="18" charset="0"/>
            </a:endParaRPr>
          </a:p>
          <a:p>
            <a:pPr>
              <a:defRPr lang="en-US" sz="1400" dirty="0"/>
            </a:pPr>
            <a:r>
              <a:rPr lang="en-US" b="1" dirty="0">
                <a:solidFill>
                  <a:schemeClr val="tx1"/>
                </a:solidFill>
                <a:latin typeface="Times New Roman" pitchFamily="18" charset="0"/>
                <a:cs typeface="Times New Roman" pitchFamily="18" charset="0"/>
              </a:rPr>
              <a:t>Advantages</a:t>
            </a:r>
          </a:p>
          <a:p>
            <a:pPr marL="0" algn="l" rtl="0">
              <a:lnSpc>
                <a:spcPct val="100000"/>
              </a:lnSpc>
              <a:spcBef>
                <a:spcPts val="0"/>
              </a:spcBef>
              <a:spcAft>
                <a:spcPts val="0"/>
              </a:spcAft>
              <a:buChar char="•"/>
              <a:defRPr lang="en-US" sz="1400" dirty="0">
                <a:solidFill>
                  <a:schemeClr val="tx1"/>
                </a:solidFill>
                <a:latin typeface="Open Sans"/>
              </a:defRPr>
            </a:pPr>
            <a:r>
              <a:rPr lang="en-US" dirty="0">
                <a:solidFill>
                  <a:schemeClr val="tx1"/>
                </a:solidFill>
                <a:latin typeface="Times New Roman" pitchFamily="18" charset="0"/>
                <a:cs typeface="Times New Roman" pitchFamily="18" charset="0"/>
              </a:rPr>
              <a:t>Inexpensive</a:t>
            </a:r>
          </a:p>
          <a:p>
            <a:pPr marL="0" algn="l" rtl="0">
              <a:lnSpc>
                <a:spcPct val="100000"/>
              </a:lnSpc>
              <a:spcBef>
                <a:spcPts val="0"/>
              </a:spcBef>
              <a:spcAft>
                <a:spcPts val="0"/>
              </a:spcAft>
              <a:buChar char="•"/>
              <a:defRPr lang="en-US" sz="1400" dirty="0">
                <a:solidFill>
                  <a:schemeClr val="tx1"/>
                </a:solidFill>
                <a:latin typeface="Open Sans"/>
              </a:defRPr>
            </a:pPr>
            <a:r>
              <a:rPr lang="en-US" dirty="0">
                <a:solidFill>
                  <a:schemeClr val="tx1"/>
                </a:solidFill>
                <a:latin typeface="Times New Roman" pitchFamily="18" charset="0"/>
                <a:cs typeface="Times New Roman" pitchFamily="18" charset="0"/>
              </a:rPr>
              <a:t>Widely Used</a:t>
            </a:r>
          </a:p>
          <a:p>
            <a:pPr marL="0" algn="l" rtl="0">
              <a:lnSpc>
                <a:spcPct val="100000"/>
              </a:lnSpc>
              <a:spcBef>
                <a:spcPts val="0"/>
              </a:spcBef>
              <a:spcAft>
                <a:spcPts val="0"/>
              </a:spcAft>
              <a:buChar char="•"/>
              <a:defRPr lang="en-US" sz="1400" dirty="0">
                <a:solidFill>
                  <a:schemeClr val="tx1"/>
                </a:solidFill>
                <a:latin typeface="Open Sans"/>
              </a:defRPr>
            </a:pPr>
            <a:r>
              <a:rPr lang="en-US" dirty="0">
                <a:solidFill>
                  <a:schemeClr val="tx1"/>
                </a:solidFill>
                <a:latin typeface="Times New Roman" pitchFamily="18" charset="0"/>
                <a:cs typeface="Times New Roman" pitchFamily="18" charset="0"/>
              </a:rPr>
              <a:t>Other language characters can be printed</a:t>
            </a:r>
          </a:p>
          <a:p>
            <a:pPr marL="0" algn="l" rtl="0">
              <a:lnSpc>
                <a:spcPct val="100000"/>
              </a:lnSpc>
              <a:spcBef>
                <a:spcPts val="0"/>
              </a:spcBef>
              <a:spcAft>
                <a:spcPts val="0"/>
              </a:spcAft>
              <a:defRPr lang="en-US" sz="1400" dirty="0">
                <a:solidFill>
                  <a:schemeClr val="tx1"/>
                </a:solidFill>
                <a:latin typeface="Open Sans"/>
              </a:defRPr>
            </a:pPr>
            <a:r>
              <a:rPr lang="en-US" b="1" dirty="0">
                <a:solidFill>
                  <a:schemeClr val="tx1"/>
                </a:solidFill>
                <a:latin typeface="Times New Roman" pitchFamily="18" charset="0"/>
                <a:cs typeface="Times New Roman" pitchFamily="18" charset="0"/>
              </a:rPr>
              <a:t>Disadvantages</a:t>
            </a:r>
          </a:p>
          <a:p>
            <a:pPr marL="0" algn="l" rtl="0">
              <a:lnSpc>
                <a:spcPct val="100000"/>
              </a:lnSpc>
              <a:spcBef>
                <a:spcPts val="0"/>
              </a:spcBef>
              <a:spcAft>
                <a:spcPts val="0"/>
              </a:spcAft>
              <a:buChar char="•"/>
              <a:defRPr lang="en-US" sz="1400" dirty="0">
                <a:solidFill>
                  <a:schemeClr val="tx1"/>
                </a:solidFill>
                <a:latin typeface="Open Sans"/>
              </a:defRPr>
            </a:pPr>
            <a:r>
              <a:rPr lang="en-US" dirty="0">
                <a:solidFill>
                  <a:schemeClr val="tx1"/>
                </a:solidFill>
                <a:latin typeface="Times New Roman" pitchFamily="18" charset="0"/>
                <a:cs typeface="Times New Roman" pitchFamily="18" charset="0"/>
              </a:rPr>
              <a:t>Slow Speed</a:t>
            </a:r>
          </a:p>
          <a:p>
            <a:pPr marL="0" algn="l" rtl="0">
              <a:lnSpc>
                <a:spcPct val="100000"/>
              </a:lnSpc>
              <a:spcBef>
                <a:spcPts val="0"/>
              </a:spcBef>
              <a:spcAft>
                <a:spcPts val="0"/>
              </a:spcAft>
              <a:buChar char="•"/>
              <a:defRPr lang="en-US" sz="1400" dirty="0">
                <a:solidFill>
                  <a:schemeClr val="tx1"/>
                </a:solidFill>
                <a:latin typeface="Open Sans"/>
              </a:defRPr>
            </a:pPr>
            <a:r>
              <a:rPr lang="en-US" dirty="0">
                <a:solidFill>
                  <a:schemeClr val="tx1"/>
                </a:solidFill>
                <a:latin typeface="Times New Roman" pitchFamily="18" charset="0"/>
                <a:cs typeface="Times New Roman" pitchFamily="18" charset="0"/>
              </a:rPr>
              <a:t>Poor Quality</a:t>
            </a:r>
          </a:p>
        </p:txBody>
      </p:sp>
      <p:sp>
        <p:nvSpPr>
          <p:cNvPr id="8" name="TextBox 7">
            <a:extLst>
              <a:ext uri="{20BBA921-2002-47C5-B954-4EDE66B93D1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B03A6E6-42C7-48B0-BC73-B77E26AB11B1}"/>
              </a:ext>
            </a:extLst>
          </p:cNvPr>
          <p:cNvSpPr txBox="1"/>
          <p:nvPr/>
        </p:nvSpPr>
        <p:spPr>
          <a:xfrm>
            <a:off x="4572000" y="2088388"/>
            <a:ext cx="4143404" cy="3321024"/>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defRPr lang="en-US" sz="1400" dirty="0"/>
            </a:pPr>
            <a:r>
              <a:rPr lang="en-US" sz="1400" dirty="0">
                <a:solidFill>
                  <a:schemeClr val="tx1"/>
                </a:solidFill>
                <a:latin typeface="Times New Roman" pitchFamily="18" charset="0"/>
                <a:cs typeface="Times New Roman" pitchFamily="18" charset="0"/>
              </a:rPr>
              <a:t>Head is lying on a wheel and pins corresponding to characters are like petals of Daisy (flower) which is why it is called Daisy Wheel Printer. These printers are generally used for word-processing in offices that require a few letters to be sent here and there with very nice quality</a:t>
            </a:r>
            <a:r>
              <a:rPr lang="en-US" sz="1400" dirty="0" smtClean="0">
                <a:solidFill>
                  <a:schemeClr val="tx1"/>
                </a:solidFill>
                <a:latin typeface="Times New Roman" pitchFamily="18" charset="0"/>
                <a:cs typeface="Times New Roman" pitchFamily="18" charset="0"/>
              </a:rPr>
              <a:t>.</a:t>
            </a:r>
          </a:p>
          <a:p>
            <a:pPr>
              <a:defRPr lang="en-US" sz="1400" dirty="0"/>
            </a:pPr>
            <a:endParaRPr lang="en-US" sz="1400" dirty="0">
              <a:solidFill>
                <a:schemeClr val="tx1"/>
              </a:solidFill>
              <a:latin typeface="Times New Roman" pitchFamily="18" charset="0"/>
              <a:cs typeface="Times New Roman" pitchFamily="18" charset="0"/>
            </a:endParaRPr>
          </a:p>
          <a:p>
            <a:pPr algn="l">
              <a:defRPr lang="en-US" sz="1400" dirty="0"/>
            </a:pPr>
            <a:r>
              <a:rPr lang="en-US" sz="1400" b="1" dirty="0">
                <a:solidFill>
                  <a:schemeClr val="tx1"/>
                </a:solidFill>
                <a:latin typeface="Times New Roman" pitchFamily="18" charset="0"/>
                <a:cs typeface="Times New Roman" pitchFamily="18" charset="0"/>
              </a:rPr>
              <a:t>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More reliable than </a:t>
            </a:r>
            <a:r>
              <a:rPr lang="en-US" sz="1400" dirty="0" err="1">
                <a:solidFill>
                  <a:schemeClr val="tx1"/>
                </a:solidFill>
                <a:latin typeface="Times New Roman" pitchFamily="18" charset="0"/>
                <a:cs typeface="Times New Roman" pitchFamily="18" charset="0"/>
              </a:rPr>
              <a:t>DMP</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Better quality</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Fonts of character can be easily changed</a:t>
            </a:r>
          </a:p>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Times New Roman" pitchFamily="18" charset="0"/>
                <a:cs typeface="Times New Roman" pitchFamily="18" charset="0"/>
              </a:rPr>
              <a:t>Disadvantages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Slower than </a:t>
            </a:r>
            <a:r>
              <a:rPr lang="en-US" sz="1400" dirty="0" err="1">
                <a:solidFill>
                  <a:schemeClr val="tx1"/>
                </a:solidFill>
                <a:latin typeface="Times New Roman" pitchFamily="18" charset="0"/>
                <a:cs typeface="Times New Roman" pitchFamily="18" charset="0"/>
              </a:rPr>
              <a:t>DMP</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Noisy</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More expensive than </a:t>
            </a:r>
            <a:r>
              <a:rPr lang="en-US" sz="1400" dirty="0" err="1">
                <a:solidFill>
                  <a:schemeClr val="tx1"/>
                </a:solidFill>
                <a:latin typeface="Times New Roman" pitchFamily="18" charset="0"/>
                <a:cs typeface="Times New Roman" pitchFamily="18" charset="0"/>
              </a:rPr>
              <a:t>DMP</a:t>
            </a:r>
          </a:p>
        </p:txBody>
      </p:sp>
      <p:pic>
        <p:nvPicPr>
          <p:cNvPr id="9" name="Picture 8">
            <a:extLst>
              <a:ext uri="{1463966E-312C-43F1-B7D6-6B70E7DD794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97ED957-B171-4F09-80F9-A0300F089451}"/>
              </a:ext>
            </a:extLst>
          </p:cNvPr>
          <p:cNvPicPr>
            <a:picLocks noChangeAspect="1"/>
          </p:cNvPicPr>
          <p:nvPr/>
        </p:nvPicPr>
        <p:blipFill>
          <a:blip r:embed="rId4"/>
          <a:stretch>
            <a:fillRect/>
          </a:stretch>
        </p:blipFill>
        <p:spPr>
          <a:xfrm>
            <a:off x="5905501" y="5600700"/>
            <a:ext cx="1604229" cy="1043010"/>
          </a:xfrm>
          <a:prstGeom prst="rect">
            <a:avLst/>
          </a:prstGeom>
          <a:noFill/>
        </p:spPr>
      </p:pic>
      <p:sp>
        <p:nvSpPr>
          <p:cNvPr id="10" name="Slide Number Placeholder 9"/>
          <p:cNvSpPr>
            <a:spLocks noGrp="1"/>
          </p:cNvSpPr>
          <p:nvPr>
            <p:ph type="sldNum" sz="quarter" idx="12"/>
          </p:nvPr>
        </p:nvSpPr>
        <p:spPr/>
        <p:txBody>
          <a:bodyPr/>
          <a:lstStyle/>
          <a:p>
            <a:fld id="{208A4197-6501-4F07-95BE-3B6D4F9505A5}" type="slidenum">
              <a:rPr lang="en-IN" smtClean="0"/>
              <a:pPr/>
              <a:t>35</a:t>
            </a:fld>
            <a:endParaRPr lang="en-IN"/>
          </a:p>
        </p:txBody>
      </p:sp>
      <p:sp>
        <p:nvSpPr>
          <p:cNvPr id="12" name="Date Placeholder 11"/>
          <p:cNvSpPr>
            <a:spLocks noGrp="1"/>
          </p:cNvSpPr>
          <p:nvPr>
            <p:ph type="dt" sz="half" idx="10"/>
          </p:nvPr>
        </p:nvSpPr>
        <p:spPr/>
        <p:txBody>
          <a:bodyPr/>
          <a:lstStyle/>
          <a:p>
            <a:fld id="{BFA425E6-323E-4788-9F08-E2AA22492DF3}" type="datetime3">
              <a:rPr lang="en-US" smtClean="0"/>
              <a:pPr/>
              <a:t>22 March 2024</a:t>
            </a:fld>
            <a:endParaRPr lang="en-IN"/>
          </a:p>
        </p:txBody>
      </p:sp>
      <p:sp>
        <p:nvSpPr>
          <p:cNvPr id="13" name="Footer Placeholder 12"/>
          <p:cNvSpPr>
            <a:spLocks noGrp="1"/>
          </p:cNvSpPr>
          <p:nvPr>
            <p:ph type="ftr" sz="quarter" idx="11"/>
          </p:nvPr>
        </p:nvSpPr>
        <p:spPr/>
        <p:txBody>
          <a:bodyPr/>
          <a:lstStyle/>
          <a:p>
            <a:r>
              <a:rPr lang="en-IN" smtClean="0"/>
              <a:t>Department of CIVIL Engineering</a:t>
            </a:r>
            <a:endParaRPr lang="en-IN"/>
          </a:p>
        </p:txBody>
      </p:sp>
    </p:spTree>
    <p:extLst>
      <p:ext uri="{CCF1681B-A0D8-4A4A-9176-E72E0FCDA8E0}">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6A3EEF37-AA60-484C-B1ED-347712E90D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00FEB35-9B06-4521-B350-81C254F889A1}"/>
              </a:ext>
            </a:extLst>
          </p:cNvPr>
          <p:cNvSpPr txBox="1"/>
          <p:nvPr>
            <p:custDataLst>
              <p:tags r:id="rId1"/>
            </p:custDataLst>
          </p:nvPr>
        </p:nvSpPr>
        <p:spPr>
          <a:xfrm>
            <a:off x="1992858" y="992403"/>
            <a:ext cx="5890498" cy="4716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a:latin typeface="Arial"/>
              </a:rPr>
              <a:t>Line printers</a:t>
            </a:r>
            <a:r>
              <a:rPr lang="en-US" dirty="0">
                <a:latin typeface="Arial"/>
              </a:rPr>
              <a:t> are the printers which print one line at a time.</a:t>
            </a:r>
          </a:p>
        </p:txBody>
      </p:sp>
      <p:sp>
        <p:nvSpPr>
          <p:cNvPr id="4" name="TextBox 3">
            <a:extLst>
              <a:ext uri="{FAB11A09-B368-45AD-8957-18A80F76C4E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EE94961-3712-4181-B64E-56E4F7DB6C34}"/>
              </a:ext>
            </a:extLst>
          </p:cNvPr>
          <p:cNvSpPr txBox="1"/>
          <p:nvPr/>
        </p:nvSpPr>
        <p:spPr>
          <a:xfrm>
            <a:off x="0" y="1464093"/>
            <a:ext cx="1914172"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Arial"/>
              </a:rPr>
              <a:t>Drum Printer</a:t>
            </a:r>
          </a:p>
        </p:txBody>
      </p:sp>
      <p:sp>
        <p:nvSpPr>
          <p:cNvPr id="5" name="TextBox 4">
            <a:extLst>
              <a:ext uri="{79D0669C-72E9-421E-8F06-7BD8D1E37E0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18C9214-08C9-4EF2-96B7-1277F6357524}"/>
              </a:ext>
            </a:extLst>
          </p:cNvPr>
          <p:cNvSpPr txBox="1"/>
          <p:nvPr/>
        </p:nvSpPr>
        <p:spPr>
          <a:xfrm>
            <a:off x="0" y="1851697"/>
            <a:ext cx="4572000" cy="367557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marL="0" algn="l" rtl="0">
              <a:lnSpc>
                <a:spcPct val="100000"/>
              </a:lnSpc>
              <a:spcBef>
                <a:spcPts val="0"/>
              </a:spcBef>
              <a:spcAft>
                <a:spcPts val="0"/>
              </a:spcAft>
              <a:defRPr lang="en-US" sz="1400" dirty="0">
                <a:solidFill>
                  <a:schemeClr val="tx1"/>
                </a:solidFill>
                <a:latin typeface="Open Sans"/>
              </a:defRPr>
            </a:pPr>
            <a:r>
              <a:rPr lang="en-US" sz="1400" dirty="0">
                <a:solidFill>
                  <a:schemeClr val="tx1"/>
                </a:solidFill>
                <a:latin typeface="Open Sans"/>
              </a:rPr>
              <a:t>- This printer is like a drum in shape hence it is called drum printer. The surface of the drum is divided into a number of tracks. Total tracks are equal to the size of the paper, i.e. for a paper width of 132 characters, drum will have 132 tracks. One rotation of drum prints one line. Drum printers are fast in speed and can print 300 to 2000 lines per minute.</a:t>
            </a:r>
          </a:p>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Open Sans"/>
              </a:rPr>
              <a:t>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Very high speed</a:t>
            </a:r>
          </a:p>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Open Sans"/>
              </a:rPr>
              <a:t>Disadvantages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Very expensive</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Characters fonts cannot be changed</a:t>
            </a:r>
          </a:p>
        </p:txBody>
      </p:sp>
      <p:sp>
        <p:nvSpPr>
          <p:cNvPr id="6" name="TextBox 5">
            <a:extLst>
              <a:ext uri="{2BE8C9BC-2C8F-48C0-B195-C625D42B8E0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214619F-0016-427E-A257-3AB3407FF15E}"/>
              </a:ext>
            </a:extLst>
          </p:cNvPr>
          <p:cNvSpPr txBox="1"/>
          <p:nvPr/>
        </p:nvSpPr>
        <p:spPr>
          <a:xfrm>
            <a:off x="5068490" y="1464093"/>
            <a:ext cx="1766954"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Arial"/>
              </a:rPr>
              <a:t>Chain Printer</a:t>
            </a:r>
          </a:p>
        </p:txBody>
      </p:sp>
      <p:sp>
        <p:nvSpPr>
          <p:cNvPr id="7" name="TextBox 6">
            <a:extLst>
              <a:ext uri="{A770FC29-DC56-401C-B781-2A7161DDB34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6930EAB-5FBC-43D4-831C-EE16B2FC3527}"/>
              </a:ext>
            </a:extLst>
          </p:cNvPr>
          <p:cNvSpPr txBox="1"/>
          <p:nvPr/>
        </p:nvSpPr>
        <p:spPr>
          <a:xfrm>
            <a:off x="5037620" y="1879601"/>
            <a:ext cx="3985498" cy="364766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marL="0" algn="l" rtl="0">
              <a:lnSpc>
                <a:spcPct val="100000"/>
              </a:lnSpc>
              <a:spcBef>
                <a:spcPts val="0"/>
              </a:spcBef>
              <a:spcAft>
                <a:spcPts val="0"/>
              </a:spcAft>
              <a:defRPr lang="en-US" sz="1400" dirty="0">
                <a:solidFill>
                  <a:schemeClr val="tx1"/>
                </a:solidFill>
                <a:latin typeface="Open Sans"/>
              </a:defRPr>
            </a:pPr>
            <a:r>
              <a:rPr lang="en-US" sz="1400" dirty="0">
                <a:solidFill>
                  <a:schemeClr val="tx1"/>
                </a:solidFill>
                <a:latin typeface="Open Sans"/>
              </a:rPr>
              <a:t>In this printer, a chain of character sets is used, hence it is called Chain Printer. A standard character set may have 48, 64, or 96 characters.</a:t>
            </a:r>
          </a:p>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Open Sans"/>
              </a:rPr>
              <a:t>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Character fonts can easily be changed.</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Different languages can be used with the same printer.</a:t>
            </a:r>
          </a:p>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Open Sans"/>
              </a:rPr>
              <a:t>Disadvantages</a:t>
            </a:r>
          </a:p>
          <a:p>
            <a:pPr marL="0" algn="l"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Open Sans"/>
              </a:rPr>
              <a:t>Noisy</a:t>
            </a:r>
          </a:p>
        </p:txBody>
      </p:sp>
      <p:pic>
        <p:nvPicPr>
          <p:cNvPr id="8" name="Picture 7">
            <a:extLst>
              <a:ext uri="{112C16DC-FEF0-45FD-8322-CC839C627C7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7B8DEC7-16CD-4F79-910B-6897444D5030}"/>
              </a:ext>
            </a:extLst>
          </p:cNvPr>
          <p:cNvPicPr>
            <a:picLocks noChangeAspect="1"/>
          </p:cNvPicPr>
          <p:nvPr/>
        </p:nvPicPr>
        <p:blipFill>
          <a:blip r:embed="rId3"/>
          <a:stretch>
            <a:fillRect/>
          </a:stretch>
        </p:blipFill>
        <p:spPr>
          <a:xfrm>
            <a:off x="1738579" y="5522099"/>
            <a:ext cx="1004620" cy="1339493"/>
          </a:xfrm>
          <a:prstGeom prst="rect">
            <a:avLst/>
          </a:prstGeom>
          <a:noFill/>
        </p:spPr>
      </p:pic>
      <p:pic>
        <p:nvPicPr>
          <p:cNvPr id="9" name="Picture 8">
            <a:extLst>
              <a:ext uri="{9D4C11A6-AC9C-48A6-9E66-BD19B2CEA17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762D163-7791-497D-A250-30226C9BCA89}"/>
              </a:ext>
            </a:extLst>
          </p:cNvPr>
          <p:cNvPicPr>
            <a:picLocks noChangeAspect="1"/>
          </p:cNvPicPr>
          <p:nvPr/>
        </p:nvPicPr>
        <p:blipFill>
          <a:blip r:embed="rId4"/>
          <a:stretch>
            <a:fillRect/>
          </a:stretch>
        </p:blipFill>
        <p:spPr>
          <a:xfrm>
            <a:off x="5882563" y="5524500"/>
            <a:ext cx="1482718" cy="1270901"/>
          </a:xfrm>
          <a:prstGeom prst="rect">
            <a:avLst/>
          </a:prstGeom>
          <a:noFill/>
        </p:spPr>
      </p:pic>
      <p:sp>
        <p:nvSpPr>
          <p:cNvPr id="10" name="Slide Number Placeholder 9"/>
          <p:cNvSpPr>
            <a:spLocks noGrp="1"/>
          </p:cNvSpPr>
          <p:nvPr>
            <p:ph type="sldNum" sz="quarter" idx="12"/>
          </p:nvPr>
        </p:nvSpPr>
        <p:spPr/>
        <p:txBody>
          <a:bodyPr/>
          <a:lstStyle/>
          <a:p>
            <a:fld id="{208A4197-6501-4F07-95BE-3B6D4F9505A5}" type="slidenum">
              <a:rPr lang="en-IN" smtClean="0"/>
              <a:pPr/>
              <a:t>36</a:t>
            </a:fld>
            <a:endParaRPr lang="en-IN"/>
          </a:p>
        </p:txBody>
      </p:sp>
      <p:sp>
        <p:nvSpPr>
          <p:cNvPr id="12" name="Date Placeholder 11"/>
          <p:cNvSpPr>
            <a:spLocks noGrp="1"/>
          </p:cNvSpPr>
          <p:nvPr>
            <p:ph type="dt" sz="half" idx="10"/>
          </p:nvPr>
        </p:nvSpPr>
        <p:spPr/>
        <p:txBody>
          <a:bodyPr/>
          <a:lstStyle/>
          <a:p>
            <a:fld id="{3EE15BE0-AEE0-470F-A31C-DC9B0450AD78}" type="datetime3">
              <a:rPr lang="en-US" smtClean="0"/>
              <a:pPr/>
              <a:t>22 March 2024</a:t>
            </a:fld>
            <a:endParaRPr lang="en-IN"/>
          </a:p>
        </p:txBody>
      </p:sp>
      <p:sp>
        <p:nvSpPr>
          <p:cNvPr id="13" name="Footer Placeholder 12"/>
          <p:cNvSpPr>
            <a:spLocks noGrp="1"/>
          </p:cNvSpPr>
          <p:nvPr>
            <p:ph type="ftr" sz="quarter" idx="11"/>
          </p:nvPr>
        </p:nvSpPr>
        <p:spPr/>
        <p:txBody>
          <a:bodyPr/>
          <a:lstStyle/>
          <a:p>
            <a:r>
              <a:rPr lang="en-IN" smtClean="0"/>
              <a:t>Department of CIVIL Engineering</a:t>
            </a:r>
            <a:endParaRPr lang="en-IN"/>
          </a:p>
        </p:txBody>
      </p:sp>
    </p:spTree>
    <p:extLst>
      <p:ext uri="{D379DE1C-4B10-478F-A05B-A81F50AE18B1}">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2E4546C8-C670-48BE-A2CA-8D7E82C0929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E8F7201-0735-4D81-847A-877547685B5B}"/>
              </a:ext>
            </a:extLst>
          </p:cNvPr>
          <p:cNvSpPr txBox="1"/>
          <p:nvPr>
            <p:custDataLst>
              <p:tags r:id="rId1"/>
            </p:custDataLst>
          </p:nvPr>
        </p:nvSpPr>
        <p:spPr>
          <a:xfrm>
            <a:off x="0" y="1545018"/>
            <a:ext cx="8858280" cy="799781"/>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2000" b="1" u="sng" dirty="0">
                <a:solidFill>
                  <a:schemeClr val="tx1"/>
                </a:solidFill>
                <a:latin typeface="Times New Roman" pitchFamily="18" charset="0"/>
                <a:cs typeface="Times New Roman" pitchFamily="18" charset="0"/>
              </a:rPr>
              <a:t>Non-impact printers </a:t>
            </a:r>
            <a:r>
              <a:rPr lang="en-US" sz="2000" b="1" u="sng" dirty="0" smtClean="0">
                <a:solidFill>
                  <a:schemeClr val="tx1"/>
                </a:solidFill>
                <a:latin typeface="Times New Roman" pitchFamily="18" charset="0"/>
                <a:cs typeface="Times New Roman" pitchFamily="18" charset="0"/>
              </a:rPr>
              <a:t>;-  </a:t>
            </a:r>
            <a:r>
              <a:rPr lang="en-US" sz="2000" dirty="0" smtClean="0">
                <a:solidFill>
                  <a:schemeClr val="tx1"/>
                </a:solidFill>
                <a:latin typeface="Times New Roman" pitchFamily="18" charset="0"/>
                <a:cs typeface="Times New Roman" pitchFamily="18" charset="0"/>
              </a:rPr>
              <a:t>print </a:t>
            </a:r>
            <a:r>
              <a:rPr lang="en-US" sz="2000" dirty="0">
                <a:solidFill>
                  <a:schemeClr val="tx1"/>
                </a:solidFill>
                <a:latin typeface="Times New Roman" pitchFamily="18" charset="0"/>
                <a:cs typeface="Times New Roman" pitchFamily="18" charset="0"/>
              </a:rPr>
              <a:t>the characters without using the ribbon. These printers print a complete page at a time, thus they are also called as Page Printers.</a:t>
            </a:r>
          </a:p>
        </p:txBody>
      </p:sp>
      <p:sp>
        <p:nvSpPr>
          <p:cNvPr id="4" name="TextBox 3">
            <a:extLst>
              <a:ext uri="{95C99879-2CC8-4D10-BDC4-A9B866A8213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CF56D2B-3F6F-43AE-B31F-9FC3605446ED}"/>
              </a:ext>
            </a:extLst>
          </p:cNvPr>
          <p:cNvSpPr txBox="1"/>
          <p:nvPr>
            <p:custDataLst>
              <p:tags r:id="rId2"/>
            </p:custDataLst>
          </p:nvPr>
        </p:nvSpPr>
        <p:spPr>
          <a:xfrm>
            <a:off x="500034" y="3071810"/>
            <a:ext cx="3684803" cy="2098941"/>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2000" b="1" dirty="0">
                <a:solidFill>
                  <a:srgbClr val="000000"/>
                </a:solidFill>
                <a:latin typeface="Times New Roman" pitchFamily="18" charset="0"/>
                <a:cs typeface="Times New Roman" pitchFamily="18" charset="0"/>
              </a:rPr>
              <a:t>Characteristics of Non-impact </a:t>
            </a:r>
            <a:r>
              <a:rPr lang="en-US" sz="2000" b="1" dirty="0" smtClean="0">
                <a:solidFill>
                  <a:srgbClr val="000000"/>
                </a:solidFill>
                <a:latin typeface="Times New Roman" pitchFamily="18" charset="0"/>
                <a:cs typeface="Times New Roman" pitchFamily="18" charset="0"/>
              </a:rPr>
              <a:t>Printers</a:t>
            </a:r>
          </a:p>
          <a:p>
            <a:pPr algn="l">
              <a:defRPr lang="en-US" sz="1400" dirty="0"/>
            </a:pPr>
            <a:endParaRPr lang="en-US" sz="2000" b="1" dirty="0">
              <a:solidFill>
                <a:srgbClr val="000000"/>
              </a:solidFill>
              <a:latin typeface="Times New Roman" pitchFamily="18" charset="0"/>
              <a:cs typeface="Times New Roman" pitchFamily="18" charset="0"/>
            </a:endParaRPr>
          </a:p>
          <a:p>
            <a:pPr algn="l">
              <a:buChar char="•"/>
              <a:defRPr lang="en-US" sz="1400" dirty="0"/>
            </a:pPr>
            <a:r>
              <a:rPr lang="en-US" sz="2000" dirty="0">
                <a:latin typeface="Times New Roman" pitchFamily="18" charset="0"/>
                <a:cs typeface="Times New Roman" pitchFamily="18" charset="0"/>
              </a:rPr>
              <a:t>Faster than impact printers</a:t>
            </a:r>
          </a:p>
          <a:p>
            <a:pPr algn="l">
              <a:buChar char="•"/>
              <a:defRPr lang="en-US" sz="1400" dirty="0"/>
            </a:pPr>
            <a:r>
              <a:rPr lang="en-US" sz="2000" dirty="0">
                <a:latin typeface="Times New Roman" pitchFamily="18" charset="0"/>
                <a:cs typeface="Times New Roman" pitchFamily="18" charset="0"/>
              </a:rPr>
              <a:t>They are not noisy</a:t>
            </a:r>
          </a:p>
          <a:p>
            <a:pPr algn="l">
              <a:buChar char="•"/>
              <a:defRPr lang="en-US" sz="1400" dirty="0"/>
            </a:pPr>
            <a:r>
              <a:rPr lang="en-US" sz="2000" dirty="0">
                <a:latin typeface="Times New Roman" pitchFamily="18" charset="0"/>
                <a:cs typeface="Times New Roman" pitchFamily="18" charset="0"/>
              </a:rPr>
              <a:t>High quality</a:t>
            </a:r>
          </a:p>
          <a:p>
            <a:pPr algn="l">
              <a:buChar char="•"/>
              <a:defRPr lang="en-US" sz="1400" dirty="0"/>
            </a:pPr>
            <a:r>
              <a:rPr lang="en-US" sz="2000" dirty="0">
                <a:latin typeface="Times New Roman" pitchFamily="18" charset="0"/>
                <a:cs typeface="Times New Roman" pitchFamily="18" charset="0"/>
              </a:rPr>
              <a:t>Supports many fonts and different character size</a:t>
            </a:r>
          </a:p>
        </p:txBody>
      </p:sp>
      <p:sp>
        <p:nvSpPr>
          <p:cNvPr id="5" name="Slide Number Placeholder 4"/>
          <p:cNvSpPr>
            <a:spLocks noGrp="1"/>
          </p:cNvSpPr>
          <p:nvPr>
            <p:ph type="sldNum" sz="quarter" idx="12"/>
          </p:nvPr>
        </p:nvSpPr>
        <p:spPr/>
        <p:txBody>
          <a:bodyPr/>
          <a:lstStyle/>
          <a:p>
            <a:fld id="{208A4197-6501-4F07-95BE-3B6D4F9505A5}" type="slidenum">
              <a:rPr lang="en-IN" smtClean="0"/>
              <a:pPr/>
              <a:t>37</a:t>
            </a:fld>
            <a:endParaRPr lang="en-IN"/>
          </a:p>
        </p:txBody>
      </p:sp>
      <p:sp>
        <p:nvSpPr>
          <p:cNvPr id="7" name="Date Placeholder 6"/>
          <p:cNvSpPr>
            <a:spLocks noGrp="1"/>
          </p:cNvSpPr>
          <p:nvPr>
            <p:ph type="dt" sz="half" idx="10"/>
          </p:nvPr>
        </p:nvSpPr>
        <p:spPr/>
        <p:txBody>
          <a:bodyPr/>
          <a:lstStyle/>
          <a:p>
            <a:fld id="{D0E6781A-A95D-43D6-921A-96836D287478}"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extLst>
      <p:ext uri="{DE32F2EC-6009-4EB2-B3DE-24A1BC142E1F}">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03E62347-A3EE-43AC-84FA-614CCE6AEDA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7E303B1-D718-4B5D-B7B1-A5ABDED780B0}"/>
              </a:ext>
            </a:extLst>
          </p:cNvPr>
          <p:cNvPicPr>
            <a:picLocks noChangeAspect="1"/>
          </p:cNvPicPr>
          <p:nvPr/>
        </p:nvPicPr>
        <p:blipFill>
          <a:blip r:embed="rId2"/>
          <a:stretch>
            <a:fillRect/>
          </a:stretch>
        </p:blipFill>
        <p:spPr>
          <a:xfrm>
            <a:off x="1286541" y="4838701"/>
            <a:ext cx="1706994" cy="2002879"/>
          </a:xfrm>
          <a:prstGeom prst="rect">
            <a:avLst/>
          </a:prstGeom>
          <a:noFill/>
        </p:spPr>
      </p:pic>
      <p:sp>
        <p:nvSpPr>
          <p:cNvPr id="4" name="TextBox 3">
            <a:extLst>
              <a:ext uri="{FE79F796-6726-4712-A92E-1D9C6E5F745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973E3CD-2E77-4B5A-81C1-E60B95FED5F5}"/>
              </a:ext>
            </a:extLst>
          </p:cNvPr>
          <p:cNvSpPr txBox="1"/>
          <p:nvPr/>
        </p:nvSpPr>
        <p:spPr>
          <a:xfrm>
            <a:off x="1000100" y="1142984"/>
            <a:ext cx="1837001"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Arial"/>
              </a:rPr>
              <a:t>Laser Printers</a:t>
            </a:r>
          </a:p>
        </p:txBody>
      </p:sp>
      <p:sp>
        <p:nvSpPr>
          <p:cNvPr id="5" name="TextBox 4">
            <a:extLst>
              <a:ext uri="{B6354ED5-CA47-49B3-90C1-6BDE525DC96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FE02DFF-404C-4F20-8FEF-EABBC78F3EC4}"/>
              </a:ext>
            </a:extLst>
          </p:cNvPr>
          <p:cNvSpPr txBox="1"/>
          <p:nvPr/>
        </p:nvSpPr>
        <p:spPr>
          <a:xfrm>
            <a:off x="114300" y="1575842"/>
            <a:ext cx="4084148" cy="310826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defRPr lang="en-US" sz="1400" dirty="0"/>
            </a:pPr>
            <a:r>
              <a:rPr lang="en-US" sz="1400" dirty="0" smtClean="0">
                <a:solidFill>
                  <a:schemeClr val="tx1"/>
                </a:solidFill>
                <a:latin typeface="Times New Roman" pitchFamily="18" charset="0"/>
                <a:cs typeface="Times New Roman" pitchFamily="18" charset="0"/>
              </a:rPr>
              <a:t>-  These </a:t>
            </a:r>
            <a:r>
              <a:rPr lang="en-US" sz="1400" dirty="0">
                <a:solidFill>
                  <a:schemeClr val="tx1"/>
                </a:solidFill>
                <a:latin typeface="Times New Roman" pitchFamily="18" charset="0"/>
                <a:cs typeface="Times New Roman" pitchFamily="18" charset="0"/>
              </a:rPr>
              <a:t>are non-impact page printers. They use laser lights to produce the dots needed to form the characters to be printed on a page.</a:t>
            </a:r>
          </a:p>
          <a:p>
            <a:pPr marL="0" algn="just"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Times New Roman" pitchFamily="18" charset="0"/>
                <a:cs typeface="Times New Roman" pitchFamily="18" charset="0"/>
              </a:rPr>
              <a:t>Advantages</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Very high speed</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Very high quality output</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Good graphics quality</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Supports many fonts and different character size</a:t>
            </a:r>
          </a:p>
          <a:p>
            <a:pPr marL="0" algn="just" rtl="0">
              <a:lnSpc>
                <a:spcPct val="100000"/>
              </a:lnSpc>
              <a:spcBef>
                <a:spcPts val="0"/>
              </a:spcBef>
              <a:spcAft>
                <a:spcPts val="0"/>
              </a:spcAft>
              <a:defRPr lang="en-US" sz="1400" dirty="0">
                <a:solidFill>
                  <a:schemeClr val="tx1"/>
                </a:solidFill>
                <a:latin typeface="Open Sans"/>
              </a:defRPr>
            </a:pPr>
            <a:r>
              <a:rPr lang="en-US" sz="1400" b="1" dirty="0">
                <a:solidFill>
                  <a:schemeClr val="tx1"/>
                </a:solidFill>
                <a:latin typeface="Times New Roman" pitchFamily="18" charset="0"/>
                <a:cs typeface="Times New Roman" pitchFamily="18" charset="0"/>
              </a:rPr>
              <a:t>Disadvantages</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Expensive</a:t>
            </a:r>
          </a:p>
          <a:p>
            <a:pPr marL="0" algn="just" rtl="0">
              <a:lnSpc>
                <a:spcPct val="100000"/>
              </a:lnSpc>
              <a:spcBef>
                <a:spcPts val="0"/>
              </a:spcBef>
              <a:spcAft>
                <a:spcPts val="0"/>
              </a:spcAft>
              <a:buChar char="•"/>
              <a:defRPr lang="en-US" sz="1400" dirty="0">
                <a:solidFill>
                  <a:schemeClr val="tx1"/>
                </a:solidFill>
                <a:latin typeface="Open Sans"/>
              </a:defRPr>
            </a:pPr>
            <a:r>
              <a:rPr lang="en-US" sz="1400" dirty="0">
                <a:solidFill>
                  <a:schemeClr val="tx1"/>
                </a:solidFill>
                <a:latin typeface="Times New Roman" pitchFamily="18" charset="0"/>
                <a:cs typeface="Times New Roman" pitchFamily="18" charset="0"/>
              </a:rPr>
              <a:t>Cannot be used to produce multiple copies of a document in a single printing</a:t>
            </a:r>
          </a:p>
        </p:txBody>
      </p:sp>
      <p:pic>
        <p:nvPicPr>
          <p:cNvPr id="6" name="Picture 5">
            <a:extLst>
              <a:ext uri="{DC8235CE-1F4A-4B50-91E7-6C2323B0623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0B72340-21FE-458D-9121-1889BB3A16AF}"/>
              </a:ext>
            </a:extLst>
          </p:cNvPr>
          <p:cNvPicPr>
            <a:picLocks noChangeAspect="1"/>
          </p:cNvPicPr>
          <p:nvPr/>
        </p:nvPicPr>
        <p:blipFill>
          <a:blip r:embed="rId3"/>
          <a:stretch>
            <a:fillRect/>
          </a:stretch>
        </p:blipFill>
        <p:spPr>
          <a:xfrm>
            <a:off x="5742337" y="4982732"/>
            <a:ext cx="1804263" cy="1714817"/>
          </a:xfrm>
          <a:prstGeom prst="rect">
            <a:avLst/>
          </a:prstGeom>
          <a:noFill/>
        </p:spPr>
      </p:pic>
      <p:sp>
        <p:nvSpPr>
          <p:cNvPr id="7" name="TextBox 6">
            <a:extLst>
              <a:ext uri="{98D116E0-363A-4E32-A96D-246B91D4F5A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ED5D1F3-A19F-42BC-BDA6-D8ADA449C8E5}"/>
              </a:ext>
            </a:extLst>
          </p:cNvPr>
          <p:cNvSpPr txBox="1"/>
          <p:nvPr/>
        </p:nvSpPr>
        <p:spPr>
          <a:xfrm>
            <a:off x="5857884" y="1142984"/>
            <a:ext cx="1837001"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err="1">
                <a:solidFill>
                  <a:schemeClr val="bg1"/>
                </a:solidFill>
                <a:latin typeface="Arial"/>
              </a:rPr>
              <a:t>Inkjet</a:t>
            </a:r>
            <a:r>
              <a:rPr lang="en-US" b="1" dirty="0">
                <a:solidFill>
                  <a:schemeClr val="bg1"/>
                </a:solidFill>
                <a:latin typeface="Arial"/>
              </a:rPr>
              <a:t> Printers</a:t>
            </a:r>
          </a:p>
        </p:txBody>
      </p:sp>
      <p:sp>
        <p:nvSpPr>
          <p:cNvPr id="8" name="TextBox 7">
            <a:extLst>
              <a:ext uri="{4B550A38-09A3-44AB-9979-5026B3395AE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9E3CE0F-F87F-4378-8F85-85A344C8CE90}"/>
              </a:ext>
            </a:extLst>
          </p:cNvPr>
          <p:cNvSpPr txBox="1"/>
          <p:nvPr/>
        </p:nvSpPr>
        <p:spPr>
          <a:xfrm>
            <a:off x="4403626" y="1575842"/>
            <a:ext cx="4593583" cy="307416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defRPr lang="en-US" sz="1400" dirty="0"/>
            </a:pPr>
            <a:r>
              <a:rPr lang="en-US" sz="1400" dirty="0" smtClean="0">
                <a:solidFill>
                  <a:schemeClr val="tx1"/>
                </a:solidFill>
                <a:latin typeface="Times New Roman" pitchFamily="18" charset="0"/>
                <a:cs typeface="Times New Roman" pitchFamily="18" charset="0"/>
              </a:rPr>
              <a:t>-  Inkjet </a:t>
            </a:r>
            <a:r>
              <a:rPr lang="en-US" sz="1400" dirty="0">
                <a:solidFill>
                  <a:schemeClr val="tx1"/>
                </a:solidFill>
                <a:latin typeface="Times New Roman" pitchFamily="18" charset="0"/>
                <a:cs typeface="Times New Roman" pitchFamily="18" charset="0"/>
              </a:rPr>
              <a:t>printers are non-impact character printers based on a relatively new technology</a:t>
            </a:r>
            <a:r>
              <a:rPr lang="en-US" sz="1400" dirty="0" smtClean="0">
                <a:solidFill>
                  <a:schemeClr val="tx1"/>
                </a:solidFill>
                <a:latin typeface="Times New Roman" pitchFamily="18" charset="0"/>
                <a:cs typeface="Times New Roman" pitchFamily="18" charset="0"/>
              </a:rPr>
              <a:t>.</a:t>
            </a:r>
          </a:p>
          <a:p>
            <a:pPr algn="just">
              <a:defRPr lang="en-US" sz="1400" dirty="0"/>
            </a:pPr>
            <a:r>
              <a:rPr lang="en-US" sz="1400" dirty="0" smtClean="0">
                <a:latin typeface="Times New Roman" pitchFamily="18" charset="0"/>
                <a:cs typeface="Times New Roman" pitchFamily="18" charset="0"/>
              </a:rPr>
              <a:t>-  </a:t>
            </a:r>
            <a:r>
              <a:rPr lang="en-US" sz="1400" dirty="0" smtClean="0">
                <a:solidFill>
                  <a:schemeClr val="tx1"/>
                </a:solidFill>
                <a:latin typeface="Times New Roman" pitchFamily="18" charset="0"/>
                <a:cs typeface="Times New Roman" pitchFamily="18" charset="0"/>
              </a:rPr>
              <a:t>They </a:t>
            </a:r>
            <a:r>
              <a:rPr lang="en-US" sz="1400" dirty="0">
                <a:solidFill>
                  <a:schemeClr val="tx1"/>
                </a:solidFill>
                <a:latin typeface="Times New Roman" pitchFamily="18" charset="0"/>
                <a:cs typeface="Times New Roman" pitchFamily="18" charset="0"/>
              </a:rPr>
              <a:t>print characters by spraying small drops of ink onto paper. </a:t>
            </a:r>
            <a:r>
              <a:rPr lang="en-US" sz="1400" dirty="0" err="1">
                <a:solidFill>
                  <a:schemeClr val="tx1"/>
                </a:solidFill>
                <a:latin typeface="Times New Roman" pitchFamily="18" charset="0"/>
                <a:cs typeface="Times New Roman" pitchFamily="18" charset="0"/>
              </a:rPr>
              <a:t>Inkjet</a:t>
            </a:r>
            <a:r>
              <a:rPr lang="en-US" sz="1400" dirty="0">
                <a:solidFill>
                  <a:schemeClr val="tx1"/>
                </a:solidFill>
                <a:latin typeface="Times New Roman" pitchFamily="18" charset="0"/>
                <a:cs typeface="Times New Roman" pitchFamily="18" charset="0"/>
              </a:rPr>
              <a:t> printers produce high quality output with presentable features. Color printing is also possible. Some models of </a:t>
            </a:r>
            <a:r>
              <a:rPr lang="en-US" sz="1400" dirty="0" err="1">
                <a:solidFill>
                  <a:schemeClr val="tx1"/>
                </a:solidFill>
                <a:latin typeface="Times New Roman" pitchFamily="18" charset="0"/>
                <a:cs typeface="Times New Roman" pitchFamily="18" charset="0"/>
              </a:rPr>
              <a:t>Inkjet</a:t>
            </a:r>
            <a:r>
              <a:rPr lang="en-US" sz="1400" dirty="0">
                <a:solidFill>
                  <a:schemeClr val="tx1"/>
                </a:solidFill>
                <a:latin typeface="Times New Roman" pitchFamily="18" charset="0"/>
                <a:cs typeface="Times New Roman" pitchFamily="18" charset="0"/>
              </a:rPr>
              <a:t> printers can produce multiple copies of printing also.</a:t>
            </a:r>
          </a:p>
          <a:p>
            <a:pPr algn="just">
              <a:defRPr lang="en-US" sz="1400" dirty="0"/>
            </a:pPr>
            <a:r>
              <a:rPr lang="en-US" sz="1400" b="1" dirty="0">
                <a:solidFill>
                  <a:schemeClr val="tx1"/>
                </a:solidFill>
                <a:latin typeface="Times New Roman" pitchFamily="18" charset="0"/>
                <a:cs typeface="Times New Roman" pitchFamily="18" charset="0"/>
              </a:rPr>
              <a:t>Advantages</a:t>
            </a:r>
          </a:p>
          <a:p>
            <a:pPr algn="just">
              <a:buChar char="•"/>
              <a:defRPr lang="en-US" sz="1400" dirty="0"/>
            </a:pPr>
            <a:r>
              <a:rPr lang="en-US" sz="1400" dirty="0">
                <a:solidFill>
                  <a:schemeClr val="tx1"/>
                </a:solidFill>
                <a:latin typeface="Times New Roman" pitchFamily="18" charset="0"/>
                <a:cs typeface="Times New Roman" pitchFamily="18" charset="0"/>
              </a:rPr>
              <a:t>High quality printing</a:t>
            </a:r>
          </a:p>
          <a:p>
            <a:pPr algn="just">
              <a:buChar char="•"/>
              <a:defRPr lang="en-US" sz="1400" dirty="0"/>
            </a:pPr>
            <a:r>
              <a:rPr lang="en-US" sz="1400" dirty="0">
                <a:solidFill>
                  <a:schemeClr val="tx1"/>
                </a:solidFill>
                <a:latin typeface="Times New Roman" pitchFamily="18" charset="0"/>
                <a:cs typeface="Times New Roman" pitchFamily="18" charset="0"/>
              </a:rPr>
              <a:t>More reliable</a:t>
            </a:r>
          </a:p>
          <a:p>
            <a:pPr algn="just">
              <a:defRPr lang="en-US" sz="1400" dirty="0"/>
            </a:pPr>
            <a:r>
              <a:rPr lang="en-US" sz="1400" b="1" dirty="0">
                <a:solidFill>
                  <a:schemeClr val="tx1"/>
                </a:solidFill>
                <a:latin typeface="Times New Roman" pitchFamily="18" charset="0"/>
                <a:cs typeface="Times New Roman" pitchFamily="18" charset="0"/>
              </a:rPr>
              <a:t>Disadvantages</a:t>
            </a:r>
          </a:p>
          <a:p>
            <a:pPr algn="just">
              <a:buChar char="•"/>
              <a:defRPr lang="en-US" sz="1400" dirty="0"/>
            </a:pPr>
            <a:r>
              <a:rPr lang="en-US" sz="1400" dirty="0">
                <a:solidFill>
                  <a:schemeClr val="tx1"/>
                </a:solidFill>
                <a:latin typeface="Times New Roman" pitchFamily="18" charset="0"/>
                <a:cs typeface="Times New Roman" pitchFamily="18" charset="0"/>
              </a:rPr>
              <a:t>Expensive as the cost per page is high</a:t>
            </a:r>
          </a:p>
          <a:p>
            <a:pPr algn="just">
              <a:buChar char="•"/>
              <a:defRPr lang="en-US" sz="1400" dirty="0"/>
            </a:pPr>
            <a:r>
              <a:rPr lang="en-US" sz="1400" dirty="0">
                <a:solidFill>
                  <a:schemeClr val="tx1"/>
                </a:solidFill>
                <a:latin typeface="Times New Roman" pitchFamily="18" charset="0"/>
                <a:cs typeface="Times New Roman" pitchFamily="18" charset="0"/>
              </a:rPr>
              <a:t>Slow as compared to laser printer</a:t>
            </a:r>
          </a:p>
        </p:txBody>
      </p:sp>
      <p:sp>
        <p:nvSpPr>
          <p:cNvPr id="9" name="Slide Number Placeholder 8"/>
          <p:cNvSpPr>
            <a:spLocks noGrp="1"/>
          </p:cNvSpPr>
          <p:nvPr>
            <p:ph type="sldNum" sz="quarter" idx="12"/>
          </p:nvPr>
        </p:nvSpPr>
        <p:spPr/>
        <p:txBody>
          <a:bodyPr/>
          <a:lstStyle/>
          <a:p>
            <a:fld id="{208A4197-6501-4F07-95BE-3B6D4F9505A5}" type="slidenum">
              <a:rPr lang="en-IN" smtClean="0"/>
              <a:pPr/>
              <a:t>38</a:t>
            </a:fld>
            <a:endParaRPr lang="en-IN"/>
          </a:p>
        </p:txBody>
      </p:sp>
      <p:sp>
        <p:nvSpPr>
          <p:cNvPr id="11" name="Date Placeholder 10"/>
          <p:cNvSpPr>
            <a:spLocks noGrp="1"/>
          </p:cNvSpPr>
          <p:nvPr>
            <p:ph type="dt" sz="half" idx="10"/>
          </p:nvPr>
        </p:nvSpPr>
        <p:spPr/>
        <p:txBody>
          <a:bodyPr/>
          <a:lstStyle/>
          <a:p>
            <a:fld id="{65941459-E867-4B57-97A4-F0E5A3DCFFA3}" type="datetime3">
              <a:rPr lang="en-US" smtClean="0"/>
              <a:pPr/>
              <a:t>22 March 2024</a:t>
            </a:fld>
            <a:endParaRPr lang="en-IN"/>
          </a:p>
        </p:txBody>
      </p:sp>
      <p:sp>
        <p:nvSpPr>
          <p:cNvPr id="12" name="Footer Placeholder 11"/>
          <p:cNvSpPr>
            <a:spLocks noGrp="1"/>
          </p:cNvSpPr>
          <p:nvPr>
            <p:ph type="ftr" sz="quarter" idx="11"/>
          </p:nvPr>
        </p:nvSpPr>
        <p:spPr/>
        <p:txBody>
          <a:bodyPr/>
          <a:lstStyle/>
          <a:p>
            <a:r>
              <a:rPr lang="en-IN" smtClean="0"/>
              <a:t>Department of CIVIL Engineering</a:t>
            </a:r>
            <a:endParaRPr lang="en-IN"/>
          </a:p>
        </p:txBody>
      </p:sp>
    </p:spTree>
    <p:extLst>
      <p:ext uri="{D65AB425-2A9C-476F-9330-F69303DA9E2B}">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8A4197-6501-4F07-95BE-3B6D4F9505A5}" type="slidenum">
              <a:rPr lang="en-IN" smtClean="0"/>
              <a:pPr/>
              <a:t>39</a:t>
            </a:fld>
            <a:endParaRPr lang="en-IN"/>
          </a:p>
        </p:txBody>
      </p:sp>
      <p:sp>
        <p:nvSpPr>
          <p:cNvPr id="5" name="Content Placeholder 4">
            <a:extLst>
              <a:ext uri="{DCB80942-DCBB-4B5A-A2D4-A12B1ADFB75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4596C9E-EDF9-48A2-9A37-45738AAD5C4F}"/>
              </a:ext>
            </a:extLst>
          </p:cNvPr>
          <p:cNvSpPr txBox="1">
            <a:spLocks noGrp="1"/>
          </p:cNvSpPr>
          <p:nvPr>
            <p:ph idx="1"/>
          </p:nvPr>
        </p:nvSpPr>
        <p:spPr>
          <a:xfrm>
            <a:off x="1000100" y="1785926"/>
            <a:ext cx="3043230" cy="400052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95250" tIns="47625" rIns="95250" bIns="47625" rtlCol="0">
            <a:noAutofit/>
          </a:bodyPr>
          <a:lstStyle/>
          <a:p>
            <a:pPr algn="just">
              <a:defRPr lang="en-US" sz="1400" dirty="0"/>
            </a:pPr>
            <a:r>
              <a:rPr lang="en-US" sz="1400" b="1" dirty="0" smtClean="0">
                <a:solidFill>
                  <a:schemeClr val="tx1"/>
                </a:solidFill>
                <a:latin typeface="Times New Roman" pitchFamily="18" charset="0"/>
                <a:cs typeface="Times New Roman" pitchFamily="18" charset="0"/>
              </a:rPr>
              <a:t> </a:t>
            </a:r>
            <a:r>
              <a:rPr lang="en-US" sz="1400" b="1" dirty="0">
                <a:solidFill>
                  <a:schemeClr val="tx1"/>
                </a:solidFill>
                <a:latin typeface="Times New Roman" pitchFamily="18" charset="0"/>
                <a:cs typeface="Times New Roman" pitchFamily="18" charset="0"/>
              </a:rPr>
              <a:t>Plotters </a:t>
            </a:r>
            <a:r>
              <a:rPr lang="en-US" sz="1400" dirty="0">
                <a:solidFill>
                  <a:schemeClr val="tx1"/>
                </a:solidFill>
                <a:latin typeface="Times New Roman" pitchFamily="18" charset="0"/>
                <a:cs typeface="Times New Roman" pitchFamily="18" charset="0"/>
              </a:rPr>
              <a:t>actually draw point-to-point lines directly from vector graphics files. </a:t>
            </a:r>
          </a:p>
          <a:p>
            <a:pPr algn="just">
              <a:defRPr lang="en-US" sz="1400" dirty="0"/>
            </a:pPr>
            <a:endParaRPr lang="en-US" sz="1400" dirty="0">
              <a:solidFill>
                <a:schemeClr val="tx1"/>
              </a:solidFill>
              <a:latin typeface="Times New Roman" pitchFamily="18" charset="0"/>
              <a:cs typeface="Times New Roman" pitchFamily="18" charset="0"/>
            </a:endParaRPr>
          </a:p>
          <a:p>
            <a:pPr algn="just">
              <a:defRPr lang="en-US" sz="1400" dirty="0"/>
            </a:pPr>
            <a:r>
              <a:rPr lang="en-US" sz="1400" dirty="0" smtClean="0">
                <a:solidFill>
                  <a:schemeClr val="tx1"/>
                </a:solidFill>
                <a:latin typeface="Times New Roman" pitchFamily="18" charset="0"/>
                <a:cs typeface="Times New Roman" pitchFamily="18" charset="0"/>
              </a:rPr>
              <a:t> </a:t>
            </a:r>
            <a:r>
              <a:rPr lang="en-US" sz="1400" dirty="0">
                <a:solidFill>
                  <a:schemeClr val="tx1"/>
                </a:solidFill>
                <a:latin typeface="Times New Roman" pitchFamily="18" charset="0"/>
                <a:cs typeface="Times New Roman" pitchFamily="18" charset="0"/>
              </a:rPr>
              <a:t>The plotter was the first computer output device that could print graphics as well as accommodate full-size engineering and architectural drawings.</a:t>
            </a:r>
          </a:p>
          <a:p>
            <a:pPr algn="just">
              <a:defRPr lang="en-US" sz="1400" dirty="0"/>
            </a:pPr>
            <a:endParaRPr lang="en-US" sz="1400" dirty="0">
              <a:solidFill>
                <a:schemeClr val="tx1"/>
              </a:solidFill>
              <a:latin typeface="Times New Roman" pitchFamily="18" charset="0"/>
              <a:cs typeface="Times New Roman" pitchFamily="18" charset="0"/>
            </a:endParaRPr>
          </a:p>
          <a:p>
            <a:pPr algn="just">
              <a:defRPr lang="en-US" sz="1400" dirty="0"/>
            </a:pPr>
            <a:r>
              <a:rPr lang="en-US" sz="1400" dirty="0">
                <a:solidFill>
                  <a:schemeClr val="tx1"/>
                </a:solidFill>
                <a:latin typeface="Times New Roman" pitchFamily="18" charset="0"/>
                <a:cs typeface="Times New Roman" pitchFamily="18" charset="0"/>
              </a:rPr>
              <a:t> </a:t>
            </a:r>
            <a:r>
              <a:rPr lang="en-US" sz="1400" dirty="0" smtClean="0">
                <a:solidFill>
                  <a:schemeClr val="tx1"/>
                </a:solidFill>
                <a:latin typeface="Times New Roman" pitchFamily="18" charset="0"/>
                <a:cs typeface="Times New Roman" pitchFamily="18" charset="0"/>
              </a:rPr>
              <a:t> </a:t>
            </a:r>
            <a:r>
              <a:rPr lang="en-US" sz="1400" dirty="0">
                <a:solidFill>
                  <a:schemeClr val="tx1"/>
                </a:solidFill>
                <a:latin typeface="Times New Roman" pitchFamily="18" charset="0"/>
                <a:cs typeface="Times New Roman" pitchFamily="18" charset="0"/>
              </a:rPr>
              <a:t>Using multiple colored pens, plotters were also able to print in color long before inkjet printers became an alternative.</a:t>
            </a:r>
          </a:p>
        </p:txBody>
      </p:sp>
      <p:sp>
        <p:nvSpPr>
          <p:cNvPr id="6" name="TextBox 5">
            <a:extLst>
              <a:ext uri="{525EFC7F-D4F7-41F5-893B-5988FCFF4EA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C97032D-A090-44EA-8429-02A00B43628C}"/>
              </a:ext>
            </a:extLst>
          </p:cNvPr>
          <p:cNvSpPr txBox="1"/>
          <p:nvPr>
            <p:custDataLst>
              <p:tags r:id="rId1"/>
            </p:custDataLst>
          </p:nvPr>
        </p:nvSpPr>
        <p:spPr>
          <a:xfrm>
            <a:off x="1714480" y="1214422"/>
            <a:ext cx="1333500" cy="474696"/>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Times New Roman" pitchFamily="18" charset="0"/>
                <a:cs typeface="Times New Roman" pitchFamily="18" charset="0"/>
              </a:rPr>
              <a:t>Plotter</a:t>
            </a:r>
          </a:p>
        </p:txBody>
      </p:sp>
      <p:pic>
        <p:nvPicPr>
          <p:cNvPr id="7" name="Picture 6">
            <a:extLst>
              <a:ext uri="{6250F56D-4E6F-4F36-BC10-4A0CD009755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6AE7889-2E55-4ABF-91E6-A9F51EAA55CE}"/>
              </a:ext>
            </a:extLst>
          </p:cNvPr>
          <p:cNvPicPr>
            <a:picLocks noChangeAspect="1"/>
          </p:cNvPicPr>
          <p:nvPr/>
        </p:nvPicPr>
        <p:blipFill>
          <a:blip r:embed="rId3"/>
          <a:stretch>
            <a:fillRect/>
          </a:stretch>
        </p:blipFill>
        <p:spPr>
          <a:xfrm>
            <a:off x="4786314" y="2571744"/>
            <a:ext cx="3357586" cy="2500330"/>
          </a:xfrm>
          <a:prstGeom prst="rect">
            <a:avLst/>
          </a:prstGeom>
          <a:noFill/>
        </p:spPr>
      </p:pic>
      <p:sp>
        <p:nvSpPr>
          <p:cNvPr id="9" name="Date Placeholder 8"/>
          <p:cNvSpPr>
            <a:spLocks noGrp="1"/>
          </p:cNvSpPr>
          <p:nvPr>
            <p:ph type="dt" sz="half" idx="10"/>
          </p:nvPr>
        </p:nvSpPr>
        <p:spPr/>
        <p:txBody>
          <a:bodyPr/>
          <a:lstStyle/>
          <a:p>
            <a:fld id="{76852700-9983-4368-BB0B-DAAE879C154F}"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08A4197-6501-4F07-95BE-3B6D4F9505A5}" type="slidenum">
              <a:rPr lang="en-IN" smtClean="0"/>
              <a:pPr/>
              <a:t>40</a:t>
            </a:fld>
            <a:endParaRPr lang="en-IN"/>
          </a:p>
        </p:txBody>
      </p:sp>
      <p:pic>
        <p:nvPicPr>
          <p:cNvPr id="6" name="Picture 2"/>
          <p:cNvPicPr>
            <a:picLocks noChangeAspect="1" noChangeArrowheads="1"/>
          </p:cNvPicPr>
          <p:nvPr/>
        </p:nvPicPr>
        <p:blipFill>
          <a:blip r:embed="rId2"/>
          <a:srcRect/>
          <a:stretch>
            <a:fillRect/>
          </a:stretch>
        </p:blipFill>
        <p:spPr bwMode="auto">
          <a:xfrm>
            <a:off x="962025" y="1214421"/>
            <a:ext cx="7219950" cy="4853003"/>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ACB2738F-AD82-4A19-BE20-B9B0BDC58B9E}"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EE2C6706-BD09-498B-AA49-264672B1CD0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7210221-368B-4DC6-9A4F-7BB38BFE4012}"/>
              </a:ext>
            </a:extLst>
          </p:cNvPr>
          <p:cNvSpPr txBox="1"/>
          <p:nvPr/>
        </p:nvSpPr>
        <p:spPr>
          <a:xfrm>
            <a:off x="2571736" y="1285860"/>
            <a:ext cx="3189608"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Output Devices</a:t>
            </a:r>
          </a:p>
        </p:txBody>
      </p:sp>
      <p:pic>
        <p:nvPicPr>
          <p:cNvPr id="4" name="Picture 3">
            <a:extLst>
              <a:ext uri="{9A3E8E27-4009-4C62-87B1-A5C8C6262A6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1632D23-B05E-420A-8691-8E5854BCFBB5}"/>
              </a:ext>
            </a:extLst>
          </p:cNvPr>
          <p:cNvPicPr>
            <a:picLocks noChangeAspect="1"/>
          </p:cNvPicPr>
          <p:nvPr/>
        </p:nvPicPr>
        <p:blipFill>
          <a:blip r:embed="rId2"/>
          <a:stretch>
            <a:fillRect/>
          </a:stretch>
        </p:blipFill>
        <p:spPr>
          <a:xfrm>
            <a:off x="1000100" y="1857364"/>
            <a:ext cx="7274172" cy="3630828"/>
          </a:xfrm>
          <a:prstGeom prst="rect">
            <a:avLst/>
          </a:prstGeom>
          <a:noFill/>
        </p:spPr>
      </p:pic>
      <p:sp>
        <p:nvSpPr>
          <p:cNvPr id="6" name="Slide Number Placeholder 5"/>
          <p:cNvSpPr>
            <a:spLocks noGrp="1"/>
          </p:cNvSpPr>
          <p:nvPr>
            <p:ph type="sldNum" sz="quarter" idx="12"/>
          </p:nvPr>
        </p:nvSpPr>
        <p:spPr/>
        <p:txBody>
          <a:bodyPr/>
          <a:lstStyle/>
          <a:p>
            <a:fld id="{208A4197-6501-4F07-95BE-3B6D4F9505A5}" type="slidenum">
              <a:rPr lang="en-IN" smtClean="0"/>
              <a:pPr/>
              <a:t>41</a:t>
            </a:fld>
            <a:endParaRPr lang="en-IN"/>
          </a:p>
        </p:txBody>
      </p:sp>
      <p:sp>
        <p:nvSpPr>
          <p:cNvPr id="7" name="Date Placeholder 6"/>
          <p:cNvSpPr>
            <a:spLocks noGrp="1"/>
          </p:cNvSpPr>
          <p:nvPr>
            <p:ph type="dt" sz="half" idx="10"/>
          </p:nvPr>
        </p:nvSpPr>
        <p:spPr/>
        <p:txBody>
          <a:bodyPr/>
          <a:lstStyle/>
          <a:p>
            <a:fld id="{6196FFB0-5D15-4275-98AC-3FF5E57588FC}"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extLst>
      <p:ext uri="{91B15E7C-58ED-42A6-A5B9-0EDBD32D820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4422"/>
            <a:ext cx="8229600" cy="1143000"/>
          </a:xfrm>
        </p:spPr>
        <p:txBody>
          <a:bodyPr>
            <a:noAutofit/>
          </a:bodyPr>
          <a:lstStyle/>
          <a:p>
            <a:r>
              <a:rPr lang="en-US" sz="3200" b="1" dirty="0" smtClean="0">
                <a:solidFill>
                  <a:srgbClr val="7030A0"/>
                </a:solidFill>
                <a:latin typeface="Times New Roman" panose="02020603050405020304" pitchFamily="18" charset="0"/>
                <a:cs typeface="Times New Roman" panose="02020603050405020304" pitchFamily="18" charset="0"/>
              </a:rPr>
              <a:t>DESIGNING EFFICIENT PROGRAMS</a:t>
            </a:r>
            <a:r>
              <a:rPr lang="en-IN" sz="3200" b="1" dirty="0" smtClean="0">
                <a:solidFill>
                  <a:srgbClr val="7030A0"/>
                </a:solidFill>
                <a:latin typeface="Times New Roman" panose="02020603050405020304" pitchFamily="18" charset="0"/>
                <a:cs typeface="Times New Roman" panose="02020603050405020304" pitchFamily="18" charset="0"/>
              </a:rPr>
              <a:t/>
            </a:r>
            <a:br>
              <a:rPr lang="en-IN" sz="3200" b="1" dirty="0" smtClean="0">
                <a:solidFill>
                  <a:srgbClr val="7030A0"/>
                </a:solidFill>
                <a:latin typeface="Times New Roman" panose="02020603050405020304" pitchFamily="18" charset="0"/>
                <a:cs typeface="Times New Roman" panose="02020603050405020304" pitchFamily="18" charset="0"/>
              </a:rPr>
            </a:br>
            <a:endParaRPr lang="en-IN" sz="3200" dirty="0"/>
          </a:p>
        </p:txBody>
      </p:sp>
      <p:sp>
        <p:nvSpPr>
          <p:cNvPr id="3" name="Content Placeholder 2"/>
          <p:cNvSpPr>
            <a:spLocks noGrp="1"/>
          </p:cNvSpPr>
          <p:nvPr>
            <p:ph idx="1"/>
          </p:nvPr>
        </p:nvSpPr>
        <p:spPr>
          <a:xfrm>
            <a:off x="428596" y="1928802"/>
            <a:ext cx="8229600" cy="3625857"/>
          </a:xfrm>
        </p:spPr>
        <p:txBody>
          <a:bodyPr>
            <a:noAutofit/>
          </a:bodyPr>
          <a:lstStyle/>
          <a:p>
            <a:pPr algn="just">
              <a:lnSpc>
                <a:spcPct val="150000"/>
              </a:lnSpc>
              <a:buNone/>
            </a:pPr>
            <a:r>
              <a:rPr lang="en-IN" sz="1400" dirty="0" smtClean="0">
                <a:latin typeface="Times New Roman" pitchFamily="18" charset="0"/>
                <a:cs typeface="Times New Roman" pitchFamily="18" charset="0"/>
              </a:rPr>
              <a:t>C programming is considered as a structured language. It enforces a clear and logical programming structure that makes code easy to read and understand. </a:t>
            </a:r>
            <a:r>
              <a:rPr lang="en-IN" sz="1400" b="1" dirty="0" smtClean="0">
                <a:latin typeface="Times New Roman" pitchFamily="18" charset="0"/>
                <a:cs typeface="Times New Roman" pitchFamily="18" charset="0"/>
              </a:rPr>
              <a:t>C programming is a highly efficient language</a:t>
            </a:r>
            <a:r>
              <a:rPr lang="en-IN" sz="1400" dirty="0" smtClean="0">
                <a:latin typeface="Times New Roman" pitchFamily="18" charset="0"/>
                <a:cs typeface="Times New Roman" pitchFamily="18" charset="0"/>
              </a:rPr>
              <a:t>, making it ideal for writing software that needs to run quickly and efficiently.</a:t>
            </a:r>
            <a:endParaRPr lang="en-US" sz="1400" dirty="0" smtClean="0">
              <a:solidFill>
                <a:srgbClr val="202124"/>
              </a:solidFill>
              <a:latin typeface="Times New Roman" pitchFamily="18" charset="0"/>
              <a:cs typeface="Times New Roman" pitchFamily="18" charset="0"/>
            </a:endParaRP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Premature optimization is the root of all evil.</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Adjust structure sizes to power of two.</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Place case labels in narrow range.</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Place frequent case labels first.</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Break big switch statements into nested switches.</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Minimize local variables.</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Declare local variables in the inner most scope.</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 Reduce the number of parameters</a:t>
            </a:r>
          </a:p>
          <a:p>
            <a:pPr algn="just">
              <a:lnSpc>
                <a:spcPct val="150000"/>
              </a:lnSpc>
              <a:buFont typeface="+mj-lt"/>
              <a:buAutoNum type="arabicPeriod"/>
            </a:pPr>
            <a:r>
              <a:rPr lang="en-US" sz="1400" dirty="0" smtClean="0">
                <a:solidFill>
                  <a:srgbClr val="202124"/>
                </a:solidFill>
                <a:latin typeface="Times New Roman" pitchFamily="18" charset="0"/>
                <a:cs typeface="Times New Roman" pitchFamily="18" charset="0"/>
              </a:rPr>
              <a:t> Consider the locality of references for code and data</a:t>
            </a:r>
          </a:p>
          <a:p>
            <a:pPr>
              <a:buNone/>
            </a:pPr>
            <a:endParaRPr lang="en-IN" sz="1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CB6C1327-2377-4B00-B1FD-9D99C5BE6859}"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08A4197-6501-4F07-95BE-3B6D4F9505A5}" type="slidenum">
              <a:rPr lang="en-IN" smtClean="0"/>
              <a:pPr/>
              <a:t>43</a:t>
            </a:fld>
            <a:endParaRPr lang="en-IN"/>
          </a:p>
        </p:txBody>
      </p:sp>
      <p:sp>
        <p:nvSpPr>
          <p:cNvPr id="6" name="TextBox 5"/>
          <p:cNvSpPr txBox="1"/>
          <p:nvPr/>
        </p:nvSpPr>
        <p:spPr>
          <a:xfrm>
            <a:off x="785786" y="2714620"/>
            <a:ext cx="7500990" cy="1446550"/>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INTRODUCTION  TO </a:t>
            </a:r>
          </a:p>
          <a:p>
            <a:pPr algn="ctr"/>
            <a:r>
              <a:rPr lang="en-US" sz="4400" b="1" dirty="0" smtClean="0">
                <a:ln w="18000">
                  <a:solidFill>
                    <a:schemeClr val="accent2">
                      <a:satMod val="140000"/>
                    </a:schemeClr>
                  </a:solidFill>
                  <a:prstDash val="solid"/>
                  <a:miter lim="800000"/>
                </a:ln>
                <a:solidFill>
                  <a:srgbClr val="0070C0"/>
                </a:solidFill>
                <a:effectLst>
                  <a:outerShdw blurRad="38100" dist="38100" dir="2700000" algn="tl">
                    <a:srgbClr val="000000">
                      <a:alpha val="43137"/>
                    </a:srgbClr>
                  </a:outerShdw>
                </a:effectLst>
              </a:rPr>
              <a:t>C</a:t>
            </a:r>
            <a:r>
              <a:rPr lang="en-US" sz="4400" b="1" dirty="0" smtClean="0">
                <a:ln w="18000">
                  <a:solidFill>
                    <a:schemeClr val="accent2">
                      <a:satMod val="140000"/>
                    </a:schemeClr>
                  </a:solidFill>
                  <a:prstDash val="solid"/>
                  <a:miter lim="800000"/>
                </a:ln>
                <a:solidFill>
                  <a:srgbClr val="0070C0"/>
                </a:solidFill>
                <a:effectLst>
                  <a:outerShdw blurRad="25500" dist="23000" dir="7020000" algn="tl">
                    <a:srgbClr val="000000">
                      <a:alpha val="50000"/>
                    </a:srgbClr>
                  </a:outerShdw>
                </a:effectLst>
              </a:rPr>
              <a:t> - LANGUAGE</a:t>
            </a:r>
            <a:endParaRPr lang="en-IN" sz="4400" b="1" dirty="0">
              <a:ln w="18000">
                <a:solidFill>
                  <a:schemeClr val="accent2">
                    <a:satMod val="140000"/>
                  </a:schemeClr>
                </a:solidFill>
                <a:prstDash val="solid"/>
                <a:miter lim="800000"/>
              </a:ln>
              <a:solidFill>
                <a:srgbClr val="0070C0"/>
              </a:solidFill>
              <a:effectLst>
                <a:outerShdw blurRad="25500" dist="23000" dir="7020000" algn="tl">
                  <a:srgbClr val="000000">
                    <a:alpha val="50000"/>
                  </a:srgbClr>
                </a:outerShdw>
              </a:effectLst>
            </a:endParaRPr>
          </a:p>
        </p:txBody>
      </p:sp>
      <p:sp>
        <p:nvSpPr>
          <p:cNvPr id="5" name="Date Placeholder 4"/>
          <p:cNvSpPr>
            <a:spLocks noGrp="1"/>
          </p:cNvSpPr>
          <p:nvPr>
            <p:ph type="dt" sz="half" idx="10"/>
          </p:nvPr>
        </p:nvSpPr>
        <p:spPr/>
        <p:txBody>
          <a:bodyPr/>
          <a:lstStyle/>
          <a:p>
            <a:fld id="{443BDF00-6E77-4F8F-8319-1839A8EDA8A5}"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44</a:t>
            </a:fld>
            <a:endParaRPr lang="en-IN"/>
          </a:p>
        </p:txBody>
      </p:sp>
      <p:sp>
        <p:nvSpPr>
          <p:cNvPr id="3" name="TextBox 2">
            <a:extLst>
              <a:ext uri="{397EF7C8-D5E8-4BE9-B2B0-9B0AE9EFFF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FB5AB8C-E3A1-4673-8496-F4FC48D6B5FE}"/>
              </a:ext>
            </a:extLst>
          </p:cNvPr>
          <p:cNvSpPr txBox="1"/>
          <p:nvPr/>
        </p:nvSpPr>
        <p:spPr>
          <a:xfrm>
            <a:off x="357158" y="2000240"/>
            <a:ext cx="2228835" cy="311624"/>
          </a:xfrm>
          <a:prstGeom prst="homePlate">
            <a:avLst/>
          </a:prstGeom>
          <a:solidFill>
            <a:schemeClr val="accent1"/>
          </a:solidFill>
        </p:spPr>
        <p:txBody>
          <a:bodyPr vert="horz" wrap="square" lIns="95250" tIns="47625" rIns="95250" bIns="47625" rtlCol="0" anchor="ctr">
            <a:spAutoFit/>
          </a:bodyPr>
          <a:lstStyle/>
          <a:p>
            <a:pPr algn="ctr">
              <a:defRPr lang="en-US" sz="1400" dirty="0"/>
            </a:pPr>
            <a:r>
              <a:rPr lang="en-US" dirty="0" smtClean="0">
                <a:solidFill>
                  <a:schemeClr val="bg1"/>
                </a:solidFill>
              </a:rPr>
              <a:t>PROGRAM</a:t>
            </a:r>
            <a:endParaRPr lang="en-US" dirty="0">
              <a:solidFill>
                <a:schemeClr val="bg1"/>
              </a:solidFill>
            </a:endParaRPr>
          </a:p>
        </p:txBody>
      </p:sp>
      <p:sp>
        <p:nvSpPr>
          <p:cNvPr id="4" name="TextBox 3">
            <a:extLst>
              <a:ext uri="{397EF7C8-D5E8-4BE9-B2B0-9B0AE9EFFF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FB5AB8C-E3A1-4673-8496-F4FC48D6B5FE}"/>
              </a:ext>
            </a:extLst>
          </p:cNvPr>
          <p:cNvSpPr txBox="1"/>
          <p:nvPr/>
        </p:nvSpPr>
        <p:spPr>
          <a:xfrm>
            <a:off x="428596" y="3214686"/>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smtClean="0">
                <a:solidFill>
                  <a:schemeClr val="bg1"/>
                </a:solidFill>
              </a:rPr>
              <a:t>PROGRAMMING</a:t>
            </a:r>
            <a:endParaRPr lang="en-US" dirty="0">
              <a:solidFill>
                <a:schemeClr val="bg1"/>
              </a:solidFill>
            </a:endParaRPr>
          </a:p>
        </p:txBody>
      </p:sp>
      <p:sp>
        <p:nvSpPr>
          <p:cNvPr id="5" name="TextBox 4">
            <a:extLst>
              <a:ext uri="{397EF7C8-D5E8-4BE9-B2B0-9B0AE9EFFFC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FB5AB8C-E3A1-4673-8496-F4FC48D6B5FE}"/>
              </a:ext>
            </a:extLst>
          </p:cNvPr>
          <p:cNvSpPr txBox="1"/>
          <p:nvPr/>
        </p:nvSpPr>
        <p:spPr>
          <a:xfrm>
            <a:off x="428596" y="4357694"/>
            <a:ext cx="21812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smtClean="0">
                <a:solidFill>
                  <a:schemeClr val="bg1"/>
                </a:solidFill>
              </a:rPr>
              <a:t>PROGRAMMER</a:t>
            </a:r>
            <a:endParaRPr lang="en-US" dirty="0">
              <a:solidFill>
                <a:schemeClr val="bg1"/>
              </a:solidFill>
            </a:endParaRPr>
          </a:p>
        </p:txBody>
      </p:sp>
      <p:sp>
        <p:nvSpPr>
          <p:cNvPr id="6" name="TextBox 5"/>
          <p:cNvSpPr txBox="1"/>
          <p:nvPr/>
        </p:nvSpPr>
        <p:spPr>
          <a:xfrm>
            <a:off x="3857620" y="1785926"/>
            <a:ext cx="3643338" cy="646331"/>
          </a:xfrm>
          <a:prstGeom prst="rect">
            <a:avLst/>
          </a:prstGeom>
          <a:noFill/>
        </p:spPr>
        <p:txBody>
          <a:bodyPr wrap="square" rtlCol="0">
            <a:spAutoFit/>
          </a:bodyPr>
          <a:lstStyle/>
          <a:p>
            <a:r>
              <a:rPr lang="en-US" dirty="0" smtClean="0"/>
              <a:t>A set of instructions given to the computer to achieve specific task.</a:t>
            </a:r>
            <a:endParaRPr lang="en-IN" dirty="0"/>
          </a:p>
        </p:txBody>
      </p:sp>
      <p:sp>
        <p:nvSpPr>
          <p:cNvPr id="7" name="TextBox 6"/>
          <p:cNvSpPr txBox="1"/>
          <p:nvPr/>
        </p:nvSpPr>
        <p:spPr>
          <a:xfrm>
            <a:off x="3929058" y="3071810"/>
            <a:ext cx="4214842" cy="646331"/>
          </a:xfrm>
          <a:prstGeom prst="rect">
            <a:avLst/>
          </a:prstGeom>
          <a:noFill/>
        </p:spPr>
        <p:txBody>
          <a:bodyPr wrap="square" rtlCol="0">
            <a:spAutoFit/>
          </a:bodyPr>
          <a:lstStyle/>
          <a:p>
            <a:r>
              <a:rPr lang="en-US" dirty="0" smtClean="0"/>
              <a:t>The process of providing instructions to solve a specific problem.</a:t>
            </a:r>
            <a:endParaRPr lang="en-IN" dirty="0"/>
          </a:p>
        </p:txBody>
      </p:sp>
      <p:sp>
        <p:nvSpPr>
          <p:cNvPr id="9" name="TextBox 8"/>
          <p:cNvSpPr txBox="1"/>
          <p:nvPr/>
        </p:nvSpPr>
        <p:spPr>
          <a:xfrm>
            <a:off x="3929058" y="4357694"/>
            <a:ext cx="4357718" cy="369332"/>
          </a:xfrm>
          <a:prstGeom prst="rect">
            <a:avLst/>
          </a:prstGeom>
          <a:noFill/>
        </p:spPr>
        <p:txBody>
          <a:bodyPr wrap="square" rtlCol="0">
            <a:spAutoFit/>
          </a:bodyPr>
          <a:lstStyle/>
          <a:p>
            <a:r>
              <a:rPr lang="en-US" dirty="0" smtClean="0"/>
              <a:t>The person who writes the program.</a:t>
            </a:r>
            <a:endParaRPr lang="en-IN" dirty="0"/>
          </a:p>
        </p:txBody>
      </p:sp>
      <p:sp>
        <p:nvSpPr>
          <p:cNvPr id="11" name="Date Placeholder 10"/>
          <p:cNvSpPr>
            <a:spLocks noGrp="1"/>
          </p:cNvSpPr>
          <p:nvPr>
            <p:ph type="dt" sz="half" idx="10"/>
          </p:nvPr>
        </p:nvSpPr>
        <p:spPr/>
        <p:txBody>
          <a:bodyPr/>
          <a:lstStyle/>
          <a:p>
            <a:fld id="{294A71B8-0A68-42F9-8E3B-5D03A0F2EAE0}" type="datetime3">
              <a:rPr lang="en-US" smtClean="0"/>
              <a:pPr/>
              <a:t>22 March 2024</a:t>
            </a:fld>
            <a:endParaRPr lang="en-IN"/>
          </a:p>
        </p:txBody>
      </p:sp>
      <p:sp>
        <p:nvSpPr>
          <p:cNvPr id="12" name="Footer Placeholder 11"/>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heckerboard(across)">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14356"/>
            <a:ext cx="8229600" cy="1143000"/>
          </a:xfrm>
        </p:spPr>
        <p:txBody>
          <a:bodyPr>
            <a:normAutofit fontScale="90000"/>
          </a:bodyPr>
          <a:lstStyle/>
          <a:p>
            <a:r>
              <a:rPr lang="en-IN" dirty="0" smtClean="0"/>
              <a:t/>
            </a:r>
            <a:br>
              <a:rPr lang="en-IN" dirty="0" smtClean="0"/>
            </a:br>
            <a:r>
              <a:rPr lang="en-IN" dirty="0" smtClean="0"/>
              <a:t/>
            </a:r>
            <a:br>
              <a:rPr lang="en-IN" dirty="0" smtClean="0"/>
            </a:br>
            <a:r>
              <a:rPr lang="en-IN" b="1" dirty="0" smtClean="0">
                <a:solidFill>
                  <a:srgbClr val="0070C0"/>
                </a:solidFill>
              </a:rPr>
              <a:t>What is a C language?</a:t>
            </a:r>
            <a:r>
              <a:rPr lang="en-IN" dirty="0" smtClean="0"/>
              <a:t/>
            </a:r>
            <a:br>
              <a:rPr lang="en-IN" dirty="0" smtClean="0"/>
            </a:br>
            <a:endParaRPr lang="en-IN" dirty="0"/>
          </a:p>
        </p:txBody>
      </p:sp>
      <p:sp>
        <p:nvSpPr>
          <p:cNvPr id="3" name="Content Placeholder 2"/>
          <p:cNvSpPr>
            <a:spLocks noGrp="1"/>
          </p:cNvSpPr>
          <p:nvPr>
            <p:ph idx="1"/>
          </p:nvPr>
        </p:nvSpPr>
        <p:spPr>
          <a:xfrm>
            <a:off x="428596" y="1857364"/>
            <a:ext cx="5043494" cy="4525963"/>
          </a:xfrm>
        </p:spPr>
        <p:txBody>
          <a:bodyPr>
            <a:noAutofit/>
          </a:bodyPr>
          <a:lstStyle/>
          <a:p>
            <a:pPr algn="just">
              <a:lnSpc>
                <a:spcPct val="170000"/>
              </a:lnSpc>
            </a:pPr>
            <a:r>
              <a:rPr lang="en-IN" sz="1800" dirty="0" smtClean="0">
                <a:latin typeface="Times New Roman" pitchFamily="18" charset="0"/>
                <a:cs typeface="Times New Roman" pitchFamily="18" charset="0"/>
              </a:rPr>
              <a:t>C is a general-purpose programming language created by Dennis Ritchie at the Bell Laboratories in 1972.</a:t>
            </a:r>
          </a:p>
          <a:p>
            <a:pPr algn="just">
              <a:lnSpc>
                <a:spcPct val="170000"/>
              </a:lnSpc>
            </a:pPr>
            <a:r>
              <a:rPr lang="en-US" sz="1800" dirty="0" smtClean="0">
                <a:latin typeface="Times New Roman" pitchFamily="18" charset="0"/>
                <a:cs typeface="Times New Roman" pitchFamily="18" charset="0"/>
              </a:rPr>
              <a:t>It was named ‘C’ because many of its features were derived from earlier language called ‘B’. </a:t>
            </a:r>
            <a:endParaRPr lang="en-IN" sz="1800" dirty="0" smtClean="0">
              <a:latin typeface="Times New Roman" pitchFamily="18" charset="0"/>
              <a:cs typeface="Times New Roman" pitchFamily="18" charset="0"/>
            </a:endParaRPr>
          </a:p>
          <a:p>
            <a:pPr algn="just">
              <a:lnSpc>
                <a:spcPct val="170000"/>
              </a:lnSpc>
            </a:pPr>
            <a:r>
              <a:rPr lang="en-IN" sz="1800" dirty="0" smtClean="0">
                <a:latin typeface="Times New Roman" pitchFamily="18" charset="0"/>
                <a:cs typeface="Times New Roman" pitchFamily="18" charset="0"/>
              </a:rPr>
              <a:t>It is a very popular and robust language, whose rich set of built in functions and operators can be used to write complex  programs.</a:t>
            </a:r>
          </a:p>
          <a:p>
            <a:pPr algn="just">
              <a:buNone/>
            </a:pPr>
            <a:r>
              <a:rPr lang="en-IN" sz="1800" dirty="0" smtClean="0">
                <a:latin typeface="Times New Roman" pitchFamily="18" charset="0"/>
                <a:cs typeface="Times New Roman" pitchFamily="18" charset="0"/>
              </a:rPr>
              <a:t/>
            </a:r>
            <a:br>
              <a:rPr lang="en-IN" sz="1800" dirty="0" smtClean="0">
                <a:latin typeface="Times New Roman" pitchFamily="18" charset="0"/>
                <a:cs typeface="Times New Roman" pitchFamily="18" charset="0"/>
              </a:rPr>
            </a:br>
            <a:endParaRPr lang="en-IN" sz="1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dirty="0" smtClean="0"/>
              <a:t>45</a:t>
            </a:r>
            <a:endParaRPr lang="en-US" dirty="0"/>
          </a:p>
        </p:txBody>
      </p:sp>
      <p:pic>
        <p:nvPicPr>
          <p:cNvPr id="5" name="Picture 4">
            <a:extLst>
              <a:ext uri="{839A3E0B-0B87-4FC5-B806-B8F9E95810C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55B750B-67FF-41C8-A43B-BE13864615F6}"/>
              </a:ext>
            </a:extLst>
          </p:cNvPr>
          <p:cNvPicPr>
            <a:picLocks noChangeAspect="1"/>
          </p:cNvPicPr>
          <p:nvPr/>
        </p:nvPicPr>
        <p:blipFill>
          <a:blip r:embed="rId2"/>
          <a:stretch>
            <a:fillRect/>
          </a:stretch>
        </p:blipFill>
        <p:spPr>
          <a:xfrm>
            <a:off x="6143636" y="2000240"/>
            <a:ext cx="2209800" cy="3214710"/>
          </a:xfrm>
          <a:prstGeom prst="rect">
            <a:avLst/>
          </a:prstGeom>
          <a:noFill/>
        </p:spPr>
      </p:pic>
      <p:sp>
        <p:nvSpPr>
          <p:cNvPr id="6" name="Rectangle 5"/>
          <p:cNvSpPr/>
          <p:nvPr/>
        </p:nvSpPr>
        <p:spPr>
          <a:xfrm>
            <a:off x="6643702" y="5357826"/>
            <a:ext cx="1426994" cy="307777"/>
          </a:xfrm>
          <a:prstGeom prst="rect">
            <a:avLst/>
          </a:prstGeom>
        </p:spPr>
        <p:txBody>
          <a:bodyPr wrap="none">
            <a:spAutoFit/>
          </a:bodyPr>
          <a:lstStyle/>
          <a:p>
            <a:pPr>
              <a:defRPr lang="en-US" sz="1400" dirty="0"/>
            </a:pPr>
            <a:r>
              <a:rPr lang="en-US" b="1" dirty="0" smtClean="0">
                <a:latin typeface="Open Sans"/>
              </a:rPr>
              <a:t>Dennis Ritchie</a:t>
            </a:r>
            <a:endParaRPr lang="en-US" b="1" dirty="0">
              <a:latin typeface="Open Sans"/>
            </a:endParaRPr>
          </a:p>
        </p:txBody>
      </p:sp>
      <p:sp>
        <p:nvSpPr>
          <p:cNvPr id="8" name="Date Placeholder 7"/>
          <p:cNvSpPr>
            <a:spLocks noGrp="1"/>
          </p:cNvSpPr>
          <p:nvPr>
            <p:ph type="dt" sz="half" idx="10"/>
          </p:nvPr>
        </p:nvSpPr>
        <p:spPr/>
        <p:txBody>
          <a:bodyPr/>
          <a:lstStyle/>
          <a:p>
            <a:fld id="{390AA2F8-9C76-4876-8908-ED2975281B18}" type="datetime3">
              <a:rPr lang="en-US" smtClean="0"/>
              <a:pPr/>
              <a:t>22 March 2024</a:t>
            </a:fld>
            <a:endParaRPr lang="en-US" dirty="0"/>
          </a:p>
        </p:txBody>
      </p:sp>
      <p:sp>
        <p:nvSpPr>
          <p:cNvPr id="9" name="Footer Placeholder 8"/>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071546"/>
            <a:ext cx="3643338" cy="1162050"/>
          </a:xfrm>
        </p:spPr>
        <p:txBody>
          <a:bodyPr>
            <a:noAutofit/>
          </a:bodyPr>
          <a:lstStyle/>
          <a:p>
            <a:r>
              <a:rPr lang="en-IN" sz="3200" dirty="0" smtClean="0">
                <a:latin typeface="Times New Roman" pitchFamily="18" charset="0"/>
                <a:cs typeface="Times New Roman" pitchFamily="18" charset="0"/>
              </a:rPr>
              <a:t/>
            </a:r>
            <a:br>
              <a:rPr lang="en-IN" sz="3200" dirty="0" smtClean="0">
                <a:latin typeface="Times New Roman" pitchFamily="18" charset="0"/>
                <a:cs typeface="Times New Roman" pitchFamily="18" charset="0"/>
              </a:rPr>
            </a:br>
            <a:r>
              <a:rPr lang="en-IN" sz="3200" dirty="0" smtClean="0">
                <a:latin typeface="Times New Roman" pitchFamily="18" charset="0"/>
                <a:cs typeface="Times New Roman" pitchFamily="18" charset="0"/>
              </a:rPr>
              <a:t/>
            </a:r>
            <a:br>
              <a:rPr lang="en-IN" sz="3200" dirty="0" smtClean="0">
                <a:latin typeface="Times New Roman" pitchFamily="18" charset="0"/>
                <a:cs typeface="Times New Roman" pitchFamily="18" charset="0"/>
              </a:rPr>
            </a:br>
            <a:r>
              <a:rPr lang="en-IN" sz="3200" b="1" dirty="0" smtClean="0">
                <a:solidFill>
                  <a:srgbClr val="0070C0"/>
                </a:solidFill>
                <a:latin typeface="Times New Roman" pitchFamily="18" charset="0"/>
                <a:cs typeface="Times New Roman" pitchFamily="18" charset="0"/>
              </a:rPr>
              <a:t>Why to Learn C?</a:t>
            </a:r>
            <a:r>
              <a:rPr lang="en-IN" sz="3200" dirty="0" smtClean="0">
                <a:latin typeface="Times New Roman" pitchFamily="18" charset="0"/>
                <a:cs typeface="Times New Roman" pitchFamily="18" charset="0"/>
              </a:rPr>
              <a:t/>
            </a:r>
            <a:br>
              <a:rPr lang="en-IN" sz="3200" dirty="0" smtClean="0">
                <a:latin typeface="Times New Roman" pitchFamily="18" charset="0"/>
                <a:cs typeface="Times New Roman" pitchFamily="18" charset="0"/>
              </a:rPr>
            </a:br>
            <a:endParaRPr lang="en-IN" sz="3200" dirty="0">
              <a:latin typeface="Times New Roman" pitchFamily="18" charset="0"/>
              <a:cs typeface="Times New Roman" pitchFamily="18" charset="0"/>
            </a:endParaRPr>
          </a:p>
        </p:txBody>
      </p:sp>
      <p:sp>
        <p:nvSpPr>
          <p:cNvPr id="6" name="Text Placeholder 5"/>
          <p:cNvSpPr>
            <a:spLocks noGrp="1"/>
          </p:cNvSpPr>
          <p:nvPr>
            <p:ph type="body" sz="half" idx="2"/>
          </p:nvPr>
        </p:nvSpPr>
        <p:spPr>
          <a:xfrm>
            <a:off x="357158" y="1928802"/>
            <a:ext cx="4829180" cy="4691063"/>
          </a:xfrm>
        </p:spPr>
        <p:txBody>
          <a:bodyPr/>
          <a:lstStyle/>
          <a:p>
            <a:pPr algn="just">
              <a:buFont typeface="Arial" pitchFamily="34" charset="0"/>
              <a:buChar char="•"/>
            </a:pPr>
            <a:r>
              <a:rPr lang="en-IN" sz="2000" dirty="0" smtClean="0">
                <a:latin typeface="Times New Roman" pitchFamily="18" charset="0"/>
                <a:cs typeface="Times New Roman" pitchFamily="18" charset="0"/>
              </a:rPr>
              <a:t>  It is one of the most popular programming language in the world.</a:t>
            </a:r>
          </a:p>
          <a:p>
            <a:pPr algn="just">
              <a:buFont typeface="Arial" pitchFamily="34" charset="0"/>
              <a:buChar char="•"/>
            </a:pPr>
            <a:r>
              <a:rPr lang="en-IN" sz="2000" dirty="0" smtClean="0">
                <a:latin typeface="Times New Roman" pitchFamily="18" charset="0"/>
                <a:cs typeface="Times New Roman" pitchFamily="18" charset="0"/>
              </a:rPr>
              <a:t>  If you know C, you will have no problem learning other popular programming languages such as Java, Python, C++, C#, etc, as the syntax is similar.</a:t>
            </a:r>
          </a:p>
          <a:p>
            <a:pPr algn="just">
              <a:buFont typeface="Arial" pitchFamily="34" charset="0"/>
              <a:buChar char="•"/>
            </a:pPr>
            <a:r>
              <a:rPr lang="en-IN" sz="2000" dirty="0" smtClean="0">
                <a:latin typeface="Times New Roman" pitchFamily="18" charset="0"/>
                <a:cs typeface="Times New Roman" pitchFamily="18" charset="0"/>
              </a:rPr>
              <a:t>  C is very fast, compared to other programming languages, like </a:t>
            </a:r>
            <a:r>
              <a:rPr lang="en-IN" sz="2000" dirty="0" smtClean="0">
                <a:latin typeface="Times New Roman" pitchFamily="18" charset="0"/>
                <a:cs typeface="Times New Roman" pitchFamily="18" charset="0"/>
                <a:hlinkClick r:id="rId2"/>
              </a:rPr>
              <a:t>Java</a:t>
            </a:r>
            <a:r>
              <a:rPr lang="en-IN" sz="2000" dirty="0" smtClean="0">
                <a:latin typeface="Times New Roman" pitchFamily="18" charset="0"/>
                <a:cs typeface="Times New Roman" pitchFamily="18" charset="0"/>
              </a:rPr>
              <a:t> and </a:t>
            </a:r>
            <a:r>
              <a:rPr lang="en-IN" sz="2000" dirty="0" smtClean="0">
                <a:latin typeface="Times New Roman" pitchFamily="18" charset="0"/>
                <a:cs typeface="Times New Roman" pitchFamily="18" charset="0"/>
                <a:hlinkClick r:id="rId3"/>
              </a:rPr>
              <a:t>Python</a:t>
            </a:r>
            <a:r>
              <a:rPr lang="en-IN" sz="2000" dirty="0" smtClean="0">
                <a:latin typeface="Times New Roman" pitchFamily="18" charset="0"/>
                <a:cs typeface="Times New Roman" pitchFamily="18" charset="0"/>
              </a:rPr>
              <a:t>.</a:t>
            </a:r>
          </a:p>
          <a:p>
            <a:pPr algn="just">
              <a:buFont typeface="Arial" pitchFamily="34" charset="0"/>
              <a:buChar char="•"/>
            </a:pPr>
            <a:r>
              <a:rPr lang="en-IN" sz="2000" dirty="0" smtClean="0">
                <a:latin typeface="Times New Roman" pitchFamily="18" charset="0"/>
                <a:cs typeface="Times New Roman" pitchFamily="18" charset="0"/>
              </a:rPr>
              <a:t>  C is very versatile; it can be used in both applications and technologies.</a:t>
            </a:r>
          </a:p>
          <a:p>
            <a:pPr algn="just"/>
            <a:endParaRPr lang="en-IN" dirty="0"/>
          </a:p>
        </p:txBody>
      </p:sp>
      <p:sp>
        <p:nvSpPr>
          <p:cNvPr id="4" name="Slide Number Placeholder 3"/>
          <p:cNvSpPr>
            <a:spLocks noGrp="1"/>
          </p:cNvSpPr>
          <p:nvPr>
            <p:ph type="sldNum" sz="quarter" idx="12"/>
          </p:nvPr>
        </p:nvSpPr>
        <p:spPr/>
        <p:txBody>
          <a:bodyPr/>
          <a:lstStyle/>
          <a:p>
            <a:r>
              <a:rPr lang="en-US" dirty="0" smtClean="0"/>
              <a:t>46</a:t>
            </a:r>
          </a:p>
        </p:txBody>
      </p:sp>
      <p:pic>
        <p:nvPicPr>
          <p:cNvPr id="7" name="Picture 2"/>
          <p:cNvPicPr>
            <a:picLocks noGrp="1" noChangeAspect="1" noChangeArrowheads="1"/>
          </p:cNvPicPr>
          <p:nvPr>
            <p:ph idx="1"/>
          </p:nvPr>
        </p:nvPicPr>
        <p:blipFill>
          <a:blip r:embed="rId4"/>
          <a:srcRect/>
          <a:stretch>
            <a:fillRect/>
          </a:stretch>
        </p:blipFill>
        <p:spPr bwMode="auto">
          <a:xfrm>
            <a:off x="5500688" y="1857364"/>
            <a:ext cx="3186112" cy="3571900"/>
          </a:xfrm>
          <a:prstGeom prst="rect">
            <a:avLst/>
          </a:prstGeom>
          <a:noFill/>
          <a:ln w="9525">
            <a:noFill/>
            <a:miter lim="800000"/>
            <a:headEnd/>
            <a:tailEnd/>
          </a:ln>
          <a:effectLst/>
        </p:spPr>
      </p:pic>
      <p:sp>
        <p:nvSpPr>
          <p:cNvPr id="9" name="Date Placeholder 8"/>
          <p:cNvSpPr>
            <a:spLocks noGrp="1"/>
          </p:cNvSpPr>
          <p:nvPr>
            <p:ph type="dt" sz="half" idx="10"/>
          </p:nvPr>
        </p:nvSpPr>
        <p:spPr/>
        <p:txBody>
          <a:bodyPr/>
          <a:lstStyle/>
          <a:p>
            <a:fld id="{0D4BF042-C1FA-4F0A-91B0-6E78A71F552F}"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linds(horizontal)">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blinds(horizontal)">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blinds(horizontal)">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blinds(horizontal)">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0E846277-9DA0-4B1A-9C79-7ACE3FE738D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8D4DCFC-145E-4E0D-A94B-7BB4CB501311}"/>
              </a:ext>
            </a:extLst>
          </p:cNvPr>
          <p:cNvSpPr txBox="1"/>
          <p:nvPr/>
        </p:nvSpPr>
        <p:spPr>
          <a:xfrm>
            <a:off x="1428728" y="2571744"/>
            <a:ext cx="2055885" cy="311239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0" cap="flat">
            <a:solidFill>
              <a:schemeClr val="accent4">
                <a:shade val="95000"/>
                <a:satMod val="104999"/>
              </a:schemeClr>
            </a:solidFill>
            <a:prstDash val="solid"/>
            <a:miter lim="800000"/>
          </a:ln>
        </p:spPr>
        <p:txBody>
          <a:bodyPr vert="horz" lIns="95250" tIns="47625" rIns="95250" bIns="47625" rtlCol="0" anchor="t">
            <a:spAutoFit/>
          </a:bodyPr>
          <a:lstStyle/>
          <a:p>
            <a:pPr algn="ctr">
              <a:defRPr lang="en-US" sz="1400" dirty="0"/>
            </a:pPr>
            <a:r>
              <a:rPr lang="en-US" dirty="0"/>
              <a:t>Story</a:t>
            </a:r>
          </a:p>
          <a:p>
            <a:pPr algn="ctr">
              <a:defRPr lang="en-US" sz="1400" dirty="0"/>
            </a:pPr>
            <a:endParaRPr lang="en-US" dirty="0"/>
          </a:p>
          <a:p>
            <a:pPr algn="ctr">
              <a:defRPr lang="en-US" sz="1400" dirty="0"/>
            </a:pPr>
            <a:endParaRPr lang="en-US" dirty="0"/>
          </a:p>
          <a:p>
            <a:pPr algn="ctr">
              <a:defRPr lang="en-US" sz="1400" dirty="0"/>
            </a:pPr>
            <a:r>
              <a:rPr lang="en-US" dirty="0"/>
              <a:t>Paragraphs</a:t>
            </a:r>
          </a:p>
          <a:p>
            <a:pPr algn="ctr">
              <a:defRPr lang="en-US" sz="1400" dirty="0"/>
            </a:pPr>
            <a:endParaRPr lang="en-US" dirty="0"/>
          </a:p>
          <a:p>
            <a:pPr algn="ctr">
              <a:defRPr lang="en-US" sz="1400" dirty="0"/>
            </a:pPr>
            <a:endParaRPr lang="en-US" dirty="0"/>
          </a:p>
          <a:p>
            <a:pPr algn="ctr">
              <a:defRPr lang="en-US" sz="1400" dirty="0"/>
            </a:pPr>
            <a:r>
              <a:rPr lang="en-US" dirty="0"/>
              <a:t>Sentences</a:t>
            </a:r>
          </a:p>
          <a:p>
            <a:pPr algn="ctr">
              <a:defRPr lang="en-US" sz="1400" dirty="0"/>
            </a:pPr>
            <a:endParaRPr lang="en-US" dirty="0"/>
          </a:p>
          <a:p>
            <a:pPr algn="ctr">
              <a:defRPr lang="en-US" sz="1400" dirty="0"/>
            </a:pPr>
            <a:endParaRPr lang="en-US" dirty="0"/>
          </a:p>
          <a:p>
            <a:pPr algn="ctr">
              <a:defRPr lang="en-US" sz="1400" dirty="0"/>
            </a:pPr>
            <a:r>
              <a:rPr lang="en-US" dirty="0"/>
              <a:t>Words</a:t>
            </a:r>
          </a:p>
          <a:p>
            <a:pPr algn="ctr">
              <a:defRPr lang="en-US" sz="1400" dirty="0"/>
            </a:pPr>
            <a:endParaRPr lang="en-US" dirty="0"/>
          </a:p>
          <a:p>
            <a:pPr algn="ctr">
              <a:defRPr lang="en-US" sz="1400" dirty="0"/>
            </a:pPr>
            <a:endParaRPr lang="en-US" dirty="0"/>
          </a:p>
          <a:p>
            <a:pPr algn="ctr">
              <a:defRPr lang="en-US" sz="1400" dirty="0"/>
            </a:pPr>
            <a:r>
              <a:rPr lang="en-US" dirty="0"/>
              <a:t>Alphabets</a:t>
            </a:r>
          </a:p>
          <a:p>
            <a:pPr algn="ctr">
              <a:defRPr lang="en-US" sz="1400" dirty="0"/>
            </a:pPr>
            <a:endParaRPr lang="en-US" dirty="0"/>
          </a:p>
        </p:txBody>
      </p:sp>
      <p:sp>
        <p:nvSpPr>
          <p:cNvPr id="4" name="Arrow: Up 3">
            <a:extLst>
              <a:ext uri="{B0C2ADF8-1F06-4F19-9C0D-95F8776A693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7122875-BC8B-4301-80BD-5470DDC30BFE}"/>
              </a:ext>
            </a:extLst>
          </p:cNvPr>
          <p:cNvSpPr/>
          <p:nvPr/>
        </p:nvSpPr>
        <p:spPr>
          <a:xfrm>
            <a:off x="2214546" y="4857760"/>
            <a:ext cx="571500" cy="214314"/>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5" name="Arrow: Up 4">
            <a:extLst>
              <a:ext uri="{6A1DECA5-5106-4974-94B6-15D8953F615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A92C634-5381-4A4F-B99F-A9E05F6661FD}"/>
              </a:ext>
            </a:extLst>
          </p:cNvPr>
          <p:cNvSpPr/>
          <p:nvPr/>
        </p:nvSpPr>
        <p:spPr>
          <a:xfrm>
            <a:off x="2214546" y="4143380"/>
            <a:ext cx="571500" cy="357190"/>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6" name="Arrow: Up 5">
            <a:extLst>
              <a:ext uri="{1F54D351-AFC5-4F93-8D1D-031D46D0911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096F4D2-4364-41F2-B683-F8F854B53DB3}"/>
              </a:ext>
            </a:extLst>
          </p:cNvPr>
          <p:cNvSpPr/>
          <p:nvPr/>
        </p:nvSpPr>
        <p:spPr>
          <a:xfrm>
            <a:off x="2214546" y="3500438"/>
            <a:ext cx="571500" cy="368793"/>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7" name="Arrow: Up 6">
            <a:extLst>
              <a:ext uri="{3349EF4A-CF4E-4F51-927D-8A718E5FCE6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965766A-9A11-4875-827E-7539DEDE133B}"/>
              </a:ext>
            </a:extLst>
          </p:cNvPr>
          <p:cNvSpPr/>
          <p:nvPr/>
        </p:nvSpPr>
        <p:spPr>
          <a:xfrm>
            <a:off x="2214546" y="2928933"/>
            <a:ext cx="571500" cy="357191"/>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8" name="TextBox 7">
            <a:extLst>
              <a:ext uri="{3696D907-D92F-4F2F-8ADA-D7E147DBA89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80FF6E4-4B98-467A-A7D6-354B2F9359ED}"/>
              </a:ext>
            </a:extLst>
          </p:cNvPr>
          <p:cNvSpPr txBox="1"/>
          <p:nvPr/>
        </p:nvSpPr>
        <p:spPr>
          <a:xfrm>
            <a:off x="6286512" y="2428868"/>
            <a:ext cx="2071702" cy="321471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0" cap="flat">
            <a:solidFill>
              <a:schemeClr val="accent4">
                <a:shade val="95000"/>
                <a:satMod val="104999"/>
              </a:schemeClr>
            </a:solidFill>
            <a:prstDash val="solid"/>
            <a:miter lim="800000"/>
          </a:ln>
        </p:spPr>
        <p:txBody>
          <a:bodyPr vert="horz" wrap="square" lIns="95250" tIns="47625" rIns="95250" bIns="47625" rtlCol="0" anchor="t">
            <a:spAutoFit/>
          </a:bodyPr>
          <a:lstStyle/>
          <a:p>
            <a:pPr algn="ctr">
              <a:defRPr lang="en-US" sz="1400" dirty="0"/>
            </a:pPr>
            <a:r>
              <a:rPr lang="en-US" dirty="0"/>
              <a:t>programs</a:t>
            </a:r>
          </a:p>
          <a:p>
            <a:pPr algn="ctr">
              <a:defRPr lang="en-US" sz="1400" dirty="0"/>
            </a:pPr>
            <a:endParaRPr lang="en-US" dirty="0"/>
          </a:p>
          <a:p>
            <a:pPr algn="ctr">
              <a:defRPr lang="en-US" sz="1400" dirty="0"/>
            </a:pPr>
            <a:endParaRPr lang="en-US" dirty="0"/>
          </a:p>
          <a:p>
            <a:pPr algn="ctr">
              <a:defRPr lang="en-US" sz="1400" dirty="0"/>
            </a:pPr>
            <a:r>
              <a:rPr lang="en-US" dirty="0"/>
              <a:t>Functions</a:t>
            </a:r>
          </a:p>
          <a:p>
            <a:pPr algn="ctr">
              <a:defRPr lang="en-US" sz="1400" dirty="0"/>
            </a:pPr>
            <a:endParaRPr lang="en-US" dirty="0"/>
          </a:p>
          <a:p>
            <a:pPr algn="ctr">
              <a:defRPr lang="en-US" sz="1400" dirty="0"/>
            </a:pPr>
            <a:endParaRPr lang="en-US" dirty="0"/>
          </a:p>
          <a:p>
            <a:pPr algn="ctr">
              <a:defRPr lang="en-US" sz="1400" dirty="0"/>
            </a:pPr>
            <a:r>
              <a:rPr lang="en-US" dirty="0"/>
              <a:t>Statements</a:t>
            </a:r>
          </a:p>
          <a:p>
            <a:pPr algn="ctr">
              <a:defRPr lang="en-US" sz="1400" dirty="0"/>
            </a:pPr>
            <a:endParaRPr lang="en-US" dirty="0"/>
          </a:p>
          <a:p>
            <a:pPr algn="ctr">
              <a:defRPr lang="en-US" sz="1400" dirty="0"/>
            </a:pPr>
            <a:endParaRPr lang="en-US" dirty="0"/>
          </a:p>
          <a:p>
            <a:pPr algn="ctr">
              <a:defRPr lang="en-US" sz="1400" dirty="0"/>
            </a:pPr>
            <a:r>
              <a:rPr lang="en-US" dirty="0"/>
              <a:t>Tokens</a:t>
            </a:r>
          </a:p>
          <a:p>
            <a:pPr algn="ctr">
              <a:defRPr lang="en-US" sz="1400" dirty="0"/>
            </a:pPr>
            <a:endParaRPr lang="en-US" dirty="0"/>
          </a:p>
          <a:p>
            <a:pPr algn="ctr">
              <a:defRPr lang="en-US" sz="1400" dirty="0"/>
            </a:pPr>
            <a:endParaRPr lang="en-US" dirty="0"/>
          </a:p>
          <a:p>
            <a:pPr algn="ctr">
              <a:defRPr lang="en-US" sz="1400" dirty="0"/>
            </a:pPr>
            <a:r>
              <a:rPr lang="en-US" dirty="0"/>
              <a:t>Characters</a:t>
            </a:r>
          </a:p>
          <a:p>
            <a:pPr algn="ctr">
              <a:defRPr lang="en-US" sz="1400" dirty="0"/>
            </a:pPr>
            <a:endParaRPr lang="en-US" dirty="0"/>
          </a:p>
        </p:txBody>
      </p:sp>
      <p:sp>
        <p:nvSpPr>
          <p:cNvPr id="9" name="Arrow: Up 8">
            <a:extLst>
              <a:ext uri="{B546CD84-7510-455A-915C-46D51EC469F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0BAFD1B-5BDF-4227-8F85-730D86FFEF49}"/>
              </a:ext>
            </a:extLst>
          </p:cNvPr>
          <p:cNvSpPr/>
          <p:nvPr/>
        </p:nvSpPr>
        <p:spPr>
          <a:xfrm>
            <a:off x="7072330" y="2714620"/>
            <a:ext cx="571500" cy="440231"/>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0" name="Arrow: Up 9">
            <a:extLst>
              <a:ext uri="{4644D3E3-95A5-43B6-81C0-036518C2F0B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63AD4B7-53BB-407F-AA87-B403CBF4C0A8}"/>
              </a:ext>
            </a:extLst>
          </p:cNvPr>
          <p:cNvSpPr/>
          <p:nvPr/>
        </p:nvSpPr>
        <p:spPr>
          <a:xfrm>
            <a:off x="7072330" y="3357562"/>
            <a:ext cx="571500" cy="440231"/>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1" name="Arrow: Up 10">
            <a:extLst>
              <a:ext uri="{38786A02-2D6C-4A62-B304-CE96CC94B73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30A996F-5948-4CD9-B965-25E9BB0D2EDB}"/>
              </a:ext>
            </a:extLst>
          </p:cNvPr>
          <p:cNvSpPr/>
          <p:nvPr/>
        </p:nvSpPr>
        <p:spPr>
          <a:xfrm>
            <a:off x="7072330" y="3929066"/>
            <a:ext cx="571500" cy="440231"/>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Arrow: Up 11">
            <a:extLst>
              <a:ext uri="{DF364843-41EA-4EF8-886D-FCF1E344696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8B7361D-8F33-4B7F-B768-267FB05EF322}"/>
              </a:ext>
            </a:extLst>
          </p:cNvPr>
          <p:cNvSpPr/>
          <p:nvPr/>
        </p:nvSpPr>
        <p:spPr>
          <a:xfrm>
            <a:off x="7072330" y="4572009"/>
            <a:ext cx="571500" cy="428628"/>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Callout: Left-Right Arrow 12">
            <a:extLst>
              <a:ext uri="{45BDD116-B413-4F56-AC9F-6B77E69357D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E1E3136-60AA-41AF-9B37-6D03F1D05005}"/>
              </a:ext>
            </a:extLst>
          </p:cNvPr>
          <p:cNvSpPr/>
          <p:nvPr/>
        </p:nvSpPr>
        <p:spPr>
          <a:xfrm>
            <a:off x="3500430" y="3643314"/>
            <a:ext cx="2788643" cy="763803"/>
          </a:xfrm>
          <a:prstGeom prst="leftRightArrowCallou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TextBox 13">
            <a:extLst>
              <a:ext uri="{667372E0-9880-4761-8909-2FE03990A3A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D27961C-723A-4902-8880-C579E275C7D7}"/>
              </a:ext>
            </a:extLst>
          </p:cNvPr>
          <p:cNvSpPr txBox="1"/>
          <p:nvPr>
            <p:custDataLst>
              <p:tags r:id="rId1"/>
            </p:custDataLst>
          </p:nvPr>
        </p:nvSpPr>
        <p:spPr>
          <a:xfrm>
            <a:off x="1295401" y="5672591"/>
            <a:ext cx="2055885" cy="788117"/>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dirty="0"/>
              <a:t>Process of learning English language</a:t>
            </a:r>
          </a:p>
        </p:txBody>
      </p:sp>
      <p:sp>
        <p:nvSpPr>
          <p:cNvPr id="15" name="TextBox 14">
            <a:extLst>
              <a:ext uri="{35C38DF1-1315-40BE-85DC-4831AD202BF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998B774-7055-4FBE-97CD-7FDA3A00EBDD}"/>
              </a:ext>
            </a:extLst>
          </p:cNvPr>
          <p:cNvSpPr txBox="1"/>
          <p:nvPr>
            <p:custDataLst>
              <p:tags r:id="rId2"/>
            </p:custDataLst>
          </p:nvPr>
        </p:nvSpPr>
        <p:spPr>
          <a:xfrm>
            <a:off x="6173715" y="5676900"/>
            <a:ext cx="2055885" cy="788117"/>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dirty="0"/>
              <a:t>Process of learning </a:t>
            </a:r>
          </a:p>
          <a:p>
            <a:pPr algn="ctr">
              <a:defRPr lang="en-US" sz="1400" dirty="0"/>
            </a:pPr>
            <a:r>
              <a:rPr lang="en-US" dirty="0"/>
              <a:t>C language</a:t>
            </a:r>
          </a:p>
        </p:txBody>
      </p:sp>
      <p:sp>
        <p:nvSpPr>
          <p:cNvPr id="16" name="Slide Number Placeholder 15"/>
          <p:cNvSpPr>
            <a:spLocks noGrp="1"/>
          </p:cNvSpPr>
          <p:nvPr>
            <p:ph type="sldNum" sz="quarter" idx="12"/>
          </p:nvPr>
        </p:nvSpPr>
        <p:spPr/>
        <p:txBody>
          <a:bodyPr/>
          <a:lstStyle/>
          <a:p>
            <a:r>
              <a:rPr lang="en-US" dirty="0" smtClean="0"/>
              <a:t>47</a:t>
            </a:r>
          </a:p>
        </p:txBody>
      </p:sp>
      <p:sp>
        <p:nvSpPr>
          <p:cNvPr id="20" name="TextBox 19"/>
          <p:cNvSpPr txBox="1"/>
          <p:nvPr/>
        </p:nvSpPr>
        <p:spPr>
          <a:xfrm>
            <a:off x="1643042" y="1357298"/>
            <a:ext cx="5857916" cy="707886"/>
          </a:xfrm>
          <a:prstGeom prst="rect">
            <a:avLst/>
          </a:prstGeom>
          <a:noFill/>
        </p:spPr>
        <p:txBody>
          <a:bodyPr wrap="square" rtlCol="0">
            <a:spAutoFit/>
          </a:bodyPr>
          <a:lstStyle/>
          <a:p>
            <a:pPr algn="ctr"/>
            <a:r>
              <a:rPr lang="en-US" sz="4000" b="1" dirty="0" smtClean="0">
                <a:solidFill>
                  <a:srgbClr val="C00000"/>
                </a:solidFill>
              </a:rPr>
              <a:t>Steps to learn C Language</a:t>
            </a:r>
            <a:endParaRPr lang="en-IN" sz="4000" b="1" dirty="0">
              <a:solidFill>
                <a:srgbClr val="C00000"/>
              </a:solidFill>
            </a:endParaRPr>
          </a:p>
        </p:txBody>
      </p:sp>
      <p:sp>
        <p:nvSpPr>
          <p:cNvPr id="18" name="Date Placeholder 17"/>
          <p:cNvSpPr>
            <a:spLocks noGrp="1"/>
          </p:cNvSpPr>
          <p:nvPr>
            <p:ph type="dt" sz="half" idx="10"/>
          </p:nvPr>
        </p:nvSpPr>
        <p:spPr/>
        <p:txBody>
          <a:bodyPr/>
          <a:lstStyle/>
          <a:p>
            <a:fld id="{257D7690-42A7-4D7D-B6D0-CDA109CF4914}" type="datetime3">
              <a:rPr lang="en-US" smtClean="0"/>
              <a:pPr/>
              <a:t>22 March 2024</a:t>
            </a:fld>
            <a:endParaRPr lang="en-US" dirty="0"/>
          </a:p>
        </p:txBody>
      </p:sp>
      <p:sp>
        <p:nvSpPr>
          <p:cNvPr id="19" name="Footer Placeholder 18"/>
          <p:cNvSpPr>
            <a:spLocks noGrp="1"/>
          </p:cNvSpPr>
          <p:nvPr>
            <p:ph type="ftr" sz="quarter" idx="11"/>
          </p:nvPr>
        </p:nvSpPr>
        <p:spPr/>
        <p:txBody>
          <a:bodyPr/>
          <a:lstStyle/>
          <a:p>
            <a:r>
              <a:rPr lang="en-US" smtClean="0"/>
              <a:t>Department of CIVIL Engineering</a:t>
            </a:r>
            <a:endParaRPr lang="en-US" dirty="0"/>
          </a:p>
        </p:txBody>
      </p:sp>
    </p:spTree>
    <p:extLst>
      <p:ext uri="{E51FF4F4-751C-4004-BF2B-7EE05C9B820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4"/>
                                        </p:tgtEl>
                                        <p:attrNameLst>
                                          <p:attrName>style.visibility</p:attrName>
                                        </p:attrNameLst>
                                      </p:cBhvr>
                                      <p:to>
                                        <p:strVal val="visible"/>
                                      </p:to>
                                    </p:set>
                                    <p:anim calcmode="lin" valueType="num">
                                      <p:cBhvr>
                                        <p:cTn id="12"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55" presetClass="entr" presetSubtype="0" fill="hold" grpId="0" nodeType="withEffect">
                                  <p:stCondLst>
                                    <p:cond delay="0"/>
                                  </p:stCondLst>
                                  <p:childTnLst>
                                    <p:set>
                                      <p:cBhvr>
                                        <p:cTn id="16" dur="1000" fill="hold">
                                          <p:stCondLst>
                                            <p:cond delay="0"/>
                                          </p:stCondLst>
                                        </p:cTn>
                                        <p:tgtEl>
                                          <p:spTgt spid="5"/>
                                        </p:tgtEl>
                                        <p:attrNameLst>
                                          <p:attrName>style.visibility</p:attrName>
                                        </p:attrNameLst>
                                      </p:cBhvr>
                                      <p:to>
                                        <p:strVal val="visible"/>
                                      </p:to>
                                    </p:set>
                                    <p:anim calcmode="lin" valueType="num">
                                      <p:cBhvr>
                                        <p:cTn id="1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par>
                                <p:cTn id="20" presetID="55" presetClass="entr" presetSubtype="0" fill="hold" grpId="0" nodeType="withEffect">
                                  <p:stCondLst>
                                    <p:cond delay="0"/>
                                  </p:stCondLst>
                                  <p:childTnLst>
                                    <p:set>
                                      <p:cBhvr>
                                        <p:cTn id="21" dur="1000" fill="hold">
                                          <p:stCondLst>
                                            <p:cond delay="0"/>
                                          </p:stCondLst>
                                        </p:cTn>
                                        <p:tgtEl>
                                          <p:spTgt spid="6"/>
                                        </p:tgtEl>
                                        <p:attrNameLst>
                                          <p:attrName>style.visibility</p:attrName>
                                        </p:attrNameLst>
                                      </p:cBhvr>
                                      <p:to>
                                        <p:strVal val="visible"/>
                                      </p:to>
                                    </p:set>
                                    <p:anim calcmode="lin" valueType="num">
                                      <p:cBhvr>
                                        <p:cTn id="22"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grpId="0" nodeType="withEffect">
                                  <p:stCondLst>
                                    <p:cond delay="0"/>
                                  </p:stCondLst>
                                  <p:childTnLst>
                                    <p:set>
                                      <p:cBhvr>
                                        <p:cTn id="26" dur="1000" fill="hold">
                                          <p:stCondLst>
                                            <p:cond delay="0"/>
                                          </p:stCondLst>
                                        </p:cTn>
                                        <p:tgtEl>
                                          <p:spTgt spid="7"/>
                                        </p:tgtEl>
                                        <p:attrNameLst>
                                          <p:attrName>style.visibility</p:attrName>
                                        </p:attrNameLst>
                                      </p:cBhvr>
                                      <p:to>
                                        <p:strVal val="visible"/>
                                      </p:to>
                                    </p:set>
                                    <p:anim calcmode="lin" valueType="num">
                                      <p:cBhvr>
                                        <p:cTn id="27"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par>
                                <p:cTn id="30" presetID="55" presetClass="entr" presetSubtype="0" fill="hold" grpId="0" nodeType="withEffect">
                                  <p:stCondLst>
                                    <p:cond delay="0"/>
                                  </p:stCondLst>
                                  <p:childTnLst>
                                    <p:set>
                                      <p:cBhvr>
                                        <p:cTn id="31" dur="1000" fill="hold">
                                          <p:stCondLst>
                                            <p:cond delay="0"/>
                                          </p:stCondLst>
                                        </p:cTn>
                                        <p:tgtEl>
                                          <p:spTgt spid="14"/>
                                        </p:tgtEl>
                                        <p:attrNameLst>
                                          <p:attrName>style.visibility</p:attrName>
                                        </p:attrNameLst>
                                      </p:cBhvr>
                                      <p:to>
                                        <p:strVal val="visible"/>
                                      </p:to>
                                    </p:set>
                                    <p:anim calcmode="lin" valueType="num">
                                      <p:cBhvr>
                                        <p:cTn id="32"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34" dur="1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290"/>
                                        <p:tgtEl>
                                          <p:spTgt spid="8"/>
                                        </p:tgtEl>
                                      </p:cBhvr>
                                    </p:animEffect>
                                    <p:anim calcmode="lin" valueType="num">
                                      <p:cBhvr>
                                        <p:cTn id="40" dur="911">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332">
                                          <p:stCondLst>
                                            <p:cond delay="0"/>
                                          </p:stCondLst>
                                        </p:cTn>
                                        <p:tgtEl>
                                          <p:spTgt spid="8"/>
                                        </p:tgtEl>
                                        <p:attrNameLst>
                                          <p:attrName>ppt_y</p:attrName>
                                        </p:attrNameLst>
                                      </p:cBhvr>
                                      <p:tavLst>
                                        <p:tav tm="0" fmla="#ppt_y-sin(pi*$)/3">
                                          <p:val>
                                            <p:strVal val="0.5"/>
                                          </p:val>
                                        </p:tav>
                                        <p:tav tm="100000">
                                          <p:val>
                                            <p:strVal val="1"/>
                                          </p:val>
                                        </p:tav>
                                      </p:tavLst>
                                    </p:anim>
                                    <p:anim calcmode="lin" valueType="num">
                                      <p:cBhvr>
                                        <p:cTn id="42" dur="332">
                                          <p:stCondLst>
                                            <p:cond delay="332"/>
                                          </p:stCondLst>
                                        </p:cTn>
                                        <p:tgtEl>
                                          <p:spTgt spid="8"/>
                                        </p:tgtEl>
                                        <p:attrNameLst>
                                          <p:attrName>ppt_y</p:attrName>
                                        </p:attrNameLst>
                                      </p:cBhvr>
                                      <p:tavLst>
                                        <p:tav tm="0" fmla="#ppt_y-sin(pi*$)/9">
                                          <p:val>
                                            <p:strVal val="0"/>
                                          </p:val>
                                        </p:tav>
                                        <p:tav tm="100000">
                                          <p:val>
                                            <p:strVal val="1"/>
                                          </p:val>
                                        </p:tav>
                                      </p:tavLst>
                                    </p:anim>
                                    <p:anim calcmode="lin" valueType="num">
                                      <p:cBhvr>
                                        <p:cTn id="43" dur="166">
                                          <p:stCondLst>
                                            <p:cond delay="662"/>
                                          </p:stCondLst>
                                        </p:cTn>
                                        <p:tgtEl>
                                          <p:spTgt spid="8"/>
                                        </p:tgtEl>
                                        <p:attrNameLst>
                                          <p:attrName>ppt_y</p:attrName>
                                        </p:attrNameLst>
                                      </p:cBhvr>
                                      <p:tavLst>
                                        <p:tav tm="0" fmla="#ppt_y-sin(pi*$)/27">
                                          <p:val>
                                            <p:strVal val="0"/>
                                          </p:val>
                                        </p:tav>
                                        <p:tav tm="100000">
                                          <p:val>
                                            <p:strVal val="1"/>
                                          </p:val>
                                        </p:tav>
                                      </p:tavLst>
                                    </p:anim>
                                    <p:anim calcmode="lin" valueType="num">
                                      <p:cBhvr>
                                        <p:cTn id="44" dur="82">
                                          <p:stCondLst>
                                            <p:cond delay="828"/>
                                          </p:stCondLst>
                                        </p:cTn>
                                        <p:tgtEl>
                                          <p:spTgt spid="8"/>
                                        </p:tgtEl>
                                        <p:attrNameLst>
                                          <p:attrName>ppt_y</p:attrName>
                                        </p:attrNameLst>
                                      </p:cBhvr>
                                      <p:tavLst>
                                        <p:tav tm="0" fmla="#ppt_y-sin(pi*$)/81">
                                          <p:val>
                                            <p:strVal val="0"/>
                                          </p:val>
                                        </p:tav>
                                        <p:tav tm="100000">
                                          <p:val>
                                            <p:strVal val="1"/>
                                          </p:val>
                                        </p:tav>
                                      </p:tavLst>
                                    </p:anim>
                                    <p:animScale>
                                      <p:cBhvr>
                                        <p:cTn id="45" dur="13"/>
                                        <p:tgtEl>
                                          <p:spTgt spid="8"/>
                                        </p:tgtEl>
                                      </p:cBhvr>
                                      <p:to x="100000" y="60000"/>
                                    </p:animScale>
                                    <p:animScale>
                                      <p:cBhvr>
                                        <p:cTn id="46" dur="83" decel="50000"/>
                                        <p:tgtEl>
                                          <p:spTgt spid="8"/>
                                        </p:tgtEl>
                                      </p:cBhvr>
                                      <p:to x="100000" y="100000"/>
                                    </p:animScale>
                                    <p:animScale>
                                      <p:cBhvr>
                                        <p:cTn id="47" dur="23"/>
                                        <p:tgtEl>
                                          <p:spTgt spid="8"/>
                                        </p:tgtEl>
                                      </p:cBhvr>
                                      <p:to x="100000" y="80000"/>
                                    </p:animScale>
                                    <p:animScale>
                                      <p:cBhvr>
                                        <p:cTn id="48" dur="83" decel="50000"/>
                                        <p:tgtEl>
                                          <p:spTgt spid="8"/>
                                        </p:tgtEl>
                                      </p:cBhvr>
                                      <p:to x="100000" y="100000"/>
                                    </p:animScale>
                                    <p:animScale>
                                      <p:cBhvr>
                                        <p:cTn id="49" dur="13"/>
                                        <p:tgtEl>
                                          <p:spTgt spid="8"/>
                                        </p:tgtEl>
                                      </p:cBhvr>
                                      <p:to x="100000" y="90000"/>
                                    </p:animScale>
                                    <p:animScale>
                                      <p:cBhvr>
                                        <p:cTn id="50" dur="83" decel="50000"/>
                                        <p:tgtEl>
                                          <p:spTgt spid="8"/>
                                        </p:tgtEl>
                                      </p:cBhvr>
                                      <p:to x="100000" y="100000"/>
                                    </p:animScale>
                                    <p:animScale>
                                      <p:cBhvr>
                                        <p:cTn id="51" dur="13"/>
                                        <p:tgtEl>
                                          <p:spTgt spid="8"/>
                                        </p:tgtEl>
                                      </p:cBhvr>
                                      <p:to x="100000" y="95000"/>
                                    </p:animScale>
                                    <p:animScale>
                                      <p:cBhvr>
                                        <p:cTn id="52" dur="83" decel="50000"/>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290"/>
                                        <p:tgtEl>
                                          <p:spTgt spid="9"/>
                                        </p:tgtEl>
                                      </p:cBhvr>
                                    </p:animEffect>
                                    <p:anim calcmode="lin" valueType="num">
                                      <p:cBhvr>
                                        <p:cTn id="56" dur="911">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332">
                                          <p:stCondLst>
                                            <p:cond delay="0"/>
                                          </p:stCondLst>
                                        </p:cTn>
                                        <p:tgtEl>
                                          <p:spTgt spid="9"/>
                                        </p:tgtEl>
                                        <p:attrNameLst>
                                          <p:attrName>ppt_y</p:attrName>
                                        </p:attrNameLst>
                                      </p:cBhvr>
                                      <p:tavLst>
                                        <p:tav tm="0" fmla="#ppt_y-sin(pi*$)/3">
                                          <p:val>
                                            <p:strVal val="0.5"/>
                                          </p:val>
                                        </p:tav>
                                        <p:tav tm="100000">
                                          <p:val>
                                            <p:strVal val="1"/>
                                          </p:val>
                                        </p:tav>
                                      </p:tavLst>
                                    </p:anim>
                                    <p:anim calcmode="lin" valueType="num">
                                      <p:cBhvr>
                                        <p:cTn id="58" dur="332">
                                          <p:stCondLst>
                                            <p:cond delay="332"/>
                                          </p:stCondLst>
                                        </p:cTn>
                                        <p:tgtEl>
                                          <p:spTgt spid="9"/>
                                        </p:tgtEl>
                                        <p:attrNameLst>
                                          <p:attrName>ppt_y</p:attrName>
                                        </p:attrNameLst>
                                      </p:cBhvr>
                                      <p:tavLst>
                                        <p:tav tm="0" fmla="#ppt_y-sin(pi*$)/9">
                                          <p:val>
                                            <p:strVal val="0"/>
                                          </p:val>
                                        </p:tav>
                                        <p:tav tm="100000">
                                          <p:val>
                                            <p:strVal val="1"/>
                                          </p:val>
                                        </p:tav>
                                      </p:tavLst>
                                    </p:anim>
                                    <p:anim calcmode="lin" valueType="num">
                                      <p:cBhvr>
                                        <p:cTn id="59" dur="166">
                                          <p:stCondLst>
                                            <p:cond delay="662"/>
                                          </p:stCondLst>
                                        </p:cTn>
                                        <p:tgtEl>
                                          <p:spTgt spid="9"/>
                                        </p:tgtEl>
                                        <p:attrNameLst>
                                          <p:attrName>ppt_y</p:attrName>
                                        </p:attrNameLst>
                                      </p:cBhvr>
                                      <p:tavLst>
                                        <p:tav tm="0" fmla="#ppt_y-sin(pi*$)/27">
                                          <p:val>
                                            <p:strVal val="0"/>
                                          </p:val>
                                        </p:tav>
                                        <p:tav tm="100000">
                                          <p:val>
                                            <p:strVal val="1"/>
                                          </p:val>
                                        </p:tav>
                                      </p:tavLst>
                                    </p:anim>
                                    <p:anim calcmode="lin" valueType="num">
                                      <p:cBhvr>
                                        <p:cTn id="60" dur="82">
                                          <p:stCondLst>
                                            <p:cond delay="828"/>
                                          </p:stCondLst>
                                        </p:cTn>
                                        <p:tgtEl>
                                          <p:spTgt spid="9"/>
                                        </p:tgtEl>
                                        <p:attrNameLst>
                                          <p:attrName>ppt_y</p:attrName>
                                        </p:attrNameLst>
                                      </p:cBhvr>
                                      <p:tavLst>
                                        <p:tav tm="0" fmla="#ppt_y-sin(pi*$)/81">
                                          <p:val>
                                            <p:strVal val="0"/>
                                          </p:val>
                                        </p:tav>
                                        <p:tav tm="100000">
                                          <p:val>
                                            <p:strVal val="1"/>
                                          </p:val>
                                        </p:tav>
                                      </p:tavLst>
                                    </p:anim>
                                    <p:animScale>
                                      <p:cBhvr>
                                        <p:cTn id="61" dur="13"/>
                                        <p:tgtEl>
                                          <p:spTgt spid="9"/>
                                        </p:tgtEl>
                                      </p:cBhvr>
                                      <p:to x="100000" y="60000"/>
                                    </p:animScale>
                                    <p:animScale>
                                      <p:cBhvr>
                                        <p:cTn id="62" dur="83" decel="50000"/>
                                        <p:tgtEl>
                                          <p:spTgt spid="9"/>
                                        </p:tgtEl>
                                      </p:cBhvr>
                                      <p:to x="100000" y="100000"/>
                                    </p:animScale>
                                    <p:animScale>
                                      <p:cBhvr>
                                        <p:cTn id="63" dur="23"/>
                                        <p:tgtEl>
                                          <p:spTgt spid="9"/>
                                        </p:tgtEl>
                                      </p:cBhvr>
                                      <p:to x="100000" y="80000"/>
                                    </p:animScale>
                                    <p:animScale>
                                      <p:cBhvr>
                                        <p:cTn id="64" dur="83" decel="50000"/>
                                        <p:tgtEl>
                                          <p:spTgt spid="9"/>
                                        </p:tgtEl>
                                      </p:cBhvr>
                                      <p:to x="100000" y="100000"/>
                                    </p:animScale>
                                    <p:animScale>
                                      <p:cBhvr>
                                        <p:cTn id="65" dur="13"/>
                                        <p:tgtEl>
                                          <p:spTgt spid="9"/>
                                        </p:tgtEl>
                                      </p:cBhvr>
                                      <p:to x="100000" y="90000"/>
                                    </p:animScale>
                                    <p:animScale>
                                      <p:cBhvr>
                                        <p:cTn id="66" dur="83" decel="50000"/>
                                        <p:tgtEl>
                                          <p:spTgt spid="9"/>
                                        </p:tgtEl>
                                      </p:cBhvr>
                                      <p:to x="100000" y="100000"/>
                                    </p:animScale>
                                    <p:animScale>
                                      <p:cBhvr>
                                        <p:cTn id="67" dur="13"/>
                                        <p:tgtEl>
                                          <p:spTgt spid="9"/>
                                        </p:tgtEl>
                                      </p:cBhvr>
                                      <p:to x="100000" y="95000"/>
                                    </p:animScale>
                                    <p:animScale>
                                      <p:cBhvr>
                                        <p:cTn id="68" dur="83" decel="50000"/>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down)">
                                      <p:cBhvr>
                                        <p:cTn id="71" dur="290"/>
                                        <p:tgtEl>
                                          <p:spTgt spid="10"/>
                                        </p:tgtEl>
                                      </p:cBhvr>
                                    </p:animEffect>
                                    <p:anim calcmode="lin" valueType="num">
                                      <p:cBhvr>
                                        <p:cTn id="72" dur="911">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3" dur="332">
                                          <p:stCondLst>
                                            <p:cond delay="0"/>
                                          </p:stCondLst>
                                        </p:cTn>
                                        <p:tgtEl>
                                          <p:spTgt spid="10"/>
                                        </p:tgtEl>
                                        <p:attrNameLst>
                                          <p:attrName>ppt_y</p:attrName>
                                        </p:attrNameLst>
                                      </p:cBhvr>
                                      <p:tavLst>
                                        <p:tav tm="0" fmla="#ppt_y-sin(pi*$)/3">
                                          <p:val>
                                            <p:strVal val="0.5"/>
                                          </p:val>
                                        </p:tav>
                                        <p:tav tm="100000">
                                          <p:val>
                                            <p:strVal val="1"/>
                                          </p:val>
                                        </p:tav>
                                      </p:tavLst>
                                    </p:anim>
                                    <p:anim calcmode="lin" valueType="num">
                                      <p:cBhvr>
                                        <p:cTn id="74" dur="332">
                                          <p:stCondLst>
                                            <p:cond delay="332"/>
                                          </p:stCondLst>
                                        </p:cTn>
                                        <p:tgtEl>
                                          <p:spTgt spid="10"/>
                                        </p:tgtEl>
                                        <p:attrNameLst>
                                          <p:attrName>ppt_y</p:attrName>
                                        </p:attrNameLst>
                                      </p:cBhvr>
                                      <p:tavLst>
                                        <p:tav tm="0" fmla="#ppt_y-sin(pi*$)/9">
                                          <p:val>
                                            <p:strVal val="0"/>
                                          </p:val>
                                        </p:tav>
                                        <p:tav tm="100000">
                                          <p:val>
                                            <p:strVal val="1"/>
                                          </p:val>
                                        </p:tav>
                                      </p:tavLst>
                                    </p:anim>
                                    <p:anim calcmode="lin" valueType="num">
                                      <p:cBhvr>
                                        <p:cTn id="75" dur="166">
                                          <p:stCondLst>
                                            <p:cond delay="662"/>
                                          </p:stCondLst>
                                        </p:cTn>
                                        <p:tgtEl>
                                          <p:spTgt spid="10"/>
                                        </p:tgtEl>
                                        <p:attrNameLst>
                                          <p:attrName>ppt_y</p:attrName>
                                        </p:attrNameLst>
                                      </p:cBhvr>
                                      <p:tavLst>
                                        <p:tav tm="0" fmla="#ppt_y-sin(pi*$)/27">
                                          <p:val>
                                            <p:strVal val="0"/>
                                          </p:val>
                                        </p:tav>
                                        <p:tav tm="100000">
                                          <p:val>
                                            <p:strVal val="1"/>
                                          </p:val>
                                        </p:tav>
                                      </p:tavLst>
                                    </p:anim>
                                    <p:anim calcmode="lin" valueType="num">
                                      <p:cBhvr>
                                        <p:cTn id="76" dur="82">
                                          <p:stCondLst>
                                            <p:cond delay="828"/>
                                          </p:stCondLst>
                                        </p:cTn>
                                        <p:tgtEl>
                                          <p:spTgt spid="10"/>
                                        </p:tgtEl>
                                        <p:attrNameLst>
                                          <p:attrName>ppt_y</p:attrName>
                                        </p:attrNameLst>
                                      </p:cBhvr>
                                      <p:tavLst>
                                        <p:tav tm="0" fmla="#ppt_y-sin(pi*$)/81">
                                          <p:val>
                                            <p:strVal val="0"/>
                                          </p:val>
                                        </p:tav>
                                        <p:tav tm="100000">
                                          <p:val>
                                            <p:strVal val="1"/>
                                          </p:val>
                                        </p:tav>
                                      </p:tavLst>
                                    </p:anim>
                                    <p:animScale>
                                      <p:cBhvr>
                                        <p:cTn id="77" dur="13"/>
                                        <p:tgtEl>
                                          <p:spTgt spid="10"/>
                                        </p:tgtEl>
                                      </p:cBhvr>
                                      <p:to x="100000" y="60000"/>
                                    </p:animScale>
                                    <p:animScale>
                                      <p:cBhvr>
                                        <p:cTn id="78" dur="83" decel="50000"/>
                                        <p:tgtEl>
                                          <p:spTgt spid="10"/>
                                        </p:tgtEl>
                                      </p:cBhvr>
                                      <p:to x="100000" y="100000"/>
                                    </p:animScale>
                                    <p:animScale>
                                      <p:cBhvr>
                                        <p:cTn id="79" dur="23"/>
                                        <p:tgtEl>
                                          <p:spTgt spid="10"/>
                                        </p:tgtEl>
                                      </p:cBhvr>
                                      <p:to x="100000" y="80000"/>
                                    </p:animScale>
                                    <p:animScale>
                                      <p:cBhvr>
                                        <p:cTn id="80" dur="83" decel="50000"/>
                                        <p:tgtEl>
                                          <p:spTgt spid="10"/>
                                        </p:tgtEl>
                                      </p:cBhvr>
                                      <p:to x="100000" y="100000"/>
                                    </p:animScale>
                                    <p:animScale>
                                      <p:cBhvr>
                                        <p:cTn id="81" dur="13"/>
                                        <p:tgtEl>
                                          <p:spTgt spid="10"/>
                                        </p:tgtEl>
                                      </p:cBhvr>
                                      <p:to x="100000" y="90000"/>
                                    </p:animScale>
                                    <p:animScale>
                                      <p:cBhvr>
                                        <p:cTn id="82" dur="83" decel="50000"/>
                                        <p:tgtEl>
                                          <p:spTgt spid="10"/>
                                        </p:tgtEl>
                                      </p:cBhvr>
                                      <p:to x="100000" y="100000"/>
                                    </p:animScale>
                                    <p:animScale>
                                      <p:cBhvr>
                                        <p:cTn id="83" dur="13"/>
                                        <p:tgtEl>
                                          <p:spTgt spid="10"/>
                                        </p:tgtEl>
                                      </p:cBhvr>
                                      <p:to x="100000" y="95000"/>
                                    </p:animScale>
                                    <p:animScale>
                                      <p:cBhvr>
                                        <p:cTn id="84" dur="83" decel="50000"/>
                                        <p:tgtEl>
                                          <p:spTgt spid="10"/>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down)">
                                      <p:cBhvr>
                                        <p:cTn id="87" dur="290"/>
                                        <p:tgtEl>
                                          <p:spTgt spid="11"/>
                                        </p:tgtEl>
                                      </p:cBhvr>
                                    </p:animEffect>
                                    <p:anim calcmode="lin" valueType="num">
                                      <p:cBhvr>
                                        <p:cTn id="88" dur="911">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9" dur="332">
                                          <p:stCondLst>
                                            <p:cond delay="0"/>
                                          </p:stCondLst>
                                        </p:cTn>
                                        <p:tgtEl>
                                          <p:spTgt spid="11"/>
                                        </p:tgtEl>
                                        <p:attrNameLst>
                                          <p:attrName>ppt_y</p:attrName>
                                        </p:attrNameLst>
                                      </p:cBhvr>
                                      <p:tavLst>
                                        <p:tav tm="0" fmla="#ppt_y-sin(pi*$)/3">
                                          <p:val>
                                            <p:strVal val="0.5"/>
                                          </p:val>
                                        </p:tav>
                                        <p:tav tm="100000">
                                          <p:val>
                                            <p:strVal val="1"/>
                                          </p:val>
                                        </p:tav>
                                      </p:tavLst>
                                    </p:anim>
                                    <p:anim calcmode="lin" valueType="num">
                                      <p:cBhvr>
                                        <p:cTn id="90" dur="332">
                                          <p:stCondLst>
                                            <p:cond delay="332"/>
                                          </p:stCondLst>
                                        </p:cTn>
                                        <p:tgtEl>
                                          <p:spTgt spid="11"/>
                                        </p:tgtEl>
                                        <p:attrNameLst>
                                          <p:attrName>ppt_y</p:attrName>
                                        </p:attrNameLst>
                                      </p:cBhvr>
                                      <p:tavLst>
                                        <p:tav tm="0" fmla="#ppt_y-sin(pi*$)/9">
                                          <p:val>
                                            <p:strVal val="0"/>
                                          </p:val>
                                        </p:tav>
                                        <p:tav tm="100000">
                                          <p:val>
                                            <p:strVal val="1"/>
                                          </p:val>
                                        </p:tav>
                                      </p:tavLst>
                                    </p:anim>
                                    <p:anim calcmode="lin" valueType="num">
                                      <p:cBhvr>
                                        <p:cTn id="91" dur="166">
                                          <p:stCondLst>
                                            <p:cond delay="662"/>
                                          </p:stCondLst>
                                        </p:cTn>
                                        <p:tgtEl>
                                          <p:spTgt spid="11"/>
                                        </p:tgtEl>
                                        <p:attrNameLst>
                                          <p:attrName>ppt_y</p:attrName>
                                        </p:attrNameLst>
                                      </p:cBhvr>
                                      <p:tavLst>
                                        <p:tav tm="0" fmla="#ppt_y-sin(pi*$)/27">
                                          <p:val>
                                            <p:strVal val="0"/>
                                          </p:val>
                                        </p:tav>
                                        <p:tav tm="100000">
                                          <p:val>
                                            <p:strVal val="1"/>
                                          </p:val>
                                        </p:tav>
                                      </p:tavLst>
                                    </p:anim>
                                    <p:anim calcmode="lin" valueType="num">
                                      <p:cBhvr>
                                        <p:cTn id="92" dur="82">
                                          <p:stCondLst>
                                            <p:cond delay="828"/>
                                          </p:stCondLst>
                                        </p:cTn>
                                        <p:tgtEl>
                                          <p:spTgt spid="11"/>
                                        </p:tgtEl>
                                        <p:attrNameLst>
                                          <p:attrName>ppt_y</p:attrName>
                                        </p:attrNameLst>
                                      </p:cBhvr>
                                      <p:tavLst>
                                        <p:tav tm="0" fmla="#ppt_y-sin(pi*$)/81">
                                          <p:val>
                                            <p:strVal val="0"/>
                                          </p:val>
                                        </p:tav>
                                        <p:tav tm="100000">
                                          <p:val>
                                            <p:strVal val="1"/>
                                          </p:val>
                                        </p:tav>
                                      </p:tavLst>
                                    </p:anim>
                                    <p:animScale>
                                      <p:cBhvr>
                                        <p:cTn id="93" dur="13"/>
                                        <p:tgtEl>
                                          <p:spTgt spid="11"/>
                                        </p:tgtEl>
                                      </p:cBhvr>
                                      <p:to x="100000" y="60000"/>
                                    </p:animScale>
                                    <p:animScale>
                                      <p:cBhvr>
                                        <p:cTn id="94" dur="83" decel="50000"/>
                                        <p:tgtEl>
                                          <p:spTgt spid="11"/>
                                        </p:tgtEl>
                                      </p:cBhvr>
                                      <p:to x="100000" y="100000"/>
                                    </p:animScale>
                                    <p:animScale>
                                      <p:cBhvr>
                                        <p:cTn id="95" dur="23"/>
                                        <p:tgtEl>
                                          <p:spTgt spid="11"/>
                                        </p:tgtEl>
                                      </p:cBhvr>
                                      <p:to x="100000" y="80000"/>
                                    </p:animScale>
                                    <p:animScale>
                                      <p:cBhvr>
                                        <p:cTn id="96" dur="83" decel="50000"/>
                                        <p:tgtEl>
                                          <p:spTgt spid="11"/>
                                        </p:tgtEl>
                                      </p:cBhvr>
                                      <p:to x="100000" y="100000"/>
                                    </p:animScale>
                                    <p:animScale>
                                      <p:cBhvr>
                                        <p:cTn id="97" dur="13"/>
                                        <p:tgtEl>
                                          <p:spTgt spid="11"/>
                                        </p:tgtEl>
                                      </p:cBhvr>
                                      <p:to x="100000" y="90000"/>
                                    </p:animScale>
                                    <p:animScale>
                                      <p:cBhvr>
                                        <p:cTn id="98" dur="83" decel="50000"/>
                                        <p:tgtEl>
                                          <p:spTgt spid="11"/>
                                        </p:tgtEl>
                                      </p:cBhvr>
                                      <p:to x="100000" y="100000"/>
                                    </p:animScale>
                                    <p:animScale>
                                      <p:cBhvr>
                                        <p:cTn id="99" dur="13"/>
                                        <p:tgtEl>
                                          <p:spTgt spid="11"/>
                                        </p:tgtEl>
                                      </p:cBhvr>
                                      <p:to x="100000" y="95000"/>
                                    </p:animScale>
                                    <p:animScale>
                                      <p:cBhvr>
                                        <p:cTn id="100" dur="83" decel="50000"/>
                                        <p:tgtEl>
                                          <p:spTgt spid="11"/>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wipe(down)">
                                      <p:cBhvr>
                                        <p:cTn id="103" dur="290"/>
                                        <p:tgtEl>
                                          <p:spTgt spid="12"/>
                                        </p:tgtEl>
                                      </p:cBhvr>
                                    </p:animEffect>
                                    <p:anim calcmode="lin" valueType="num">
                                      <p:cBhvr>
                                        <p:cTn id="104" dur="911">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5" dur="332">
                                          <p:stCondLst>
                                            <p:cond delay="0"/>
                                          </p:stCondLst>
                                        </p:cTn>
                                        <p:tgtEl>
                                          <p:spTgt spid="12"/>
                                        </p:tgtEl>
                                        <p:attrNameLst>
                                          <p:attrName>ppt_y</p:attrName>
                                        </p:attrNameLst>
                                      </p:cBhvr>
                                      <p:tavLst>
                                        <p:tav tm="0" fmla="#ppt_y-sin(pi*$)/3">
                                          <p:val>
                                            <p:strVal val="0.5"/>
                                          </p:val>
                                        </p:tav>
                                        <p:tav tm="100000">
                                          <p:val>
                                            <p:strVal val="1"/>
                                          </p:val>
                                        </p:tav>
                                      </p:tavLst>
                                    </p:anim>
                                    <p:anim calcmode="lin" valueType="num">
                                      <p:cBhvr>
                                        <p:cTn id="106" dur="332">
                                          <p:stCondLst>
                                            <p:cond delay="332"/>
                                          </p:stCondLst>
                                        </p:cTn>
                                        <p:tgtEl>
                                          <p:spTgt spid="12"/>
                                        </p:tgtEl>
                                        <p:attrNameLst>
                                          <p:attrName>ppt_y</p:attrName>
                                        </p:attrNameLst>
                                      </p:cBhvr>
                                      <p:tavLst>
                                        <p:tav tm="0" fmla="#ppt_y-sin(pi*$)/9">
                                          <p:val>
                                            <p:strVal val="0"/>
                                          </p:val>
                                        </p:tav>
                                        <p:tav tm="100000">
                                          <p:val>
                                            <p:strVal val="1"/>
                                          </p:val>
                                        </p:tav>
                                      </p:tavLst>
                                    </p:anim>
                                    <p:anim calcmode="lin" valueType="num">
                                      <p:cBhvr>
                                        <p:cTn id="107" dur="166">
                                          <p:stCondLst>
                                            <p:cond delay="662"/>
                                          </p:stCondLst>
                                        </p:cTn>
                                        <p:tgtEl>
                                          <p:spTgt spid="12"/>
                                        </p:tgtEl>
                                        <p:attrNameLst>
                                          <p:attrName>ppt_y</p:attrName>
                                        </p:attrNameLst>
                                      </p:cBhvr>
                                      <p:tavLst>
                                        <p:tav tm="0" fmla="#ppt_y-sin(pi*$)/27">
                                          <p:val>
                                            <p:strVal val="0"/>
                                          </p:val>
                                        </p:tav>
                                        <p:tav tm="100000">
                                          <p:val>
                                            <p:strVal val="1"/>
                                          </p:val>
                                        </p:tav>
                                      </p:tavLst>
                                    </p:anim>
                                    <p:anim calcmode="lin" valueType="num">
                                      <p:cBhvr>
                                        <p:cTn id="108" dur="82">
                                          <p:stCondLst>
                                            <p:cond delay="828"/>
                                          </p:stCondLst>
                                        </p:cTn>
                                        <p:tgtEl>
                                          <p:spTgt spid="12"/>
                                        </p:tgtEl>
                                        <p:attrNameLst>
                                          <p:attrName>ppt_y</p:attrName>
                                        </p:attrNameLst>
                                      </p:cBhvr>
                                      <p:tavLst>
                                        <p:tav tm="0" fmla="#ppt_y-sin(pi*$)/81">
                                          <p:val>
                                            <p:strVal val="0"/>
                                          </p:val>
                                        </p:tav>
                                        <p:tav tm="100000">
                                          <p:val>
                                            <p:strVal val="1"/>
                                          </p:val>
                                        </p:tav>
                                      </p:tavLst>
                                    </p:anim>
                                    <p:animScale>
                                      <p:cBhvr>
                                        <p:cTn id="109" dur="13"/>
                                        <p:tgtEl>
                                          <p:spTgt spid="12"/>
                                        </p:tgtEl>
                                      </p:cBhvr>
                                      <p:to x="100000" y="60000"/>
                                    </p:animScale>
                                    <p:animScale>
                                      <p:cBhvr>
                                        <p:cTn id="110" dur="83" decel="50000"/>
                                        <p:tgtEl>
                                          <p:spTgt spid="12"/>
                                        </p:tgtEl>
                                      </p:cBhvr>
                                      <p:to x="100000" y="100000"/>
                                    </p:animScale>
                                    <p:animScale>
                                      <p:cBhvr>
                                        <p:cTn id="111" dur="23"/>
                                        <p:tgtEl>
                                          <p:spTgt spid="12"/>
                                        </p:tgtEl>
                                      </p:cBhvr>
                                      <p:to x="100000" y="80000"/>
                                    </p:animScale>
                                    <p:animScale>
                                      <p:cBhvr>
                                        <p:cTn id="112" dur="83" decel="50000"/>
                                        <p:tgtEl>
                                          <p:spTgt spid="12"/>
                                        </p:tgtEl>
                                      </p:cBhvr>
                                      <p:to x="100000" y="100000"/>
                                    </p:animScale>
                                    <p:animScale>
                                      <p:cBhvr>
                                        <p:cTn id="113" dur="13"/>
                                        <p:tgtEl>
                                          <p:spTgt spid="12"/>
                                        </p:tgtEl>
                                      </p:cBhvr>
                                      <p:to x="100000" y="90000"/>
                                    </p:animScale>
                                    <p:animScale>
                                      <p:cBhvr>
                                        <p:cTn id="114" dur="83" decel="50000"/>
                                        <p:tgtEl>
                                          <p:spTgt spid="12"/>
                                        </p:tgtEl>
                                      </p:cBhvr>
                                      <p:to x="100000" y="100000"/>
                                    </p:animScale>
                                    <p:animScale>
                                      <p:cBhvr>
                                        <p:cTn id="115" dur="13"/>
                                        <p:tgtEl>
                                          <p:spTgt spid="12"/>
                                        </p:tgtEl>
                                      </p:cBhvr>
                                      <p:to x="100000" y="95000"/>
                                    </p:animScale>
                                    <p:animScale>
                                      <p:cBhvr>
                                        <p:cTn id="116" dur="83" decel="50000"/>
                                        <p:tgtEl>
                                          <p:spTgt spid="12"/>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wipe(down)">
                                      <p:cBhvr>
                                        <p:cTn id="119" dur="290"/>
                                        <p:tgtEl>
                                          <p:spTgt spid="13"/>
                                        </p:tgtEl>
                                      </p:cBhvr>
                                    </p:animEffect>
                                    <p:anim calcmode="lin" valueType="num">
                                      <p:cBhvr>
                                        <p:cTn id="120" dur="911">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21" dur="332">
                                          <p:stCondLst>
                                            <p:cond delay="0"/>
                                          </p:stCondLst>
                                        </p:cTn>
                                        <p:tgtEl>
                                          <p:spTgt spid="13"/>
                                        </p:tgtEl>
                                        <p:attrNameLst>
                                          <p:attrName>ppt_y</p:attrName>
                                        </p:attrNameLst>
                                      </p:cBhvr>
                                      <p:tavLst>
                                        <p:tav tm="0" fmla="#ppt_y-sin(pi*$)/3">
                                          <p:val>
                                            <p:strVal val="0.5"/>
                                          </p:val>
                                        </p:tav>
                                        <p:tav tm="100000">
                                          <p:val>
                                            <p:strVal val="1"/>
                                          </p:val>
                                        </p:tav>
                                      </p:tavLst>
                                    </p:anim>
                                    <p:anim calcmode="lin" valueType="num">
                                      <p:cBhvr>
                                        <p:cTn id="122" dur="332">
                                          <p:stCondLst>
                                            <p:cond delay="332"/>
                                          </p:stCondLst>
                                        </p:cTn>
                                        <p:tgtEl>
                                          <p:spTgt spid="13"/>
                                        </p:tgtEl>
                                        <p:attrNameLst>
                                          <p:attrName>ppt_y</p:attrName>
                                        </p:attrNameLst>
                                      </p:cBhvr>
                                      <p:tavLst>
                                        <p:tav tm="0" fmla="#ppt_y-sin(pi*$)/9">
                                          <p:val>
                                            <p:strVal val="0"/>
                                          </p:val>
                                        </p:tav>
                                        <p:tav tm="100000">
                                          <p:val>
                                            <p:strVal val="1"/>
                                          </p:val>
                                        </p:tav>
                                      </p:tavLst>
                                    </p:anim>
                                    <p:anim calcmode="lin" valueType="num">
                                      <p:cBhvr>
                                        <p:cTn id="123" dur="166">
                                          <p:stCondLst>
                                            <p:cond delay="662"/>
                                          </p:stCondLst>
                                        </p:cTn>
                                        <p:tgtEl>
                                          <p:spTgt spid="13"/>
                                        </p:tgtEl>
                                        <p:attrNameLst>
                                          <p:attrName>ppt_y</p:attrName>
                                        </p:attrNameLst>
                                      </p:cBhvr>
                                      <p:tavLst>
                                        <p:tav tm="0" fmla="#ppt_y-sin(pi*$)/27">
                                          <p:val>
                                            <p:strVal val="0"/>
                                          </p:val>
                                        </p:tav>
                                        <p:tav tm="100000">
                                          <p:val>
                                            <p:strVal val="1"/>
                                          </p:val>
                                        </p:tav>
                                      </p:tavLst>
                                    </p:anim>
                                    <p:anim calcmode="lin" valueType="num">
                                      <p:cBhvr>
                                        <p:cTn id="124" dur="82">
                                          <p:stCondLst>
                                            <p:cond delay="828"/>
                                          </p:stCondLst>
                                        </p:cTn>
                                        <p:tgtEl>
                                          <p:spTgt spid="13"/>
                                        </p:tgtEl>
                                        <p:attrNameLst>
                                          <p:attrName>ppt_y</p:attrName>
                                        </p:attrNameLst>
                                      </p:cBhvr>
                                      <p:tavLst>
                                        <p:tav tm="0" fmla="#ppt_y-sin(pi*$)/81">
                                          <p:val>
                                            <p:strVal val="0"/>
                                          </p:val>
                                        </p:tav>
                                        <p:tav tm="100000">
                                          <p:val>
                                            <p:strVal val="1"/>
                                          </p:val>
                                        </p:tav>
                                      </p:tavLst>
                                    </p:anim>
                                    <p:animScale>
                                      <p:cBhvr>
                                        <p:cTn id="125" dur="13"/>
                                        <p:tgtEl>
                                          <p:spTgt spid="13"/>
                                        </p:tgtEl>
                                      </p:cBhvr>
                                      <p:to x="100000" y="60000"/>
                                    </p:animScale>
                                    <p:animScale>
                                      <p:cBhvr>
                                        <p:cTn id="126" dur="83" decel="50000"/>
                                        <p:tgtEl>
                                          <p:spTgt spid="13"/>
                                        </p:tgtEl>
                                      </p:cBhvr>
                                      <p:to x="100000" y="100000"/>
                                    </p:animScale>
                                    <p:animScale>
                                      <p:cBhvr>
                                        <p:cTn id="127" dur="23"/>
                                        <p:tgtEl>
                                          <p:spTgt spid="13"/>
                                        </p:tgtEl>
                                      </p:cBhvr>
                                      <p:to x="100000" y="80000"/>
                                    </p:animScale>
                                    <p:animScale>
                                      <p:cBhvr>
                                        <p:cTn id="128" dur="83" decel="50000"/>
                                        <p:tgtEl>
                                          <p:spTgt spid="13"/>
                                        </p:tgtEl>
                                      </p:cBhvr>
                                      <p:to x="100000" y="100000"/>
                                    </p:animScale>
                                    <p:animScale>
                                      <p:cBhvr>
                                        <p:cTn id="129" dur="13"/>
                                        <p:tgtEl>
                                          <p:spTgt spid="13"/>
                                        </p:tgtEl>
                                      </p:cBhvr>
                                      <p:to x="100000" y="90000"/>
                                    </p:animScale>
                                    <p:animScale>
                                      <p:cBhvr>
                                        <p:cTn id="130" dur="83" decel="50000"/>
                                        <p:tgtEl>
                                          <p:spTgt spid="13"/>
                                        </p:tgtEl>
                                      </p:cBhvr>
                                      <p:to x="100000" y="100000"/>
                                    </p:animScale>
                                    <p:animScale>
                                      <p:cBhvr>
                                        <p:cTn id="131" dur="13"/>
                                        <p:tgtEl>
                                          <p:spTgt spid="13"/>
                                        </p:tgtEl>
                                      </p:cBhvr>
                                      <p:to x="100000" y="95000"/>
                                    </p:animScale>
                                    <p:animScale>
                                      <p:cBhvr>
                                        <p:cTn id="132" dur="83" decel="50000"/>
                                        <p:tgtEl>
                                          <p:spTgt spid="13"/>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15"/>
                                        </p:tgtEl>
                                        <p:attrNameLst>
                                          <p:attrName>style.visibility</p:attrName>
                                        </p:attrNameLst>
                                      </p:cBhvr>
                                      <p:to>
                                        <p:strVal val="visible"/>
                                      </p:to>
                                    </p:set>
                                    <p:animEffect transition="in" filter="wipe(down)">
                                      <p:cBhvr>
                                        <p:cTn id="135" dur="290"/>
                                        <p:tgtEl>
                                          <p:spTgt spid="15"/>
                                        </p:tgtEl>
                                      </p:cBhvr>
                                    </p:animEffect>
                                    <p:anim calcmode="lin" valueType="num">
                                      <p:cBhvr>
                                        <p:cTn id="136" dur="911">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37" dur="332">
                                          <p:stCondLst>
                                            <p:cond delay="0"/>
                                          </p:stCondLst>
                                        </p:cTn>
                                        <p:tgtEl>
                                          <p:spTgt spid="15"/>
                                        </p:tgtEl>
                                        <p:attrNameLst>
                                          <p:attrName>ppt_y</p:attrName>
                                        </p:attrNameLst>
                                      </p:cBhvr>
                                      <p:tavLst>
                                        <p:tav tm="0" fmla="#ppt_y-sin(pi*$)/3">
                                          <p:val>
                                            <p:strVal val="0.5"/>
                                          </p:val>
                                        </p:tav>
                                        <p:tav tm="100000">
                                          <p:val>
                                            <p:strVal val="1"/>
                                          </p:val>
                                        </p:tav>
                                      </p:tavLst>
                                    </p:anim>
                                    <p:anim calcmode="lin" valueType="num">
                                      <p:cBhvr>
                                        <p:cTn id="138" dur="332">
                                          <p:stCondLst>
                                            <p:cond delay="332"/>
                                          </p:stCondLst>
                                        </p:cTn>
                                        <p:tgtEl>
                                          <p:spTgt spid="15"/>
                                        </p:tgtEl>
                                        <p:attrNameLst>
                                          <p:attrName>ppt_y</p:attrName>
                                        </p:attrNameLst>
                                      </p:cBhvr>
                                      <p:tavLst>
                                        <p:tav tm="0" fmla="#ppt_y-sin(pi*$)/9">
                                          <p:val>
                                            <p:strVal val="0"/>
                                          </p:val>
                                        </p:tav>
                                        <p:tav tm="100000">
                                          <p:val>
                                            <p:strVal val="1"/>
                                          </p:val>
                                        </p:tav>
                                      </p:tavLst>
                                    </p:anim>
                                    <p:anim calcmode="lin" valueType="num">
                                      <p:cBhvr>
                                        <p:cTn id="139" dur="166">
                                          <p:stCondLst>
                                            <p:cond delay="662"/>
                                          </p:stCondLst>
                                        </p:cTn>
                                        <p:tgtEl>
                                          <p:spTgt spid="15"/>
                                        </p:tgtEl>
                                        <p:attrNameLst>
                                          <p:attrName>ppt_y</p:attrName>
                                        </p:attrNameLst>
                                      </p:cBhvr>
                                      <p:tavLst>
                                        <p:tav tm="0" fmla="#ppt_y-sin(pi*$)/27">
                                          <p:val>
                                            <p:strVal val="0"/>
                                          </p:val>
                                        </p:tav>
                                        <p:tav tm="100000">
                                          <p:val>
                                            <p:strVal val="1"/>
                                          </p:val>
                                        </p:tav>
                                      </p:tavLst>
                                    </p:anim>
                                    <p:anim calcmode="lin" valueType="num">
                                      <p:cBhvr>
                                        <p:cTn id="140" dur="82">
                                          <p:stCondLst>
                                            <p:cond delay="828"/>
                                          </p:stCondLst>
                                        </p:cTn>
                                        <p:tgtEl>
                                          <p:spTgt spid="15"/>
                                        </p:tgtEl>
                                        <p:attrNameLst>
                                          <p:attrName>ppt_y</p:attrName>
                                        </p:attrNameLst>
                                      </p:cBhvr>
                                      <p:tavLst>
                                        <p:tav tm="0" fmla="#ppt_y-sin(pi*$)/81">
                                          <p:val>
                                            <p:strVal val="0"/>
                                          </p:val>
                                        </p:tav>
                                        <p:tav tm="100000">
                                          <p:val>
                                            <p:strVal val="1"/>
                                          </p:val>
                                        </p:tav>
                                      </p:tavLst>
                                    </p:anim>
                                    <p:animScale>
                                      <p:cBhvr>
                                        <p:cTn id="141" dur="13"/>
                                        <p:tgtEl>
                                          <p:spTgt spid="15"/>
                                        </p:tgtEl>
                                      </p:cBhvr>
                                      <p:to x="100000" y="60000"/>
                                    </p:animScale>
                                    <p:animScale>
                                      <p:cBhvr>
                                        <p:cTn id="142" dur="83" decel="50000"/>
                                        <p:tgtEl>
                                          <p:spTgt spid="15"/>
                                        </p:tgtEl>
                                      </p:cBhvr>
                                      <p:to x="100000" y="100000"/>
                                    </p:animScale>
                                    <p:animScale>
                                      <p:cBhvr>
                                        <p:cTn id="143" dur="23"/>
                                        <p:tgtEl>
                                          <p:spTgt spid="15"/>
                                        </p:tgtEl>
                                      </p:cBhvr>
                                      <p:to x="100000" y="80000"/>
                                    </p:animScale>
                                    <p:animScale>
                                      <p:cBhvr>
                                        <p:cTn id="144" dur="83" decel="50000"/>
                                        <p:tgtEl>
                                          <p:spTgt spid="15"/>
                                        </p:tgtEl>
                                      </p:cBhvr>
                                      <p:to x="100000" y="100000"/>
                                    </p:animScale>
                                    <p:animScale>
                                      <p:cBhvr>
                                        <p:cTn id="145" dur="13"/>
                                        <p:tgtEl>
                                          <p:spTgt spid="15"/>
                                        </p:tgtEl>
                                      </p:cBhvr>
                                      <p:to x="100000" y="90000"/>
                                    </p:animScale>
                                    <p:animScale>
                                      <p:cBhvr>
                                        <p:cTn id="146" dur="83" decel="50000"/>
                                        <p:tgtEl>
                                          <p:spTgt spid="15"/>
                                        </p:tgtEl>
                                      </p:cBhvr>
                                      <p:to x="100000" y="100000"/>
                                    </p:animScale>
                                    <p:animScale>
                                      <p:cBhvr>
                                        <p:cTn id="147" dur="13"/>
                                        <p:tgtEl>
                                          <p:spTgt spid="15"/>
                                        </p:tgtEl>
                                      </p:cBhvr>
                                      <p:to x="100000" y="95000"/>
                                    </p:animScale>
                                    <p:animScale>
                                      <p:cBhvr>
                                        <p:cTn id="148" dur="83" decel="50000"/>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08A4197-6501-4F07-95BE-3B6D4F9505A5}" type="slidenum">
              <a:rPr lang="en-IN" smtClean="0"/>
              <a:pPr/>
              <a:t>48</a:t>
            </a:fld>
            <a:endParaRPr lang="en-IN"/>
          </a:p>
        </p:txBody>
      </p:sp>
      <p:sp>
        <p:nvSpPr>
          <p:cNvPr id="19458" name="AutoShape 2" descr="Lightbo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9460" name="AutoShape 4" descr="Lightbo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9461" name="Picture 5"/>
          <p:cNvPicPr>
            <a:picLocks noChangeAspect="1" noChangeArrowheads="1"/>
          </p:cNvPicPr>
          <p:nvPr/>
        </p:nvPicPr>
        <p:blipFill>
          <a:blip r:embed="rId2"/>
          <a:srcRect/>
          <a:stretch>
            <a:fillRect/>
          </a:stretch>
        </p:blipFill>
        <p:spPr bwMode="auto">
          <a:xfrm>
            <a:off x="714348" y="1285860"/>
            <a:ext cx="8001056" cy="4929222"/>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3A77B98D-8728-42E4-AA7E-CFAC8C61AFC6}"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49</a:t>
            </a:fld>
            <a:endParaRPr lang="en-IN"/>
          </a:p>
        </p:txBody>
      </p:sp>
      <p:sp>
        <p:nvSpPr>
          <p:cNvPr id="3" name="TextBox 2"/>
          <p:cNvSpPr txBox="1"/>
          <p:nvPr/>
        </p:nvSpPr>
        <p:spPr>
          <a:xfrm>
            <a:off x="571472" y="1214422"/>
            <a:ext cx="7929618" cy="523220"/>
          </a:xfrm>
          <a:prstGeom prst="rect">
            <a:avLst/>
          </a:prstGeom>
          <a:noFill/>
        </p:spPr>
        <p:txBody>
          <a:bodyPr wrap="square" rtlCol="0">
            <a:spAutoFit/>
          </a:bodyPr>
          <a:lstStyle/>
          <a:p>
            <a:pPr algn="ctr"/>
            <a:r>
              <a:rPr lang="en-US" sz="2800" b="1" dirty="0" smtClean="0">
                <a:solidFill>
                  <a:srgbClr val="0070C0"/>
                </a:solidFill>
                <a:latin typeface="Times New Roman" pitchFamily="18" charset="0"/>
                <a:cs typeface="Times New Roman" pitchFamily="18" charset="0"/>
              </a:rPr>
              <a:t>Advantages and disadvantages of C </a:t>
            </a:r>
            <a:endParaRPr lang="en-IN" sz="2800" b="1" dirty="0">
              <a:solidFill>
                <a:srgbClr val="0070C0"/>
              </a:solidFill>
              <a:latin typeface="Times New Roman" pitchFamily="18" charset="0"/>
              <a:cs typeface="Times New Roman" pitchFamily="18" charset="0"/>
            </a:endParaRPr>
          </a:p>
        </p:txBody>
      </p:sp>
      <p:pic>
        <p:nvPicPr>
          <p:cNvPr id="93186" name="Picture 2"/>
          <p:cNvPicPr>
            <a:picLocks noChangeAspect="1" noChangeArrowheads="1"/>
          </p:cNvPicPr>
          <p:nvPr/>
        </p:nvPicPr>
        <p:blipFill>
          <a:blip r:embed="rId3"/>
          <a:srcRect/>
          <a:stretch>
            <a:fillRect/>
          </a:stretch>
        </p:blipFill>
        <p:spPr bwMode="auto">
          <a:xfrm>
            <a:off x="1285852" y="2143116"/>
            <a:ext cx="3924302" cy="3362325"/>
          </a:xfrm>
          <a:prstGeom prst="rect">
            <a:avLst/>
          </a:prstGeom>
          <a:noFill/>
          <a:ln w="9525">
            <a:noFill/>
            <a:miter lim="800000"/>
            <a:headEnd/>
            <a:tailEnd/>
          </a:ln>
          <a:effectLst/>
        </p:spPr>
      </p:pic>
      <p:pic>
        <p:nvPicPr>
          <p:cNvPr id="93187" name="Picture 3"/>
          <p:cNvPicPr>
            <a:picLocks noChangeAspect="1" noChangeArrowheads="1"/>
          </p:cNvPicPr>
          <p:nvPr/>
        </p:nvPicPr>
        <p:blipFill>
          <a:blip r:embed="rId4"/>
          <a:srcRect/>
          <a:stretch>
            <a:fillRect/>
          </a:stretch>
        </p:blipFill>
        <p:spPr bwMode="auto">
          <a:xfrm>
            <a:off x="5072066" y="2071678"/>
            <a:ext cx="3533775" cy="3429024"/>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353EE577-ABB6-4E92-87A1-1393634B20EA}"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diamond(in)">
                                      <p:cBhvr>
                                        <p:cTn id="7" dur="2000"/>
                                        <p:tgtEl>
                                          <p:spTgt spid="9318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93187"/>
                                        </p:tgtEl>
                                        <p:attrNameLst>
                                          <p:attrName>style.visibility</p:attrName>
                                        </p:attrNameLst>
                                      </p:cBhvr>
                                      <p:to>
                                        <p:strVal val="visible"/>
                                      </p:to>
                                    </p:set>
                                    <p:animEffect transition="in" filter="diamond(in)">
                                      <p:cBhvr>
                                        <p:cTn id="12" dur="20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rmAutofit/>
          </a:bodyPr>
          <a:lstStyle/>
          <a:p>
            <a:pPr>
              <a:buNone/>
            </a:pPr>
            <a:r>
              <a:rPr lang="en-US" b="1" dirty="0" smtClean="0">
                <a:solidFill>
                  <a:srgbClr val="FF0000"/>
                </a:solidFill>
                <a:latin typeface="Times New Roman" pitchFamily="18" charset="0"/>
                <a:cs typeface="Times New Roman" pitchFamily="18" charset="0"/>
              </a:rPr>
              <a:t>System</a:t>
            </a: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software</a:t>
            </a:r>
          </a:p>
          <a:p>
            <a:r>
              <a:rPr lang="en-US" sz="2400" dirty="0" smtClean="0">
                <a:latin typeface="Times New Roman" pitchFamily="18" charset="0"/>
                <a:cs typeface="Times New Roman" pitchFamily="18" charset="0"/>
              </a:rPr>
              <a:t>Operating system</a:t>
            </a:r>
          </a:p>
          <a:p>
            <a:r>
              <a:rPr lang="en-US" sz="2400" dirty="0" smtClean="0">
                <a:latin typeface="Times New Roman" pitchFamily="18" charset="0"/>
                <a:cs typeface="Times New Roman" pitchFamily="18" charset="0"/>
              </a:rPr>
              <a:t>Interpreters</a:t>
            </a:r>
          </a:p>
          <a:p>
            <a:r>
              <a:rPr lang="en-US" sz="2400" dirty="0" smtClean="0">
                <a:latin typeface="Times New Roman" pitchFamily="18" charset="0"/>
                <a:cs typeface="Times New Roman" pitchFamily="18" charset="0"/>
              </a:rPr>
              <a:t>Compilers</a:t>
            </a:r>
          </a:p>
          <a:p>
            <a:r>
              <a:rPr lang="en-US" sz="2400" dirty="0" smtClean="0">
                <a:latin typeface="Times New Roman" pitchFamily="18" charset="0"/>
                <a:cs typeface="Times New Roman" pitchFamily="18" charset="0"/>
              </a:rPr>
              <a:t>Assemblers</a:t>
            </a:r>
          </a:p>
          <a:p>
            <a:r>
              <a:rPr lang="en-US" sz="2400" dirty="0" smtClean="0">
                <a:latin typeface="Times New Roman" pitchFamily="18" charset="0"/>
                <a:cs typeface="Times New Roman" pitchFamily="18" charset="0"/>
              </a:rPr>
              <a:t>Editors</a:t>
            </a:r>
          </a:p>
          <a:p>
            <a:r>
              <a:rPr lang="en-US" sz="2400" dirty="0" smtClean="0">
                <a:latin typeface="Times New Roman" pitchFamily="18" charset="0"/>
                <a:cs typeface="Times New Roman" pitchFamily="18" charset="0"/>
              </a:rPr>
              <a:t>Loaders</a:t>
            </a:r>
          </a:p>
          <a:p>
            <a:r>
              <a:rPr lang="en-US" sz="2400" dirty="0" smtClean="0">
                <a:latin typeface="Times New Roman" pitchFamily="18" charset="0"/>
                <a:cs typeface="Times New Roman" pitchFamily="18" charset="0"/>
              </a:rPr>
              <a:t>Linkers</a:t>
            </a:r>
          </a:p>
          <a:p>
            <a:endParaRPr lang="en-IN" sz="2400" dirty="0">
              <a:latin typeface="Times New Roman" pitchFamily="18" charset="0"/>
              <a:cs typeface="Times New Roman" pitchFamily="18" charset="0"/>
            </a:endParaRPr>
          </a:p>
        </p:txBody>
      </p:sp>
      <p:sp>
        <p:nvSpPr>
          <p:cNvPr id="7" name="Content Placeholder 6"/>
          <p:cNvSpPr>
            <a:spLocks noGrp="1"/>
          </p:cNvSpPr>
          <p:nvPr>
            <p:ph sz="half" idx="2"/>
          </p:nvPr>
        </p:nvSpPr>
        <p:spPr/>
        <p:txBody>
          <a:bodyPr/>
          <a:lstStyle/>
          <a:p>
            <a:pPr>
              <a:buNone/>
            </a:pPr>
            <a:r>
              <a:rPr lang="en-US" b="1" dirty="0" smtClean="0">
                <a:solidFill>
                  <a:srgbClr val="FF0000"/>
                </a:solidFill>
                <a:latin typeface="Times New Roman" pitchFamily="18" charset="0"/>
                <a:cs typeface="Times New Roman" pitchFamily="18" charset="0"/>
              </a:rPr>
              <a:t>Application software</a:t>
            </a:r>
          </a:p>
          <a:p>
            <a:r>
              <a:rPr lang="en-US" sz="2400" dirty="0" smtClean="0">
                <a:latin typeface="Times New Roman" pitchFamily="18" charset="0"/>
                <a:cs typeface="Times New Roman" pitchFamily="18" charset="0"/>
              </a:rPr>
              <a:t>DBMS</a:t>
            </a:r>
          </a:p>
          <a:p>
            <a:r>
              <a:rPr lang="en-US" sz="2400" dirty="0" smtClean="0">
                <a:latin typeface="Times New Roman" pitchFamily="18" charset="0"/>
                <a:cs typeface="Times New Roman" pitchFamily="18" charset="0"/>
              </a:rPr>
              <a:t>Graphics packages</a:t>
            </a:r>
          </a:p>
          <a:p>
            <a:r>
              <a:rPr lang="en-US" sz="2400" dirty="0" smtClean="0">
                <a:latin typeface="Times New Roman" pitchFamily="18" charset="0"/>
                <a:cs typeface="Times New Roman" pitchFamily="18" charset="0"/>
              </a:rPr>
              <a:t>Spread sheets</a:t>
            </a:r>
          </a:p>
          <a:p>
            <a:r>
              <a:rPr lang="en-US" sz="2400" dirty="0" smtClean="0">
                <a:latin typeface="Times New Roman" pitchFamily="18" charset="0"/>
                <a:cs typeface="Times New Roman" pitchFamily="18" charset="0"/>
              </a:rPr>
              <a:t>CAD/CAM applications</a:t>
            </a:r>
          </a:p>
          <a:p>
            <a:r>
              <a:rPr lang="en-US" sz="2400" dirty="0" smtClean="0">
                <a:latin typeface="Times New Roman" pitchFamily="18" charset="0"/>
                <a:cs typeface="Times New Roman" pitchFamily="18" charset="0"/>
              </a:rPr>
              <a:t>Word processors</a:t>
            </a:r>
          </a:p>
          <a:p>
            <a:r>
              <a:rPr lang="en-US" sz="2400" dirty="0" smtClean="0">
                <a:latin typeface="Times New Roman" pitchFamily="18" charset="0"/>
                <a:cs typeface="Times New Roman" pitchFamily="18" charset="0"/>
              </a:rPr>
              <a:t>Office Automation tools</a:t>
            </a:r>
          </a:p>
          <a:p>
            <a:r>
              <a:rPr lang="en-US" sz="2400" dirty="0" smtClean="0">
                <a:latin typeface="Times New Roman" pitchFamily="18" charset="0"/>
                <a:cs typeface="Times New Roman" pitchFamily="18" charset="0"/>
              </a:rPr>
              <a:t>Scientific and Engineering applications</a:t>
            </a:r>
          </a:p>
          <a:p>
            <a:pPr>
              <a:buNone/>
            </a:pPr>
            <a:endParaRPr lang="en-IN" dirty="0">
              <a:solidFill>
                <a:srgbClr val="FF0000"/>
              </a:solidFill>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208A4197-6501-4F07-95BE-3B6D4F9505A5}" type="slidenum">
              <a:rPr lang="en-IN" smtClean="0"/>
              <a:pPr/>
              <a:t>50</a:t>
            </a:fld>
            <a:endParaRPr lang="en-IN"/>
          </a:p>
        </p:txBody>
      </p:sp>
      <p:sp>
        <p:nvSpPr>
          <p:cNvPr id="3" name="TextBox 2"/>
          <p:cNvSpPr txBox="1"/>
          <p:nvPr/>
        </p:nvSpPr>
        <p:spPr>
          <a:xfrm>
            <a:off x="1357290" y="928670"/>
            <a:ext cx="5286412" cy="584775"/>
          </a:xfrm>
          <a:prstGeom prst="rect">
            <a:avLst/>
          </a:prstGeom>
          <a:noFill/>
        </p:spPr>
        <p:txBody>
          <a:bodyPr wrap="square" rtlCol="0">
            <a:spAutoFit/>
          </a:bodyPr>
          <a:lstStyle/>
          <a:p>
            <a:pPr algn="ctr"/>
            <a:r>
              <a:rPr lang="en-US" sz="3200" b="1" dirty="0" smtClean="0">
                <a:solidFill>
                  <a:srgbClr val="0070C0"/>
                </a:solidFill>
                <a:latin typeface="Times New Roman" pitchFamily="18" charset="0"/>
                <a:cs typeface="Times New Roman" pitchFamily="18" charset="0"/>
              </a:rPr>
              <a:t>Applications of C</a:t>
            </a:r>
            <a:endParaRPr lang="en-IN" sz="3200" b="1" dirty="0">
              <a:solidFill>
                <a:srgbClr val="0070C0"/>
              </a:solidFill>
              <a:latin typeface="Times New Roman" pitchFamily="18" charset="0"/>
              <a:cs typeface="Times New Roman" pitchFamily="18" charset="0"/>
            </a:endParaRPr>
          </a:p>
        </p:txBody>
      </p:sp>
      <p:sp>
        <p:nvSpPr>
          <p:cNvPr id="9" name="Date Placeholder 8"/>
          <p:cNvSpPr>
            <a:spLocks noGrp="1"/>
          </p:cNvSpPr>
          <p:nvPr>
            <p:ph type="dt" sz="half" idx="10"/>
          </p:nvPr>
        </p:nvSpPr>
        <p:spPr/>
        <p:txBody>
          <a:bodyPr/>
          <a:lstStyle/>
          <a:p>
            <a:fld id="{9E97F860-B275-4894-9C6D-32B2C36CB4B1}"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linds(horizontal)">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blinds(horizontal)">
                                      <p:cBhvr>
                                        <p:cTn id="47" dur="500"/>
                                        <p:tgtEl>
                                          <p:spTgt spid="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
                                            <p:txEl>
                                              <p:pRg st="1" end="1"/>
                                            </p:txEl>
                                          </p:spTgt>
                                        </p:tgtEl>
                                        <p:attrNameLst>
                                          <p:attrName>style.visibility</p:attrName>
                                        </p:attrNameLst>
                                      </p:cBhvr>
                                      <p:to>
                                        <p:strVal val="visible"/>
                                      </p:to>
                                    </p:set>
                                    <p:animEffect transition="in" filter="blinds(horizontal)">
                                      <p:cBhvr>
                                        <p:cTn id="52" dur="500"/>
                                        <p:tgtEl>
                                          <p:spTgt spid="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
                                            <p:txEl>
                                              <p:pRg st="2" end="2"/>
                                            </p:txEl>
                                          </p:spTgt>
                                        </p:tgtEl>
                                        <p:attrNameLst>
                                          <p:attrName>style.visibility</p:attrName>
                                        </p:attrNameLst>
                                      </p:cBhvr>
                                      <p:to>
                                        <p:strVal val="visible"/>
                                      </p:to>
                                    </p:set>
                                    <p:animEffect transition="in" filter="blinds(horizontal)">
                                      <p:cBhvr>
                                        <p:cTn id="57" dur="500"/>
                                        <p:tgtEl>
                                          <p:spTgt spid="7">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
                                            <p:txEl>
                                              <p:pRg st="3" end="3"/>
                                            </p:txEl>
                                          </p:spTgt>
                                        </p:tgtEl>
                                        <p:attrNameLst>
                                          <p:attrName>style.visibility</p:attrName>
                                        </p:attrNameLst>
                                      </p:cBhvr>
                                      <p:to>
                                        <p:strVal val="visible"/>
                                      </p:to>
                                    </p:set>
                                    <p:animEffect transition="in" filter="blinds(horizontal)">
                                      <p:cBhvr>
                                        <p:cTn id="62" dur="500"/>
                                        <p:tgtEl>
                                          <p:spTgt spid="7">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
                                            <p:txEl>
                                              <p:pRg st="4" end="4"/>
                                            </p:txEl>
                                          </p:spTgt>
                                        </p:tgtEl>
                                        <p:attrNameLst>
                                          <p:attrName>style.visibility</p:attrName>
                                        </p:attrNameLst>
                                      </p:cBhvr>
                                      <p:to>
                                        <p:strVal val="visible"/>
                                      </p:to>
                                    </p:set>
                                    <p:animEffect transition="in" filter="blinds(horizontal)">
                                      <p:cBhvr>
                                        <p:cTn id="67" dur="500"/>
                                        <p:tgtEl>
                                          <p:spTgt spid="7">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
                                            <p:txEl>
                                              <p:pRg st="5" end="5"/>
                                            </p:txEl>
                                          </p:spTgt>
                                        </p:tgtEl>
                                        <p:attrNameLst>
                                          <p:attrName>style.visibility</p:attrName>
                                        </p:attrNameLst>
                                      </p:cBhvr>
                                      <p:to>
                                        <p:strVal val="visible"/>
                                      </p:to>
                                    </p:set>
                                    <p:animEffect transition="in" filter="blinds(horizontal)">
                                      <p:cBhvr>
                                        <p:cTn id="72" dur="500"/>
                                        <p:tgtEl>
                                          <p:spTgt spid="7">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
                                            <p:txEl>
                                              <p:pRg st="6" end="6"/>
                                            </p:txEl>
                                          </p:spTgt>
                                        </p:tgtEl>
                                        <p:attrNameLst>
                                          <p:attrName>style.visibility</p:attrName>
                                        </p:attrNameLst>
                                      </p:cBhvr>
                                      <p:to>
                                        <p:strVal val="visible"/>
                                      </p:to>
                                    </p:set>
                                    <p:animEffect transition="in" filter="blinds(horizontal)">
                                      <p:cBhvr>
                                        <p:cTn id="77" dur="500"/>
                                        <p:tgtEl>
                                          <p:spTgt spid="7">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7">
                                            <p:txEl>
                                              <p:pRg st="7" end="7"/>
                                            </p:txEl>
                                          </p:spTgt>
                                        </p:tgtEl>
                                        <p:attrNameLst>
                                          <p:attrName>style.visibility</p:attrName>
                                        </p:attrNameLst>
                                      </p:cBhvr>
                                      <p:to>
                                        <p:strVal val="visible"/>
                                      </p:to>
                                    </p:set>
                                    <p:animEffect transition="in" filter="blinds(horizontal)">
                                      <p:cBhvr>
                                        <p:cTn id="8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038ECF3F-CD68-4D74-A8C6-BF48040E07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4C41D9-B6E5-4B30-A4C0-A89ED23E3E78}"/>
              </a:ext>
            </a:extLst>
          </p:cNvPr>
          <p:cNvSpPr txBox="1"/>
          <p:nvPr/>
        </p:nvSpPr>
        <p:spPr>
          <a:xfrm>
            <a:off x="0" y="1142984"/>
            <a:ext cx="3432238"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The basic structure of a C program:</a:t>
            </a:r>
          </a:p>
        </p:txBody>
      </p:sp>
      <p:sp>
        <p:nvSpPr>
          <p:cNvPr id="4" name="TextBox 3">
            <a:extLst>
              <a:ext uri="{34CB76C5-56E5-4477-99E0-E8C4B2C04C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AFD778-A35E-4774-ABD4-7AEE3A7D3853}"/>
              </a:ext>
            </a:extLst>
          </p:cNvPr>
          <p:cNvSpPr txBox="1"/>
          <p:nvPr/>
        </p:nvSpPr>
        <p:spPr>
          <a:xfrm>
            <a:off x="76200" y="1562101"/>
            <a:ext cx="2534888" cy="4189608"/>
          </a:xfrm>
          <a:prstGeom prst="rect">
            <a:avLst/>
          </a:prstGeom>
          <a:blipFill dpi="0" rotWithShape="1">
            <a:blip r:embed="rId8"/>
            <a:tile tx="0" ty="0" sx="75000" sy="75000" algn="tl"/>
          </a:blipFill>
          <a:ln>
            <a:noFill/>
          </a:ln>
        </p:spPr>
        <p:txBody>
          <a:bodyPr vert="horz" lIns="95250" tIns="47625" rIns="95250" bIns="47625" rtlCol="0" anchor="t">
            <a:spAutoFit/>
          </a:bodyPr>
          <a:lstStyle/>
          <a:p>
            <a:pPr>
              <a:defRPr lang="en-US" sz="1400" dirty="0"/>
            </a:pPr>
            <a:r>
              <a:rPr lang="en-US" sz="1400" dirty="0"/>
              <a:t>preprocessor  directives</a:t>
            </a:r>
          </a:p>
          <a:p>
            <a:pPr>
              <a:defRPr lang="en-US" sz="1400" dirty="0"/>
            </a:pPr>
            <a:endParaRPr lang="en-US" sz="1400" dirty="0"/>
          </a:p>
          <a:p>
            <a:pPr>
              <a:defRPr lang="en-US" sz="1400" dirty="0"/>
            </a:pPr>
            <a:r>
              <a:rPr lang="en-US" sz="1400" dirty="0"/>
              <a:t>global declarations;</a:t>
            </a:r>
          </a:p>
          <a:p>
            <a:pPr>
              <a:defRPr lang="en-US" sz="1400" dirty="0"/>
            </a:pPr>
            <a:endParaRPr lang="en-US" sz="1400" dirty="0"/>
          </a:p>
          <a:p>
            <a:pPr>
              <a:defRPr lang="en-US" sz="1400" dirty="0"/>
            </a:pPr>
            <a:r>
              <a:rPr lang="en-US" sz="1400" dirty="0" smtClean="0"/>
              <a:t>main</a:t>
            </a:r>
            <a:r>
              <a:rPr lang="en-US" sz="1400" dirty="0"/>
              <a:t>()</a:t>
            </a:r>
          </a:p>
          <a:p>
            <a:pPr>
              <a:defRPr lang="en-US" sz="1400" dirty="0"/>
            </a:pPr>
            <a:r>
              <a:rPr lang="en-US" sz="1400" dirty="0"/>
              <a:t>{</a:t>
            </a:r>
          </a:p>
          <a:p>
            <a:pPr lvl="1">
              <a:defRPr lang="en-US" sz="1400" dirty="0"/>
            </a:pPr>
            <a:endParaRPr lang="en-US" sz="1400" dirty="0" smtClean="0"/>
          </a:p>
          <a:p>
            <a:pPr lvl="1">
              <a:defRPr lang="en-US" sz="1400" dirty="0"/>
            </a:pPr>
            <a:r>
              <a:rPr lang="en-US" sz="1400" dirty="0" smtClean="0"/>
              <a:t>local </a:t>
            </a:r>
            <a:r>
              <a:rPr lang="en-US" sz="1400" dirty="0"/>
              <a:t>declarations;</a:t>
            </a:r>
          </a:p>
          <a:p>
            <a:pPr lvl="1">
              <a:defRPr lang="en-US" sz="1400" dirty="0"/>
            </a:pPr>
            <a:endParaRPr lang="en-US" sz="1400" dirty="0"/>
          </a:p>
          <a:p>
            <a:pPr lvl="1">
              <a:defRPr lang="en-US" sz="1400" dirty="0"/>
            </a:pPr>
            <a:r>
              <a:rPr lang="en-US" sz="1400" dirty="0"/>
              <a:t>statement 1;</a:t>
            </a:r>
          </a:p>
          <a:p>
            <a:pPr lvl="1">
              <a:defRPr lang="en-US" sz="1400" dirty="0"/>
            </a:pPr>
            <a:r>
              <a:rPr lang="en-US" sz="1400" dirty="0"/>
              <a:t>statement 2;</a:t>
            </a:r>
          </a:p>
          <a:p>
            <a:pPr lvl="1">
              <a:defRPr lang="en-US" sz="1400" dirty="0"/>
            </a:pPr>
            <a:r>
              <a:rPr lang="en-US" sz="1400" dirty="0"/>
              <a:t>statement 3;</a:t>
            </a:r>
          </a:p>
          <a:p>
            <a:pPr lvl="2">
              <a:defRPr lang="en-US" sz="1400" dirty="0"/>
            </a:pPr>
            <a:r>
              <a:rPr lang="en-US" sz="1400" dirty="0"/>
              <a:t>.</a:t>
            </a:r>
          </a:p>
          <a:p>
            <a:pPr lvl="2">
              <a:defRPr lang="en-US" sz="1400" dirty="0"/>
            </a:pPr>
            <a:r>
              <a:rPr lang="en-US" sz="1400" dirty="0"/>
              <a:t>.</a:t>
            </a:r>
          </a:p>
          <a:p>
            <a:pPr lvl="1">
              <a:defRPr lang="en-US" sz="1400" dirty="0"/>
            </a:pPr>
            <a:r>
              <a:rPr lang="en-US" sz="1400" dirty="0"/>
              <a:t>statement n;</a:t>
            </a:r>
          </a:p>
          <a:p>
            <a:pPr>
              <a:defRPr lang="en-US" sz="1400" dirty="0"/>
            </a:pPr>
            <a:r>
              <a:rPr lang="en-US" sz="1400" dirty="0"/>
              <a:t>}</a:t>
            </a:r>
          </a:p>
          <a:p>
            <a:pPr>
              <a:defRPr lang="en-US" sz="1400" dirty="0"/>
            </a:pPr>
            <a:endParaRPr lang="en-US" sz="1400" dirty="0"/>
          </a:p>
          <a:p>
            <a:pPr>
              <a:defRPr lang="en-US" sz="1400" dirty="0"/>
            </a:pPr>
            <a:r>
              <a:rPr lang="en-US" sz="1400" dirty="0"/>
              <a:t>user defined functions;</a:t>
            </a:r>
          </a:p>
          <a:p>
            <a:pPr>
              <a:defRPr lang="en-US" sz="1400" dirty="0"/>
            </a:pPr>
            <a:endParaRPr lang="en-US" sz="1400" dirty="0"/>
          </a:p>
        </p:txBody>
      </p:sp>
      <p:sp>
        <p:nvSpPr>
          <p:cNvPr id="5" name="TextBox 4">
            <a:extLst>
              <a:ext uri="{AB36D7BA-EDED-41DC-9530-B91961CD29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E5939F-788D-4BD9-A16A-11CC2C787C60}"/>
              </a:ext>
            </a:extLst>
          </p:cNvPr>
          <p:cNvSpPr txBox="1"/>
          <p:nvPr>
            <p:custDataLst>
              <p:tags r:id="rId1"/>
            </p:custDataLst>
          </p:nvPr>
        </p:nvSpPr>
        <p:spPr>
          <a:xfrm>
            <a:off x="2611088" y="1585848"/>
            <a:ext cx="6532912" cy="39905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Start with # symbol and used to include header files  eg: #include&lt;</a:t>
            </a:r>
            <a:r>
              <a:rPr lang="en-US" sz="1400" dirty="0" err="1">
                <a:latin typeface="Times New Roman" pitchFamily="18" charset="0"/>
                <a:cs typeface="Times New Roman" pitchFamily="18" charset="0"/>
              </a:rPr>
              <a:t>stdio.h</a:t>
            </a:r>
            <a:r>
              <a:rPr lang="en-US" sz="1400" dirty="0" smtClean="0">
                <a:latin typeface="Times New Roman" pitchFamily="18" charset="0"/>
                <a:cs typeface="Times New Roman" pitchFamily="18" charset="0"/>
              </a:rPr>
              <a:t>&gt; #include&lt;</a:t>
            </a:r>
            <a:r>
              <a:rPr lang="en-US" sz="1400" dirty="0" err="1" smtClean="0">
                <a:latin typeface="Times New Roman" pitchFamily="18" charset="0"/>
                <a:cs typeface="Times New Roman" pitchFamily="18" charset="0"/>
              </a:rPr>
              <a:t>conio.h</a:t>
            </a:r>
            <a:r>
              <a:rPr lang="en-US" sz="1400" dirty="0" smtClean="0">
                <a:latin typeface="Times New Roman" pitchFamily="18" charset="0"/>
                <a:cs typeface="Times New Roman" pitchFamily="18" charset="0"/>
              </a:rPr>
              <a:t>&gt; </a:t>
            </a:r>
            <a:endParaRPr lang="en-US" sz="1400" dirty="0">
              <a:latin typeface="Times New Roman" pitchFamily="18" charset="0"/>
              <a:cs typeface="Times New Roman" pitchFamily="18" charset="0"/>
            </a:endParaRPr>
          </a:p>
        </p:txBody>
      </p:sp>
      <p:sp>
        <p:nvSpPr>
          <p:cNvPr id="6" name="TextBox 5">
            <a:extLst>
              <a:ext uri="{B6B2375F-9E09-440D-AE95-3D11368FF5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C92096-B044-4297-8D3C-31E8E1ED5D1E}"/>
              </a:ext>
            </a:extLst>
          </p:cNvPr>
          <p:cNvSpPr txBox="1"/>
          <p:nvPr>
            <p:custDataLst>
              <p:tags r:id="rId2"/>
            </p:custDataLst>
          </p:nvPr>
        </p:nvSpPr>
        <p:spPr>
          <a:xfrm>
            <a:off x="2620499" y="2071678"/>
            <a:ext cx="6523501" cy="398429"/>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Variables are declared in this session. Existence of variable known to all the functions in the </a:t>
            </a:r>
            <a:r>
              <a:rPr lang="en-US" sz="1400" dirty="0" smtClean="0">
                <a:latin typeface="Times New Roman" pitchFamily="18" charset="0"/>
                <a:cs typeface="Times New Roman" pitchFamily="18" charset="0"/>
              </a:rPr>
              <a:t>program</a:t>
            </a:r>
            <a:endParaRPr lang="en-US" sz="1400" dirty="0">
              <a:latin typeface="Times New Roman" pitchFamily="18" charset="0"/>
              <a:cs typeface="Times New Roman" pitchFamily="18" charset="0"/>
            </a:endParaRPr>
          </a:p>
        </p:txBody>
      </p:sp>
      <p:sp>
        <p:nvSpPr>
          <p:cNvPr id="7" name="TextBox 6">
            <a:extLst>
              <a:ext uri="{096DAF4A-DCDC-4CE0-8DA5-1D698145E1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746E79-0CE7-4DEF-8CC4-9CE10CE7781B}"/>
              </a:ext>
            </a:extLst>
          </p:cNvPr>
          <p:cNvSpPr txBox="1"/>
          <p:nvPr>
            <p:custDataLst>
              <p:tags r:id="rId3"/>
            </p:custDataLst>
          </p:nvPr>
        </p:nvSpPr>
        <p:spPr>
          <a:xfrm>
            <a:off x="2606945" y="2571744"/>
            <a:ext cx="6537055" cy="398272"/>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Execution begins from the main function. Every C program must have only one main function.</a:t>
            </a:r>
          </a:p>
        </p:txBody>
      </p:sp>
      <p:sp>
        <p:nvSpPr>
          <p:cNvPr id="8" name="TextBox 7">
            <a:extLst>
              <a:ext uri="{5800C638-F34F-410A-B54D-55A1A648A8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492571-1F38-4F76-BAC4-2570E7D3F602}"/>
              </a:ext>
            </a:extLst>
          </p:cNvPr>
          <p:cNvSpPr txBox="1"/>
          <p:nvPr>
            <p:custDataLst>
              <p:tags r:id="rId4"/>
            </p:custDataLst>
          </p:nvPr>
        </p:nvSpPr>
        <p:spPr>
          <a:xfrm>
            <a:off x="2629691" y="2928934"/>
            <a:ext cx="6514309" cy="660629"/>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Variables are declared in this </a:t>
            </a:r>
            <a:r>
              <a:rPr lang="en-US" sz="1400" dirty="0" smtClean="0">
                <a:latin typeface="Times New Roman" pitchFamily="18" charset="0"/>
                <a:cs typeface="Times New Roman" pitchFamily="18" charset="0"/>
              </a:rPr>
              <a:t>session and may be initialized with their basic </a:t>
            </a:r>
            <a:r>
              <a:rPr lang="en-US" sz="1400" dirty="0" err="1" smtClean="0">
                <a:latin typeface="Times New Roman" pitchFamily="18" charset="0"/>
                <a:cs typeface="Times New Roman" pitchFamily="18" charset="0"/>
              </a:rPr>
              <a:t>datatypes</a:t>
            </a:r>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p:txBody>
      </p:sp>
      <p:sp>
        <p:nvSpPr>
          <p:cNvPr id="9" name="TextBox 8">
            <a:extLst>
              <a:ext uri="{AF2719AD-F259-4223-A0AE-32782CDE6E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C24EE2-BD22-42BB-B511-FB4BE7DEA28E}"/>
              </a:ext>
            </a:extLst>
          </p:cNvPr>
          <p:cNvSpPr txBox="1"/>
          <p:nvPr>
            <p:custDataLst>
              <p:tags r:id="rId5"/>
            </p:custDataLst>
          </p:nvPr>
        </p:nvSpPr>
        <p:spPr>
          <a:xfrm>
            <a:off x="2611088" y="3929066"/>
            <a:ext cx="6532912" cy="399535"/>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Instructions given to the computer to perform specific task</a:t>
            </a:r>
            <a:r>
              <a:rPr lang="en-US" sz="1400" dirty="0" smtClean="0">
                <a:latin typeface="Times New Roman" pitchFamily="18" charset="0"/>
                <a:cs typeface="Times New Roman" pitchFamily="18" charset="0"/>
              </a:rPr>
              <a:t>. They may be input-output statements, arithmetic statements or control statements.</a:t>
            </a:r>
            <a:endParaRPr lang="en-US" sz="1400" dirty="0">
              <a:latin typeface="Times New Roman" pitchFamily="18" charset="0"/>
              <a:cs typeface="Times New Roman" pitchFamily="18" charset="0"/>
            </a:endParaRPr>
          </a:p>
        </p:txBody>
      </p:sp>
      <p:sp>
        <p:nvSpPr>
          <p:cNvPr id="10" name="TextBox 9">
            <a:extLst>
              <a:ext uri="{5AA43471-FE3A-4D26-9AA1-62AD6C438B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27ECD7-BAA6-4B1F-A258-15F2DAF308A3}"/>
              </a:ext>
            </a:extLst>
          </p:cNvPr>
          <p:cNvSpPr txBox="1"/>
          <p:nvPr>
            <p:custDataLst>
              <p:tags r:id="rId6"/>
            </p:custDataLst>
          </p:nvPr>
        </p:nvSpPr>
        <p:spPr>
          <a:xfrm>
            <a:off x="2611088" y="5214950"/>
            <a:ext cx="6532912" cy="401112"/>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dirty="0">
                <a:latin typeface="Times New Roman" pitchFamily="18" charset="0"/>
                <a:cs typeface="Times New Roman" pitchFamily="18" charset="0"/>
              </a:rPr>
              <a:t>Functions return by user and it is not </a:t>
            </a:r>
            <a:r>
              <a:rPr lang="en-US" sz="1400" dirty="0" smtClean="0">
                <a:latin typeface="Times New Roman" pitchFamily="18" charset="0"/>
                <a:cs typeface="Times New Roman" pitchFamily="18" charset="0"/>
              </a:rPr>
              <a:t>compulsory. They may be return before or after the main()</a:t>
            </a:r>
            <a:endParaRPr lang="en-US" sz="1400" dirty="0">
              <a:latin typeface="Times New Roman" pitchFamily="18" charset="0"/>
              <a:cs typeface="Times New Roman" pitchFamily="18" charset="0"/>
            </a:endParaRPr>
          </a:p>
        </p:txBody>
      </p:sp>
      <p:sp>
        <p:nvSpPr>
          <p:cNvPr id="11" name="Arrow: Right 10">
            <a:extLst>
              <a:ext uri="{F34FE7BB-B476-4B59-B78F-C722066820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E05372-A52B-4A10-980A-AE0D20BC696F}"/>
              </a:ext>
            </a:extLst>
          </p:cNvPr>
          <p:cNvSpPr/>
          <p:nvPr/>
        </p:nvSpPr>
        <p:spPr>
          <a:xfrm>
            <a:off x="2285984" y="1643050"/>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Arrow: Right 11">
            <a:extLst>
              <a:ext uri="{F80FE27F-8B57-49B4-8795-89B6880FA8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8903B5-F739-42C3-9F82-B1EBA82E20CC}"/>
              </a:ext>
            </a:extLst>
          </p:cNvPr>
          <p:cNvSpPr/>
          <p:nvPr/>
        </p:nvSpPr>
        <p:spPr>
          <a:xfrm>
            <a:off x="2285984" y="2071678"/>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Arrow: Right 12">
            <a:extLst>
              <a:ext uri="{1DEFAA5F-1198-4CE5-930E-8DD4A57ED6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6BE4E2-19DC-4AB5-92B6-F9575498A52D}"/>
              </a:ext>
            </a:extLst>
          </p:cNvPr>
          <p:cNvSpPr/>
          <p:nvPr/>
        </p:nvSpPr>
        <p:spPr>
          <a:xfrm>
            <a:off x="2285984" y="2500306"/>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Arrow: Right 13">
            <a:extLst>
              <a:ext uri="{EF0CC1D3-2A00-433C-85BD-DFB91AD125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B4EB0F-1BE3-4319-BCBF-E9F4CE2FF8F8}"/>
              </a:ext>
            </a:extLst>
          </p:cNvPr>
          <p:cNvSpPr/>
          <p:nvPr/>
        </p:nvSpPr>
        <p:spPr>
          <a:xfrm>
            <a:off x="2285984" y="3000372"/>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5" name="Arrow: Right 14">
            <a:extLst>
              <a:ext uri="{F881F2A0-6B35-4DB6-B0C8-744916D47D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3E67E5-35E6-4B1A-9EF0-548438ACCEA0}"/>
              </a:ext>
            </a:extLst>
          </p:cNvPr>
          <p:cNvSpPr/>
          <p:nvPr/>
        </p:nvSpPr>
        <p:spPr>
          <a:xfrm>
            <a:off x="2285984" y="3929066"/>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6" name="Arrow: Right 15">
            <a:extLst>
              <a:ext uri="{FD0DBDBB-D22E-4C21-97EC-54A3B7B50F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5A6C68-4406-4B3F-A1AC-EBD77AC13848}"/>
              </a:ext>
            </a:extLst>
          </p:cNvPr>
          <p:cNvSpPr/>
          <p:nvPr/>
        </p:nvSpPr>
        <p:spPr>
          <a:xfrm>
            <a:off x="2285984" y="5214950"/>
            <a:ext cx="260651" cy="34670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7" name="Right Arrow 16"/>
          <p:cNvSpPr/>
          <p:nvPr/>
        </p:nvSpPr>
        <p:spPr>
          <a:xfrm>
            <a:off x="2071670" y="5857892"/>
            <a:ext cx="42862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2571736" y="5857892"/>
            <a:ext cx="6143668" cy="523220"/>
          </a:xfrm>
          <a:prstGeom prst="rect">
            <a:avLst/>
          </a:prstGeom>
          <a:noFill/>
        </p:spPr>
        <p:txBody>
          <a:bodyPr wrap="square" rtlCol="0">
            <a:spAutoFit/>
          </a:bodyPr>
          <a:lstStyle/>
          <a:p>
            <a:r>
              <a:rPr lang="en-US" sz="1400" dirty="0" smtClean="0">
                <a:latin typeface="Times New Roman" pitchFamily="18" charset="0"/>
                <a:cs typeface="Times New Roman" pitchFamily="18" charset="0"/>
              </a:rPr>
              <a:t>Every c program uses a pair of curly braces {,}. The braces indicates the beginning and end of user defined functions  </a:t>
            </a:r>
            <a:endParaRPr lang="en-IN" sz="1400" dirty="0">
              <a:latin typeface="Times New Roman" pitchFamily="18" charset="0"/>
              <a:cs typeface="Times New Roman" pitchFamily="18" charset="0"/>
            </a:endParaRPr>
          </a:p>
        </p:txBody>
      </p:sp>
      <p:sp>
        <p:nvSpPr>
          <p:cNvPr id="19" name="Slide Number Placeholder 18"/>
          <p:cNvSpPr>
            <a:spLocks noGrp="1"/>
          </p:cNvSpPr>
          <p:nvPr>
            <p:ph type="sldNum" sz="quarter" idx="12"/>
          </p:nvPr>
        </p:nvSpPr>
        <p:spPr/>
        <p:txBody>
          <a:bodyPr/>
          <a:lstStyle/>
          <a:p>
            <a:r>
              <a:rPr lang="en-US" smtClean="0"/>
              <a:t>&lt;#&gt;</a:t>
            </a:r>
            <a:endParaRPr lang="en-US" dirty="0"/>
          </a:p>
        </p:txBody>
      </p:sp>
      <p:sp>
        <p:nvSpPr>
          <p:cNvPr id="21" name="Date Placeholder 20"/>
          <p:cNvSpPr>
            <a:spLocks noGrp="1"/>
          </p:cNvSpPr>
          <p:nvPr>
            <p:ph type="dt" sz="half" idx="10"/>
          </p:nvPr>
        </p:nvSpPr>
        <p:spPr/>
        <p:txBody>
          <a:bodyPr/>
          <a:lstStyle/>
          <a:p>
            <a:fld id="{9E539B6C-19AE-4876-BEC5-479337D2E5BD}" type="datetime3">
              <a:rPr lang="en-US" smtClean="0"/>
              <a:pPr/>
              <a:t>22 March 2024</a:t>
            </a:fld>
            <a:endParaRPr lang="en-US" dirty="0"/>
          </a:p>
        </p:txBody>
      </p:sp>
      <p:sp>
        <p:nvSpPr>
          <p:cNvPr id="22" name="Footer Placeholder 21"/>
          <p:cNvSpPr>
            <a:spLocks noGrp="1"/>
          </p:cNvSpPr>
          <p:nvPr>
            <p:ph type="ftr" sz="quarter" idx="11"/>
          </p:nvPr>
        </p:nvSpPr>
        <p:spPr/>
        <p:txBody>
          <a:bodyPr/>
          <a:lstStyle/>
          <a:p>
            <a:r>
              <a:rPr lang="en-US" smtClean="0"/>
              <a:t>Department of CIVIL Engineering</a:t>
            </a:r>
            <a:endParaRPr lang="en-US" dirty="0"/>
          </a:p>
        </p:txBody>
      </p:sp>
    </p:spTree>
    <p:extLst>
      <p:ext uri="{36A1F469-E416-4A5A-844F-421AC0B2113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p:stCondLst>
                                            <p:cond delay="0"/>
                                          </p:stCondLst>
                                        </p:cTn>
                                        <p:tgtEl>
                                          <p:spTgt spid="11"/>
                                        </p:tgtEl>
                                        <p:attrNameLst>
                                          <p:attrName>ppt_x</p:attrName>
                                        </p:attrNameLst>
                                      </p:cBhvr>
                                      <p:tavLst>
                                        <p:tav tm="0">
                                          <p:val>
                                            <p:strVal val="0-#ppt_w/2"/>
                                          </p:val>
                                        </p:tav>
                                        <p:tav tm="100000">
                                          <p:val>
                                            <p:strVal val="#ppt_x"/>
                                          </p:val>
                                        </p:tav>
                                      </p:tavLst>
                                    </p:anim>
                                    <p:anim calcmode="lin" valueType="num">
                                      <p:cBhvr additive="base">
                                        <p:cTn id="8" dur="1500">
                                          <p:stCondLst>
                                            <p:cond delay="0"/>
                                          </p:stCondLst>
                                        </p:cTn>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p:stCondLst>
                                            <p:cond delay="0"/>
                                          </p:stCondLst>
                                        </p:cTn>
                                        <p:tgtEl>
                                          <p:spTgt spid="5"/>
                                        </p:tgtEl>
                                        <p:attrNameLst>
                                          <p:attrName>ppt_x</p:attrName>
                                        </p:attrNameLst>
                                      </p:cBhvr>
                                      <p:tavLst>
                                        <p:tav tm="0">
                                          <p:val>
                                            <p:strVal val="0-#ppt_w/2"/>
                                          </p:val>
                                        </p:tav>
                                        <p:tav tm="100000">
                                          <p:val>
                                            <p:strVal val="#ppt_x"/>
                                          </p:val>
                                        </p:tav>
                                      </p:tavLst>
                                    </p:anim>
                                    <p:anim calcmode="lin" valueType="num">
                                      <p:cBhvr additive="base">
                                        <p:cTn id="12" dur="1500">
                                          <p:stCondLst>
                                            <p:cond delay="0"/>
                                          </p:stCondLst>
                                        </p:cTn>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500">
                                          <p:stCondLst>
                                            <p:cond delay="0"/>
                                          </p:stCondLst>
                                        </p:cTn>
                                        <p:tgtEl>
                                          <p:spTgt spid="6"/>
                                        </p:tgtEl>
                                        <p:attrNameLst>
                                          <p:attrName>ppt_x</p:attrName>
                                        </p:attrNameLst>
                                      </p:cBhvr>
                                      <p:tavLst>
                                        <p:tav tm="0">
                                          <p:val>
                                            <p:strVal val="0-#ppt_w/2"/>
                                          </p:val>
                                        </p:tav>
                                        <p:tav tm="100000">
                                          <p:val>
                                            <p:strVal val="#ppt_x"/>
                                          </p:val>
                                        </p:tav>
                                      </p:tavLst>
                                    </p:anim>
                                    <p:anim calcmode="lin" valueType="num">
                                      <p:cBhvr additive="base">
                                        <p:cTn id="18" dur="1500">
                                          <p:stCondLst>
                                            <p:cond delay="0"/>
                                          </p:stCondLst>
                                        </p:cTn>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p:stCondLst>
                                            <p:cond delay="0"/>
                                          </p:stCondLst>
                                        </p:cTn>
                                        <p:tgtEl>
                                          <p:spTgt spid="12"/>
                                        </p:tgtEl>
                                        <p:attrNameLst>
                                          <p:attrName>ppt_x</p:attrName>
                                        </p:attrNameLst>
                                      </p:cBhvr>
                                      <p:tavLst>
                                        <p:tav tm="0">
                                          <p:val>
                                            <p:strVal val="0-#ppt_w/2"/>
                                          </p:val>
                                        </p:tav>
                                        <p:tav tm="100000">
                                          <p:val>
                                            <p:strVal val="#ppt_x"/>
                                          </p:val>
                                        </p:tav>
                                      </p:tavLst>
                                    </p:anim>
                                    <p:anim calcmode="lin" valueType="num">
                                      <p:cBhvr additive="base">
                                        <p:cTn id="22" dur="1500">
                                          <p:stCondLst>
                                            <p:cond delay="0"/>
                                          </p:stCondLst>
                                        </p:cTn>
                                        <p:tgtEl>
                                          <p:spTgt spid="1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500">
                                          <p:stCondLst>
                                            <p:cond delay="0"/>
                                          </p:stCondLst>
                                        </p:cTn>
                                        <p:tgtEl>
                                          <p:spTgt spid="7"/>
                                        </p:tgtEl>
                                        <p:attrNameLst>
                                          <p:attrName>ppt_x</p:attrName>
                                        </p:attrNameLst>
                                      </p:cBhvr>
                                      <p:tavLst>
                                        <p:tav tm="0">
                                          <p:val>
                                            <p:strVal val="0-#ppt_w/2"/>
                                          </p:val>
                                        </p:tav>
                                        <p:tav tm="100000">
                                          <p:val>
                                            <p:strVal val="#ppt_x"/>
                                          </p:val>
                                        </p:tav>
                                      </p:tavLst>
                                    </p:anim>
                                    <p:anim calcmode="lin" valueType="num">
                                      <p:cBhvr additive="base">
                                        <p:cTn id="28" dur="1500">
                                          <p:stCondLst>
                                            <p:cond delay="0"/>
                                          </p:stCondLst>
                                        </p:cTn>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500">
                                          <p:stCondLst>
                                            <p:cond delay="0"/>
                                          </p:stCondLst>
                                        </p:cTn>
                                        <p:tgtEl>
                                          <p:spTgt spid="13"/>
                                        </p:tgtEl>
                                        <p:attrNameLst>
                                          <p:attrName>ppt_x</p:attrName>
                                        </p:attrNameLst>
                                      </p:cBhvr>
                                      <p:tavLst>
                                        <p:tav tm="0">
                                          <p:val>
                                            <p:strVal val="0-#ppt_w/2"/>
                                          </p:val>
                                        </p:tav>
                                        <p:tav tm="100000">
                                          <p:val>
                                            <p:strVal val="#ppt_x"/>
                                          </p:val>
                                        </p:tav>
                                      </p:tavLst>
                                    </p:anim>
                                    <p:anim calcmode="lin" valueType="num">
                                      <p:cBhvr additive="base">
                                        <p:cTn id="32" dur="1500">
                                          <p:stCondLst>
                                            <p:cond delay="0"/>
                                          </p:stCondLst>
                                        </p:cTn>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500">
                                          <p:stCondLst>
                                            <p:cond delay="0"/>
                                          </p:stCondLst>
                                        </p:cTn>
                                        <p:tgtEl>
                                          <p:spTgt spid="14"/>
                                        </p:tgtEl>
                                        <p:attrNameLst>
                                          <p:attrName>ppt_x</p:attrName>
                                        </p:attrNameLst>
                                      </p:cBhvr>
                                      <p:tavLst>
                                        <p:tav tm="0">
                                          <p:val>
                                            <p:strVal val="0-#ppt_w/2"/>
                                          </p:val>
                                        </p:tav>
                                        <p:tav tm="100000">
                                          <p:val>
                                            <p:strVal val="#ppt_x"/>
                                          </p:val>
                                        </p:tav>
                                      </p:tavLst>
                                    </p:anim>
                                    <p:anim calcmode="lin" valueType="num">
                                      <p:cBhvr additive="base">
                                        <p:cTn id="38" dur="1500">
                                          <p:stCondLst>
                                            <p:cond delay="0"/>
                                          </p:stCondLst>
                                        </p:cTn>
                                        <p:tgtEl>
                                          <p:spTgt spid="1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1500">
                                          <p:stCondLst>
                                            <p:cond delay="0"/>
                                          </p:stCondLst>
                                        </p:cTn>
                                        <p:tgtEl>
                                          <p:spTgt spid="8"/>
                                        </p:tgtEl>
                                        <p:attrNameLst>
                                          <p:attrName>ppt_x</p:attrName>
                                        </p:attrNameLst>
                                      </p:cBhvr>
                                      <p:tavLst>
                                        <p:tav tm="0">
                                          <p:val>
                                            <p:strVal val="0-#ppt_w/2"/>
                                          </p:val>
                                        </p:tav>
                                        <p:tav tm="100000">
                                          <p:val>
                                            <p:strVal val="#ppt_x"/>
                                          </p:val>
                                        </p:tav>
                                      </p:tavLst>
                                    </p:anim>
                                    <p:anim calcmode="lin" valueType="num">
                                      <p:cBhvr additive="base">
                                        <p:cTn id="42" dur="1500">
                                          <p:stCondLst>
                                            <p:cond delay="0"/>
                                          </p:stCondLst>
                                        </p:cTn>
                                        <p:tgtEl>
                                          <p:spTgt spid="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500">
                                          <p:stCondLst>
                                            <p:cond delay="0"/>
                                          </p:stCondLst>
                                        </p:cTn>
                                        <p:tgtEl>
                                          <p:spTgt spid="15"/>
                                        </p:tgtEl>
                                        <p:attrNameLst>
                                          <p:attrName>ppt_x</p:attrName>
                                        </p:attrNameLst>
                                      </p:cBhvr>
                                      <p:tavLst>
                                        <p:tav tm="0">
                                          <p:val>
                                            <p:strVal val="0-#ppt_w/2"/>
                                          </p:val>
                                        </p:tav>
                                        <p:tav tm="100000">
                                          <p:val>
                                            <p:strVal val="#ppt_x"/>
                                          </p:val>
                                        </p:tav>
                                      </p:tavLst>
                                    </p:anim>
                                    <p:anim calcmode="lin" valueType="num">
                                      <p:cBhvr additive="base">
                                        <p:cTn id="48" dur="1500">
                                          <p:stCondLst>
                                            <p:cond delay="0"/>
                                          </p:stCondLst>
                                        </p:cTn>
                                        <p:tgtEl>
                                          <p:spTgt spid="1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1500">
                                          <p:stCondLst>
                                            <p:cond delay="0"/>
                                          </p:stCondLst>
                                        </p:cTn>
                                        <p:tgtEl>
                                          <p:spTgt spid="9"/>
                                        </p:tgtEl>
                                        <p:attrNameLst>
                                          <p:attrName>ppt_x</p:attrName>
                                        </p:attrNameLst>
                                      </p:cBhvr>
                                      <p:tavLst>
                                        <p:tav tm="0">
                                          <p:val>
                                            <p:strVal val="0-#ppt_w/2"/>
                                          </p:val>
                                        </p:tav>
                                        <p:tav tm="100000">
                                          <p:val>
                                            <p:strVal val="#ppt_x"/>
                                          </p:val>
                                        </p:tav>
                                      </p:tavLst>
                                    </p:anim>
                                    <p:anim calcmode="lin" valueType="num">
                                      <p:cBhvr additive="base">
                                        <p:cTn id="52" dur="1500">
                                          <p:stCondLst>
                                            <p:cond delay="0"/>
                                          </p:stCondLst>
                                        </p:cTn>
                                        <p:tgtEl>
                                          <p:spTgt spid="9"/>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1500">
                                          <p:stCondLst>
                                            <p:cond delay="0"/>
                                          </p:stCondLst>
                                        </p:cTn>
                                        <p:tgtEl>
                                          <p:spTgt spid="16"/>
                                        </p:tgtEl>
                                        <p:attrNameLst>
                                          <p:attrName>ppt_x</p:attrName>
                                        </p:attrNameLst>
                                      </p:cBhvr>
                                      <p:tavLst>
                                        <p:tav tm="0">
                                          <p:val>
                                            <p:strVal val="0-#ppt_w/2"/>
                                          </p:val>
                                        </p:tav>
                                        <p:tav tm="100000">
                                          <p:val>
                                            <p:strVal val="#ppt_x"/>
                                          </p:val>
                                        </p:tav>
                                      </p:tavLst>
                                    </p:anim>
                                    <p:anim calcmode="lin" valueType="num">
                                      <p:cBhvr additive="base">
                                        <p:cTn id="58" dur="1500">
                                          <p:stCondLst>
                                            <p:cond delay="0"/>
                                          </p:stCondLst>
                                        </p:cTn>
                                        <p:tgtEl>
                                          <p:spTgt spid="16"/>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1500">
                                          <p:stCondLst>
                                            <p:cond delay="0"/>
                                          </p:stCondLst>
                                        </p:cTn>
                                        <p:tgtEl>
                                          <p:spTgt spid="10"/>
                                        </p:tgtEl>
                                        <p:attrNameLst>
                                          <p:attrName>ppt_x</p:attrName>
                                        </p:attrNameLst>
                                      </p:cBhvr>
                                      <p:tavLst>
                                        <p:tav tm="0">
                                          <p:val>
                                            <p:strVal val="0-#ppt_w/2"/>
                                          </p:val>
                                        </p:tav>
                                        <p:tav tm="100000">
                                          <p:val>
                                            <p:strVal val="#ppt_x"/>
                                          </p:val>
                                        </p:tav>
                                      </p:tavLst>
                                    </p:anim>
                                    <p:anim calcmode="lin" valueType="num">
                                      <p:cBhvr additive="base">
                                        <p:cTn id="62" dur="1500">
                                          <p:stCondLst>
                                            <p:cond delay="0"/>
                                          </p:stCondLst>
                                        </p:cTn>
                                        <p:tgtEl>
                                          <p:spTgt spid="1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dissolve">
                                      <p:cBhvr>
                                        <p:cTn id="67" dur="500"/>
                                        <p:tgtEl>
                                          <p:spTgt spid="1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dissolve">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&lt;#&gt;</a:t>
            </a:r>
            <a:endParaRPr lang="en-US" dirty="0"/>
          </a:p>
        </p:txBody>
      </p:sp>
      <p:pic>
        <p:nvPicPr>
          <p:cNvPr id="2" name="Picture 2"/>
          <p:cNvPicPr>
            <a:picLocks noChangeAspect="1" noChangeArrowheads="1"/>
          </p:cNvPicPr>
          <p:nvPr/>
        </p:nvPicPr>
        <p:blipFill>
          <a:blip r:embed="rId2"/>
          <a:srcRect/>
          <a:stretch>
            <a:fillRect/>
          </a:stretch>
        </p:blipFill>
        <p:spPr bwMode="auto">
          <a:xfrm>
            <a:off x="532327" y="1857364"/>
            <a:ext cx="7468697" cy="4038624"/>
          </a:xfrm>
          <a:prstGeom prst="rect">
            <a:avLst/>
          </a:prstGeom>
          <a:noFill/>
          <a:ln w="9525">
            <a:noFill/>
            <a:miter lim="800000"/>
            <a:headEnd/>
            <a:tailEnd/>
          </a:ln>
          <a:effectLst/>
        </p:spPr>
      </p:pic>
      <p:sp>
        <p:nvSpPr>
          <p:cNvPr id="6" name="Date Placeholder 5"/>
          <p:cNvSpPr>
            <a:spLocks noGrp="1"/>
          </p:cNvSpPr>
          <p:nvPr>
            <p:ph type="dt" sz="half" idx="10"/>
          </p:nvPr>
        </p:nvSpPr>
        <p:spPr/>
        <p:txBody>
          <a:bodyPr/>
          <a:lstStyle/>
          <a:p>
            <a:fld id="{25782D8D-C73C-4E67-8171-95F12A7A320D}"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Slide Number Placeholder 3"/>
          <p:cNvSpPr>
            <a:spLocks noGrp="1"/>
          </p:cNvSpPr>
          <p:nvPr>
            <p:ph type="sldNum" sz="quarter" idx="12"/>
          </p:nvPr>
        </p:nvSpPr>
        <p:spPr/>
        <p:txBody>
          <a:bodyPr/>
          <a:lstStyle/>
          <a:p>
            <a:r>
              <a:rPr lang="en-US" smtClean="0"/>
              <a:t>&lt;#&gt;</a:t>
            </a:r>
            <a:endParaRPr lang="en-US" dirty="0"/>
          </a:p>
        </p:txBody>
      </p:sp>
      <p:pic>
        <p:nvPicPr>
          <p:cNvPr id="5" name="Picture 2"/>
          <p:cNvPicPr>
            <a:picLocks noGrp="1" noChangeAspect="1" noChangeArrowheads="1"/>
          </p:cNvPicPr>
          <p:nvPr>
            <p:ph idx="1"/>
          </p:nvPr>
        </p:nvPicPr>
        <p:blipFill>
          <a:blip r:embed="rId2"/>
          <a:srcRect/>
          <a:stretch>
            <a:fillRect/>
          </a:stretch>
        </p:blipFill>
        <p:spPr bwMode="auto">
          <a:xfrm>
            <a:off x="1395373" y="2000241"/>
            <a:ext cx="5848389" cy="3429804"/>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A2BD7A4E-3E3A-403F-A0D7-4B9FC3F5591E}"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54</a:t>
            </a:fld>
            <a:endParaRPr lang="en-IN"/>
          </a:p>
        </p:txBody>
      </p:sp>
      <p:pic>
        <p:nvPicPr>
          <p:cNvPr id="100354" name="Picture 2"/>
          <p:cNvPicPr>
            <a:picLocks noChangeAspect="1" noChangeArrowheads="1"/>
          </p:cNvPicPr>
          <p:nvPr/>
        </p:nvPicPr>
        <p:blipFill>
          <a:blip r:embed="rId2"/>
          <a:srcRect/>
          <a:stretch>
            <a:fillRect/>
          </a:stretch>
        </p:blipFill>
        <p:spPr bwMode="auto">
          <a:xfrm>
            <a:off x="785786" y="2285992"/>
            <a:ext cx="6858048" cy="39290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285720" y="1428736"/>
            <a:ext cx="5267468" cy="646331"/>
          </a:xfrm>
          <a:prstGeom prst="rect">
            <a:avLst/>
          </a:prstGeom>
        </p:spPr>
        <p:txBody>
          <a:bodyPr wrap="none">
            <a:spAutoFit/>
          </a:bodyPr>
          <a:lstStyle/>
          <a:p>
            <a:r>
              <a:rPr lang="en-US" sz="3600" b="1" u="sng" dirty="0" smtClean="0">
                <a:solidFill>
                  <a:srgbClr val="0070C0"/>
                </a:solidFill>
                <a:latin typeface="Times New Roman" pitchFamily="18" charset="0"/>
                <a:cs typeface="Times New Roman" pitchFamily="18" charset="0"/>
              </a:rPr>
              <a:t>Files used in a C program</a:t>
            </a:r>
            <a:endParaRPr lang="en-IN" sz="3600" dirty="0"/>
          </a:p>
        </p:txBody>
      </p:sp>
      <p:sp>
        <p:nvSpPr>
          <p:cNvPr id="6" name="Date Placeholder 5"/>
          <p:cNvSpPr>
            <a:spLocks noGrp="1"/>
          </p:cNvSpPr>
          <p:nvPr>
            <p:ph type="dt" sz="half" idx="10"/>
          </p:nvPr>
        </p:nvSpPr>
        <p:spPr/>
        <p:txBody>
          <a:bodyPr/>
          <a:lstStyle/>
          <a:p>
            <a:fld id="{FACF4609-33C5-4F1D-9E50-BE14572A3187}"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55</a:t>
            </a:fld>
            <a:endParaRPr lang="en-IN"/>
          </a:p>
        </p:txBody>
      </p:sp>
      <p:sp>
        <p:nvSpPr>
          <p:cNvPr id="3" name="Rectangle 2"/>
          <p:cNvSpPr/>
          <p:nvPr/>
        </p:nvSpPr>
        <p:spPr>
          <a:xfrm>
            <a:off x="0" y="1928802"/>
            <a:ext cx="9144000" cy="2554545"/>
          </a:xfrm>
          <a:prstGeom prst="rect">
            <a:avLst/>
          </a:prstGeom>
        </p:spPr>
        <p:txBody>
          <a:bodyPr wrap="square">
            <a:spAutoFit/>
          </a:bodyPr>
          <a:lstStyle/>
          <a:p>
            <a:pPr lvl="1">
              <a:buFont typeface="Wingdings" pitchFamily="2" charset="2"/>
              <a:buChar char="Ø"/>
            </a:pPr>
            <a:r>
              <a:rPr lang="en-IN" sz="3200" dirty="0" smtClean="0">
                <a:latin typeface="Times New Roman" pitchFamily="18" charset="0"/>
                <a:cs typeface="Times New Roman" pitchFamily="18" charset="0"/>
              </a:rPr>
              <a:t> This file includes the source code of the program.</a:t>
            </a:r>
          </a:p>
          <a:p>
            <a:r>
              <a:rPr lang="en-IN" sz="3200" dirty="0" smtClean="0">
                <a:latin typeface="Times New Roman" pitchFamily="18" charset="0"/>
                <a:cs typeface="Times New Roman" pitchFamily="18" charset="0"/>
              </a:rPr>
              <a:t> The extension for these kind of files are '.c'. It defines the main and many more functions written in C.</a:t>
            </a:r>
          </a:p>
          <a:p>
            <a:pPr>
              <a:buFont typeface="Arial" pitchFamily="34" charset="0"/>
              <a:buChar char="•"/>
            </a:pPr>
            <a:r>
              <a:rPr lang="en-IN" sz="3200" dirty="0" smtClean="0">
                <a:latin typeface="Times New Roman" pitchFamily="18" charset="0"/>
                <a:cs typeface="Times New Roman" pitchFamily="18" charset="0"/>
              </a:rPr>
              <a:t>      main() is the starting point of the program. It may also contain other source code files.</a:t>
            </a:r>
            <a:endParaRPr lang="en-IN" sz="3200" dirty="0">
              <a:latin typeface="Times New Roman" pitchFamily="18" charset="0"/>
              <a:cs typeface="Times New Roman" pitchFamily="18" charset="0"/>
            </a:endParaRPr>
          </a:p>
        </p:txBody>
      </p:sp>
      <p:sp>
        <p:nvSpPr>
          <p:cNvPr id="6" name="Rectangle 5"/>
          <p:cNvSpPr/>
          <p:nvPr/>
        </p:nvSpPr>
        <p:spPr>
          <a:xfrm>
            <a:off x="214282" y="1285860"/>
            <a:ext cx="1901418" cy="523220"/>
          </a:xfrm>
          <a:prstGeom prst="rect">
            <a:avLst/>
          </a:prstGeom>
        </p:spPr>
        <p:txBody>
          <a:bodyPr wrap="none">
            <a:spAutoFit/>
          </a:bodyPr>
          <a:lstStyle/>
          <a:p>
            <a:r>
              <a:rPr lang="en-IN" sz="2800" b="1" dirty="0" smtClean="0">
                <a:solidFill>
                  <a:srgbClr val="0070C0"/>
                </a:solidFill>
                <a:latin typeface="Times New Roman" pitchFamily="18" charset="0"/>
                <a:cs typeface="Times New Roman" pitchFamily="18" charset="0"/>
              </a:rPr>
              <a:t>Source File</a:t>
            </a:r>
            <a:endParaRPr lang="en-IN" sz="2800" b="1" dirty="0">
              <a:solidFill>
                <a:srgbClr val="0070C0"/>
              </a:solidFill>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81FAB6B7-8C15-4CF9-807F-449EB5A17A7C}"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56</a:t>
            </a:fld>
            <a:endParaRPr lang="en-IN" dirty="0"/>
          </a:p>
        </p:txBody>
      </p:sp>
      <p:sp>
        <p:nvSpPr>
          <p:cNvPr id="3" name="Rectangle 2"/>
          <p:cNvSpPr/>
          <p:nvPr/>
        </p:nvSpPr>
        <p:spPr>
          <a:xfrm>
            <a:off x="571472" y="2357430"/>
            <a:ext cx="7429552" cy="3416320"/>
          </a:xfrm>
          <a:prstGeom prst="rect">
            <a:avLst/>
          </a:prstGeom>
        </p:spPr>
        <p:txBody>
          <a:bodyPr wrap="square">
            <a:spAutoFit/>
          </a:bodyPr>
          <a:lstStyle/>
          <a:p>
            <a:r>
              <a:rPr lang="en-IN" sz="2400" dirty="0" smtClean="0">
                <a:latin typeface="Times New Roman" pitchFamily="18" charset="0"/>
                <a:cs typeface="Times New Roman" pitchFamily="18" charset="0"/>
              </a:rPr>
              <a:t>C provides us with some standard header files which are available easily.</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Common standard header files are:</a:t>
            </a: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r>
              <a:rPr lang="en-IN" sz="2400" b="1" dirty="0" err="1" smtClean="0">
                <a:latin typeface="Times New Roman" pitchFamily="18" charset="0"/>
                <a:cs typeface="Times New Roman" pitchFamily="18" charset="0"/>
              </a:rPr>
              <a:t>i</a:t>
            </a:r>
            <a:r>
              <a:rPr lang="en-IN" sz="2400" b="1" dirty="0" smtClean="0">
                <a:latin typeface="Times New Roman" pitchFamily="18" charset="0"/>
                <a:cs typeface="Times New Roman" pitchFamily="18" charset="0"/>
              </a:rPr>
              <a:t>) </a:t>
            </a:r>
            <a:r>
              <a:rPr lang="en-IN" sz="2400" b="1" dirty="0" err="1" smtClean="0">
                <a:latin typeface="Times New Roman" pitchFamily="18" charset="0"/>
                <a:cs typeface="Times New Roman" pitchFamily="18" charset="0"/>
              </a:rPr>
              <a:t>string.h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handling string functions.</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ii) </a:t>
            </a:r>
            <a:r>
              <a:rPr lang="en-IN" sz="2400" b="1" dirty="0" err="1" smtClean="0">
                <a:latin typeface="Times New Roman" pitchFamily="18" charset="0"/>
                <a:cs typeface="Times New Roman" pitchFamily="18" charset="0"/>
              </a:rPr>
              <a:t>stdlib.h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some miscellaneous functions.</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iii) </a:t>
            </a:r>
            <a:r>
              <a:rPr lang="en-IN" sz="2400" b="1" dirty="0" err="1" smtClean="0">
                <a:latin typeface="Times New Roman" pitchFamily="18" charset="0"/>
                <a:cs typeface="Times New Roman" pitchFamily="18" charset="0"/>
              </a:rPr>
              <a:t>stdio.h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giving standardized input and output.</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iv) </a:t>
            </a:r>
            <a:r>
              <a:rPr lang="en-IN" sz="2400" b="1" dirty="0" err="1" smtClean="0">
                <a:latin typeface="Times New Roman" pitchFamily="18" charset="0"/>
                <a:cs typeface="Times New Roman" pitchFamily="18" charset="0"/>
              </a:rPr>
              <a:t>math.h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mathematical functions.</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v) </a:t>
            </a:r>
            <a:r>
              <a:rPr lang="en-IN" sz="2400" b="1" dirty="0" err="1" smtClean="0">
                <a:latin typeface="Times New Roman" pitchFamily="18" charset="0"/>
                <a:cs typeface="Times New Roman" pitchFamily="18" charset="0"/>
              </a:rPr>
              <a:t>alloc.h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dynamic memory allocation.</a:t>
            </a:r>
            <a:br>
              <a:rPr lang="en-IN" sz="2400"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vi) </a:t>
            </a:r>
            <a:r>
              <a:rPr lang="en-IN" sz="2400" b="1" dirty="0" err="1" smtClean="0">
                <a:latin typeface="Times New Roman" pitchFamily="18" charset="0"/>
                <a:cs typeface="Times New Roman" pitchFamily="18" charset="0"/>
              </a:rPr>
              <a:t>conio.h</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used for clearing the screen.</a:t>
            </a:r>
            <a:endParaRPr lang="en-IN" sz="2400" dirty="0">
              <a:latin typeface="Times New Roman" pitchFamily="18" charset="0"/>
              <a:cs typeface="Times New Roman" pitchFamily="18" charset="0"/>
            </a:endParaRPr>
          </a:p>
        </p:txBody>
      </p:sp>
      <p:sp>
        <p:nvSpPr>
          <p:cNvPr id="4" name="Rectangle 3"/>
          <p:cNvSpPr/>
          <p:nvPr/>
        </p:nvSpPr>
        <p:spPr>
          <a:xfrm>
            <a:off x="357158" y="1142984"/>
            <a:ext cx="8286808" cy="1446550"/>
          </a:xfrm>
          <a:prstGeom prst="rect">
            <a:avLst/>
          </a:prstGeom>
        </p:spPr>
        <p:txBody>
          <a:bodyPr wrap="square">
            <a:spAutoFit/>
          </a:bodyPr>
          <a:lstStyle/>
          <a:p>
            <a:r>
              <a:rPr lang="en-IN" sz="2800" b="1" dirty="0" smtClean="0">
                <a:solidFill>
                  <a:srgbClr val="0070C0"/>
                </a:solidFill>
                <a:latin typeface="Times New Roman" pitchFamily="18" charset="0"/>
                <a:cs typeface="Times New Roman" pitchFamily="18" charset="0"/>
              </a:rPr>
              <a:t>Header Files</a:t>
            </a:r>
          </a:p>
          <a:p>
            <a:pPr lvl="1">
              <a:buFont typeface="Wingdings" pitchFamily="2" charset="2"/>
              <a:buChar char="Ø"/>
            </a:pPr>
            <a:r>
              <a:rPr lang="en-IN" sz="2000" dirty="0" smtClean="0">
                <a:latin typeface="Times New Roman" pitchFamily="18" charset="0"/>
                <a:cs typeface="Times New Roman" pitchFamily="18" charset="0"/>
              </a:rPr>
              <a:t>They have an extension '.h'. They contain the C function declarations and macro definitions that are shared between various source files.</a:t>
            </a:r>
            <a:br>
              <a:rPr lang="en-IN" sz="2000" dirty="0" smtClean="0">
                <a:latin typeface="Times New Roman" pitchFamily="18" charset="0"/>
                <a:cs typeface="Times New Roman" pitchFamily="18" charset="0"/>
              </a:rPr>
            </a:br>
            <a:endParaRPr lang="en-IN" sz="2000" dirty="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6245F97C-5C12-4541-AD86-FC3D183201E8}"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57</a:t>
            </a:fld>
            <a:endParaRPr lang="en-IN"/>
          </a:p>
        </p:txBody>
      </p:sp>
      <p:sp>
        <p:nvSpPr>
          <p:cNvPr id="94210" name="Rectangle 2"/>
          <p:cNvSpPr>
            <a:spLocks noChangeArrowheads="1"/>
          </p:cNvSpPr>
          <p:nvPr/>
        </p:nvSpPr>
        <p:spPr bwMode="auto">
          <a:xfrm>
            <a:off x="0" y="1142984"/>
            <a:ext cx="8715404" cy="5536394"/>
          </a:xfrm>
          <a:prstGeom prst="rect">
            <a:avLst/>
          </a:prstGeom>
          <a:noFill/>
          <a:ln w="9525">
            <a:noFill/>
            <a:miter lim="800000"/>
            <a:headEnd/>
            <a:tailEnd/>
          </a:ln>
          <a:effectLst/>
        </p:spPr>
        <p:txBody>
          <a:bodyPr vert="horz" wrap="square" lIns="20631" tIns="0" rIns="20631" bIns="179331"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70C0"/>
                </a:solidFill>
                <a:effectLst/>
                <a:latin typeface="Times New Roman" pitchFamily="18" charset="0"/>
                <a:ea typeface="Tahoma" pitchFamily="34" charset="0"/>
                <a:cs typeface="Times New Roman" pitchFamily="18" charset="0"/>
              </a:rPr>
              <a:t>Object files</a:t>
            </a:r>
          </a:p>
          <a:p>
            <a:pPr lvl="1" algn="just" fontAlgn="base">
              <a:spcBef>
                <a:spcPct val="0"/>
              </a:spcBef>
              <a:spcAft>
                <a:spcPct val="0"/>
              </a:spcAft>
              <a:buFont typeface="Wingdings" pitchFamily="2" charset="2"/>
              <a:buChar char="Ø"/>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They are the files that are generated by the compiler as the source</a:t>
            </a:r>
            <a:r>
              <a:rPr kumimoji="0" lang="en-US" sz="2400" b="0" i="0" u="none" strike="noStrike" cap="none" normalizeH="0" dirty="0" smtClean="0">
                <a:ln>
                  <a:noFill/>
                </a:ln>
                <a:solidFill>
                  <a:srgbClr val="00000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code file is processed.</a:t>
            </a:r>
          </a:p>
          <a:p>
            <a:pPr lvl="1" algn="just" fontAlgn="base">
              <a:spcBef>
                <a:spcPct val="0"/>
              </a:spcBef>
              <a:spcAft>
                <a:spcPct val="0"/>
              </a:spcAft>
              <a:buFont typeface="Wingdings" pitchFamily="2" charset="2"/>
              <a:buChar char="Ø"/>
            </a:pPr>
            <a:r>
              <a:rPr lang="en-US" sz="2400" dirty="0" smtClean="0">
                <a:solidFill>
                  <a:srgbClr val="000000"/>
                </a:solidFill>
                <a:latin typeface="Times New Roman" pitchFamily="18" charset="0"/>
                <a:cs typeface="Times New Roman" pitchFamily="18" charset="0"/>
              </a:rPr>
              <a:t>  T</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hese files generally contain the binary code of the function definitions.</a:t>
            </a:r>
          </a:p>
          <a:p>
            <a:pPr lvl="1" algn="just" fontAlgn="base">
              <a:spcBef>
                <a:spcPct val="0"/>
              </a:spcBef>
              <a:spcAft>
                <a:spcPct val="0"/>
              </a:spcAft>
              <a:buFont typeface="Wingdings" pitchFamily="2" charset="2"/>
              <a:buChar char="Ø"/>
            </a:pPr>
            <a:r>
              <a:rPr lang="en-US" sz="2400" dirty="0" smtClean="0">
                <a:solidFill>
                  <a:srgbClr val="000000"/>
                </a:solidFill>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The object file is used by the linker for producing an executable file for combining the object files together. It has a '.o' extension.</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70C0"/>
                </a:solidFill>
                <a:effectLst/>
                <a:latin typeface="Times New Roman" pitchFamily="18" charset="0"/>
                <a:cs typeface="Times New Roman" pitchFamily="18" charset="0"/>
              </a:rPr>
              <a:t>Executable file</a:t>
            </a:r>
          </a:p>
          <a:p>
            <a:pPr lvl="1" algn="just" eaLnBrk="0" fontAlgn="base" hangingPunct="0">
              <a:spcBef>
                <a:spcPct val="0"/>
              </a:spcBef>
              <a:spcAft>
                <a:spcPct val="0"/>
              </a:spcAft>
              <a:buFont typeface="Wingdings" pitchFamily="2" charset="2"/>
              <a:buChar char="Ø"/>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This file is generated by the linker.</a:t>
            </a:r>
          </a:p>
          <a:p>
            <a:pPr lvl="1" algn="just" eaLnBrk="0" fontAlgn="base" hangingPunct="0">
              <a:spcBef>
                <a:spcPct val="0"/>
              </a:spcBef>
              <a:spcAft>
                <a:spcPct val="0"/>
              </a:spcAft>
              <a:buFont typeface="Wingdings" pitchFamily="2" charset="2"/>
              <a:buChar char="Ø"/>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Various object files are linked by the linker for producing a binary file which will be executed directly.</a:t>
            </a:r>
          </a:p>
          <a:p>
            <a:pPr lvl="1" algn="just" eaLnBrk="0" fontAlgn="base" hangingPunct="0">
              <a:spcBef>
                <a:spcPct val="0"/>
              </a:spcBef>
              <a:spcAft>
                <a:spcPct val="0"/>
              </a:spcAft>
              <a:buFont typeface="Wingdings" pitchFamily="2" charset="2"/>
              <a:buChar char="Ø"/>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They have an '.exe' extension.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22222"/>
                </a:solidFill>
                <a:effectLst/>
                <a:latin typeface="Verdana" pitchFamily="34" charset="0"/>
                <a:cs typeface="Arial" pitchFamily="34" charset="0"/>
              </a:rPr>
              <a:t/>
            </a:r>
            <a:br>
              <a:rPr kumimoji="0" lang="en-US" b="0" i="0" u="none" strike="noStrike" cap="none" normalizeH="0" baseline="0" dirty="0" smtClean="0">
                <a:ln>
                  <a:noFill/>
                </a:ln>
                <a:solidFill>
                  <a:srgbClr val="222222"/>
                </a:solidFill>
                <a:effectLst/>
                <a:latin typeface="Verdana" pitchFamily="34" charset="0"/>
                <a:cs typeface="Arial" pitchFamily="34" charset="0"/>
              </a:rPr>
            </a:b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Date Placeholder 4"/>
          <p:cNvSpPr>
            <a:spLocks noGrp="1"/>
          </p:cNvSpPr>
          <p:nvPr>
            <p:ph type="dt" sz="half" idx="10"/>
          </p:nvPr>
        </p:nvSpPr>
        <p:spPr/>
        <p:txBody>
          <a:bodyPr/>
          <a:lstStyle/>
          <a:p>
            <a:fld id="{3E412D96-2335-40DF-9B9A-28D65480F042}" type="datetime3">
              <a:rPr lang="en-US" smtClean="0"/>
              <a:pPr/>
              <a:t>22 March 2024</a:t>
            </a:fld>
            <a:endParaRPr lang="en-IN"/>
          </a:p>
        </p:txBody>
      </p:sp>
      <p:sp>
        <p:nvSpPr>
          <p:cNvPr id="6" name="Footer Placeholder 5"/>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58</a:t>
            </a:fld>
            <a:endParaRPr lang="en-IN"/>
          </a:p>
        </p:txBody>
      </p:sp>
      <p:sp>
        <p:nvSpPr>
          <p:cNvPr id="3" name="Rectangle 2"/>
          <p:cNvSpPr/>
          <p:nvPr/>
        </p:nvSpPr>
        <p:spPr>
          <a:xfrm>
            <a:off x="214282" y="1928802"/>
            <a:ext cx="8358246" cy="646331"/>
          </a:xfrm>
          <a:prstGeom prst="rect">
            <a:avLst/>
          </a:prstGeom>
        </p:spPr>
        <p:txBody>
          <a:bodyPr wrap="square">
            <a:spAutoFit/>
          </a:bodyPr>
          <a:lstStyle/>
          <a:p>
            <a:pPr algn="just"/>
            <a:r>
              <a:rPr lang="en-IN" dirty="0" smtClean="0">
                <a:latin typeface="Times New Roman" pitchFamily="18" charset="0"/>
                <a:cs typeface="Times New Roman" pitchFamily="18" charset="0"/>
              </a:rPr>
              <a:t>          Compiler is a special program that translates a programming language's source code into machine code or another programming language.</a:t>
            </a:r>
            <a:endParaRPr lang="en-IN" dirty="0">
              <a:latin typeface="Times New Roman" pitchFamily="18" charset="0"/>
              <a:cs typeface="Times New Roman" pitchFamily="18" charset="0"/>
            </a:endParaRPr>
          </a:p>
        </p:txBody>
      </p:sp>
      <p:pic>
        <p:nvPicPr>
          <p:cNvPr id="101378" name="Picture 2"/>
          <p:cNvPicPr>
            <a:picLocks noChangeAspect="1" noChangeArrowheads="1"/>
          </p:cNvPicPr>
          <p:nvPr/>
        </p:nvPicPr>
        <p:blipFill>
          <a:blip r:embed="rId2"/>
          <a:srcRect/>
          <a:stretch>
            <a:fillRect/>
          </a:stretch>
        </p:blipFill>
        <p:spPr bwMode="auto">
          <a:xfrm>
            <a:off x="2071670" y="4429132"/>
            <a:ext cx="6505575" cy="1985959"/>
          </a:xfrm>
          <a:prstGeom prst="rect">
            <a:avLst/>
          </a:prstGeom>
          <a:noFill/>
          <a:ln w="9525">
            <a:noFill/>
            <a:miter lim="800000"/>
            <a:headEnd/>
            <a:tailEnd/>
          </a:ln>
          <a:effectLst/>
        </p:spPr>
      </p:pic>
      <p:pic>
        <p:nvPicPr>
          <p:cNvPr id="101379" name="Picture 3"/>
          <p:cNvPicPr>
            <a:picLocks noChangeAspect="1" noChangeArrowheads="1"/>
          </p:cNvPicPr>
          <p:nvPr/>
        </p:nvPicPr>
        <p:blipFill>
          <a:blip r:embed="rId3"/>
          <a:srcRect/>
          <a:stretch>
            <a:fillRect/>
          </a:stretch>
        </p:blipFill>
        <p:spPr bwMode="auto">
          <a:xfrm>
            <a:off x="428596" y="3000372"/>
            <a:ext cx="7072362" cy="2352675"/>
          </a:xfrm>
          <a:prstGeom prst="rect">
            <a:avLst/>
          </a:prstGeom>
          <a:noFill/>
          <a:ln w="9525">
            <a:noFill/>
            <a:miter lim="800000"/>
            <a:headEnd/>
            <a:tailEnd/>
          </a:ln>
          <a:effectLst/>
        </p:spPr>
      </p:pic>
      <p:sp>
        <p:nvSpPr>
          <p:cNvPr id="6" name="TextBox 5"/>
          <p:cNvSpPr txBox="1"/>
          <p:nvPr/>
        </p:nvSpPr>
        <p:spPr>
          <a:xfrm>
            <a:off x="428596" y="1285860"/>
            <a:ext cx="3000396" cy="646331"/>
          </a:xfrm>
          <a:prstGeom prst="rect">
            <a:avLst/>
          </a:prstGeom>
          <a:noFill/>
        </p:spPr>
        <p:txBody>
          <a:bodyPr wrap="square" rtlCol="0">
            <a:spAutoFit/>
          </a:bodyPr>
          <a:lstStyle/>
          <a:p>
            <a:r>
              <a:rPr lang="en-US" sz="3600" b="1" dirty="0" smtClean="0">
                <a:solidFill>
                  <a:srgbClr val="0070C0"/>
                </a:solidFill>
                <a:latin typeface="Times New Roman" pitchFamily="18" charset="0"/>
                <a:cs typeface="Times New Roman" pitchFamily="18" charset="0"/>
              </a:rPr>
              <a:t>COMPILER</a:t>
            </a:r>
            <a:endParaRPr lang="en-IN" sz="3600" b="1" dirty="0">
              <a:solidFill>
                <a:srgbClr val="0070C0"/>
              </a:solidFill>
              <a:latin typeface="Times New Roman" pitchFamily="18" charset="0"/>
              <a:cs typeface="Times New Roman" pitchFamily="18" charset="0"/>
            </a:endParaRPr>
          </a:p>
        </p:txBody>
      </p:sp>
      <p:sp>
        <p:nvSpPr>
          <p:cNvPr id="8" name="Date Placeholder 7"/>
          <p:cNvSpPr>
            <a:spLocks noGrp="1"/>
          </p:cNvSpPr>
          <p:nvPr>
            <p:ph type="dt" sz="half" idx="10"/>
          </p:nvPr>
        </p:nvSpPr>
        <p:spPr/>
        <p:txBody>
          <a:bodyPr/>
          <a:lstStyle/>
          <a:p>
            <a:fld id="{18910B9B-2D8A-48D2-A1B5-2CC53E1C3371}"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59</a:t>
            </a:fld>
            <a:endParaRPr lang="en-IN"/>
          </a:p>
        </p:txBody>
      </p:sp>
      <p:pic>
        <p:nvPicPr>
          <p:cNvPr id="1026" name="Picture 2"/>
          <p:cNvPicPr>
            <a:picLocks noChangeAspect="1" noChangeArrowheads="1"/>
          </p:cNvPicPr>
          <p:nvPr/>
        </p:nvPicPr>
        <p:blipFill>
          <a:blip r:embed="rId2"/>
          <a:srcRect/>
          <a:stretch>
            <a:fillRect/>
          </a:stretch>
        </p:blipFill>
        <p:spPr bwMode="auto">
          <a:xfrm>
            <a:off x="2071670" y="1928802"/>
            <a:ext cx="4786346" cy="3933840"/>
          </a:xfrm>
          <a:prstGeom prst="rect">
            <a:avLst/>
          </a:prstGeom>
          <a:noFill/>
          <a:ln w="9525">
            <a:noFill/>
            <a:miter lim="800000"/>
            <a:headEnd/>
            <a:tailEnd/>
          </a:ln>
          <a:effectLst/>
        </p:spPr>
      </p:pic>
      <p:sp>
        <p:nvSpPr>
          <p:cNvPr id="4" name="TextBox 3"/>
          <p:cNvSpPr txBox="1"/>
          <p:nvPr/>
        </p:nvSpPr>
        <p:spPr>
          <a:xfrm>
            <a:off x="714348" y="1142984"/>
            <a:ext cx="7643866" cy="646331"/>
          </a:xfrm>
          <a:prstGeom prst="rect">
            <a:avLst/>
          </a:prstGeom>
          <a:noFill/>
        </p:spPr>
        <p:txBody>
          <a:bodyPr wrap="square" rtlCol="0">
            <a:spAutoFit/>
          </a:bodyPr>
          <a:lstStyle/>
          <a:p>
            <a:r>
              <a:rPr lang="en-US" sz="3600" b="1" dirty="0" smtClean="0">
                <a:solidFill>
                  <a:srgbClr val="0070C0"/>
                </a:solidFill>
                <a:latin typeface="Times New Roman" pitchFamily="18" charset="0"/>
                <a:cs typeface="Times New Roman" pitchFamily="18" charset="0"/>
              </a:rPr>
              <a:t>Compiling and Executing C programs</a:t>
            </a:r>
            <a:endParaRPr lang="en-IN" sz="3600" b="1" dirty="0">
              <a:solidFill>
                <a:srgbClr val="0070C0"/>
              </a:solidFill>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5D15BA9D-E785-46A5-A530-F4DB6F68F097}"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60</a:t>
            </a:fld>
            <a:endParaRPr lang="en-IN"/>
          </a:p>
        </p:txBody>
      </p:sp>
      <p:sp>
        <p:nvSpPr>
          <p:cNvPr id="5" name="Date Placeholder 4"/>
          <p:cNvSpPr>
            <a:spLocks noGrp="1"/>
          </p:cNvSpPr>
          <p:nvPr>
            <p:ph type="dt" sz="half" idx="10"/>
          </p:nvPr>
        </p:nvSpPr>
        <p:spPr/>
        <p:txBody>
          <a:bodyPr/>
          <a:lstStyle/>
          <a:p>
            <a:fld id="{A19E893D-F742-477F-823B-01637873522F}" type="datetime3">
              <a:rPr lang="en-US" smtClean="0"/>
              <a:pPr/>
              <a:t>22 March 2024</a:t>
            </a:fld>
            <a:endParaRPr lang="en-IN"/>
          </a:p>
        </p:txBody>
      </p:sp>
      <p:sp>
        <p:nvSpPr>
          <p:cNvPr id="6" name="Footer Placeholder 5"/>
          <p:cNvSpPr>
            <a:spLocks noGrp="1"/>
          </p:cNvSpPr>
          <p:nvPr>
            <p:ph type="ftr" sz="quarter" idx="11"/>
          </p:nvPr>
        </p:nvSpPr>
        <p:spPr/>
        <p:txBody>
          <a:bodyPr/>
          <a:lstStyle/>
          <a:p>
            <a:r>
              <a:rPr lang="en-IN" smtClean="0"/>
              <a:t>Department of CIVIL Engineering</a:t>
            </a:r>
            <a:endParaRPr lang="en-IN"/>
          </a:p>
        </p:txBody>
      </p:sp>
      <p:pic>
        <p:nvPicPr>
          <p:cNvPr id="1026" name="Picture 2"/>
          <p:cNvPicPr>
            <a:picLocks noChangeAspect="1" noChangeArrowheads="1"/>
          </p:cNvPicPr>
          <p:nvPr/>
        </p:nvPicPr>
        <p:blipFill>
          <a:blip r:embed="rId2"/>
          <a:srcRect/>
          <a:stretch>
            <a:fillRect/>
          </a:stretch>
        </p:blipFill>
        <p:spPr bwMode="auto">
          <a:xfrm>
            <a:off x="428596" y="1571612"/>
            <a:ext cx="8167712" cy="42148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40E577F1-D1B6-472A-9B9D-C084233B25B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3BC9269-2628-442D-BC59-A209A353391A}"/>
              </a:ext>
            </a:extLst>
          </p:cNvPr>
          <p:cNvSpPr txBox="1"/>
          <p:nvPr/>
        </p:nvSpPr>
        <p:spPr>
          <a:xfrm>
            <a:off x="1" y="1311744"/>
            <a:ext cx="3142983"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Character sets of C language</a:t>
            </a:r>
          </a:p>
        </p:txBody>
      </p:sp>
      <p:pic>
        <p:nvPicPr>
          <p:cNvPr id="4" name="Picture 3">
            <a:extLst>
              <a:ext uri="{AE2DBB20-41B0-4289-B498-DAEEE4C7659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57E7CB4-086F-42AF-948E-FB982247DEDD}"/>
              </a:ext>
            </a:extLst>
          </p:cNvPr>
          <p:cNvPicPr>
            <a:picLocks noChangeAspect="1"/>
          </p:cNvPicPr>
          <p:nvPr/>
        </p:nvPicPr>
        <p:blipFill>
          <a:blip r:embed="rId2"/>
          <a:stretch>
            <a:fillRect/>
          </a:stretch>
        </p:blipFill>
        <p:spPr>
          <a:xfrm>
            <a:off x="556756" y="2197101"/>
            <a:ext cx="8030489" cy="3303601"/>
          </a:xfrm>
          <a:prstGeom prst="rect">
            <a:avLst/>
          </a:prstGeom>
          <a:noFill/>
        </p:spPr>
      </p:pic>
      <p:sp>
        <p:nvSpPr>
          <p:cNvPr id="5" name="Slide Number Placeholder 4"/>
          <p:cNvSpPr>
            <a:spLocks noGrp="1"/>
          </p:cNvSpPr>
          <p:nvPr>
            <p:ph type="sldNum" sz="quarter" idx="12"/>
          </p:nvPr>
        </p:nvSpPr>
        <p:spPr/>
        <p:txBody>
          <a:bodyPr/>
          <a:lstStyle/>
          <a:p>
            <a:fld id="{0591FD45-9E2E-4686-9F59-8C09176AA2A2}" type="slidenum">
              <a:rPr lang="en-US" smtClean="0"/>
              <a:pPr/>
              <a:t>61</a:t>
            </a:fld>
            <a:endParaRPr lang="en-US" dirty="0"/>
          </a:p>
        </p:txBody>
      </p:sp>
      <p:sp>
        <p:nvSpPr>
          <p:cNvPr id="7" name="TextBox 6"/>
          <p:cNvSpPr txBox="1"/>
          <p:nvPr/>
        </p:nvSpPr>
        <p:spPr>
          <a:xfrm>
            <a:off x="3357554" y="1285860"/>
            <a:ext cx="4714908" cy="369332"/>
          </a:xfrm>
          <a:prstGeom prst="rect">
            <a:avLst/>
          </a:prstGeom>
          <a:noFill/>
        </p:spPr>
        <p:txBody>
          <a:bodyPr wrap="square" rtlCol="0">
            <a:spAutoFit/>
          </a:bodyPr>
          <a:lstStyle/>
          <a:p>
            <a:r>
              <a:rPr lang="en-US" dirty="0" smtClean="0"/>
              <a:t>A symbol that is used while writing a program</a:t>
            </a:r>
            <a:endParaRPr lang="en-IN" dirty="0"/>
          </a:p>
        </p:txBody>
      </p:sp>
      <p:sp>
        <p:nvSpPr>
          <p:cNvPr id="8" name="Date Placeholder 7"/>
          <p:cNvSpPr>
            <a:spLocks noGrp="1"/>
          </p:cNvSpPr>
          <p:nvPr>
            <p:ph type="dt" sz="half" idx="10"/>
          </p:nvPr>
        </p:nvSpPr>
        <p:spPr/>
        <p:txBody>
          <a:bodyPr/>
          <a:lstStyle/>
          <a:p>
            <a:fld id="{B24DA0A1-9324-4378-BB72-4516CF2BB671}" type="datetime3">
              <a:rPr lang="en-US" smtClean="0"/>
              <a:pPr/>
              <a:t>22 March 2024</a:t>
            </a:fld>
            <a:endParaRPr lang="en-US" dirty="0"/>
          </a:p>
        </p:txBody>
      </p:sp>
      <p:sp>
        <p:nvSpPr>
          <p:cNvPr id="9" name="Footer Placeholder 8"/>
          <p:cNvSpPr>
            <a:spLocks noGrp="1"/>
          </p:cNvSpPr>
          <p:nvPr>
            <p:ph type="ftr" sz="quarter" idx="11"/>
          </p:nvPr>
        </p:nvSpPr>
        <p:spPr/>
        <p:txBody>
          <a:bodyPr/>
          <a:lstStyle/>
          <a:p>
            <a:r>
              <a:rPr lang="en-US" smtClean="0"/>
              <a:t>Department of CIVIL Engineering</a:t>
            </a:r>
            <a:endParaRPr lang="en-US" dirty="0"/>
          </a:p>
        </p:txBody>
      </p:sp>
    </p:spTree>
    <p:extLst>
      <p:ext uri="{25AB7259-4E17-432D-B15D-A58EF5767AB6}">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61C02460-D371-476E-8DA2-4573AD56DA2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9377872-70CB-4433-8C7A-0E8C45E8221F}"/>
              </a:ext>
            </a:extLst>
          </p:cNvPr>
          <p:cNvSpPr txBox="1"/>
          <p:nvPr/>
        </p:nvSpPr>
        <p:spPr>
          <a:xfrm>
            <a:off x="0" y="1311744"/>
            <a:ext cx="2029120"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C- TOKENS</a:t>
            </a:r>
          </a:p>
        </p:txBody>
      </p:sp>
      <p:pic>
        <p:nvPicPr>
          <p:cNvPr id="4" name="Picture 3">
            <a:extLst>
              <a:ext uri="{C2DA1267-F118-474E-950B-8BA828EB166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E246988-C34D-4472-9366-E55B0B46DAB3}"/>
              </a:ext>
            </a:extLst>
          </p:cNvPr>
          <p:cNvPicPr>
            <a:picLocks noChangeAspect="1"/>
          </p:cNvPicPr>
          <p:nvPr/>
        </p:nvPicPr>
        <p:blipFill>
          <a:blip r:embed="rId3" cstate="print"/>
          <a:stretch>
            <a:fillRect/>
          </a:stretch>
        </p:blipFill>
        <p:spPr>
          <a:xfrm>
            <a:off x="1500166" y="1928803"/>
            <a:ext cx="6209928" cy="4429156"/>
          </a:xfrm>
          <a:prstGeom prst="rect">
            <a:avLst/>
          </a:prstGeom>
          <a:noFill/>
        </p:spPr>
      </p:pic>
      <p:sp>
        <p:nvSpPr>
          <p:cNvPr id="5" name="TextBox 4">
            <a:extLst>
              <a:ext uri="{4B68155C-947E-4933-835B-54A3991B64C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52ACAA8-C884-4989-BFE0-584027F0CF17}"/>
              </a:ext>
            </a:extLst>
          </p:cNvPr>
          <p:cNvSpPr txBox="1"/>
          <p:nvPr>
            <p:custDataLst>
              <p:tags r:id="rId1"/>
            </p:custDataLst>
          </p:nvPr>
        </p:nvSpPr>
        <p:spPr>
          <a:xfrm>
            <a:off x="2109531" y="1174187"/>
            <a:ext cx="7034469" cy="788117"/>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dirty="0">
                <a:solidFill>
                  <a:srgbClr val="00B050"/>
                </a:solidFill>
              </a:rPr>
              <a:t>A token is a collection of characters</a:t>
            </a:r>
            <a:r>
              <a:rPr lang="en-US" dirty="0"/>
              <a:t>. One or more characters of the character sets are combined to form meaningful words called </a:t>
            </a:r>
            <a:r>
              <a:rPr lang="en-US" b="1" dirty="0">
                <a:solidFill>
                  <a:schemeClr val="accent3"/>
                </a:solidFill>
                <a:latin typeface="+mj-lt"/>
              </a:rPr>
              <a:t>tokens.</a:t>
            </a:r>
          </a:p>
        </p:txBody>
      </p:sp>
      <p:sp>
        <p:nvSpPr>
          <p:cNvPr id="6" name="Slide Number Placeholder 5"/>
          <p:cNvSpPr>
            <a:spLocks noGrp="1"/>
          </p:cNvSpPr>
          <p:nvPr>
            <p:ph type="sldNum" sz="quarter" idx="12"/>
          </p:nvPr>
        </p:nvSpPr>
        <p:spPr/>
        <p:txBody>
          <a:bodyPr/>
          <a:lstStyle/>
          <a:p>
            <a:r>
              <a:rPr lang="en-US" smtClean="0"/>
              <a:t>&lt;#&gt;</a:t>
            </a:r>
            <a:endParaRPr lang="en-US" dirty="0"/>
          </a:p>
        </p:txBody>
      </p:sp>
      <p:sp>
        <p:nvSpPr>
          <p:cNvPr id="8" name="Date Placeholder 7"/>
          <p:cNvSpPr>
            <a:spLocks noGrp="1"/>
          </p:cNvSpPr>
          <p:nvPr>
            <p:ph type="dt" sz="half" idx="10"/>
          </p:nvPr>
        </p:nvSpPr>
        <p:spPr/>
        <p:txBody>
          <a:bodyPr/>
          <a:lstStyle/>
          <a:p>
            <a:fld id="{D4CFF3D5-CB35-405F-8442-74BE256CCB6A}" type="datetime3">
              <a:rPr lang="en-US" smtClean="0"/>
              <a:pPr/>
              <a:t>22 March 2024</a:t>
            </a:fld>
            <a:endParaRPr lang="en-US" dirty="0"/>
          </a:p>
        </p:txBody>
      </p:sp>
      <p:sp>
        <p:nvSpPr>
          <p:cNvPr id="9" name="Footer Placeholder 8"/>
          <p:cNvSpPr>
            <a:spLocks noGrp="1"/>
          </p:cNvSpPr>
          <p:nvPr>
            <p:ph type="ftr" sz="quarter" idx="11"/>
          </p:nvPr>
        </p:nvSpPr>
        <p:spPr/>
        <p:txBody>
          <a:bodyPr/>
          <a:lstStyle/>
          <a:p>
            <a:r>
              <a:rPr lang="en-US" smtClean="0"/>
              <a:t>Department of CIVIL Engineering</a:t>
            </a:r>
            <a:endParaRPr lang="en-US" dirty="0"/>
          </a:p>
        </p:txBody>
      </p:sp>
    </p:spTree>
    <p:extLst>
      <p:ext uri="{D27E30A7-3283-434C-899D-125B6BC0823E}">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C29F3CFA-F018-417F-BE75-B726F3824F7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0C8174E-1364-44E7-9427-A9E224283AD1}"/>
              </a:ext>
            </a:extLst>
          </p:cNvPr>
          <p:cNvSpPr txBox="1"/>
          <p:nvPr>
            <p:custDataLst>
              <p:tags r:id="rId1"/>
            </p:custDataLst>
          </p:nvPr>
        </p:nvSpPr>
        <p:spPr>
          <a:xfrm>
            <a:off x="357158" y="1214422"/>
            <a:ext cx="2071702" cy="474696"/>
          </a:xfrm>
          <a:solidFill>
            <a:srgbClr val="FFC000"/>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2800" b="1" dirty="0">
                <a:solidFill>
                  <a:srgbClr val="0070C0"/>
                </a:solidFill>
                <a:latin typeface="Times New Roman" pitchFamily="18" charset="0"/>
                <a:cs typeface="Times New Roman" pitchFamily="18" charset="0"/>
              </a:rPr>
              <a:t>Keywords</a:t>
            </a:r>
          </a:p>
        </p:txBody>
      </p:sp>
      <p:sp>
        <p:nvSpPr>
          <p:cNvPr id="4" name="TextBox 3">
            <a:extLst>
              <a:ext uri="{7B082496-89A5-46F1-8BA3-1322101B1ED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7BBF145-A5B5-4B82-A0FD-387DC43B3B2B}"/>
              </a:ext>
            </a:extLst>
          </p:cNvPr>
          <p:cNvSpPr txBox="1"/>
          <p:nvPr>
            <p:custDataLst>
              <p:tags r:id="rId2"/>
            </p:custDataLst>
          </p:nvPr>
        </p:nvSpPr>
        <p:spPr>
          <a:xfrm>
            <a:off x="214282" y="1643050"/>
            <a:ext cx="3410655" cy="3929090"/>
          </a:xfrm>
          <a:solidFill>
            <a:srgbClr val="FFCC52"/>
          </a:solidFill>
          <a:ln w="14288" cap="flat">
            <a:solidFill>
              <a:srgbClr val="FFFFFF"/>
            </a:solidFill>
            <a:prstDash val="dash"/>
            <a:round/>
          </a:ln>
        </p:spPr>
        <p:txBody>
          <a:bodyPr vert="horz" wrap="square" lIns="95250" tIns="47625" rIns="95250" bIns="47625" rtlCol="0" anchor="ctr">
            <a:spAutoFit/>
          </a:bodyPr>
          <a:lstStyle/>
          <a:p>
            <a:pPr algn="l">
              <a:defRPr lang="en-US" sz="1400" dirty="0"/>
            </a:pPr>
            <a:endParaRPr lang="en-US" dirty="0" smtClean="0"/>
          </a:p>
          <a:p>
            <a:pPr algn="l">
              <a:defRPr lang="en-US" sz="1400" dirty="0"/>
            </a:pPr>
            <a:r>
              <a:rPr lang="en-US" sz="2000" dirty="0" smtClean="0"/>
              <a:t>- </a:t>
            </a:r>
            <a:r>
              <a:rPr lang="en-US" sz="2000" dirty="0" smtClean="0">
                <a:latin typeface="Times New Roman" pitchFamily="18" charset="0"/>
                <a:cs typeface="Times New Roman" pitchFamily="18" charset="0"/>
              </a:rPr>
              <a:t>The tokens which have  Predefined meaning in C language</a:t>
            </a:r>
            <a:endParaRPr lang="en-US" sz="2000" dirty="0">
              <a:latin typeface="Times New Roman" pitchFamily="18" charset="0"/>
              <a:cs typeface="Times New Roman" pitchFamily="18" charset="0"/>
            </a:endParaRPr>
          </a:p>
          <a:p>
            <a:pPr algn="l">
              <a:defRPr lang="en-US" sz="1400" dirty="0"/>
            </a:pPr>
            <a:r>
              <a:rPr lang="en-US" sz="2000" dirty="0">
                <a:latin typeface="Times New Roman" pitchFamily="18" charset="0"/>
                <a:cs typeface="Times New Roman" pitchFamily="18" charset="0"/>
              </a:rPr>
              <a:t> </a:t>
            </a:r>
          </a:p>
          <a:p>
            <a:pPr algn="l">
              <a:defRPr lang="en-US" sz="1400" dirty="0"/>
            </a:pPr>
            <a:r>
              <a:rPr lang="en-US" sz="2000" dirty="0">
                <a:latin typeface="Times New Roman" pitchFamily="18" charset="0"/>
                <a:cs typeface="Times New Roman" pitchFamily="18" charset="0"/>
              </a:rPr>
              <a:t>- Keywords are also called as Reserve words</a:t>
            </a:r>
          </a:p>
          <a:p>
            <a:pPr algn="l">
              <a:defRPr lang="en-US" sz="1400" dirty="0"/>
            </a:pPr>
            <a:endParaRPr lang="en-US" sz="2000" dirty="0">
              <a:latin typeface="Times New Roman" pitchFamily="18" charset="0"/>
              <a:cs typeface="Times New Roman" pitchFamily="18" charset="0"/>
            </a:endParaRPr>
          </a:p>
          <a:p>
            <a:pPr algn="l">
              <a:defRPr lang="en-US" sz="1400" dirty="0"/>
            </a:pPr>
            <a:r>
              <a:rPr lang="en-US" sz="2000" dirty="0">
                <a:latin typeface="Times New Roman" pitchFamily="18" charset="0"/>
                <a:cs typeface="Times New Roman" pitchFamily="18" charset="0"/>
              </a:rPr>
              <a:t>- There are 32 keywords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C, whose meaning is already known to the computer</a:t>
            </a:r>
          </a:p>
        </p:txBody>
      </p:sp>
      <p:pic>
        <p:nvPicPr>
          <p:cNvPr id="5" name="Picture 4">
            <a:extLst>
              <a:ext uri="{43B55356-3E4D-4AC9-9220-FAC2FE66050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D0890DD-4BDE-4570-8702-ABF982814D5A}"/>
              </a:ext>
            </a:extLst>
          </p:cNvPr>
          <p:cNvPicPr>
            <a:picLocks noChangeAspect="1"/>
          </p:cNvPicPr>
          <p:nvPr/>
        </p:nvPicPr>
        <p:blipFill>
          <a:blip r:embed="rId4"/>
          <a:stretch>
            <a:fillRect/>
          </a:stretch>
        </p:blipFill>
        <p:spPr>
          <a:xfrm>
            <a:off x="3500430" y="2214554"/>
            <a:ext cx="5356345" cy="3751236"/>
          </a:xfrm>
          <a:prstGeom prst="rect">
            <a:avLst/>
          </a:prstGeom>
          <a:noFill/>
        </p:spPr>
      </p:pic>
      <p:sp>
        <p:nvSpPr>
          <p:cNvPr id="6" name="TextBox 5">
            <a:extLst>
              <a:ext uri="{FD7F8604-58A8-49CB-990E-E2CC4951C9E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5327A88-04B7-4805-9DC8-C19661AF876F}"/>
              </a:ext>
            </a:extLst>
          </p:cNvPr>
          <p:cNvSpPr txBox="1"/>
          <p:nvPr/>
        </p:nvSpPr>
        <p:spPr>
          <a:xfrm>
            <a:off x="4312205" y="1800199"/>
            <a:ext cx="3917394" cy="311624"/>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How many keywords are there in C language</a:t>
            </a:r>
          </a:p>
        </p:txBody>
      </p:sp>
      <p:sp>
        <p:nvSpPr>
          <p:cNvPr id="7" name="Slide Number Placeholder 6"/>
          <p:cNvSpPr>
            <a:spLocks noGrp="1"/>
          </p:cNvSpPr>
          <p:nvPr>
            <p:ph type="sldNum" sz="quarter" idx="12"/>
          </p:nvPr>
        </p:nvSpPr>
        <p:spPr/>
        <p:txBody>
          <a:bodyPr/>
          <a:lstStyle/>
          <a:p>
            <a:r>
              <a:rPr lang="en-US" smtClean="0"/>
              <a:t>&lt;#&gt;</a:t>
            </a:r>
            <a:endParaRPr lang="en-US" dirty="0"/>
          </a:p>
        </p:txBody>
      </p:sp>
      <p:sp>
        <p:nvSpPr>
          <p:cNvPr id="9" name="Date Placeholder 8"/>
          <p:cNvSpPr>
            <a:spLocks noGrp="1"/>
          </p:cNvSpPr>
          <p:nvPr>
            <p:ph type="dt" sz="half" idx="10"/>
          </p:nvPr>
        </p:nvSpPr>
        <p:spPr/>
        <p:txBody>
          <a:bodyPr/>
          <a:lstStyle/>
          <a:p>
            <a:fld id="{58449E69-8C3B-41BF-B842-2F2BCEB607D1}" type="datetime3">
              <a:rPr lang="en-US" smtClean="0"/>
              <a:pPr/>
              <a:t>22 March 2024</a:t>
            </a:fld>
            <a:endParaRPr lang="en-US" dirty="0"/>
          </a:p>
        </p:txBody>
      </p:sp>
      <p:sp>
        <p:nvSpPr>
          <p:cNvPr id="10" name="Footer Placeholder 9"/>
          <p:cNvSpPr>
            <a:spLocks noGrp="1"/>
          </p:cNvSpPr>
          <p:nvPr>
            <p:ph type="ftr" sz="quarter" idx="11"/>
          </p:nvPr>
        </p:nvSpPr>
        <p:spPr/>
        <p:txBody>
          <a:bodyPr/>
          <a:lstStyle/>
          <a:p>
            <a:r>
              <a:rPr lang="en-US" smtClean="0"/>
              <a:t>Department of CIVIL Engineering</a:t>
            </a:r>
            <a:endParaRPr lang="en-US" dirty="0"/>
          </a:p>
        </p:txBody>
      </p:sp>
    </p:spTree>
    <p:extLst>
      <p:ext uri="{E31EC81E-768E-4F5D-99AA-7106C5077AD9}">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p:cTn id="7"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 calcmode="lin" valueType="num">
                                      <p:cBhvr>
                                        <p:cTn id="14" dur="1000" fill="hold">
                                          <p:stCondLst>
                                            <p:cond delay="0"/>
                                          </p:stCondLst>
                                        </p:cTn>
                                        <p:tgtEl>
                                          <p:spTgt spid="4">
                                            <p:txEl>
                                              <p:pRg st="5" end="5"/>
                                            </p:txEl>
                                          </p:spTgt>
                                        </p:tgtEl>
                                        <p:attrNameLst>
                                          <p:attrName>ppt_w</p:attrName>
                                        </p:attrNameLst>
                                      </p:cBhvr>
                                      <p:tavLst>
                                        <p:tav tm="0">
                                          <p:val>
                                            <p:strVal val="0"/>
                                          </p:val>
                                        </p:tav>
                                        <p:tav tm="100000">
                                          <p:val>
                                            <p:strVal val="#ppt_w"/>
                                          </p:val>
                                        </p:tav>
                                      </p:tavLst>
                                    </p:anim>
                                    <p:anim calcmode="lin" valueType="num">
                                      <p:cBhvr>
                                        <p:cTn id="15" dur="1000" fill="hold">
                                          <p:stCondLst>
                                            <p:cond delay="0"/>
                                          </p:stCondLst>
                                        </p:cTn>
                                        <p:tgtEl>
                                          <p:spTgt spid="4">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grpId="0" nodeType="clickEffect">
                                  <p:stCondLst>
                                    <p:cond delay="0"/>
                                  </p:stCondLst>
                                  <p:childTnLst>
                                    <p:set>
                                      <p:cBhvr>
                                        <p:cTn id="19" dur="1500" fill="hold">
                                          <p:stCondLst>
                                            <p:cond delay="0"/>
                                          </p:stCondLst>
                                        </p:cTn>
                                        <p:tgtEl>
                                          <p:spTgt spid="5"/>
                                        </p:tgtEl>
                                        <p:attrNameLst>
                                          <p:attrName>style.visibility</p:attrName>
                                        </p:attrNameLst>
                                      </p:cBhvr>
                                      <p:to>
                                        <p:strVal val="visible"/>
                                      </p:to>
                                    </p:set>
                                    <p:anim calcmode="lin" valueType="num">
                                      <p:cBhvr>
                                        <p:cTn id="20" dur="750" decel="50000" fill="hold">
                                          <p:stCondLst>
                                            <p:cond delay="0"/>
                                          </p:stCondLst>
                                        </p:cTn>
                                        <p:tgtEl>
                                          <p:spTgt spid="5"/>
                                        </p:tgtEl>
                                        <p:attrNameLst>
                                          <p:attrName>style.rotation</p:attrName>
                                        </p:attrNameLst>
                                      </p:cBhvr>
                                      <p:tavLst>
                                        <p:tav tm="0">
                                          <p:val>
                                            <p:strVal val="-90"/>
                                          </p:val>
                                        </p:tav>
                                        <p:tav tm="100000">
                                          <p:val>
                                            <p:strVal val="0"/>
                                          </p:val>
                                        </p:tav>
                                      </p:tavLst>
                                    </p:anim>
                                    <p:anim calcmode="lin" valueType="num">
                                      <p:cBhvr>
                                        <p:cTn id="21" dur="750" decel="50000">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2" dur="750" accel="50000">
                                          <p:stCondLst>
                                            <p:cond delay="750"/>
                                          </p:stCondLst>
                                        </p:cTn>
                                        <p:tgtEl>
                                          <p:spTgt spid="5"/>
                                        </p:tgtEl>
                                        <p:attrNameLst>
                                          <p:attrName>ppt_w</p:attrName>
                                        </p:attrNameLst>
                                      </p:cBhvr>
                                      <p:tavLst>
                                        <p:tav tm="0">
                                          <p:val>
                                            <p:strVal val="#ppt_w*.05"/>
                                          </p:val>
                                        </p:tav>
                                        <p:tav tm="100000">
                                          <p:val>
                                            <p:strVal val="#ppt_w"/>
                                          </p:val>
                                        </p:tav>
                                      </p:tavLst>
                                    </p:anim>
                                    <p:anim calcmode="lin" valueType="num">
                                      <p:cBhvr>
                                        <p:cTn id="23" dur="1500">
                                          <p:stCondLst>
                                            <p:cond delay="0"/>
                                          </p:stCondLst>
                                        </p:cTn>
                                        <p:tgtEl>
                                          <p:spTgt spid="5"/>
                                        </p:tgtEl>
                                        <p:attrNameLst>
                                          <p:attrName>ppt_h</p:attrName>
                                        </p:attrNameLst>
                                      </p:cBhvr>
                                      <p:tavLst>
                                        <p:tav tm="0">
                                          <p:val>
                                            <p:strVal val="#ppt_h"/>
                                          </p:val>
                                        </p:tav>
                                        <p:tav tm="100000">
                                          <p:val>
                                            <p:strVal val="#ppt_h"/>
                                          </p:val>
                                        </p:tav>
                                      </p:tavLst>
                                    </p:anim>
                                    <p:anim calcmode="lin" valueType="num">
                                      <p:cBhvr>
                                        <p:cTn id="24" dur="750" decel="50000">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5" dur="750" decel="50000">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6" dur="750" accel="50000">
                                          <p:stCondLst>
                                            <p:cond delay="750"/>
                                          </p:stCondLst>
                                        </p:cTn>
                                        <p:tgtEl>
                                          <p:spTgt spid="5"/>
                                        </p:tgtEl>
                                        <p:attrNameLst>
                                          <p:attrName>ppt_y</p:attrName>
                                        </p:attrNameLst>
                                      </p:cBhvr>
                                      <p:tavLst>
                                        <p:tav tm="0">
                                          <p:val>
                                            <p:strVal val="#ppt_y+.1"/>
                                          </p:val>
                                        </p:tav>
                                        <p:tav tm="100000">
                                          <p:val>
                                            <p:strVal val="#ppt_y"/>
                                          </p:val>
                                        </p:tav>
                                      </p:tavLst>
                                    </p:anim>
                                    <p:animEffect transition="in" filter="fade">
                                      <p:cBhvr>
                                        <p:cTn id="2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928670"/>
            <a:ext cx="8229600" cy="1143000"/>
          </a:xfrm>
        </p:spPr>
        <p:txBody>
          <a:bodyPr>
            <a:normAutofit/>
          </a:bodyPr>
          <a:lstStyle/>
          <a:p>
            <a:r>
              <a:rPr lang="en-US" sz="3600" b="1" dirty="0" smtClean="0">
                <a:solidFill>
                  <a:srgbClr val="0070C0"/>
                </a:solidFill>
                <a:latin typeface="Times New Roman" pitchFamily="18" charset="0"/>
                <a:cs typeface="Times New Roman" pitchFamily="18" charset="0"/>
              </a:rPr>
              <a:t>Rules while using keywords</a:t>
            </a:r>
            <a:endParaRPr lang="en-IN" sz="36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28596" y="1857364"/>
            <a:ext cx="8229600" cy="4525963"/>
          </a:xfrm>
        </p:spPr>
        <p:txBody>
          <a:bodyPr/>
          <a:lstStyle/>
          <a:p>
            <a:r>
              <a:rPr lang="en-US" dirty="0" smtClean="0">
                <a:latin typeface="Times New Roman" pitchFamily="18" charset="0"/>
                <a:cs typeface="Times New Roman" pitchFamily="18" charset="0"/>
              </a:rPr>
              <a:t>The keywords should not be used as variables, function names or array names.</a:t>
            </a:r>
          </a:p>
          <a:p>
            <a:r>
              <a:rPr lang="en-US" dirty="0" smtClean="0">
                <a:latin typeface="Times New Roman" pitchFamily="18" charset="0"/>
                <a:cs typeface="Times New Roman" pitchFamily="18" charset="0"/>
              </a:rPr>
              <a:t>The meaning of the keywords cannot be changed by the user.</a:t>
            </a:r>
          </a:p>
          <a:p>
            <a:r>
              <a:rPr lang="en-US" dirty="0" smtClean="0">
                <a:latin typeface="Times New Roman" pitchFamily="18" charset="0"/>
                <a:cs typeface="Times New Roman" pitchFamily="18" charset="0"/>
              </a:rPr>
              <a:t>All keywords should be written in lowercase letters.</a:t>
            </a: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7D74D7C5-2D81-4178-BDEC-7513D97DD14A}"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AC724C08-51B4-4F12-950D-ACF5656EA20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45F5792-1772-4CA0-852B-FBEB31BA5BE8}"/>
              </a:ext>
            </a:extLst>
          </p:cNvPr>
          <p:cNvSpPr txBox="1"/>
          <p:nvPr>
            <p:custDataLst>
              <p:tags r:id="rId1"/>
            </p:custDataLst>
          </p:nvPr>
        </p:nvSpPr>
        <p:spPr>
          <a:xfrm>
            <a:off x="214282" y="1285860"/>
            <a:ext cx="2071670" cy="474696"/>
          </a:xfrm>
          <a:solidFill>
            <a:schemeClr val="accent1">
              <a:lumMod val="60000"/>
              <a:lumOff val="40000"/>
            </a:schemeClr>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2800" b="1" dirty="0">
                <a:ln w="18000">
                  <a:solidFill>
                    <a:schemeClr val="accent2">
                      <a:satMod val="140000"/>
                    </a:schemeClr>
                  </a:solidFill>
                  <a:prstDash val="solid"/>
                  <a:miter lim="800000"/>
                </a:ln>
                <a:solidFill>
                  <a:srgbClr val="00B0F0"/>
                </a:solidFill>
                <a:effectLst>
                  <a:outerShdw blurRad="25500" dist="23000" dir="7020000" algn="tl">
                    <a:srgbClr val="000000">
                      <a:alpha val="50000"/>
                    </a:srgbClr>
                  </a:outerShdw>
                </a:effectLst>
                <a:latin typeface="Times New Roman" pitchFamily="18" charset="0"/>
                <a:cs typeface="Times New Roman" pitchFamily="18" charset="0"/>
              </a:rPr>
              <a:t>Identifiers</a:t>
            </a:r>
          </a:p>
        </p:txBody>
      </p:sp>
      <p:sp>
        <p:nvSpPr>
          <p:cNvPr id="4" name="TextBox 3">
            <a:extLst>
              <a:ext uri="{0F519A9B-A99F-465E-A7EE-7259B1DABAB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3BFAB4E-4CD1-4923-8DE4-07D82BB72D25}"/>
              </a:ext>
            </a:extLst>
          </p:cNvPr>
          <p:cNvSpPr txBox="1"/>
          <p:nvPr>
            <p:custDataLst>
              <p:tags r:id="rId2"/>
            </p:custDataLst>
          </p:nvPr>
        </p:nvSpPr>
        <p:spPr>
          <a:xfrm>
            <a:off x="428596" y="1785926"/>
            <a:ext cx="8429684" cy="4000528"/>
          </a:xfrm>
          <a:solidFill>
            <a:srgbClr val="FFCC52"/>
          </a:solidFill>
          <a:ln w="14288" cap="flat">
            <a:solidFill>
              <a:srgbClr val="FFFFFF"/>
            </a:solidFill>
            <a:prstDash val="dash"/>
            <a:round/>
          </a:ln>
        </p:spPr>
        <p:txBody>
          <a:bodyPr vert="horz" wrap="square" lIns="95250" tIns="47625" rIns="95250" bIns="47625" rtlCol="0" anchor="ctr">
            <a:spAutoFit/>
          </a:bodyPr>
          <a:lstStyle/>
          <a:p>
            <a:pPr algn="l">
              <a:defRPr lang="en-US" sz="1400" dirty="0"/>
            </a:pPr>
            <a:endParaRPr lang="en-US" sz="2400" dirty="0" smtClean="0"/>
          </a:p>
          <a:p>
            <a:pPr algn="l">
              <a:buFontTx/>
              <a:buChar char="-"/>
              <a:defRPr lang="en-US" sz="1400" dirty="0"/>
            </a:pPr>
            <a:r>
              <a:rPr lang="en-US" sz="2400" dirty="0" smtClean="0">
                <a:latin typeface="Times New Roman" pitchFamily="18" charset="0"/>
                <a:cs typeface="Times New Roman" pitchFamily="18" charset="0"/>
              </a:rPr>
              <a:t>Identifiers </a:t>
            </a:r>
            <a:r>
              <a:rPr lang="en-US" sz="2400" dirty="0">
                <a:latin typeface="Times New Roman" pitchFamily="18" charset="0"/>
                <a:cs typeface="Times New Roman" pitchFamily="18" charset="0"/>
              </a:rPr>
              <a:t>are such words which </a:t>
            </a:r>
            <a:r>
              <a:rPr lang="en-US" sz="2400" b="1" dirty="0">
                <a:solidFill>
                  <a:srgbClr val="F2494B"/>
                </a:solidFill>
                <a:latin typeface="Times New Roman" pitchFamily="18" charset="0"/>
                <a:cs typeface="Times New Roman" pitchFamily="18" charset="0"/>
              </a:rPr>
              <a:t>do not have predefined meaning</a:t>
            </a:r>
            <a:r>
              <a:rPr lang="en-US" sz="2400" b="1" dirty="0" smtClean="0">
                <a:solidFill>
                  <a:srgbClr val="F2494B"/>
                </a:solidFill>
                <a:latin typeface="Times New Roman" pitchFamily="18" charset="0"/>
                <a:cs typeface="Times New Roman" pitchFamily="18" charset="0"/>
              </a:rPr>
              <a:t>.</a:t>
            </a:r>
          </a:p>
          <a:p>
            <a:pPr algn="l">
              <a:defRPr lang="en-US" sz="1400" dirty="0"/>
            </a:pPr>
            <a:endParaRPr lang="en-US" sz="2400" b="1" dirty="0" smtClean="0">
              <a:solidFill>
                <a:srgbClr val="F2494B"/>
              </a:solidFill>
              <a:latin typeface="Times New Roman" pitchFamily="18" charset="0"/>
              <a:cs typeface="Times New Roman" pitchFamily="18" charset="0"/>
            </a:endParaRPr>
          </a:p>
          <a:p>
            <a:pPr algn="l">
              <a:buFontTx/>
              <a:buChar char="-"/>
              <a:defRPr lang="en-US" sz="1400" dirty="0"/>
            </a:pPr>
            <a:r>
              <a:rPr lang="en-US" sz="2400" b="1" dirty="0" smtClean="0">
                <a:solidFill>
                  <a:srgbClr val="F2494B"/>
                </a:solidFill>
                <a:latin typeface="Times New Roman" pitchFamily="18" charset="0"/>
                <a:cs typeface="Times New Roman" pitchFamily="18" charset="0"/>
              </a:rPr>
              <a:t>Identifiers </a:t>
            </a:r>
            <a:r>
              <a:rPr lang="en-US" sz="2400" b="1" dirty="0" smtClean="0">
                <a:latin typeface="Times New Roman" pitchFamily="18" charset="0"/>
                <a:cs typeface="Times New Roman" pitchFamily="18" charset="0"/>
              </a:rPr>
              <a:t>helps us to identify data and other objects in the program</a:t>
            </a:r>
          </a:p>
          <a:p>
            <a:pPr algn="l">
              <a:buFontTx/>
              <a:buChar char="-"/>
              <a:defRPr lang="en-US" sz="1400" dirty="0"/>
            </a:pPr>
            <a:endParaRPr lang="en-US" sz="2400" b="1" dirty="0" smtClean="0">
              <a:solidFill>
                <a:srgbClr val="F2494B"/>
              </a:solidFill>
              <a:latin typeface="Times New Roman" pitchFamily="18" charset="0"/>
              <a:cs typeface="Times New Roman" pitchFamily="18" charset="0"/>
            </a:endParaRPr>
          </a:p>
          <a:p>
            <a:r>
              <a:rPr lang="en-IN" sz="2400" dirty="0" smtClean="0">
                <a:latin typeface="Times New Roman" pitchFamily="18" charset="0"/>
                <a:cs typeface="Times New Roman" pitchFamily="18" charset="0"/>
              </a:rPr>
              <a:t>- They are the  names given to different entities such as constants, variables, structures, functions, etc</a:t>
            </a:r>
            <a:endParaRPr lang="en-US" sz="2400" b="1" dirty="0">
              <a:solidFill>
                <a:srgbClr val="F2494B"/>
              </a:solidFill>
              <a:latin typeface="Times New Roman" pitchFamily="18" charset="0"/>
              <a:cs typeface="Times New Roman" pitchFamily="18" charset="0"/>
            </a:endParaRPr>
          </a:p>
          <a:p>
            <a:pPr algn="l">
              <a:defRPr lang="en-US" sz="1400" dirty="0"/>
            </a:pPr>
            <a:endParaRPr lang="en-US" sz="2400" b="1" dirty="0">
              <a:solidFill>
                <a:srgbClr val="F2494B"/>
              </a:solidFill>
              <a:latin typeface="Times New Roman" pitchFamily="18" charset="0"/>
              <a:cs typeface="Times New Roman" pitchFamily="18" charset="0"/>
            </a:endParaRPr>
          </a:p>
          <a:p>
            <a:pPr algn="l">
              <a:defRPr lang="en-US" sz="1400" dirty="0"/>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is a </a:t>
            </a:r>
            <a:r>
              <a:rPr lang="en-US" sz="2400" b="1" dirty="0">
                <a:solidFill>
                  <a:srgbClr val="F2494B"/>
                </a:solidFill>
                <a:latin typeface="Times New Roman" pitchFamily="18" charset="0"/>
                <a:cs typeface="Times New Roman" pitchFamily="18" charset="0"/>
              </a:rPr>
              <a:t>name given to the memory location</a:t>
            </a:r>
            <a:r>
              <a:rPr lang="en-US" sz="2400" dirty="0">
                <a:latin typeface="Times New Roman" pitchFamily="18" charset="0"/>
                <a:cs typeface="Times New Roman" pitchFamily="18" charset="0"/>
              </a:rPr>
              <a:t> in the computer.</a:t>
            </a:r>
          </a:p>
          <a:p>
            <a:pPr algn="l">
              <a:defRPr lang="en-US" sz="1400" dirty="0"/>
            </a:pPr>
            <a:endParaRPr lang="en-US" sz="2400" dirty="0">
              <a:latin typeface="Times New Roman" pitchFamily="18" charset="0"/>
              <a:cs typeface="Times New Roman" pitchFamily="18" charset="0"/>
            </a:endParaRPr>
          </a:p>
        </p:txBody>
      </p:sp>
      <p:sp>
        <p:nvSpPr>
          <p:cNvPr id="34" name="Slide Number Placeholder 3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F439A77E-EE9A-4B13-B283-7E24E6361F2B}"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extLst>
      <p:ext uri="{84F55473-9305-4934-AA55-2DDD4FAA0FF1}">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EC940662-697C-42C9-B5F5-32DCCA0BA2E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E8A805C-D7BE-4C2D-AB81-89A5177BE9C6}"/>
              </a:ext>
            </a:extLst>
          </p:cNvPr>
          <p:cNvSpPr txBox="1"/>
          <p:nvPr>
            <p:custDataLst>
              <p:tags r:id="rId1"/>
            </p:custDataLst>
          </p:nvPr>
        </p:nvSpPr>
        <p:spPr>
          <a:xfrm>
            <a:off x="1071538" y="1357298"/>
            <a:ext cx="6000759" cy="474603"/>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2400" b="1" dirty="0">
                <a:solidFill>
                  <a:srgbClr val="002060"/>
                </a:solidFill>
                <a:latin typeface="Times New Roman" pitchFamily="18" charset="0"/>
                <a:cs typeface="Times New Roman" pitchFamily="18" charset="0"/>
              </a:rPr>
              <a:t>Rules for constructing </a:t>
            </a:r>
            <a:r>
              <a:rPr lang="en-US" sz="2400" b="1" dirty="0" smtClean="0">
                <a:solidFill>
                  <a:srgbClr val="002060"/>
                </a:solidFill>
                <a:latin typeface="Times New Roman" pitchFamily="18" charset="0"/>
                <a:cs typeface="Times New Roman" pitchFamily="18" charset="0"/>
              </a:rPr>
              <a:t>identifiers </a:t>
            </a:r>
            <a:r>
              <a:rPr lang="en-US" sz="2400" b="1" dirty="0">
                <a:solidFill>
                  <a:srgbClr val="002060"/>
                </a:solidFill>
                <a:latin typeface="Times New Roman" pitchFamily="18" charset="0"/>
                <a:cs typeface="Times New Roman" pitchFamily="18" charset="0"/>
              </a:rPr>
              <a:t>names</a:t>
            </a:r>
            <a:r>
              <a:rPr lang="en-US" sz="2400" b="1" dirty="0" smtClean="0">
                <a:solidFill>
                  <a:srgbClr val="002060"/>
                </a:solidFill>
                <a:latin typeface="Times New Roman" pitchFamily="18" charset="0"/>
                <a:cs typeface="Times New Roman" pitchFamily="18" charset="0"/>
              </a:rPr>
              <a:t>:-</a:t>
            </a:r>
            <a:endParaRPr lang="en-US" sz="2400" b="1" dirty="0">
              <a:solidFill>
                <a:srgbClr val="002060"/>
              </a:solidFill>
              <a:latin typeface="Times New Roman" pitchFamily="18" charset="0"/>
              <a:cs typeface="Times New Roman" pitchFamily="18" charset="0"/>
            </a:endParaRPr>
          </a:p>
        </p:txBody>
      </p:sp>
      <p:sp>
        <p:nvSpPr>
          <p:cNvPr id="4" name="TextBox 3">
            <a:extLst>
              <a:ext uri="{D0875069-0EE9-42ED-836D-3E13DD61227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D4ADE81-09BC-4D2A-8C33-DA1F5D7E8C05}"/>
              </a:ext>
            </a:extLst>
          </p:cNvPr>
          <p:cNvSpPr txBox="1"/>
          <p:nvPr>
            <p:custDataLst>
              <p:tags r:id="rId2"/>
            </p:custDataLst>
          </p:nvPr>
        </p:nvSpPr>
        <p:spPr>
          <a:xfrm>
            <a:off x="0" y="3624657"/>
            <a:ext cx="8229600"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3) The only special symbol permitted in the identifies is an underscore(_).</a:t>
            </a:r>
          </a:p>
        </p:txBody>
      </p:sp>
      <p:sp>
        <p:nvSpPr>
          <p:cNvPr id="5" name="TextBox 4">
            <a:extLst>
              <a:ext uri="{1668183A-235D-4E79-9B59-0736277827E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C1AAD33-F7FD-4E9B-8287-C585D838E5DD}"/>
              </a:ext>
            </a:extLst>
          </p:cNvPr>
          <p:cNvSpPr txBox="1"/>
          <p:nvPr>
            <p:custDataLst>
              <p:tags r:id="rId3"/>
            </p:custDataLst>
          </p:nvPr>
        </p:nvSpPr>
        <p:spPr>
          <a:xfrm>
            <a:off x="0" y="4330701"/>
            <a:ext cx="8237372"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4) Two successive underscores are not permitted.</a:t>
            </a:r>
          </a:p>
        </p:txBody>
      </p:sp>
      <p:sp>
        <p:nvSpPr>
          <p:cNvPr id="6" name="TextBox 5">
            <a:extLst>
              <a:ext uri="{A9BEFB8B-8FA5-4C61-9E04-F0F73981DE1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16DCFAEB-0E81-4E9B-B984-FC550F637772}"/>
              </a:ext>
            </a:extLst>
          </p:cNvPr>
          <p:cNvSpPr txBox="1"/>
          <p:nvPr>
            <p:custDataLst>
              <p:tags r:id="rId4"/>
            </p:custDataLst>
          </p:nvPr>
        </p:nvSpPr>
        <p:spPr>
          <a:xfrm>
            <a:off x="0" y="5029201"/>
            <a:ext cx="8237372"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5) A blank space is not allowed in an identifier.</a:t>
            </a:r>
          </a:p>
        </p:txBody>
      </p:sp>
      <p:sp>
        <p:nvSpPr>
          <p:cNvPr id="7" name="TextBox 6">
            <a:extLst>
              <a:ext uri="{A6F90620-9F68-46E2-AED7-66BE07F3486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A32D803-7DB1-4A75-8FEC-BF91C9FFC1F9}"/>
              </a:ext>
            </a:extLst>
          </p:cNvPr>
          <p:cNvSpPr txBox="1"/>
          <p:nvPr>
            <p:custDataLst>
              <p:tags r:id="rId5"/>
            </p:custDataLst>
          </p:nvPr>
        </p:nvSpPr>
        <p:spPr>
          <a:xfrm>
            <a:off x="0" y="5727701"/>
            <a:ext cx="8229600"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6) Keywords can't be used as identifiers.</a:t>
            </a:r>
          </a:p>
        </p:txBody>
      </p:sp>
      <p:sp>
        <p:nvSpPr>
          <p:cNvPr id="8" name="TextBox 7">
            <a:extLst>
              <a:ext uri="{4454C614-1722-4C37-9450-80C5D706778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3BF98A1-8FDD-4182-B3FF-4B44C3E0EF09}"/>
              </a:ext>
            </a:extLst>
          </p:cNvPr>
          <p:cNvSpPr txBox="1"/>
          <p:nvPr>
            <p:custDataLst>
              <p:tags r:id="rId6"/>
            </p:custDataLst>
          </p:nvPr>
        </p:nvSpPr>
        <p:spPr>
          <a:xfrm>
            <a:off x="0" y="2921001"/>
            <a:ext cx="8229600"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2) The first character may be followed by any number of letters or digits.  (max length be &lt;=8) </a:t>
            </a:r>
          </a:p>
        </p:txBody>
      </p:sp>
      <p:sp>
        <p:nvSpPr>
          <p:cNvPr id="9" name="TextBox 8">
            <a:extLst>
              <a:ext uri="{7F36ABE1-535E-48DF-B7F1-56BFDA4E2D6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37ACD2C-55B9-409D-9F89-9692B030BB79}"/>
              </a:ext>
            </a:extLst>
          </p:cNvPr>
          <p:cNvSpPr txBox="1"/>
          <p:nvPr>
            <p:custDataLst>
              <p:tags r:id="rId7"/>
            </p:custDataLst>
          </p:nvPr>
        </p:nvSpPr>
        <p:spPr>
          <a:xfrm>
            <a:off x="0" y="2198625"/>
            <a:ext cx="8229600" cy="474700"/>
          </a:xfrm>
          <a:solidFill>
            <a:schemeClr val="accent6">
              <a:lumMod val="40000"/>
              <a:lumOff val="60000"/>
            </a:schemeClr>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latin typeface="Times New Roman" pitchFamily="18" charset="0"/>
                <a:cs typeface="Times New Roman" pitchFamily="18" charset="0"/>
              </a:rPr>
              <a:t>1) The first characters in the name must be an alphabet (A-Z or a-z) or an underscore(_).</a:t>
            </a:r>
          </a:p>
        </p:txBody>
      </p:sp>
      <p:sp>
        <p:nvSpPr>
          <p:cNvPr id="10" name="Slide Number Placeholder 9"/>
          <p:cNvSpPr>
            <a:spLocks noGrp="1"/>
          </p:cNvSpPr>
          <p:nvPr>
            <p:ph type="sldNum" sz="quarter" idx="12"/>
          </p:nvPr>
        </p:nvSpPr>
        <p:spPr/>
        <p:txBody>
          <a:bodyPr/>
          <a:lstStyle/>
          <a:p>
            <a:r>
              <a:rPr lang="en-US" smtClean="0">
                <a:latin typeface="Times New Roman" pitchFamily="18" charset="0"/>
                <a:cs typeface="Times New Roman" pitchFamily="18" charset="0"/>
              </a:rPr>
              <a:t>&lt;#&gt;</a:t>
            </a:r>
            <a:endParaRPr lang="en-US" dirty="0">
              <a:latin typeface="Times New Roman" pitchFamily="18" charset="0"/>
              <a:cs typeface="Times New Roman" pitchFamily="18" charset="0"/>
            </a:endParaRPr>
          </a:p>
        </p:txBody>
      </p:sp>
      <p:sp>
        <p:nvSpPr>
          <p:cNvPr id="12" name="Date Placeholder 11"/>
          <p:cNvSpPr>
            <a:spLocks noGrp="1"/>
          </p:cNvSpPr>
          <p:nvPr>
            <p:ph type="dt" sz="half" idx="10"/>
          </p:nvPr>
        </p:nvSpPr>
        <p:spPr/>
        <p:txBody>
          <a:bodyPr/>
          <a:lstStyle/>
          <a:p>
            <a:fld id="{4074A764-530E-4CCE-AE5B-74A62E8E1B9E}" type="datetime3">
              <a:rPr lang="en-US" smtClean="0">
                <a:latin typeface="Times New Roman" pitchFamily="18" charset="0"/>
                <a:cs typeface="Times New Roman" pitchFamily="18" charset="0"/>
              </a:rPr>
              <a:pPr/>
              <a:t>22 March 2024</a:t>
            </a:fld>
            <a:endParaRPr lang="en-US" dirty="0">
              <a:latin typeface="Times New Roman" pitchFamily="18" charset="0"/>
              <a:cs typeface="Times New Roman" pitchFamily="18" charset="0"/>
            </a:endParaRPr>
          </a:p>
        </p:txBody>
      </p:sp>
      <p:sp>
        <p:nvSpPr>
          <p:cNvPr id="13" name="Footer Placeholder 12"/>
          <p:cNvSpPr>
            <a:spLocks noGrp="1"/>
          </p:cNvSpPr>
          <p:nvPr>
            <p:ph type="ftr" sz="quarter" idx="11"/>
          </p:nvPr>
        </p:nvSpPr>
        <p:spPr/>
        <p:txBody>
          <a:bodyPr/>
          <a:lstStyle/>
          <a:p>
            <a:r>
              <a:rPr lang="en-US" smtClean="0">
                <a:latin typeface="Times New Roman" pitchFamily="18" charset="0"/>
                <a:cs typeface="Times New Roman" pitchFamily="18" charset="0"/>
              </a:rPr>
              <a:t>Department of CIVIL Engineering</a:t>
            </a:r>
            <a:endParaRPr lang="en-US" dirty="0">
              <a:latin typeface="Times New Roman" pitchFamily="18" charset="0"/>
              <a:cs typeface="Times New Roman" pitchFamily="18" charset="0"/>
            </a:endParaRPr>
          </a:p>
        </p:txBody>
      </p:sp>
    </p:spTree>
    <p:extLst>
      <p:ext uri="{7178DC2D-6B09-427A-939E-354E7D286C9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7600747E-40EB-4071-B93E-1960281C94F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44B6137-B07C-4636-A172-6A00FBD7B369}"/>
              </a:ext>
            </a:extLst>
          </p:cNvPr>
          <p:cNvSpPr txBox="1"/>
          <p:nvPr/>
        </p:nvSpPr>
        <p:spPr>
          <a:xfrm>
            <a:off x="376961" y="1843951"/>
            <a:ext cx="2696946" cy="1388842"/>
          </a:xfrm>
          <a:prstGeom prst="rect">
            <a:avLst/>
          </a:prstGeom>
          <a:gradFill rotWithShape="1">
            <a:gsLst>
              <a:gs pos="0">
                <a:schemeClr val="accent1">
                  <a:tint val="100000"/>
                  <a:satMod val="130000"/>
                </a:schemeClr>
              </a:gs>
              <a:gs pos="50000">
                <a:schemeClr val="accent1">
                  <a:tint val="75000"/>
                  <a:satMod val="130000"/>
                </a:schemeClr>
              </a:gs>
              <a:gs pos="100000">
                <a:schemeClr val="accent1">
                  <a:tint val="50000"/>
                  <a:satMod val="130000"/>
                </a:schemeClr>
              </a:gs>
            </a:gsLst>
            <a:path path="circle">
              <a:fillToRect l="100000" t="100000"/>
            </a:path>
            <a:tileRect/>
          </a:gradFill>
          <a:ln w="9525" cap="flat">
            <a:noFill/>
            <a:prstDash val="solid"/>
            <a:miter lim="800000"/>
          </a:ln>
        </p:spPr>
        <p:txBody>
          <a:bodyPr vert="horz" lIns="95250" tIns="47625" rIns="95250" bIns="47625" rtlCol="0" anchor="t">
            <a:spAutoFit/>
          </a:bodyPr>
          <a:lstStyle/>
          <a:p>
            <a:pPr>
              <a:defRPr lang="en-US" sz="1400" dirty="0"/>
            </a:pPr>
            <a:r>
              <a:rPr lang="en-US" b="1" dirty="0">
                <a:latin typeface="+mj-lt"/>
              </a:rPr>
              <a:t>Valid Identifiers:</a:t>
            </a:r>
          </a:p>
          <a:p>
            <a:pPr>
              <a:defRPr lang="en-US" sz="1400" dirty="0"/>
            </a:pPr>
            <a:r>
              <a:rPr lang="en-US" dirty="0" err="1"/>
              <a:t>Manju</a:t>
            </a:r>
          </a:p>
          <a:p>
            <a:pPr>
              <a:defRPr lang="en-US" sz="1400" dirty="0"/>
            </a:pPr>
            <a:r>
              <a:rPr lang="en-US" dirty="0" err="1"/>
              <a:t>MANJU</a:t>
            </a:r>
          </a:p>
          <a:p>
            <a:pPr>
              <a:defRPr lang="en-US" sz="1400" dirty="0"/>
            </a:pPr>
            <a:r>
              <a:rPr lang="en-US" dirty="0"/>
              <a:t>maNJu123</a:t>
            </a:r>
          </a:p>
          <a:p>
            <a:pPr>
              <a:defRPr lang="en-US" sz="1400" dirty="0"/>
            </a:pPr>
            <a:r>
              <a:rPr lang="en-US" dirty="0"/>
              <a:t>Manju2_Sanju12</a:t>
            </a:r>
          </a:p>
          <a:p>
            <a:pPr>
              <a:defRPr lang="en-US" sz="1400" dirty="0"/>
            </a:pPr>
            <a:r>
              <a:rPr lang="en-US" dirty="0"/>
              <a:t>m_a_n_j_u</a:t>
            </a:r>
          </a:p>
        </p:txBody>
      </p:sp>
      <p:sp>
        <p:nvSpPr>
          <p:cNvPr id="4" name="TextBox 3">
            <a:extLst>
              <a:ext uri="{0C08C117-2625-472D-9DA3-01AC819F73B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5D1A1C9-2181-494E-A222-45A7DFF3B1AA}"/>
              </a:ext>
            </a:extLst>
          </p:cNvPr>
          <p:cNvSpPr txBox="1"/>
          <p:nvPr/>
        </p:nvSpPr>
        <p:spPr>
          <a:xfrm>
            <a:off x="500034" y="4143380"/>
            <a:ext cx="2500330" cy="1604285"/>
          </a:xfrm>
          <a:prstGeom prst="rect">
            <a:avLst/>
          </a:prstGeom>
          <a:gradFill rotWithShape="1">
            <a:gsLst>
              <a:gs pos="0">
                <a:schemeClr val="accent1">
                  <a:tint val="100000"/>
                  <a:satMod val="130000"/>
                </a:schemeClr>
              </a:gs>
              <a:gs pos="50000">
                <a:schemeClr val="accent1">
                  <a:tint val="75000"/>
                  <a:satMod val="130000"/>
                </a:schemeClr>
              </a:gs>
              <a:gs pos="100000">
                <a:schemeClr val="accent1">
                  <a:tint val="50000"/>
                  <a:satMod val="130000"/>
                </a:schemeClr>
              </a:gs>
            </a:gsLst>
            <a:path path="circle">
              <a:fillToRect l="100000" t="100000"/>
            </a:path>
            <a:tileRect/>
          </a:gradFill>
          <a:ln w="9525" cap="flat">
            <a:noFill/>
            <a:prstDash val="solid"/>
            <a:miter lim="800000"/>
          </a:ln>
        </p:spPr>
        <p:txBody>
          <a:bodyPr vert="horz" wrap="square" lIns="95250" tIns="47625" rIns="95250" bIns="47625" rtlCol="0" anchor="t">
            <a:spAutoFit/>
          </a:bodyPr>
          <a:lstStyle/>
          <a:p>
            <a:pPr>
              <a:defRPr lang="en-US" sz="1400" dirty="0"/>
            </a:pPr>
            <a:r>
              <a:rPr lang="en-US" b="1" dirty="0">
                <a:latin typeface="+mj-lt"/>
              </a:rPr>
              <a:t>Invalid Identifiers:</a:t>
            </a:r>
          </a:p>
          <a:p>
            <a:pPr>
              <a:defRPr lang="en-US" sz="1400" dirty="0"/>
            </a:pPr>
            <a:r>
              <a:rPr lang="en-US" dirty="0"/>
              <a:t>1manju</a:t>
            </a:r>
          </a:p>
          <a:p>
            <a:pPr>
              <a:defRPr lang="en-US" sz="1400" dirty="0"/>
            </a:pPr>
            <a:r>
              <a:rPr lang="en-US" dirty="0" err="1"/>
              <a:t>Manju</a:t>
            </a:r>
            <a:r>
              <a:rPr lang="en-US" dirty="0"/>
              <a:t>,</a:t>
            </a:r>
            <a:r>
              <a:rPr lang="en-US" dirty="0" err="1"/>
              <a:t>sanju</a:t>
            </a:r>
          </a:p>
          <a:p>
            <a:pPr>
              <a:defRPr lang="en-US" sz="1400" dirty="0"/>
            </a:pPr>
            <a:r>
              <a:rPr lang="en-US" dirty="0"/>
              <a:t>Man</a:t>
            </a:r>
            <a:r>
              <a:rPr lang="en-US" dirty="0" smtClean="0"/>
              <a:t>_ _</a:t>
            </a:r>
            <a:r>
              <a:rPr lang="en-US" dirty="0"/>
              <a:t>ju</a:t>
            </a:r>
          </a:p>
          <a:p>
            <a:pPr>
              <a:defRPr lang="en-US" sz="1400" dirty="0"/>
            </a:pPr>
            <a:r>
              <a:rPr lang="en-US" dirty="0"/>
              <a:t>for</a:t>
            </a:r>
          </a:p>
          <a:p>
            <a:pPr>
              <a:defRPr lang="en-US" sz="1400" dirty="0"/>
            </a:pPr>
            <a:r>
              <a:rPr lang="en-US" dirty="0" err="1"/>
              <a:t>goto</a:t>
            </a:r>
          </a:p>
          <a:p>
            <a:pPr>
              <a:defRPr lang="en-US" sz="1400" dirty="0"/>
            </a:pPr>
            <a:r>
              <a:rPr lang="en-US" dirty="0" err="1"/>
              <a:t>Manju</a:t>
            </a:r>
            <a:r>
              <a:rPr lang="en-US" dirty="0"/>
              <a:t> </a:t>
            </a:r>
            <a:r>
              <a:rPr lang="en-US" dirty="0" err="1"/>
              <a:t>sanju</a:t>
            </a:r>
          </a:p>
        </p:txBody>
      </p:sp>
      <p:sp>
        <p:nvSpPr>
          <p:cNvPr id="5" name="Slide Number Placeholder 4"/>
          <p:cNvSpPr>
            <a:spLocks noGrp="1"/>
          </p:cNvSpPr>
          <p:nvPr>
            <p:ph type="sldNum" sz="quarter" idx="12"/>
          </p:nvPr>
        </p:nvSpPr>
        <p:spPr/>
        <p:txBody>
          <a:bodyPr/>
          <a:lstStyle/>
          <a:p>
            <a:r>
              <a:rPr lang="en-US" smtClean="0"/>
              <a:t>&lt;#&gt;</a:t>
            </a:r>
            <a:endParaRPr lang="en-US" dirty="0"/>
          </a:p>
        </p:txBody>
      </p:sp>
      <p:sp>
        <p:nvSpPr>
          <p:cNvPr id="10" name="Rectangle 1"/>
          <p:cNvSpPr>
            <a:spLocks noChangeArrowheads="1"/>
          </p:cNvSpPr>
          <p:nvPr/>
        </p:nvSpPr>
        <p:spPr bwMode="auto">
          <a:xfrm>
            <a:off x="4500562" y="2928934"/>
            <a:ext cx="3000396" cy="1523494"/>
          </a:xfrm>
          <a:prstGeom prst="rect">
            <a:avLst/>
          </a:prstGeom>
          <a:solidFill>
            <a:srgbClr val="2D2D2D"/>
          </a:solidFill>
          <a:ln w="9525">
            <a:noFill/>
            <a:miter lim="800000"/>
            <a:headEnd/>
            <a:tailEnd/>
          </a:ln>
          <a:effectLst/>
        </p:spPr>
        <p:txBody>
          <a:bodyPr vert="horz" wrap="square" lIns="91440" tIns="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CC99CD"/>
                </a:solidFill>
                <a:effectLst/>
                <a:latin typeface="Times New Roman" pitchFamily="18" charset="0"/>
                <a:cs typeface="Times New Roman" pitchFamily="18" charset="0"/>
              </a:rPr>
              <a:t>int</a:t>
            </a:r>
            <a:r>
              <a:rPr kumimoji="0" lang="en-US" sz="2400" b="0" i="0" u="none" strike="noStrike" cap="none" normalizeH="0" baseline="0" dirty="0" smtClean="0">
                <a:ln>
                  <a:noFill/>
                </a:ln>
                <a:solidFill>
                  <a:srgbClr val="CCCCCC"/>
                </a:solidFill>
                <a:effectLst/>
                <a:latin typeface="Times New Roman" pitchFamily="18" charset="0"/>
                <a:cs typeface="Times New Roman" pitchFamily="18" charset="0"/>
              </a:rPr>
              <a:t> amount;</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dirty="0" smtClean="0">
              <a:solidFill>
                <a:srgbClr val="CCCCCC"/>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CCCCCC"/>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CCCCCC"/>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CC99CD"/>
                </a:solidFill>
                <a:effectLst/>
                <a:latin typeface="Times New Roman" pitchFamily="18" charset="0"/>
                <a:cs typeface="Times New Roman" pitchFamily="18" charset="0"/>
              </a:rPr>
              <a:t>double</a:t>
            </a:r>
            <a:r>
              <a:rPr kumimoji="0" lang="en-US" sz="2400" b="0" i="0" u="none" strike="noStrike" cap="none" normalizeH="0" baseline="0" dirty="0" smtClean="0">
                <a:ln>
                  <a:noFill/>
                </a:ln>
                <a:solidFill>
                  <a:srgbClr val="CCCCCC"/>
                </a:solidFill>
                <a:effectLst/>
                <a:latin typeface="Times New Roman" pitchFamily="18" charset="0"/>
                <a:cs typeface="Times New Roman" pitchFamily="18" charset="0"/>
              </a:rPr>
              <a:t> </a:t>
            </a:r>
            <a:r>
              <a:rPr kumimoji="0" lang="en-US" sz="2400" b="0" i="0" u="none" strike="noStrike" cap="none" normalizeH="0" baseline="0" dirty="0" err="1" smtClean="0">
                <a:ln>
                  <a:noFill/>
                </a:ln>
                <a:solidFill>
                  <a:srgbClr val="CCCCCC"/>
                </a:solidFill>
                <a:effectLst/>
                <a:latin typeface="Times New Roman" pitchFamily="18" charset="0"/>
                <a:cs typeface="Times New Roman" pitchFamily="18" charset="0"/>
              </a:rPr>
              <a:t>totalbalance</a:t>
            </a:r>
            <a:r>
              <a:rPr kumimoji="0" lang="en-US" sz="2400" b="0" i="0" u="none" strike="noStrike" cap="none" normalizeH="0" baseline="0" dirty="0" smtClean="0">
                <a:ln>
                  <a:noFill/>
                </a:ln>
                <a:solidFill>
                  <a:srgbClr val="CCCCCC"/>
                </a:solidFill>
                <a:effectLst/>
                <a:latin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7" name="Date Placeholder 6"/>
          <p:cNvSpPr>
            <a:spLocks noGrp="1"/>
          </p:cNvSpPr>
          <p:nvPr>
            <p:ph type="dt" sz="half" idx="10"/>
          </p:nvPr>
        </p:nvSpPr>
        <p:spPr/>
        <p:txBody>
          <a:bodyPr/>
          <a:lstStyle/>
          <a:p>
            <a:fld id="{1DF623F5-1A16-4998-92E4-6DF0B56CE070}"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A632D826-A1CB-4B7E-A7E8-A7540EE08B0D}">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7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6488B948-404F-49FC-B483-1A845C159D1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8304933-3175-4CD0-9F29-A568A5F8E669}"/>
              </a:ext>
            </a:extLst>
          </p:cNvPr>
          <p:cNvSpPr txBox="1"/>
          <p:nvPr/>
        </p:nvSpPr>
        <p:spPr>
          <a:xfrm>
            <a:off x="0" y="1266849"/>
            <a:ext cx="1554222"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mj-lt"/>
              </a:rPr>
              <a:t>Data Types</a:t>
            </a:r>
          </a:p>
        </p:txBody>
      </p:sp>
      <p:sp>
        <p:nvSpPr>
          <p:cNvPr id="4" name="TextBox 3">
            <a:extLst>
              <a:ext uri="{04B0CB03-43F1-48DA-AF53-81B6CCFC290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723DDA2-75BB-49E1-9B09-B4A7DDA5ACF9}"/>
              </a:ext>
            </a:extLst>
          </p:cNvPr>
          <p:cNvSpPr txBox="1"/>
          <p:nvPr>
            <p:custDataLst>
              <p:tags r:id="rId1"/>
            </p:custDataLst>
          </p:nvPr>
        </p:nvSpPr>
        <p:spPr>
          <a:xfrm>
            <a:off x="0" y="1886381"/>
            <a:ext cx="9144000" cy="472787"/>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2000" b="1" dirty="0">
                <a:solidFill>
                  <a:srgbClr val="00B050"/>
                </a:solidFill>
                <a:latin typeface="+mj-lt"/>
              </a:rPr>
              <a:t>The type of the data that variable can hold. They also specify, the number of bytes to be allocated. </a:t>
            </a:r>
          </a:p>
        </p:txBody>
      </p:sp>
      <p:sp>
        <p:nvSpPr>
          <p:cNvPr id="5" name="TextBox 4">
            <a:extLst>
              <a:ext uri="{6AAA6AEE-C563-4802-A87F-AC7E14A7933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C79A569-5061-4CD9-9FC8-8A011F989A12}"/>
              </a:ext>
            </a:extLst>
          </p:cNvPr>
          <p:cNvSpPr txBox="1"/>
          <p:nvPr>
            <p:custDataLst>
              <p:tags r:id="rId2"/>
            </p:custDataLst>
          </p:nvPr>
        </p:nvSpPr>
        <p:spPr>
          <a:xfrm>
            <a:off x="2924147" y="3532810"/>
            <a:ext cx="3295707" cy="473893"/>
          </a:xfrm>
          <a:solidFill>
            <a:schemeClr val="accent5">
              <a:lumMod val="60000"/>
              <a:lumOff val="40000"/>
            </a:schemeClr>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dirty="0"/>
              <a:t>Data types in C language</a:t>
            </a:r>
          </a:p>
        </p:txBody>
      </p:sp>
      <p:sp>
        <p:nvSpPr>
          <p:cNvPr id="6" name="TextBox 5">
            <a:extLst>
              <a:ext uri="{E1C9D79B-908F-49D9-A163-79E3A36AB25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B274483-37DE-435A-8CE0-1EE8920EE539}"/>
              </a:ext>
            </a:extLst>
          </p:cNvPr>
          <p:cNvSpPr txBox="1"/>
          <p:nvPr>
            <p:custDataLst>
              <p:tags r:id="rId3"/>
            </p:custDataLst>
          </p:nvPr>
        </p:nvSpPr>
        <p:spPr>
          <a:xfrm>
            <a:off x="504529" y="5140503"/>
            <a:ext cx="1333500" cy="474696"/>
          </a:xfrm>
          <a:solidFill>
            <a:schemeClr val="accent6">
              <a:lumMod val="60000"/>
              <a:lumOff val="40000"/>
            </a:schemeClr>
          </a:solidFill>
          <a:ln w="9525" cap="flat">
            <a:noFill/>
            <a:prstDash val="solid"/>
            <a:miter lim="800000"/>
          </a:ln>
        </p:spPr>
        <p:txBody>
          <a:bodyPr vert="horz" lIns="95250" tIns="47625" rIns="95250" bIns="47625" rtlCol="0" anchor="ctr">
            <a:spAutoFit/>
          </a:bodyPr>
          <a:lstStyle/>
          <a:p>
            <a:pPr algn="ctr">
              <a:defRPr lang="en-US" sz="1400" dirty="0"/>
            </a:pPr>
            <a:r>
              <a:rPr lang="en-US" sz="2400" dirty="0"/>
              <a:t>int</a:t>
            </a:r>
          </a:p>
        </p:txBody>
      </p:sp>
      <p:sp>
        <p:nvSpPr>
          <p:cNvPr id="7" name="TextBox 6">
            <a:extLst>
              <a:ext uri="{D0B81DAE-DA89-4115-A4E5-C46A068F446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E0089EB-C76C-434E-B450-7D7E8971DA7F}"/>
              </a:ext>
            </a:extLst>
          </p:cNvPr>
          <p:cNvSpPr txBox="1"/>
          <p:nvPr>
            <p:custDataLst>
              <p:tags r:id="rId4"/>
            </p:custDataLst>
          </p:nvPr>
        </p:nvSpPr>
        <p:spPr>
          <a:xfrm>
            <a:off x="2128370" y="5156200"/>
            <a:ext cx="1333500" cy="474696"/>
          </a:xfrm>
          <a:solidFill>
            <a:schemeClr val="accent6">
              <a:lumMod val="60000"/>
              <a:lumOff val="40000"/>
            </a:schemeClr>
          </a:solidFill>
          <a:ln w="9525" cap="flat">
            <a:noFill/>
            <a:prstDash val="solid"/>
            <a:miter lim="800000"/>
          </a:ln>
        </p:spPr>
        <p:txBody>
          <a:bodyPr vert="horz" lIns="95250" tIns="47625" rIns="95250" bIns="47625" rtlCol="0" anchor="ctr">
            <a:spAutoFit/>
          </a:bodyPr>
          <a:lstStyle/>
          <a:p>
            <a:pPr algn="ctr">
              <a:defRPr lang="en-US" sz="1400" dirty="0"/>
            </a:pPr>
            <a:r>
              <a:rPr lang="en-US" sz="2000" dirty="0"/>
              <a:t>float</a:t>
            </a:r>
          </a:p>
        </p:txBody>
      </p:sp>
      <p:sp>
        <p:nvSpPr>
          <p:cNvPr id="8" name="TextBox 7">
            <a:extLst>
              <a:ext uri="{564E6BD1-CEDE-4527-BE74-CE1D9895E92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4129E93-69DC-4E71-998A-19B3281E953C}"/>
              </a:ext>
            </a:extLst>
          </p:cNvPr>
          <p:cNvSpPr txBox="1"/>
          <p:nvPr>
            <p:custDataLst>
              <p:tags r:id="rId5"/>
            </p:custDataLst>
          </p:nvPr>
        </p:nvSpPr>
        <p:spPr>
          <a:xfrm>
            <a:off x="3810000" y="5156200"/>
            <a:ext cx="1333500" cy="474696"/>
          </a:xfrm>
          <a:solidFill>
            <a:schemeClr val="accent6">
              <a:lumMod val="60000"/>
              <a:lumOff val="40000"/>
            </a:schemeClr>
          </a:solidFill>
          <a:ln w="9525" cap="flat">
            <a:noFill/>
            <a:prstDash val="solid"/>
            <a:miter lim="800000"/>
          </a:ln>
        </p:spPr>
        <p:txBody>
          <a:bodyPr vert="horz" lIns="95250" tIns="47625" rIns="95250" bIns="47625" rtlCol="0" anchor="ctr">
            <a:spAutoFit/>
          </a:bodyPr>
          <a:lstStyle/>
          <a:p>
            <a:pPr algn="ctr">
              <a:defRPr lang="en-US" sz="1400" dirty="0"/>
            </a:pPr>
            <a:r>
              <a:rPr lang="en-US" sz="2000" dirty="0"/>
              <a:t>double</a:t>
            </a:r>
          </a:p>
        </p:txBody>
      </p:sp>
      <p:sp>
        <p:nvSpPr>
          <p:cNvPr id="9" name="TextBox 8">
            <a:extLst>
              <a:ext uri="{4F909611-D1AC-4CEB-ABB2-54F566CA075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881A0D2-F061-4F28-AD1F-578BEBC31BF8}"/>
              </a:ext>
            </a:extLst>
          </p:cNvPr>
          <p:cNvSpPr txBox="1"/>
          <p:nvPr>
            <p:custDataLst>
              <p:tags r:id="rId6"/>
            </p:custDataLst>
          </p:nvPr>
        </p:nvSpPr>
        <p:spPr>
          <a:xfrm>
            <a:off x="5491629" y="5156200"/>
            <a:ext cx="1333500" cy="474696"/>
          </a:xfrm>
          <a:solidFill>
            <a:schemeClr val="accent6">
              <a:lumMod val="60000"/>
              <a:lumOff val="40000"/>
            </a:schemeClr>
          </a:solidFill>
          <a:ln w="9525" cap="flat">
            <a:noFill/>
            <a:prstDash val="solid"/>
            <a:miter lim="800000"/>
          </a:ln>
        </p:spPr>
        <p:txBody>
          <a:bodyPr vert="horz" lIns="95250" tIns="47625" rIns="95250" bIns="47625" rtlCol="0" anchor="ctr">
            <a:spAutoFit/>
          </a:bodyPr>
          <a:lstStyle/>
          <a:p>
            <a:pPr algn="ctr">
              <a:defRPr lang="en-US" sz="1400" dirty="0"/>
            </a:pPr>
            <a:r>
              <a:rPr lang="en-US" sz="2000" dirty="0"/>
              <a:t>char</a:t>
            </a:r>
          </a:p>
        </p:txBody>
      </p:sp>
      <p:sp>
        <p:nvSpPr>
          <p:cNvPr id="10" name="TextBox 9">
            <a:extLst>
              <a:ext uri="{FC73C8CD-BA16-4524-9447-94E679BD766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24F6669-4B47-4183-A233-D3C84D1B6619}"/>
              </a:ext>
            </a:extLst>
          </p:cNvPr>
          <p:cNvSpPr txBox="1"/>
          <p:nvPr>
            <p:custDataLst>
              <p:tags r:id="rId7"/>
            </p:custDataLst>
          </p:nvPr>
        </p:nvSpPr>
        <p:spPr>
          <a:xfrm>
            <a:off x="7115470" y="5140503"/>
            <a:ext cx="1333500" cy="474696"/>
          </a:xfrm>
          <a:solidFill>
            <a:schemeClr val="accent6">
              <a:lumMod val="60000"/>
              <a:lumOff val="40000"/>
            </a:schemeClr>
          </a:solidFill>
          <a:ln w="9525" cap="flat">
            <a:noFill/>
            <a:prstDash val="solid"/>
            <a:miter lim="800000"/>
          </a:ln>
        </p:spPr>
        <p:txBody>
          <a:bodyPr vert="horz" lIns="95250" tIns="47625" rIns="95250" bIns="47625" rtlCol="0" anchor="ctr">
            <a:spAutoFit/>
          </a:bodyPr>
          <a:lstStyle/>
          <a:p>
            <a:pPr algn="ctr">
              <a:defRPr lang="en-US" sz="1400" dirty="0"/>
            </a:pPr>
            <a:r>
              <a:rPr lang="en-US" sz="2000" dirty="0"/>
              <a:t>void</a:t>
            </a:r>
          </a:p>
        </p:txBody>
      </p:sp>
      <p:sp>
        <p:nvSpPr>
          <p:cNvPr id="11" name="Arrow: Down 10">
            <a:extLst>
              <a:ext uri="{23788D32-FCA1-4EA8-82B1-6B9ED6A14DA2}">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06C2552-44B2-4572-9554-E06850F620B9}"/>
              </a:ext>
            </a:extLst>
          </p:cNvPr>
          <p:cNvSpPr/>
          <p:nvPr/>
        </p:nvSpPr>
        <p:spPr>
          <a:xfrm>
            <a:off x="4387435" y="4824552"/>
            <a:ext cx="178631" cy="31594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Arrow: Down 11">
            <a:extLst>
              <a:ext uri="{54FE046E-2A09-4A39-9380-6835D113F31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A6B3A5B-2964-48F0-8E17-381E20D3042B}"/>
              </a:ext>
            </a:extLst>
          </p:cNvPr>
          <p:cNvSpPr/>
          <p:nvPr/>
        </p:nvSpPr>
        <p:spPr>
          <a:xfrm>
            <a:off x="1081964" y="4824552"/>
            <a:ext cx="178631" cy="31594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Arrow: Down 12">
            <a:extLst>
              <a:ext uri="{5788398E-788B-4FA4-8BA8-6D3DDC934581}">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368B1BC-1636-429E-921A-78F571CF6AF4}"/>
              </a:ext>
            </a:extLst>
          </p:cNvPr>
          <p:cNvSpPr/>
          <p:nvPr/>
        </p:nvSpPr>
        <p:spPr>
          <a:xfrm>
            <a:off x="2705805" y="4824552"/>
            <a:ext cx="178631" cy="31594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Arrow: Down 13">
            <a:extLst>
              <a:ext uri="{A0EF7A37-CF9F-4A3C-86AC-59407D0D85BA}">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699C9594-A9E9-4068-B0AC-912BA5115A1B}"/>
              </a:ext>
            </a:extLst>
          </p:cNvPr>
          <p:cNvSpPr/>
          <p:nvPr/>
        </p:nvSpPr>
        <p:spPr>
          <a:xfrm>
            <a:off x="6069064" y="4824552"/>
            <a:ext cx="178631" cy="31594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5" name="Arrow: Down 14">
            <a:extLst>
              <a:ext uri="{6ECF7C46-C962-44CC-8DB3-44BF2DB2BFE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CFC4B457-9AE9-460A-937B-89FD93A17431}"/>
              </a:ext>
            </a:extLst>
          </p:cNvPr>
          <p:cNvSpPr/>
          <p:nvPr/>
        </p:nvSpPr>
        <p:spPr>
          <a:xfrm>
            <a:off x="7692905" y="4824552"/>
            <a:ext cx="178631" cy="31594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6" name="Straight Connector 15">
            <a:extLst>
              <a:ext uri="{C2B087CB-B38F-4F80-A5E6-40D608A1823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37FC772-E519-4CE1-86B4-014FFB231A32}"/>
              </a:ext>
            </a:extLst>
          </p:cNvPr>
          <p:cNvCxnSpPr/>
          <p:nvPr/>
        </p:nvCxnSpPr>
        <p:spPr>
          <a:xfrm rot="16200000" flipH="1">
            <a:off x="4473159" y="1519081"/>
            <a:ext cx="0" cy="661094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7" name="Arrow: Down 16">
            <a:extLst>
              <a:ext uri="{AA07CEF3-3162-4EA2-B8C6-375E61167AC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6A2DDAE-F90F-4524-97D4-7DCA5698AF81}"/>
              </a:ext>
            </a:extLst>
          </p:cNvPr>
          <p:cNvSpPr/>
          <p:nvPr/>
        </p:nvSpPr>
        <p:spPr>
          <a:xfrm>
            <a:off x="4191000" y="4038600"/>
            <a:ext cx="571500" cy="763803"/>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8" name="TextBox 17">
            <a:extLst>
              <a:ext uri="{03784AB3-2CC7-4AD5-9F10-5C77493E7C4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99B7E99-A9B1-4087-829C-D4492105A204}"/>
              </a:ext>
            </a:extLst>
          </p:cNvPr>
          <p:cNvSpPr txBox="1"/>
          <p:nvPr>
            <p:custDataLst>
              <p:tags r:id="rId8"/>
            </p:custDataLst>
          </p:nvPr>
        </p:nvSpPr>
        <p:spPr>
          <a:xfrm>
            <a:off x="0" y="2619409"/>
            <a:ext cx="5334000" cy="471888"/>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2000" dirty="0"/>
              <a:t>There are 5 primitive data types in C</a:t>
            </a:r>
          </a:p>
        </p:txBody>
      </p:sp>
      <p:sp>
        <p:nvSpPr>
          <p:cNvPr id="19" name="Slide Number Placeholder 18"/>
          <p:cNvSpPr>
            <a:spLocks noGrp="1"/>
          </p:cNvSpPr>
          <p:nvPr>
            <p:ph type="sldNum" sz="quarter" idx="12"/>
          </p:nvPr>
        </p:nvSpPr>
        <p:spPr/>
        <p:txBody>
          <a:bodyPr/>
          <a:lstStyle/>
          <a:p>
            <a:r>
              <a:rPr lang="en-US" smtClean="0"/>
              <a:t>&lt;#&gt;</a:t>
            </a:r>
            <a:endParaRPr lang="en-US" dirty="0"/>
          </a:p>
        </p:txBody>
      </p:sp>
      <p:sp>
        <p:nvSpPr>
          <p:cNvPr id="21" name="Date Placeholder 20"/>
          <p:cNvSpPr>
            <a:spLocks noGrp="1"/>
          </p:cNvSpPr>
          <p:nvPr>
            <p:ph type="dt" sz="half" idx="10"/>
          </p:nvPr>
        </p:nvSpPr>
        <p:spPr/>
        <p:txBody>
          <a:bodyPr/>
          <a:lstStyle/>
          <a:p>
            <a:fld id="{EA96074A-8E17-448A-977F-6FD99F2CFDFB}" type="datetime3">
              <a:rPr lang="en-US" smtClean="0"/>
              <a:pPr/>
              <a:t>22 March 2024</a:t>
            </a:fld>
            <a:endParaRPr lang="en-US" dirty="0"/>
          </a:p>
        </p:txBody>
      </p:sp>
      <p:sp>
        <p:nvSpPr>
          <p:cNvPr id="22" name="Footer Placeholder 21"/>
          <p:cNvSpPr>
            <a:spLocks noGrp="1"/>
          </p:cNvSpPr>
          <p:nvPr>
            <p:ph type="ftr" sz="quarter" idx="11"/>
          </p:nvPr>
        </p:nvSpPr>
        <p:spPr/>
        <p:txBody>
          <a:bodyPr/>
          <a:lstStyle/>
          <a:p>
            <a:r>
              <a:rPr lang="en-US" smtClean="0"/>
              <a:t>Department of CIVIL Engineering</a:t>
            </a:r>
            <a:endParaRPr lang="en-US" dirty="0"/>
          </a:p>
        </p:txBody>
      </p:sp>
    </p:spTree>
    <p:extLst>
      <p:ext uri="{C49BA1D1-A7AE-441F-BFA0-90C402A7BF85}">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&lt;#&gt;</a:t>
            </a:r>
            <a:endParaRPr lang="en-US" dirty="0"/>
          </a:p>
        </p:txBody>
      </p:sp>
      <p:pic>
        <p:nvPicPr>
          <p:cNvPr id="1026" name="Picture 2"/>
          <p:cNvPicPr>
            <a:picLocks noGrp="1" noChangeAspect="1" noChangeArrowheads="1"/>
          </p:cNvPicPr>
          <p:nvPr>
            <p:ph idx="4294967295"/>
          </p:nvPr>
        </p:nvPicPr>
        <p:blipFill>
          <a:blip r:embed="rId2"/>
          <a:srcRect/>
          <a:stretch>
            <a:fillRect/>
          </a:stretch>
        </p:blipFill>
        <p:spPr bwMode="auto">
          <a:xfrm>
            <a:off x="428596" y="1500174"/>
            <a:ext cx="7769225" cy="4525963"/>
          </a:xfrm>
          <a:prstGeom prst="rect">
            <a:avLst/>
          </a:prstGeom>
          <a:noFill/>
          <a:ln w="9525">
            <a:noFill/>
            <a:miter lim="800000"/>
            <a:headEnd/>
            <a:tailEnd/>
          </a:ln>
          <a:effectLst/>
        </p:spPr>
      </p:pic>
      <p:sp>
        <p:nvSpPr>
          <p:cNvPr id="6" name="Date Placeholder 5"/>
          <p:cNvSpPr>
            <a:spLocks noGrp="1"/>
          </p:cNvSpPr>
          <p:nvPr>
            <p:ph type="dt" sz="half" idx="10"/>
          </p:nvPr>
        </p:nvSpPr>
        <p:spPr/>
        <p:txBody>
          <a:bodyPr/>
          <a:lstStyle/>
          <a:p>
            <a:fld id="{381F5840-16C7-4A43-9A75-57412FB4BC38}" type="datetime3">
              <a:rPr lang="en-US" smtClean="0"/>
              <a:pPr/>
              <a:t>22 March 2024</a:t>
            </a:fld>
            <a:endParaRPr lang="en-IN"/>
          </a:p>
        </p:txBody>
      </p:sp>
      <p:sp>
        <p:nvSpPr>
          <p:cNvPr id="7" name="Footer Placeholder 6"/>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CDA7C4EA-664F-4B95-84F7-D8364C4588F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2023B9F-F12E-4CA1-98F1-A389AFA37D6E}"/>
              </a:ext>
            </a:extLst>
          </p:cNvPr>
          <p:cNvGraphicFramePr/>
          <p:nvPr/>
        </p:nvGraphicFramePr>
        <p:xfrm>
          <a:off x="500034" y="1214422"/>
          <a:ext cx="8429684" cy="5200004"/>
        </p:xfrm>
        <a:graphic>
          <a:graphicData uri="http://schemas.openxmlformats.org/drawingml/2006/table">
            <a:tbl>
              <a:tblPr firstRow="1"/>
              <a:tblGrid>
                <a:gridCol w="1829426">
                  <a:extLst>
                    <a:ext uri="{9D8B030D-6E8A-4147-A177-3AD203B41FA5}">
                      <a16:colId xmlns="" xmlns:a16="http://schemas.microsoft.com/office/drawing/2014/main" val="20000"/>
                    </a:ext>
                  </a:extLst>
                </a:gridCol>
                <a:gridCol w="2324734">
                  <a:extLst>
                    <a:ext uri="{9D8B030D-6E8A-4147-A177-3AD203B41FA5}">
                      <a16:colId xmlns="" xmlns:a16="http://schemas.microsoft.com/office/drawing/2014/main" val="20001"/>
                    </a:ext>
                  </a:extLst>
                </a:gridCol>
                <a:gridCol w="2159025">
                  <a:extLst>
                    <a:ext uri="{9D8B030D-6E8A-4147-A177-3AD203B41FA5}">
                      <a16:colId xmlns="" xmlns:a16="http://schemas.microsoft.com/office/drawing/2014/main" val="20002"/>
                    </a:ext>
                  </a:extLst>
                </a:gridCol>
                <a:gridCol w="2116499">
                  <a:extLst>
                    <a:ext uri="{9D8B030D-6E8A-4147-A177-3AD203B41FA5}">
                      <a16:colId xmlns="" xmlns:a16="http://schemas.microsoft.com/office/drawing/2014/main" val="20003"/>
                    </a:ext>
                  </a:extLst>
                </a:gridCol>
              </a:tblGrid>
              <a:tr h="821463">
                <a:tc>
                  <a:txBody>
                    <a:bodyPr/>
                    <a:lstStyle/>
                    <a:p>
                      <a:pPr algn="ctr"/>
                      <a:r>
                        <a:rPr lang="en-US" sz="2400" b="1" dirty="0">
                          <a:solidFill>
                            <a:schemeClr val="accent6"/>
                          </a:solidFill>
                          <a:latin typeface="+mn-lt"/>
                        </a:rPr>
                        <a:t>Data type</a:t>
                      </a:r>
                    </a:p>
                  </a:txBody>
                  <a:tcPr marT="60960" marB="60960"/>
                </a:tc>
                <a:tc>
                  <a:txBody>
                    <a:bodyPr/>
                    <a:lstStyle/>
                    <a:p>
                      <a:pPr algn="ctr"/>
                      <a:r>
                        <a:rPr lang="en-US" sz="2400" b="1" dirty="0">
                          <a:solidFill>
                            <a:srgbClr val="002060"/>
                          </a:solidFill>
                          <a:latin typeface="+mn-lt"/>
                        </a:rPr>
                        <a:t>Purpose</a:t>
                      </a:r>
                    </a:p>
                  </a:txBody>
                  <a:tcPr marT="60960" marB="60960"/>
                </a:tc>
                <a:tc>
                  <a:txBody>
                    <a:bodyPr/>
                    <a:lstStyle/>
                    <a:p>
                      <a:pPr algn="ctr"/>
                      <a:r>
                        <a:rPr lang="en-US" sz="2400" b="1" dirty="0">
                          <a:solidFill>
                            <a:schemeClr val="accent2">
                              <a:lumMod val="50000"/>
                            </a:schemeClr>
                          </a:solidFill>
                          <a:latin typeface="+mn-lt"/>
                        </a:rPr>
                        <a:t>No. of bytes allocated</a:t>
                      </a:r>
                    </a:p>
                  </a:txBody>
                  <a:tcPr marT="60960" marB="60960"/>
                </a:tc>
                <a:tc>
                  <a:txBody>
                    <a:bodyPr/>
                    <a:lstStyle/>
                    <a:p>
                      <a:pPr algn="ctr"/>
                      <a:r>
                        <a:rPr lang="en-US" sz="2400" b="1" dirty="0">
                          <a:solidFill>
                            <a:srgbClr val="00B050"/>
                          </a:solidFill>
                          <a:latin typeface="+mn-lt"/>
                        </a:rPr>
                        <a:t>Range</a:t>
                      </a:r>
                    </a:p>
                  </a:txBody>
                  <a:tcPr marT="60960" marB="60960"/>
                </a:tc>
                <a:extLst>
                  <a:ext uri="{0D108BD9-81ED-4DB2-BD59-A6C34878D82A}">
                    <a16:rowId xmlns="" xmlns:a16="http://schemas.microsoft.com/office/drawing/2014/main" val="10000"/>
                  </a:ext>
                </a:extLst>
              </a:tr>
              <a:tr h="893122">
                <a:tc>
                  <a:txBody>
                    <a:bodyPr/>
                    <a:lstStyle/>
                    <a:p>
                      <a:pPr algn="ctr"/>
                      <a:r>
                        <a:rPr lang="en-US" sz="2400" b="1" dirty="0">
                          <a:solidFill>
                            <a:schemeClr val="accent6"/>
                          </a:solidFill>
                          <a:latin typeface="+mn-lt"/>
                        </a:rPr>
                        <a:t>int</a:t>
                      </a:r>
                    </a:p>
                  </a:txBody>
                  <a:tcPr marT="60960" marB="60960"/>
                </a:tc>
                <a:tc>
                  <a:txBody>
                    <a:bodyPr/>
                    <a:lstStyle/>
                    <a:p>
                      <a:pPr algn="ctr"/>
                      <a:r>
                        <a:rPr lang="en-US" sz="2400" dirty="0">
                          <a:solidFill>
                            <a:srgbClr val="002060"/>
                          </a:solidFill>
                        </a:rPr>
                        <a:t>To hold integer constant</a:t>
                      </a:r>
                    </a:p>
                  </a:txBody>
                  <a:tcPr marT="60960" marB="60960"/>
                </a:tc>
                <a:tc>
                  <a:txBody>
                    <a:bodyPr/>
                    <a:lstStyle/>
                    <a:p>
                      <a:pPr algn="ctr"/>
                      <a:r>
                        <a:rPr lang="en-US" sz="2400" dirty="0">
                          <a:solidFill>
                            <a:schemeClr val="accent2">
                              <a:lumMod val="50000"/>
                            </a:schemeClr>
                          </a:solidFill>
                        </a:rPr>
                        <a:t>2 bytes</a:t>
                      </a:r>
                    </a:p>
                  </a:txBody>
                  <a:tcPr marT="60960" marB="60960"/>
                </a:tc>
                <a:tc>
                  <a:txBody>
                    <a:bodyPr/>
                    <a:lstStyle/>
                    <a:p>
                      <a:pPr algn="ctr"/>
                      <a:r>
                        <a:rPr lang="en-US" sz="2400" dirty="0">
                          <a:solidFill>
                            <a:srgbClr val="00B050"/>
                          </a:solidFill>
                        </a:rPr>
                        <a:t>-32768 to +32767</a:t>
                      </a:r>
                    </a:p>
                  </a:txBody>
                  <a:tcPr marT="60960" marB="60960"/>
                </a:tc>
                <a:extLst>
                  <a:ext uri="{0D108BD9-81ED-4DB2-BD59-A6C34878D82A}">
                    <a16:rowId xmlns="" xmlns:a16="http://schemas.microsoft.com/office/drawing/2014/main" val="10001"/>
                  </a:ext>
                </a:extLst>
              </a:tr>
              <a:tr h="821463">
                <a:tc>
                  <a:txBody>
                    <a:bodyPr/>
                    <a:lstStyle/>
                    <a:p>
                      <a:pPr algn="ctr"/>
                      <a:r>
                        <a:rPr lang="en-US" sz="2400" b="1" dirty="0">
                          <a:solidFill>
                            <a:schemeClr val="accent6"/>
                          </a:solidFill>
                          <a:latin typeface="+mn-lt"/>
                        </a:rPr>
                        <a:t>float</a:t>
                      </a:r>
                    </a:p>
                  </a:txBody>
                  <a:tcPr marT="60960" marB="60960"/>
                </a:tc>
                <a:tc>
                  <a:txBody>
                    <a:bodyPr/>
                    <a:lstStyle/>
                    <a:p>
                      <a:pPr algn="ctr"/>
                      <a:r>
                        <a:rPr lang="en-US" sz="2400" dirty="0">
                          <a:solidFill>
                            <a:srgbClr val="002060"/>
                          </a:solidFill>
                        </a:rPr>
                        <a:t>To hold real constant</a:t>
                      </a:r>
                    </a:p>
                  </a:txBody>
                  <a:tcPr marT="60960" marB="60960"/>
                </a:tc>
                <a:tc>
                  <a:txBody>
                    <a:bodyPr/>
                    <a:lstStyle/>
                    <a:p>
                      <a:pPr algn="ctr"/>
                      <a:r>
                        <a:rPr lang="en-US" sz="2400" dirty="0">
                          <a:solidFill>
                            <a:schemeClr val="accent2">
                              <a:lumMod val="50000"/>
                            </a:schemeClr>
                          </a:solidFill>
                        </a:rPr>
                        <a:t>4 bytes</a:t>
                      </a:r>
                    </a:p>
                  </a:txBody>
                  <a:tcPr marT="60960" marB="60960"/>
                </a:tc>
                <a:tc>
                  <a:txBody>
                    <a:bodyPr/>
                    <a:lstStyle/>
                    <a:p>
                      <a:pPr algn="ctr"/>
                      <a:r>
                        <a:rPr lang="en-US" sz="2400" dirty="0" smtClean="0">
                          <a:solidFill>
                            <a:srgbClr val="00B050"/>
                          </a:solidFill>
                        </a:rPr>
                        <a:t>3.4e-38 </a:t>
                      </a:r>
                      <a:r>
                        <a:rPr lang="en-US" sz="2400" dirty="0">
                          <a:solidFill>
                            <a:srgbClr val="00B050"/>
                          </a:solidFill>
                        </a:rPr>
                        <a:t>to +3.4e38</a:t>
                      </a:r>
                    </a:p>
                  </a:txBody>
                  <a:tcPr marT="60960" marB="60960"/>
                </a:tc>
                <a:extLst>
                  <a:ext uri="{0D108BD9-81ED-4DB2-BD59-A6C34878D82A}">
                    <a16:rowId xmlns="" xmlns:a16="http://schemas.microsoft.com/office/drawing/2014/main" val="10002"/>
                  </a:ext>
                </a:extLst>
              </a:tr>
              <a:tr h="821463">
                <a:tc>
                  <a:txBody>
                    <a:bodyPr/>
                    <a:lstStyle/>
                    <a:p>
                      <a:pPr algn="ctr"/>
                      <a:r>
                        <a:rPr lang="en-US" sz="2400" b="1" dirty="0">
                          <a:solidFill>
                            <a:schemeClr val="accent6"/>
                          </a:solidFill>
                          <a:latin typeface="+mn-lt"/>
                        </a:rPr>
                        <a:t>double</a:t>
                      </a:r>
                    </a:p>
                  </a:txBody>
                  <a:tcPr marT="60960" marB="60960"/>
                </a:tc>
                <a:tc>
                  <a:txBody>
                    <a:bodyPr/>
                    <a:lstStyle/>
                    <a:p>
                      <a:pPr algn="ctr"/>
                      <a:r>
                        <a:rPr lang="en-US" sz="2400" dirty="0">
                          <a:solidFill>
                            <a:srgbClr val="002060"/>
                          </a:solidFill>
                          <a:latin typeface="Open Sans"/>
                        </a:rPr>
                        <a:t>To hold real constant</a:t>
                      </a:r>
                    </a:p>
                  </a:txBody>
                  <a:tcPr marT="60960" marB="60960"/>
                </a:tc>
                <a:tc>
                  <a:txBody>
                    <a:bodyPr/>
                    <a:lstStyle/>
                    <a:p>
                      <a:pPr algn="ctr"/>
                      <a:r>
                        <a:rPr lang="en-US" sz="2400" dirty="0">
                          <a:solidFill>
                            <a:schemeClr val="accent2">
                              <a:lumMod val="50000"/>
                            </a:schemeClr>
                          </a:solidFill>
                        </a:rPr>
                        <a:t>8 bytes</a:t>
                      </a:r>
                    </a:p>
                  </a:txBody>
                  <a:tcPr marT="60960" marB="60960"/>
                </a:tc>
                <a:tc>
                  <a:txBody>
                    <a:bodyPr/>
                    <a:lstStyle/>
                    <a:p>
                      <a:pPr algn="ctr"/>
                      <a:r>
                        <a:rPr lang="en-US" sz="2400" dirty="0" smtClean="0">
                          <a:solidFill>
                            <a:srgbClr val="00B050"/>
                          </a:solidFill>
                        </a:rPr>
                        <a:t>1.7e-308 </a:t>
                      </a:r>
                      <a:r>
                        <a:rPr lang="en-US" sz="2400" dirty="0">
                          <a:solidFill>
                            <a:srgbClr val="00B050"/>
                          </a:solidFill>
                        </a:rPr>
                        <a:t>to +1.7e308</a:t>
                      </a:r>
                    </a:p>
                  </a:txBody>
                  <a:tcPr marT="60960" marB="60960"/>
                </a:tc>
                <a:extLst>
                  <a:ext uri="{0D108BD9-81ED-4DB2-BD59-A6C34878D82A}">
                    <a16:rowId xmlns="" xmlns:a16="http://schemas.microsoft.com/office/drawing/2014/main" val="10003"/>
                  </a:ext>
                </a:extLst>
              </a:tr>
              <a:tr h="893122">
                <a:tc>
                  <a:txBody>
                    <a:bodyPr/>
                    <a:lstStyle/>
                    <a:p>
                      <a:pPr algn="ctr"/>
                      <a:r>
                        <a:rPr lang="en-US" sz="2400" b="1" dirty="0">
                          <a:solidFill>
                            <a:schemeClr val="accent6"/>
                          </a:solidFill>
                          <a:latin typeface="+mn-lt"/>
                        </a:rPr>
                        <a:t>char</a:t>
                      </a:r>
                    </a:p>
                  </a:txBody>
                  <a:tcPr marT="60960" marB="60960"/>
                </a:tc>
                <a:tc>
                  <a:txBody>
                    <a:bodyPr/>
                    <a:lstStyle/>
                    <a:p>
                      <a:pPr algn="ctr"/>
                      <a:r>
                        <a:rPr lang="en-US" sz="2400" dirty="0">
                          <a:solidFill>
                            <a:srgbClr val="002060"/>
                          </a:solidFill>
                        </a:rPr>
                        <a:t>To hold character constant</a:t>
                      </a:r>
                    </a:p>
                  </a:txBody>
                  <a:tcPr marT="60960" marB="60960"/>
                </a:tc>
                <a:tc>
                  <a:txBody>
                    <a:bodyPr/>
                    <a:lstStyle/>
                    <a:p>
                      <a:pPr algn="ctr"/>
                      <a:r>
                        <a:rPr lang="en-US" sz="2400" dirty="0">
                          <a:solidFill>
                            <a:schemeClr val="accent2">
                              <a:lumMod val="50000"/>
                            </a:schemeClr>
                          </a:solidFill>
                        </a:rPr>
                        <a:t>1 byte</a:t>
                      </a:r>
                    </a:p>
                  </a:txBody>
                  <a:tcPr marT="60960" marB="60960"/>
                </a:tc>
                <a:tc>
                  <a:txBody>
                    <a:bodyPr/>
                    <a:lstStyle/>
                    <a:p>
                      <a:pPr algn="ctr"/>
                      <a:r>
                        <a:rPr lang="en-US" sz="2400" dirty="0">
                          <a:solidFill>
                            <a:srgbClr val="00B050"/>
                          </a:solidFill>
                        </a:rPr>
                        <a:t>-128 to +127</a:t>
                      </a:r>
                    </a:p>
                  </a:txBody>
                  <a:tcPr marT="60960" marB="60960"/>
                </a:tc>
                <a:extLst>
                  <a:ext uri="{0D108BD9-81ED-4DB2-BD59-A6C34878D82A}">
                    <a16:rowId xmlns="" xmlns:a16="http://schemas.microsoft.com/office/drawing/2014/main" val="10004"/>
                  </a:ext>
                </a:extLst>
              </a:tr>
              <a:tr h="821463">
                <a:tc>
                  <a:txBody>
                    <a:bodyPr/>
                    <a:lstStyle/>
                    <a:p>
                      <a:pPr algn="ctr"/>
                      <a:r>
                        <a:rPr lang="en-US" sz="2400" b="1" dirty="0">
                          <a:solidFill>
                            <a:schemeClr val="accent6"/>
                          </a:solidFill>
                          <a:latin typeface="+mn-lt"/>
                        </a:rPr>
                        <a:t>void</a:t>
                      </a:r>
                    </a:p>
                  </a:txBody>
                  <a:tcPr marT="60960" marB="60960"/>
                </a:tc>
                <a:tc>
                  <a:txBody>
                    <a:bodyPr/>
                    <a:lstStyle/>
                    <a:p>
                      <a:pPr algn="ctr"/>
                      <a:r>
                        <a:rPr lang="en-US" sz="2400" dirty="0">
                          <a:solidFill>
                            <a:srgbClr val="002060"/>
                          </a:solidFill>
                        </a:rPr>
                        <a:t>non-specific</a:t>
                      </a:r>
                    </a:p>
                  </a:txBody>
                  <a:tcPr marT="60960" marB="60960"/>
                </a:tc>
                <a:tc>
                  <a:txBody>
                    <a:bodyPr/>
                    <a:lstStyle/>
                    <a:p>
                      <a:pPr algn="ctr"/>
                      <a:r>
                        <a:rPr lang="en-US" sz="2400" dirty="0">
                          <a:solidFill>
                            <a:schemeClr val="accent2">
                              <a:lumMod val="50000"/>
                            </a:schemeClr>
                          </a:solidFill>
                        </a:rPr>
                        <a:t>No memory is allocated</a:t>
                      </a:r>
                    </a:p>
                  </a:txBody>
                  <a:tcPr marT="60960" marB="60960"/>
                </a:tc>
                <a:tc>
                  <a:txBody>
                    <a:bodyPr/>
                    <a:lstStyle/>
                    <a:p>
                      <a:pPr algn="ctr"/>
                      <a:r>
                        <a:rPr lang="en-US" sz="2400" dirty="0">
                          <a:solidFill>
                            <a:srgbClr val="00B050"/>
                          </a:solidFill>
                        </a:rPr>
                        <a:t>------</a:t>
                      </a:r>
                    </a:p>
                  </a:txBody>
                  <a:tcPr marT="60960" marB="60960"/>
                </a:tc>
                <a:extLst>
                  <a:ext uri="{0D108BD9-81ED-4DB2-BD59-A6C34878D82A}">
                    <a16:rowId xmlns="" xmlns:a16="http://schemas.microsoft.com/office/drawing/2014/main" val="10005"/>
                  </a:ext>
                </a:extLst>
              </a:tr>
            </a:tbl>
          </a:graphicData>
        </a:graphic>
      </p:graphicFrame>
      <p:sp>
        <p:nvSpPr>
          <p:cNvPr id="4" name="Slide Number Placeholder 3"/>
          <p:cNvSpPr>
            <a:spLocks noGrp="1"/>
          </p:cNvSpPr>
          <p:nvPr>
            <p:ph type="sldNum" sz="quarter" idx="12"/>
          </p:nvPr>
        </p:nvSpPr>
        <p:spPr/>
        <p:txBody>
          <a:bodyPr/>
          <a:lstStyle/>
          <a:p>
            <a:r>
              <a:rPr lang="en-US" dirty="0" smtClean="0"/>
              <a:t>&lt;#&gt;</a:t>
            </a:r>
            <a:endParaRPr lang="en-US" dirty="0"/>
          </a:p>
        </p:txBody>
      </p:sp>
      <p:sp>
        <p:nvSpPr>
          <p:cNvPr id="6" name="Date Placeholder 5"/>
          <p:cNvSpPr>
            <a:spLocks noGrp="1"/>
          </p:cNvSpPr>
          <p:nvPr>
            <p:ph type="dt" sz="half" idx="10"/>
          </p:nvPr>
        </p:nvSpPr>
        <p:spPr/>
        <p:txBody>
          <a:bodyPr/>
          <a:lstStyle/>
          <a:p>
            <a:fld id="{E51E867F-00FB-438F-B0E4-1DC0670910B7}"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extLst>
      <p:ext uri="{654C80F3-034A-491D-8D1D-6F2EA93B3682}">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9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4A01753D-9676-4128-B29F-AB4DEE10A0BB}">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9C51A71-C89D-446D-8A16-DC25B2C30228}"/>
              </a:ext>
            </a:extLst>
          </p:cNvPr>
          <p:cNvGraphicFramePr/>
          <p:nvPr/>
        </p:nvGraphicFramePr>
        <p:xfrm>
          <a:off x="642910" y="2071678"/>
          <a:ext cx="7685628" cy="3083028"/>
        </p:xfrm>
        <a:graphic>
          <a:graphicData uri="http://schemas.openxmlformats.org/drawingml/2006/table">
            <a:tbl>
              <a:tblPr firstRow="1"/>
              <a:tblGrid>
                <a:gridCol w="3842814">
                  <a:extLst>
                    <a:ext uri="{9D8B030D-6E8A-4147-A177-3AD203B41FA5}">
                      <a16:colId xmlns="" xmlns:a16="http://schemas.microsoft.com/office/drawing/2014/main" val="20000"/>
                    </a:ext>
                  </a:extLst>
                </a:gridCol>
                <a:gridCol w="3842814">
                  <a:extLst>
                    <a:ext uri="{9D8B030D-6E8A-4147-A177-3AD203B41FA5}">
                      <a16:colId xmlns="" xmlns:a16="http://schemas.microsoft.com/office/drawing/2014/main" val="20001"/>
                    </a:ext>
                  </a:extLst>
                </a:gridCol>
              </a:tblGrid>
              <a:tr h="428628">
                <a:tc>
                  <a:txBody>
                    <a:bodyPr/>
                    <a:lstStyle/>
                    <a:p>
                      <a:pPr algn="ctr"/>
                      <a:r>
                        <a:rPr lang="en-US" sz="2000" b="1" dirty="0">
                          <a:latin typeface="+mj-lt"/>
                        </a:rPr>
                        <a:t>float</a:t>
                      </a:r>
                    </a:p>
                  </a:txBody>
                  <a:tcPr marT="60960" marB="60960"/>
                </a:tc>
                <a:tc>
                  <a:txBody>
                    <a:bodyPr/>
                    <a:lstStyle/>
                    <a:p>
                      <a:pPr algn="ctr"/>
                      <a:r>
                        <a:rPr lang="en-US" sz="2000" b="1" dirty="0">
                          <a:latin typeface="+mj-lt"/>
                        </a:rPr>
                        <a:t>double</a:t>
                      </a:r>
                    </a:p>
                  </a:txBody>
                  <a:tcPr marT="60960" marB="60960"/>
                </a:tc>
                <a:extLst>
                  <a:ext uri="{0D108BD9-81ED-4DB2-BD59-A6C34878D82A}">
                    <a16:rowId xmlns="" xmlns:a16="http://schemas.microsoft.com/office/drawing/2014/main" val="10000"/>
                  </a:ext>
                </a:extLst>
              </a:tr>
              <a:tr h="663600">
                <a:tc>
                  <a:txBody>
                    <a:bodyPr/>
                    <a:lstStyle/>
                    <a:p>
                      <a:r>
                        <a:rPr lang="en-US" sz="1600" dirty="0">
                          <a:latin typeface="Times New Roman" pitchFamily="18" charset="0"/>
                          <a:cs typeface="Times New Roman" pitchFamily="18" charset="0"/>
                        </a:rPr>
                        <a:t>Float type variables can hold real constants with lesser </a:t>
                      </a:r>
                      <a:r>
                        <a:rPr lang="en-US" sz="1600" dirty="0" smtClean="0">
                          <a:latin typeface="Times New Roman" pitchFamily="18" charset="0"/>
                          <a:cs typeface="Times New Roman" pitchFamily="18" charset="0"/>
                        </a:rPr>
                        <a:t>accuracy</a:t>
                      </a:r>
                      <a:endParaRPr lang="en-US" sz="1600" dirty="0">
                        <a:latin typeface="Times New Roman" pitchFamily="18" charset="0"/>
                        <a:cs typeface="Times New Roman" pitchFamily="18" charset="0"/>
                      </a:endParaRPr>
                    </a:p>
                  </a:txBody>
                  <a:tcPr marT="60960" marB="60960"/>
                </a:tc>
                <a:tc>
                  <a:txBody>
                    <a:bodyPr/>
                    <a:lstStyle/>
                    <a:p>
                      <a:r>
                        <a:rPr lang="en-US" sz="1600" dirty="0" smtClean="0">
                          <a:solidFill>
                            <a:schemeClr val="tx1"/>
                          </a:solidFill>
                          <a:latin typeface="Times New Roman" pitchFamily="18" charset="0"/>
                          <a:cs typeface="Times New Roman" pitchFamily="18" charset="0"/>
                        </a:rPr>
                        <a:t>double </a:t>
                      </a:r>
                      <a:r>
                        <a:rPr lang="en-US" sz="1600" dirty="0">
                          <a:solidFill>
                            <a:schemeClr val="tx1"/>
                          </a:solidFill>
                          <a:latin typeface="Times New Roman" pitchFamily="18" charset="0"/>
                          <a:cs typeface="Times New Roman" pitchFamily="18" charset="0"/>
                        </a:rPr>
                        <a:t>type variables can hold real constants with more </a:t>
                      </a:r>
                      <a:r>
                        <a:rPr lang="en-US" sz="1600" dirty="0" err="1">
                          <a:solidFill>
                            <a:schemeClr val="tx1"/>
                          </a:solidFill>
                          <a:latin typeface="Times New Roman" pitchFamily="18" charset="0"/>
                          <a:cs typeface="Times New Roman" pitchFamily="18" charset="0"/>
                        </a:rPr>
                        <a:t>accurancy</a:t>
                      </a:r>
                      <a:endParaRPr lang="en-US" sz="1600" dirty="0">
                        <a:solidFill>
                          <a:schemeClr val="tx1"/>
                        </a:solidFill>
                        <a:latin typeface="Times New Roman" pitchFamily="18" charset="0"/>
                        <a:cs typeface="Times New Roman" pitchFamily="18" charset="0"/>
                      </a:endParaRPr>
                    </a:p>
                  </a:txBody>
                  <a:tcPr marT="60960" marB="60960"/>
                </a:tc>
                <a:extLst>
                  <a:ext uri="{0D108BD9-81ED-4DB2-BD59-A6C34878D82A}">
                    <a16:rowId xmlns="" xmlns:a16="http://schemas.microsoft.com/office/drawing/2014/main" val="10001"/>
                  </a:ext>
                </a:extLst>
              </a:tr>
              <a:tr h="663600">
                <a:tc>
                  <a:txBody>
                    <a:bodyPr/>
                    <a:lstStyle/>
                    <a:p>
                      <a:r>
                        <a:rPr lang="en-US" sz="1600" dirty="0">
                          <a:latin typeface="Times New Roman" pitchFamily="18" charset="0"/>
                          <a:cs typeface="Times New Roman" pitchFamily="18" charset="0"/>
                        </a:rPr>
                        <a:t>Real constants can be stored </a:t>
                      </a:r>
                      <a:r>
                        <a:rPr lang="en-US" sz="1600" dirty="0" smtClean="0">
                          <a:latin typeface="Times New Roman" pitchFamily="18" charset="0"/>
                          <a:cs typeface="Times New Roman" pitchFamily="18" charset="0"/>
                        </a:rPr>
                        <a:t>up to </a:t>
                      </a:r>
                      <a:r>
                        <a:rPr lang="en-US" sz="1600" dirty="0">
                          <a:latin typeface="Times New Roman" pitchFamily="18" charset="0"/>
                          <a:cs typeface="Times New Roman" pitchFamily="18" charset="0"/>
                        </a:rPr>
                        <a:t>an accuracy of </a:t>
                      </a:r>
                      <a:r>
                        <a:rPr lang="en-US" sz="1600" dirty="0" smtClean="0">
                          <a:latin typeface="Times New Roman" pitchFamily="18" charset="0"/>
                          <a:cs typeface="Times New Roman" pitchFamily="18" charset="0"/>
                        </a:rPr>
                        <a:t>8 </a:t>
                      </a:r>
                      <a:r>
                        <a:rPr lang="en-US" sz="1600" dirty="0">
                          <a:latin typeface="Times New Roman" pitchFamily="18" charset="0"/>
                          <a:cs typeface="Times New Roman" pitchFamily="18" charset="0"/>
                        </a:rPr>
                        <a:t>digits after the decimal point</a:t>
                      </a:r>
                    </a:p>
                  </a:txBody>
                  <a:tcPr marT="60960" marB="60960"/>
                </a:tc>
                <a:tc>
                  <a:txBody>
                    <a:bodyPr/>
                    <a:lstStyle/>
                    <a:p>
                      <a:r>
                        <a:rPr lang="en-US" sz="1600" dirty="0">
                          <a:solidFill>
                            <a:schemeClr val="tx1"/>
                          </a:solidFill>
                          <a:latin typeface="Times New Roman" pitchFamily="18" charset="0"/>
                          <a:cs typeface="Times New Roman" pitchFamily="18" charset="0"/>
                        </a:rPr>
                        <a:t>Real constants can be stored </a:t>
                      </a:r>
                      <a:r>
                        <a:rPr lang="en-US" sz="1600" dirty="0" err="1">
                          <a:solidFill>
                            <a:schemeClr val="tx1"/>
                          </a:solidFill>
                          <a:latin typeface="Times New Roman" pitchFamily="18" charset="0"/>
                          <a:cs typeface="Times New Roman" pitchFamily="18" charset="0"/>
                        </a:rPr>
                        <a:t>upto</a:t>
                      </a:r>
                      <a:r>
                        <a:rPr lang="en-US" sz="1600" dirty="0">
                          <a:solidFill>
                            <a:schemeClr val="tx1"/>
                          </a:solidFill>
                          <a:latin typeface="Times New Roman" pitchFamily="18" charset="0"/>
                          <a:cs typeface="Times New Roman" pitchFamily="18" charset="0"/>
                        </a:rPr>
                        <a:t> an accuracy of 16 digits after the decimal point</a:t>
                      </a:r>
                    </a:p>
                  </a:txBody>
                  <a:tcPr marT="60960" marB="60960"/>
                </a:tc>
                <a:extLst>
                  <a:ext uri="{0D108BD9-81ED-4DB2-BD59-A6C34878D82A}">
                    <a16:rowId xmlns="" xmlns:a16="http://schemas.microsoft.com/office/drawing/2014/main" val="10002"/>
                  </a:ext>
                </a:extLst>
              </a:tr>
              <a:tr h="663600">
                <a:tc>
                  <a:txBody>
                    <a:bodyPr/>
                    <a:lstStyle/>
                    <a:p>
                      <a:r>
                        <a:rPr lang="en-US" sz="1600" dirty="0">
                          <a:latin typeface="Times New Roman" pitchFamily="18" charset="0"/>
                          <a:cs typeface="Times New Roman" pitchFamily="18" charset="0"/>
                        </a:rPr>
                        <a:t>4 bytes are allocated</a:t>
                      </a:r>
                    </a:p>
                  </a:txBody>
                  <a:tcPr marT="60960" marB="60960"/>
                </a:tc>
                <a:tc>
                  <a:txBody>
                    <a:bodyPr/>
                    <a:lstStyle/>
                    <a:p>
                      <a:r>
                        <a:rPr lang="en-US" sz="1600" dirty="0">
                          <a:solidFill>
                            <a:schemeClr val="tx1"/>
                          </a:solidFill>
                          <a:latin typeface="Times New Roman" pitchFamily="18" charset="0"/>
                          <a:cs typeface="Times New Roman" pitchFamily="18" charset="0"/>
                        </a:rPr>
                        <a:t>8 bytes are allocated</a:t>
                      </a:r>
                    </a:p>
                  </a:txBody>
                  <a:tcPr marT="60960" marB="60960"/>
                </a:tc>
                <a:extLst>
                  <a:ext uri="{0D108BD9-81ED-4DB2-BD59-A6C34878D82A}">
                    <a16:rowId xmlns="" xmlns:a16="http://schemas.microsoft.com/office/drawing/2014/main" val="10003"/>
                  </a:ext>
                </a:extLst>
              </a:tr>
              <a:tr h="663600">
                <a:tc>
                  <a:txBody>
                    <a:bodyPr/>
                    <a:lstStyle/>
                    <a:p>
                      <a:r>
                        <a:rPr lang="en-US" sz="1600" dirty="0">
                          <a:latin typeface="Times New Roman" pitchFamily="18" charset="0"/>
                          <a:cs typeface="Times New Roman" pitchFamily="18" charset="0"/>
                        </a:rPr>
                        <a:t>-3.4e38 to +3.4e38 is the range</a:t>
                      </a:r>
                    </a:p>
                  </a:txBody>
                  <a:tcPr marT="60960" marB="60960"/>
                </a:tc>
                <a:tc>
                  <a:txBody>
                    <a:bodyPr/>
                    <a:lstStyle/>
                    <a:p>
                      <a:r>
                        <a:rPr lang="en-US" sz="1600" dirty="0">
                          <a:latin typeface="Times New Roman" pitchFamily="18" charset="0"/>
                          <a:cs typeface="Times New Roman" pitchFamily="18" charset="0"/>
                        </a:rPr>
                        <a:t>-1.7e308 to +1.7e308 is the range</a:t>
                      </a:r>
                    </a:p>
                  </a:txBody>
                  <a:tcPr marT="60960" marB="60960"/>
                </a:tc>
                <a:extLst>
                  <a:ext uri="{0D108BD9-81ED-4DB2-BD59-A6C34878D82A}">
                    <a16:rowId xmlns="" xmlns:a16="http://schemas.microsoft.com/office/drawing/2014/main" val="10004"/>
                  </a:ext>
                </a:extLst>
              </a:tr>
            </a:tbl>
          </a:graphicData>
        </a:graphic>
      </p:graphicFrame>
      <p:sp>
        <p:nvSpPr>
          <p:cNvPr id="4" name="TextBox 3">
            <a:extLst>
              <a:ext uri="{FD89EA02-F263-46C0-8769-9920FD8F6E2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8C58B1D-44B3-45BC-8E86-BE5E743A55C5}"/>
              </a:ext>
            </a:extLst>
          </p:cNvPr>
          <p:cNvSpPr txBox="1"/>
          <p:nvPr/>
        </p:nvSpPr>
        <p:spPr>
          <a:xfrm>
            <a:off x="1785918" y="1500174"/>
            <a:ext cx="5929354" cy="403957"/>
          </a:xfrm>
          <a:prstGeom prst="rect">
            <a:avLst/>
          </a:prstGeom>
        </p:spPr>
        <p:txBody>
          <a:bodyPr vert="horz" wrap="square" lIns="95250" tIns="47625" rIns="95250" bIns="47625" rtlCol="0" anchor="t">
            <a:spAutoFit/>
          </a:bodyPr>
          <a:lstStyle/>
          <a:p>
            <a:pPr algn="ctr">
              <a:defRPr lang="en-US" sz="1400" dirty="0"/>
            </a:pPr>
            <a:r>
              <a:rPr lang="en-US" sz="2000" b="1" dirty="0">
                <a:solidFill>
                  <a:srgbClr val="00B050"/>
                </a:solidFill>
                <a:latin typeface="Times New Roman" pitchFamily="18" charset="0"/>
                <a:cs typeface="Times New Roman" pitchFamily="18" charset="0"/>
              </a:rPr>
              <a:t>Differences between float and double datatype</a:t>
            </a:r>
          </a:p>
        </p:txBody>
      </p:sp>
      <p:sp>
        <p:nvSpPr>
          <p:cNvPr id="5" name="Slide Number Placeholder 4"/>
          <p:cNvSpPr>
            <a:spLocks noGrp="1"/>
          </p:cNvSpPr>
          <p:nvPr>
            <p:ph type="sldNum" sz="quarter" idx="12"/>
          </p:nvPr>
        </p:nvSpPr>
        <p:spPr/>
        <p:txBody>
          <a:bodyPr/>
          <a:lstStyle/>
          <a:p>
            <a:r>
              <a:rPr lang="en-US" smtClean="0"/>
              <a:t>&lt;#&gt;</a:t>
            </a:r>
            <a:endParaRPr lang="en-US" dirty="0"/>
          </a:p>
        </p:txBody>
      </p:sp>
      <p:sp>
        <p:nvSpPr>
          <p:cNvPr id="7" name="Date Placeholder 6"/>
          <p:cNvSpPr>
            <a:spLocks noGrp="1"/>
          </p:cNvSpPr>
          <p:nvPr>
            <p:ph type="dt" sz="half" idx="10"/>
          </p:nvPr>
        </p:nvSpPr>
        <p:spPr/>
        <p:txBody>
          <a:bodyPr/>
          <a:lstStyle/>
          <a:p>
            <a:fld id="{365D7AC6-7CB0-47BD-85B1-0F36208AFE97}"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18FEE604-2C2D-44D9-AB87-E20B6FA5277F}">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9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000108"/>
            <a:ext cx="8229600" cy="1143000"/>
          </a:xfrm>
        </p:spPr>
        <p:txBody>
          <a:bodyPr/>
          <a:lstStyle/>
          <a:p>
            <a:r>
              <a:rPr lang="en-IN" b="1" dirty="0" smtClean="0"/>
              <a:t>Variables</a:t>
            </a:r>
            <a:endParaRPr lang="en-IN" b="1" dirty="0"/>
          </a:p>
        </p:txBody>
      </p:sp>
      <p:sp>
        <p:nvSpPr>
          <p:cNvPr id="3" name="Content Placeholder 2"/>
          <p:cNvSpPr>
            <a:spLocks noGrp="1"/>
          </p:cNvSpPr>
          <p:nvPr>
            <p:ph idx="1"/>
          </p:nvPr>
        </p:nvSpPr>
        <p:spPr>
          <a:xfrm>
            <a:off x="428596" y="1928802"/>
            <a:ext cx="8229600" cy="4125923"/>
          </a:xfrm>
        </p:spPr>
        <p:txBody>
          <a:bodyPr>
            <a:normAutofit/>
          </a:bodyPr>
          <a:lstStyle/>
          <a:p>
            <a:pPr algn="just"/>
            <a:r>
              <a:rPr lang="en-IN" sz="2400" dirty="0" smtClean="0">
                <a:latin typeface="Times New Roman" pitchFamily="18" charset="0"/>
                <a:cs typeface="Times New Roman" pitchFamily="18" charset="0"/>
              </a:rPr>
              <a:t>Variables are memory locations(storage areas) in the C programming language.</a:t>
            </a:r>
          </a:p>
          <a:p>
            <a:pPr algn="just"/>
            <a:r>
              <a:rPr lang="en-IN" sz="2400" dirty="0" smtClean="0">
                <a:latin typeface="Times New Roman" pitchFamily="18" charset="0"/>
                <a:cs typeface="Times New Roman" pitchFamily="18" charset="0"/>
              </a:rPr>
              <a:t>The primary purpose of variables is to store data in memory for later use.</a:t>
            </a:r>
          </a:p>
          <a:p>
            <a:pPr algn="just"/>
            <a:r>
              <a:rPr lang="en-IN" sz="2400" dirty="0" smtClean="0">
                <a:latin typeface="Times New Roman" pitchFamily="18" charset="0"/>
                <a:cs typeface="Times New Roman" pitchFamily="18" charset="0"/>
              </a:rPr>
              <a:t> If you declare a variable in C, that means you are asking the operating system to reserve a piece of memory with that variable name.</a:t>
            </a:r>
          </a:p>
          <a:p>
            <a:pPr algn="just"/>
            <a:r>
              <a:rPr lang="en-US" sz="2400" dirty="0" smtClean="0">
                <a:latin typeface="Times New Roman" pitchFamily="18" charset="0"/>
                <a:cs typeface="Times New Roman" pitchFamily="18" charset="0"/>
              </a:rPr>
              <a:t>The identifier is only used to identify an entity uniquely in a program at the time of execution whereas , a variable is a name given to a memory location to hold a value</a:t>
            </a:r>
            <a:endParaRPr lang="en-IN" sz="2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5D86F0C4-AA09-40B0-8960-A57A8DDD990B}"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B8C04B5A-8B16-41D6-872F-1D59EEC87AA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A8419D7-C03A-402A-B78E-AB246755458A}"/>
              </a:ext>
            </a:extLst>
          </p:cNvPr>
          <p:cNvSpPr txBox="1"/>
          <p:nvPr>
            <p:custDataLst>
              <p:tags r:id="rId1"/>
            </p:custDataLst>
          </p:nvPr>
        </p:nvSpPr>
        <p:spPr>
          <a:xfrm>
            <a:off x="0" y="1206500"/>
            <a:ext cx="4572000" cy="471888"/>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dirty="0"/>
              <a:t>The general syntax of declaring a variable is:</a:t>
            </a:r>
          </a:p>
        </p:txBody>
      </p:sp>
      <p:sp>
        <p:nvSpPr>
          <p:cNvPr id="4" name="TextBox 3">
            <a:extLst>
              <a:ext uri="{2E743C2B-715E-4370-B04D-D2885DCAB78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4FC5DB4-7E37-4657-A67F-7707B467517D}"/>
              </a:ext>
            </a:extLst>
          </p:cNvPr>
          <p:cNvSpPr txBox="1"/>
          <p:nvPr/>
        </p:nvSpPr>
        <p:spPr>
          <a:xfrm>
            <a:off x="451694" y="1881784"/>
            <a:ext cx="4229100" cy="117339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9525"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solidFill>
                  <a:srgbClr val="00B050"/>
                </a:solidFill>
              </a:rPr>
              <a:t>datatype variable;</a:t>
            </a:r>
          </a:p>
          <a:p>
            <a:pPr>
              <a:defRPr lang="en-US" sz="1400" dirty="0"/>
            </a:pPr>
            <a:endParaRPr lang="en-US" dirty="0">
              <a:solidFill>
                <a:srgbClr val="00B050"/>
              </a:solidFill>
            </a:endParaRPr>
          </a:p>
          <a:p>
            <a:pPr>
              <a:defRPr lang="en-US" sz="1400" dirty="0"/>
            </a:pPr>
            <a:r>
              <a:rPr lang="en-US" dirty="0">
                <a:solidFill>
                  <a:srgbClr val="00B050"/>
                </a:solidFill>
              </a:rPr>
              <a:t>(or)</a:t>
            </a:r>
          </a:p>
          <a:p>
            <a:pPr>
              <a:defRPr lang="en-US" sz="1400" dirty="0"/>
            </a:pPr>
            <a:endParaRPr lang="en-US" dirty="0">
              <a:solidFill>
                <a:srgbClr val="00B050"/>
              </a:solidFill>
            </a:endParaRPr>
          </a:p>
          <a:p>
            <a:pPr>
              <a:defRPr lang="en-US" sz="1400" dirty="0"/>
            </a:pPr>
            <a:r>
              <a:rPr lang="en-US" dirty="0">
                <a:solidFill>
                  <a:srgbClr val="00B050"/>
                </a:solidFill>
              </a:rPr>
              <a:t>datatype variable1, variable 2, ------ variable n; </a:t>
            </a:r>
          </a:p>
        </p:txBody>
      </p:sp>
      <p:sp>
        <p:nvSpPr>
          <p:cNvPr id="5" name="TextBox 4">
            <a:extLst>
              <a:ext uri="{286668E5-67E5-439A-B901-27DCB37590F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F0E75D10-E61A-46DE-BF8A-72C39594D289}"/>
              </a:ext>
            </a:extLst>
          </p:cNvPr>
          <p:cNvSpPr txBox="1"/>
          <p:nvPr/>
        </p:nvSpPr>
        <p:spPr>
          <a:xfrm>
            <a:off x="5850122" y="2166189"/>
            <a:ext cx="2717187" cy="957955"/>
          </a:xfrm>
          <a:prstGeom prst="rect">
            <a:avLst/>
          </a:prstGeom>
        </p:spPr>
        <p:txBody>
          <a:bodyPr vert="horz" lIns="95250" tIns="47625" rIns="95250" bIns="47625" rtlCol="0" anchor="t">
            <a:spAutoFit/>
          </a:bodyPr>
          <a:lstStyle/>
          <a:p>
            <a:pPr>
              <a:defRPr lang="en-US" sz="1400" dirty="0"/>
            </a:pPr>
            <a:r>
              <a:rPr lang="en-US" dirty="0"/>
              <a:t>int a;</a:t>
            </a:r>
          </a:p>
          <a:p>
            <a:pPr>
              <a:defRPr lang="en-US" sz="1400" dirty="0"/>
            </a:pPr>
            <a:r>
              <a:rPr lang="en-US" dirty="0"/>
              <a:t>float a, b,c;</a:t>
            </a:r>
          </a:p>
          <a:p>
            <a:pPr>
              <a:defRPr lang="en-US" sz="1400" dirty="0"/>
            </a:pPr>
            <a:r>
              <a:rPr lang="en-US" dirty="0"/>
              <a:t>double </a:t>
            </a:r>
            <a:r>
              <a:rPr lang="en-US" dirty="0" err="1"/>
              <a:t>num</a:t>
            </a:r>
            <a:r>
              <a:rPr lang="en-US" dirty="0"/>
              <a:t>, avg, </a:t>
            </a:r>
            <a:r>
              <a:rPr lang="en-US" dirty="0" err="1"/>
              <a:t>abc</a:t>
            </a:r>
            <a:r>
              <a:rPr lang="en-US" dirty="0"/>
              <a:t>;</a:t>
            </a:r>
          </a:p>
          <a:p>
            <a:pPr>
              <a:defRPr lang="en-US" sz="1400" dirty="0"/>
            </a:pPr>
            <a:r>
              <a:rPr lang="en-US" dirty="0"/>
              <a:t> </a:t>
            </a:r>
          </a:p>
        </p:txBody>
      </p:sp>
      <p:sp>
        <p:nvSpPr>
          <p:cNvPr id="6" name="TextBox 5">
            <a:extLst>
              <a:ext uri="{ADC95715-9869-4513-A0CD-AA61A1D7483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6727C95-D18A-4A71-913B-3DB3A33FD034}"/>
              </a:ext>
            </a:extLst>
          </p:cNvPr>
          <p:cNvSpPr txBox="1"/>
          <p:nvPr/>
        </p:nvSpPr>
        <p:spPr>
          <a:xfrm>
            <a:off x="713955" y="3430803"/>
            <a:ext cx="1336538" cy="742511"/>
          </a:xfrm>
          <a:prstGeom prst="rect">
            <a:avLst/>
          </a:prstGeom>
          <a:noFill/>
          <a:ln w="0" cap="flat">
            <a:solidFill>
              <a:schemeClr val="accent5">
                <a:shade val="95000"/>
                <a:satMod val="104999"/>
              </a:schemeClr>
            </a:solidFill>
            <a:prstDash val="dash"/>
            <a:miter lim="800000"/>
          </a:ln>
        </p:spPr>
        <p:txBody>
          <a:bodyPr vert="horz" lIns="95250" tIns="47625" rIns="95250" bIns="47625" rtlCol="0" anchor="t">
            <a:spAutoFit/>
          </a:bodyPr>
          <a:lstStyle/>
          <a:p>
            <a:pPr>
              <a:defRPr lang="en-US" sz="1400" dirty="0"/>
            </a:pPr>
            <a:r>
              <a:rPr lang="en-US" b="1" dirty="0">
                <a:solidFill>
                  <a:schemeClr val="accent3"/>
                </a:solidFill>
                <a:latin typeface="+mj-lt"/>
              </a:rPr>
              <a:t>Eg. for int:</a:t>
            </a:r>
          </a:p>
          <a:p>
            <a:pPr>
              <a:defRPr lang="en-US" sz="1400" dirty="0"/>
            </a:pPr>
            <a:r>
              <a:rPr lang="en-US" dirty="0"/>
              <a:t>int </a:t>
            </a:r>
            <a:r>
              <a:rPr lang="en-US" dirty="0" err="1"/>
              <a:t>manju</a:t>
            </a:r>
            <a:r>
              <a:rPr lang="en-US" dirty="0"/>
              <a:t>;</a:t>
            </a:r>
          </a:p>
          <a:p>
            <a:pPr>
              <a:defRPr lang="en-US" sz="1400" dirty="0"/>
            </a:pPr>
            <a:r>
              <a:rPr lang="en-US" dirty="0" err="1"/>
              <a:t>manju</a:t>
            </a:r>
            <a:r>
              <a:rPr lang="en-US" dirty="0"/>
              <a:t> = 129;</a:t>
            </a:r>
          </a:p>
        </p:txBody>
      </p:sp>
      <p:sp>
        <p:nvSpPr>
          <p:cNvPr id="7" name="TextBox 6">
            <a:extLst>
              <a:ext uri="{8420B56B-39ED-47C6-845C-6D905C0B0276}">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5E509CB-7BE1-4099-BBCA-9626F0656565}"/>
              </a:ext>
            </a:extLst>
          </p:cNvPr>
          <p:cNvSpPr txBox="1"/>
          <p:nvPr/>
        </p:nvSpPr>
        <p:spPr>
          <a:xfrm>
            <a:off x="5850122" y="3430804"/>
            <a:ext cx="2505103" cy="1604285"/>
          </a:xfrm>
          <a:prstGeom prst="rect">
            <a:avLst/>
          </a:prstGeom>
          <a:noFill/>
          <a:ln w="0" cap="flat">
            <a:solidFill>
              <a:schemeClr val="accent5">
                <a:shade val="95000"/>
                <a:satMod val="104999"/>
              </a:schemeClr>
            </a:solidFill>
            <a:prstDash val="dash"/>
            <a:miter lim="800000"/>
          </a:ln>
        </p:spPr>
        <p:txBody>
          <a:bodyPr vert="horz" lIns="95250" tIns="47625" rIns="95250" bIns="47625" rtlCol="0" anchor="t">
            <a:spAutoFit/>
          </a:bodyPr>
          <a:lstStyle/>
          <a:p>
            <a:pPr>
              <a:defRPr lang="en-US" sz="1400" dirty="0"/>
            </a:pPr>
            <a:r>
              <a:rPr lang="en-US" b="1" dirty="0">
                <a:solidFill>
                  <a:srgbClr val="F2494B"/>
                </a:solidFill>
                <a:latin typeface="+mj-lt"/>
              </a:rPr>
              <a:t>Eg. for float</a:t>
            </a:r>
            <a:r>
              <a:rPr lang="en-US" dirty="0"/>
              <a:t>:</a:t>
            </a:r>
          </a:p>
          <a:p>
            <a:pPr>
              <a:defRPr lang="en-US" sz="1400" dirty="0"/>
            </a:pPr>
            <a:r>
              <a:rPr lang="en-US" dirty="0"/>
              <a:t>float a,b,c;</a:t>
            </a:r>
          </a:p>
          <a:p>
            <a:pPr>
              <a:defRPr lang="en-US" sz="1400" dirty="0"/>
            </a:pPr>
            <a:r>
              <a:rPr lang="en-US" dirty="0"/>
              <a:t>Int d;</a:t>
            </a:r>
          </a:p>
          <a:p>
            <a:pPr>
              <a:defRPr lang="en-US" sz="1400" dirty="0"/>
            </a:pPr>
            <a:r>
              <a:rPr lang="en-US" dirty="0"/>
              <a:t>a = 35.56; //legal</a:t>
            </a:r>
          </a:p>
          <a:p>
            <a:pPr>
              <a:defRPr lang="en-US" sz="1400" dirty="0"/>
            </a:pPr>
            <a:r>
              <a:rPr lang="en-US" dirty="0"/>
              <a:t>b = 456.798876; //legal</a:t>
            </a:r>
          </a:p>
          <a:p>
            <a:pPr>
              <a:defRPr lang="en-US" sz="1400" dirty="0"/>
            </a:pPr>
            <a:r>
              <a:rPr lang="en-US" dirty="0"/>
              <a:t>c = 567.789654345; //illegal</a:t>
            </a:r>
          </a:p>
          <a:p>
            <a:pPr>
              <a:defRPr lang="en-US" sz="1400" dirty="0"/>
            </a:pPr>
            <a:r>
              <a:rPr lang="en-US" dirty="0"/>
              <a:t>d= 10;</a:t>
            </a:r>
          </a:p>
        </p:txBody>
      </p:sp>
      <p:sp>
        <p:nvSpPr>
          <p:cNvPr id="8" name="TextBox 7">
            <a:extLst>
              <a:ext uri="{91207209-5996-4E8E-A106-1651DBA1AA4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C318D9B-DBE1-4526-B869-2A3DDE0143B0}"/>
              </a:ext>
            </a:extLst>
          </p:cNvPr>
          <p:cNvSpPr txBox="1"/>
          <p:nvPr/>
        </p:nvSpPr>
        <p:spPr>
          <a:xfrm>
            <a:off x="600103" y="4983251"/>
            <a:ext cx="3057496" cy="1173398"/>
          </a:xfrm>
          <a:prstGeom prst="rect">
            <a:avLst/>
          </a:prstGeom>
          <a:noFill/>
          <a:ln w="0" cap="flat">
            <a:solidFill>
              <a:schemeClr val="accent5">
                <a:shade val="95000"/>
                <a:satMod val="104999"/>
              </a:schemeClr>
            </a:solidFill>
            <a:prstDash val="dash"/>
            <a:miter lim="800000"/>
          </a:ln>
        </p:spPr>
        <p:txBody>
          <a:bodyPr vert="horz" lIns="95250" tIns="47625" rIns="95250" bIns="47625" rtlCol="0" anchor="t">
            <a:spAutoFit/>
          </a:bodyPr>
          <a:lstStyle/>
          <a:p>
            <a:pPr>
              <a:defRPr lang="en-US" sz="1400" dirty="0"/>
            </a:pPr>
            <a:r>
              <a:rPr lang="en-US" b="1" dirty="0">
                <a:solidFill>
                  <a:srgbClr val="F2494B"/>
                </a:solidFill>
                <a:latin typeface="+mj-lt"/>
              </a:rPr>
              <a:t>Eg. for double:</a:t>
            </a:r>
          </a:p>
          <a:p>
            <a:pPr>
              <a:defRPr lang="en-US" sz="1400" dirty="0"/>
            </a:pPr>
            <a:r>
              <a:rPr lang="en-US" dirty="0"/>
              <a:t>double a,b,c;</a:t>
            </a:r>
          </a:p>
          <a:p>
            <a:pPr>
              <a:defRPr lang="en-US" sz="1400" dirty="0"/>
            </a:pPr>
            <a:r>
              <a:rPr lang="en-US" dirty="0"/>
              <a:t>// a = 23.45; //legal</a:t>
            </a:r>
          </a:p>
          <a:p>
            <a:pPr>
              <a:defRPr lang="en-US" sz="1400" dirty="0"/>
            </a:pPr>
            <a:r>
              <a:rPr lang="en-US" dirty="0"/>
              <a:t>b = 372.468789; //legal</a:t>
            </a:r>
          </a:p>
          <a:p>
            <a:pPr>
              <a:defRPr lang="en-US" sz="1400" dirty="0"/>
            </a:pPr>
            <a:r>
              <a:rPr lang="en-US" dirty="0"/>
              <a:t>c = 234.7787897897789789; //legal</a:t>
            </a:r>
          </a:p>
        </p:txBody>
      </p:sp>
      <p:sp>
        <p:nvSpPr>
          <p:cNvPr id="9" name="TextBox 8">
            <a:extLst>
              <a:ext uri="{6AB4D01D-B5C1-4725-9760-BCAD17FFC59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C25E6BA-B80D-482C-838D-5BF9E9FB5E2B}"/>
              </a:ext>
            </a:extLst>
          </p:cNvPr>
          <p:cNvSpPr txBox="1"/>
          <p:nvPr/>
        </p:nvSpPr>
        <p:spPr>
          <a:xfrm>
            <a:off x="4572001" y="5181219"/>
            <a:ext cx="1373105" cy="957955"/>
          </a:xfrm>
          <a:prstGeom prst="rect">
            <a:avLst/>
          </a:prstGeom>
          <a:noFill/>
          <a:ln w="0" cap="flat">
            <a:solidFill>
              <a:schemeClr val="accent5">
                <a:shade val="95000"/>
                <a:satMod val="104999"/>
              </a:schemeClr>
            </a:solidFill>
            <a:prstDash val="dash"/>
            <a:miter lim="800000"/>
          </a:ln>
        </p:spPr>
        <p:txBody>
          <a:bodyPr vert="horz" lIns="95250" tIns="47625" rIns="95250" bIns="47625" rtlCol="0" anchor="t">
            <a:spAutoFit/>
          </a:bodyPr>
          <a:lstStyle/>
          <a:p>
            <a:pPr>
              <a:defRPr lang="en-US" sz="1400" dirty="0"/>
            </a:pPr>
            <a:r>
              <a:rPr lang="en-US" b="1" dirty="0">
                <a:solidFill>
                  <a:srgbClr val="F2494B"/>
                </a:solidFill>
                <a:latin typeface="+mj-lt"/>
              </a:rPr>
              <a:t>Eg. for char:</a:t>
            </a:r>
          </a:p>
          <a:p>
            <a:pPr>
              <a:defRPr lang="en-US" sz="1400" dirty="0"/>
            </a:pPr>
            <a:r>
              <a:rPr lang="en-US" dirty="0"/>
              <a:t>char a, b</a:t>
            </a:r>
          </a:p>
          <a:p>
            <a:pPr>
              <a:defRPr lang="en-US" sz="1400" dirty="0"/>
            </a:pPr>
            <a:r>
              <a:rPr lang="en-US" dirty="0"/>
              <a:t>a = 'x';</a:t>
            </a:r>
          </a:p>
          <a:p>
            <a:pPr>
              <a:defRPr lang="en-US" sz="1400" dirty="0"/>
            </a:pPr>
            <a:r>
              <a:rPr lang="en-US" dirty="0"/>
              <a:t>b = '?';</a:t>
            </a:r>
          </a:p>
        </p:txBody>
      </p:sp>
      <p:sp>
        <p:nvSpPr>
          <p:cNvPr id="10" name="TextBox 9">
            <a:extLst>
              <a:ext uri="{B3EAC576-003F-4435-AF96-9C9AE8699DA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00B02253-C982-405A-B463-0615EEAB6A06}"/>
              </a:ext>
            </a:extLst>
          </p:cNvPr>
          <p:cNvSpPr txBox="1"/>
          <p:nvPr/>
        </p:nvSpPr>
        <p:spPr>
          <a:xfrm>
            <a:off x="2482643" y="3385388"/>
            <a:ext cx="1336538" cy="957955"/>
          </a:xfrm>
          <a:prstGeom prst="rect">
            <a:avLst/>
          </a:prstGeom>
          <a:noFill/>
          <a:ln w="0" cap="flat">
            <a:solidFill>
              <a:schemeClr val="accent5">
                <a:shade val="95000"/>
                <a:satMod val="104999"/>
              </a:schemeClr>
            </a:solidFill>
            <a:prstDash val="dash"/>
            <a:miter lim="800000"/>
          </a:ln>
        </p:spPr>
        <p:txBody>
          <a:bodyPr vert="horz" lIns="95250" tIns="47625" rIns="95250" bIns="47625" rtlCol="0" anchor="t">
            <a:spAutoFit/>
          </a:bodyPr>
          <a:lstStyle/>
          <a:p>
            <a:pPr>
              <a:defRPr lang="en-US" sz="1400" dirty="0"/>
            </a:pPr>
            <a:r>
              <a:rPr lang="en-US" b="1" dirty="0">
                <a:solidFill>
                  <a:schemeClr val="accent3"/>
                </a:solidFill>
                <a:latin typeface="+mj-lt"/>
              </a:rPr>
              <a:t>Eg. for int:</a:t>
            </a:r>
          </a:p>
          <a:p>
            <a:pPr>
              <a:defRPr lang="en-US" sz="1400" dirty="0"/>
            </a:pPr>
            <a:r>
              <a:rPr lang="en-US" dirty="0"/>
              <a:t>int a, b;</a:t>
            </a:r>
          </a:p>
          <a:p>
            <a:pPr>
              <a:defRPr lang="en-US" sz="1400" dirty="0"/>
            </a:pPr>
            <a:r>
              <a:rPr lang="en-US" dirty="0"/>
              <a:t>a = 592;</a:t>
            </a:r>
          </a:p>
          <a:p>
            <a:pPr>
              <a:defRPr lang="en-US" sz="1400" dirty="0"/>
            </a:pPr>
            <a:r>
              <a:rPr lang="en-US" dirty="0"/>
              <a:t>b = 123;</a:t>
            </a:r>
          </a:p>
        </p:txBody>
      </p:sp>
      <p:sp>
        <p:nvSpPr>
          <p:cNvPr id="11" name="Slide Number Placeholder 10"/>
          <p:cNvSpPr>
            <a:spLocks noGrp="1"/>
          </p:cNvSpPr>
          <p:nvPr>
            <p:ph type="sldNum" sz="quarter" idx="12"/>
          </p:nvPr>
        </p:nvSpPr>
        <p:spPr/>
        <p:txBody>
          <a:bodyPr/>
          <a:lstStyle/>
          <a:p>
            <a:r>
              <a:rPr lang="en-US" smtClean="0"/>
              <a:t>&lt;#&gt;</a:t>
            </a:r>
            <a:endParaRPr lang="en-US" dirty="0"/>
          </a:p>
        </p:txBody>
      </p:sp>
      <p:sp>
        <p:nvSpPr>
          <p:cNvPr id="13" name="Date Placeholder 12"/>
          <p:cNvSpPr>
            <a:spLocks noGrp="1"/>
          </p:cNvSpPr>
          <p:nvPr>
            <p:ph type="dt" sz="half" idx="10"/>
          </p:nvPr>
        </p:nvSpPr>
        <p:spPr/>
        <p:txBody>
          <a:bodyPr/>
          <a:lstStyle/>
          <a:p>
            <a:fld id="{53162958-200B-4ECA-8783-FD1131DF4A4B}" type="datetime3">
              <a:rPr lang="en-US" smtClean="0"/>
              <a:pPr/>
              <a:t>22 March 2024</a:t>
            </a:fld>
            <a:endParaRPr lang="en-US" dirty="0"/>
          </a:p>
        </p:txBody>
      </p:sp>
      <p:sp>
        <p:nvSpPr>
          <p:cNvPr id="14" name="Footer Placeholder 13"/>
          <p:cNvSpPr>
            <a:spLocks noGrp="1"/>
          </p:cNvSpPr>
          <p:nvPr>
            <p:ph type="ftr" sz="quarter" idx="11"/>
          </p:nvPr>
        </p:nvSpPr>
        <p:spPr/>
        <p:txBody>
          <a:bodyPr/>
          <a:lstStyle/>
          <a:p>
            <a:r>
              <a:rPr lang="en-US" smtClean="0"/>
              <a:t>Department of CIVIL Engineering</a:t>
            </a:r>
            <a:endParaRPr lang="en-US" dirty="0"/>
          </a:p>
        </p:txBody>
      </p:sp>
    </p:spTree>
    <p:extLst>
      <p:ext uri="{1A228D68-4B96-4DDE-A3A2-F1ADFE2B6BA2}">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9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00174"/>
            <a:ext cx="8229600" cy="4268799"/>
          </a:xfrm>
        </p:spPr>
        <p:txBody>
          <a:bodyPr>
            <a:normAutofit fontScale="77500" lnSpcReduction="20000"/>
          </a:bodyPr>
          <a:lstStyle/>
          <a:p>
            <a:pPr>
              <a:buNone/>
            </a:pPr>
            <a:r>
              <a:rPr lang="en-US" dirty="0" smtClean="0"/>
              <a:t>Basic kinds of variables:-</a:t>
            </a:r>
          </a:p>
          <a:p>
            <a:pPr marL="457200" indent="-457200">
              <a:buFont typeface="+mj-lt"/>
              <a:buAutoNum type="arabicPeriod"/>
            </a:pPr>
            <a:r>
              <a:rPr lang="en-US" dirty="0" smtClean="0"/>
              <a:t>Numeric</a:t>
            </a:r>
          </a:p>
          <a:p>
            <a:pPr marL="457200" indent="-457200">
              <a:buFont typeface="+mj-lt"/>
              <a:buAutoNum type="arabicPeriod"/>
            </a:pPr>
            <a:r>
              <a:rPr lang="en-US" dirty="0" smtClean="0"/>
              <a:t>Character</a:t>
            </a:r>
            <a:endParaRPr lang="en-US" b="1" dirty="0" smtClean="0">
              <a:solidFill>
                <a:srgbClr val="FF0000"/>
              </a:solidFill>
              <a:latin typeface="Times New Roman" pitchFamily="18" charset="0"/>
              <a:cs typeface="Times New Roman" pitchFamily="18" charset="0"/>
            </a:endParaRPr>
          </a:p>
          <a:p>
            <a:pPr>
              <a:buNone/>
            </a:pPr>
            <a:r>
              <a:rPr lang="en-US" b="1" dirty="0" smtClean="0">
                <a:solidFill>
                  <a:srgbClr val="FF0000"/>
                </a:solidFill>
                <a:latin typeface="Times New Roman" pitchFamily="18" charset="0"/>
                <a:cs typeface="Times New Roman" pitchFamily="18" charset="0"/>
              </a:rPr>
              <a:t>Numeric Variables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Numeric variables are used to store either integers or floating point values.</a:t>
            </a:r>
          </a:p>
          <a:p>
            <a:r>
              <a:rPr lang="en-US" dirty="0" smtClean="0">
                <a:latin typeface="Times New Roman" pitchFamily="18" charset="0"/>
                <a:cs typeface="Times New Roman" pitchFamily="18" charset="0"/>
              </a:rPr>
              <a:t>Example:-4, 3.5 ,20…</a:t>
            </a:r>
          </a:p>
          <a:p>
            <a:pPr>
              <a:buNone/>
            </a:pPr>
            <a:r>
              <a:rPr lang="en-US" b="1" dirty="0" smtClean="0">
                <a:solidFill>
                  <a:srgbClr val="FF0000"/>
                </a:solidFill>
                <a:latin typeface="Times New Roman" pitchFamily="18" charset="0"/>
                <a:cs typeface="Times New Roman" pitchFamily="18" charset="0"/>
              </a:rPr>
              <a:t>Character Variables</a:t>
            </a:r>
          </a:p>
          <a:p>
            <a:r>
              <a:rPr lang="en-US" dirty="0" smtClean="0">
                <a:latin typeface="Times New Roman" pitchFamily="18" charset="0"/>
                <a:cs typeface="Times New Roman" pitchFamily="18" charset="0"/>
              </a:rPr>
              <a:t>It includes any letter from the alphabet and numbers from 0-9</a:t>
            </a:r>
          </a:p>
          <a:p>
            <a:r>
              <a:rPr lang="en-US" dirty="0" smtClean="0">
                <a:latin typeface="Times New Roman" pitchFamily="18" charset="0"/>
                <a:cs typeface="Times New Roman" pitchFamily="18" charset="0"/>
              </a:rPr>
              <a:t>Example:- a, ‘2’</a:t>
            </a:r>
          </a:p>
          <a:p>
            <a:endParaRPr lang="en-IN" dirty="0"/>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0F31DEBF-1CDB-4384-902F-E04DCEECB20D}"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6BF267F2-6069-48DC-ACEE-9DC808298DA4}">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1E76271-25A8-4543-AB27-176A1A72CED4}"/>
              </a:ext>
            </a:extLst>
          </p:cNvPr>
          <p:cNvSpPr txBox="1"/>
          <p:nvPr>
            <p:custDataLst>
              <p:tags r:id="rId1"/>
            </p:custDataLst>
          </p:nvPr>
        </p:nvSpPr>
        <p:spPr>
          <a:xfrm>
            <a:off x="0" y="1142984"/>
            <a:ext cx="2071670" cy="474696"/>
          </a:xfrm>
          <a:solidFill>
            <a:schemeClr val="accent1">
              <a:lumMod val="60000"/>
              <a:lumOff val="40000"/>
            </a:schemeClr>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2800" b="1" dirty="0" smtClean="0">
                <a:solidFill>
                  <a:srgbClr val="0070C0"/>
                </a:solidFill>
                <a:latin typeface="+mj-lt"/>
              </a:rPr>
              <a:t>Constants</a:t>
            </a:r>
            <a:endParaRPr lang="en-US" sz="2800" b="1" dirty="0">
              <a:solidFill>
                <a:srgbClr val="0070C0"/>
              </a:solidFill>
              <a:latin typeface="+mj-lt"/>
            </a:endParaRPr>
          </a:p>
        </p:txBody>
      </p:sp>
      <p:sp>
        <p:nvSpPr>
          <p:cNvPr id="4" name="TextBox 3">
            <a:extLst>
              <a:ext uri="{4E6AB9BF-F8AC-4A17-99E2-3A44E115C6B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28136CAC-853E-479D-AC29-BEBDF362F05C}"/>
              </a:ext>
            </a:extLst>
          </p:cNvPr>
          <p:cNvSpPr txBox="1"/>
          <p:nvPr>
            <p:custDataLst>
              <p:tags r:id="rId2"/>
            </p:custDataLst>
          </p:nvPr>
        </p:nvSpPr>
        <p:spPr>
          <a:xfrm>
            <a:off x="500034" y="1643050"/>
            <a:ext cx="9144000" cy="474700"/>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dirty="0"/>
              <a:t>A quantity does not change during the execution of a program is called as </a:t>
            </a:r>
            <a:r>
              <a:rPr lang="en-US" b="1" dirty="0" smtClean="0">
                <a:solidFill>
                  <a:srgbClr val="FF0000"/>
                </a:solidFill>
                <a:latin typeface="+mj-lt"/>
              </a:rPr>
              <a:t>Constant.</a:t>
            </a:r>
          </a:p>
          <a:p>
            <a:pPr algn="l">
              <a:defRPr lang="en-US" sz="1400" dirty="0"/>
            </a:pPr>
            <a:r>
              <a:rPr lang="en-US" b="1" dirty="0" smtClean="0">
                <a:latin typeface="+mj-lt"/>
              </a:rPr>
              <a:t>Constants are used to define fixed values such as pi.</a:t>
            </a:r>
            <a:endParaRPr lang="en-US" b="1" dirty="0">
              <a:latin typeface="+mj-lt"/>
            </a:endParaRPr>
          </a:p>
        </p:txBody>
      </p:sp>
      <p:sp>
        <p:nvSpPr>
          <p:cNvPr id="13" name="Slide Number Placeholder 12"/>
          <p:cNvSpPr>
            <a:spLocks noGrp="1"/>
          </p:cNvSpPr>
          <p:nvPr>
            <p:ph type="sldNum" sz="quarter" idx="12"/>
          </p:nvPr>
        </p:nvSpPr>
        <p:spPr/>
        <p:txBody>
          <a:bodyPr/>
          <a:lstStyle/>
          <a:p>
            <a:r>
              <a:rPr lang="en-US" smtClean="0"/>
              <a:t>&lt;#&gt;</a:t>
            </a:r>
            <a:endParaRPr lang="en-US" dirty="0"/>
          </a:p>
        </p:txBody>
      </p:sp>
      <p:pic>
        <p:nvPicPr>
          <p:cNvPr id="19" name="Picture 2"/>
          <p:cNvPicPr>
            <a:picLocks noChangeAspect="1" noChangeArrowheads="1"/>
          </p:cNvPicPr>
          <p:nvPr/>
        </p:nvPicPr>
        <p:blipFill>
          <a:blip r:embed="rId4"/>
          <a:srcRect/>
          <a:stretch>
            <a:fillRect/>
          </a:stretch>
        </p:blipFill>
        <p:spPr bwMode="auto">
          <a:xfrm>
            <a:off x="1285852" y="2428868"/>
            <a:ext cx="6248400" cy="3929090"/>
          </a:xfrm>
          <a:prstGeom prst="rect">
            <a:avLst/>
          </a:prstGeom>
          <a:noFill/>
          <a:ln w="9525">
            <a:noFill/>
            <a:miter lim="800000"/>
            <a:headEnd/>
            <a:tailEnd/>
          </a:ln>
          <a:effectLst/>
        </p:spPr>
      </p:pic>
      <p:sp>
        <p:nvSpPr>
          <p:cNvPr id="7" name="Date Placeholder 6"/>
          <p:cNvSpPr>
            <a:spLocks noGrp="1"/>
          </p:cNvSpPr>
          <p:nvPr>
            <p:ph type="dt" sz="half" idx="10"/>
          </p:nvPr>
        </p:nvSpPr>
        <p:spPr/>
        <p:txBody>
          <a:bodyPr/>
          <a:lstStyle/>
          <a:p>
            <a:fld id="{FDEC8F0C-4038-47F8-836C-9CB5BE45414F}"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B53E7B8F-51BD-4B81-A3C8-F377C57A81AB}">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44838268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smtClean="0"/>
              <a:t>&lt;#&gt;</a:t>
            </a:r>
            <a:endParaRPr lang="en-US" dirty="0"/>
          </a:p>
        </p:txBody>
      </p:sp>
      <p:sp>
        <p:nvSpPr>
          <p:cNvPr id="5" name="TextBox 4"/>
          <p:cNvSpPr txBox="1"/>
          <p:nvPr/>
        </p:nvSpPr>
        <p:spPr>
          <a:xfrm>
            <a:off x="357158" y="1214422"/>
            <a:ext cx="3500462" cy="584775"/>
          </a:xfrm>
          <a:prstGeom prst="rect">
            <a:avLst/>
          </a:prstGeom>
          <a:noFill/>
        </p:spPr>
        <p:txBody>
          <a:bodyPr wrap="square" rtlCol="0">
            <a:spAutoFit/>
          </a:bodyPr>
          <a:lstStyle/>
          <a:p>
            <a:r>
              <a:rPr lang="en-US" sz="3200" b="1" dirty="0" smtClean="0">
                <a:solidFill>
                  <a:srgbClr val="002060"/>
                </a:solidFill>
              </a:rPr>
              <a:t>Integer </a:t>
            </a:r>
            <a:r>
              <a:rPr lang="en-US" sz="3200" b="1" dirty="0" smtClean="0">
                <a:solidFill>
                  <a:srgbClr val="002060"/>
                </a:solidFill>
                <a:latin typeface="Times New Roman" pitchFamily="18" charset="0"/>
                <a:cs typeface="Times New Roman" pitchFamily="18" charset="0"/>
              </a:rPr>
              <a:t>Constants</a:t>
            </a:r>
            <a:endParaRPr lang="en-IN" sz="3200" dirty="0">
              <a:solidFill>
                <a:srgbClr val="002060"/>
              </a:solidFill>
              <a:latin typeface="Times New Roman" pitchFamily="18" charset="0"/>
              <a:cs typeface="Times New Roman" pitchFamily="18" charset="0"/>
            </a:endParaRPr>
          </a:p>
        </p:txBody>
      </p:sp>
      <p:graphicFrame>
        <p:nvGraphicFramePr>
          <p:cNvPr id="6" name="Table 5">
            <a:extLst>
              <a:ext uri="{0089F384-49B2-486D-8DDE-C8871818CEF5}">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06529BE-A86A-4C5F-B0B1-3E1E479A2CCA}"/>
              </a:ext>
            </a:extLst>
          </p:cNvPr>
          <p:cNvGraphicFramePr/>
          <p:nvPr/>
        </p:nvGraphicFramePr>
        <p:xfrm>
          <a:off x="6143636" y="2143118"/>
          <a:ext cx="2071702" cy="3786212"/>
        </p:xfrm>
        <a:graphic>
          <a:graphicData uri="http://schemas.openxmlformats.org/drawingml/2006/table">
            <a:tbl>
              <a:tblPr firstRow="1"/>
              <a:tblGrid>
                <a:gridCol w="969159">
                  <a:extLst>
                    <a:ext uri="{9D8B030D-6E8A-4147-A177-3AD203B41FA5}">
                      <a16:colId xmlns="" xmlns:a16="http://schemas.microsoft.com/office/drawing/2014/main" val="20000"/>
                    </a:ext>
                  </a:extLst>
                </a:gridCol>
                <a:gridCol w="1102543">
                  <a:extLst>
                    <a:ext uri="{9D8B030D-6E8A-4147-A177-3AD203B41FA5}">
                      <a16:colId xmlns="" xmlns:a16="http://schemas.microsoft.com/office/drawing/2014/main" val="20001"/>
                    </a:ext>
                  </a:extLst>
                </a:gridCol>
              </a:tblGrid>
              <a:tr h="695427">
                <a:tc>
                  <a:txBody>
                    <a:bodyPr/>
                    <a:lstStyle/>
                    <a:p>
                      <a:pPr algn="ctr"/>
                      <a:r>
                        <a:rPr lang="en-US" sz="1900" dirty="0"/>
                        <a:t>Valid</a:t>
                      </a:r>
                    </a:p>
                  </a:txBody>
                  <a:tcPr marT="60960" marB="60960"/>
                </a:tc>
                <a:tc>
                  <a:txBody>
                    <a:bodyPr/>
                    <a:lstStyle/>
                    <a:p>
                      <a:r>
                        <a:rPr lang="en-US" sz="1900" dirty="0"/>
                        <a:t>Invalid</a:t>
                      </a:r>
                    </a:p>
                  </a:txBody>
                  <a:tcPr marT="60960" marB="60960"/>
                </a:tc>
                <a:extLst>
                  <a:ext uri="{0D108BD9-81ED-4DB2-BD59-A6C34878D82A}">
                    <a16:rowId xmlns="" xmlns:a16="http://schemas.microsoft.com/office/drawing/2014/main" val="10000"/>
                  </a:ext>
                </a:extLst>
              </a:tr>
              <a:tr h="618157">
                <a:tc>
                  <a:txBody>
                    <a:bodyPr/>
                    <a:lstStyle/>
                    <a:p>
                      <a:pPr algn="ctr"/>
                      <a:r>
                        <a:rPr lang="en-US" sz="1600" dirty="0"/>
                        <a:t>87</a:t>
                      </a:r>
                    </a:p>
                  </a:txBody>
                  <a:tcPr marT="60960" marB="60960"/>
                </a:tc>
                <a:tc>
                  <a:txBody>
                    <a:bodyPr/>
                    <a:lstStyle/>
                    <a:p>
                      <a:r>
                        <a:rPr lang="en-US" sz="1600" dirty="0"/>
                        <a:t>12.34</a:t>
                      </a:r>
                    </a:p>
                  </a:txBody>
                  <a:tcPr marT="60960" marB="60960"/>
                </a:tc>
                <a:extLst>
                  <a:ext uri="{0D108BD9-81ED-4DB2-BD59-A6C34878D82A}">
                    <a16:rowId xmlns="" xmlns:a16="http://schemas.microsoft.com/office/drawing/2014/main" val="10001"/>
                  </a:ext>
                </a:extLst>
              </a:tr>
              <a:tr h="618157">
                <a:tc>
                  <a:txBody>
                    <a:bodyPr/>
                    <a:lstStyle/>
                    <a:p>
                      <a:pPr algn="ctr"/>
                      <a:r>
                        <a:rPr lang="en-US" sz="1600" dirty="0"/>
                        <a:t>-63</a:t>
                      </a:r>
                    </a:p>
                  </a:txBody>
                  <a:tcPr marT="60960" marB="60960"/>
                </a:tc>
                <a:tc>
                  <a:txBody>
                    <a:bodyPr/>
                    <a:lstStyle/>
                    <a:p>
                      <a:r>
                        <a:rPr lang="en-US" sz="1600" dirty="0"/>
                        <a:t>8.7</a:t>
                      </a:r>
                    </a:p>
                  </a:txBody>
                  <a:tcPr marT="60960" marB="60960"/>
                </a:tc>
                <a:extLst>
                  <a:ext uri="{0D108BD9-81ED-4DB2-BD59-A6C34878D82A}">
                    <a16:rowId xmlns="" xmlns:a16="http://schemas.microsoft.com/office/drawing/2014/main" val="10002"/>
                  </a:ext>
                </a:extLst>
              </a:tr>
              <a:tr h="618157">
                <a:tc>
                  <a:txBody>
                    <a:bodyPr/>
                    <a:lstStyle/>
                    <a:p>
                      <a:pPr algn="ctr"/>
                      <a:r>
                        <a:rPr lang="en-US" sz="1600" dirty="0"/>
                        <a:t>+94</a:t>
                      </a:r>
                    </a:p>
                  </a:txBody>
                  <a:tcPr marT="60960" marB="60960"/>
                </a:tc>
                <a:tc>
                  <a:txBody>
                    <a:bodyPr/>
                    <a:lstStyle/>
                    <a:p>
                      <a:r>
                        <a:rPr lang="en-US" sz="1600" dirty="0"/>
                        <a:t>21 23</a:t>
                      </a:r>
                    </a:p>
                  </a:txBody>
                  <a:tcPr marT="60960" marB="60960"/>
                </a:tc>
                <a:extLst>
                  <a:ext uri="{0D108BD9-81ED-4DB2-BD59-A6C34878D82A}">
                    <a16:rowId xmlns="" xmlns:a16="http://schemas.microsoft.com/office/drawing/2014/main" val="10003"/>
                  </a:ext>
                </a:extLst>
              </a:tr>
              <a:tr h="618157">
                <a:tc>
                  <a:txBody>
                    <a:bodyPr/>
                    <a:lstStyle/>
                    <a:p>
                      <a:pPr algn="ctr"/>
                      <a:r>
                        <a:rPr lang="en-US" sz="1600" dirty="0"/>
                        <a:t>0723</a:t>
                      </a:r>
                    </a:p>
                  </a:txBody>
                  <a:tcPr marT="60960" marB="60960"/>
                </a:tc>
                <a:tc>
                  <a:txBody>
                    <a:bodyPr/>
                    <a:lstStyle/>
                    <a:p>
                      <a:r>
                        <a:rPr lang="en-US" sz="1600" dirty="0"/>
                        <a:t>100.</a:t>
                      </a:r>
                    </a:p>
                  </a:txBody>
                  <a:tcPr marT="60960" marB="60960"/>
                </a:tc>
                <a:extLst>
                  <a:ext uri="{0D108BD9-81ED-4DB2-BD59-A6C34878D82A}">
                    <a16:rowId xmlns="" xmlns:a16="http://schemas.microsoft.com/office/drawing/2014/main" val="10004"/>
                  </a:ext>
                </a:extLst>
              </a:tr>
              <a:tr h="618157">
                <a:tc>
                  <a:txBody>
                    <a:bodyPr/>
                    <a:lstStyle/>
                    <a:p>
                      <a:pPr algn="ctr"/>
                      <a:r>
                        <a:rPr lang="en-US" sz="1600" dirty="0"/>
                        <a:t>956</a:t>
                      </a:r>
                    </a:p>
                  </a:txBody>
                  <a:tcPr marT="60960" marB="60960"/>
                </a:tc>
                <a:tc>
                  <a:txBody>
                    <a:bodyPr/>
                    <a:lstStyle/>
                    <a:p>
                      <a:r>
                        <a:rPr lang="en-US" sz="1600" dirty="0"/>
                        <a:t>12,34</a:t>
                      </a:r>
                    </a:p>
                  </a:txBody>
                  <a:tcPr marT="60960" marB="60960"/>
                </a:tc>
                <a:extLst>
                  <a:ext uri="{0D108BD9-81ED-4DB2-BD59-A6C34878D82A}">
                    <a16:rowId xmlns="" xmlns:a16="http://schemas.microsoft.com/office/drawing/2014/main" val="10005"/>
                  </a:ext>
                </a:extLst>
              </a:tr>
            </a:tbl>
          </a:graphicData>
        </a:graphic>
      </p:graphicFrame>
      <p:sp>
        <p:nvSpPr>
          <p:cNvPr id="7" name="Rectangle 6"/>
          <p:cNvSpPr/>
          <p:nvPr/>
        </p:nvSpPr>
        <p:spPr>
          <a:xfrm>
            <a:off x="714348" y="2000240"/>
            <a:ext cx="4572000" cy="3539430"/>
          </a:xfrm>
          <a:prstGeom prst="rect">
            <a:avLst/>
          </a:prstGeom>
        </p:spPr>
        <p:txBody>
          <a:bodyPr wrap="square">
            <a:spAutoFit/>
          </a:bodyPr>
          <a:lstStyle/>
          <a:p>
            <a:pPr>
              <a:defRPr lang="en-US" sz="1400" dirty="0"/>
            </a:pPr>
            <a:r>
              <a:rPr lang="en-US" sz="2800" b="1" dirty="0" smtClean="0">
                <a:solidFill>
                  <a:schemeClr val="accent6"/>
                </a:solidFill>
                <a:latin typeface="Times New Roman" pitchFamily="18" charset="0"/>
                <a:cs typeface="Times New Roman" pitchFamily="18" charset="0"/>
              </a:rPr>
              <a:t>Rules:</a:t>
            </a:r>
          </a:p>
          <a:p>
            <a:pPr>
              <a:defRPr lang="en-US" sz="1400" dirty="0"/>
            </a:pPr>
            <a:endParaRPr lang="en-US" sz="2800" b="1" dirty="0" smtClean="0">
              <a:solidFill>
                <a:schemeClr val="accent6"/>
              </a:solidFill>
              <a:latin typeface="Times New Roman" pitchFamily="18" charset="0"/>
              <a:cs typeface="Times New Roman" pitchFamily="18" charset="0"/>
            </a:endParaRPr>
          </a:p>
          <a:p>
            <a:pPr>
              <a:defRPr lang="en-US" sz="1400" dirty="0"/>
            </a:pPr>
            <a:r>
              <a:rPr lang="en-US" sz="2800" dirty="0" smtClean="0">
                <a:solidFill>
                  <a:srgbClr val="00B050"/>
                </a:solidFill>
                <a:latin typeface="Times New Roman" pitchFamily="18" charset="0"/>
                <a:cs typeface="Times New Roman" pitchFamily="18" charset="0"/>
              </a:rPr>
              <a:t>- must have at least one digit</a:t>
            </a:r>
          </a:p>
          <a:p>
            <a:pPr>
              <a:defRPr lang="en-US" sz="1400" dirty="0"/>
            </a:pPr>
            <a:r>
              <a:rPr lang="en-US" sz="2800" dirty="0" smtClean="0">
                <a:solidFill>
                  <a:srgbClr val="00B050"/>
                </a:solidFill>
                <a:latin typeface="Times New Roman" pitchFamily="18" charset="0"/>
                <a:cs typeface="Times New Roman" pitchFamily="18" charset="0"/>
              </a:rPr>
              <a:t>- must not have decimal point</a:t>
            </a:r>
          </a:p>
          <a:p>
            <a:pPr>
              <a:defRPr lang="en-US" sz="1400" dirty="0"/>
            </a:pPr>
            <a:r>
              <a:rPr lang="en-US" sz="2800" dirty="0" smtClean="0">
                <a:solidFill>
                  <a:srgbClr val="00B050"/>
                </a:solidFill>
                <a:latin typeface="Times New Roman" pitchFamily="18" charset="0"/>
                <a:cs typeface="Times New Roman" pitchFamily="18" charset="0"/>
              </a:rPr>
              <a:t>- could be either +</a:t>
            </a:r>
            <a:r>
              <a:rPr lang="en-US" sz="2800" dirty="0" err="1" smtClean="0">
                <a:solidFill>
                  <a:srgbClr val="00B050"/>
                </a:solidFill>
                <a:latin typeface="Times New Roman" pitchFamily="18" charset="0"/>
                <a:cs typeface="Times New Roman" pitchFamily="18" charset="0"/>
              </a:rPr>
              <a:t>ve</a:t>
            </a:r>
            <a:r>
              <a:rPr lang="en-US" sz="2800" dirty="0" smtClean="0">
                <a:solidFill>
                  <a:srgbClr val="00B050"/>
                </a:solidFill>
                <a:latin typeface="Times New Roman" pitchFamily="18" charset="0"/>
                <a:cs typeface="Times New Roman" pitchFamily="18" charset="0"/>
              </a:rPr>
              <a:t> or -</a:t>
            </a:r>
            <a:r>
              <a:rPr lang="en-US" sz="2800" dirty="0" err="1" smtClean="0">
                <a:solidFill>
                  <a:srgbClr val="00B050"/>
                </a:solidFill>
                <a:latin typeface="Times New Roman" pitchFamily="18" charset="0"/>
                <a:cs typeface="Times New Roman" pitchFamily="18" charset="0"/>
              </a:rPr>
              <a:t>ve</a:t>
            </a:r>
            <a:endParaRPr lang="en-US" sz="2800" dirty="0" smtClean="0">
              <a:solidFill>
                <a:srgbClr val="00B050"/>
              </a:solidFill>
              <a:latin typeface="Times New Roman" pitchFamily="18" charset="0"/>
              <a:cs typeface="Times New Roman" pitchFamily="18" charset="0"/>
            </a:endParaRPr>
          </a:p>
          <a:p>
            <a:pPr>
              <a:defRPr lang="en-US" sz="1400" dirty="0"/>
            </a:pPr>
            <a:r>
              <a:rPr lang="en-US" sz="2800" dirty="0" smtClean="0">
                <a:solidFill>
                  <a:srgbClr val="00B050"/>
                </a:solidFill>
                <a:latin typeface="Times New Roman" pitchFamily="18" charset="0"/>
                <a:cs typeface="Times New Roman" pitchFamily="18" charset="0"/>
              </a:rPr>
              <a:t>- no commas or blank spaces are  allowed</a:t>
            </a:r>
          </a:p>
          <a:p>
            <a:pPr>
              <a:defRPr lang="en-US" sz="1400" dirty="0"/>
            </a:pPr>
            <a:r>
              <a:rPr lang="en-US" sz="2800" dirty="0" smtClean="0">
                <a:solidFill>
                  <a:srgbClr val="00B050"/>
                </a:solidFill>
                <a:latin typeface="Times New Roman" pitchFamily="18" charset="0"/>
                <a:cs typeface="Times New Roman" pitchFamily="18" charset="0"/>
              </a:rPr>
              <a:t>- default sign is +</a:t>
            </a:r>
            <a:r>
              <a:rPr lang="en-US" sz="2800" dirty="0" err="1" smtClean="0">
                <a:solidFill>
                  <a:srgbClr val="00B050"/>
                </a:solidFill>
                <a:latin typeface="Times New Roman" pitchFamily="18" charset="0"/>
                <a:cs typeface="Times New Roman" pitchFamily="18" charset="0"/>
              </a:rPr>
              <a:t>ve</a:t>
            </a:r>
            <a:endParaRPr lang="en-US" sz="2800" dirty="0">
              <a:solidFill>
                <a:srgbClr val="00B050"/>
              </a:solidFill>
              <a:latin typeface="Times New Roman" pitchFamily="18" charset="0"/>
              <a:cs typeface="Times New Roman" pitchFamily="18" charset="0"/>
            </a:endParaRPr>
          </a:p>
        </p:txBody>
      </p:sp>
      <p:sp>
        <p:nvSpPr>
          <p:cNvPr id="9" name="Date Placeholder 8"/>
          <p:cNvSpPr>
            <a:spLocks noGrp="1"/>
          </p:cNvSpPr>
          <p:nvPr>
            <p:ph type="dt" sz="half" idx="10"/>
          </p:nvPr>
        </p:nvSpPr>
        <p:spPr/>
        <p:txBody>
          <a:bodyPr/>
          <a:lstStyle/>
          <a:p>
            <a:fld id="{442E990C-E233-485A-B9A5-BDCC3543A62D}" type="datetime3">
              <a:rPr lang="en-US" smtClean="0"/>
              <a:pPr/>
              <a:t>22 March 2024</a:t>
            </a:fld>
            <a:endParaRPr lang="en-IN"/>
          </a:p>
        </p:txBody>
      </p:sp>
      <p:sp>
        <p:nvSpPr>
          <p:cNvPr id="10" name="Footer Placeholder 9"/>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77</a:t>
            </a:fld>
            <a:endParaRPr lang="en-IN"/>
          </a:p>
        </p:txBody>
      </p:sp>
      <p:sp>
        <p:nvSpPr>
          <p:cNvPr id="3" name="Rectangle 2"/>
          <p:cNvSpPr/>
          <p:nvPr/>
        </p:nvSpPr>
        <p:spPr>
          <a:xfrm>
            <a:off x="428596" y="1428736"/>
            <a:ext cx="4830105" cy="523220"/>
          </a:xfrm>
          <a:prstGeom prst="rect">
            <a:avLst/>
          </a:prstGeom>
        </p:spPr>
        <p:txBody>
          <a:bodyPr wrap="none">
            <a:spAutoFit/>
          </a:bodyPr>
          <a:lstStyle/>
          <a:p>
            <a:pPr algn="ctr">
              <a:defRPr lang="en-US" sz="1400" dirty="0"/>
            </a:pPr>
            <a:r>
              <a:rPr lang="en-US" sz="2800" b="1" dirty="0" smtClean="0">
                <a:latin typeface="Times New Roman" pitchFamily="18" charset="0"/>
                <a:cs typeface="Times New Roman" pitchFamily="18" charset="0"/>
              </a:rPr>
              <a:t>Floating Point (real)Constants</a:t>
            </a:r>
            <a:endParaRPr lang="en-US" sz="2800" b="1" dirty="0">
              <a:latin typeface="Times New Roman" pitchFamily="18" charset="0"/>
              <a:cs typeface="Times New Roman" pitchFamily="18" charset="0"/>
            </a:endParaRPr>
          </a:p>
        </p:txBody>
      </p:sp>
      <p:sp>
        <p:nvSpPr>
          <p:cNvPr id="4" name="Rectangle 3"/>
          <p:cNvSpPr/>
          <p:nvPr/>
        </p:nvSpPr>
        <p:spPr>
          <a:xfrm>
            <a:off x="285720" y="2428868"/>
            <a:ext cx="4572000" cy="3539430"/>
          </a:xfrm>
          <a:prstGeom prst="rect">
            <a:avLst/>
          </a:prstGeom>
        </p:spPr>
        <p:txBody>
          <a:bodyPr>
            <a:spAutoFit/>
          </a:bodyPr>
          <a:lstStyle/>
          <a:p>
            <a:pPr>
              <a:defRPr lang="en-US" sz="1400" dirty="0"/>
            </a:pPr>
            <a:r>
              <a:rPr lang="en-US" sz="2800" b="1" dirty="0" smtClean="0">
                <a:solidFill>
                  <a:schemeClr val="accent6"/>
                </a:solidFill>
                <a:latin typeface="Times New Roman" pitchFamily="18" charset="0"/>
                <a:cs typeface="Times New Roman" pitchFamily="18" charset="0"/>
              </a:rPr>
              <a:t>Rules:</a:t>
            </a:r>
          </a:p>
          <a:p>
            <a:pPr>
              <a:defRPr lang="en-US" sz="1400" dirty="0"/>
            </a:pPr>
            <a:endParaRPr lang="en-US" sz="2800" b="1" dirty="0" smtClean="0">
              <a:solidFill>
                <a:schemeClr val="accent6"/>
              </a:solidFill>
              <a:latin typeface="Times New Roman" pitchFamily="18" charset="0"/>
              <a:cs typeface="Times New Roman" pitchFamily="18" charset="0"/>
            </a:endParaRPr>
          </a:p>
          <a:p>
            <a:pPr>
              <a:defRPr lang="en-US" sz="1400" dirty="0"/>
            </a:pPr>
            <a:r>
              <a:rPr lang="en-US" sz="2800" dirty="0" smtClean="0">
                <a:solidFill>
                  <a:srgbClr val="00B050"/>
                </a:solidFill>
                <a:latin typeface="Times New Roman" pitchFamily="18" charset="0"/>
                <a:cs typeface="Times New Roman" pitchFamily="18" charset="0"/>
              </a:rPr>
              <a:t>- must have at least one digit</a:t>
            </a:r>
          </a:p>
          <a:p>
            <a:pPr>
              <a:defRPr lang="en-US" sz="1400" dirty="0"/>
            </a:pPr>
            <a:r>
              <a:rPr lang="en-US" sz="2800" dirty="0" smtClean="0">
                <a:solidFill>
                  <a:srgbClr val="00B050"/>
                </a:solidFill>
                <a:latin typeface="Times New Roman" pitchFamily="18" charset="0"/>
                <a:cs typeface="Times New Roman" pitchFamily="18" charset="0"/>
              </a:rPr>
              <a:t>- must have decimal point</a:t>
            </a:r>
          </a:p>
          <a:p>
            <a:pPr>
              <a:defRPr lang="en-US" sz="1400" dirty="0"/>
            </a:pPr>
            <a:r>
              <a:rPr lang="en-US" sz="2800" dirty="0" smtClean="0">
                <a:solidFill>
                  <a:srgbClr val="00B050"/>
                </a:solidFill>
                <a:latin typeface="Times New Roman" pitchFamily="18" charset="0"/>
                <a:cs typeface="Times New Roman" pitchFamily="18" charset="0"/>
              </a:rPr>
              <a:t>- could be either +</a:t>
            </a:r>
            <a:r>
              <a:rPr lang="en-US" sz="2800" dirty="0" err="1" smtClean="0">
                <a:solidFill>
                  <a:srgbClr val="00B050"/>
                </a:solidFill>
                <a:latin typeface="Times New Roman" pitchFamily="18" charset="0"/>
                <a:cs typeface="Times New Roman" pitchFamily="18" charset="0"/>
              </a:rPr>
              <a:t>ve</a:t>
            </a:r>
            <a:r>
              <a:rPr lang="en-US" sz="2800" dirty="0" smtClean="0">
                <a:solidFill>
                  <a:srgbClr val="00B050"/>
                </a:solidFill>
                <a:latin typeface="Times New Roman" pitchFamily="18" charset="0"/>
                <a:cs typeface="Times New Roman" pitchFamily="18" charset="0"/>
              </a:rPr>
              <a:t> or -</a:t>
            </a:r>
            <a:r>
              <a:rPr lang="en-US" sz="2800" dirty="0" err="1" smtClean="0">
                <a:solidFill>
                  <a:srgbClr val="00B050"/>
                </a:solidFill>
                <a:latin typeface="Times New Roman" pitchFamily="18" charset="0"/>
                <a:cs typeface="Times New Roman" pitchFamily="18" charset="0"/>
              </a:rPr>
              <a:t>ve</a:t>
            </a:r>
            <a:endParaRPr lang="en-US" sz="2800" dirty="0" smtClean="0">
              <a:solidFill>
                <a:srgbClr val="00B050"/>
              </a:solidFill>
              <a:latin typeface="Times New Roman" pitchFamily="18" charset="0"/>
              <a:cs typeface="Times New Roman" pitchFamily="18" charset="0"/>
            </a:endParaRPr>
          </a:p>
          <a:p>
            <a:pPr>
              <a:defRPr lang="en-US" sz="1400" dirty="0"/>
            </a:pPr>
            <a:r>
              <a:rPr lang="en-US" sz="2800" dirty="0" smtClean="0">
                <a:solidFill>
                  <a:srgbClr val="00B050"/>
                </a:solidFill>
                <a:latin typeface="Times New Roman" pitchFamily="18" charset="0"/>
                <a:cs typeface="Times New Roman" pitchFamily="18" charset="0"/>
              </a:rPr>
              <a:t>- no commas or blank spaces are  allowed</a:t>
            </a:r>
          </a:p>
          <a:p>
            <a:pPr>
              <a:defRPr lang="en-US" sz="1400" dirty="0"/>
            </a:pPr>
            <a:r>
              <a:rPr lang="en-US" sz="2800" dirty="0" smtClean="0">
                <a:solidFill>
                  <a:srgbClr val="00B050"/>
                </a:solidFill>
                <a:latin typeface="Times New Roman" pitchFamily="18" charset="0"/>
                <a:cs typeface="Times New Roman" pitchFamily="18" charset="0"/>
              </a:rPr>
              <a:t>- default sign is +</a:t>
            </a:r>
            <a:r>
              <a:rPr lang="en-US" sz="2800" dirty="0" err="1" smtClean="0">
                <a:solidFill>
                  <a:srgbClr val="00B050"/>
                </a:solidFill>
                <a:latin typeface="Times New Roman" pitchFamily="18" charset="0"/>
                <a:cs typeface="Times New Roman" pitchFamily="18" charset="0"/>
              </a:rPr>
              <a:t>ve</a:t>
            </a:r>
            <a:endParaRPr lang="en-US" sz="2800" dirty="0">
              <a:solidFill>
                <a:srgbClr val="00B050"/>
              </a:solidFill>
              <a:latin typeface="Times New Roman" pitchFamily="18" charset="0"/>
              <a:cs typeface="Times New Roman" pitchFamily="18" charset="0"/>
            </a:endParaRPr>
          </a:p>
        </p:txBody>
      </p:sp>
      <p:graphicFrame>
        <p:nvGraphicFramePr>
          <p:cNvPr id="5" name="Table 4">
            <a:extLst>
              <a:ext uri="{FEDFA37F-7D30-4D2E-818E-CAE9BED1439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63D21C0-ADBA-4EA4-AB83-385CCB67C906}"/>
              </a:ext>
            </a:extLst>
          </p:cNvPr>
          <p:cNvGraphicFramePr/>
          <p:nvPr/>
        </p:nvGraphicFramePr>
        <p:xfrm>
          <a:off x="6286512" y="2571744"/>
          <a:ext cx="1571636" cy="2571836"/>
        </p:xfrm>
        <a:graphic>
          <a:graphicData uri="http://schemas.openxmlformats.org/drawingml/2006/table">
            <a:tbl>
              <a:tblPr firstRow="1"/>
              <a:tblGrid>
                <a:gridCol w="735225">
                  <a:extLst>
                    <a:ext uri="{9D8B030D-6E8A-4147-A177-3AD203B41FA5}">
                      <a16:colId xmlns="" xmlns:a16="http://schemas.microsoft.com/office/drawing/2014/main" val="20000"/>
                    </a:ext>
                  </a:extLst>
                </a:gridCol>
                <a:gridCol w="836411">
                  <a:extLst>
                    <a:ext uri="{9D8B030D-6E8A-4147-A177-3AD203B41FA5}">
                      <a16:colId xmlns="" xmlns:a16="http://schemas.microsoft.com/office/drawing/2014/main" val="20001"/>
                    </a:ext>
                  </a:extLst>
                </a:gridCol>
              </a:tblGrid>
              <a:tr h="428628">
                <a:tc>
                  <a:txBody>
                    <a:bodyPr/>
                    <a:lstStyle/>
                    <a:p>
                      <a:pPr algn="ctr"/>
                      <a:r>
                        <a:rPr lang="en-US" sz="1900" dirty="0"/>
                        <a:t>Valid</a:t>
                      </a:r>
                    </a:p>
                  </a:txBody>
                  <a:tcPr marT="60960" marB="60960"/>
                </a:tc>
                <a:tc>
                  <a:txBody>
                    <a:bodyPr/>
                    <a:lstStyle/>
                    <a:p>
                      <a:pPr algn="ctr"/>
                      <a:r>
                        <a:rPr lang="en-US" sz="1900" dirty="0"/>
                        <a:t>Invalid</a:t>
                      </a:r>
                    </a:p>
                  </a:txBody>
                  <a:tcPr marT="60960" marB="60960"/>
                </a:tc>
                <a:extLst>
                  <a:ext uri="{0D108BD9-81ED-4DB2-BD59-A6C34878D82A}">
                    <a16:rowId xmlns="" xmlns:a16="http://schemas.microsoft.com/office/drawing/2014/main" val="10000"/>
                  </a:ext>
                </a:extLst>
              </a:tr>
              <a:tr h="383402">
                <a:tc>
                  <a:txBody>
                    <a:bodyPr/>
                    <a:lstStyle/>
                    <a:p>
                      <a:pPr algn="ctr"/>
                      <a:r>
                        <a:rPr lang="en-US" sz="1600" dirty="0"/>
                        <a:t>82.1</a:t>
                      </a:r>
                    </a:p>
                  </a:txBody>
                  <a:tcPr marT="60960" marB="60960"/>
                </a:tc>
                <a:tc>
                  <a:txBody>
                    <a:bodyPr/>
                    <a:lstStyle/>
                    <a:p>
                      <a:pPr algn="ctr"/>
                      <a:r>
                        <a:rPr lang="en-US" sz="1600" dirty="0"/>
                        <a:t>234</a:t>
                      </a:r>
                    </a:p>
                  </a:txBody>
                  <a:tcPr marT="60960" marB="60960"/>
                </a:tc>
                <a:extLst>
                  <a:ext uri="{0D108BD9-81ED-4DB2-BD59-A6C34878D82A}">
                    <a16:rowId xmlns="" xmlns:a16="http://schemas.microsoft.com/office/drawing/2014/main" val="10001"/>
                  </a:ext>
                </a:extLst>
              </a:tr>
              <a:tr h="579868">
                <a:tc>
                  <a:txBody>
                    <a:bodyPr/>
                    <a:lstStyle/>
                    <a:p>
                      <a:pPr algn="ctr"/>
                      <a:r>
                        <a:rPr lang="en-US" sz="1600" dirty="0"/>
                        <a:t>1000.6</a:t>
                      </a:r>
                    </a:p>
                  </a:txBody>
                  <a:tcPr marT="60960" marB="60960"/>
                </a:tc>
                <a:tc>
                  <a:txBody>
                    <a:bodyPr/>
                    <a:lstStyle/>
                    <a:p>
                      <a:pPr algn="ctr"/>
                      <a:r>
                        <a:rPr lang="en-US" sz="1600" dirty="0"/>
                        <a:t>10.34.2</a:t>
                      </a:r>
                    </a:p>
                  </a:txBody>
                  <a:tcPr marT="60960" marB="60960"/>
                </a:tc>
                <a:extLst>
                  <a:ext uri="{0D108BD9-81ED-4DB2-BD59-A6C34878D82A}">
                    <a16:rowId xmlns="" xmlns:a16="http://schemas.microsoft.com/office/drawing/2014/main" val="10002"/>
                  </a:ext>
                </a:extLst>
              </a:tr>
              <a:tr h="383402">
                <a:tc>
                  <a:txBody>
                    <a:bodyPr/>
                    <a:lstStyle/>
                    <a:p>
                      <a:pPr algn="ctr"/>
                      <a:r>
                        <a:rPr lang="en-US" sz="1600" dirty="0"/>
                        <a:t>3.212</a:t>
                      </a:r>
                    </a:p>
                  </a:txBody>
                  <a:tcPr marT="60960" marB="60960"/>
                </a:tc>
                <a:tc>
                  <a:txBody>
                    <a:bodyPr/>
                    <a:lstStyle/>
                    <a:p>
                      <a:pPr algn="ctr"/>
                      <a:r>
                        <a:rPr lang="en-US" sz="1600" dirty="0"/>
                        <a:t>22/7</a:t>
                      </a:r>
                    </a:p>
                  </a:txBody>
                  <a:tcPr marT="60960" marB="60960"/>
                </a:tc>
                <a:extLst>
                  <a:ext uri="{0D108BD9-81ED-4DB2-BD59-A6C34878D82A}">
                    <a16:rowId xmlns="" xmlns:a16="http://schemas.microsoft.com/office/drawing/2014/main" val="10003"/>
                  </a:ext>
                </a:extLst>
              </a:tr>
              <a:tr h="383402">
                <a:tc>
                  <a:txBody>
                    <a:bodyPr/>
                    <a:lstStyle/>
                    <a:p>
                      <a:pPr algn="ctr"/>
                      <a:r>
                        <a:rPr lang="en-US" sz="1600" dirty="0"/>
                        <a:t>-0.5</a:t>
                      </a:r>
                    </a:p>
                  </a:txBody>
                  <a:tcPr marT="60960" marB="60960"/>
                </a:tc>
                <a:tc>
                  <a:txBody>
                    <a:bodyPr/>
                    <a:lstStyle/>
                    <a:p>
                      <a:pPr algn="ctr"/>
                      <a:r>
                        <a:rPr lang="en-US" sz="1600" dirty="0"/>
                        <a:t>1.2.3</a:t>
                      </a:r>
                    </a:p>
                  </a:txBody>
                  <a:tcPr marT="60960" marB="60960"/>
                </a:tc>
                <a:extLst>
                  <a:ext uri="{0D108BD9-81ED-4DB2-BD59-A6C34878D82A}">
                    <a16:rowId xmlns="" xmlns:a16="http://schemas.microsoft.com/office/drawing/2014/main" val="10004"/>
                  </a:ext>
                </a:extLst>
              </a:tr>
              <a:tr h="383402">
                <a:tc>
                  <a:txBody>
                    <a:bodyPr/>
                    <a:lstStyle/>
                    <a:p>
                      <a:pPr algn="ctr"/>
                      <a:r>
                        <a:rPr lang="en-US" sz="1600" dirty="0"/>
                        <a:t>100.</a:t>
                      </a:r>
                    </a:p>
                  </a:txBody>
                  <a:tcPr marT="60960" marB="60960"/>
                </a:tc>
                <a:tc>
                  <a:txBody>
                    <a:bodyPr/>
                    <a:lstStyle/>
                    <a:p>
                      <a:pPr algn="ctr"/>
                      <a:r>
                        <a:rPr lang="en-US" sz="1600" dirty="0"/>
                        <a:t>112</a:t>
                      </a:r>
                    </a:p>
                  </a:txBody>
                  <a:tcPr marT="60960" marB="60960"/>
                </a:tc>
                <a:extLst>
                  <a:ext uri="{0D108BD9-81ED-4DB2-BD59-A6C34878D82A}">
                    <a16:rowId xmlns="" xmlns:a16="http://schemas.microsoft.com/office/drawing/2014/main" val="10005"/>
                  </a:ext>
                </a:extLst>
              </a:tr>
            </a:tbl>
          </a:graphicData>
        </a:graphic>
      </p:graphicFrame>
      <p:sp>
        <p:nvSpPr>
          <p:cNvPr id="7" name="Date Placeholder 6"/>
          <p:cNvSpPr>
            <a:spLocks noGrp="1"/>
          </p:cNvSpPr>
          <p:nvPr>
            <p:ph type="dt" sz="half" idx="10"/>
          </p:nvPr>
        </p:nvSpPr>
        <p:spPr/>
        <p:txBody>
          <a:bodyPr/>
          <a:lstStyle/>
          <a:p>
            <a:fld id="{B1F7081F-83C7-4095-819C-928A44DB838B}"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00108"/>
            <a:ext cx="7620000" cy="5181600"/>
          </a:xfrm>
        </p:spPr>
        <p:txBody>
          <a:bodyPr>
            <a:normAutofit fontScale="92500" lnSpcReduction="10000"/>
          </a:bodyPr>
          <a:lstStyle/>
          <a:p>
            <a:pPr>
              <a:buNone/>
            </a:pPr>
            <a:endParaRPr lang="en-US" sz="2800" b="1" dirty="0" smtClean="0">
              <a:solidFill>
                <a:srgbClr val="0070C0"/>
              </a:solidFill>
              <a:latin typeface="Times New Roman" pitchFamily="18" charset="0"/>
              <a:cs typeface="Times New Roman" pitchFamily="18" charset="0"/>
            </a:endParaRPr>
          </a:p>
          <a:p>
            <a:pPr>
              <a:buNone/>
            </a:pPr>
            <a:r>
              <a:rPr lang="en-US" sz="2800" b="1" dirty="0" smtClean="0">
                <a:solidFill>
                  <a:srgbClr val="0070C0"/>
                </a:solidFill>
                <a:latin typeface="Times New Roman" pitchFamily="18" charset="0"/>
                <a:cs typeface="Times New Roman" pitchFamily="18" charset="0"/>
              </a:rPr>
              <a:t>Single </a:t>
            </a:r>
            <a:r>
              <a:rPr sz="2800" b="1" smtClean="0">
                <a:solidFill>
                  <a:srgbClr val="0070C0"/>
                </a:solidFill>
                <a:latin typeface="Times New Roman" pitchFamily="18" charset="0"/>
                <a:cs typeface="Times New Roman" pitchFamily="18" charset="0"/>
              </a:rPr>
              <a:t>Character constants:</a:t>
            </a:r>
          </a:p>
          <a:p>
            <a:pPr algn="just"/>
            <a:r>
              <a:rPr sz="2400" smtClean="0">
                <a:latin typeface="Times New Roman" pitchFamily="18" charset="0"/>
                <a:cs typeface="Times New Roman" pitchFamily="18" charset="0"/>
              </a:rPr>
              <a:t>It  can be single character enclosed within single quotes or a ‘\’ (backslash) followed by any character.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Example:- ‘a’</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buNone/>
            </a:pPr>
            <a:r>
              <a:rPr lang="en-IN" sz="2800" b="1" dirty="0" smtClean="0">
                <a:solidFill>
                  <a:srgbClr val="0070C0"/>
                </a:solidFill>
                <a:latin typeface="Times New Roman" pitchFamily="18" charset="0"/>
                <a:cs typeface="Times New Roman" pitchFamily="18" charset="0"/>
              </a:rPr>
              <a:t>String constants:</a:t>
            </a:r>
          </a:p>
          <a:p>
            <a:pPr algn="just"/>
            <a:r>
              <a:rPr lang="en-IN" sz="2400" dirty="0" smtClean="0"/>
              <a:t>These are a sequence of characters enclosed in double quotes, and they may include letters, digits, special characters, and blank spaces.</a:t>
            </a:r>
          </a:p>
          <a:p>
            <a:pPr algn="just"/>
            <a:r>
              <a:rPr lang="en-IN" sz="2400" dirty="0" smtClean="0"/>
              <a:t> </a:t>
            </a:r>
            <a:r>
              <a:rPr lang="en-US" sz="2400" dirty="0" smtClean="0">
                <a:latin typeface="Times New Roman" pitchFamily="18" charset="0"/>
                <a:cs typeface="Times New Roman" pitchFamily="18" charset="0"/>
              </a:rPr>
              <a:t>Example:- “a”,</a:t>
            </a:r>
            <a:r>
              <a:rPr lang="en-IN" sz="2400" dirty="0" smtClean="0"/>
              <a:t> "Hello!", "2015",</a:t>
            </a:r>
            <a:endParaRPr lang="en-IN"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34DDD8-F137-40A9-830C-DACBFF01095A}" type="slidenum">
              <a:rPr lang="en-US" smtClean="0"/>
              <a:pPr/>
              <a:t>78</a:t>
            </a:fld>
            <a:endParaRPr lang="en-US" dirty="0"/>
          </a:p>
        </p:txBody>
      </p:sp>
      <p:pic>
        <p:nvPicPr>
          <p:cNvPr id="7" name="Picture 2"/>
          <p:cNvPicPr>
            <a:picLocks noChangeAspect="1" noChangeArrowheads="1"/>
          </p:cNvPicPr>
          <p:nvPr/>
        </p:nvPicPr>
        <p:blipFill>
          <a:blip r:embed="rId2"/>
          <a:srcRect/>
          <a:stretch>
            <a:fillRect/>
          </a:stretch>
        </p:blipFill>
        <p:spPr bwMode="auto">
          <a:xfrm>
            <a:off x="3143240" y="2500306"/>
            <a:ext cx="3581400" cy="2071702"/>
          </a:xfrm>
          <a:prstGeom prst="rect">
            <a:avLst/>
          </a:prstGeom>
          <a:noFill/>
          <a:ln w="9525">
            <a:noFill/>
            <a:miter lim="800000"/>
            <a:headEnd/>
            <a:tailEnd/>
          </a:ln>
          <a:effectLst/>
        </p:spPr>
      </p:pic>
      <p:sp>
        <p:nvSpPr>
          <p:cNvPr id="8" name="Date Placeholder 7"/>
          <p:cNvSpPr>
            <a:spLocks noGrp="1"/>
          </p:cNvSpPr>
          <p:nvPr>
            <p:ph type="dt" sz="half" idx="10"/>
          </p:nvPr>
        </p:nvSpPr>
        <p:spPr/>
        <p:txBody>
          <a:bodyPr/>
          <a:lstStyle/>
          <a:p>
            <a:fld id="{EBE4C10E-625D-4DE3-B81E-B0009A0AFC65}" type="datetime3">
              <a:rPr lang="en-US" smtClean="0"/>
              <a:pPr/>
              <a:t>22 March 2024</a:t>
            </a:fld>
            <a:endParaRPr lang="en-US" dirty="0"/>
          </a:p>
        </p:txBody>
      </p:sp>
      <p:sp>
        <p:nvSpPr>
          <p:cNvPr id="9" name="Footer Placeholder 8"/>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79</a:t>
            </a:fld>
            <a:endParaRPr lang="en-IN"/>
          </a:p>
        </p:txBody>
      </p:sp>
      <p:sp>
        <p:nvSpPr>
          <p:cNvPr id="4" name="Rectangle 3"/>
          <p:cNvSpPr/>
          <p:nvPr/>
        </p:nvSpPr>
        <p:spPr>
          <a:xfrm>
            <a:off x="642910" y="1214422"/>
            <a:ext cx="4349268" cy="523220"/>
          </a:xfrm>
          <a:prstGeom prst="rect">
            <a:avLst/>
          </a:prstGeom>
        </p:spPr>
        <p:txBody>
          <a:bodyPr wrap="none">
            <a:spAutoFit/>
          </a:bodyPr>
          <a:lstStyle/>
          <a:p>
            <a:r>
              <a:rPr lang="en-IN" sz="2800" b="1" dirty="0" smtClean="0">
                <a:solidFill>
                  <a:srgbClr val="C00000"/>
                </a:solidFill>
                <a:latin typeface="Times New Roman" pitchFamily="18" charset="0"/>
                <a:cs typeface="Times New Roman" pitchFamily="18" charset="0"/>
              </a:rPr>
              <a:t>Adding Comments to Code</a:t>
            </a:r>
            <a:endParaRPr lang="en-IN" sz="2800" b="1" dirty="0">
              <a:solidFill>
                <a:srgbClr val="C00000"/>
              </a:solidFill>
              <a:latin typeface="Times New Roman" pitchFamily="18" charset="0"/>
              <a:cs typeface="Times New Roman" pitchFamily="18" charset="0"/>
            </a:endParaRPr>
          </a:p>
        </p:txBody>
      </p:sp>
      <p:sp>
        <p:nvSpPr>
          <p:cNvPr id="5" name="Rectangle 4"/>
          <p:cNvSpPr/>
          <p:nvPr/>
        </p:nvSpPr>
        <p:spPr>
          <a:xfrm>
            <a:off x="428596" y="1928802"/>
            <a:ext cx="7215238" cy="1754326"/>
          </a:xfrm>
          <a:prstGeom prst="rect">
            <a:avLst/>
          </a:prstGeom>
        </p:spPr>
        <p:txBody>
          <a:bodyPr wrap="square">
            <a:spAutoFit/>
          </a:bodyPr>
          <a:lstStyle/>
          <a:p>
            <a:pPr>
              <a:buFont typeface="Wingdings" pitchFamily="2" charset="2"/>
              <a:buChar char="Ø"/>
            </a:pPr>
            <a:r>
              <a:rPr lang="en-IN" dirty="0" smtClean="0"/>
              <a:t>Comments are plain simple text in a C program that is not compiled in the compilation process.</a:t>
            </a:r>
          </a:p>
          <a:p>
            <a:pPr>
              <a:buFont typeface="Wingdings" pitchFamily="2" charset="2"/>
              <a:buChar char="Ø"/>
            </a:pPr>
            <a:r>
              <a:rPr lang="en-IN" dirty="0" smtClean="0"/>
              <a:t>We can write comments in a program, to explain various parts of the program. </a:t>
            </a:r>
          </a:p>
          <a:p>
            <a:pPr>
              <a:buFont typeface="Wingdings" pitchFamily="2" charset="2"/>
              <a:buChar char="Ø"/>
            </a:pPr>
            <a:r>
              <a:rPr lang="en-IN" dirty="0" smtClean="0"/>
              <a:t>Although writing comments is not compulsory, but it is recommended to make your program more descriptive, and easier for others to understand.</a:t>
            </a:r>
            <a:endParaRPr lang="en-IN" dirty="0"/>
          </a:p>
        </p:txBody>
      </p:sp>
      <p:sp>
        <p:nvSpPr>
          <p:cNvPr id="1029" name="Rectangle 5"/>
          <p:cNvSpPr>
            <a:spLocks noChangeArrowheads="1"/>
          </p:cNvSpPr>
          <p:nvPr/>
        </p:nvSpPr>
        <p:spPr bwMode="auto">
          <a:xfrm>
            <a:off x="0" y="0"/>
            <a:ext cx="237566" cy="553998"/>
          </a:xfrm>
          <a:prstGeom prst="rect">
            <a:avLst/>
          </a:prstGeom>
          <a:solidFill>
            <a:srgbClr val="FFFFFF"/>
          </a:solidFill>
          <a:ln w="9525">
            <a:noFill/>
            <a:miter lim="800000"/>
            <a:headEnd/>
            <a:tailEnd/>
          </a:ln>
          <a:effectLst/>
        </p:spPr>
        <p:txBody>
          <a:bodyPr vert="horz" wrap="none" lIns="91440" tIns="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rgbClr val="212529"/>
                </a:solidFill>
                <a:effectLst/>
                <a:latin typeface="system-ui"/>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Box 11"/>
          <p:cNvSpPr txBox="1"/>
          <p:nvPr/>
        </p:nvSpPr>
        <p:spPr>
          <a:xfrm>
            <a:off x="500034" y="3857628"/>
            <a:ext cx="7572428" cy="1754326"/>
          </a:xfrm>
          <a:prstGeom prst="rect">
            <a:avLst/>
          </a:prstGeom>
          <a:noFill/>
        </p:spPr>
        <p:txBody>
          <a:bodyPr wrap="square" rtlCol="0">
            <a:spAutoFit/>
          </a:bodyPr>
          <a:lstStyle/>
          <a:p>
            <a:pPr lvl="0" fontAlgn="base">
              <a:spcBef>
                <a:spcPct val="0"/>
              </a:spcBef>
              <a:spcAft>
                <a:spcPct val="0"/>
              </a:spcAft>
            </a:pPr>
            <a:r>
              <a:rPr lang="en-US" dirty="0" smtClean="0">
                <a:solidFill>
                  <a:srgbClr val="212529"/>
                </a:solidFill>
                <a:latin typeface="system-ui"/>
                <a:cs typeface="Arial" pitchFamily="34" charset="0"/>
              </a:rPr>
              <a:t>There are </a:t>
            </a:r>
            <a:r>
              <a:rPr lang="en-US" b="1" dirty="0" smtClean="0">
                <a:solidFill>
                  <a:srgbClr val="212529"/>
                </a:solidFill>
                <a:latin typeface="system-ui"/>
                <a:cs typeface="Arial" pitchFamily="34" charset="0"/>
              </a:rPr>
              <a:t>two ways</a:t>
            </a:r>
            <a:r>
              <a:rPr lang="en-US" dirty="0" smtClean="0">
                <a:solidFill>
                  <a:srgbClr val="212529"/>
                </a:solidFill>
                <a:latin typeface="system-ui"/>
                <a:cs typeface="Arial" pitchFamily="34" charset="0"/>
              </a:rPr>
              <a:t> in which we can write comments.</a:t>
            </a:r>
          </a:p>
          <a:p>
            <a:pPr lvl="0" fontAlgn="base">
              <a:spcBef>
                <a:spcPct val="0"/>
              </a:spcBef>
              <a:spcAft>
                <a:spcPct val="0"/>
              </a:spcAft>
            </a:pPr>
            <a:endParaRPr lang="en-US" sz="900" dirty="0" smtClean="0">
              <a:solidFill>
                <a:srgbClr val="212529"/>
              </a:solidFill>
              <a:latin typeface="system-ui"/>
              <a:cs typeface="Arial" pitchFamily="34" charset="0"/>
            </a:endParaRPr>
          </a:p>
          <a:p>
            <a:pPr lvl="0" fontAlgn="base">
              <a:spcBef>
                <a:spcPct val="0"/>
              </a:spcBef>
              <a:spcAft>
                <a:spcPct val="0"/>
              </a:spcAft>
            </a:pPr>
            <a:endParaRPr lang="en-US" sz="900" dirty="0" smtClean="0">
              <a:latin typeface="Arial" pitchFamily="34" charset="0"/>
              <a:cs typeface="Arial" pitchFamily="34" charset="0"/>
            </a:endParaRPr>
          </a:p>
          <a:p>
            <a:pPr lvl="0" eaLnBrk="0" fontAlgn="base" hangingPunct="0">
              <a:spcBef>
                <a:spcPct val="0"/>
              </a:spcBef>
              <a:spcAft>
                <a:spcPct val="0"/>
              </a:spcAft>
              <a:buFontTx/>
              <a:buAutoNum type="arabicPeriod"/>
            </a:pPr>
            <a:r>
              <a:rPr lang="en-US" dirty="0" smtClean="0">
                <a:solidFill>
                  <a:srgbClr val="212529"/>
                </a:solidFill>
                <a:latin typeface="system-ui"/>
                <a:cs typeface="Arial" pitchFamily="34" charset="0"/>
              </a:rPr>
              <a:t>Using </a:t>
            </a:r>
            <a:r>
              <a:rPr lang="en-US" b="1" dirty="0" smtClean="0">
                <a:solidFill>
                  <a:srgbClr val="D63384"/>
                </a:solidFill>
                <a:latin typeface="var(--bs-font-monospace)"/>
                <a:cs typeface="Arial" pitchFamily="34" charset="0"/>
              </a:rPr>
              <a:t>//</a:t>
            </a:r>
            <a:r>
              <a:rPr lang="en-US" dirty="0" smtClean="0">
                <a:solidFill>
                  <a:srgbClr val="212529"/>
                </a:solidFill>
                <a:latin typeface="system-ui"/>
                <a:cs typeface="Arial" pitchFamily="34" charset="0"/>
              </a:rPr>
              <a:t>: This is used to write a</a:t>
            </a:r>
            <a:r>
              <a:rPr lang="en-US" b="1" dirty="0" smtClean="0">
                <a:solidFill>
                  <a:srgbClr val="212529"/>
                </a:solidFill>
                <a:latin typeface="system-ui"/>
                <a:cs typeface="Arial" pitchFamily="34" charset="0"/>
              </a:rPr>
              <a:t> single-line comment.</a:t>
            </a:r>
          </a:p>
          <a:p>
            <a:pPr lvl="0" eaLnBrk="0" fontAlgn="base" hangingPunct="0">
              <a:spcBef>
                <a:spcPct val="0"/>
              </a:spcBef>
              <a:spcAft>
                <a:spcPct val="0"/>
              </a:spcAft>
            </a:pPr>
            <a:endParaRPr lang="en-US" dirty="0" smtClean="0">
              <a:solidFill>
                <a:srgbClr val="212529"/>
              </a:solidFill>
              <a:latin typeface="system-ui"/>
              <a:cs typeface="Arial" pitchFamily="34" charset="0"/>
            </a:endParaRPr>
          </a:p>
          <a:p>
            <a:pPr lvl="0" eaLnBrk="0" fontAlgn="base" hangingPunct="0">
              <a:spcBef>
                <a:spcPct val="0"/>
              </a:spcBef>
              <a:spcAft>
                <a:spcPct val="0"/>
              </a:spcAft>
              <a:buFontTx/>
              <a:buAutoNum type="arabicPeriod" startAt="2"/>
            </a:pPr>
            <a:r>
              <a:rPr lang="en-US" dirty="0" smtClean="0">
                <a:solidFill>
                  <a:srgbClr val="212529"/>
                </a:solidFill>
                <a:latin typeface="system-ui"/>
                <a:cs typeface="Arial" pitchFamily="34" charset="0"/>
              </a:rPr>
              <a:t>Using </a:t>
            </a:r>
            <a:r>
              <a:rPr lang="en-US" b="1" dirty="0" smtClean="0">
                <a:solidFill>
                  <a:srgbClr val="D63384"/>
                </a:solidFill>
                <a:latin typeface="var(--bs-font-monospace)"/>
                <a:cs typeface="Arial" pitchFamily="34" charset="0"/>
              </a:rPr>
              <a:t>/* */</a:t>
            </a:r>
            <a:r>
              <a:rPr lang="en-US" dirty="0" smtClean="0">
                <a:solidFill>
                  <a:srgbClr val="212529"/>
                </a:solidFill>
                <a:latin typeface="system-ui"/>
                <a:cs typeface="Arial" pitchFamily="34" charset="0"/>
              </a:rPr>
              <a:t>: Anything enclosed within </a:t>
            </a:r>
            <a:r>
              <a:rPr lang="en-US" dirty="0" smtClean="0">
                <a:solidFill>
                  <a:srgbClr val="D63384"/>
                </a:solidFill>
                <a:latin typeface="var(--bs-font-monospace)"/>
                <a:cs typeface="Arial" pitchFamily="34" charset="0"/>
              </a:rPr>
              <a:t>/*</a:t>
            </a:r>
            <a:r>
              <a:rPr lang="en-US" dirty="0" smtClean="0">
                <a:solidFill>
                  <a:srgbClr val="212529"/>
                </a:solidFill>
                <a:latin typeface="system-ui"/>
                <a:cs typeface="Arial" pitchFamily="34" charset="0"/>
              </a:rPr>
              <a:t> and </a:t>
            </a:r>
            <a:r>
              <a:rPr lang="en-US" dirty="0" smtClean="0">
                <a:solidFill>
                  <a:srgbClr val="D63384"/>
                </a:solidFill>
                <a:latin typeface="var(--bs-font-monospace)"/>
                <a:cs typeface="Arial" pitchFamily="34" charset="0"/>
              </a:rPr>
              <a:t>*/</a:t>
            </a:r>
            <a:r>
              <a:rPr lang="en-US" dirty="0" smtClean="0">
                <a:solidFill>
                  <a:srgbClr val="212529"/>
                </a:solidFill>
                <a:latin typeface="system-ui"/>
                <a:cs typeface="Arial" pitchFamily="34" charset="0"/>
              </a:rPr>
              <a:t> , will treated as</a:t>
            </a:r>
            <a:r>
              <a:rPr lang="en-US" b="1" dirty="0" smtClean="0">
                <a:solidFill>
                  <a:srgbClr val="212529"/>
                </a:solidFill>
                <a:latin typeface="system-ui"/>
                <a:cs typeface="Arial" pitchFamily="34" charset="0"/>
              </a:rPr>
              <a:t> multi-line comments</a:t>
            </a:r>
            <a:endParaRPr lang="en-IN" dirty="0"/>
          </a:p>
        </p:txBody>
      </p:sp>
      <p:sp>
        <p:nvSpPr>
          <p:cNvPr id="8" name="Date Placeholder 7"/>
          <p:cNvSpPr>
            <a:spLocks noGrp="1"/>
          </p:cNvSpPr>
          <p:nvPr>
            <p:ph type="dt" sz="half" idx="10"/>
          </p:nvPr>
        </p:nvSpPr>
        <p:spPr/>
        <p:txBody>
          <a:bodyPr/>
          <a:lstStyle/>
          <a:p>
            <a:fld id="{527FBB96-99B7-4DFA-A9B3-3D8335D8AF61}" type="datetime3">
              <a:rPr lang="en-US" smtClean="0"/>
              <a:pPr/>
              <a:t>22 March 2024</a:t>
            </a:fld>
            <a:endParaRPr lang="en-IN"/>
          </a:p>
        </p:txBody>
      </p:sp>
      <p:sp>
        <p:nvSpPr>
          <p:cNvPr id="9" name="Footer Placeholder 8"/>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8A4197-6501-4F07-95BE-3B6D4F9505A5}" type="slidenum">
              <a:rPr lang="en-IN" smtClean="0"/>
              <a:pPr/>
              <a:t>80</a:t>
            </a:fld>
            <a:endParaRPr lang="en-IN"/>
          </a:p>
        </p:txBody>
      </p:sp>
      <p:sp>
        <p:nvSpPr>
          <p:cNvPr id="4" name="TextBox 3"/>
          <p:cNvSpPr txBox="1"/>
          <p:nvPr/>
        </p:nvSpPr>
        <p:spPr>
          <a:xfrm>
            <a:off x="428596" y="1142984"/>
            <a:ext cx="8358246" cy="4801314"/>
          </a:xfrm>
          <a:prstGeom prst="rect">
            <a:avLst/>
          </a:prstGeom>
          <a:noFill/>
        </p:spPr>
        <p:txBody>
          <a:bodyPr wrap="square" rtlCol="0">
            <a:spAutoFit/>
          </a:bodyPr>
          <a:lstStyle/>
          <a:p>
            <a:endParaRPr lang="en-IN" dirty="0" smtClean="0"/>
          </a:p>
          <a:p>
            <a:endParaRPr lang="en-IN" dirty="0" smtClean="0"/>
          </a:p>
          <a:p>
            <a:endParaRPr lang="en-IN" dirty="0" smtClean="0"/>
          </a:p>
          <a:p>
            <a:r>
              <a:rPr lang="en-IN" dirty="0" smtClean="0">
                <a:solidFill>
                  <a:srgbClr val="C00000"/>
                </a:solidFill>
              </a:rPr>
              <a:t>/* Author: </a:t>
            </a:r>
            <a:r>
              <a:rPr lang="en-IN" dirty="0" err="1" smtClean="0">
                <a:solidFill>
                  <a:srgbClr val="C00000"/>
                </a:solidFill>
              </a:rPr>
              <a:t>Reema</a:t>
            </a:r>
            <a:r>
              <a:rPr lang="en-IN" dirty="0" smtClean="0">
                <a:solidFill>
                  <a:srgbClr val="C00000"/>
                </a:solidFill>
              </a:rPr>
              <a:t> </a:t>
            </a:r>
            <a:r>
              <a:rPr lang="en-IN" dirty="0" err="1" smtClean="0">
                <a:solidFill>
                  <a:srgbClr val="C00000"/>
                </a:solidFill>
              </a:rPr>
              <a:t>Thareja</a:t>
            </a:r>
            <a:endParaRPr lang="en-IN" dirty="0" smtClean="0">
              <a:solidFill>
                <a:srgbClr val="C00000"/>
              </a:solidFill>
            </a:endParaRPr>
          </a:p>
          <a:p>
            <a:r>
              <a:rPr lang="en-IN" dirty="0" smtClean="0">
                <a:solidFill>
                  <a:srgbClr val="C00000"/>
                </a:solidFill>
              </a:rPr>
              <a:t>Description : To print ‘Welcome to the world of C’ on the screen */</a:t>
            </a:r>
          </a:p>
          <a:p>
            <a:endParaRPr lang="en-IN" dirty="0" smtClean="0"/>
          </a:p>
          <a:p>
            <a:r>
              <a:rPr lang="en-IN" dirty="0" smtClean="0"/>
              <a:t>#include &lt;</a:t>
            </a:r>
            <a:r>
              <a:rPr lang="en-IN" dirty="0" err="1" smtClean="0"/>
              <a:t>stdio.h</a:t>
            </a:r>
            <a:r>
              <a:rPr lang="en-IN" dirty="0" smtClean="0"/>
              <a:t>&gt;</a:t>
            </a:r>
          </a:p>
          <a:p>
            <a:r>
              <a:rPr lang="en-IN" dirty="0" err="1" smtClean="0"/>
              <a:t>int</a:t>
            </a:r>
            <a:r>
              <a:rPr lang="en-IN" dirty="0" smtClean="0"/>
              <a:t> main()</a:t>
            </a:r>
          </a:p>
          <a:p>
            <a:r>
              <a:rPr lang="en-IN" dirty="0" smtClean="0"/>
              <a:t>{</a:t>
            </a:r>
          </a:p>
          <a:p>
            <a:r>
              <a:rPr lang="en-IN" dirty="0" err="1" smtClean="0"/>
              <a:t>printf</a:t>
            </a:r>
            <a:r>
              <a:rPr lang="en-IN" dirty="0" smtClean="0"/>
              <a:t>(“ \n Welcome to the World C ");</a:t>
            </a:r>
          </a:p>
          <a:p>
            <a:r>
              <a:rPr lang="en-US" dirty="0" smtClean="0">
                <a:solidFill>
                  <a:srgbClr val="C00000"/>
                </a:solidFill>
              </a:rPr>
              <a:t>//</a:t>
            </a:r>
            <a:r>
              <a:rPr lang="en-US" dirty="0" smtClean="0"/>
              <a:t> prints message </a:t>
            </a:r>
            <a:endParaRPr lang="en-IN" dirty="0" smtClean="0"/>
          </a:p>
          <a:p>
            <a:r>
              <a:rPr lang="en-IN" dirty="0" smtClean="0"/>
              <a:t>return 0;</a:t>
            </a:r>
          </a:p>
          <a:p>
            <a:r>
              <a:rPr lang="en-IN" dirty="0" smtClean="0"/>
              <a:t>}</a:t>
            </a:r>
          </a:p>
          <a:p>
            <a:endParaRPr lang="en-US" dirty="0" smtClean="0"/>
          </a:p>
          <a:p>
            <a:endParaRPr lang="en-US" dirty="0" smtClean="0"/>
          </a:p>
          <a:p>
            <a:r>
              <a:rPr lang="en-US" dirty="0" smtClean="0"/>
              <a:t>Output</a:t>
            </a:r>
          </a:p>
          <a:p>
            <a:r>
              <a:rPr lang="en-US" dirty="0" smtClean="0"/>
              <a:t>Welcome to the world of C</a:t>
            </a:r>
            <a:endParaRPr lang="en-IN" dirty="0"/>
          </a:p>
        </p:txBody>
      </p:sp>
      <p:sp>
        <p:nvSpPr>
          <p:cNvPr id="7" name="TextBox 6"/>
          <p:cNvSpPr txBox="1"/>
          <p:nvPr/>
        </p:nvSpPr>
        <p:spPr>
          <a:xfrm>
            <a:off x="357158" y="1285860"/>
            <a:ext cx="3786214" cy="369332"/>
          </a:xfrm>
          <a:prstGeom prst="rect">
            <a:avLst/>
          </a:prstGeom>
          <a:noFill/>
        </p:spPr>
        <p:txBody>
          <a:bodyPr wrap="square" rtlCol="0">
            <a:spAutoFit/>
          </a:bodyPr>
          <a:lstStyle/>
          <a:p>
            <a:r>
              <a:rPr lang="en-US" b="1" dirty="0" smtClean="0">
                <a:solidFill>
                  <a:srgbClr val="0070C0"/>
                </a:solidFill>
              </a:rPr>
              <a:t>Example:-</a:t>
            </a:r>
            <a:endParaRPr lang="en-IN" b="1" dirty="0">
              <a:solidFill>
                <a:srgbClr val="0070C0"/>
              </a:solidFill>
            </a:endParaRPr>
          </a:p>
        </p:txBody>
      </p:sp>
      <p:sp>
        <p:nvSpPr>
          <p:cNvPr id="6" name="Date Placeholder 5"/>
          <p:cNvSpPr>
            <a:spLocks noGrp="1"/>
          </p:cNvSpPr>
          <p:nvPr>
            <p:ph type="dt" sz="half" idx="10"/>
          </p:nvPr>
        </p:nvSpPr>
        <p:spPr/>
        <p:txBody>
          <a:bodyPr/>
          <a:lstStyle/>
          <a:p>
            <a:fld id="{C769A342-DF6F-4E04-A86A-A146FE1B1B54}" type="datetime3">
              <a:rPr lang="en-US" smtClean="0"/>
              <a:pPr/>
              <a:t>22 March 2024</a:t>
            </a:fld>
            <a:endParaRPr lang="en-IN"/>
          </a:p>
        </p:txBody>
      </p:sp>
      <p:sp>
        <p:nvSpPr>
          <p:cNvPr id="8" name="Footer Placeholder 7"/>
          <p:cNvSpPr>
            <a:spLocks noGrp="1"/>
          </p:cNvSpPr>
          <p:nvPr>
            <p:ph type="ftr" sz="quarter" idx="11"/>
          </p:nvPr>
        </p:nvSpPr>
        <p:spPr/>
        <p:txBody>
          <a:bodyPr/>
          <a:lstStyle/>
          <a:p>
            <a:r>
              <a:rPr lang="en-IN" smtClean="0"/>
              <a:t>Department of CIVIL Engineering</a:t>
            </a:r>
            <a:endParaRPr lang="en-IN"/>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Rectangle 4">
            <a:extLst>
              <a:ext uri="{FF2B5EF4-FFF2-40B4-BE49-F238E27FC236}">
                <a16:creationId xmlns:a16="http://schemas.microsoft.com/office/drawing/2014/main" xmlns="" id="{0CF60904-8828-3CB5-4D98-DAA370C93704}"/>
              </a:ext>
            </a:extLst>
          </p:cNvPr>
          <p:cNvSpPr/>
          <p:nvPr/>
        </p:nvSpPr>
        <p:spPr>
          <a:xfrm>
            <a:off x="142844" y="1000108"/>
            <a:ext cx="5100499" cy="400110"/>
          </a:xfrm>
          <a:prstGeom prst="rect">
            <a:avLst/>
          </a:prstGeom>
        </p:spPr>
        <p:txBody>
          <a:bodyPr wrap="none">
            <a:spAutoFit/>
          </a:bodyPr>
          <a:lstStyle/>
          <a:p>
            <a:pPr algn="ctr">
              <a:defRPr lang="en-US" sz="1400" dirty="0"/>
            </a:pPr>
            <a:r>
              <a:rPr lang="en-US" sz="2000" b="1" dirty="0">
                <a:solidFill>
                  <a:srgbClr val="7030A0"/>
                </a:solidFill>
                <a:latin typeface="Times New Roman" pitchFamily="18" charset="0"/>
                <a:cs typeface="Times New Roman" pitchFamily="18" charset="0"/>
              </a:rPr>
              <a:t>INPUT AND OUTPUT STATEMENTS IN C</a:t>
            </a:r>
          </a:p>
        </p:txBody>
      </p:sp>
      <p:sp>
        <p:nvSpPr>
          <p:cNvPr id="6" name="TextBox 5">
            <a:extLst>
              <a:ext uri="{FF2B5EF4-FFF2-40B4-BE49-F238E27FC236}">
                <a16:creationId xmlns:a16="http://schemas.microsoft.com/office/drawing/2014/main" xmlns="" id="{4DA20657-9608-E016-66C4-E277375BD3A0}"/>
              </a:ext>
            </a:extLst>
          </p:cNvPr>
          <p:cNvSpPr txBox="1"/>
          <p:nvPr/>
        </p:nvSpPr>
        <p:spPr>
          <a:xfrm>
            <a:off x="285720" y="1323431"/>
            <a:ext cx="8643998" cy="1614929"/>
          </a:xfrm>
          <a:prstGeom prst="rect">
            <a:avLst/>
          </a:prstGeom>
          <a:noFill/>
        </p:spPr>
        <p:txBody>
          <a:bodyPr wrap="square">
            <a:spAutoFit/>
          </a:bodyPr>
          <a:lstStyle/>
          <a:p>
            <a:pPr marL="285750" indent="-285750" algn="just">
              <a:lnSpc>
                <a:spcPct val="150000"/>
              </a:lnSpc>
              <a:buFont typeface="Wingdings" panose="05000000000000000000" pitchFamily="2" charset="2"/>
              <a:buChar char="q"/>
            </a:pPr>
            <a:r>
              <a:rPr lang="en-US" sz="1700" b="0" i="0" dirty="0">
                <a:solidFill>
                  <a:srgbClr val="202124"/>
                </a:solidFill>
                <a:effectLst/>
                <a:latin typeface="Times New Roman" panose="02020603050405020304" pitchFamily="18" charset="0"/>
                <a:cs typeface="Times New Roman" panose="02020603050405020304" pitchFamily="18" charset="0"/>
              </a:rPr>
              <a:t>Input and output functions are available in the C language to perform the most common tasks. In every C program, three basic functions take place – </a:t>
            </a:r>
            <a:r>
              <a:rPr lang="en-US" sz="1700" b="1" i="0" dirty="0">
                <a:solidFill>
                  <a:srgbClr val="202124"/>
                </a:solidFill>
                <a:effectLst/>
                <a:latin typeface="Times New Roman" panose="02020603050405020304" pitchFamily="18" charset="0"/>
                <a:cs typeface="Times New Roman" panose="02020603050405020304" pitchFamily="18" charset="0"/>
              </a:rPr>
              <a:t>accepting of data as input, the processing of data, and the generation of output</a:t>
            </a:r>
            <a:r>
              <a:rPr lang="en-US" sz="1700" b="0" i="0" dirty="0">
                <a:solidFill>
                  <a:srgbClr val="202124"/>
                </a:solidFill>
                <a:effectLst/>
                <a:latin typeface="Times New Roman" panose="02020603050405020304" pitchFamily="18" charset="0"/>
                <a:cs typeface="Times New Roman" panose="02020603050405020304" pitchFamily="18" charset="0"/>
              </a:rPr>
              <a:t>. The acceptance of data refers to input and the presentation of data refers to the output.</a:t>
            </a:r>
            <a:endParaRPr lang="en-US" sz="17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E0E29903-2D1D-DA25-8742-E5D9BA63B87C}"/>
              </a:ext>
            </a:extLst>
          </p:cNvPr>
          <p:cNvSpPr txBox="1"/>
          <p:nvPr/>
        </p:nvSpPr>
        <p:spPr>
          <a:xfrm>
            <a:off x="285720" y="2857497"/>
            <a:ext cx="8482042" cy="3577005"/>
          </a:xfrm>
          <a:prstGeom prst="rect">
            <a:avLst/>
          </a:prstGeom>
          <a:noFill/>
        </p:spPr>
        <p:txBody>
          <a:bodyPr wrap="square">
            <a:spAutoFit/>
          </a:bodyPr>
          <a:lstStyle/>
          <a:p>
            <a:pPr marL="285750" indent="-285750" algn="just">
              <a:lnSpc>
                <a:spcPct val="150000"/>
              </a:lnSpc>
              <a:buFont typeface="Wingdings" panose="05000000000000000000" pitchFamily="2" charset="2"/>
              <a:buChar char="q"/>
            </a:pPr>
            <a:r>
              <a:rPr lang="en-US" sz="1700" b="0" i="0" dirty="0">
                <a:effectLst/>
                <a:latin typeface="Times New Roman" panose="02020603050405020304" pitchFamily="18" charset="0"/>
                <a:cs typeface="Times New Roman" panose="02020603050405020304" pitchFamily="18" charset="0"/>
              </a:rPr>
              <a:t>In C Language input and output function are available as C compiler functions or C libraries provided with each C compiler implementation. These all functions are collectively known as </a:t>
            </a:r>
            <a:r>
              <a:rPr lang="en-US" sz="1700" b="1" i="0" dirty="0">
                <a:effectLst/>
                <a:latin typeface="Times New Roman" panose="02020603050405020304" pitchFamily="18" charset="0"/>
                <a:cs typeface="Times New Roman" panose="02020603050405020304" pitchFamily="18" charset="0"/>
              </a:rPr>
              <a:t>Standard I/O Library function</a:t>
            </a:r>
            <a:r>
              <a:rPr lang="en-US" sz="1700" b="0" i="0" dirty="0">
                <a:effectLst/>
                <a:latin typeface="Times New Roman" panose="02020603050405020304" pitchFamily="18" charset="0"/>
                <a:cs typeface="Times New Roman" panose="02020603050405020304" pitchFamily="18" charset="0"/>
              </a:rPr>
              <a:t>. </a:t>
            </a:r>
          </a:p>
          <a:p>
            <a:pPr marL="285750" indent="-285750" algn="just">
              <a:lnSpc>
                <a:spcPct val="150000"/>
              </a:lnSpc>
              <a:buFont typeface="Wingdings" panose="05000000000000000000" pitchFamily="2" charset="2"/>
              <a:buChar char="q"/>
            </a:pPr>
            <a:r>
              <a:rPr lang="en-US" sz="1700" b="0" i="0" dirty="0">
                <a:effectLst/>
                <a:latin typeface="Times New Roman" panose="02020603050405020304" pitchFamily="18" charset="0"/>
                <a:cs typeface="Times New Roman" panose="02020603050405020304" pitchFamily="18" charset="0"/>
              </a:rPr>
              <a:t>Here I/O stands for Input and Output used for different inputting and outputting statements. These I/O functions are categorized into three processing functions. Console input/output function (deals with keyboard and monitor), disk input/output function (deals with floppy or hard disk), and port input/output function (deals with a serial or parallel port). </a:t>
            </a:r>
          </a:p>
          <a:p>
            <a:pPr marL="285750" indent="-285750" algn="just">
              <a:lnSpc>
                <a:spcPct val="150000"/>
              </a:lnSpc>
              <a:buFont typeface="Wingdings" panose="05000000000000000000" pitchFamily="2" charset="2"/>
              <a:buChar char="q"/>
            </a:pPr>
            <a:r>
              <a:rPr lang="en-US" sz="1700" b="0" i="0" dirty="0">
                <a:effectLst/>
                <a:latin typeface="Times New Roman" panose="02020603050405020304" pitchFamily="18" charset="0"/>
                <a:cs typeface="Times New Roman" panose="02020603050405020304" pitchFamily="18" charset="0"/>
              </a:rPr>
              <a:t>As all the input/output statements deals with the console, so these are also </a:t>
            </a:r>
            <a:r>
              <a:rPr lang="en-US" sz="1700" b="1" i="0" dirty="0">
                <a:effectLst/>
                <a:latin typeface="Times New Roman" panose="02020603050405020304" pitchFamily="18" charset="0"/>
                <a:cs typeface="Times New Roman" panose="02020603050405020304" pitchFamily="18" charset="0"/>
              </a:rPr>
              <a:t>Console Input/Output functions</a:t>
            </a:r>
            <a:r>
              <a:rPr lang="en-US" sz="1700" b="0" i="0" dirty="0">
                <a:effectLst/>
                <a:latin typeface="Times New Roman" panose="02020603050405020304" pitchFamily="18" charset="0"/>
                <a:cs typeface="Times New Roman" panose="02020603050405020304" pitchFamily="18" charset="0"/>
              </a:rPr>
              <a:t>. </a:t>
            </a:r>
            <a:endParaRPr lang="en-US" sz="1700" dirty="0">
              <a:latin typeface="Times New Roman" panose="02020603050405020304" pitchFamily="18" charset="0"/>
              <a:cs typeface="Times New Roman" panose="02020603050405020304" pitchFamily="18" charset="0"/>
            </a:endParaRPr>
          </a:p>
        </p:txBody>
      </p:sp>
      <p:sp>
        <p:nvSpPr>
          <p:cNvPr id="9" name="Date Placeholder 8"/>
          <p:cNvSpPr>
            <a:spLocks noGrp="1"/>
          </p:cNvSpPr>
          <p:nvPr>
            <p:ph type="dt" sz="half" idx="10"/>
          </p:nvPr>
        </p:nvSpPr>
        <p:spPr/>
        <p:txBody>
          <a:bodyPr/>
          <a:lstStyle/>
          <a:p>
            <a:fld id="{15522599-E3AC-421B-BD86-448C882C1A79}" type="datetime3">
              <a:rPr lang="en-US" smtClean="0"/>
              <a:pPr/>
              <a:t>22 March 2024</a:t>
            </a:fld>
            <a:endParaRPr lang="en-US" dirty="0"/>
          </a:p>
        </p:txBody>
      </p:sp>
      <p:sp>
        <p:nvSpPr>
          <p:cNvPr id="10" name="Footer Placeholder 9"/>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21262AD-13A2-A01F-F79F-891AF901CC2A}"/>
              </a:ext>
            </a:extLst>
          </p:cNvPr>
          <p:cNvSpPr txBox="1"/>
          <p:nvPr/>
        </p:nvSpPr>
        <p:spPr>
          <a:xfrm>
            <a:off x="428596" y="1428736"/>
            <a:ext cx="8382000" cy="147732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000" b="0" i="0" dirty="0">
                <a:solidFill>
                  <a:srgbClr val="444444"/>
                </a:solidFill>
                <a:effectLst/>
                <a:latin typeface="Times New Roman" panose="02020603050405020304" pitchFamily="18" charset="0"/>
                <a:cs typeface="Times New Roman" panose="02020603050405020304" pitchFamily="18" charset="0"/>
              </a:rPr>
              <a:t>Input and Output statement are used to read and write the data in C programming. These are embedded in stdio.h (standard Input/Output header file).</a:t>
            </a:r>
            <a:endParaRPr lang="en-IN"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A648563D-F858-39F1-44B2-9B954E6B1D84}"/>
              </a:ext>
            </a:extLst>
          </p:cNvPr>
          <p:cNvSpPr txBox="1"/>
          <p:nvPr/>
        </p:nvSpPr>
        <p:spPr>
          <a:xfrm>
            <a:off x="357158" y="2928934"/>
            <a:ext cx="8147538" cy="332398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000" b="1" i="0" dirty="0">
                <a:solidFill>
                  <a:srgbClr val="444444"/>
                </a:solidFill>
                <a:effectLst/>
                <a:latin typeface="Times New Roman" panose="02020603050405020304" pitchFamily="18" charset="0"/>
                <a:cs typeface="Times New Roman" panose="02020603050405020304" pitchFamily="18" charset="0"/>
              </a:rPr>
              <a:t>Input</a:t>
            </a:r>
            <a:r>
              <a:rPr lang="en-US" sz="2000" b="0" i="0" dirty="0">
                <a:solidFill>
                  <a:srgbClr val="444444"/>
                </a:solidFill>
                <a:effectLst/>
                <a:latin typeface="Times New Roman" panose="02020603050405020304" pitchFamily="18" charset="0"/>
                <a:cs typeface="Times New Roman" panose="02020603050405020304" pitchFamily="18" charset="0"/>
              </a:rPr>
              <a:t> means to provide the program with some data to be used in the program.</a:t>
            </a:r>
          </a:p>
          <a:p>
            <a:pPr marL="342900" indent="-342900" algn="just">
              <a:lnSpc>
                <a:spcPct val="150000"/>
              </a:lnSpc>
              <a:buFont typeface="Arial" panose="020B0604020202020204" pitchFamily="34" charset="0"/>
              <a:buChar char="•"/>
            </a:pPr>
            <a:r>
              <a:rPr lang="en-US" sz="2000" b="1" i="0" dirty="0">
                <a:solidFill>
                  <a:srgbClr val="444444"/>
                </a:solidFill>
                <a:effectLst/>
                <a:latin typeface="Times New Roman" panose="02020603050405020304" pitchFamily="18" charset="0"/>
                <a:cs typeface="Times New Roman" panose="02020603050405020304" pitchFamily="18" charset="0"/>
              </a:rPr>
              <a:t>Output</a:t>
            </a:r>
            <a:r>
              <a:rPr lang="en-US" sz="2000" b="0" i="0" dirty="0">
                <a:solidFill>
                  <a:srgbClr val="444444"/>
                </a:solidFill>
                <a:effectLst/>
                <a:latin typeface="Times New Roman" panose="02020603050405020304" pitchFamily="18" charset="0"/>
                <a:cs typeface="Times New Roman" panose="02020603050405020304" pitchFamily="18" charset="0"/>
              </a:rPr>
              <a:t> means to display data on screen or write the data to a printer or a file.</a:t>
            </a:r>
          </a:p>
          <a:p>
            <a:pPr marL="342900" indent="-342900" algn="just">
              <a:lnSpc>
                <a:spcPct val="150000"/>
              </a:lnSpc>
              <a:buFont typeface="Arial" panose="020B0604020202020204" pitchFamily="34" charset="0"/>
              <a:buChar char="•"/>
            </a:pPr>
            <a:r>
              <a:rPr lang="en-US" sz="2000" b="0" i="0" dirty="0">
                <a:solidFill>
                  <a:srgbClr val="444444"/>
                </a:solidFill>
                <a:effectLst/>
                <a:latin typeface="Times New Roman" panose="02020603050405020304" pitchFamily="18" charset="0"/>
                <a:cs typeface="Times New Roman" panose="02020603050405020304" pitchFamily="18" charset="0"/>
              </a:rPr>
              <a:t>C programming language provides many built-in functions to read any given input and to display data on screen when there is a need to output the result.</a:t>
            </a:r>
            <a:endParaRPr lang="en-IN"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1FE1162-7761-4A07-B25B-4AEB0639F1FB}" type="slidenum">
              <a:rPr lang="en-US" smtClean="0"/>
              <a:pPr/>
              <a:t>82</a:t>
            </a:fld>
            <a:endParaRPr lang="en-US"/>
          </a:p>
        </p:txBody>
      </p:sp>
      <p:sp>
        <p:nvSpPr>
          <p:cNvPr id="7" name="Date Placeholder 6"/>
          <p:cNvSpPr>
            <a:spLocks noGrp="1"/>
          </p:cNvSpPr>
          <p:nvPr>
            <p:ph type="dt" sz="half" idx="10"/>
          </p:nvPr>
        </p:nvSpPr>
        <p:spPr/>
        <p:txBody>
          <a:bodyPr/>
          <a:lstStyle/>
          <a:p>
            <a:fld id="{02C1D7ED-BFFA-43CE-97EE-EF3BA7CFBFE9}" type="datetime3">
              <a:rPr lang="en-US" smtClean="0"/>
              <a:pPr/>
              <a:t>22 March 2024</a:t>
            </a:fld>
            <a:endParaRPr lang="en-US"/>
          </a:p>
        </p:txBody>
      </p:sp>
      <p:sp>
        <p:nvSpPr>
          <p:cNvPr id="8" name="Footer Placeholder 7"/>
          <p:cNvSpPr>
            <a:spLocks noGrp="1"/>
          </p:cNvSpPr>
          <p:nvPr>
            <p:ph type="ftr" sz="quarter" idx="11"/>
          </p:nvPr>
        </p:nvSpPr>
        <p:spPr/>
        <p:txBody>
          <a:bodyPr/>
          <a:lstStyle/>
          <a:p>
            <a:r>
              <a:rPr lang="en-US" smtClean="0"/>
              <a:t>Department of CIVIL Engineering</a:t>
            </a:r>
            <a:endParaRPr lang="en-US"/>
          </a:p>
        </p:txBody>
      </p:sp>
    </p:spTree>
    <p:extLst>
      <p:ext uri="{BB962C8B-B14F-4D97-AF65-F5344CB8AC3E}">
        <p14:creationId xmlns:p14="http://schemas.microsoft.com/office/powerpoint/2010/main" xmlns="" val="12628962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167A89F-0409-667B-519E-C3F2EBD6CBBF}"/>
              </a:ext>
            </a:extLst>
          </p:cNvPr>
          <p:cNvSpPr txBox="1"/>
          <p:nvPr/>
        </p:nvSpPr>
        <p:spPr>
          <a:xfrm>
            <a:off x="117230" y="1469572"/>
            <a:ext cx="8741049" cy="1015663"/>
          </a:xfrm>
          <a:prstGeom prst="rect">
            <a:avLst/>
          </a:prstGeom>
          <a:noFill/>
        </p:spPr>
        <p:txBody>
          <a:bodyPr wrap="square">
            <a:spAutoFit/>
          </a:bodyPr>
          <a:lstStyle/>
          <a:p>
            <a:r>
              <a:rPr lang="en-US" sz="2000" b="0" i="0" dirty="0">
                <a:solidFill>
                  <a:srgbClr val="444444"/>
                </a:solidFill>
                <a:effectLst/>
                <a:latin typeface="Times New Roman" panose="02020603050405020304" pitchFamily="18" charset="0"/>
                <a:cs typeface="Times New Roman" panose="02020603050405020304" pitchFamily="18" charset="0"/>
              </a:rPr>
              <a:t>Console Input/Output function access the three major files before the execution of a C Program. </a:t>
            </a:r>
            <a:endParaRPr lang="en-US" sz="2000" b="0" i="0" dirty="0" smtClean="0">
              <a:solidFill>
                <a:srgbClr val="444444"/>
              </a:solidFill>
              <a:effectLst/>
              <a:latin typeface="Times New Roman" panose="02020603050405020304" pitchFamily="18" charset="0"/>
              <a:cs typeface="Times New Roman" panose="02020603050405020304" pitchFamily="18" charset="0"/>
            </a:endParaRPr>
          </a:p>
          <a:p>
            <a:r>
              <a:rPr lang="en-US" sz="2000" b="0" i="0" dirty="0" smtClean="0">
                <a:solidFill>
                  <a:srgbClr val="444444"/>
                </a:solidFill>
                <a:effectLst/>
                <a:latin typeface="Times New Roman" panose="02020603050405020304" pitchFamily="18" charset="0"/>
                <a:cs typeface="Times New Roman" panose="02020603050405020304" pitchFamily="18" charset="0"/>
              </a:rPr>
              <a:t>These </a:t>
            </a:r>
            <a:r>
              <a:rPr lang="en-US" sz="2000" b="0" i="0" dirty="0">
                <a:solidFill>
                  <a:srgbClr val="444444"/>
                </a:solidFill>
                <a:effectLst/>
                <a:latin typeface="Times New Roman" panose="02020603050405020304" pitchFamily="18" charset="0"/>
                <a:cs typeface="Times New Roman" panose="02020603050405020304" pitchFamily="18" charset="0"/>
              </a:rPr>
              <a:t>are as follows:</a:t>
            </a:r>
            <a:endParaRPr lang="en-US"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3FC1BDA8-C396-31E5-94F2-537A60B081BE}"/>
              </a:ext>
            </a:extLst>
          </p:cNvPr>
          <p:cNvPicPr>
            <a:picLocks noChangeAspect="1"/>
          </p:cNvPicPr>
          <p:nvPr/>
        </p:nvPicPr>
        <p:blipFill>
          <a:blip r:embed="rId2"/>
          <a:stretch>
            <a:fillRect/>
          </a:stretch>
        </p:blipFill>
        <p:spPr>
          <a:xfrm>
            <a:off x="410309" y="2530929"/>
            <a:ext cx="3399692" cy="2857500"/>
          </a:xfrm>
          <a:prstGeom prst="rect">
            <a:avLst/>
          </a:prstGeom>
        </p:spPr>
      </p:pic>
      <p:pic>
        <p:nvPicPr>
          <p:cNvPr id="7" name="Picture 6">
            <a:extLst>
              <a:ext uri="{FF2B5EF4-FFF2-40B4-BE49-F238E27FC236}">
                <a16:creationId xmlns:a16="http://schemas.microsoft.com/office/drawing/2014/main" xmlns="" id="{1DCAEFDD-19E0-62DD-73A9-3F76A070CD11}"/>
              </a:ext>
            </a:extLst>
          </p:cNvPr>
          <p:cNvPicPr>
            <a:picLocks noChangeAspect="1"/>
          </p:cNvPicPr>
          <p:nvPr/>
        </p:nvPicPr>
        <p:blipFill>
          <a:blip r:embed="rId3"/>
          <a:stretch>
            <a:fillRect/>
          </a:stretch>
        </p:blipFill>
        <p:spPr>
          <a:xfrm>
            <a:off x="3927231" y="2775857"/>
            <a:ext cx="4216669" cy="1846641"/>
          </a:xfrm>
          <a:prstGeom prst="rect">
            <a:avLst/>
          </a:prstGeom>
        </p:spPr>
      </p:pic>
      <p:sp>
        <p:nvSpPr>
          <p:cNvPr id="6" name="Slide Number Placeholder 5"/>
          <p:cNvSpPr>
            <a:spLocks noGrp="1"/>
          </p:cNvSpPr>
          <p:nvPr>
            <p:ph type="sldNum" sz="quarter" idx="12"/>
          </p:nvPr>
        </p:nvSpPr>
        <p:spPr/>
        <p:txBody>
          <a:bodyPr/>
          <a:lstStyle/>
          <a:p>
            <a:fld id="{11FE1162-7761-4A07-B25B-4AEB0639F1FB}" type="slidenum">
              <a:rPr lang="en-US" smtClean="0"/>
              <a:pPr/>
              <a:t>83</a:t>
            </a:fld>
            <a:endParaRPr lang="en-US"/>
          </a:p>
        </p:txBody>
      </p:sp>
      <p:sp>
        <p:nvSpPr>
          <p:cNvPr id="9" name="Date Placeholder 8"/>
          <p:cNvSpPr>
            <a:spLocks noGrp="1"/>
          </p:cNvSpPr>
          <p:nvPr>
            <p:ph type="dt" sz="half" idx="10"/>
          </p:nvPr>
        </p:nvSpPr>
        <p:spPr/>
        <p:txBody>
          <a:bodyPr/>
          <a:lstStyle/>
          <a:p>
            <a:fld id="{625F9D22-58A8-4AE4-B52B-869304ED10A0}" type="datetime3">
              <a:rPr lang="en-US" smtClean="0"/>
              <a:pPr/>
              <a:t>22 March 2024</a:t>
            </a:fld>
            <a:endParaRPr lang="en-US"/>
          </a:p>
        </p:txBody>
      </p:sp>
      <p:sp>
        <p:nvSpPr>
          <p:cNvPr id="10" name="Footer Placeholder 9"/>
          <p:cNvSpPr>
            <a:spLocks noGrp="1"/>
          </p:cNvSpPr>
          <p:nvPr>
            <p:ph type="ftr" sz="quarter" idx="11"/>
          </p:nvPr>
        </p:nvSpPr>
        <p:spPr/>
        <p:txBody>
          <a:bodyPr/>
          <a:lstStyle/>
          <a:p>
            <a:r>
              <a:rPr lang="en-US" smtClean="0"/>
              <a:t>Department of CIVIL Engineering</a:t>
            </a:r>
            <a:endParaRPr lang="en-US"/>
          </a:p>
        </p:txBody>
      </p:sp>
    </p:spTree>
    <p:extLst>
      <p:ext uri="{BB962C8B-B14F-4D97-AF65-F5344CB8AC3E}">
        <p14:creationId xmlns:p14="http://schemas.microsoft.com/office/powerpoint/2010/main" xmlns="" val="71118288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C5BAF59B-75E5-45BE-A2B1-570FB833A9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C3D9DC-2304-4B2D-82B5-57C23E6DCDC6}"/>
              </a:ext>
            </a:extLst>
          </p:cNvPr>
          <p:cNvSpPr txBox="1"/>
          <p:nvPr/>
        </p:nvSpPr>
        <p:spPr>
          <a:xfrm>
            <a:off x="0" y="1142984"/>
            <a:ext cx="3695700" cy="311624"/>
          </a:xfrm>
          <a:prstGeom prst="rect">
            <a:avLst/>
          </a:prstGeom>
        </p:spPr>
        <p:txBody>
          <a:bodyPr vert="horz" lIns="95250" tIns="47625" rIns="95250" bIns="47625" rtlCol="0" anchor="t">
            <a:spAutoFit/>
          </a:bodyPr>
          <a:lstStyle/>
          <a:p>
            <a:pPr>
              <a:defRPr lang="en-US" sz="1400" dirty="0"/>
            </a:pPr>
            <a:r>
              <a:rPr lang="en-US" sz="1400" b="1" dirty="0">
                <a:solidFill>
                  <a:srgbClr val="FF0000"/>
                </a:solidFill>
                <a:latin typeface="Open Sans"/>
              </a:rPr>
              <a:t>Managing Input and </a:t>
            </a:r>
            <a:r>
              <a:rPr lang="en-US" sz="1400" b="1" dirty="0" smtClean="0">
                <a:solidFill>
                  <a:srgbClr val="FF0000"/>
                </a:solidFill>
                <a:latin typeface="Open Sans"/>
              </a:rPr>
              <a:t>Output statements</a:t>
            </a:r>
            <a:endParaRPr lang="en-US" sz="1400" b="1" dirty="0">
              <a:solidFill>
                <a:srgbClr val="FF0000"/>
              </a:solidFill>
              <a:latin typeface="Open Sans"/>
            </a:endParaRPr>
          </a:p>
        </p:txBody>
      </p:sp>
      <p:pic>
        <p:nvPicPr>
          <p:cNvPr id="4" name="Picture 3">
            <a:extLst>
              <a:ext uri="{235518A9-88CE-456C-AD87-88A528C1D2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58863C-BEC7-4271-9CCF-9CAE9C88195F}"/>
              </a:ext>
            </a:extLst>
          </p:cNvPr>
          <p:cNvPicPr>
            <a:picLocks noChangeAspect="1"/>
          </p:cNvPicPr>
          <p:nvPr/>
        </p:nvPicPr>
        <p:blipFill>
          <a:blip r:embed="rId2"/>
          <a:stretch>
            <a:fillRect/>
          </a:stretch>
        </p:blipFill>
        <p:spPr>
          <a:xfrm rot="1440000">
            <a:off x="6488869" y="2461882"/>
            <a:ext cx="1593923" cy="1414247"/>
          </a:xfrm>
          <a:prstGeom prst="rect">
            <a:avLst/>
          </a:prstGeom>
          <a:noFill/>
        </p:spPr>
      </p:pic>
      <p:pic>
        <p:nvPicPr>
          <p:cNvPr id="5" name="Picture 4">
            <a:extLst>
              <a:ext uri="{F2A42978-A99C-4B21-A648-DEE3DD80B1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BA111E-CE26-4DC5-AD5D-5517B8F76689}"/>
              </a:ext>
            </a:extLst>
          </p:cNvPr>
          <p:cNvPicPr>
            <a:picLocks noChangeAspect="1"/>
          </p:cNvPicPr>
          <p:nvPr/>
        </p:nvPicPr>
        <p:blipFill>
          <a:blip r:embed="rId3"/>
          <a:stretch>
            <a:fillRect/>
          </a:stretch>
        </p:blipFill>
        <p:spPr>
          <a:xfrm>
            <a:off x="6733404" y="3742030"/>
            <a:ext cx="1104861" cy="1216697"/>
          </a:xfrm>
          <a:prstGeom prst="rect">
            <a:avLst/>
          </a:prstGeom>
          <a:noFill/>
        </p:spPr>
      </p:pic>
      <p:sp>
        <p:nvSpPr>
          <p:cNvPr id="6" name="Rectangle 5">
            <a:extLst>
              <a:ext uri="{742DB9C1-7FB4-483B-98D4-472F6515B6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8DBE78-CD7C-4FFE-B5D5-27B0FA9B80D5}"/>
              </a:ext>
            </a:extLst>
          </p:cNvPr>
          <p:cNvSpPr/>
          <p:nvPr/>
        </p:nvSpPr>
        <p:spPr>
          <a:xfrm>
            <a:off x="1560728" y="2943314"/>
            <a:ext cx="1828800" cy="1858593"/>
          </a:xfrm>
          <a:prstGeom prst="rect">
            <a:avLst/>
          </a:prstGeom>
          <a:gradFill rotWithShape="1">
            <a:gsLst>
              <a:gs pos="100000">
                <a:schemeClr val="accent5">
                  <a:lumMod val="20000"/>
                  <a:lumOff val="40000"/>
                </a:schemeClr>
              </a:gs>
              <a:gs pos="75000">
                <a:schemeClr val="accent5">
                  <a:lumMod val="20000"/>
                  <a:lumOff val="40000"/>
                </a:schemeClr>
              </a:gs>
              <a:gs pos="0">
                <a:schemeClr val="accent5">
                  <a:lumMod val="20000"/>
                  <a:lumOff val="70000"/>
                </a:schemeClr>
              </a:gs>
            </a:gsLst>
            <a:lin ang="16200000" scaled="0"/>
          </a:gradFill>
          <a:ln w="9525" cap="flat">
            <a:no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b="1" dirty="0">
                <a:latin typeface="+mn-lt"/>
              </a:rPr>
              <a:t>Memory Unit</a:t>
            </a:r>
          </a:p>
        </p:txBody>
      </p:sp>
      <p:sp>
        <p:nvSpPr>
          <p:cNvPr id="7" name="Arrow: Curved Right 6">
            <a:extLst>
              <a:ext uri="{719BB500-EBE3-4C32-8668-58DD4AAFCF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5E2AB5-AB58-4C5F-A3C1-FC253E45ABE3}"/>
              </a:ext>
            </a:extLst>
          </p:cNvPr>
          <p:cNvSpPr/>
          <p:nvPr/>
        </p:nvSpPr>
        <p:spPr>
          <a:xfrm rot="5400000">
            <a:off x="4115409" y="294984"/>
            <a:ext cx="1524000" cy="3772662"/>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8" name="Arrow: Curved Right 7">
            <a:extLst>
              <a:ext uri="{79A8E2C3-01CB-410A-8AED-624AFBDA57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49B15F-9DDF-4B47-8057-14C77C9D79AA}"/>
              </a:ext>
            </a:extLst>
          </p:cNvPr>
          <p:cNvSpPr/>
          <p:nvPr/>
        </p:nvSpPr>
        <p:spPr>
          <a:xfrm rot="16200000">
            <a:off x="4173845" y="3791077"/>
            <a:ext cx="1524000" cy="3772662"/>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9" name="TextBox 8">
            <a:extLst>
              <a:ext uri="{B0FD94DD-DE65-4156-838D-34ADAE4FC5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FAEAB5-27D2-4604-B2D0-DAFD7D5D9E03}"/>
              </a:ext>
            </a:extLst>
          </p:cNvPr>
          <p:cNvSpPr txBox="1"/>
          <p:nvPr/>
        </p:nvSpPr>
        <p:spPr>
          <a:xfrm>
            <a:off x="6771503" y="2374963"/>
            <a:ext cx="1905000" cy="311624"/>
          </a:xfrm>
          <a:prstGeom prst="rect">
            <a:avLst/>
          </a:prstGeom>
        </p:spPr>
        <p:txBody>
          <a:bodyPr vert="horz" lIns="95250" tIns="47625" rIns="95250" bIns="47625" rtlCol="0" anchor="t">
            <a:spAutoFit/>
          </a:bodyPr>
          <a:lstStyle/>
          <a:p>
            <a:pPr>
              <a:defRPr lang="en-US" sz="1400" dirty="0"/>
            </a:pPr>
            <a:r>
              <a:rPr lang="en-US" b="1" dirty="0">
                <a:latin typeface="+mj-lt"/>
              </a:rPr>
              <a:t>Input Unit</a:t>
            </a:r>
          </a:p>
        </p:txBody>
      </p:sp>
      <p:sp>
        <p:nvSpPr>
          <p:cNvPr id="10" name="TextBox 9">
            <a:extLst>
              <a:ext uri="{F455F951-BF77-4FF2-8078-2F09A72B43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B141B7-F253-4EC6-BE4A-E2E9901B7E40}"/>
              </a:ext>
            </a:extLst>
          </p:cNvPr>
          <p:cNvSpPr txBox="1"/>
          <p:nvPr/>
        </p:nvSpPr>
        <p:spPr>
          <a:xfrm>
            <a:off x="6763740" y="4914900"/>
            <a:ext cx="1905000" cy="311624"/>
          </a:xfrm>
          <a:prstGeom prst="rect">
            <a:avLst/>
          </a:prstGeom>
        </p:spPr>
        <p:txBody>
          <a:bodyPr vert="horz" lIns="95250" tIns="47625" rIns="95250" bIns="47625" rtlCol="0" anchor="t">
            <a:spAutoFit/>
          </a:bodyPr>
          <a:lstStyle/>
          <a:p>
            <a:pPr>
              <a:defRPr lang="en-US" sz="1400" dirty="0"/>
            </a:pPr>
            <a:r>
              <a:rPr lang="en-US" b="1" dirty="0">
                <a:latin typeface="+mj-lt"/>
              </a:rPr>
              <a:t>Output Unit</a:t>
            </a:r>
          </a:p>
        </p:txBody>
      </p:sp>
      <p:sp>
        <p:nvSpPr>
          <p:cNvPr id="11" name="TextBox 10">
            <a:extLst>
              <a:ext uri="{4E0B2C2F-011D-492D-B46A-2975677A71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63C896-5631-4F38-A322-8B8CA5738CF7}"/>
              </a:ext>
            </a:extLst>
          </p:cNvPr>
          <p:cNvSpPr txBox="1"/>
          <p:nvPr/>
        </p:nvSpPr>
        <p:spPr>
          <a:xfrm>
            <a:off x="3783512" y="1833118"/>
            <a:ext cx="2500541" cy="650178"/>
          </a:xfrm>
          <a:prstGeom prst="rect">
            <a:avLst/>
          </a:prstGeom>
        </p:spPr>
        <p:txBody>
          <a:bodyPr vert="horz" lIns="95250" tIns="47625" rIns="95250" bIns="47625" rtlCol="0" anchor="t">
            <a:spAutoFit/>
          </a:bodyPr>
          <a:lstStyle/>
          <a:p>
            <a:pPr>
              <a:defRPr lang="en-US" sz="1400" dirty="0"/>
            </a:pPr>
            <a:r>
              <a:rPr lang="en-US" sz="1200" b="1" dirty="0">
                <a:solidFill>
                  <a:schemeClr val="accent6"/>
                </a:solidFill>
                <a:latin typeface="+mj-lt"/>
              </a:rPr>
              <a:t>Input functions gets the data from keyboard and sends it to the memory</a:t>
            </a:r>
          </a:p>
        </p:txBody>
      </p:sp>
      <p:sp>
        <p:nvSpPr>
          <p:cNvPr id="12" name="TextBox 11">
            <a:extLst>
              <a:ext uri="{745326FE-3721-4D1A-B180-4B2032BAC6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A449EC-D5DB-49D9-A8C3-B704D8083D3B}"/>
              </a:ext>
            </a:extLst>
          </p:cNvPr>
          <p:cNvSpPr txBox="1"/>
          <p:nvPr/>
        </p:nvSpPr>
        <p:spPr>
          <a:xfrm>
            <a:off x="3715056" y="5067301"/>
            <a:ext cx="2413911" cy="650178"/>
          </a:xfrm>
          <a:prstGeom prst="rect">
            <a:avLst/>
          </a:prstGeom>
        </p:spPr>
        <p:txBody>
          <a:bodyPr vert="horz" lIns="95250" tIns="47625" rIns="95250" bIns="47625" rtlCol="0" anchor="t">
            <a:spAutoFit/>
          </a:bodyPr>
          <a:lstStyle/>
          <a:p>
            <a:pPr>
              <a:defRPr lang="en-US" sz="1400" dirty="0"/>
            </a:pPr>
            <a:r>
              <a:rPr lang="en-US" sz="1200" b="1" dirty="0">
                <a:solidFill>
                  <a:schemeClr val="accent6"/>
                </a:solidFill>
                <a:latin typeface="+mj-lt"/>
              </a:rPr>
              <a:t>Output functions gets the data from memory unit and sends it to the monitor</a:t>
            </a:r>
          </a:p>
        </p:txBody>
      </p:sp>
      <p:sp>
        <p:nvSpPr>
          <p:cNvPr id="13" name="Slide Number Placeholder 12"/>
          <p:cNvSpPr>
            <a:spLocks noGrp="1"/>
          </p:cNvSpPr>
          <p:nvPr>
            <p:ph type="sldNum" sz="quarter" idx="12"/>
          </p:nvPr>
        </p:nvSpPr>
        <p:spPr/>
        <p:txBody>
          <a:bodyPr/>
          <a:lstStyle/>
          <a:p>
            <a:r>
              <a:rPr lang="en-US" smtClean="0"/>
              <a:t>&lt;#&gt;</a:t>
            </a:r>
            <a:endParaRPr lang="en-US" dirty="0"/>
          </a:p>
        </p:txBody>
      </p:sp>
      <p:sp>
        <p:nvSpPr>
          <p:cNvPr id="15" name="Date Placeholder 14"/>
          <p:cNvSpPr>
            <a:spLocks noGrp="1"/>
          </p:cNvSpPr>
          <p:nvPr>
            <p:ph type="dt" sz="half" idx="10"/>
          </p:nvPr>
        </p:nvSpPr>
        <p:spPr/>
        <p:txBody>
          <a:bodyPr/>
          <a:lstStyle/>
          <a:p>
            <a:fld id="{30FC8D89-3FCD-46BD-8BD3-FC8E332FB9A6}" type="datetime3">
              <a:rPr lang="en-US" smtClean="0"/>
              <a:pPr/>
              <a:t>22 March 2024</a:t>
            </a:fld>
            <a:endParaRPr lang="en-US" dirty="0"/>
          </a:p>
        </p:txBody>
      </p:sp>
      <p:sp>
        <p:nvSpPr>
          <p:cNvPr id="16" name="Footer Placeholder 15"/>
          <p:cNvSpPr>
            <a:spLocks noGrp="1"/>
          </p:cNvSpPr>
          <p:nvPr>
            <p:ph type="ftr" sz="quarter" idx="11"/>
          </p:nvPr>
        </p:nvSpPr>
        <p:spPr/>
        <p:txBody>
          <a:bodyPr/>
          <a:lstStyle/>
          <a:p>
            <a:r>
              <a:rPr lang="en-US" smtClean="0"/>
              <a:t>Department of CIVIL Engineering</a:t>
            </a:r>
            <a:endParaRPr lang="en-US" dirty="0"/>
          </a:p>
        </p:txBody>
      </p:sp>
    </p:spTree>
    <p:extLst>
      <p:ext uri="{FA085FB7-865B-434F-A9FA-7E8BA3E7199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2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03B7C332-4FCE-4497-828B-9838CAF38C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395183-210A-490E-8F23-C091511EE6B1}"/>
              </a:ext>
            </a:extLst>
          </p:cNvPr>
          <p:cNvSpPr txBox="1"/>
          <p:nvPr/>
        </p:nvSpPr>
        <p:spPr>
          <a:xfrm>
            <a:off x="4000500" y="2670541"/>
            <a:ext cx="1905000" cy="311624"/>
          </a:xfrm>
          <a:prstGeom prst="rect">
            <a:avLst/>
          </a:prstGeom>
        </p:spPr>
        <p:txBody>
          <a:bodyPr vert="horz" lIns="95250" tIns="47625" rIns="95250" bIns="47625" rtlCol="0" anchor="t">
            <a:spAutoFit/>
          </a:bodyPr>
          <a:lstStyle/>
          <a:p>
            <a:pPr>
              <a:defRPr lang="en-US" sz="1400" dirty="0"/>
            </a:pPr>
            <a:endParaRPr lang="en-US" dirty="0"/>
          </a:p>
        </p:txBody>
      </p:sp>
      <p:pic>
        <p:nvPicPr>
          <p:cNvPr id="4" name="Picture 3">
            <a:extLst>
              <a:ext uri="{A09E17E1-F553-4A2D-9B12-9A17E12EEA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05D58F-80C6-4CE8-86DE-BBE3033A0D8F}"/>
              </a:ext>
            </a:extLst>
          </p:cNvPr>
          <p:cNvPicPr>
            <a:picLocks noChangeAspect="1"/>
          </p:cNvPicPr>
          <p:nvPr/>
        </p:nvPicPr>
        <p:blipFill>
          <a:blip r:embed="rId2"/>
          <a:stretch>
            <a:fillRect/>
          </a:stretch>
        </p:blipFill>
        <p:spPr>
          <a:xfrm>
            <a:off x="1048426" y="1218819"/>
            <a:ext cx="7047138" cy="5146319"/>
          </a:xfrm>
          <a:prstGeom prst="rect">
            <a:avLst/>
          </a:prstGeom>
          <a:noFill/>
        </p:spPr>
      </p:pic>
      <p:sp>
        <p:nvSpPr>
          <p:cNvPr id="5" name="Slide Number Placeholder 4"/>
          <p:cNvSpPr>
            <a:spLocks noGrp="1"/>
          </p:cNvSpPr>
          <p:nvPr>
            <p:ph type="sldNum" sz="quarter" idx="12"/>
          </p:nvPr>
        </p:nvSpPr>
        <p:spPr/>
        <p:txBody>
          <a:bodyPr/>
          <a:lstStyle/>
          <a:p>
            <a:r>
              <a:rPr lang="en-US" smtClean="0"/>
              <a:t>&lt;#&gt;</a:t>
            </a:r>
            <a:endParaRPr lang="en-US" dirty="0"/>
          </a:p>
        </p:txBody>
      </p:sp>
      <p:sp>
        <p:nvSpPr>
          <p:cNvPr id="7" name="Date Placeholder 6"/>
          <p:cNvSpPr>
            <a:spLocks noGrp="1"/>
          </p:cNvSpPr>
          <p:nvPr>
            <p:ph type="dt" sz="half" idx="10"/>
          </p:nvPr>
        </p:nvSpPr>
        <p:spPr/>
        <p:txBody>
          <a:bodyPr/>
          <a:lstStyle/>
          <a:p>
            <a:fld id="{57FAFE98-C85A-4C9E-ADFF-86889B4DEC3D}"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3F9B7EDE-000C-461A-8DB0-2F6760008EC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4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186F969-9100-4926-B07F-2C933BF89F1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34E260-5428-4599-B2D4-06E7FF19FBA0}"/>
              </a:ext>
            </a:extLst>
          </p:cNvPr>
          <p:cNvSpPr txBox="1"/>
          <p:nvPr>
            <p:custDataLst>
              <p:tags r:id="rId1"/>
            </p:custDataLst>
          </p:nvPr>
        </p:nvSpPr>
        <p:spPr>
          <a:xfrm>
            <a:off x="857224" y="1214422"/>
            <a:ext cx="7403849" cy="762000"/>
          </a:xfrm>
          <a:solidFill>
            <a:srgbClr val="BFBFBF"/>
          </a:solidFill>
        </p:spPr>
        <p:txBody>
          <a:bodyPr vert="horz" lIns="95250" tIns="47625" rIns="95250" bIns="47625" rtlCol="0" anchor="ctr">
            <a:spAutoFit/>
          </a:bodyPr>
          <a:lstStyle/>
          <a:p>
            <a:pPr algn="ctr">
              <a:defRPr lang="en-US" sz="1400" dirty="0"/>
            </a:pPr>
            <a:r>
              <a:rPr lang="en-US" sz="2000" b="1" dirty="0">
                <a:solidFill>
                  <a:srgbClr val="F2494B"/>
                </a:solidFill>
                <a:latin typeface="Times New Roman" pitchFamily="18" charset="0"/>
                <a:cs typeface="Times New Roman" pitchFamily="18" charset="0"/>
              </a:rPr>
              <a:t>What is the difference between formatted and un-formated I/O functions?</a:t>
            </a:r>
          </a:p>
        </p:txBody>
      </p:sp>
      <p:sp>
        <p:nvSpPr>
          <p:cNvPr id="4" name="TextBox 3">
            <a:extLst>
              <a:ext uri="{87537235-EBDB-4583-882C-22CB9C7930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5F6C23-9F71-474A-949F-214D5FF52EC8}"/>
              </a:ext>
            </a:extLst>
          </p:cNvPr>
          <p:cNvSpPr txBox="1"/>
          <p:nvPr/>
        </p:nvSpPr>
        <p:spPr>
          <a:xfrm>
            <a:off x="663644" y="2222500"/>
            <a:ext cx="7816720" cy="2866169"/>
          </a:xfrm>
          <a:prstGeom prst="rect">
            <a:avLst/>
          </a:prstGeom>
        </p:spPr>
        <p:txBody>
          <a:bodyPr vert="horz" wrap="square" lIns="95250" tIns="47625" rIns="95250" bIns="47625" rtlCol="0" anchor="t">
            <a:spAutoFit/>
          </a:bodyPr>
          <a:lstStyle/>
          <a:p>
            <a:pPr>
              <a:lnSpc>
                <a:spcPct val="150000"/>
              </a:lnSpc>
              <a:defRPr lang="en-US" sz="1400" dirty="0"/>
            </a:pPr>
            <a:r>
              <a:rPr lang="en-US" sz="2000" b="1" dirty="0">
                <a:solidFill>
                  <a:schemeClr val="accent6"/>
                </a:solidFill>
                <a:latin typeface="Times New Roman" pitchFamily="18" charset="0"/>
                <a:cs typeface="Times New Roman" pitchFamily="18" charset="0"/>
              </a:rPr>
              <a:t>--&gt;Formatted I/O functions allows programmer to read input from keyboard and display output on monitor in more formatted form (user friendly or user readable).</a:t>
            </a:r>
          </a:p>
          <a:p>
            <a:pPr>
              <a:lnSpc>
                <a:spcPct val="150000"/>
              </a:lnSpc>
              <a:defRPr lang="en-US" sz="1400" dirty="0"/>
            </a:pPr>
            <a:endParaRPr lang="en-US" sz="2000" b="1" dirty="0">
              <a:solidFill>
                <a:schemeClr val="accent6"/>
              </a:solidFill>
              <a:latin typeface="Times New Roman" pitchFamily="18" charset="0"/>
              <a:cs typeface="Times New Roman" pitchFamily="18" charset="0"/>
            </a:endParaRPr>
          </a:p>
          <a:p>
            <a:pPr>
              <a:lnSpc>
                <a:spcPct val="150000"/>
              </a:lnSpc>
              <a:defRPr lang="en-US" sz="1400" dirty="0"/>
            </a:pPr>
            <a:r>
              <a:rPr lang="en-US" sz="2000" b="1" dirty="0">
                <a:solidFill>
                  <a:schemeClr val="accent6"/>
                </a:solidFill>
                <a:latin typeface="Times New Roman" pitchFamily="18" charset="0"/>
                <a:cs typeface="Times New Roman" pitchFamily="18" charset="0"/>
              </a:rPr>
              <a:t>--&gt;Fine tuning of I/O operation is not possible using un-formated I/O functions</a:t>
            </a:r>
          </a:p>
        </p:txBody>
      </p:sp>
      <p:sp>
        <p:nvSpPr>
          <p:cNvPr id="5" name="Slide Number Placeholder 4"/>
          <p:cNvSpPr>
            <a:spLocks noGrp="1"/>
          </p:cNvSpPr>
          <p:nvPr>
            <p:ph type="sldNum" sz="quarter" idx="12"/>
          </p:nvPr>
        </p:nvSpPr>
        <p:spPr/>
        <p:txBody>
          <a:bodyPr/>
          <a:lstStyle/>
          <a:p>
            <a:r>
              <a:rPr lang="en-US" smtClean="0"/>
              <a:t>&lt;#&gt;</a:t>
            </a:r>
            <a:endParaRPr lang="en-US" dirty="0"/>
          </a:p>
        </p:txBody>
      </p:sp>
      <p:sp>
        <p:nvSpPr>
          <p:cNvPr id="7" name="Date Placeholder 6"/>
          <p:cNvSpPr>
            <a:spLocks noGrp="1"/>
          </p:cNvSpPr>
          <p:nvPr>
            <p:ph type="dt" sz="half" idx="10"/>
          </p:nvPr>
        </p:nvSpPr>
        <p:spPr/>
        <p:txBody>
          <a:bodyPr/>
          <a:lstStyle/>
          <a:p>
            <a:fld id="{7ADCE734-20A9-4B6D-89CC-F21E05F5AB86}"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6EFB29BE-F48F-411D-9FDC-4AD37C3483E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3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D240ABE8-41E0-4DA9-9D02-2965C305D7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03A22E-F722-4DEE-ADCC-25EE37C8CF72}"/>
              </a:ext>
            </a:extLst>
          </p:cNvPr>
          <p:cNvSpPr txBox="1"/>
          <p:nvPr/>
        </p:nvSpPr>
        <p:spPr>
          <a:xfrm>
            <a:off x="1" y="1420241"/>
            <a:ext cx="4213765" cy="1065676"/>
          </a:xfrm>
          <a:prstGeom prst="rect">
            <a:avLst/>
          </a:prstGeom>
          <a:noFill/>
          <a:ln w="0" cap="flat">
            <a:solidFill>
              <a:schemeClr val="accent3">
                <a:shade val="95000"/>
                <a:satMod val="104999"/>
              </a:schemeClr>
            </a:solidFill>
            <a:prstDash val="dash"/>
            <a:miter lim="800000"/>
          </a:ln>
        </p:spPr>
        <p:txBody>
          <a:bodyPr vert="horz" lIns="95250" tIns="47625" rIns="95250" bIns="47625" rtlCol="0" anchor="t">
            <a:spAutoFit/>
          </a:bodyPr>
          <a:lstStyle/>
          <a:p>
            <a:pPr>
              <a:lnSpc>
                <a:spcPct val="150000"/>
              </a:lnSpc>
              <a:defRPr lang="en-US" sz="1400" dirty="0"/>
            </a:pPr>
            <a:r>
              <a:rPr lang="en-US" b="1" dirty="0">
                <a:latin typeface="Times New Roman" pitchFamily="18" charset="0"/>
                <a:cs typeface="Times New Roman" pitchFamily="18" charset="0"/>
              </a:rPr>
              <a:t>The general form of the </a:t>
            </a:r>
            <a:r>
              <a:rPr lang="en-US" b="1" dirty="0" err="1">
                <a:latin typeface="Times New Roman" pitchFamily="18" charset="0"/>
                <a:cs typeface="Times New Roman" pitchFamily="18" charset="0"/>
              </a:rPr>
              <a:t>getch</a:t>
            </a:r>
            <a:r>
              <a:rPr lang="en-US" b="1" dirty="0">
                <a:latin typeface="Times New Roman" pitchFamily="18" charset="0"/>
                <a:cs typeface="Times New Roman" pitchFamily="18" charset="0"/>
              </a:rPr>
              <a:t>() is as given below -</a:t>
            </a:r>
          </a:p>
          <a:p>
            <a:pPr>
              <a:lnSpc>
                <a:spcPct val="150000"/>
              </a:lnSpc>
              <a:defRPr lang="en-US" sz="1400" dirty="0"/>
            </a:pPr>
            <a:r>
              <a:rPr lang="en-US" b="1" dirty="0">
                <a:latin typeface="Times New Roman" pitchFamily="18" charset="0"/>
                <a:cs typeface="Times New Roman" pitchFamily="18" charset="0"/>
              </a:rPr>
              <a:t>Syntax:</a:t>
            </a:r>
          </a:p>
          <a:p>
            <a:pPr>
              <a:lnSpc>
                <a:spcPct val="150000"/>
              </a:lnSpc>
              <a:defRPr lang="en-US" sz="1400" dirty="0"/>
            </a:pPr>
            <a:r>
              <a:rPr lang="en-US" b="1" dirty="0">
                <a:solidFill>
                  <a:schemeClr val="accent6"/>
                </a:solidFill>
                <a:latin typeface="Times New Roman" pitchFamily="18" charset="0"/>
                <a:cs typeface="Times New Roman" pitchFamily="18" charset="0"/>
              </a:rPr>
              <a:t>ch = </a:t>
            </a:r>
            <a:r>
              <a:rPr lang="en-US" b="1" dirty="0" err="1">
                <a:solidFill>
                  <a:schemeClr val="accent6"/>
                </a:solidFill>
                <a:latin typeface="Times New Roman" pitchFamily="18" charset="0"/>
                <a:cs typeface="Times New Roman" pitchFamily="18" charset="0"/>
              </a:rPr>
              <a:t>getch</a:t>
            </a:r>
            <a:r>
              <a:rPr lang="en-US" b="1" dirty="0">
                <a:solidFill>
                  <a:schemeClr val="accent6"/>
                </a:solidFill>
                <a:latin typeface="Times New Roman" pitchFamily="18" charset="0"/>
                <a:cs typeface="Times New Roman" pitchFamily="18" charset="0"/>
              </a:rPr>
              <a:t>();</a:t>
            </a:r>
          </a:p>
        </p:txBody>
      </p:sp>
      <p:sp>
        <p:nvSpPr>
          <p:cNvPr id="4" name="TextBox 3">
            <a:extLst>
              <a:ext uri="{5F9CB496-2B94-4903-B5A6-EAC3C577FE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7AF3EA-F96B-46D7-B1B4-A252836AC0CF}"/>
              </a:ext>
            </a:extLst>
          </p:cNvPr>
          <p:cNvSpPr txBox="1"/>
          <p:nvPr/>
        </p:nvSpPr>
        <p:spPr>
          <a:xfrm>
            <a:off x="4857370" y="1420241"/>
            <a:ext cx="4286631" cy="1065676"/>
          </a:xfrm>
          <a:prstGeom prst="rect">
            <a:avLst/>
          </a:prstGeom>
          <a:noFill/>
          <a:ln w="0" cap="flat">
            <a:solidFill>
              <a:schemeClr val="accent3">
                <a:shade val="95000"/>
                <a:satMod val="104999"/>
              </a:schemeClr>
            </a:solidFill>
            <a:prstDash val="dash"/>
            <a:miter lim="800000"/>
          </a:ln>
        </p:spPr>
        <p:txBody>
          <a:bodyPr vert="horz" lIns="95250" tIns="47625" rIns="95250" bIns="47625" rtlCol="0" anchor="t">
            <a:spAutoFit/>
          </a:bodyPr>
          <a:lstStyle/>
          <a:p>
            <a:pPr>
              <a:lnSpc>
                <a:spcPct val="150000"/>
              </a:lnSpc>
              <a:defRPr lang="en-US" sz="1400" dirty="0"/>
            </a:pPr>
            <a:r>
              <a:rPr lang="en-US" b="1" dirty="0">
                <a:latin typeface="Times New Roman" pitchFamily="18" charset="0"/>
                <a:cs typeface="Times New Roman" pitchFamily="18" charset="0"/>
              </a:rPr>
              <a:t>The general form of the </a:t>
            </a:r>
            <a:r>
              <a:rPr lang="en-US" b="1" dirty="0" err="1">
                <a:latin typeface="Times New Roman" pitchFamily="18" charset="0"/>
                <a:cs typeface="Times New Roman" pitchFamily="18" charset="0"/>
              </a:rPr>
              <a:t>putch</a:t>
            </a:r>
            <a:r>
              <a:rPr lang="en-US" b="1" dirty="0">
                <a:latin typeface="Times New Roman" pitchFamily="18" charset="0"/>
                <a:cs typeface="Times New Roman" pitchFamily="18" charset="0"/>
              </a:rPr>
              <a:t>() is as given below -</a:t>
            </a:r>
          </a:p>
          <a:p>
            <a:pPr>
              <a:lnSpc>
                <a:spcPct val="150000"/>
              </a:lnSpc>
              <a:defRPr lang="en-US" sz="1400" dirty="0"/>
            </a:pPr>
            <a:r>
              <a:rPr lang="en-US" b="1" dirty="0">
                <a:latin typeface="Times New Roman" pitchFamily="18" charset="0"/>
                <a:cs typeface="Times New Roman" pitchFamily="18" charset="0"/>
              </a:rPr>
              <a:t>Syntax:</a:t>
            </a:r>
          </a:p>
          <a:p>
            <a:pPr>
              <a:lnSpc>
                <a:spcPct val="150000"/>
              </a:lnSpc>
              <a:defRPr lang="en-US" sz="1400" dirty="0"/>
            </a:pPr>
            <a:r>
              <a:rPr lang="en-US" b="1" dirty="0" err="1" smtClean="0">
                <a:solidFill>
                  <a:srgbClr val="C1408A"/>
                </a:solidFill>
                <a:latin typeface="Times New Roman" pitchFamily="18" charset="0"/>
                <a:cs typeface="Times New Roman" pitchFamily="18" charset="0"/>
              </a:rPr>
              <a:t>putch</a:t>
            </a:r>
            <a:r>
              <a:rPr lang="en-US" b="1" dirty="0" smtClean="0">
                <a:solidFill>
                  <a:srgbClr val="C1408A"/>
                </a:solidFill>
                <a:latin typeface="Times New Roman" pitchFamily="18" charset="0"/>
                <a:cs typeface="Times New Roman" pitchFamily="18" charset="0"/>
              </a:rPr>
              <a:t>();</a:t>
            </a:r>
            <a:endParaRPr lang="en-US" b="1" dirty="0">
              <a:solidFill>
                <a:srgbClr val="C1408A"/>
              </a:solidFill>
              <a:latin typeface="Times New Roman" pitchFamily="18" charset="0"/>
              <a:cs typeface="Times New Roman" pitchFamily="18" charset="0"/>
            </a:endParaRPr>
          </a:p>
        </p:txBody>
      </p:sp>
      <p:sp>
        <p:nvSpPr>
          <p:cNvPr id="5" name="Rectangle 4">
            <a:extLst>
              <a:ext uri="{1923781C-8172-48C9-9509-4D15505B17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D235B2D-B275-41A5-92F7-A84132FBD6AA}"/>
              </a:ext>
            </a:extLst>
          </p:cNvPr>
          <p:cNvSpPr/>
          <p:nvPr/>
        </p:nvSpPr>
        <p:spPr>
          <a:xfrm>
            <a:off x="1284171" y="4076700"/>
            <a:ext cx="1939309" cy="161258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6" name="TextBox 5">
            <a:extLst>
              <a:ext uri="{DDFE1594-DD4A-4C26-92F3-88465E70B1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0251B1-3710-424F-85EB-39BCA3555F21}"/>
              </a:ext>
            </a:extLst>
          </p:cNvPr>
          <p:cNvSpPr txBox="1"/>
          <p:nvPr/>
        </p:nvSpPr>
        <p:spPr>
          <a:xfrm>
            <a:off x="1599904" y="4620424"/>
            <a:ext cx="395420" cy="311624"/>
          </a:xfrm>
          <a:prstGeom prst="rect">
            <a:avLst/>
          </a:prstGeom>
        </p:spPr>
        <p:txBody>
          <a:bodyPr vert="horz" lIns="95250" tIns="47625" rIns="95250" bIns="47625" rtlCol="0" anchor="t">
            <a:spAutoFit/>
          </a:bodyPr>
          <a:lstStyle/>
          <a:p>
            <a:pPr>
              <a:defRPr lang="en-US" sz="1400" dirty="0"/>
            </a:pPr>
            <a:r>
              <a:rPr lang="en-US" dirty="0"/>
              <a:t>ch</a:t>
            </a:r>
          </a:p>
        </p:txBody>
      </p:sp>
      <p:sp>
        <p:nvSpPr>
          <p:cNvPr id="7" name="Rectangle 6">
            <a:extLst>
              <a:ext uri="{EE08BFC4-4EE7-4FBD-B5A2-39BDAFC6BC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5B56B7-2DCA-471A-A4B5-1DC279AABBEE}"/>
              </a:ext>
            </a:extLst>
          </p:cNvPr>
          <p:cNvSpPr/>
          <p:nvPr/>
        </p:nvSpPr>
        <p:spPr>
          <a:xfrm>
            <a:off x="2008832" y="4714622"/>
            <a:ext cx="898912" cy="221297"/>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pic>
        <p:nvPicPr>
          <p:cNvPr id="8" name="Picture 7">
            <a:extLst>
              <a:ext uri="{A5820C2A-7631-4D2A-8F0B-AA0D25419E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948DF0-B123-4004-A2F9-222FA15ED4BE}"/>
              </a:ext>
            </a:extLst>
          </p:cNvPr>
          <p:cNvPicPr>
            <a:picLocks noChangeAspect="1"/>
          </p:cNvPicPr>
          <p:nvPr/>
        </p:nvPicPr>
        <p:blipFill>
          <a:blip r:embed="rId2"/>
          <a:stretch>
            <a:fillRect/>
          </a:stretch>
        </p:blipFill>
        <p:spPr>
          <a:xfrm rot="1440000">
            <a:off x="5859705" y="4000501"/>
            <a:ext cx="1309811" cy="1162164"/>
          </a:xfrm>
          <a:prstGeom prst="rect">
            <a:avLst/>
          </a:prstGeom>
          <a:noFill/>
        </p:spPr>
      </p:pic>
      <p:sp>
        <p:nvSpPr>
          <p:cNvPr id="9" name="TextBox 8">
            <a:extLst>
              <a:ext uri="{5E0DFF29-B34C-4F08-AA43-5A713B837F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19A1F8-DB70-4AE6-A289-289B7AD5BE60}"/>
              </a:ext>
            </a:extLst>
          </p:cNvPr>
          <p:cNvSpPr txBox="1"/>
          <p:nvPr/>
        </p:nvSpPr>
        <p:spPr>
          <a:xfrm>
            <a:off x="6400800" y="3835400"/>
            <a:ext cx="1905000" cy="311624"/>
          </a:xfrm>
          <a:prstGeom prst="rect">
            <a:avLst/>
          </a:prstGeom>
        </p:spPr>
        <p:txBody>
          <a:bodyPr vert="horz" lIns="95250" tIns="47625" rIns="95250" bIns="47625" rtlCol="0" anchor="t">
            <a:spAutoFit/>
          </a:bodyPr>
          <a:lstStyle/>
          <a:p>
            <a:pPr>
              <a:defRPr lang="en-US" sz="1400" dirty="0"/>
            </a:pPr>
            <a:r>
              <a:rPr lang="en-US" b="1" dirty="0">
                <a:latin typeface="+mj-lt"/>
              </a:rPr>
              <a:t>Input Unit</a:t>
            </a:r>
          </a:p>
        </p:txBody>
      </p:sp>
      <p:pic>
        <p:nvPicPr>
          <p:cNvPr id="10" name="Picture 9">
            <a:extLst>
              <a:ext uri="{0D2DB5EB-E35A-427F-B8D3-553E438476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A64756-AEFA-4E5C-A127-C1D0B813722D}"/>
              </a:ext>
            </a:extLst>
          </p:cNvPr>
          <p:cNvPicPr>
            <a:picLocks noChangeAspect="1"/>
          </p:cNvPicPr>
          <p:nvPr/>
        </p:nvPicPr>
        <p:blipFill>
          <a:blip r:embed="rId3" cstate="print"/>
          <a:stretch>
            <a:fillRect/>
          </a:stretch>
        </p:blipFill>
        <p:spPr>
          <a:xfrm>
            <a:off x="6061081" y="5270500"/>
            <a:ext cx="854906" cy="941451"/>
          </a:xfrm>
          <a:prstGeom prst="rect">
            <a:avLst/>
          </a:prstGeom>
          <a:noFill/>
        </p:spPr>
      </p:pic>
      <p:sp>
        <p:nvSpPr>
          <p:cNvPr id="11" name="TextBox 10">
            <a:extLst>
              <a:ext uri="{405E8CB8-E776-4ABA-B525-E80A015E25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33084A-EE93-41CC-A721-12ACE07E3297}"/>
              </a:ext>
            </a:extLst>
          </p:cNvPr>
          <p:cNvSpPr txBox="1"/>
          <p:nvPr/>
        </p:nvSpPr>
        <p:spPr>
          <a:xfrm>
            <a:off x="6490278" y="6261100"/>
            <a:ext cx="1905000" cy="311624"/>
          </a:xfrm>
          <a:prstGeom prst="rect">
            <a:avLst/>
          </a:prstGeom>
        </p:spPr>
        <p:txBody>
          <a:bodyPr vert="horz" lIns="95250" tIns="47625" rIns="95250" bIns="47625" rtlCol="0" anchor="t">
            <a:spAutoFit/>
          </a:bodyPr>
          <a:lstStyle/>
          <a:p>
            <a:pPr>
              <a:defRPr lang="en-US" sz="1400" dirty="0"/>
            </a:pPr>
            <a:r>
              <a:rPr lang="en-US" b="1" dirty="0">
                <a:latin typeface="+mj-lt"/>
              </a:rPr>
              <a:t>Output Unit</a:t>
            </a:r>
          </a:p>
        </p:txBody>
      </p:sp>
      <p:sp>
        <p:nvSpPr>
          <p:cNvPr id="12" name="Arrow: Curved Right 11">
            <a:extLst>
              <a:ext uri="{4AFD08FD-D0AB-4DDA-9A19-C1C4FBE4CF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95A1ED-3F6B-471D-AAE2-3484C4792E2A}"/>
              </a:ext>
            </a:extLst>
          </p:cNvPr>
          <p:cNvSpPr/>
          <p:nvPr/>
        </p:nvSpPr>
        <p:spPr>
          <a:xfrm rot="16200000">
            <a:off x="4304769" y="4702365"/>
            <a:ext cx="749261" cy="2763383"/>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Arrow: Curved Right 12">
            <a:extLst>
              <a:ext uri="{A256C89E-F2E6-4291-BA4E-7ACA4FC29D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22E1D7-BD0A-4D89-B9D9-83103D5E5561}"/>
              </a:ext>
            </a:extLst>
          </p:cNvPr>
          <p:cNvSpPr/>
          <p:nvPr/>
        </p:nvSpPr>
        <p:spPr>
          <a:xfrm rot="5400000">
            <a:off x="4376039" y="2419224"/>
            <a:ext cx="794029" cy="2950702"/>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TextBox 13">
            <a:extLst>
              <a:ext uri="{C0676687-B676-471B-936D-352E6AE1D9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1F67F4-736B-420B-BCBC-D3A8C695C641}"/>
              </a:ext>
            </a:extLst>
          </p:cNvPr>
          <p:cNvSpPr txBox="1"/>
          <p:nvPr/>
        </p:nvSpPr>
        <p:spPr>
          <a:xfrm>
            <a:off x="3820553" y="3619501"/>
            <a:ext cx="1905000" cy="834844"/>
          </a:xfrm>
          <a:prstGeom prst="rect">
            <a:avLst/>
          </a:prstGeom>
        </p:spPr>
        <p:txBody>
          <a:bodyPr vert="horz" lIns="95250" tIns="47625" rIns="95250" bIns="47625" rtlCol="0" anchor="t">
            <a:spAutoFit/>
          </a:bodyPr>
          <a:lstStyle/>
          <a:p>
            <a:pPr>
              <a:defRPr lang="en-US" sz="1400" dirty="0"/>
            </a:pPr>
            <a:r>
              <a:rPr lang="en-US" sz="1200" dirty="0">
                <a:solidFill>
                  <a:schemeClr val="accent5"/>
                </a:solidFill>
              </a:rPr>
              <a:t>ch=</a:t>
            </a:r>
            <a:r>
              <a:rPr lang="en-US" sz="1200" dirty="0" err="1">
                <a:solidFill>
                  <a:schemeClr val="accent5"/>
                </a:solidFill>
              </a:rPr>
              <a:t>getch</a:t>
            </a:r>
            <a:r>
              <a:rPr lang="en-US" sz="1200" dirty="0">
                <a:solidFill>
                  <a:schemeClr val="accent5"/>
                </a:solidFill>
              </a:rPr>
              <a:t>() would place the character read from the keyboard onto the variable ch in memory</a:t>
            </a:r>
          </a:p>
        </p:txBody>
      </p:sp>
      <p:sp>
        <p:nvSpPr>
          <p:cNvPr id="15" name="TextBox 14">
            <a:extLst>
              <a:ext uri="{F41257D5-3A1B-4ADC-88A4-02B99A8FBA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50962C-4DD5-4359-AB7A-1182DE7E6F39}"/>
              </a:ext>
            </a:extLst>
          </p:cNvPr>
          <p:cNvSpPr txBox="1"/>
          <p:nvPr/>
        </p:nvSpPr>
        <p:spPr>
          <a:xfrm>
            <a:off x="3726894" y="5384801"/>
            <a:ext cx="1905000" cy="465512"/>
          </a:xfrm>
          <a:prstGeom prst="rect">
            <a:avLst/>
          </a:prstGeom>
        </p:spPr>
        <p:txBody>
          <a:bodyPr vert="horz" lIns="95250" tIns="47625" rIns="95250" bIns="47625" rtlCol="0" anchor="t">
            <a:spAutoFit/>
          </a:bodyPr>
          <a:lstStyle/>
          <a:p>
            <a:pPr>
              <a:defRPr lang="en-US" sz="1400" dirty="0"/>
            </a:pPr>
            <a:r>
              <a:rPr lang="en-US" sz="1200" dirty="0" err="1">
                <a:solidFill>
                  <a:schemeClr val="accent5"/>
                </a:solidFill>
              </a:rPr>
              <a:t>putch</a:t>
            </a:r>
            <a:r>
              <a:rPr lang="en-US" sz="1200" dirty="0">
                <a:solidFill>
                  <a:schemeClr val="accent5"/>
                </a:solidFill>
              </a:rPr>
              <a:t>(ch) would display the character ch on screen</a:t>
            </a:r>
          </a:p>
        </p:txBody>
      </p:sp>
      <p:sp>
        <p:nvSpPr>
          <p:cNvPr id="16" name="TextBox 15">
            <a:extLst>
              <a:ext uri="{403CA60A-D618-477B-8EAB-53660E9788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2E2BF5-0E27-4DE1-A97E-EA057AA1DB6B}"/>
              </a:ext>
            </a:extLst>
          </p:cNvPr>
          <p:cNvSpPr txBox="1"/>
          <p:nvPr/>
        </p:nvSpPr>
        <p:spPr>
          <a:xfrm>
            <a:off x="1634585" y="5778500"/>
            <a:ext cx="1905000" cy="311624"/>
          </a:xfrm>
          <a:prstGeom prst="rect">
            <a:avLst/>
          </a:prstGeom>
        </p:spPr>
        <p:txBody>
          <a:bodyPr vert="horz" lIns="95250" tIns="47625" rIns="95250" bIns="47625" rtlCol="0" anchor="t">
            <a:spAutoFit/>
          </a:bodyPr>
          <a:lstStyle/>
          <a:p>
            <a:pPr>
              <a:defRPr lang="en-US" sz="1400" dirty="0"/>
            </a:pPr>
            <a:r>
              <a:rPr lang="en-US" b="1" dirty="0">
                <a:latin typeface="+mj-lt"/>
              </a:rPr>
              <a:t>Memory Unit</a:t>
            </a:r>
          </a:p>
        </p:txBody>
      </p:sp>
      <p:sp>
        <p:nvSpPr>
          <p:cNvPr id="17" name="TextBox 16">
            <a:extLst>
              <a:ext uri="{5534D7F4-C1D5-454A-B7DC-FD8EF47C0A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A0C962-CA98-49CB-9E4B-7A0BFE0C5B21}"/>
              </a:ext>
            </a:extLst>
          </p:cNvPr>
          <p:cNvSpPr txBox="1"/>
          <p:nvPr/>
        </p:nvSpPr>
        <p:spPr>
          <a:xfrm>
            <a:off x="2743201" y="901700"/>
            <a:ext cx="3210953" cy="342401"/>
          </a:xfrm>
          <a:prstGeom prst="rect">
            <a:avLst/>
          </a:prstGeom>
        </p:spPr>
        <p:txBody>
          <a:bodyPr vert="horz" lIns="95250" tIns="47625" rIns="95250" bIns="47625" rtlCol="0" anchor="t">
            <a:spAutoFit/>
          </a:bodyPr>
          <a:lstStyle/>
          <a:p>
            <a:pPr marL="0" algn="l" rtl="0">
              <a:lnSpc>
                <a:spcPct val="100000"/>
              </a:lnSpc>
              <a:spcBef>
                <a:spcPts val="0"/>
              </a:spcBef>
              <a:spcAft>
                <a:spcPts val="0"/>
              </a:spcAft>
              <a:defRPr lang="en-US" sz="1400" dirty="0">
                <a:solidFill>
                  <a:schemeClr val="tx1"/>
                </a:solidFill>
                <a:latin typeface="Open Sans"/>
              </a:defRPr>
            </a:pPr>
            <a:r>
              <a:rPr lang="en-US" sz="1400" b="1" dirty="0">
                <a:solidFill>
                  <a:schemeClr val="accent3"/>
                </a:solidFill>
                <a:latin typeface="Open Sans"/>
              </a:rPr>
              <a:t>Reading and Writing a </a:t>
            </a:r>
            <a:r>
              <a:rPr lang="en-US" sz="1600" b="1" dirty="0">
                <a:solidFill>
                  <a:schemeClr val="accent3"/>
                </a:solidFill>
                <a:latin typeface="Open Sans"/>
              </a:rPr>
              <a:t>Character</a:t>
            </a:r>
          </a:p>
        </p:txBody>
      </p:sp>
      <p:sp>
        <p:nvSpPr>
          <p:cNvPr id="18" name="Slide Number Placeholder 17"/>
          <p:cNvSpPr>
            <a:spLocks noGrp="1"/>
          </p:cNvSpPr>
          <p:nvPr>
            <p:ph type="sldNum" sz="quarter" idx="12"/>
          </p:nvPr>
        </p:nvSpPr>
        <p:spPr/>
        <p:txBody>
          <a:bodyPr/>
          <a:lstStyle/>
          <a:p>
            <a:r>
              <a:rPr lang="en-US" smtClean="0"/>
              <a:t>&lt;#&gt;</a:t>
            </a:r>
            <a:endParaRPr lang="en-US" dirty="0"/>
          </a:p>
        </p:txBody>
      </p:sp>
      <p:sp>
        <p:nvSpPr>
          <p:cNvPr id="20" name="Date Placeholder 19"/>
          <p:cNvSpPr>
            <a:spLocks noGrp="1"/>
          </p:cNvSpPr>
          <p:nvPr>
            <p:ph type="dt" sz="half" idx="10"/>
          </p:nvPr>
        </p:nvSpPr>
        <p:spPr/>
        <p:txBody>
          <a:bodyPr/>
          <a:lstStyle/>
          <a:p>
            <a:fld id="{FAF3D1C4-BB3F-4D1A-8A8F-60BFEB6A481B}" type="datetime3">
              <a:rPr lang="en-US" smtClean="0"/>
              <a:pPr/>
              <a:t>22 March 2024</a:t>
            </a:fld>
            <a:endParaRPr lang="en-US" dirty="0"/>
          </a:p>
        </p:txBody>
      </p:sp>
      <p:sp>
        <p:nvSpPr>
          <p:cNvPr id="21" name="Footer Placeholder 20"/>
          <p:cNvSpPr>
            <a:spLocks noGrp="1"/>
          </p:cNvSpPr>
          <p:nvPr>
            <p:ph type="ftr" sz="quarter" idx="11"/>
          </p:nvPr>
        </p:nvSpPr>
        <p:spPr/>
        <p:txBody>
          <a:bodyPr/>
          <a:lstStyle/>
          <a:p>
            <a:r>
              <a:rPr lang="en-US" smtClean="0"/>
              <a:t>Department of CIVIL Engineering</a:t>
            </a:r>
            <a:endParaRPr lang="en-US" dirty="0"/>
          </a:p>
        </p:txBody>
      </p:sp>
    </p:spTree>
    <p:extLst>
      <p:ext uri="{CB1BE997-F5DE-4CD0-AF51-E9C4F46E185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C56ACBC9-821F-4E04-8BA5-64AD6B0CE3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017BFA-55BC-43FF-B61D-C32774B5EF6A}"/>
              </a:ext>
            </a:extLst>
          </p:cNvPr>
          <p:cNvSpPr txBox="1"/>
          <p:nvPr/>
        </p:nvSpPr>
        <p:spPr>
          <a:xfrm>
            <a:off x="1928794" y="1357298"/>
            <a:ext cx="5812933" cy="465512"/>
          </a:xfrm>
          <a:prstGeom prst="rect">
            <a:avLst/>
          </a:prstGeom>
        </p:spPr>
        <p:txBody>
          <a:bodyPr vert="horz" wrap="square" lIns="95250" tIns="47625" rIns="95250" bIns="47625" rtlCol="0" anchor="t">
            <a:spAutoFit/>
          </a:bodyPr>
          <a:lstStyle/>
          <a:p>
            <a:pPr>
              <a:defRPr lang="en-US" sz="1400" dirty="0"/>
            </a:pPr>
            <a:r>
              <a:rPr lang="en-US" sz="2400" b="1" dirty="0">
                <a:solidFill>
                  <a:srgbClr val="0070C0"/>
                </a:solidFill>
                <a:latin typeface="Times New Roman" pitchFamily="18" charset="0"/>
                <a:cs typeface="Times New Roman" pitchFamily="18" charset="0"/>
              </a:rPr>
              <a:t>Formatted Input Output functions</a:t>
            </a:r>
          </a:p>
        </p:txBody>
      </p:sp>
      <p:sp>
        <p:nvSpPr>
          <p:cNvPr id="4" name="TextBox 3">
            <a:extLst>
              <a:ext uri="{1514093C-9965-42B2-A3B2-24A9C3EE4E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03FB8D-CC39-4FCF-9CA1-76104543F4B3}"/>
              </a:ext>
            </a:extLst>
          </p:cNvPr>
          <p:cNvSpPr txBox="1"/>
          <p:nvPr/>
        </p:nvSpPr>
        <p:spPr>
          <a:xfrm>
            <a:off x="214282" y="2071678"/>
            <a:ext cx="8277444" cy="3050835"/>
          </a:xfrm>
          <a:prstGeom prst="rect">
            <a:avLst/>
          </a:prstGeom>
        </p:spPr>
        <p:txBody>
          <a:bodyPr vert="horz" wrap="square" lIns="95250" tIns="47625" rIns="95250" bIns="47625" rtlCol="0" anchor="t">
            <a:spAutoFit/>
          </a:bodyPr>
          <a:lstStyle/>
          <a:p>
            <a:pPr algn="ctr">
              <a:lnSpc>
                <a:spcPct val="150000"/>
              </a:lnSpc>
              <a:defRPr lang="en-US" sz="1400" dirty="0"/>
            </a:pPr>
            <a:r>
              <a:rPr lang="en-US" sz="3200" b="1" dirty="0" err="1">
                <a:solidFill>
                  <a:schemeClr val="accent6"/>
                </a:solidFill>
                <a:latin typeface="Times New Roman" pitchFamily="18" charset="0"/>
                <a:cs typeface="Times New Roman" pitchFamily="18" charset="0"/>
              </a:rPr>
              <a:t>scanf</a:t>
            </a:r>
            <a:r>
              <a:rPr lang="en-US" sz="3200" b="1" dirty="0">
                <a:solidFill>
                  <a:schemeClr val="accent6"/>
                </a:solidFill>
                <a:latin typeface="Times New Roman" pitchFamily="18" charset="0"/>
                <a:cs typeface="Times New Roman" pitchFamily="18" charset="0"/>
              </a:rPr>
              <a:t>() - input function (read input from the keyboard) </a:t>
            </a:r>
          </a:p>
          <a:p>
            <a:pPr algn="ctr">
              <a:lnSpc>
                <a:spcPct val="150000"/>
              </a:lnSpc>
              <a:defRPr lang="en-US" sz="1400" dirty="0"/>
            </a:pPr>
            <a:r>
              <a:rPr lang="en-US" sz="3200" b="1" dirty="0" err="1">
                <a:solidFill>
                  <a:schemeClr val="accent6"/>
                </a:solidFill>
                <a:latin typeface="Times New Roman" pitchFamily="18" charset="0"/>
                <a:cs typeface="Times New Roman" pitchFamily="18" charset="0"/>
              </a:rPr>
              <a:t>printf</a:t>
            </a:r>
            <a:r>
              <a:rPr lang="en-US" sz="3200" b="1" dirty="0">
                <a:solidFill>
                  <a:schemeClr val="accent6"/>
                </a:solidFill>
                <a:latin typeface="Times New Roman" pitchFamily="18" charset="0"/>
                <a:cs typeface="Times New Roman" pitchFamily="18" charset="0"/>
              </a:rPr>
              <a:t>() - output function (display output on the monitor)</a:t>
            </a:r>
          </a:p>
        </p:txBody>
      </p:sp>
      <p:sp>
        <p:nvSpPr>
          <p:cNvPr id="5" name="Slide Number Placeholder 4"/>
          <p:cNvSpPr>
            <a:spLocks noGrp="1"/>
          </p:cNvSpPr>
          <p:nvPr>
            <p:ph type="sldNum" sz="quarter" idx="12"/>
          </p:nvPr>
        </p:nvSpPr>
        <p:spPr/>
        <p:txBody>
          <a:bodyPr/>
          <a:lstStyle/>
          <a:p>
            <a:r>
              <a:rPr lang="en-US" smtClean="0"/>
              <a:t>&lt;#&gt;</a:t>
            </a:r>
            <a:endParaRPr lang="en-US" dirty="0"/>
          </a:p>
        </p:txBody>
      </p:sp>
      <p:sp>
        <p:nvSpPr>
          <p:cNvPr id="7" name="Date Placeholder 6"/>
          <p:cNvSpPr>
            <a:spLocks noGrp="1"/>
          </p:cNvSpPr>
          <p:nvPr>
            <p:ph type="dt" sz="half" idx="10"/>
          </p:nvPr>
        </p:nvSpPr>
        <p:spPr/>
        <p:txBody>
          <a:bodyPr/>
          <a:lstStyle/>
          <a:p>
            <a:fld id="{BE69F8AD-CC62-41B2-8C72-40EC6BAA8C95}"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B676ED6A-133B-45D6-95CC-969E0CEA70C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4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57298"/>
            <a:ext cx="8229600" cy="571504"/>
          </a:xfrm>
        </p:spPr>
        <p:txBody>
          <a:bodyPr>
            <a:noAutofit/>
          </a:bodyPr>
          <a:lstStyle/>
          <a:p>
            <a:r>
              <a:rPr lang="en-IN" sz="3200" b="1" dirty="0" smtClean="0">
                <a:solidFill>
                  <a:srgbClr val="0070C0"/>
                </a:solidFill>
                <a:latin typeface="Times New Roman" pitchFamily="18" charset="0"/>
                <a:cs typeface="Times New Roman" pitchFamily="18" charset="0"/>
              </a:rPr>
              <a:t>The </a:t>
            </a:r>
            <a:r>
              <a:rPr lang="en-IN" sz="3200" b="1" dirty="0" err="1" smtClean="0">
                <a:solidFill>
                  <a:srgbClr val="0070C0"/>
                </a:solidFill>
                <a:latin typeface="Times New Roman" pitchFamily="18" charset="0"/>
                <a:cs typeface="Times New Roman" pitchFamily="18" charset="0"/>
              </a:rPr>
              <a:t>printf</a:t>
            </a:r>
            <a:r>
              <a:rPr lang="en-IN" sz="3200" b="1" dirty="0" smtClean="0">
                <a:solidFill>
                  <a:srgbClr val="0070C0"/>
                </a:solidFill>
                <a:latin typeface="Times New Roman" pitchFamily="18" charset="0"/>
                <a:cs typeface="Times New Roman" pitchFamily="18" charset="0"/>
              </a:rPr>
              <a:t>() function</a:t>
            </a:r>
            <a:br>
              <a:rPr lang="en-IN" sz="3200" b="1" dirty="0" smtClean="0">
                <a:solidFill>
                  <a:srgbClr val="0070C0"/>
                </a:solidFill>
                <a:latin typeface="Times New Roman" pitchFamily="18" charset="0"/>
                <a:cs typeface="Times New Roman" pitchFamily="18" charset="0"/>
              </a:rPr>
            </a:br>
            <a:endParaRPr lang="en-IN" sz="32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28596" y="1785926"/>
            <a:ext cx="8229600" cy="4429156"/>
          </a:xfrm>
        </p:spPr>
        <p:txBody>
          <a:bodyPr>
            <a:normAutofit fontScale="85000" lnSpcReduction="20000"/>
          </a:bodyPr>
          <a:lstStyle/>
          <a:p>
            <a:r>
              <a:rPr lang="en-IN" sz="2000" dirty="0" smtClean="0">
                <a:latin typeface="Times New Roman" pitchFamily="18" charset="0"/>
                <a:cs typeface="Times New Roman" pitchFamily="18" charset="0"/>
              </a:rPr>
              <a:t>The </a:t>
            </a:r>
            <a:r>
              <a:rPr lang="en-IN" sz="2000" dirty="0" err="1" smtClean="0">
                <a:latin typeface="Times New Roman" pitchFamily="18" charset="0"/>
                <a:cs typeface="Times New Roman" pitchFamily="18" charset="0"/>
              </a:rPr>
              <a:t>printf</a:t>
            </a:r>
            <a:r>
              <a:rPr lang="en-IN" sz="2000" dirty="0" smtClean="0">
                <a:latin typeface="Times New Roman" pitchFamily="18" charset="0"/>
                <a:cs typeface="Times New Roman" pitchFamily="18" charset="0"/>
              </a:rPr>
              <a:t>() function is the most used function in the C language.</a:t>
            </a:r>
          </a:p>
          <a:p>
            <a:r>
              <a:rPr lang="en-US" sz="2000" dirty="0" smtClean="0">
                <a:latin typeface="Times New Roman" pitchFamily="18" charset="0"/>
                <a:cs typeface="Times New Roman" pitchFamily="18" charset="0"/>
              </a:rPr>
              <a:t>It is used to display information required by the user and also prints the values of the variables.</a:t>
            </a:r>
          </a:p>
          <a:p>
            <a:r>
              <a:rPr lang="en-IN" sz="2100" dirty="0" smtClean="0">
                <a:latin typeface="Times New Roman" pitchFamily="18" charset="0"/>
                <a:cs typeface="Times New Roman" pitchFamily="18" charset="0"/>
              </a:rPr>
              <a:t>This function is defined in the </a:t>
            </a:r>
            <a:r>
              <a:rPr lang="en-IN" sz="2100" b="1" dirty="0" err="1" smtClean="0">
                <a:latin typeface="Times New Roman" pitchFamily="18" charset="0"/>
                <a:cs typeface="Times New Roman" pitchFamily="18" charset="0"/>
              </a:rPr>
              <a:t>stdio.h</a:t>
            </a:r>
            <a:r>
              <a:rPr lang="en-IN" sz="2100" dirty="0" smtClean="0">
                <a:latin typeface="Times New Roman" pitchFamily="18" charset="0"/>
                <a:cs typeface="Times New Roman" pitchFamily="18" charset="0"/>
              </a:rPr>
              <a:t> header file and is used to show </a:t>
            </a:r>
            <a:r>
              <a:rPr lang="en-IN" sz="2100" dirty="0" smtClean="0">
                <a:latin typeface="Times New Roman" pitchFamily="18" charset="0"/>
                <a:cs typeface="Times New Roman" pitchFamily="18" charset="0"/>
              </a:rPr>
              <a:t>output.</a:t>
            </a:r>
            <a:endParaRPr lang="en-IN" sz="2100" dirty="0" smtClean="0">
              <a:latin typeface="Times New Roman" pitchFamily="18" charset="0"/>
              <a:cs typeface="Times New Roman" pitchFamily="18" charset="0"/>
            </a:endParaRPr>
          </a:p>
          <a:p>
            <a:pPr>
              <a:buNone/>
            </a:pPr>
            <a:endParaRPr lang="en-IN" sz="2000" dirty="0" smtClean="0">
              <a:latin typeface="Times New Roman" pitchFamily="18" charset="0"/>
              <a:cs typeface="Times New Roman" pitchFamily="18" charset="0"/>
            </a:endParaRPr>
          </a:p>
          <a:p>
            <a:pPr>
              <a:buNone/>
            </a:pPr>
            <a:r>
              <a:rPr lang="en-IN" sz="2000" dirty="0" err="1" smtClean="0">
                <a:latin typeface="Times New Roman" pitchFamily="18" charset="0"/>
                <a:cs typeface="Times New Roman" pitchFamily="18" charset="0"/>
              </a:rPr>
              <a:t>printf</a:t>
            </a:r>
            <a:r>
              <a:rPr lang="en-IN" sz="2000" dirty="0" smtClean="0">
                <a:latin typeface="Times New Roman" pitchFamily="18" charset="0"/>
                <a:cs typeface="Times New Roman" pitchFamily="18" charset="0"/>
              </a:rPr>
              <a:t>() Code Example:-</a:t>
            </a:r>
            <a:r>
              <a:rPr lang="en-IN" sz="2000" b="1" dirty="0" smtClean="0">
                <a:latin typeface="Times New Roman" pitchFamily="18" charset="0"/>
                <a:cs typeface="Times New Roman" pitchFamily="18" charset="0"/>
              </a:rPr>
              <a:t> Print a sentence</a:t>
            </a:r>
            <a:endParaRPr lang="en-IN" sz="2000" dirty="0" smtClean="0">
              <a:latin typeface="Times New Roman" pitchFamily="18" charset="0"/>
              <a:cs typeface="Times New Roman" pitchFamily="18" charset="0"/>
            </a:endParaRPr>
          </a:p>
          <a:p>
            <a:pPr>
              <a:buNone/>
            </a:pPr>
            <a:r>
              <a:rPr lang="en-IN" sz="2000" b="1" dirty="0" smtClean="0">
                <a:latin typeface="Times New Roman" pitchFamily="18" charset="0"/>
                <a:cs typeface="Times New Roman" pitchFamily="18" charset="0"/>
              </a:rPr>
              <a:t> </a:t>
            </a:r>
          </a:p>
          <a:p>
            <a:pPr>
              <a:buNone/>
            </a:pPr>
            <a:r>
              <a:rPr lang="en-IN" sz="2000" dirty="0" smtClean="0">
                <a:latin typeface="Times New Roman" pitchFamily="18" charset="0"/>
                <a:cs typeface="Times New Roman" pitchFamily="18" charset="0"/>
              </a:rPr>
              <a:t>#include &lt;</a:t>
            </a:r>
            <a:r>
              <a:rPr lang="en-IN" sz="2000" dirty="0" err="1" smtClean="0">
                <a:latin typeface="Times New Roman" pitchFamily="18" charset="0"/>
                <a:cs typeface="Times New Roman" pitchFamily="18" charset="0"/>
              </a:rPr>
              <a:t>stdio.h</a:t>
            </a:r>
            <a:r>
              <a:rPr lang="en-IN" sz="2000" dirty="0" smtClean="0">
                <a:latin typeface="Times New Roman" pitchFamily="18" charset="0"/>
                <a:cs typeface="Times New Roman" pitchFamily="18" charset="0"/>
              </a:rPr>
              <a:t>&gt;</a:t>
            </a:r>
          </a:p>
          <a:p>
            <a:pPr>
              <a:buNone/>
            </a:pPr>
            <a:r>
              <a:rPr lang="en-IN" sz="2000" dirty="0" smtClean="0">
                <a:latin typeface="Times New Roman" pitchFamily="18" charset="0"/>
                <a:cs typeface="Times New Roman" pitchFamily="18" charset="0"/>
              </a:rPr>
              <a:t> </a:t>
            </a:r>
            <a:r>
              <a:rPr lang="en-IN" sz="2000" dirty="0" err="1" smtClean="0">
                <a:latin typeface="Times New Roman" pitchFamily="18" charset="0"/>
                <a:cs typeface="Times New Roman" pitchFamily="18" charset="0"/>
              </a:rPr>
              <a:t>int</a:t>
            </a:r>
            <a:r>
              <a:rPr lang="en-IN" sz="2000" dirty="0" smtClean="0">
                <a:latin typeface="Times New Roman" pitchFamily="18" charset="0"/>
                <a:cs typeface="Times New Roman" pitchFamily="18" charset="0"/>
              </a:rPr>
              <a:t> main() </a:t>
            </a:r>
          </a:p>
          <a:p>
            <a:pPr>
              <a:buNone/>
            </a:pPr>
            <a:r>
              <a:rPr lang="en-IN" sz="2000" dirty="0" smtClean="0">
                <a:latin typeface="Times New Roman" pitchFamily="18" charset="0"/>
                <a:cs typeface="Times New Roman" pitchFamily="18" charset="0"/>
              </a:rPr>
              <a:t>{ </a:t>
            </a:r>
          </a:p>
          <a:p>
            <a:pPr>
              <a:buNone/>
            </a:pPr>
            <a:r>
              <a:rPr lang="en-IN" sz="2000" dirty="0" smtClean="0">
                <a:latin typeface="Times New Roman" pitchFamily="18" charset="0"/>
                <a:cs typeface="Times New Roman" pitchFamily="18" charset="0"/>
              </a:rPr>
              <a:t>// using </a:t>
            </a:r>
            <a:r>
              <a:rPr lang="en-IN" sz="2000" dirty="0" err="1" smtClean="0">
                <a:latin typeface="Times New Roman" pitchFamily="18" charset="0"/>
                <a:cs typeface="Times New Roman" pitchFamily="18" charset="0"/>
              </a:rPr>
              <a:t>printf</a:t>
            </a:r>
            <a:r>
              <a:rPr lang="en-IN" sz="2000" dirty="0" smtClean="0">
                <a:latin typeface="Times New Roman" pitchFamily="18" charset="0"/>
                <a:cs typeface="Times New Roman" pitchFamily="18" charset="0"/>
              </a:rPr>
              <a:t>() </a:t>
            </a:r>
          </a:p>
          <a:p>
            <a:pPr>
              <a:buNone/>
            </a:pPr>
            <a:r>
              <a:rPr lang="en-IN" sz="2000" dirty="0" err="1" smtClean="0">
                <a:latin typeface="Times New Roman" pitchFamily="18" charset="0"/>
                <a:cs typeface="Times New Roman" pitchFamily="18" charset="0"/>
              </a:rPr>
              <a:t>printf</a:t>
            </a:r>
            <a:r>
              <a:rPr lang="en-IN" sz="2000" dirty="0" smtClean="0">
                <a:latin typeface="Times New Roman" pitchFamily="18" charset="0"/>
                <a:cs typeface="Times New Roman" pitchFamily="18" charset="0"/>
              </a:rPr>
              <a:t>(“\n I love my students");</a:t>
            </a:r>
          </a:p>
          <a:p>
            <a:pPr>
              <a:buNone/>
            </a:pPr>
            <a:r>
              <a:rPr lang="en-IN" sz="2000" dirty="0" smtClean="0">
                <a:latin typeface="Times New Roman" pitchFamily="18" charset="0"/>
                <a:cs typeface="Times New Roman" pitchFamily="18" charset="0"/>
              </a:rPr>
              <a:t> return 0;</a:t>
            </a:r>
          </a:p>
          <a:p>
            <a:pPr>
              <a:buNone/>
            </a:pPr>
            <a:r>
              <a:rPr lang="en-IN" sz="2000" dirty="0" smtClean="0">
                <a:latin typeface="Times New Roman" pitchFamily="18" charset="0"/>
                <a:cs typeface="Times New Roman" pitchFamily="18" charset="0"/>
              </a:rPr>
              <a:t> }</a:t>
            </a:r>
          </a:p>
          <a:p>
            <a:pPr>
              <a:buNone/>
            </a:pPr>
            <a:r>
              <a:rPr lang="en-US" sz="2000" b="1" u="sng" dirty="0" smtClean="0">
                <a:solidFill>
                  <a:srgbClr val="0070C0"/>
                </a:solidFill>
                <a:latin typeface="Times New Roman" pitchFamily="18" charset="0"/>
                <a:cs typeface="Times New Roman" pitchFamily="18" charset="0"/>
              </a:rPr>
              <a:t>output</a:t>
            </a:r>
            <a:endParaRPr lang="en-IN" sz="2000" b="1" u="sng" dirty="0" smtClean="0">
              <a:solidFill>
                <a:srgbClr val="0070C0"/>
              </a:solidFill>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I love my students</a:t>
            </a:r>
            <a:endParaRPr lang="en-IN"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9FD6B5FC-50C3-4842-AE8E-7C3A1BE872A5}"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D426A9A0-3446-4ADB-8372-5A16D78B1B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EEC857-318E-474D-8E3A-F313E53C45A5}"/>
              </a:ext>
            </a:extLst>
          </p:cNvPr>
          <p:cNvSpPr txBox="1"/>
          <p:nvPr/>
        </p:nvSpPr>
        <p:spPr>
          <a:xfrm>
            <a:off x="500034" y="1357298"/>
            <a:ext cx="4229100" cy="1173398"/>
          </a:xfrm>
          <a:prstGeom prst="rect">
            <a:avLst/>
          </a:prstGeom>
        </p:spPr>
        <p:txBody>
          <a:bodyPr vert="horz" lIns="95250" tIns="47625" rIns="95250" bIns="47625" rtlCol="0" anchor="t">
            <a:spAutoFit/>
          </a:bodyPr>
          <a:lstStyle/>
          <a:p>
            <a:pPr>
              <a:defRPr lang="en-US" sz="1400" dirty="0"/>
            </a:pPr>
            <a:r>
              <a:rPr lang="en-US" b="1" dirty="0">
                <a:latin typeface="Times New Roman" pitchFamily="18" charset="0"/>
                <a:cs typeface="Times New Roman" pitchFamily="18" charset="0"/>
              </a:rPr>
              <a:t>Ex </a:t>
            </a:r>
            <a:r>
              <a:rPr lang="en-US" b="1" dirty="0" smtClean="0">
                <a:latin typeface="Times New Roman" pitchFamily="18" charset="0"/>
                <a:cs typeface="Times New Roman" pitchFamily="18" charset="0"/>
              </a:rPr>
              <a:t>1: </a:t>
            </a:r>
            <a:endParaRPr lang="en-US" b="1" dirty="0">
              <a:latin typeface="Times New Roman" pitchFamily="18" charset="0"/>
              <a:cs typeface="Times New Roman" pitchFamily="18" charset="0"/>
            </a:endParaRPr>
          </a:p>
          <a:p>
            <a:pPr>
              <a:defRPr lang="en-US" sz="1400" dirty="0"/>
            </a:pPr>
            <a:r>
              <a:rPr lang="en-US" b="1" dirty="0">
                <a:latin typeface="Times New Roman" pitchFamily="18" charset="0"/>
                <a:cs typeface="Times New Roman" pitchFamily="18" charset="0"/>
              </a:rPr>
              <a:t>int a=2;</a:t>
            </a:r>
          </a:p>
          <a:p>
            <a:pPr>
              <a:defRPr lang="en-US" sz="1400" dirty="0"/>
            </a:pPr>
            <a:r>
              <a:rPr lang="en-US" b="1" dirty="0" err="1">
                <a:latin typeface="Times New Roman" pitchFamily="18" charset="0"/>
                <a:cs typeface="Times New Roman" pitchFamily="18" charset="0"/>
              </a:rPr>
              <a:t>printf</a:t>
            </a:r>
            <a:r>
              <a:rPr lang="en-US" b="1" dirty="0">
                <a:latin typeface="Times New Roman" pitchFamily="18" charset="0"/>
                <a:cs typeface="Times New Roman" pitchFamily="18" charset="0"/>
              </a:rPr>
              <a:t>("the value of the a is %d", a</a:t>
            </a:r>
            <a:r>
              <a:rPr lang="en-US" b="1" dirty="0" smtClean="0">
                <a:latin typeface="Times New Roman" pitchFamily="18" charset="0"/>
                <a:cs typeface="Times New Roman" pitchFamily="18" charset="0"/>
              </a:rPr>
              <a:t>);</a:t>
            </a:r>
          </a:p>
          <a:p>
            <a:pPr>
              <a:defRPr lang="en-US" sz="1400" dirty="0"/>
            </a:pPr>
            <a:endParaRPr lang="en-US" b="1" dirty="0">
              <a:latin typeface="Times New Roman" pitchFamily="18" charset="0"/>
              <a:cs typeface="Times New Roman" pitchFamily="18" charset="0"/>
            </a:endParaRPr>
          </a:p>
          <a:p>
            <a:pPr>
              <a:defRPr lang="en-US" sz="1400" dirty="0"/>
            </a:pPr>
            <a:r>
              <a:rPr lang="en-US" b="1" dirty="0">
                <a:solidFill>
                  <a:srgbClr val="F2494B"/>
                </a:solidFill>
                <a:latin typeface="Times New Roman" pitchFamily="18" charset="0"/>
                <a:cs typeface="Times New Roman" pitchFamily="18" charset="0"/>
              </a:rPr>
              <a:t>O/p : the value of the a is  2</a:t>
            </a:r>
          </a:p>
        </p:txBody>
      </p:sp>
      <p:sp>
        <p:nvSpPr>
          <p:cNvPr id="5" name="TextBox 4">
            <a:extLst>
              <a:ext uri="{3432DF6E-AED6-4201-915F-CA031D0E79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ACD482-4B2B-4131-B95D-293B641E781E}"/>
              </a:ext>
            </a:extLst>
          </p:cNvPr>
          <p:cNvSpPr txBox="1"/>
          <p:nvPr/>
        </p:nvSpPr>
        <p:spPr>
          <a:xfrm>
            <a:off x="500034" y="2571744"/>
            <a:ext cx="4906851" cy="1604285"/>
          </a:xfrm>
          <a:prstGeom prst="rect">
            <a:avLst/>
          </a:prstGeom>
        </p:spPr>
        <p:txBody>
          <a:bodyPr vert="horz" lIns="95250" tIns="47625" rIns="95250" bIns="47625" rtlCol="0" anchor="t">
            <a:spAutoFit/>
          </a:bodyPr>
          <a:lstStyle/>
          <a:p>
            <a:pPr>
              <a:defRPr lang="en-US" sz="1400" dirty="0"/>
            </a:pPr>
            <a:r>
              <a:rPr lang="en-US" b="1" dirty="0">
                <a:latin typeface="Times New Roman" pitchFamily="18" charset="0"/>
                <a:cs typeface="Times New Roman" pitchFamily="18" charset="0"/>
              </a:rPr>
              <a:t>Ex </a:t>
            </a:r>
            <a:r>
              <a:rPr lang="en-US" b="1" dirty="0" smtClean="0">
                <a:latin typeface="Times New Roman" pitchFamily="18" charset="0"/>
                <a:cs typeface="Times New Roman" pitchFamily="18" charset="0"/>
              </a:rPr>
              <a:t>2: </a:t>
            </a:r>
            <a:endParaRPr lang="en-US" b="1" dirty="0">
              <a:latin typeface="Times New Roman" pitchFamily="18" charset="0"/>
              <a:cs typeface="Times New Roman" pitchFamily="18" charset="0"/>
            </a:endParaRPr>
          </a:p>
          <a:p>
            <a:pPr>
              <a:defRPr lang="en-US" sz="1400" dirty="0"/>
            </a:pPr>
            <a:r>
              <a:rPr lang="en-US" b="1" dirty="0">
                <a:latin typeface="Times New Roman" pitchFamily="18" charset="0"/>
                <a:cs typeface="Times New Roman" pitchFamily="18" charset="0"/>
              </a:rPr>
              <a:t>int a=2;</a:t>
            </a:r>
          </a:p>
          <a:p>
            <a:pPr>
              <a:defRPr lang="en-US" sz="1400" dirty="0"/>
            </a:pPr>
            <a:r>
              <a:rPr lang="en-US" b="1" dirty="0">
                <a:latin typeface="Times New Roman" pitchFamily="18" charset="0"/>
                <a:cs typeface="Times New Roman" pitchFamily="18" charset="0"/>
              </a:rPr>
              <a:t>int b=3;</a:t>
            </a:r>
          </a:p>
          <a:p>
            <a:pPr>
              <a:defRPr lang="en-US" sz="1400" dirty="0"/>
            </a:pPr>
            <a:r>
              <a:rPr lang="en-US" b="1" dirty="0" err="1">
                <a:latin typeface="Times New Roman" pitchFamily="18" charset="0"/>
                <a:cs typeface="Times New Roman" pitchFamily="18" charset="0"/>
              </a:rPr>
              <a:t>printf</a:t>
            </a:r>
            <a:r>
              <a:rPr lang="en-US" b="1" dirty="0">
                <a:latin typeface="Times New Roman" pitchFamily="18" charset="0"/>
                <a:cs typeface="Times New Roman" pitchFamily="18" charset="0"/>
              </a:rPr>
              <a:t>("the value of the a is %d\n and b is %d", </a:t>
            </a:r>
            <a:r>
              <a:rPr lang="en-US" b="1" dirty="0" err="1">
                <a:latin typeface="Times New Roman" pitchFamily="18" charset="0"/>
                <a:cs typeface="Times New Roman" pitchFamily="18" charset="0"/>
              </a:rPr>
              <a:t>a,b</a:t>
            </a:r>
            <a:r>
              <a:rPr lang="en-US" b="1" dirty="0" smtClean="0">
                <a:latin typeface="Times New Roman" pitchFamily="18" charset="0"/>
                <a:cs typeface="Times New Roman" pitchFamily="18" charset="0"/>
              </a:rPr>
              <a:t>);</a:t>
            </a:r>
          </a:p>
          <a:p>
            <a:pPr>
              <a:defRPr lang="en-US" sz="1400" dirty="0"/>
            </a:pPr>
            <a:endParaRPr lang="en-US" b="1" dirty="0">
              <a:latin typeface="Times New Roman" pitchFamily="18" charset="0"/>
              <a:cs typeface="Times New Roman" pitchFamily="18" charset="0"/>
            </a:endParaRPr>
          </a:p>
          <a:p>
            <a:pPr>
              <a:defRPr lang="en-US" sz="1400" dirty="0"/>
            </a:pPr>
            <a:r>
              <a:rPr lang="en-US" b="1" dirty="0">
                <a:solidFill>
                  <a:srgbClr val="F2494B"/>
                </a:solidFill>
                <a:latin typeface="Times New Roman" pitchFamily="18" charset="0"/>
                <a:cs typeface="Times New Roman" pitchFamily="18" charset="0"/>
              </a:rPr>
              <a:t>O/p : the value of the a is  2 </a:t>
            </a:r>
          </a:p>
          <a:p>
            <a:pPr>
              <a:defRPr lang="en-US" sz="1400" dirty="0"/>
            </a:pPr>
            <a:r>
              <a:rPr lang="en-US" b="1" dirty="0">
                <a:solidFill>
                  <a:srgbClr val="F2494B"/>
                </a:solidFill>
                <a:latin typeface="Times New Roman" pitchFamily="18" charset="0"/>
                <a:cs typeface="Times New Roman" pitchFamily="18" charset="0"/>
              </a:rPr>
              <a:t>and b is 3</a:t>
            </a:r>
          </a:p>
        </p:txBody>
      </p:sp>
      <p:sp>
        <p:nvSpPr>
          <p:cNvPr id="6" name="TextBox 5">
            <a:extLst>
              <a:ext uri="{6813FE11-6DDF-4D85-A222-244A5E9E34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FE3552-7F4A-49AE-82CA-CAF1B28262FE}"/>
              </a:ext>
            </a:extLst>
          </p:cNvPr>
          <p:cNvSpPr txBox="1"/>
          <p:nvPr/>
        </p:nvSpPr>
        <p:spPr>
          <a:xfrm>
            <a:off x="357158" y="4357694"/>
            <a:ext cx="6724574" cy="1604285"/>
          </a:xfrm>
          <a:prstGeom prst="rect">
            <a:avLst/>
          </a:prstGeom>
        </p:spPr>
        <p:txBody>
          <a:bodyPr vert="horz" lIns="95250" tIns="47625" rIns="95250" bIns="47625" rtlCol="0" anchor="t">
            <a:spAutoFit/>
          </a:bodyPr>
          <a:lstStyle/>
          <a:p>
            <a:pPr>
              <a:defRPr lang="en-US" sz="1400" dirty="0"/>
            </a:pPr>
            <a:r>
              <a:rPr lang="en-US" b="1" dirty="0">
                <a:latin typeface="Times New Roman" pitchFamily="18" charset="0"/>
                <a:cs typeface="Times New Roman" pitchFamily="18" charset="0"/>
              </a:rPr>
              <a:t>Ex </a:t>
            </a:r>
            <a:r>
              <a:rPr lang="en-US" b="1" dirty="0" smtClean="0">
                <a:latin typeface="Times New Roman" pitchFamily="18" charset="0"/>
                <a:cs typeface="Times New Roman" pitchFamily="18" charset="0"/>
              </a:rPr>
              <a:t>3: </a:t>
            </a:r>
            <a:endParaRPr lang="en-US" b="1" dirty="0">
              <a:latin typeface="Times New Roman" pitchFamily="18" charset="0"/>
              <a:cs typeface="Times New Roman" pitchFamily="18" charset="0"/>
            </a:endParaRPr>
          </a:p>
          <a:p>
            <a:pPr>
              <a:defRPr lang="en-US" sz="1400" dirty="0"/>
            </a:pPr>
            <a:r>
              <a:rPr lang="en-US" b="1" dirty="0">
                <a:latin typeface="Times New Roman" pitchFamily="18" charset="0"/>
                <a:cs typeface="Times New Roman" pitchFamily="18" charset="0"/>
              </a:rPr>
              <a:t>int a=2;</a:t>
            </a:r>
          </a:p>
          <a:p>
            <a:pPr>
              <a:defRPr lang="en-US" sz="1400" dirty="0"/>
            </a:pPr>
            <a:r>
              <a:rPr lang="en-US" b="1" dirty="0">
                <a:latin typeface="Times New Roman" pitchFamily="18" charset="0"/>
                <a:cs typeface="Times New Roman" pitchFamily="18" charset="0"/>
              </a:rPr>
              <a:t>float b=3.5;</a:t>
            </a:r>
          </a:p>
          <a:p>
            <a:pPr>
              <a:defRPr lang="en-US" sz="1400" dirty="0"/>
            </a:pPr>
            <a:r>
              <a:rPr lang="en-US" b="1" dirty="0">
                <a:latin typeface="Times New Roman" pitchFamily="18" charset="0"/>
                <a:cs typeface="Times New Roman" pitchFamily="18" charset="0"/>
              </a:rPr>
              <a:t>char c='A';</a:t>
            </a:r>
          </a:p>
          <a:p>
            <a:pPr>
              <a:defRPr lang="en-US" sz="1400" dirty="0"/>
            </a:pPr>
            <a:r>
              <a:rPr lang="en-US" b="1" dirty="0" err="1">
                <a:latin typeface="Times New Roman" pitchFamily="18" charset="0"/>
                <a:cs typeface="Times New Roman" pitchFamily="18" charset="0"/>
              </a:rPr>
              <a:t>printf</a:t>
            </a:r>
            <a:r>
              <a:rPr lang="en-US" b="1" dirty="0">
                <a:latin typeface="Times New Roman" pitchFamily="18" charset="0"/>
                <a:cs typeface="Times New Roman" pitchFamily="18" charset="0"/>
              </a:rPr>
              <a:t>("the value of the a is %d\t and b is %f\t and c is %c", </a:t>
            </a:r>
            <a:r>
              <a:rPr lang="en-US" b="1" dirty="0" err="1">
                <a:latin typeface="Times New Roman" pitchFamily="18" charset="0"/>
                <a:cs typeface="Times New Roman" pitchFamily="18" charset="0"/>
              </a:rPr>
              <a:t>a,b,c</a:t>
            </a:r>
            <a:r>
              <a:rPr lang="en-US" b="1" dirty="0" smtClean="0">
                <a:latin typeface="Times New Roman" pitchFamily="18" charset="0"/>
                <a:cs typeface="Times New Roman" pitchFamily="18" charset="0"/>
              </a:rPr>
              <a:t>);</a:t>
            </a:r>
          </a:p>
          <a:p>
            <a:pPr>
              <a:defRPr lang="en-US" sz="1400" dirty="0"/>
            </a:pPr>
            <a:endParaRPr lang="en-US" b="1" dirty="0">
              <a:latin typeface="Times New Roman" pitchFamily="18" charset="0"/>
              <a:cs typeface="Times New Roman" pitchFamily="18" charset="0"/>
            </a:endParaRPr>
          </a:p>
          <a:p>
            <a:pPr>
              <a:defRPr lang="en-US" sz="1400" dirty="0"/>
            </a:pPr>
            <a:r>
              <a:rPr lang="en-US" b="1" dirty="0">
                <a:solidFill>
                  <a:srgbClr val="F2494B"/>
                </a:solidFill>
                <a:latin typeface="Times New Roman" pitchFamily="18" charset="0"/>
                <a:cs typeface="Times New Roman" pitchFamily="18" charset="0"/>
              </a:rPr>
              <a:t>O/p : the value of the a is  2       and b is 3.500000       and c is A</a:t>
            </a:r>
          </a:p>
        </p:txBody>
      </p:sp>
      <p:sp>
        <p:nvSpPr>
          <p:cNvPr id="7" name="Slide Number Placeholder 6"/>
          <p:cNvSpPr>
            <a:spLocks noGrp="1"/>
          </p:cNvSpPr>
          <p:nvPr>
            <p:ph type="sldNum" sz="quarter" idx="12"/>
          </p:nvPr>
        </p:nvSpPr>
        <p:spPr/>
        <p:txBody>
          <a:bodyPr/>
          <a:lstStyle/>
          <a:p>
            <a:r>
              <a:rPr lang="en-US" smtClean="0"/>
              <a:t>&lt;#&gt;</a:t>
            </a:r>
            <a:endParaRPr lang="en-US" dirty="0"/>
          </a:p>
        </p:txBody>
      </p:sp>
      <p:sp>
        <p:nvSpPr>
          <p:cNvPr id="9" name="Date Placeholder 8"/>
          <p:cNvSpPr>
            <a:spLocks noGrp="1"/>
          </p:cNvSpPr>
          <p:nvPr>
            <p:ph type="dt" sz="half" idx="10"/>
          </p:nvPr>
        </p:nvSpPr>
        <p:spPr/>
        <p:txBody>
          <a:bodyPr/>
          <a:lstStyle/>
          <a:p>
            <a:fld id="{3F1260F2-95AC-4677-9162-24067C6BBBC1}" type="datetime3">
              <a:rPr lang="en-US" smtClean="0"/>
              <a:pPr/>
              <a:t>22 March 2024</a:t>
            </a:fld>
            <a:endParaRPr lang="en-US" dirty="0"/>
          </a:p>
        </p:txBody>
      </p:sp>
      <p:sp>
        <p:nvSpPr>
          <p:cNvPr id="10" name="Footer Placeholder 9"/>
          <p:cNvSpPr>
            <a:spLocks noGrp="1"/>
          </p:cNvSpPr>
          <p:nvPr>
            <p:ph type="ftr" sz="quarter" idx="11"/>
          </p:nvPr>
        </p:nvSpPr>
        <p:spPr/>
        <p:txBody>
          <a:bodyPr/>
          <a:lstStyle/>
          <a:p>
            <a:r>
              <a:rPr lang="en-US" smtClean="0"/>
              <a:t>Department of CIVIL Engineering</a:t>
            </a:r>
            <a:endParaRPr lang="en-US" dirty="0"/>
          </a:p>
        </p:txBody>
      </p:sp>
    </p:spTree>
    <p:extLst>
      <p:ext uri="{8785BDCD-6E62-4321-A8F9-F46878CC331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5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714356"/>
            <a:ext cx="8229600" cy="1143000"/>
          </a:xfrm>
        </p:spPr>
        <p:txBody>
          <a:bodyPr>
            <a:normAutofit/>
          </a:bodyPr>
          <a:lstStyle/>
          <a:p>
            <a:r>
              <a:rPr lang="en-IN" sz="2400" b="1" dirty="0" smtClean="0">
                <a:solidFill>
                  <a:srgbClr val="0070C0"/>
                </a:solidFill>
                <a:latin typeface="Times New Roman" pitchFamily="18" charset="0"/>
                <a:cs typeface="Times New Roman" pitchFamily="18" charset="0"/>
              </a:rPr>
              <a:t>The </a:t>
            </a:r>
            <a:r>
              <a:rPr lang="en-IN" sz="2400" b="1" dirty="0" err="1" smtClean="0">
                <a:solidFill>
                  <a:srgbClr val="0070C0"/>
                </a:solidFill>
                <a:latin typeface="Times New Roman" pitchFamily="18" charset="0"/>
                <a:cs typeface="Times New Roman" pitchFamily="18" charset="0"/>
              </a:rPr>
              <a:t>scanf</a:t>
            </a:r>
            <a:r>
              <a:rPr lang="en-IN" sz="2400" b="1" dirty="0" smtClean="0">
                <a:solidFill>
                  <a:srgbClr val="0070C0"/>
                </a:solidFill>
                <a:latin typeface="Times New Roman" pitchFamily="18" charset="0"/>
                <a:cs typeface="Times New Roman" pitchFamily="18" charset="0"/>
              </a:rPr>
              <a:t>() function</a:t>
            </a:r>
            <a:endParaRPr lang="en-IN" sz="2400" dirty="0"/>
          </a:p>
        </p:txBody>
      </p:sp>
      <p:sp>
        <p:nvSpPr>
          <p:cNvPr id="3" name="Content Placeholder 2"/>
          <p:cNvSpPr>
            <a:spLocks noGrp="1"/>
          </p:cNvSpPr>
          <p:nvPr>
            <p:ph idx="1"/>
          </p:nvPr>
        </p:nvSpPr>
        <p:spPr>
          <a:xfrm>
            <a:off x="357158" y="1643050"/>
            <a:ext cx="8301038" cy="4357718"/>
          </a:xfrm>
        </p:spPr>
        <p:txBody>
          <a:bodyPr>
            <a:noAutofit/>
          </a:bodyPr>
          <a:lstStyle/>
          <a:p>
            <a:r>
              <a:rPr lang="en-IN" sz="1400" dirty="0" smtClean="0">
                <a:latin typeface="Times New Roman" pitchFamily="18" charset="0"/>
                <a:cs typeface="Times New Roman" pitchFamily="18" charset="0"/>
              </a:rPr>
              <a:t>When we want to take input from the user, we use the </a:t>
            </a:r>
            <a:r>
              <a:rPr lang="en-IN" sz="1400" dirty="0" err="1" smtClean="0">
                <a:latin typeface="Times New Roman" pitchFamily="18" charset="0"/>
                <a:cs typeface="Times New Roman" pitchFamily="18" charset="0"/>
              </a:rPr>
              <a:t>scanf</a:t>
            </a:r>
            <a:r>
              <a:rPr lang="en-IN" sz="1400" dirty="0" smtClean="0">
                <a:latin typeface="Times New Roman" pitchFamily="18" charset="0"/>
                <a:cs typeface="Times New Roman" pitchFamily="18" charset="0"/>
              </a:rPr>
              <a:t>() function and store the input value into a variable.</a:t>
            </a:r>
          </a:p>
          <a:p>
            <a:r>
              <a:rPr lang="en-US" sz="1400" dirty="0" smtClean="0">
                <a:latin typeface="Times New Roman" pitchFamily="18" charset="0"/>
                <a:cs typeface="Times New Roman" pitchFamily="18" charset="0"/>
              </a:rPr>
              <a:t>It is used to read the formatted data from the keyboard.</a:t>
            </a:r>
            <a:endParaRPr lang="en-IN" sz="1400" dirty="0" smtClean="0">
              <a:latin typeface="Times New Roman" pitchFamily="18" charset="0"/>
              <a:cs typeface="Times New Roman" pitchFamily="18" charset="0"/>
            </a:endParaRPr>
          </a:p>
          <a:p>
            <a:pPr>
              <a:buNone/>
            </a:pPr>
            <a:endParaRPr lang="en-IN" sz="1400" dirty="0" smtClean="0">
              <a:latin typeface="Times New Roman" pitchFamily="18" charset="0"/>
              <a:cs typeface="Times New Roman" pitchFamily="18" charset="0"/>
            </a:endParaRPr>
          </a:p>
          <a:p>
            <a:pPr>
              <a:buNone/>
            </a:pPr>
            <a:r>
              <a:rPr lang="en-IN" sz="1400" dirty="0" err="1" smtClean="0">
                <a:latin typeface="Times New Roman" pitchFamily="18" charset="0"/>
                <a:cs typeface="Times New Roman" pitchFamily="18" charset="0"/>
              </a:rPr>
              <a:t>scanf</a:t>
            </a:r>
            <a:r>
              <a:rPr lang="en-IN" sz="1400" dirty="0" smtClean="0">
                <a:latin typeface="Times New Roman" pitchFamily="18" charset="0"/>
                <a:cs typeface="Times New Roman" pitchFamily="18" charset="0"/>
              </a:rPr>
              <a:t>() Code Example</a:t>
            </a:r>
          </a:p>
          <a:p>
            <a:pPr>
              <a:buNone/>
            </a:pPr>
            <a:endParaRPr lang="en-IN" sz="1400" dirty="0" smtClean="0">
              <a:latin typeface="Times New Roman" pitchFamily="18" charset="0"/>
              <a:cs typeface="Times New Roman" pitchFamily="18" charset="0"/>
            </a:endParaRPr>
          </a:p>
          <a:p>
            <a:pPr>
              <a:buNone/>
            </a:pPr>
            <a:r>
              <a:rPr lang="en-IN" sz="1400" dirty="0" smtClean="0">
                <a:latin typeface="Times New Roman" pitchFamily="18" charset="0"/>
                <a:cs typeface="Times New Roman" pitchFamily="18" charset="0"/>
              </a:rPr>
              <a:t>#include &lt;</a:t>
            </a:r>
            <a:r>
              <a:rPr lang="en-IN" sz="1400" dirty="0" err="1" smtClean="0">
                <a:latin typeface="Times New Roman" pitchFamily="18" charset="0"/>
                <a:cs typeface="Times New Roman" pitchFamily="18" charset="0"/>
              </a:rPr>
              <a:t>stdio.h</a:t>
            </a:r>
            <a:r>
              <a:rPr lang="en-IN" sz="1400" dirty="0" smtClean="0">
                <a:latin typeface="Times New Roman" pitchFamily="18" charset="0"/>
                <a:cs typeface="Times New Roman" pitchFamily="18" charset="0"/>
              </a:rPr>
              <a:t>&gt;</a:t>
            </a:r>
          </a:p>
          <a:p>
            <a:pPr>
              <a:buNone/>
            </a:pP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int</a:t>
            </a:r>
            <a:r>
              <a:rPr lang="en-IN" sz="1400" dirty="0" smtClean="0">
                <a:latin typeface="Times New Roman" pitchFamily="18" charset="0"/>
                <a:cs typeface="Times New Roman" pitchFamily="18" charset="0"/>
              </a:rPr>
              <a:t> main()</a:t>
            </a:r>
          </a:p>
          <a:p>
            <a:pPr>
              <a:buNone/>
            </a:pPr>
            <a:r>
              <a:rPr lang="en-IN" sz="1400" dirty="0" smtClean="0">
                <a:latin typeface="Times New Roman" pitchFamily="18" charset="0"/>
                <a:cs typeface="Times New Roman" pitchFamily="18" charset="0"/>
              </a:rPr>
              <a:t> { </a:t>
            </a:r>
          </a:p>
          <a:p>
            <a:pPr>
              <a:buNone/>
            </a:pPr>
            <a:r>
              <a:rPr lang="en-IN" sz="1400" dirty="0" smtClean="0">
                <a:latin typeface="Times New Roman" pitchFamily="18" charset="0"/>
                <a:cs typeface="Times New Roman" pitchFamily="18" charset="0"/>
              </a:rPr>
              <a:t>// using </a:t>
            </a:r>
            <a:r>
              <a:rPr lang="en-IN" sz="1400" dirty="0" err="1" smtClean="0">
                <a:latin typeface="Times New Roman" pitchFamily="18" charset="0"/>
                <a:cs typeface="Times New Roman" pitchFamily="18" charset="0"/>
              </a:rPr>
              <a:t>scanf</a:t>
            </a: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int</a:t>
            </a: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user_input</a:t>
            </a:r>
            <a:r>
              <a:rPr lang="en-IN" sz="1400" dirty="0" smtClean="0">
                <a:latin typeface="Times New Roman" pitchFamily="18" charset="0"/>
                <a:cs typeface="Times New Roman" pitchFamily="18" charset="0"/>
              </a:rPr>
              <a:t>;</a:t>
            </a:r>
          </a:p>
          <a:p>
            <a:pPr>
              <a:buNone/>
            </a:pP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printf</a:t>
            </a:r>
            <a:r>
              <a:rPr lang="en-IN" sz="1400" dirty="0" smtClean="0">
                <a:latin typeface="Times New Roman" pitchFamily="18" charset="0"/>
                <a:cs typeface="Times New Roman" pitchFamily="18" charset="0"/>
              </a:rPr>
              <a:t>("Please enter a number: "); </a:t>
            </a:r>
          </a:p>
          <a:p>
            <a:pPr>
              <a:buNone/>
            </a:pPr>
            <a:r>
              <a:rPr lang="en-IN" sz="1400" dirty="0" err="1" smtClean="0">
                <a:latin typeface="Times New Roman" pitchFamily="18" charset="0"/>
                <a:cs typeface="Times New Roman" pitchFamily="18" charset="0"/>
              </a:rPr>
              <a:t>scanf</a:t>
            </a:r>
            <a:r>
              <a:rPr lang="en-IN" sz="1400" dirty="0" smtClean="0">
                <a:latin typeface="Times New Roman" pitchFamily="18" charset="0"/>
                <a:cs typeface="Times New Roman" pitchFamily="18" charset="0"/>
              </a:rPr>
              <a:t>("%d", &amp;</a:t>
            </a:r>
            <a:r>
              <a:rPr lang="en-IN" sz="1400" dirty="0" err="1" smtClean="0">
                <a:latin typeface="Times New Roman" pitchFamily="18" charset="0"/>
                <a:cs typeface="Times New Roman" pitchFamily="18" charset="0"/>
              </a:rPr>
              <a:t>user_input</a:t>
            </a:r>
            <a:r>
              <a:rPr lang="en-IN" sz="1400" dirty="0" smtClean="0">
                <a:latin typeface="Times New Roman" pitchFamily="18" charset="0"/>
                <a:cs typeface="Times New Roman" pitchFamily="18" charset="0"/>
              </a:rPr>
              <a:t>);</a:t>
            </a:r>
          </a:p>
          <a:p>
            <a:pPr>
              <a:buNone/>
            </a:pPr>
            <a:r>
              <a:rPr lang="en-IN" sz="1400" dirty="0" smtClean="0">
                <a:latin typeface="Times New Roman" pitchFamily="18" charset="0"/>
                <a:cs typeface="Times New Roman" pitchFamily="18" charset="0"/>
              </a:rPr>
              <a:t> </a:t>
            </a:r>
            <a:r>
              <a:rPr lang="en-IN" sz="1400" dirty="0" err="1" smtClean="0">
                <a:latin typeface="Times New Roman" pitchFamily="18" charset="0"/>
                <a:cs typeface="Times New Roman" pitchFamily="18" charset="0"/>
              </a:rPr>
              <a:t>printf</a:t>
            </a:r>
            <a:r>
              <a:rPr lang="en-IN" sz="1400" dirty="0" smtClean="0">
                <a:latin typeface="Times New Roman" pitchFamily="18" charset="0"/>
                <a:cs typeface="Times New Roman" pitchFamily="18" charset="0"/>
              </a:rPr>
              <a:t>("You entered: %d", </a:t>
            </a:r>
            <a:r>
              <a:rPr lang="en-IN" sz="1400" dirty="0" err="1" smtClean="0">
                <a:latin typeface="Times New Roman" pitchFamily="18" charset="0"/>
                <a:cs typeface="Times New Roman" pitchFamily="18" charset="0"/>
              </a:rPr>
              <a:t>user_input</a:t>
            </a:r>
            <a:r>
              <a:rPr lang="en-IN" sz="1400" dirty="0" smtClean="0">
                <a:latin typeface="Times New Roman" pitchFamily="18" charset="0"/>
                <a:cs typeface="Times New Roman" pitchFamily="18" charset="0"/>
              </a:rPr>
              <a:t>);</a:t>
            </a:r>
          </a:p>
          <a:p>
            <a:pPr>
              <a:buNone/>
            </a:pPr>
            <a:r>
              <a:rPr lang="en-IN" sz="1400" dirty="0" smtClean="0">
                <a:latin typeface="Times New Roman" pitchFamily="18" charset="0"/>
                <a:cs typeface="Times New Roman" pitchFamily="18" charset="0"/>
              </a:rPr>
              <a:t> return 0;</a:t>
            </a:r>
          </a:p>
          <a:p>
            <a:pPr>
              <a:buNone/>
            </a:pPr>
            <a:r>
              <a:rPr lang="en-IN" sz="1400" dirty="0" smtClean="0">
                <a:latin typeface="Times New Roman" pitchFamily="18" charset="0"/>
                <a:cs typeface="Times New Roman" pitchFamily="18" charset="0"/>
              </a:rPr>
              <a:t> } </a:t>
            </a:r>
          </a:p>
          <a:p>
            <a:pPr>
              <a:buNone/>
            </a:pPr>
            <a:endParaRPr lang="en-IN" sz="1400" dirty="0" smtClean="0">
              <a:latin typeface="Times New Roman" pitchFamily="18" charset="0"/>
              <a:cs typeface="Times New Roman" pitchFamily="18" charset="0"/>
            </a:endParaRPr>
          </a:p>
          <a:p>
            <a:pPr>
              <a:buNone/>
            </a:pPr>
            <a:r>
              <a:rPr lang="en-US" sz="1400" dirty="0" smtClean="0">
                <a:latin typeface="Times New Roman" pitchFamily="18" charset="0"/>
                <a:cs typeface="Times New Roman" pitchFamily="18" charset="0"/>
              </a:rPr>
              <a:t>output</a:t>
            </a:r>
          </a:p>
          <a:p>
            <a:pPr>
              <a:buNone/>
            </a:pPr>
            <a:r>
              <a:rPr lang="en-IN" sz="1400" dirty="0" smtClean="0">
                <a:latin typeface="Times New Roman" pitchFamily="18" charset="0"/>
                <a:cs typeface="Times New Roman" pitchFamily="18" charset="0"/>
              </a:rPr>
              <a:t>Please enter a number: 7 You entered: 7</a:t>
            </a:r>
            <a:endParaRPr lang="en-IN" sz="1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17723AA2-EDA5-4D53-B2F9-7F4A0D5AB1A7}"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AA670ABD-C9D1-4757-A521-5F4E38030E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6891F3-8D25-41A6-AB3E-B5A650174FCC}"/>
              </a:ext>
            </a:extLst>
          </p:cNvPr>
          <p:cNvPicPr>
            <a:picLocks noChangeAspect="1"/>
          </p:cNvPicPr>
          <p:nvPr/>
        </p:nvPicPr>
        <p:blipFill>
          <a:blip r:embed="rId2"/>
          <a:stretch>
            <a:fillRect/>
          </a:stretch>
        </p:blipFill>
        <p:spPr>
          <a:xfrm>
            <a:off x="2254500" y="1854201"/>
            <a:ext cx="4634998" cy="4274489"/>
          </a:xfrm>
          <a:prstGeom prst="rect">
            <a:avLst/>
          </a:prstGeom>
          <a:noFill/>
        </p:spPr>
      </p:pic>
      <p:sp>
        <p:nvSpPr>
          <p:cNvPr id="4" name="TextBox 3">
            <a:extLst>
              <a:ext uri="{17DE8FBF-74DB-401E-A7C4-2C63B971BD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8C592C6-8F17-47BE-948B-3D24F4F5B094}"/>
              </a:ext>
            </a:extLst>
          </p:cNvPr>
          <p:cNvSpPr txBox="1"/>
          <p:nvPr/>
        </p:nvSpPr>
        <p:spPr>
          <a:xfrm>
            <a:off x="2500298" y="1214422"/>
            <a:ext cx="4857784" cy="403957"/>
          </a:xfrm>
          <a:prstGeom prst="rect">
            <a:avLst/>
          </a:prstGeom>
        </p:spPr>
        <p:txBody>
          <a:bodyPr vert="horz" wrap="square" lIns="95250" tIns="47625" rIns="95250" bIns="47625" rtlCol="0" anchor="t">
            <a:spAutoFit/>
          </a:bodyPr>
          <a:lstStyle/>
          <a:p>
            <a:pPr>
              <a:defRPr lang="en-US" sz="1400" dirty="0"/>
            </a:pPr>
            <a:r>
              <a:rPr lang="en-US" sz="2000" b="1" dirty="0">
                <a:solidFill>
                  <a:schemeClr val="accent5"/>
                </a:solidFill>
                <a:latin typeface="Times New Roman" pitchFamily="18" charset="0"/>
                <a:cs typeface="Times New Roman" pitchFamily="18" charset="0"/>
              </a:rPr>
              <a:t>Format specifiers(conversion characters)</a:t>
            </a:r>
          </a:p>
        </p:txBody>
      </p:sp>
      <p:sp>
        <p:nvSpPr>
          <p:cNvPr id="5" name="Slide Number Placeholder 4"/>
          <p:cNvSpPr>
            <a:spLocks noGrp="1"/>
          </p:cNvSpPr>
          <p:nvPr>
            <p:ph type="sldNum" sz="quarter" idx="12"/>
          </p:nvPr>
        </p:nvSpPr>
        <p:spPr/>
        <p:txBody>
          <a:bodyPr/>
          <a:lstStyle/>
          <a:p>
            <a:r>
              <a:rPr lang="en-US" smtClean="0"/>
              <a:t>&lt;#&gt;</a:t>
            </a:r>
            <a:endParaRPr lang="en-US" dirty="0"/>
          </a:p>
        </p:txBody>
      </p:sp>
      <p:sp>
        <p:nvSpPr>
          <p:cNvPr id="7" name="Date Placeholder 6"/>
          <p:cNvSpPr>
            <a:spLocks noGrp="1"/>
          </p:cNvSpPr>
          <p:nvPr>
            <p:ph type="dt" sz="half" idx="10"/>
          </p:nvPr>
        </p:nvSpPr>
        <p:spPr/>
        <p:txBody>
          <a:bodyPr/>
          <a:lstStyle/>
          <a:p>
            <a:fld id="{BDD6DB59-519F-41E7-918E-9D3C1E103AC4}"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50D04E34-A427-44FE-A506-A545FB6649F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D916EC6-BBF8-4289-C9F9-6DA660747859}"/>
              </a:ext>
            </a:extLst>
          </p:cNvPr>
          <p:cNvPicPr>
            <a:picLocks noChangeAspect="1"/>
          </p:cNvPicPr>
          <p:nvPr/>
        </p:nvPicPr>
        <p:blipFill>
          <a:blip r:embed="rId2"/>
          <a:stretch>
            <a:fillRect/>
          </a:stretch>
        </p:blipFill>
        <p:spPr>
          <a:xfrm>
            <a:off x="1113693" y="1387929"/>
            <a:ext cx="6916615" cy="5031332"/>
          </a:xfrm>
          <a:prstGeom prst="rect">
            <a:avLst/>
          </a:prstGeom>
        </p:spPr>
      </p:pic>
      <p:sp>
        <p:nvSpPr>
          <p:cNvPr id="4" name="Slide Number Placeholder 3"/>
          <p:cNvSpPr>
            <a:spLocks noGrp="1"/>
          </p:cNvSpPr>
          <p:nvPr>
            <p:ph type="sldNum" sz="quarter" idx="12"/>
          </p:nvPr>
        </p:nvSpPr>
        <p:spPr/>
        <p:txBody>
          <a:bodyPr/>
          <a:lstStyle/>
          <a:p>
            <a:fld id="{11FE1162-7761-4A07-B25B-4AEB0639F1FB}" type="slidenum">
              <a:rPr lang="en-US" smtClean="0"/>
              <a:pPr/>
              <a:t>93</a:t>
            </a:fld>
            <a:endParaRPr lang="en-US"/>
          </a:p>
        </p:txBody>
      </p:sp>
      <p:sp>
        <p:nvSpPr>
          <p:cNvPr id="6" name="Date Placeholder 5"/>
          <p:cNvSpPr>
            <a:spLocks noGrp="1"/>
          </p:cNvSpPr>
          <p:nvPr>
            <p:ph type="dt" sz="half" idx="10"/>
          </p:nvPr>
        </p:nvSpPr>
        <p:spPr/>
        <p:txBody>
          <a:bodyPr/>
          <a:lstStyle/>
          <a:p>
            <a:fld id="{E99161DF-8F5D-4B4C-9353-2E25FDF545DE}" type="datetime3">
              <a:rPr lang="en-US" smtClean="0"/>
              <a:pPr/>
              <a:t>22 March 2024</a:t>
            </a:fld>
            <a:endParaRPr lang="en-US"/>
          </a:p>
        </p:txBody>
      </p:sp>
      <p:sp>
        <p:nvSpPr>
          <p:cNvPr id="7" name="Footer Placeholder 6"/>
          <p:cNvSpPr>
            <a:spLocks noGrp="1"/>
          </p:cNvSpPr>
          <p:nvPr>
            <p:ph type="ftr" sz="quarter" idx="11"/>
          </p:nvPr>
        </p:nvSpPr>
        <p:spPr/>
        <p:txBody>
          <a:bodyPr/>
          <a:lstStyle/>
          <a:p>
            <a:r>
              <a:rPr lang="en-US" smtClean="0"/>
              <a:t>Department of CIVIL Engineering</a:t>
            </a:r>
            <a:endParaRPr lang="en-US"/>
          </a:p>
        </p:txBody>
      </p:sp>
    </p:spTree>
    <p:extLst>
      <p:ext uri="{BB962C8B-B14F-4D97-AF65-F5344CB8AC3E}">
        <p14:creationId xmlns:p14="http://schemas.microsoft.com/office/powerpoint/2010/main" xmlns="" val="52013761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IN" dirty="0" smtClean="0">
                <a:latin typeface="Times New Roman" pitchFamily="18" charset="0"/>
                <a:cs typeface="Times New Roman" pitchFamily="18" charset="0"/>
              </a:rPr>
              <a:t>To read and print data, you can use the predefined functions </a:t>
            </a:r>
            <a:r>
              <a:rPr lang="en-IN" dirty="0" err="1" smtClean="0">
                <a:latin typeface="Times New Roman" pitchFamily="18" charset="0"/>
                <a:cs typeface="Times New Roman" pitchFamily="18" charset="0"/>
              </a:rPr>
              <a:t>scanf</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printf</a:t>
            </a:r>
            <a:r>
              <a:rPr lang="en-IN" dirty="0" smtClean="0">
                <a:latin typeface="Times New Roman" pitchFamily="18" charset="0"/>
                <a:cs typeface="Times New Roman" pitchFamily="18" charset="0"/>
              </a:rPr>
              <a:t>() in C programs.</a:t>
            </a:r>
          </a:p>
          <a:p>
            <a:endParaRPr lang="en-IN" dirty="0" smtClean="0">
              <a:latin typeface="Times New Roman" pitchFamily="18" charset="0"/>
              <a:cs typeface="Times New Roman" pitchFamily="18" charset="0"/>
            </a:endParaRPr>
          </a:p>
          <a:p>
            <a:pPr>
              <a:buNone/>
            </a:pPr>
            <a:r>
              <a:rPr lang="en-IN" dirty="0" smtClean="0">
                <a:latin typeface="Times New Roman" pitchFamily="18" charset="0"/>
                <a:cs typeface="Times New Roman" pitchFamily="18" charset="0"/>
              </a:rPr>
              <a:t>#include &lt;</a:t>
            </a:r>
            <a:r>
              <a:rPr lang="en-IN" dirty="0" err="1" smtClean="0">
                <a:latin typeface="Times New Roman" pitchFamily="18" charset="0"/>
                <a:cs typeface="Times New Roman" pitchFamily="18" charset="0"/>
              </a:rPr>
              <a:t>stdio.h</a:t>
            </a:r>
            <a:r>
              <a:rPr lang="en-IN" dirty="0" smtClean="0">
                <a:latin typeface="Times New Roman" pitchFamily="18" charset="0"/>
                <a:cs typeface="Times New Roman" pitchFamily="18" charset="0"/>
              </a:rPr>
              <a:t>&gt;</a:t>
            </a:r>
          </a:p>
          <a:p>
            <a:endParaRPr lang="en-IN" dirty="0" smtClean="0">
              <a:latin typeface="Times New Roman" pitchFamily="18" charset="0"/>
              <a:cs typeface="Times New Roman" pitchFamily="18" charset="0"/>
            </a:endParaRPr>
          </a:p>
          <a:p>
            <a:pPr>
              <a:buNone/>
            </a:pPr>
            <a:r>
              <a:rPr lang="en-IN" dirty="0" smtClean="0">
                <a:latin typeface="Times New Roman" pitchFamily="18" charset="0"/>
                <a:cs typeface="Times New Roman" pitchFamily="18" charset="0"/>
              </a:rPr>
              <a:t> void main() </a:t>
            </a:r>
          </a:p>
          <a:p>
            <a:pPr>
              <a:buNone/>
            </a:pPr>
            <a:r>
              <a:rPr lang="en-IN" dirty="0" smtClean="0">
                <a:latin typeface="Times New Roman" pitchFamily="18" charset="0"/>
                <a:cs typeface="Times New Roman" pitchFamily="18" charset="0"/>
              </a:rPr>
              <a:t>{</a:t>
            </a:r>
          </a:p>
          <a:p>
            <a:pPr>
              <a:buNone/>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int</a:t>
            </a:r>
            <a:r>
              <a:rPr lang="en-IN" dirty="0" smtClean="0">
                <a:latin typeface="Times New Roman" pitchFamily="18" charset="0"/>
                <a:cs typeface="Times New Roman" pitchFamily="18" charset="0"/>
              </a:rPr>
              <a:t> a, b, c;</a:t>
            </a:r>
          </a:p>
          <a:p>
            <a:pPr>
              <a:buNone/>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printf</a:t>
            </a:r>
            <a:r>
              <a:rPr lang="en-IN" dirty="0" smtClean="0">
                <a:latin typeface="Times New Roman" pitchFamily="18" charset="0"/>
                <a:cs typeface="Times New Roman" pitchFamily="18" charset="0"/>
              </a:rPr>
              <a:t>("Please enter any two numbers: \n");</a:t>
            </a:r>
          </a:p>
          <a:p>
            <a:pPr>
              <a:buNone/>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scanf</a:t>
            </a:r>
            <a:r>
              <a:rPr lang="en-IN" dirty="0" smtClean="0">
                <a:latin typeface="Times New Roman" pitchFamily="18" charset="0"/>
                <a:cs typeface="Times New Roman" pitchFamily="18" charset="0"/>
              </a:rPr>
              <a:t>("%d %d", &amp;a, &amp;b);</a:t>
            </a:r>
          </a:p>
          <a:p>
            <a:pPr>
              <a:buNone/>
            </a:pPr>
            <a:r>
              <a:rPr lang="en-IN" dirty="0" smtClean="0">
                <a:latin typeface="Times New Roman" pitchFamily="18" charset="0"/>
                <a:cs typeface="Times New Roman" pitchFamily="18" charset="0"/>
              </a:rPr>
              <a:t>           c = a + b; </a:t>
            </a:r>
          </a:p>
          <a:p>
            <a:pPr>
              <a:buNone/>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printf</a:t>
            </a:r>
            <a:r>
              <a:rPr lang="en-IN" dirty="0" smtClean="0">
                <a:latin typeface="Times New Roman" pitchFamily="18" charset="0"/>
                <a:cs typeface="Times New Roman" pitchFamily="18" charset="0"/>
              </a:rPr>
              <a:t>("The addition of two number is: %d", c);</a:t>
            </a:r>
          </a:p>
          <a:p>
            <a:pPr>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6" name="Date Placeholder 5"/>
          <p:cNvSpPr>
            <a:spLocks noGrp="1"/>
          </p:cNvSpPr>
          <p:nvPr>
            <p:ph type="dt" sz="half" idx="10"/>
          </p:nvPr>
        </p:nvSpPr>
        <p:spPr/>
        <p:txBody>
          <a:bodyPr/>
          <a:lstStyle/>
          <a:p>
            <a:fld id="{EB1AC732-D37D-4B94-AE47-162B3D770561}" type="datetime3">
              <a:rPr lang="en-US" smtClean="0"/>
              <a:pPr/>
              <a:t>22 March 2024</a:t>
            </a:fld>
            <a:endParaRPr lang="en-US" dirty="0"/>
          </a:p>
        </p:txBody>
      </p:sp>
      <p:sp>
        <p:nvSpPr>
          <p:cNvPr id="7" name="Footer Placeholder 6"/>
          <p:cNvSpPr>
            <a:spLocks noGrp="1"/>
          </p:cNvSpPr>
          <p:nvPr>
            <p:ph type="ftr" sz="quarter" idx="11"/>
          </p:nvPr>
        </p:nvSpPr>
        <p:spPr/>
        <p:txBody>
          <a:bodyPr/>
          <a:lstStyle/>
          <a:p>
            <a:r>
              <a:rPr lang="en-US" smtClean="0"/>
              <a:t>Department of CIVIL Engineering</a:t>
            </a: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019DD895-3AB1-443D-83A4-37FFA7A211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E4F488-261A-4E16-B2EB-FDDC8E1C253C}"/>
              </a:ext>
            </a:extLst>
          </p:cNvPr>
          <p:cNvSpPr txBox="1"/>
          <p:nvPr/>
        </p:nvSpPr>
        <p:spPr>
          <a:xfrm>
            <a:off x="1357290" y="1500174"/>
            <a:ext cx="5572164" cy="465512"/>
          </a:xfrm>
          <a:prstGeom prst="rect">
            <a:avLst/>
          </a:prstGeom>
        </p:spPr>
        <p:txBody>
          <a:bodyPr vert="horz" wrap="square" lIns="95250" tIns="47625" rIns="95250" bIns="47625" rtlCol="0" anchor="t">
            <a:spAutoFit/>
          </a:bodyPr>
          <a:lstStyle/>
          <a:p>
            <a:pPr>
              <a:defRPr lang="en-US" sz="1400" dirty="0"/>
            </a:pPr>
            <a:r>
              <a:rPr lang="en-US" sz="2400" b="1" dirty="0">
                <a:solidFill>
                  <a:schemeClr val="accent3"/>
                </a:solidFill>
                <a:latin typeface="Times New Roman" pitchFamily="18" charset="0"/>
                <a:cs typeface="Times New Roman" pitchFamily="18" charset="0"/>
              </a:rPr>
              <a:t>Advantages of formatted I/O functions</a:t>
            </a:r>
          </a:p>
        </p:txBody>
      </p:sp>
      <p:sp>
        <p:nvSpPr>
          <p:cNvPr id="4" name="TextBox 3">
            <a:extLst>
              <a:ext uri="{6F526A77-53D6-41DD-83D3-EA8B1499B6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CC8E20-6790-4E43-A8C0-22ABFEBC8D6D}"/>
              </a:ext>
            </a:extLst>
          </p:cNvPr>
          <p:cNvSpPr txBox="1"/>
          <p:nvPr/>
        </p:nvSpPr>
        <p:spPr>
          <a:xfrm>
            <a:off x="416518" y="2213343"/>
            <a:ext cx="8290322" cy="3353803"/>
          </a:xfrm>
          <a:prstGeom prst="rect">
            <a:avLst/>
          </a:prstGeom>
        </p:spPr>
        <p:txBody>
          <a:bodyPr vert="horz" lIns="95250" tIns="47625" rIns="95250" bIns="47625" rtlCol="0" anchor="t">
            <a:spAutoFit/>
          </a:bodyPr>
          <a:lstStyle/>
          <a:p>
            <a:pPr>
              <a:lnSpc>
                <a:spcPct val="150000"/>
              </a:lnSpc>
              <a:defRPr lang="en-US" sz="1400" dirty="0"/>
            </a:pPr>
            <a:r>
              <a:rPr lang="en-US" sz="2400" b="1" dirty="0">
                <a:solidFill>
                  <a:srgbClr val="00B050"/>
                </a:solidFill>
                <a:latin typeface="Times New Roman" pitchFamily="18" charset="0"/>
                <a:cs typeface="Times New Roman" pitchFamily="18" charset="0"/>
              </a:rPr>
              <a:t>1. These functions can be used to read or write multiple values at a time.</a:t>
            </a:r>
          </a:p>
          <a:p>
            <a:pPr>
              <a:lnSpc>
                <a:spcPct val="150000"/>
              </a:lnSpc>
              <a:defRPr lang="en-US" sz="1400" dirty="0"/>
            </a:pPr>
            <a:r>
              <a:rPr lang="en-US" sz="2400" b="1" dirty="0">
                <a:solidFill>
                  <a:srgbClr val="00B050"/>
                </a:solidFill>
                <a:latin typeface="Times New Roman" pitchFamily="18" charset="0"/>
                <a:cs typeface="Times New Roman" pitchFamily="18" charset="0"/>
              </a:rPr>
              <a:t>2. Character, int, float, double type variables can be read and displayed on the screen.</a:t>
            </a:r>
          </a:p>
          <a:p>
            <a:pPr>
              <a:lnSpc>
                <a:spcPct val="150000"/>
              </a:lnSpc>
              <a:defRPr lang="en-US" sz="1400" dirty="0"/>
            </a:pPr>
            <a:r>
              <a:rPr lang="en-US" sz="2400" b="1" dirty="0">
                <a:solidFill>
                  <a:srgbClr val="00B050"/>
                </a:solidFill>
                <a:latin typeface="Times New Roman" pitchFamily="18" charset="0"/>
                <a:cs typeface="Times New Roman" pitchFamily="18" charset="0"/>
              </a:rPr>
              <a:t>3. Produce output in more formatted form i.e more user friendly and readable outputs.</a:t>
            </a:r>
          </a:p>
        </p:txBody>
      </p:sp>
      <p:sp>
        <p:nvSpPr>
          <p:cNvPr id="5" name="Slide Number Placeholder 4"/>
          <p:cNvSpPr>
            <a:spLocks noGrp="1"/>
          </p:cNvSpPr>
          <p:nvPr>
            <p:ph type="sldNum" sz="quarter" idx="12"/>
          </p:nvPr>
        </p:nvSpPr>
        <p:spPr/>
        <p:txBody>
          <a:bodyPr/>
          <a:lstStyle/>
          <a:p>
            <a:r>
              <a:rPr lang="en-US" dirty="0" smtClean="0"/>
              <a:t>97</a:t>
            </a:r>
          </a:p>
        </p:txBody>
      </p:sp>
      <p:sp>
        <p:nvSpPr>
          <p:cNvPr id="7" name="Date Placeholder 6"/>
          <p:cNvSpPr>
            <a:spLocks noGrp="1"/>
          </p:cNvSpPr>
          <p:nvPr>
            <p:ph type="dt" sz="half" idx="10"/>
          </p:nvPr>
        </p:nvSpPr>
        <p:spPr/>
        <p:txBody>
          <a:bodyPr/>
          <a:lstStyle/>
          <a:p>
            <a:fld id="{4DA77AEC-154E-49D6-B9FE-BFBB6C5F5B34}" type="datetime3">
              <a:rPr lang="en-US" smtClean="0"/>
              <a:pPr/>
              <a:t>22 March 2024</a:t>
            </a:fld>
            <a:endParaRPr lang="en-US" dirty="0"/>
          </a:p>
        </p:txBody>
      </p:sp>
      <p:sp>
        <p:nvSpPr>
          <p:cNvPr id="8" name="Footer Placeholder 7"/>
          <p:cNvSpPr>
            <a:spLocks noGrp="1"/>
          </p:cNvSpPr>
          <p:nvPr>
            <p:ph type="ftr" sz="quarter" idx="11"/>
          </p:nvPr>
        </p:nvSpPr>
        <p:spPr/>
        <p:txBody>
          <a:bodyPr/>
          <a:lstStyle/>
          <a:p>
            <a:r>
              <a:rPr lang="en-US" smtClean="0"/>
              <a:t>Department of CIVIL Engineering</a:t>
            </a:r>
            <a:endParaRPr lang="en-US" dirty="0"/>
          </a:p>
        </p:txBody>
      </p:sp>
    </p:spTree>
    <p:extLst>
      <p:ext uri="{9CF6219A-5D8D-46A6-9593-D8238D0D039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448382716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071546"/>
            <a:ext cx="8229600" cy="5500726"/>
          </a:xfrm>
        </p:spPr>
        <p:txBody>
          <a:bodyPr>
            <a:normAutofit fontScale="32500" lnSpcReduction="20000"/>
          </a:bodyPr>
          <a:lstStyle/>
          <a:p>
            <a:pPr algn="ctr">
              <a:buNone/>
            </a:pPr>
            <a:r>
              <a:rPr lang="en-US" sz="9800" b="1" dirty="0" smtClean="0">
                <a:solidFill>
                  <a:srgbClr val="7030A0"/>
                </a:solidFill>
                <a:latin typeface="Times New Roman" panose="02020603050405020304" pitchFamily="18" charset="0"/>
                <a:cs typeface="Times New Roman" panose="02020603050405020304" pitchFamily="18" charset="0"/>
              </a:rPr>
              <a:t>Designing Efficient Programs</a:t>
            </a:r>
          </a:p>
          <a:p>
            <a:pPr algn="just">
              <a:lnSpc>
                <a:spcPct val="170000"/>
              </a:lnSpc>
              <a:buNone/>
            </a:pPr>
            <a:r>
              <a:rPr lang="en-IN" b="1" dirty="0" smtClean="0">
                <a:solidFill>
                  <a:srgbClr val="7030A0"/>
                </a:solidFill>
                <a:latin typeface="Times New Roman" panose="02020603050405020304" pitchFamily="18" charset="0"/>
                <a:cs typeface="Times New Roman" panose="02020603050405020304" pitchFamily="18" charset="0"/>
              </a:rPr>
              <a:t/>
            </a:r>
            <a:br>
              <a:rPr lang="en-IN" b="1" dirty="0" smtClean="0">
                <a:solidFill>
                  <a:srgbClr val="7030A0"/>
                </a:solidFill>
                <a:latin typeface="Times New Roman" panose="02020603050405020304" pitchFamily="18" charset="0"/>
                <a:cs typeface="Times New Roman" panose="02020603050405020304" pitchFamily="18" charset="0"/>
              </a:rPr>
            </a:br>
            <a:r>
              <a:rPr lang="en-IN" sz="5600" dirty="0" smtClean="0">
                <a:latin typeface="Times New Roman" pitchFamily="18" charset="0"/>
                <a:cs typeface="Times New Roman" pitchFamily="18" charset="0"/>
              </a:rPr>
              <a:t>Designing efficient programs in C involves a combination of several techniques</a:t>
            </a:r>
          </a:p>
          <a:p>
            <a:pPr algn="just">
              <a:lnSpc>
                <a:spcPct val="170000"/>
              </a:lnSpc>
            </a:pPr>
            <a:r>
              <a:rPr lang="en-IN" sz="5600" b="1" dirty="0" smtClean="0">
                <a:latin typeface="Times New Roman" pitchFamily="18" charset="0"/>
                <a:cs typeface="Times New Roman" pitchFamily="18" charset="0"/>
              </a:rPr>
              <a:t>Algorithm Design</a:t>
            </a:r>
            <a:r>
              <a:rPr lang="en-IN" sz="5600" dirty="0" smtClean="0">
                <a:latin typeface="Times New Roman" pitchFamily="18" charset="0"/>
                <a:cs typeface="Times New Roman" pitchFamily="18" charset="0"/>
              </a:rPr>
              <a:t>: Efficient programs start with efficient algorithms. Choose the right algorithm for the problem you're solving. Sometimes, a simple change in algorithm can lead to significant performance improvements.</a:t>
            </a:r>
          </a:p>
          <a:p>
            <a:pPr algn="just">
              <a:lnSpc>
                <a:spcPct val="170000"/>
              </a:lnSpc>
            </a:pPr>
            <a:r>
              <a:rPr lang="en-IN" sz="5600" b="1" dirty="0" smtClean="0">
                <a:latin typeface="Times New Roman" pitchFamily="18" charset="0"/>
                <a:cs typeface="Times New Roman" pitchFamily="18" charset="0"/>
              </a:rPr>
              <a:t>Use Standard Libraries</a:t>
            </a:r>
            <a:r>
              <a:rPr lang="en-IN" sz="5600" dirty="0" smtClean="0">
                <a:latin typeface="Times New Roman" pitchFamily="18" charset="0"/>
                <a:cs typeface="Times New Roman" pitchFamily="18" charset="0"/>
              </a:rPr>
              <a:t>: Utilize standard libraries provided by C, such as &lt;</a:t>
            </a:r>
            <a:r>
              <a:rPr lang="en-IN" sz="5600" dirty="0" err="1" smtClean="0">
                <a:latin typeface="Times New Roman" pitchFamily="18" charset="0"/>
                <a:cs typeface="Times New Roman" pitchFamily="18" charset="0"/>
              </a:rPr>
              <a:t>stdio.h</a:t>
            </a:r>
            <a:r>
              <a:rPr lang="en-IN" sz="5600" dirty="0" smtClean="0">
                <a:latin typeface="Times New Roman" pitchFamily="18" charset="0"/>
                <a:cs typeface="Times New Roman" pitchFamily="18" charset="0"/>
              </a:rPr>
              <a:t>&gt; for input/output, &lt;</a:t>
            </a:r>
            <a:r>
              <a:rPr lang="en-IN" sz="5600" dirty="0" err="1" smtClean="0">
                <a:latin typeface="Times New Roman" pitchFamily="18" charset="0"/>
                <a:cs typeface="Times New Roman" pitchFamily="18" charset="0"/>
              </a:rPr>
              <a:t>stdlib.h</a:t>
            </a:r>
            <a:r>
              <a:rPr lang="en-IN" sz="5600" dirty="0" smtClean="0">
                <a:latin typeface="Times New Roman" pitchFamily="18" charset="0"/>
                <a:cs typeface="Times New Roman" pitchFamily="18" charset="0"/>
              </a:rPr>
              <a:t>&gt; for memory allocation, &lt;</a:t>
            </a:r>
            <a:r>
              <a:rPr lang="en-IN" sz="5600" dirty="0" err="1" smtClean="0">
                <a:latin typeface="Times New Roman" pitchFamily="18" charset="0"/>
                <a:cs typeface="Times New Roman" pitchFamily="18" charset="0"/>
              </a:rPr>
              <a:t>string.h</a:t>
            </a:r>
            <a:r>
              <a:rPr lang="en-IN" sz="5600" dirty="0" smtClean="0">
                <a:latin typeface="Times New Roman" pitchFamily="18" charset="0"/>
                <a:cs typeface="Times New Roman" pitchFamily="18" charset="0"/>
              </a:rPr>
              <a:t>&gt; for string manipulation, etc. These libraries are often optimized and well-tested.</a:t>
            </a:r>
          </a:p>
          <a:p>
            <a:pPr algn="just">
              <a:lnSpc>
                <a:spcPct val="170000"/>
              </a:lnSpc>
            </a:pPr>
            <a:r>
              <a:rPr lang="en-IN" sz="5600" b="1" dirty="0" smtClean="0">
                <a:latin typeface="Times New Roman" pitchFamily="18" charset="0"/>
                <a:cs typeface="Times New Roman" pitchFamily="18" charset="0"/>
              </a:rPr>
              <a:t>Minimize Memory Allocation</a:t>
            </a:r>
            <a:r>
              <a:rPr lang="en-IN" sz="5600" dirty="0" smtClean="0">
                <a:latin typeface="Times New Roman" pitchFamily="18" charset="0"/>
                <a:cs typeface="Times New Roman" pitchFamily="18" charset="0"/>
              </a:rPr>
              <a:t>: </a:t>
            </a:r>
            <a:r>
              <a:rPr lang="en-IN" sz="5600" dirty="0" smtClean="0">
                <a:latin typeface="Times New Roman" pitchFamily="18" charset="0"/>
                <a:cs typeface="Times New Roman" pitchFamily="18" charset="0"/>
              </a:rPr>
              <a:t>Minimize </a:t>
            </a:r>
            <a:r>
              <a:rPr lang="en-IN" sz="5600" dirty="0" smtClean="0">
                <a:latin typeface="Times New Roman" pitchFamily="18" charset="0"/>
                <a:cs typeface="Times New Roman" pitchFamily="18" charset="0"/>
              </a:rPr>
              <a:t>unnecessary memory allocation and </a:t>
            </a:r>
            <a:r>
              <a:rPr lang="en-IN" sz="5600" dirty="0" err="1" smtClean="0">
                <a:latin typeface="Times New Roman" pitchFamily="18" charset="0"/>
                <a:cs typeface="Times New Roman" pitchFamily="18" charset="0"/>
              </a:rPr>
              <a:t>deallocation</a:t>
            </a:r>
            <a:r>
              <a:rPr lang="en-IN" sz="5600" dirty="0" smtClean="0">
                <a:latin typeface="Times New Roman" pitchFamily="18" charset="0"/>
                <a:cs typeface="Times New Roman" pitchFamily="18" charset="0"/>
              </a:rPr>
              <a:t> by reusing memory wherever possible. Also, remember to free dynamically allocated </a:t>
            </a:r>
            <a:r>
              <a:rPr lang="en-IN" sz="4800" dirty="0" smtClean="0">
                <a:latin typeface="Times New Roman" pitchFamily="18" charset="0"/>
                <a:cs typeface="Times New Roman" pitchFamily="18" charset="0"/>
              </a:rPr>
              <a:t>memory once it's no longer needed to avoid memory leaks.</a:t>
            </a:r>
          </a:p>
          <a:p>
            <a:pPr algn="just">
              <a:lnSpc>
                <a:spcPct val="170000"/>
              </a:lnSpc>
              <a:buNone/>
            </a:pPr>
            <a:endParaRPr lang="en-IN" sz="4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Footer Placeholder 4"/>
          <p:cNvSpPr>
            <a:spLocks noGrp="1"/>
          </p:cNvSpPr>
          <p:nvPr>
            <p:ph type="ftr" sz="quarter" idx="11"/>
          </p:nvPr>
        </p:nvSpPr>
        <p:spPr/>
        <p:txBody>
          <a:bodyPr/>
          <a:lstStyle/>
          <a:p>
            <a:r>
              <a:rPr lang="en-US" dirty="0" smtClean="0"/>
              <a:t>Department of CIVIL Engineering</a:t>
            </a:r>
            <a:endParaRPr lang="en-US" dirty="0"/>
          </a:p>
        </p:txBody>
      </p:sp>
      <p:sp>
        <p:nvSpPr>
          <p:cNvPr id="6" name="Date Placeholder 5"/>
          <p:cNvSpPr>
            <a:spLocks noGrp="1"/>
          </p:cNvSpPr>
          <p:nvPr>
            <p:ph type="dt" sz="half" idx="10"/>
          </p:nvPr>
        </p:nvSpPr>
        <p:spPr/>
        <p:txBody>
          <a:bodyPr/>
          <a:lstStyle/>
          <a:p>
            <a:fld id="{AD934584-9D81-4723-AC40-0E3F0A34EAE3}" type="datetime3">
              <a:rPr lang="en-US" smtClean="0"/>
              <a:pPr/>
              <a:t>22 March 2024</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85860"/>
            <a:ext cx="8229600" cy="4525963"/>
          </a:xfrm>
        </p:spPr>
        <p:txBody>
          <a:bodyPr>
            <a:normAutofit fontScale="62500" lnSpcReduction="20000"/>
          </a:bodyPr>
          <a:lstStyle/>
          <a:p>
            <a:pPr algn="just">
              <a:lnSpc>
                <a:spcPct val="170000"/>
              </a:lnSpc>
            </a:pPr>
            <a:r>
              <a:rPr lang="en-IN" sz="2600" b="1" dirty="0" smtClean="0">
                <a:latin typeface="Times New Roman" pitchFamily="18" charset="0"/>
                <a:cs typeface="Times New Roman" pitchFamily="18" charset="0"/>
              </a:rPr>
              <a:t>Avoid Unnecessary Copying: </a:t>
            </a:r>
            <a:r>
              <a:rPr lang="en-IN" sz="2600" dirty="0" smtClean="0">
                <a:latin typeface="Times New Roman" pitchFamily="18" charset="0"/>
                <a:cs typeface="Times New Roman" pitchFamily="18" charset="0"/>
              </a:rPr>
              <a:t>In C, passing large structures or arrays to functions by value can lead to unnecessary copying, impacting performance. Instead, pass them by reference using pointers to avoid copying.</a:t>
            </a:r>
          </a:p>
          <a:p>
            <a:pPr algn="just">
              <a:lnSpc>
                <a:spcPct val="170000"/>
              </a:lnSpc>
            </a:pPr>
            <a:r>
              <a:rPr lang="en-IN" sz="2600" b="1" dirty="0" smtClean="0">
                <a:latin typeface="Times New Roman" pitchFamily="18" charset="0"/>
                <a:cs typeface="Times New Roman" pitchFamily="18" charset="0"/>
              </a:rPr>
              <a:t>Optimize Loops: </a:t>
            </a:r>
            <a:r>
              <a:rPr lang="en-IN" sz="2600" dirty="0" smtClean="0">
                <a:latin typeface="Times New Roman" pitchFamily="18" charset="0"/>
                <a:cs typeface="Times New Roman" pitchFamily="18" charset="0"/>
              </a:rPr>
              <a:t>Loop optimization is crucial for performance. Minimize loop iterations, reduce function calls within loops, and avoid unnecessary computations inside loops.</a:t>
            </a:r>
          </a:p>
          <a:p>
            <a:pPr algn="just">
              <a:lnSpc>
                <a:spcPct val="170000"/>
              </a:lnSpc>
            </a:pPr>
            <a:r>
              <a:rPr lang="en-IN" sz="2600" b="1" dirty="0" smtClean="0">
                <a:latin typeface="Times New Roman" pitchFamily="18" charset="0"/>
                <a:cs typeface="Times New Roman" pitchFamily="18" charset="0"/>
              </a:rPr>
              <a:t>Compiler Optimization: </a:t>
            </a:r>
            <a:r>
              <a:rPr lang="en-IN" sz="2600" dirty="0" smtClean="0">
                <a:latin typeface="Times New Roman" pitchFamily="18" charset="0"/>
                <a:cs typeface="Times New Roman" pitchFamily="18" charset="0"/>
              </a:rPr>
              <a:t>Modern compilers perform various optimizations automatically, but you can help them by writing clean and understandable code. </a:t>
            </a:r>
            <a:endParaRPr lang="en-IN" sz="2600" dirty="0" smtClean="0">
              <a:latin typeface="Times New Roman" pitchFamily="18" charset="0"/>
              <a:cs typeface="Times New Roman" pitchFamily="18" charset="0"/>
            </a:endParaRPr>
          </a:p>
          <a:p>
            <a:pPr algn="just">
              <a:lnSpc>
                <a:spcPct val="170000"/>
              </a:lnSpc>
            </a:pPr>
            <a:r>
              <a:rPr lang="en-IN" sz="2600" b="1" dirty="0" smtClean="0">
                <a:latin typeface="Times New Roman" pitchFamily="18" charset="0"/>
                <a:cs typeface="Times New Roman" pitchFamily="18" charset="0"/>
              </a:rPr>
              <a:t>Data Structure Selection: </a:t>
            </a:r>
            <a:r>
              <a:rPr lang="en-IN" sz="2600" dirty="0" smtClean="0">
                <a:latin typeface="Times New Roman" pitchFamily="18" charset="0"/>
                <a:cs typeface="Times New Roman" pitchFamily="18" charset="0"/>
              </a:rPr>
              <a:t>Choose the right data structure for your problem. </a:t>
            </a:r>
            <a:r>
              <a:rPr lang="en-IN" sz="2600" dirty="0" smtClean="0">
                <a:latin typeface="Times New Roman" pitchFamily="18" charset="0"/>
                <a:cs typeface="Times New Roman" pitchFamily="18" charset="0"/>
              </a:rPr>
              <a:t>For example, use arrays for contiguous memory access, linked lists for frequent </a:t>
            </a:r>
            <a:r>
              <a:rPr lang="en-IN" sz="2600" dirty="0" smtClean="0">
                <a:latin typeface="Times New Roman" pitchFamily="18" charset="0"/>
                <a:cs typeface="Times New Roman" pitchFamily="18" charset="0"/>
              </a:rPr>
              <a:t>insertions/deletions</a:t>
            </a:r>
            <a:r>
              <a:rPr lang="en-IN" sz="2600" dirty="0" smtClean="0">
                <a:latin typeface="Times New Roman" pitchFamily="18" charset="0"/>
                <a:cs typeface="Times New Roman" pitchFamily="18" charset="0"/>
              </a:rPr>
              <a:t>.</a:t>
            </a:r>
            <a:endParaRPr lang="en-IN" sz="2600" dirty="0" smtClean="0">
              <a:latin typeface="Times New Roman" pitchFamily="18" charset="0"/>
              <a:cs typeface="Times New Roman" pitchFamily="18" charset="0"/>
            </a:endParaRPr>
          </a:p>
          <a:p>
            <a:endParaRPr lang="en-IN" dirty="0"/>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Footer Placeholder 4"/>
          <p:cNvSpPr>
            <a:spLocks noGrp="1"/>
          </p:cNvSpPr>
          <p:nvPr>
            <p:ph type="ftr" sz="quarter" idx="11"/>
          </p:nvPr>
        </p:nvSpPr>
        <p:spPr/>
        <p:txBody>
          <a:bodyPr/>
          <a:lstStyle/>
          <a:p>
            <a:r>
              <a:rPr lang="en-US" smtClean="0"/>
              <a:t>Department of CIVIL Engineering</a:t>
            </a:r>
            <a:endParaRPr lang="en-US" dirty="0"/>
          </a:p>
        </p:txBody>
      </p:sp>
      <p:sp>
        <p:nvSpPr>
          <p:cNvPr id="6" name="Date Placeholder 5"/>
          <p:cNvSpPr>
            <a:spLocks noGrp="1"/>
          </p:cNvSpPr>
          <p:nvPr>
            <p:ph type="dt" sz="half" idx="10"/>
          </p:nvPr>
        </p:nvSpPr>
        <p:spPr/>
        <p:txBody>
          <a:bodyPr/>
          <a:lstStyle/>
          <a:p>
            <a:fld id="{AD934584-9D81-4723-AC40-0E3F0A34EAE3}" type="datetime3">
              <a:rPr lang="en-US" smtClean="0"/>
              <a:pPr/>
              <a:t>22 March 2024</a:t>
            </a:fld>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357298"/>
            <a:ext cx="8229600" cy="4525963"/>
          </a:xfrm>
        </p:spPr>
        <p:txBody>
          <a:bodyPr>
            <a:normAutofit lnSpcReduction="10000"/>
          </a:bodyPr>
          <a:lstStyle/>
          <a:p>
            <a:pPr algn="just">
              <a:lnSpc>
                <a:spcPct val="170000"/>
              </a:lnSpc>
            </a:pPr>
            <a:r>
              <a:rPr lang="en-IN" sz="2100" b="1" dirty="0" smtClean="0">
                <a:latin typeface="Times New Roman" pitchFamily="18" charset="0"/>
                <a:cs typeface="Times New Roman" pitchFamily="18" charset="0"/>
              </a:rPr>
              <a:t>Cache Awareness: </a:t>
            </a:r>
            <a:r>
              <a:rPr lang="en-IN" sz="2100" dirty="0" smtClean="0">
                <a:latin typeface="Times New Roman" pitchFamily="18" charset="0"/>
                <a:cs typeface="Times New Roman" pitchFamily="18" charset="0"/>
              </a:rPr>
              <a:t>Optimize your data structures and algorithms to take advantage of CPU cache. Accessing contiguous memory locations improves cache locality, leading to better performance.</a:t>
            </a:r>
          </a:p>
          <a:p>
            <a:pPr algn="just">
              <a:lnSpc>
                <a:spcPct val="170000"/>
              </a:lnSpc>
            </a:pPr>
            <a:r>
              <a:rPr lang="en-IN" sz="2100" b="1" dirty="0" smtClean="0">
                <a:latin typeface="Times New Roman" pitchFamily="18" charset="0"/>
                <a:cs typeface="Times New Roman" pitchFamily="18" charset="0"/>
              </a:rPr>
              <a:t>Inline Functions: </a:t>
            </a:r>
            <a:r>
              <a:rPr lang="en-IN" sz="2100" dirty="0" smtClean="0">
                <a:latin typeface="Times New Roman" pitchFamily="18" charset="0"/>
                <a:cs typeface="Times New Roman" pitchFamily="18" charset="0"/>
              </a:rPr>
              <a:t>Consider using inline functions for small, frequently called functions. This reduces the overhead of function calls.</a:t>
            </a:r>
          </a:p>
          <a:p>
            <a:pPr algn="just">
              <a:lnSpc>
                <a:spcPct val="170000"/>
              </a:lnSpc>
            </a:pPr>
            <a:r>
              <a:rPr lang="en-IN" sz="2100" b="1" dirty="0" smtClean="0">
                <a:latin typeface="Times New Roman" pitchFamily="18" charset="0"/>
                <a:cs typeface="Times New Roman" pitchFamily="18" charset="0"/>
              </a:rPr>
              <a:t>Reduce </a:t>
            </a:r>
            <a:r>
              <a:rPr lang="en-IN" sz="2100" b="1" dirty="0" smtClean="0">
                <a:latin typeface="Times New Roman" pitchFamily="18" charset="0"/>
                <a:cs typeface="Times New Roman" pitchFamily="18" charset="0"/>
              </a:rPr>
              <a:t>I/O Operations: </a:t>
            </a:r>
            <a:r>
              <a:rPr lang="en-IN" sz="2100" dirty="0" smtClean="0">
                <a:latin typeface="Times New Roman" pitchFamily="18" charset="0"/>
                <a:cs typeface="Times New Roman" pitchFamily="18" charset="0"/>
              </a:rPr>
              <a:t>Minimize disk I/O and network communication by batching operations, using buffering techniques, and optimizing file access patterns.</a:t>
            </a:r>
            <a:endParaRPr lang="en-IN" sz="2100" dirty="0" smtClean="0">
              <a:latin typeface="Times New Roman" pitchFamily="18" charset="0"/>
              <a:cs typeface="Times New Roman" pitchFamily="18" charset="0"/>
            </a:endParaRPr>
          </a:p>
          <a:p>
            <a:endParaRPr lang="en-IN" dirty="0"/>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Footer Placeholder 4"/>
          <p:cNvSpPr>
            <a:spLocks noGrp="1"/>
          </p:cNvSpPr>
          <p:nvPr>
            <p:ph type="ftr" sz="quarter" idx="11"/>
          </p:nvPr>
        </p:nvSpPr>
        <p:spPr/>
        <p:txBody>
          <a:bodyPr/>
          <a:lstStyle/>
          <a:p>
            <a:r>
              <a:rPr lang="en-US" smtClean="0"/>
              <a:t>Department of CIVIL Engineering</a:t>
            </a:r>
            <a:endParaRPr lang="en-US" dirty="0"/>
          </a:p>
        </p:txBody>
      </p:sp>
      <p:sp>
        <p:nvSpPr>
          <p:cNvPr id="6" name="Date Placeholder 5"/>
          <p:cNvSpPr>
            <a:spLocks noGrp="1"/>
          </p:cNvSpPr>
          <p:nvPr>
            <p:ph type="dt" sz="half" idx="10"/>
          </p:nvPr>
        </p:nvSpPr>
        <p:spPr/>
        <p:txBody>
          <a:bodyPr/>
          <a:lstStyle/>
          <a:p>
            <a:fld id="{AD934584-9D81-4723-AC40-0E3F0A34EAE3}" type="datetime3">
              <a:rPr lang="en-US" smtClean="0"/>
              <a:pPr/>
              <a:t>22 March 2024</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14422"/>
            <a:ext cx="8229600" cy="4525963"/>
          </a:xfrm>
        </p:spPr>
        <p:txBody>
          <a:bodyPr>
            <a:normAutofit fontScale="62500" lnSpcReduction="20000"/>
          </a:bodyPr>
          <a:lstStyle/>
          <a:p>
            <a:pPr algn="just">
              <a:lnSpc>
                <a:spcPct val="180000"/>
              </a:lnSpc>
            </a:pPr>
            <a:r>
              <a:rPr lang="en-IN" sz="2600" b="1" dirty="0" err="1" smtClean="0">
                <a:latin typeface="Times New Roman" pitchFamily="18" charset="0"/>
                <a:cs typeface="Times New Roman" pitchFamily="18" charset="0"/>
              </a:rPr>
              <a:t>Precompute</a:t>
            </a:r>
            <a:r>
              <a:rPr lang="en-IN" sz="2600" b="1" dirty="0" smtClean="0">
                <a:latin typeface="Times New Roman" pitchFamily="18" charset="0"/>
                <a:cs typeface="Times New Roman" pitchFamily="18" charset="0"/>
              </a:rPr>
              <a:t> Values: </a:t>
            </a:r>
            <a:r>
              <a:rPr lang="en-IN" sz="2600" dirty="0" smtClean="0">
                <a:latin typeface="Times New Roman" pitchFamily="18" charset="0"/>
                <a:cs typeface="Times New Roman" pitchFamily="18" charset="0"/>
              </a:rPr>
              <a:t>If possible, </a:t>
            </a:r>
            <a:r>
              <a:rPr lang="en-IN" sz="2600" dirty="0" err="1" smtClean="0">
                <a:latin typeface="Times New Roman" pitchFamily="18" charset="0"/>
                <a:cs typeface="Times New Roman" pitchFamily="18" charset="0"/>
              </a:rPr>
              <a:t>precompute</a:t>
            </a:r>
            <a:r>
              <a:rPr lang="en-IN" sz="2600" dirty="0" smtClean="0">
                <a:latin typeface="Times New Roman" pitchFamily="18" charset="0"/>
                <a:cs typeface="Times New Roman" pitchFamily="18" charset="0"/>
              </a:rPr>
              <a:t> values or results that are used frequently instead of recalculating them each time.</a:t>
            </a:r>
          </a:p>
          <a:p>
            <a:pPr algn="just">
              <a:lnSpc>
                <a:spcPct val="180000"/>
              </a:lnSpc>
            </a:pPr>
            <a:r>
              <a:rPr lang="en-IN" sz="2600" b="1" dirty="0" smtClean="0">
                <a:latin typeface="Times New Roman" pitchFamily="18" charset="0"/>
                <a:cs typeface="Times New Roman" pitchFamily="18" charset="0"/>
              </a:rPr>
              <a:t>Avoid Undefined </a:t>
            </a:r>
            <a:r>
              <a:rPr lang="en-IN" sz="2600" b="1" dirty="0" err="1" smtClean="0">
                <a:latin typeface="Times New Roman" pitchFamily="18" charset="0"/>
                <a:cs typeface="Times New Roman" pitchFamily="18" charset="0"/>
              </a:rPr>
              <a:t>Behavior</a:t>
            </a:r>
            <a:r>
              <a:rPr lang="en-IN" sz="2600" b="1" dirty="0" smtClean="0">
                <a:latin typeface="Times New Roman" pitchFamily="18" charset="0"/>
                <a:cs typeface="Times New Roman" pitchFamily="18" charset="0"/>
              </a:rPr>
              <a:t>: </a:t>
            </a:r>
            <a:r>
              <a:rPr lang="en-IN" sz="2600" dirty="0" smtClean="0">
                <a:latin typeface="Times New Roman" pitchFamily="18" charset="0"/>
                <a:cs typeface="Times New Roman" pitchFamily="18" charset="0"/>
              </a:rPr>
              <a:t>Ensure your code is free from undefined </a:t>
            </a:r>
            <a:r>
              <a:rPr lang="en-IN" sz="2600" dirty="0" err="1" smtClean="0">
                <a:latin typeface="Times New Roman" pitchFamily="18" charset="0"/>
                <a:cs typeface="Times New Roman" pitchFamily="18" charset="0"/>
              </a:rPr>
              <a:t>behavior</a:t>
            </a:r>
            <a:r>
              <a:rPr lang="en-IN" sz="2600" dirty="0" smtClean="0">
                <a:latin typeface="Times New Roman" pitchFamily="18" charset="0"/>
                <a:cs typeface="Times New Roman" pitchFamily="18" charset="0"/>
              </a:rPr>
              <a:t>, as it can lead to unpredictable results and hinder optimization efforts.</a:t>
            </a:r>
          </a:p>
          <a:p>
            <a:pPr algn="just">
              <a:lnSpc>
                <a:spcPct val="180000"/>
              </a:lnSpc>
            </a:pPr>
            <a:r>
              <a:rPr lang="en-IN" sz="2600" b="1" dirty="0" smtClean="0">
                <a:latin typeface="Times New Roman" pitchFamily="18" charset="0"/>
                <a:cs typeface="Times New Roman" pitchFamily="18" charset="0"/>
              </a:rPr>
              <a:t>Use Bitwise Operations: </a:t>
            </a:r>
            <a:r>
              <a:rPr lang="en-IN" sz="2600" dirty="0" smtClean="0">
                <a:latin typeface="Times New Roman" pitchFamily="18" charset="0"/>
                <a:cs typeface="Times New Roman" pitchFamily="18" charset="0"/>
              </a:rPr>
              <a:t>In some cases, bitwise operations can offer more efficient solutions compared to arithmetic operations, especially for tasks like bit manipulation or optimizing memory usage.</a:t>
            </a:r>
          </a:p>
          <a:p>
            <a:pPr algn="just">
              <a:lnSpc>
                <a:spcPct val="180000"/>
              </a:lnSpc>
            </a:pPr>
            <a:r>
              <a:rPr lang="en-IN" sz="2600" b="1" dirty="0" smtClean="0">
                <a:latin typeface="Times New Roman" pitchFamily="18" charset="0"/>
                <a:cs typeface="Times New Roman" pitchFamily="18" charset="0"/>
              </a:rPr>
              <a:t>Documentation and Comments: </a:t>
            </a:r>
            <a:r>
              <a:rPr lang="en-IN" sz="2600" dirty="0" smtClean="0">
                <a:latin typeface="Times New Roman" pitchFamily="18" charset="0"/>
                <a:cs typeface="Times New Roman" pitchFamily="18" charset="0"/>
              </a:rPr>
              <a:t>Document your code and use comments to explain complex algorithms or optimizations. This helps in maintaining and understanding the codebase, facilitating future optimizations.</a:t>
            </a:r>
          </a:p>
          <a:p>
            <a:endParaRPr lang="en-IN" dirty="0"/>
          </a:p>
        </p:txBody>
      </p:sp>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Footer Placeholder 4"/>
          <p:cNvSpPr>
            <a:spLocks noGrp="1"/>
          </p:cNvSpPr>
          <p:nvPr>
            <p:ph type="ftr" sz="quarter" idx="11"/>
          </p:nvPr>
        </p:nvSpPr>
        <p:spPr/>
        <p:txBody>
          <a:bodyPr/>
          <a:lstStyle/>
          <a:p>
            <a:r>
              <a:rPr lang="en-US" smtClean="0"/>
              <a:t>Department of CIVIL Engineering</a:t>
            </a:r>
            <a:endParaRPr lang="en-US" dirty="0"/>
          </a:p>
        </p:txBody>
      </p:sp>
      <p:sp>
        <p:nvSpPr>
          <p:cNvPr id="6" name="Date Placeholder 5"/>
          <p:cNvSpPr>
            <a:spLocks noGrp="1"/>
          </p:cNvSpPr>
          <p:nvPr>
            <p:ph type="dt" sz="half" idx="10"/>
          </p:nvPr>
        </p:nvSpPr>
        <p:spPr/>
        <p:txBody>
          <a:bodyPr/>
          <a:lstStyle/>
          <a:p>
            <a:fld id="{AD934584-9D81-4723-AC40-0E3F0A34EAE3}" type="datetime3">
              <a:rPr lang="en-US" smtClean="0"/>
              <a:pPr/>
              <a:t>22 March 2024</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&lt;#&gt;</a:t>
            </a:r>
            <a:endParaRPr lang="en-US" dirty="0"/>
          </a:p>
        </p:txBody>
      </p:sp>
      <p:sp>
        <p:nvSpPr>
          <p:cNvPr id="5" name="Footer Placeholder 4"/>
          <p:cNvSpPr>
            <a:spLocks noGrp="1"/>
          </p:cNvSpPr>
          <p:nvPr>
            <p:ph type="ftr" sz="quarter" idx="11"/>
          </p:nvPr>
        </p:nvSpPr>
        <p:spPr/>
        <p:txBody>
          <a:bodyPr/>
          <a:lstStyle/>
          <a:p>
            <a:r>
              <a:rPr lang="en-US" smtClean="0"/>
              <a:t>Department of CIVIL Engineering</a:t>
            </a:r>
            <a:endParaRPr lang="en-US" dirty="0"/>
          </a:p>
        </p:txBody>
      </p:sp>
      <p:sp>
        <p:nvSpPr>
          <p:cNvPr id="6" name="Date Placeholder 5"/>
          <p:cNvSpPr>
            <a:spLocks noGrp="1"/>
          </p:cNvSpPr>
          <p:nvPr>
            <p:ph type="dt" sz="half" idx="10"/>
          </p:nvPr>
        </p:nvSpPr>
        <p:spPr/>
        <p:txBody>
          <a:bodyPr/>
          <a:lstStyle/>
          <a:p>
            <a:fld id="{AD934584-9D81-4723-AC40-0E3F0A34EAE3}" type="datetime3">
              <a:rPr lang="en-US" smtClean="0"/>
              <a:pPr/>
              <a:t>22 March 2024</a:t>
            </a:fld>
            <a:endParaRPr lang="en-US" dirty="0"/>
          </a:p>
        </p:txBody>
      </p:sp>
      <p:sp>
        <p:nvSpPr>
          <p:cNvPr id="7" name="Rectangle 6"/>
          <p:cNvSpPr/>
          <p:nvPr/>
        </p:nvSpPr>
        <p:spPr>
          <a:xfrm rot="21274526">
            <a:off x="2153976" y="2648961"/>
            <a:ext cx="4394408" cy="1107996"/>
          </a:xfrm>
          <a:prstGeom prst="rect">
            <a:avLst/>
          </a:prstGeom>
          <a:noFill/>
        </p:spPr>
        <p:txBody>
          <a:bodyPr wrap="none" lIns="91440" tIns="45720" rIns="91440" bIns="45720">
            <a:spAutoFit/>
          </a:bodyPr>
          <a:lstStyle/>
          <a:p>
            <a:pPr algn="ctr"/>
            <a:r>
              <a:rPr lang="en-US" sz="6600" b="1" dirty="0" smtClean="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rPr>
              <a:t>THANK YOU</a:t>
            </a:r>
            <a:endParaRPr lang="en-US" sz="6600" b="1" dirty="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8.xml><?xml version="1.0" encoding="utf-8"?>
<p:tagLst xmlns:a="http://schemas.openxmlformats.org/drawingml/2006/main" xmlns:r="http://schemas.openxmlformats.org/officeDocument/2006/relationships" xmlns:p="http://schemas.openxmlformats.org/presentationml/2006/main">
  <p:tag name="PRESETSHAPE" val="BORDER_QUOTE: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4297</TotalTime>
  <Words>5790</Words>
  <Application>Microsoft Office PowerPoint</Application>
  <PresentationFormat>On-screen Show (4:3)</PresentationFormat>
  <Paragraphs>1132</Paragraphs>
  <Slides>100</Slides>
  <Notes>18</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Office Theme</vt:lpstr>
      <vt:lpstr>Slide 1</vt:lpstr>
      <vt:lpstr>Slide 2</vt:lpstr>
      <vt:lpstr>Slide 3</vt:lpstr>
      <vt:lpstr>Slide 4</vt:lpstr>
      <vt:lpstr>Slide 5</vt:lpstr>
      <vt:lpstr>Slide 6</vt:lpstr>
      <vt:lpstr>Slide 7</vt:lpstr>
      <vt:lpstr>Slide 8</vt:lpstr>
      <vt:lpstr>Slide 9</vt:lpstr>
      <vt:lpstr>Definition of a computer</vt:lpstr>
      <vt:lpstr>Necessity to know about a COMPUTER </vt:lpstr>
      <vt:lpstr>Information Processing Cycle</vt:lpstr>
      <vt:lpstr>INPUT</vt:lpstr>
      <vt:lpstr>PROCESSING</vt:lpstr>
      <vt:lpstr>OUTPUT</vt:lpstr>
      <vt:lpstr>Memory and Storage</vt:lpstr>
      <vt:lpstr>Computer Operations</vt:lpstr>
      <vt:lpstr>Slide 18</vt:lpstr>
      <vt:lpstr>Slide 19</vt:lpstr>
      <vt:lpstr>Slide 20</vt:lpstr>
      <vt:lpstr>Slide 21</vt:lpstr>
      <vt:lpstr>Slide 22</vt:lpstr>
      <vt:lpstr>Slide 23</vt:lpstr>
      <vt:lpstr>Slide 24</vt:lpstr>
      <vt:lpstr>Slide 25</vt:lpstr>
      <vt:lpstr>Slide 26</vt:lpstr>
      <vt:lpstr>Slide 27</vt:lpstr>
      <vt:lpstr>Slide 28</vt:lpstr>
      <vt:lpstr>Cathode-Ray Tube (CRT) Monitor </vt:lpstr>
      <vt:lpstr>Liquid crystal display (LCD) </vt:lpstr>
      <vt:lpstr>Plasma monitor  </vt:lpstr>
      <vt:lpstr>Slide 32</vt:lpstr>
      <vt:lpstr>Slide 33</vt:lpstr>
      <vt:lpstr>Slide 34</vt:lpstr>
      <vt:lpstr>Slide 35</vt:lpstr>
      <vt:lpstr>Slide 36</vt:lpstr>
      <vt:lpstr>Slide 37</vt:lpstr>
      <vt:lpstr>Slide 38</vt:lpstr>
      <vt:lpstr>Slide 39</vt:lpstr>
      <vt:lpstr>Slide 40</vt:lpstr>
      <vt:lpstr>Slide 41</vt:lpstr>
      <vt:lpstr>DESIGNING EFFICIENT PROGRAMS </vt:lpstr>
      <vt:lpstr>Slide 43</vt:lpstr>
      <vt:lpstr>Slide 44</vt:lpstr>
      <vt:lpstr>  What is a C language? </vt:lpstr>
      <vt:lpstr>  Why to Learn C? </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Rules while using keywords</vt:lpstr>
      <vt:lpstr>Slide 65</vt:lpstr>
      <vt:lpstr>Slide 66</vt:lpstr>
      <vt:lpstr>Slide 67</vt:lpstr>
      <vt:lpstr>Slide 68</vt:lpstr>
      <vt:lpstr>Slide 69</vt:lpstr>
      <vt:lpstr>Slide 70</vt:lpstr>
      <vt:lpstr>Slide 71</vt:lpstr>
      <vt:lpstr>Variables</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The printf() function </vt:lpstr>
      <vt:lpstr>Slide 90</vt:lpstr>
      <vt:lpstr>The scanf() function</vt:lpstr>
      <vt:lpstr>Slide 92</vt:lpstr>
      <vt:lpstr>Slide 93</vt:lpstr>
      <vt:lpstr>Slide 94</vt:lpstr>
      <vt:lpstr>Slide 95</vt:lpstr>
      <vt:lpstr>Slide 96</vt:lpstr>
      <vt:lpstr>Slide 97</vt:lpstr>
      <vt:lpstr>Slide 98</vt:lpstr>
      <vt:lpstr>Slide 99</vt:lpstr>
      <vt:lpstr>Slide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310</cp:revision>
  <dcterms:created xsi:type="dcterms:W3CDTF">2022-12-10T06:32:20Z</dcterms:created>
  <dcterms:modified xsi:type="dcterms:W3CDTF">2024-03-22T06:41:52Z</dcterms:modified>
</cp:coreProperties>
</file>